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0"/>
  </p:notesMasterIdLst>
  <p:handoutMasterIdLst>
    <p:handoutMasterId r:id="rId21"/>
  </p:handoutMasterIdLst>
  <p:sldIdLst>
    <p:sldId id="369" r:id="rId2"/>
    <p:sldId id="308" r:id="rId3"/>
    <p:sldId id="379"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67" r:id="rId19"/>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79"/>
            <p14:sldId id="370"/>
            <p14:sldId id="371"/>
            <p14:sldId id="351"/>
            <p14:sldId id="372"/>
            <p14:sldId id="373"/>
            <p14:sldId id="354"/>
            <p14:sldId id="368"/>
            <p14:sldId id="374"/>
            <p14:sldId id="375"/>
            <p14:sldId id="358"/>
            <p14:sldId id="359"/>
            <p14:sldId id="376"/>
            <p14:sldId id="377"/>
            <p14:sldId id="378"/>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smus Ragnarsson" initials="RR" lastIdx="2" clrIdx="0">
    <p:extLst>
      <p:ext uri="{19B8F6BF-5375-455C-9EA6-DF929625EA0E}">
        <p15:presenceInfo xmlns:p15="http://schemas.microsoft.com/office/powerpoint/2012/main" userId="S::rasmus.ragnarsson@indikator.org::130af0ea-7f48-4e1e-b25e-5e975adb73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52364"/>
    <a:srgbClr val="C400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just format 1 - Dekorfärg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57" autoAdjust="0"/>
    <p:restoredTop sz="88837" autoAdjust="0"/>
  </p:normalViewPr>
  <p:slideViewPr>
    <p:cSldViewPr snapToGrid="0">
      <p:cViewPr varScale="1">
        <p:scale>
          <a:sx n="69" d="100"/>
          <a:sy n="69" d="100"/>
        </p:scale>
        <p:origin x="640" y="44"/>
      </p:cViewPr>
      <p:guideLst/>
    </p:cSldViewPr>
  </p:slideViewPr>
  <p:notesTextViewPr>
    <p:cViewPr>
      <p:scale>
        <a:sx n="3" d="2"/>
        <a:sy n="3" d="2"/>
      </p:scale>
      <p:origin x="0" y="0"/>
    </p:cViewPr>
  </p:notesTextViewPr>
  <p:sorterViewPr>
    <p:cViewPr>
      <p:scale>
        <a:sx n="78" d="100"/>
        <a:sy n="78" d="100"/>
      </p:scale>
      <p:origin x="0" y="-2988"/>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graf'!$B$12</c:f>
              <c:strCache>
                <c:ptCount val="1"/>
                <c:pt idx="0">
                  <c:v>Total</c:v>
                </c:pt>
              </c:strCache>
            </c:strRef>
          </c:tx>
          <c:spPr>
            <a:ln w="28575" cap="rnd">
              <a:solidFill>
                <a:schemeClr val="accent2"/>
              </a:solidFill>
              <a:round/>
            </a:ln>
            <a:effectLst/>
          </c:spPr>
          <c:marker>
            <c:symbol val="none"/>
          </c:marker>
          <c:cat>
            <c:strRef>
              <c:f>'s4 graf'!$C$11:$AQ$11</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's4 graf'!$C$12:$AQ$12</c:f>
              <c:numCache>
                <c:formatCode>General</c:formatCode>
                <c:ptCount val="41"/>
                <c:pt idx="0">
                  <c:v>100</c:v>
                </c:pt>
                <c:pt idx="1">
                  <c:v>99.782527480088618</c:v>
                </c:pt>
                <c:pt idx="2">
                  <c:v>99.834834068151679</c:v>
                </c:pt>
                <c:pt idx="3">
                  <c:v>105.2030695915678</c:v>
                </c:pt>
                <c:pt idx="4">
                  <c:v>103.45111962475958</c:v>
                </c:pt>
                <c:pt idx="5">
                  <c:v>103.88809221913404</c:v>
                </c:pt>
                <c:pt idx="6">
                  <c:v>102.85097626215833</c:v>
                </c:pt>
                <c:pt idx="7">
                  <c:v>107.64013960174658</c:v>
                </c:pt>
                <c:pt idx="8">
                  <c:v>106.48280270102339</c:v>
                </c:pt>
                <c:pt idx="9">
                  <c:v>107.04250838575076</c:v>
                </c:pt>
                <c:pt idx="10">
                  <c:v>106.6301574194862</c:v>
                </c:pt>
                <c:pt idx="11">
                  <c:v>112.54504050016553</c:v>
                </c:pt>
                <c:pt idx="12">
                  <c:v>111.13248457828334</c:v>
                </c:pt>
                <c:pt idx="13">
                  <c:v>110.60825619497432</c:v>
                </c:pt>
                <c:pt idx="14">
                  <c:v>111.70692552936306</c:v>
                </c:pt>
                <c:pt idx="15">
                  <c:v>118.07589822070112</c:v>
                </c:pt>
                <c:pt idx="16">
                  <c:v>116.23620001220398</c:v>
                </c:pt>
                <c:pt idx="17">
                  <c:v>116.5280181172803</c:v>
                </c:pt>
                <c:pt idx="18">
                  <c:v>117.83635149505672</c:v>
                </c:pt>
                <c:pt idx="19">
                  <c:v>122.95231818818174</c:v>
                </c:pt>
                <c:pt idx="20">
                  <c:v>122.13728661700647</c:v>
                </c:pt>
                <c:pt idx="21">
                  <c:v>123.20385657366906</c:v>
                </c:pt>
                <c:pt idx="22">
                  <c:v>123.52467843359162</c:v>
                </c:pt>
                <c:pt idx="23">
                  <c:v>130.03247041535391</c:v>
                </c:pt>
                <c:pt idx="24">
                  <c:v>128.14996410133762</c:v>
                </c:pt>
                <c:pt idx="25">
                  <c:v>129.05100787325057</c:v>
                </c:pt>
                <c:pt idx="26">
                  <c:v>129.30311423087019</c:v>
                </c:pt>
                <c:pt idx="27">
                  <c:v>137.39040441158505</c:v>
                </c:pt>
                <c:pt idx="28">
                  <c:v>134.93720738399207</c:v>
                </c:pt>
                <c:pt idx="29">
                  <c:v>135.03082544102125</c:v>
                </c:pt>
                <c:pt idx="30">
                  <c:v>135.85207503413793</c:v>
                </c:pt>
                <c:pt idx="31">
                  <c:v>142.66105602884943</c:v>
                </c:pt>
                <c:pt idx="32">
                  <c:v>140.63599293546147</c:v>
                </c:pt>
                <c:pt idx="33">
                  <c:v>140.36765944395441</c:v>
                </c:pt>
                <c:pt idx="34">
                  <c:v>141.5555549981014</c:v>
                </c:pt>
                <c:pt idx="35">
                  <c:v>142.80342352800363</c:v>
                </c:pt>
                <c:pt idx="36">
                  <c:v>140.34813645047689</c:v>
                </c:pt>
                <c:pt idx="37">
                  <c:v>141.47298571439788</c:v>
                </c:pt>
                <c:pt idx="38">
                  <c:v>145.31042361331549</c:v>
                </c:pt>
                <c:pt idx="39">
                  <c:v>152.82527152783396</c:v>
                </c:pt>
                <c:pt idx="40">
                  <c:v>150.85025229161454</c:v>
                </c:pt>
              </c:numCache>
            </c:numRef>
          </c:val>
          <c:smooth val="0"/>
          <c:extLst>
            <c:ext xmlns:c16="http://schemas.microsoft.com/office/drawing/2014/chart" uri="{C3380CC4-5D6E-409C-BE32-E72D297353CC}">
              <c16:uniqueId val="{00000000-664A-44E2-9114-9013C7FA36A1}"/>
            </c:ext>
          </c:extLst>
        </c:ser>
        <c:ser>
          <c:idx val="1"/>
          <c:order val="1"/>
          <c:tx>
            <c:strRef>
              <c:f>'s4 graf'!$B$18</c:f>
              <c:strCache>
                <c:ptCount val="1"/>
                <c:pt idx="0">
                  <c:v>Per invånare</c:v>
                </c:pt>
              </c:strCache>
            </c:strRef>
          </c:tx>
          <c:spPr>
            <a:ln w="28575" cap="rnd">
              <a:solidFill>
                <a:schemeClr val="accent1"/>
              </a:solidFill>
              <a:round/>
            </a:ln>
            <a:effectLst/>
          </c:spPr>
          <c:marker>
            <c:symbol val="none"/>
          </c:marker>
          <c:cat>
            <c:strRef>
              <c:f>'s4 graf'!$C$11:$AQ$11</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's4 graf'!$C$13:$AQ$13</c:f>
              <c:numCache>
                <c:formatCode>General</c:formatCode>
                <c:ptCount val="41"/>
                <c:pt idx="0">
                  <c:v>100</c:v>
                </c:pt>
                <c:pt idx="1">
                  <c:v>99.589166656018548</c:v>
                </c:pt>
                <c:pt idx="2">
                  <c:v>99.412375180953561</c:v>
                </c:pt>
                <c:pt idx="3">
                  <c:v>104.44711933154395</c:v>
                </c:pt>
                <c:pt idx="4">
                  <c:v>102.33994920503214</c:v>
                </c:pt>
                <c:pt idx="5">
                  <c:v>102.52718859637039</c:v>
                </c:pt>
                <c:pt idx="6">
                  <c:v>101.21473562231563</c:v>
                </c:pt>
                <c:pt idx="7">
                  <c:v>105.58628379137301</c:v>
                </c:pt>
                <c:pt idx="8">
                  <c:v>104.05103422199214</c:v>
                </c:pt>
                <c:pt idx="9">
                  <c:v>104.32851035864348</c:v>
                </c:pt>
                <c:pt idx="10">
                  <c:v>103.6128312218959</c:v>
                </c:pt>
                <c:pt idx="11">
                  <c:v>108.97625481890849</c:v>
                </c:pt>
                <c:pt idx="12">
                  <c:v>107.18554492273427</c:v>
                </c:pt>
                <c:pt idx="13">
                  <c:v>106.45470966587808</c:v>
                </c:pt>
                <c:pt idx="14">
                  <c:v>107.24421369630917</c:v>
                </c:pt>
                <c:pt idx="15">
                  <c:v>112.99741599744266</c:v>
                </c:pt>
                <c:pt idx="16">
                  <c:v>110.773847805568</c:v>
                </c:pt>
                <c:pt idx="17">
                  <c:v>110.77078450209365</c:v>
                </c:pt>
                <c:pt idx="18">
                  <c:v>111.69321323743203</c:v>
                </c:pt>
                <c:pt idx="19">
                  <c:v>116.13186859431261</c:v>
                </c:pt>
                <c:pt idx="20">
                  <c:v>114.76553033833295</c:v>
                </c:pt>
                <c:pt idx="21">
                  <c:v>115.31633621974105</c:v>
                </c:pt>
                <c:pt idx="22">
                  <c:v>115.23133063695937</c:v>
                </c:pt>
                <c:pt idx="23">
                  <c:v>120.86938079134103</c:v>
                </c:pt>
                <c:pt idx="24">
                  <c:v>118.58349778494879</c:v>
                </c:pt>
                <c:pt idx="25">
                  <c:v>119.05885022544584</c:v>
                </c:pt>
                <c:pt idx="26">
                  <c:v>118.97774869707531</c:v>
                </c:pt>
                <c:pt idx="27">
                  <c:v>125.99427616894977</c:v>
                </c:pt>
                <c:pt idx="28">
                  <c:v>123.26018726807135</c:v>
                </c:pt>
                <c:pt idx="29">
                  <c:v>122.9892106030735</c:v>
                </c:pt>
                <c:pt idx="30">
                  <c:v>123.37206802219499</c:v>
                </c:pt>
                <c:pt idx="31">
                  <c:v>129.14981222626633</c:v>
                </c:pt>
                <c:pt idx="32">
                  <c:v>126.86451043318075</c:v>
                </c:pt>
                <c:pt idx="33">
                  <c:v>126.39804151148272</c:v>
                </c:pt>
                <c:pt idx="34">
                  <c:v>127.22812113386057</c:v>
                </c:pt>
                <c:pt idx="35">
                  <c:v>128.24520175582958</c:v>
                </c:pt>
                <c:pt idx="36">
                  <c:v>125.78414732108035</c:v>
                </c:pt>
                <c:pt idx="37">
                  <c:v>126.71433409564847</c:v>
                </c:pt>
                <c:pt idx="38">
                  <c:v>129.98338901981313</c:v>
                </c:pt>
                <c:pt idx="39">
                  <c:v>136.39752617441042</c:v>
                </c:pt>
                <c:pt idx="40">
                  <c:v>134.31024296187857</c:v>
                </c:pt>
              </c:numCache>
            </c:numRef>
          </c:val>
          <c:smooth val="0"/>
          <c:extLst>
            <c:ext xmlns:c16="http://schemas.microsoft.com/office/drawing/2014/chart" uri="{C3380CC4-5D6E-409C-BE32-E72D297353CC}">
              <c16:uniqueId val="{00000001-664A-44E2-9114-9013C7FA36A1}"/>
            </c:ext>
          </c:extLst>
        </c:ser>
        <c:ser>
          <c:idx val="2"/>
          <c:order val="2"/>
          <c:tx>
            <c:strRef>
              <c:f>'s4 graf'!$B$19</c:f>
              <c:strCache>
                <c:ptCount val="1"/>
                <c:pt idx="0">
                  <c:v>Per sysselsatt</c:v>
                </c:pt>
              </c:strCache>
            </c:strRef>
          </c:tx>
          <c:spPr>
            <a:ln w="28575" cap="rnd">
              <a:solidFill>
                <a:schemeClr val="accent3"/>
              </a:solidFill>
              <a:prstDash val="sysDash"/>
              <a:round/>
            </a:ln>
            <a:effectLst/>
          </c:spPr>
          <c:marker>
            <c:symbol val="none"/>
          </c:marker>
          <c:cat>
            <c:strRef>
              <c:f>'s4 graf'!$C$11:$AQ$11</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's4 graf'!$C$14:$AQ$14</c:f>
              <c:numCache>
                <c:formatCode>General</c:formatCode>
                <c:ptCount val="41"/>
                <c:pt idx="0">
                  <c:v>100</c:v>
                </c:pt>
                <c:pt idx="1">
                  <c:v>100.92923431918553</c:v>
                </c:pt>
                <c:pt idx="2">
                  <c:v>101.81722680194402</c:v>
                </c:pt>
                <c:pt idx="3">
                  <c:v>105.4366885034886</c:v>
                </c:pt>
                <c:pt idx="4">
                  <c:v>102.58064460921841</c:v>
                </c:pt>
                <c:pt idx="5">
                  <c:v>104.0106769317162</c:v>
                </c:pt>
                <c:pt idx="6">
                  <c:v>103.84971955792567</c:v>
                </c:pt>
                <c:pt idx="7">
                  <c:v>106.43092533595528</c:v>
                </c:pt>
                <c:pt idx="8">
                  <c:v>104.16016651575319</c:v>
                </c:pt>
                <c:pt idx="9">
                  <c:v>105.42230884383625</c:v>
                </c:pt>
                <c:pt idx="10">
                  <c:v>106.22452914958629</c:v>
                </c:pt>
                <c:pt idx="11">
                  <c:v>109.71576814603202</c:v>
                </c:pt>
                <c:pt idx="12">
                  <c:v>106.37346071362059</c:v>
                </c:pt>
                <c:pt idx="13">
                  <c:v>107.35403021769822</c:v>
                </c:pt>
                <c:pt idx="14">
                  <c:v>109.09425894700041</c:v>
                </c:pt>
                <c:pt idx="15">
                  <c:v>113.36739931460247</c:v>
                </c:pt>
                <c:pt idx="16">
                  <c:v>110.41658193725348</c:v>
                </c:pt>
                <c:pt idx="17">
                  <c:v>111.33196650368808</c:v>
                </c:pt>
                <c:pt idx="18">
                  <c:v>113.37346069417519</c:v>
                </c:pt>
                <c:pt idx="19">
                  <c:v>115.26338327695723</c:v>
                </c:pt>
                <c:pt idx="20">
                  <c:v>114.08085089035407</c:v>
                </c:pt>
                <c:pt idx="21">
                  <c:v>115.96042976619198</c:v>
                </c:pt>
                <c:pt idx="22">
                  <c:v>116.55199852912882</c:v>
                </c:pt>
                <c:pt idx="23">
                  <c:v>119.86653176526386</c:v>
                </c:pt>
                <c:pt idx="24">
                  <c:v>116.71606004798512</c:v>
                </c:pt>
                <c:pt idx="25">
                  <c:v>118.56505453081218</c:v>
                </c:pt>
                <c:pt idx="26">
                  <c:v>118.82240865854604</c:v>
                </c:pt>
                <c:pt idx="27">
                  <c:v>124.12476078106147</c:v>
                </c:pt>
                <c:pt idx="28">
                  <c:v>120.49709703751957</c:v>
                </c:pt>
                <c:pt idx="29">
                  <c:v>122.0189941746163</c:v>
                </c:pt>
                <c:pt idx="30">
                  <c:v>122.98639476010985</c:v>
                </c:pt>
                <c:pt idx="31">
                  <c:v>127.5608616314949</c:v>
                </c:pt>
                <c:pt idx="32">
                  <c:v>124.31949833918189</c:v>
                </c:pt>
                <c:pt idx="33">
                  <c:v>125.48905433156999</c:v>
                </c:pt>
                <c:pt idx="34">
                  <c:v>127.63225506332259</c:v>
                </c:pt>
                <c:pt idx="35">
                  <c:v>129.46175826463855</c:v>
                </c:pt>
                <c:pt idx="36">
                  <c:v>126.9699607790982</c:v>
                </c:pt>
                <c:pt idx="37">
                  <c:v>128.86696324016867</c:v>
                </c:pt>
                <c:pt idx="38">
                  <c:v>134.56995004084911</c:v>
                </c:pt>
                <c:pt idx="39">
                  <c:v>138.16936576798287</c:v>
                </c:pt>
                <c:pt idx="40">
                  <c:v>133.66063289932029</c:v>
                </c:pt>
              </c:numCache>
            </c:numRef>
          </c:val>
          <c:smooth val="0"/>
          <c:extLst>
            <c:ext xmlns:c16="http://schemas.microsoft.com/office/drawing/2014/chart" uri="{C3380CC4-5D6E-409C-BE32-E72D297353CC}">
              <c16:uniqueId val="{00000002-664A-44E2-9114-9013C7FA36A1}"/>
            </c:ext>
          </c:extLst>
        </c:ser>
        <c:dLbls>
          <c:showLegendKey val="0"/>
          <c:showVal val="0"/>
          <c:showCatName val="0"/>
          <c:showSerName val="0"/>
          <c:showPercent val="0"/>
          <c:showBubbleSize val="0"/>
        </c:dLbls>
        <c:smooth val="0"/>
        <c:axId val="312635688"/>
        <c:axId val="312637328"/>
      </c:lineChart>
      <c:catAx>
        <c:axId val="312635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312637328"/>
        <c:crosses val="autoZero"/>
        <c:auto val="1"/>
        <c:lblAlgn val="ctr"/>
        <c:lblOffset val="100"/>
        <c:noMultiLvlLbl val="0"/>
      </c:catAx>
      <c:valAx>
        <c:axId val="312637328"/>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312635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's5 graf'!$B$37</c:f>
              <c:strCache>
                <c:ptCount val="1"/>
                <c:pt idx="0">
                  <c:v>Stockholmsregionen, varav</c:v>
                </c:pt>
              </c:strCache>
            </c:strRef>
          </c:tx>
          <c:spPr>
            <a:ln w="41275" cap="rnd">
              <a:solidFill>
                <a:schemeClr val="accent1"/>
              </a:solidFill>
              <a:round/>
            </a:ln>
            <a:effectLst/>
          </c:spPr>
          <c:marker>
            <c:symbol val="none"/>
          </c:marker>
          <c:cat>
            <c:numRef>
              <c:f>'s5 graf'!$C$41:$AQ$41</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's5 graf'!$C$42:$AQ$42</c:f>
              <c:numCache>
                <c:formatCode>General</c:formatCode>
                <c:ptCount val="41"/>
                <c:pt idx="0">
                  <c:v>100</c:v>
                </c:pt>
                <c:pt idx="1">
                  <c:v>100.81133277052599</c:v>
                </c:pt>
                <c:pt idx="2">
                  <c:v>100.67826536540204</c:v>
                </c:pt>
                <c:pt idx="3">
                  <c:v>106.96449266388564</c:v>
                </c:pt>
                <c:pt idx="4">
                  <c:v>103.91436311088519</c:v>
                </c:pt>
                <c:pt idx="5">
                  <c:v>104.21408606421676</c:v>
                </c:pt>
                <c:pt idx="6">
                  <c:v>103.28215941218328</c:v>
                </c:pt>
                <c:pt idx="7">
                  <c:v>108.79600616995961</c:v>
                </c:pt>
                <c:pt idx="8">
                  <c:v>106.28010907828669</c:v>
                </c:pt>
                <c:pt idx="9">
                  <c:v>107.72095000394583</c:v>
                </c:pt>
                <c:pt idx="10">
                  <c:v>107.17289275654589</c:v>
                </c:pt>
                <c:pt idx="11">
                  <c:v>113.5983412496235</c:v>
                </c:pt>
                <c:pt idx="12">
                  <c:v>110.86143094762214</c:v>
                </c:pt>
                <c:pt idx="13">
                  <c:v>111.30647958777793</c:v>
                </c:pt>
                <c:pt idx="14">
                  <c:v>112.42147524915228</c:v>
                </c:pt>
                <c:pt idx="15">
                  <c:v>119.52676430445995</c:v>
                </c:pt>
                <c:pt idx="16">
                  <c:v>116.2691004715039</c:v>
                </c:pt>
                <c:pt idx="17">
                  <c:v>117.64750274560433</c:v>
                </c:pt>
                <c:pt idx="18">
                  <c:v>118.79523216250323</c:v>
                </c:pt>
                <c:pt idx="19">
                  <c:v>124.20657568046674</c:v>
                </c:pt>
                <c:pt idx="20">
                  <c:v>122.09982242729549</c:v>
                </c:pt>
                <c:pt idx="21">
                  <c:v>124.11608275423362</c:v>
                </c:pt>
                <c:pt idx="22">
                  <c:v>124.45219356943556</c:v>
                </c:pt>
                <c:pt idx="23">
                  <c:v>131.46088069947209</c:v>
                </c:pt>
                <c:pt idx="24">
                  <c:v>128.02118247905051</c:v>
                </c:pt>
                <c:pt idx="25">
                  <c:v>130.12501151626213</c:v>
                </c:pt>
                <c:pt idx="26">
                  <c:v>130.34367435754055</c:v>
                </c:pt>
                <c:pt idx="27">
                  <c:v>139.26740066890628</c:v>
                </c:pt>
                <c:pt idx="28">
                  <c:v>135.33660150829724</c:v>
                </c:pt>
                <c:pt idx="29">
                  <c:v>136.10480949786583</c:v>
                </c:pt>
                <c:pt idx="30">
                  <c:v>136.79363402646541</c:v>
                </c:pt>
                <c:pt idx="31">
                  <c:v>144.43873173581818</c:v>
                </c:pt>
                <c:pt idx="32">
                  <c:v>140.26902199254368</c:v>
                </c:pt>
                <c:pt idx="33">
                  <c:v>141.08669541524506</c:v>
                </c:pt>
                <c:pt idx="34">
                  <c:v>142.2607251372946</c:v>
                </c:pt>
                <c:pt idx="35">
                  <c:v>142.95095285259174</c:v>
                </c:pt>
                <c:pt idx="36">
                  <c:v>138.9415265031368</c:v>
                </c:pt>
                <c:pt idx="37">
                  <c:v>140.64483993256667</c:v>
                </c:pt>
                <c:pt idx="38">
                  <c:v>145.23681971128434</c:v>
                </c:pt>
                <c:pt idx="39">
                  <c:v>153.64414017257633</c:v>
                </c:pt>
                <c:pt idx="40">
                  <c:v>150.508264559624</c:v>
                </c:pt>
              </c:numCache>
            </c:numRef>
          </c:val>
          <c:smooth val="0"/>
          <c:extLst>
            <c:ext xmlns:c16="http://schemas.microsoft.com/office/drawing/2014/chart" uri="{C3380CC4-5D6E-409C-BE32-E72D297353CC}">
              <c16:uniqueId val="{00000000-4145-4D47-BE55-1940171C2365}"/>
            </c:ext>
          </c:extLst>
        </c:ser>
        <c:ser>
          <c:idx val="1"/>
          <c:order val="1"/>
          <c:tx>
            <c:strRef>
              <c:f>'s5 graf'!$B$34</c:f>
              <c:strCache>
                <c:ptCount val="1"/>
                <c:pt idx="0">
                  <c:v>Industri</c:v>
                </c:pt>
              </c:strCache>
            </c:strRef>
          </c:tx>
          <c:spPr>
            <a:ln w="28575" cap="rnd">
              <a:solidFill>
                <a:schemeClr val="accent2"/>
              </a:solidFill>
              <a:round/>
            </a:ln>
            <a:effectLst/>
          </c:spPr>
          <c:marker>
            <c:symbol val="none"/>
          </c:marker>
          <c:cat>
            <c:numRef>
              <c:f>'s5 graf'!$C$41:$AQ$41</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's5 graf'!$C$43:$AQ$43</c:f>
              <c:numCache>
                <c:formatCode>General</c:formatCode>
                <c:ptCount val="41"/>
                <c:pt idx="0">
                  <c:v>100</c:v>
                </c:pt>
                <c:pt idx="1">
                  <c:v>98.653200503089224</c:v>
                </c:pt>
                <c:pt idx="2">
                  <c:v>100.9816057958903</c:v>
                </c:pt>
                <c:pt idx="3">
                  <c:v>110.42385510920673</c:v>
                </c:pt>
                <c:pt idx="4">
                  <c:v>102.39419280730233</c:v>
                </c:pt>
                <c:pt idx="5">
                  <c:v>99.41073595548302</c:v>
                </c:pt>
                <c:pt idx="6">
                  <c:v>101.62531021415397</c:v>
                </c:pt>
                <c:pt idx="7">
                  <c:v>107.64809707109083</c:v>
                </c:pt>
                <c:pt idx="8">
                  <c:v>100.96736717521921</c:v>
                </c:pt>
                <c:pt idx="9">
                  <c:v>100.79134599991517</c:v>
                </c:pt>
                <c:pt idx="10">
                  <c:v>101.40278318419884</c:v>
                </c:pt>
                <c:pt idx="11">
                  <c:v>108.93049464366754</c:v>
                </c:pt>
                <c:pt idx="12">
                  <c:v>101.81677248720537</c:v>
                </c:pt>
                <c:pt idx="13">
                  <c:v>100.10038158612885</c:v>
                </c:pt>
                <c:pt idx="14">
                  <c:v>102.70691771380666</c:v>
                </c:pt>
                <c:pt idx="15">
                  <c:v>112.71178514647347</c:v>
                </c:pt>
                <c:pt idx="16">
                  <c:v>103.15274621154059</c:v>
                </c:pt>
                <c:pt idx="17">
                  <c:v>101.73483331695235</c:v>
                </c:pt>
                <c:pt idx="18">
                  <c:v>106.05587483296365</c:v>
                </c:pt>
                <c:pt idx="19">
                  <c:v>111.1229282747484</c:v>
                </c:pt>
                <c:pt idx="20">
                  <c:v>104.83488267116516</c:v>
                </c:pt>
                <c:pt idx="21">
                  <c:v>104.66276255770248</c:v>
                </c:pt>
                <c:pt idx="22">
                  <c:v>106.27481844631917</c:v>
                </c:pt>
                <c:pt idx="23">
                  <c:v>107.79533146212368</c:v>
                </c:pt>
                <c:pt idx="24">
                  <c:v>100.42085962778998</c:v>
                </c:pt>
                <c:pt idx="25">
                  <c:v>100.22015652709985</c:v>
                </c:pt>
                <c:pt idx="26">
                  <c:v>102.86966395372717</c:v>
                </c:pt>
                <c:pt idx="27">
                  <c:v>115.26458227331771</c:v>
                </c:pt>
                <c:pt idx="28">
                  <c:v>104.21085351717518</c:v>
                </c:pt>
                <c:pt idx="29">
                  <c:v>103.06345973401285</c:v>
                </c:pt>
                <c:pt idx="30">
                  <c:v>106.06413162895846</c:v>
                </c:pt>
                <c:pt idx="31">
                  <c:v>121.37742033353494</c:v>
                </c:pt>
                <c:pt idx="32">
                  <c:v>108.12108228964028</c:v>
                </c:pt>
                <c:pt idx="33">
                  <c:v>106.62926271682953</c:v>
                </c:pt>
                <c:pt idx="34">
                  <c:v>109.10990300150944</c:v>
                </c:pt>
                <c:pt idx="35">
                  <c:v>118.16138411657059</c:v>
                </c:pt>
                <c:pt idx="36">
                  <c:v>105.76678370159459</c:v>
                </c:pt>
                <c:pt idx="37">
                  <c:v>106.15949215260807</c:v>
                </c:pt>
                <c:pt idx="38">
                  <c:v>113.27125726706846</c:v>
                </c:pt>
                <c:pt idx="39">
                  <c:v>124.88272606861022</c:v>
                </c:pt>
                <c:pt idx="40">
                  <c:v>113.09083329173752</c:v>
                </c:pt>
              </c:numCache>
            </c:numRef>
          </c:val>
          <c:smooth val="0"/>
          <c:extLst>
            <c:ext xmlns:c16="http://schemas.microsoft.com/office/drawing/2014/chart" uri="{C3380CC4-5D6E-409C-BE32-E72D297353CC}">
              <c16:uniqueId val="{00000001-4145-4D47-BE55-1940171C2365}"/>
            </c:ext>
          </c:extLst>
        </c:ser>
        <c:ser>
          <c:idx val="2"/>
          <c:order val="2"/>
          <c:tx>
            <c:strRef>
              <c:f>'s5 graf'!$B$39</c:f>
              <c:strCache>
                <c:ptCount val="1"/>
                <c:pt idx="0">
                  <c:v>Tjänster</c:v>
                </c:pt>
              </c:strCache>
            </c:strRef>
          </c:tx>
          <c:spPr>
            <a:ln w="28575" cap="rnd">
              <a:solidFill>
                <a:schemeClr val="accent3"/>
              </a:solidFill>
              <a:round/>
            </a:ln>
            <a:effectLst/>
          </c:spPr>
          <c:marker>
            <c:symbol val="none"/>
          </c:marker>
          <c:cat>
            <c:numRef>
              <c:f>'s5 graf'!$C$41:$AQ$41</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's5 graf'!$C$44:$AQ$44</c:f>
              <c:numCache>
                <c:formatCode>General</c:formatCode>
                <c:ptCount val="41"/>
                <c:pt idx="0">
                  <c:v>100</c:v>
                </c:pt>
                <c:pt idx="1">
                  <c:v>100.69446691286625</c:v>
                </c:pt>
                <c:pt idx="2">
                  <c:v>101.21934629471211</c:v>
                </c:pt>
                <c:pt idx="3">
                  <c:v>105.81655213670402</c:v>
                </c:pt>
                <c:pt idx="4">
                  <c:v>104.18265324157768</c:v>
                </c:pt>
                <c:pt idx="5">
                  <c:v>104.82144635219686</c:v>
                </c:pt>
                <c:pt idx="6">
                  <c:v>104.25048369786738</c:v>
                </c:pt>
                <c:pt idx="7">
                  <c:v>108.71084018549126</c:v>
                </c:pt>
                <c:pt idx="8">
                  <c:v>107.2992094036387</c:v>
                </c:pt>
                <c:pt idx="9">
                  <c:v>108.71074543345419</c:v>
                </c:pt>
                <c:pt idx="10">
                  <c:v>109.35500967081792</c:v>
                </c:pt>
                <c:pt idx="11">
                  <c:v>114.4685442160459</c:v>
                </c:pt>
                <c:pt idx="12">
                  <c:v>112.96962908354668</c:v>
                </c:pt>
                <c:pt idx="13">
                  <c:v>113.36628596286225</c:v>
                </c:pt>
                <c:pt idx="14">
                  <c:v>115.52284713357278</c:v>
                </c:pt>
                <c:pt idx="15">
                  <c:v>120.63307149474068</c:v>
                </c:pt>
                <c:pt idx="16">
                  <c:v>118.96279861453644</c:v>
                </c:pt>
                <c:pt idx="17">
                  <c:v>120.44985656936396</c:v>
                </c:pt>
                <c:pt idx="18">
                  <c:v>122.35201089864967</c:v>
                </c:pt>
                <c:pt idx="19">
                  <c:v>126.54207978296343</c:v>
                </c:pt>
                <c:pt idx="20">
                  <c:v>125.77450294127264</c:v>
                </c:pt>
                <c:pt idx="21">
                  <c:v>127.6814698018144</c:v>
                </c:pt>
                <c:pt idx="22">
                  <c:v>129.20341273244671</c:v>
                </c:pt>
                <c:pt idx="23">
                  <c:v>136.17776704112188</c:v>
                </c:pt>
                <c:pt idx="24">
                  <c:v>133.77049631823141</c:v>
                </c:pt>
                <c:pt idx="25">
                  <c:v>135.7927534878574</c:v>
                </c:pt>
                <c:pt idx="26">
                  <c:v>136.90364107831599</c:v>
                </c:pt>
                <c:pt idx="27">
                  <c:v>143.73252548733331</c:v>
                </c:pt>
                <c:pt idx="28">
                  <c:v>141.7910412013359</c:v>
                </c:pt>
                <c:pt idx="29">
                  <c:v>142.45064300197612</c:v>
                </c:pt>
                <c:pt idx="30">
                  <c:v>144.06461619903965</c:v>
                </c:pt>
                <c:pt idx="31">
                  <c:v>148.45230921694628</c:v>
                </c:pt>
                <c:pt idx="32">
                  <c:v>146.98319221463339</c:v>
                </c:pt>
                <c:pt idx="33">
                  <c:v>147.93198152853918</c:v>
                </c:pt>
                <c:pt idx="34">
                  <c:v>150.40147568060155</c:v>
                </c:pt>
                <c:pt idx="35">
                  <c:v>147.15244478706626</c:v>
                </c:pt>
                <c:pt idx="36">
                  <c:v>145.50138187868538</c:v>
                </c:pt>
                <c:pt idx="37">
                  <c:v>147.26213545703129</c:v>
                </c:pt>
                <c:pt idx="38">
                  <c:v>152.72040192092243</c:v>
                </c:pt>
                <c:pt idx="39">
                  <c:v>159.05562161370941</c:v>
                </c:pt>
                <c:pt idx="40">
                  <c:v>158.40243673719883</c:v>
                </c:pt>
              </c:numCache>
            </c:numRef>
          </c:val>
          <c:smooth val="0"/>
          <c:extLst>
            <c:ext xmlns:c16="http://schemas.microsoft.com/office/drawing/2014/chart" uri="{C3380CC4-5D6E-409C-BE32-E72D297353CC}">
              <c16:uniqueId val="{00000002-4145-4D47-BE55-1940171C2365}"/>
            </c:ext>
          </c:extLst>
        </c:ser>
        <c:ser>
          <c:idx val="3"/>
          <c:order val="3"/>
          <c:tx>
            <c:strRef>
              <c:f>'s5 graf'!$B$40</c:f>
              <c:strCache>
                <c:ptCount val="1"/>
                <c:pt idx="0">
                  <c:v>Övrigt</c:v>
                </c:pt>
              </c:strCache>
            </c:strRef>
          </c:tx>
          <c:spPr>
            <a:ln w="28575" cap="rnd">
              <a:solidFill>
                <a:schemeClr val="accent5"/>
              </a:solidFill>
              <a:prstDash val="sysDash"/>
              <a:round/>
            </a:ln>
            <a:effectLst/>
          </c:spPr>
          <c:marker>
            <c:symbol val="none"/>
          </c:marker>
          <c:cat>
            <c:numRef>
              <c:f>'s5 graf'!$C$41:$AQ$41</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's5 graf'!$C$45:$AQ$45</c:f>
              <c:numCache>
                <c:formatCode>General</c:formatCode>
                <c:ptCount val="41"/>
                <c:pt idx="0">
                  <c:v>100</c:v>
                </c:pt>
                <c:pt idx="1">
                  <c:v>106.41361654184993</c:v>
                </c:pt>
                <c:pt idx="2">
                  <c:v>95.67347071161619</c:v>
                </c:pt>
                <c:pt idx="3">
                  <c:v>108.71771197112501</c:v>
                </c:pt>
                <c:pt idx="4">
                  <c:v>105.04224507414467</c:v>
                </c:pt>
                <c:pt idx="5">
                  <c:v>109.7100663878291</c:v>
                </c:pt>
                <c:pt idx="6">
                  <c:v>99.078234684834868</c:v>
                </c:pt>
                <c:pt idx="7">
                  <c:v>111.9607801728709</c:v>
                </c:pt>
                <c:pt idx="8">
                  <c:v>109.56697639809578</c:v>
                </c:pt>
                <c:pt idx="9">
                  <c:v>114.73678376226255</c:v>
                </c:pt>
                <c:pt idx="10">
                  <c:v>102.09922325351491</c:v>
                </c:pt>
                <c:pt idx="11">
                  <c:v>116.68873161998252</c:v>
                </c:pt>
                <c:pt idx="12">
                  <c:v>113.45695934104832</c:v>
                </c:pt>
                <c:pt idx="13">
                  <c:v>118.96101905596154</c:v>
                </c:pt>
                <c:pt idx="14">
                  <c:v>108.48091901397734</c:v>
                </c:pt>
                <c:pt idx="15">
                  <c:v>125.35837708542724</c:v>
                </c:pt>
                <c:pt idx="16">
                  <c:v>122.95551224586914</c:v>
                </c:pt>
                <c:pt idx="17">
                  <c:v>129.50224079955311</c:v>
                </c:pt>
                <c:pt idx="18">
                  <c:v>117.72936213820282</c:v>
                </c:pt>
                <c:pt idx="19">
                  <c:v>133.70160808015356</c:v>
                </c:pt>
                <c:pt idx="20">
                  <c:v>129.86422230775372</c:v>
                </c:pt>
                <c:pt idx="21">
                  <c:v>137.48725132664958</c:v>
                </c:pt>
                <c:pt idx="22">
                  <c:v>125.53441859841472</c:v>
                </c:pt>
                <c:pt idx="23">
                  <c:v>144.67687220550795</c:v>
                </c:pt>
                <c:pt idx="24">
                  <c:v>141.4396649641705</c:v>
                </c:pt>
                <c:pt idx="25">
                  <c:v>149.17838508825099</c:v>
                </c:pt>
                <c:pt idx="26">
                  <c:v>136.97293772696941</c:v>
                </c:pt>
                <c:pt idx="27">
                  <c:v>155.23584426699966</c:v>
                </c:pt>
                <c:pt idx="28">
                  <c:v>150.70409733262878</c:v>
                </c:pt>
                <c:pt idx="29">
                  <c:v>156.48418194167994</c:v>
                </c:pt>
                <c:pt idx="30">
                  <c:v>144.73601150064118</c:v>
                </c:pt>
                <c:pt idx="31">
                  <c:v>162.00620013745703</c:v>
                </c:pt>
                <c:pt idx="32">
                  <c:v>155.75726877966392</c:v>
                </c:pt>
                <c:pt idx="33">
                  <c:v>160.51089416525593</c:v>
                </c:pt>
                <c:pt idx="34">
                  <c:v>148.44846190272582</c:v>
                </c:pt>
                <c:pt idx="35">
                  <c:v>162.73842682521095</c:v>
                </c:pt>
                <c:pt idx="36">
                  <c:v>157.88872723262199</c:v>
                </c:pt>
                <c:pt idx="37">
                  <c:v>161.96201921856181</c:v>
                </c:pt>
                <c:pt idx="38">
                  <c:v>154.14622189451092</c:v>
                </c:pt>
                <c:pt idx="39">
                  <c:v>172.28689792295185</c:v>
                </c:pt>
                <c:pt idx="40">
                  <c:v>167.89654886526867</c:v>
                </c:pt>
              </c:numCache>
            </c:numRef>
          </c:val>
          <c:smooth val="0"/>
          <c:extLst>
            <c:ext xmlns:c16="http://schemas.microsoft.com/office/drawing/2014/chart" uri="{C3380CC4-5D6E-409C-BE32-E72D297353CC}">
              <c16:uniqueId val="{00000003-4145-4D47-BE55-1940171C2365}"/>
            </c:ext>
          </c:extLst>
        </c:ser>
        <c:dLbls>
          <c:showLegendKey val="0"/>
          <c:showVal val="0"/>
          <c:showCatName val="0"/>
          <c:showSerName val="0"/>
          <c:showPercent val="0"/>
          <c:showBubbleSize val="0"/>
        </c:dLbls>
        <c:smooth val="0"/>
        <c:axId val="464049856"/>
        <c:axId val="464044608"/>
      </c:lineChart>
      <c:catAx>
        <c:axId val="464049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44608"/>
        <c:crosses val="autoZero"/>
        <c:auto val="1"/>
        <c:lblAlgn val="ctr"/>
        <c:lblOffset val="100"/>
        <c:noMultiLvlLbl val="0"/>
      </c:catAx>
      <c:valAx>
        <c:axId val="464044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49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's6'!$A$4</c:f>
              <c:strCache>
                <c:ptCount val="1"/>
                <c:pt idx="0">
                  <c:v>Stockholmsregionen</c:v>
                </c:pt>
              </c:strCache>
            </c:strRef>
          </c:tx>
          <c:spPr>
            <a:ln w="28575" cap="rnd">
              <a:solidFill>
                <a:schemeClr val="accent2"/>
              </a:solidFill>
              <a:round/>
            </a:ln>
            <a:effectLst/>
          </c:spPr>
          <c:marker>
            <c:symbol val="none"/>
          </c:marker>
          <c:cat>
            <c:numRef>
              <c:f>'s6'!$Q$12:$BE$12</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's6'!$Q$13:$BE$13</c:f>
              <c:numCache>
                <c:formatCode>General</c:formatCode>
                <c:ptCount val="41"/>
                <c:pt idx="0">
                  <c:v>9252.25</c:v>
                </c:pt>
                <c:pt idx="1">
                  <c:v>9250.5</c:v>
                </c:pt>
                <c:pt idx="2">
                  <c:v>8972.75</c:v>
                </c:pt>
                <c:pt idx="3">
                  <c:v>8624.75</c:v>
                </c:pt>
                <c:pt idx="4">
                  <c:v>8224.75</c:v>
                </c:pt>
                <c:pt idx="5">
                  <c:v>8169.25</c:v>
                </c:pt>
                <c:pt idx="6">
                  <c:v>7987.25</c:v>
                </c:pt>
                <c:pt idx="7">
                  <c:v>7783.25</c:v>
                </c:pt>
                <c:pt idx="8">
                  <c:v>7832.75</c:v>
                </c:pt>
                <c:pt idx="9">
                  <c:v>7771.25</c:v>
                </c:pt>
                <c:pt idx="10">
                  <c:v>7870</c:v>
                </c:pt>
                <c:pt idx="11">
                  <c:v>7823.75</c:v>
                </c:pt>
                <c:pt idx="12">
                  <c:v>7891.75</c:v>
                </c:pt>
                <c:pt idx="13">
                  <c:v>8023.5</c:v>
                </c:pt>
                <c:pt idx="14">
                  <c:v>8165</c:v>
                </c:pt>
                <c:pt idx="15">
                  <c:v>8274</c:v>
                </c:pt>
                <c:pt idx="16">
                  <c:v>8290.5</c:v>
                </c:pt>
                <c:pt idx="17">
                  <c:v>8362</c:v>
                </c:pt>
                <c:pt idx="18">
                  <c:v>8574.5</c:v>
                </c:pt>
                <c:pt idx="19">
                  <c:v>8749</c:v>
                </c:pt>
                <c:pt idx="20">
                  <c:v>9094.75</c:v>
                </c:pt>
                <c:pt idx="21">
                  <c:v>9073.25</c:v>
                </c:pt>
                <c:pt idx="22">
                  <c:v>9102.75</c:v>
                </c:pt>
                <c:pt idx="23">
                  <c:v>9166.25</c:v>
                </c:pt>
                <c:pt idx="24">
                  <c:v>8994.25</c:v>
                </c:pt>
                <c:pt idx="25">
                  <c:v>9079.25</c:v>
                </c:pt>
                <c:pt idx="26">
                  <c:v>9036</c:v>
                </c:pt>
                <c:pt idx="27">
                  <c:v>8736</c:v>
                </c:pt>
                <c:pt idx="28">
                  <c:v>8654.75</c:v>
                </c:pt>
                <c:pt idx="29">
                  <c:v>8526.75</c:v>
                </c:pt>
                <c:pt idx="30">
                  <c:v>8346.25</c:v>
                </c:pt>
                <c:pt idx="31">
                  <c:v>8546.5</c:v>
                </c:pt>
                <c:pt idx="32">
                  <c:v>8480.75</c:v>
                </c:pt>
                <c:pt idx="33">
                  <c:v>8574</c:v>
                </c:pt>
                <c:pt idx="34">
                  <c:v>8476.5</c:v>
                </c:pt>
                <c:pt idx="35">
                  <c:v>8788</c:v>
                </c:pt>
                <c:pt idx="36">
                  <c:v>8818</c:v>
                </c:pt>
                <c:pt idx="37">
                  <c:v>9043</c:v>
                </c:pt>
                <c:pt idx="38">
                  <c:v>9565</c:v>
                </c:pt>
                <c:pt idx="39">
                  <c:v>9607.25</c:v>
                </c:pt>
                <c:pt idx="40">
                  <c:v>9871.5</c:v>
                </c:pt>
              </c:numCache>
            </c:numRef>
          </c:val>
          <c:smooth val="0"/>
          <c:extLst>
            <c:ext xmlns:c16="http://schemas.microsoft.com/office/drawing/2014/chart" uri="{C3380CC4-5D6E-409C-BE32-E72D297353CC}">
              <c16:uniqueId val="{00000000-D904-4350-BF0B-865A0717283F}"/>
            </c:ext>
          </c:extLst>
        </c:ser>
        <c:ser>
          <c:idx val="1"/>
          <c:order val="1"/>
          <c:tx>
            <c:strRef>
              <c:f>'s6'!$A$5</c:f>
              <c:strCache>
                <c:ptCount val="1"/>
                <c:pt idx="0">
                  <c:v>Övriga Sverige</c:v>
                </c:pt>
              </c:strCache>
            </c:strRef>
          </c:tx>
          <c:spPr>
            <a:ln w="28575" cap="rnd">
              <a:solidFill>
                <a:schemeClr val="accent1"/>
              </a:solidFill>
              <a:prstDash val="sysDash"/>
              <a:round/>
            </a:ln>
            <a:effectLst/>
          </c:spPr>
          <c:marker>
            <c:symbol val="none"/>
          </c:marker>
          <c:cat>
            <c:numRef>
              <c:f>'s6'!$Q$12:$BE$12</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's6'!$Q$14:$BE$14</c:f>
              <c:numCache>
                <c:formatCode>General</c:formatCode>
                <c:ptCount val="41"/>
                <c:pt idx="0">
                  <c:v>8661</c:v>
                </c:pt>
                <c:pt idx="1">
                  <c:v>8641</c:v>
                </c:pt>
                <c:pt idx="2">
                  <c:v>8352</c:v>
                </c:pt>
                <c:pt idx="3">
                  <c:v>8021.5</c:v>
                </c:pt>
                <c:pt idx="4">
                  <c:v>7679.75</c:v>
                </c:pt>
                <c:pt idx="5">
                  <c:v>7611.25</c:v>
                </c:pt>
                <c:pt idx="6">
                  <c:v>7456.5</c:v>
                </c:pt>
                <c:pt idx="7">
                  <c:v>7220.5</c:v>
                </c:pt>
                <c:pt idx="8">
                  <c:v>7236.5</c:v>
                </c:pt>
                <c:pt idx="9">
                  <c:v>7209.25</c:v>
                </c:pt>
                <c:pt idx="10">
                  <c:v>7262</c:v>
                </c:pt>
                <c:pt idx="11">
                  <c:v>7220.25</c:v>
                </c:pt>
                <c:pt idx="12">
                  <c:v>7212.75</c:v>
                </c:pt>
                <c:pt idx="13">
                  <c:v>7315</c:v>
                </c:pt>
                <c:pt idx="14">
                  <c:v>7428</c:v>
                </c:pt>
                <c:pt idx="15">
                  <c:v>7498.25</c:v>
                </c:pt>
                <c:pt idx="16">
                  <c:v>7418.5</c:v>
                </c:pt>
                <c:pt idx="17">
                  <c:v>7406.75</c:v>
                </c:pt>
                <c:pt idx="18">
                  <c:v>7581.75</c:v>
                </c:pt>
                <c:pt idx="19">
                  <c:v>7687</c:v>
                </c:pt>
                <c:pt idx="20">
                  <c:v>7991.5</c:v>
                </c:pt>
                <c:pt idx="21">
                  <c:v>8023.25</c:v>
                </c:pt>
                <c:pt idx="22">
                  <c:v>8095.5</c:v>
                </c:pt>
                <c:pt idx="23">
                  <c:v>8157</c:v>
                </c:pt>
                <c:pt idx="24">
                  <c:v>7963</c:v>
                </c:pt>
                <c:pt idx="25">
                  <c:v>8019.25</c:v>
                </c:pt>
                <c:pt idx="26">
                  <c:v>7992.25</c:v>
                </c:pt>
                <c:pt idx="27">
                  <c:v>7790.25</c:v>
                </c:pt>
                <c:pt idx="28">
                  <c:v>7831</c:v>
                </c:pt>
                <c:pt idx="29">
                  <c:v>7721.75</c:v>
                </c:pt>
                <c:pt idx="30">
                  <c:v>7558.75</c:v>
                </c:pt>
                <c:pt idx="31">
                  <c:v>7766</c:v>
                </c:pt>
                <c:pt idx="32">
                  <c:v>7680</c:v>
                </c:pt>
                <c:pt idx="33">
                  <c:v>7765.5</c:v>
                </c:pt>
                <c:pt idx="34">
                  <c:v>7639.5</c:v>
                </c:pt>
                <c:pt idx="35">
                  <c:v>7871.5</c:v>
                </c:pt>
                <c:pt idx="36">
                  <c:v>7968</c:v>
                </c:pt>
                <c:pt idx="37">
                  <c:v>8185.5</c:v>
                </c:pt>
                <c:pt idx="38">
                  <c:v>8801</c:v>
                </c:pt>
                <c:pt idx="39">
                  <c:v>8981.5</c:v>
                </c:pt>
                <c:pt idx="40">
                  <c:v>9338.25</c:v>
                </c:pt>
              </c:numCache>
            </c:numRef>
          </c:val>
          <c:smooth val="0"/>
          <c:extLst>
            <c:ext xmlns:c16="http://schemas.microsoft.com/office/drawing/2014/chart" uri="{C3380CC4-5D6E-409C-BE32-E72D297353CC}">
              <c16:uniqueId val="{00000001-D904-4350-BF0B-865A0717283F}"/>
            </c:ext>
          </c:extLst>
        </c:ser>
        <c:dLbls>
          <c:showLegendKey val="0"/>
          <c:showVal val="0"/>
          <c:showCatName val="0"/>
          <c:showSerName val="0"/>
          <c:showPercent val="0"/>
          <c:showBubbleSize val="0"/>
        </c:dLbls>
        <c:smooth val="0"/>
        <c:axId val="464036736"/>
        <c:axId val="464034768"/>
      </c:lineChart>
      <c:catAx>
        <c:axId val="464036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34768"/>
        <c:crosses val="autoZero"/>
        <c:auto val="1"/>
        <c:lblAlgn val="ctr"/>
        <c:lblOffset val="100"/>
        <c:noMultiLvlLbl val="0"/>
      </c:catAx>
      <c:valAx>
        <c:axId val="464034768"/>
        <c:scaling>
          <c:orientation val="minMax"/>
          <c:max val="1200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36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's7'!$A$4</c:f>
              <c:strCache>
                <c:ptCount val="1"/>
                <c:pt idx="0">
                  <c:v>Stockholmsregionen</c:v>
                </c:pt>
              </c:strCache>
            </c:strRef>
          </c:tx>
          <c:spPr>
            <a:ln w="28575" cap="rnd">
              <a:solidFill>
                <a:schemeClr val="accent2"/>
              </a:solidFill>
              <a:round/>
            </a:ln>
            <a:effectLst/>
          </c:spPr>
          <c:marker>
            <c:symbol val="none"/>
          </c:marker>
          <c:cat>
            <c:strRef>
              <c:f>'s7'!$AU$8:$CI$8</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's7'!$AU$9:$CI$9</c:f>
              <c:numCache>
                <c:formatCode>General</c:formatCode>
                <c:ptCount val="41"/>
                <c:pt idx="0">
                  <c:v>938.25</c:v>
                </c:pt>
                <c:pt idx="1">
                  <c:v>941</c:v>
                </c:pt>
                <c:pt idx="2">
                  <c:v>997.25</c:v>
                </c:pt>
                <c:pt idx="3">
                  <c:v>1012.75</c:v>
                </c:pt>
                <c:pt idx="4">
                  <c:v>1016.75</c:v>
                </c:pt>
                <c:pt idx="5">
                  <c:v>1035.25</c:v>
                </c:pt>
                <c:pt idx="6">
                  <c:v>1055.5</c:v>
                </c:pt>
                <c:pt idx="7">
                  <c:v>1073</c:v>
                </c:pt>
                <c:pt idx="8">
                  <c:v>1022.75</c:v>
                </c:pt>
                <c:pt idx="9">
                  <c:v>989.5</c:v>
                </c:pt>
                <c:pt idx="10">
                  <c:v>953.75</c:v>
                </c:pt>
                <c:pt idx="11">
                  <c:v>838.5</c:v>
                </c:pt>
                <c:pt idx="12">
                  <c:v>844.25</c:v>
                </c:pt>
                <c:pt idx="13">
                  <c:v>837</c:v>
                </c:pt>
                <c:pt idx="14">
                  <c:v>764.5</c:v>
                </c:pt>
                <c:pt idx="15">
                  <c:v>772.5</c:v>
                </c:pt>
                <c:pt idx="16">
                  <c:v>802.5</c:v>
                </c:pt>
                <c:pt idx="17">
                  <c:v>837</c:v>
                </c:pt>
                <c:pt idx="18">
                  <c:v>830.5</c:v>
                </c:pt>
                <c:pt idx="19">
                  <c:v>828.5</c:v>
                </c:pt>
                <c:pt idx="20">
                  <c:v>805.25</c:v>
                </c:pt>
                <c:pt idx="21">
                  <c:v>825.5</c:v>
                </c:pt>
                <c:pt idx="22">
                  <c:v>900</c:v>
                </c:pt>
                <c:pt idx="23">
                  <c:v>943.5</c:v>
                </c:pt>
                <c:pt idx="24">
                  <c:v>997.25</c:v>
                </c:pt>
                <c:pt idx="25">
                  <c:v>1012.75</c:v>
                </c:pt>
                <c:pt idx="26">
                  <c:v>1016.75</c:v>
                </c:pt>
                <c:pt idx="27">
                  <c:v>1035.25</c:v>
                </c:pt>
                <c:pt idx="28">
                  <c:v>1055.5</c:v>
                </c:pt>
                <c:pt idx="29">
                  <c:v>1073</c:v>
                </c:pt>
                <c:pt idx="30">
                  <c:v>1022.75</c:v>
                </c:pt>
                <c:pt idx="31">
                  <c:v>989.5</c:v>
                </c:pt>
                <c:pt idx="32">
                  <c:v>953.75</c:v>
                </c:pt>
                <c:pt idx="33">
                  <c:v>906.5</c:v>
                </c:pt>
                <c:pt idx="34">
                  <c:v>993</c:v>
                </c:pt>
                <c:pt idx="35">
                  <c:v>1073.5</c:v>
                </c:pt>
                <c:pt idx="36">
                  <c:v>1022.75</c:v>
                </c:pt>
                <c:pt idx="37">
                  <c:v>989.5</c:v>
                </c:pt>
                <c:pt idx="38">
                  <c:v>953.75</c:v>
                </c:pt>
                <c:pt idx="39">
                  <c:v>885.25</c:v>
                </c:pt>
                <c:pt idx="40">
                  <c:v>895.25</c:v>
                </c:pt>
              </c:numCache>
            </c:numRef>
          </c:val>
          <c:smooth val="0"/>
          <c:extLst>
            <c:ext xmlns:c16="http://schemas.microsoft.com/office/drawing/2014/chart" uri="{C3380CC4-5D6E-409C-BE32-E72D297353CC}">
              <c16:uniqueId val="{00000000-FC29-4FEA-B3AB-492E91D7E89C}"/>
            </c:ext>
          </c:extLst>
        </c:ser>
        <c:ser>
          <c:idx val="1"/>
          <c:order val="1"/>
          <c:tx>
            <c:strRef>
              <c:f>'s7'!$A$5</c:f>
              <c:strCache>
                <c:ptCount val="1"/>
                <c:pt idx="0">
                  <c:v>Övriga Sverige</c:v>
                </c:pt>
              </c:strCache>
            </c:strRef>
          </c:tx>
          <c:spPr>
            <a:ln w="28575" cap="rnd">
              <a:solidFill>
                <a:schemeClr val="accent1"/>
              </a:solidFill>
              <a:prstDash val="sysDash"/>
              <a:round/>
            </a:ln>
            <a:effectLst/>
          </c:spPr>
          <c:marker>
            <c:symbol val="none"/>
          </c:marker>
          <c:cat>
            <c:strRef>
              <c:f>'s7'!$AU$8:$CI$8</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's7'!$AU$10:$CI$10</c:f>
              <c:numCache>
                <c:formatCode>General</c:formatCode>
                <c:ptCount val="41"/>
                <c:pt idx="0">
                  <c:v>805.75</c:v>
                </c:pt>
                <c:pt idx="1">
                  <c:v>849.75</c:v>
                </c:pt>
                <c:pt idx="2">
                  <c:v>912.5</c:v>
                </c:pt>
                <c:pt idx="3">
                  <c:v>912.75</c:v>
                </c:pt>
                <c:pt idx="4">
                  <c:v>918.5</c:v>
                </c:pt>
                <c:pt idx="5">
                  <c:v>908.75</c:v>
                </c:pt>
                <c:pt idx="6">
                  <c:v>948.25</c:v>
                </c:pt>
                <c:pt idx="7">
                  <c:v>978.75</c:v>
                </c:pt>
                <c:pt idx="8">
                  <c:v>937.25</c:v>
                </c:pt>
                <c:pt idx="9">
                  <c:v>934.25</c:v>
                </c:pt>
                <c:pt idx="10">
                  <c:v>881.75</c:v>
                </c:pt>
                <c:pt idx="11">
                  <c:v>831</c:v>
                </c:pt>
                <c:pt idx="12">
                  <c:v>850</c:v>
                </c:pt>
                <c:pt idx="13">
                  <c:v>826</c:v>
                </c:pt>
                <c:pt idx="14">
                  <c:v>760.25</c:v>
                </c:pt>
                <c:pt idx="15">
                  <c:v>732.25</c:v>
                </c:pt>
                <c:pt idx="16">
                  <c:v>752.25</c:v>
                </c:pt>
                <c:pt idx="17">
                  <c:v>744.75</c:v>
                </c:pt>
                <c:pt idx="18">
                  <c:v>758.75</c:v>
                </c:pt>
                <c:pt idx="19">
                  <c:v>770</c:v>
                </c:pt>
                <c:pt idx="20">
                  <c:v>778.5</c:v>
                </c:pt>
                <c:pt idx="21">
                  <c:v>801.25</c:v>
                </c:pt>
                <c:pt idx="22">
                  <c:v>832</c:v>
                </c:pt>
                <c:pt idx="23">
                  <c:v>890.25</c:v>
                </c:pt>
                <c:pt idx="24">
                  <c:v>912.5</c:v>
                </c:pt>
                <c:pt idx="25">
                  <c:v>912.75</c:v>
                </c:pt>
                <c:pt idx="26">
                  <c:v>918.5</c:v>
                </c:pt>
                <c:pt idx="27">
                  <c:v>908.75</c:v>
                </c:pt>
                <c:pt idx="28">
                  <c:v>948.25</c:v>
                </c:pt>
                <c:pt idx="29">
                  <c:v>978.75</c:v>
                </c:pt>
                <c:pt idx="30">
                  <c:v>937.25</c:v>
                </c:pt>
                <c:pt idx="31">
                  <c:v>934.25</c:v>
                </c:pt>
                <c:pt idx="32">
                  <c:v>881.75</c:v>
                </c:pt>
                <c:pt idx="33">
                  <c:v>862.75</c:v>
                </c:pt>
                <c:pt idx="34">
                  <c:v>972</c:v>
                </c:pt>
                <c:pt idx="35">
                  <c:v>994</c:v>
                </c:pt>
                <c:pt idx="36">
                  <c:v>937.25</c:v>
                </c:pt>
                <c:pt idx="37">
                  <c:v>934.25</c:v>
                </c:pt>
                <c:pt idx="38">
                  <c:v>881.75</c:v>
                </c:pt>
                <c:pt idx="39">
                  <c:v>828.5</c:v>
                </c:pt>
                <c:pt idx="40">
                  <c:v>835.5</c:v>
                </c:pt>
              </c:numCache>
            </c:numRef>
          </c:val>
          <c:smooth val="0"/>
          <c:extLst>
            <c:ext xmlns:c16="http://schemas.microsoft.com/office/drawing/2014/chart" uri="{C3380CC4-5D6E-409C-BE32-E72D297353CC}">
              <c16:uniqueId val="{00000001-FC29-4FEA-B3AB-492E91D7E89C}"/>
            </c:ext>
          </c:extLst>
        </c:ser>
        <c:dLbls>
          <c:showLegendKey val="0"/>
          <c:showVal val="0"/>
          <c:showCatName val="0"/>
          <c:showSerName val="0"/>
          <c:showPercent val="0"/>
          <c:showBubbleSize val="0"/>
        </c:dLbls>
        <c:smooth val="0"/>
        <c:axId val="793232792"/>
        <c:axId val="793235744"/>
      </c:lineChart>
      <c:catAx>
        <c:axId val="793232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93235744"/>
        <c:crosses val="autoZero"/>
        <c:auto val="1"/>
        <c:lblAlgn val="ctr"/>
        <c:lblOffset val="100"/>
        <c:noMultiLvlLbl val="0"/>
      </c:catAx>
      <c:valAx>
        <c:axId val="7932357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93232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's8'!$A$4</c:f>
              <c:strCache>
                <c:ptCount val="1"/>
                <c:pt idx="0">
                  <c:v>Stockholmsregionen</c:v>
                </c:pt>
              </c:strCache>
            </c:strRef>
          </c:tx>
          <c:spPr>
            <a:ln w="28575" cap="rnd">
              <a:solidFill>
                <a:schemeClr val="accent2"/>
              </a:solidFill>
              <a:round/>
            </a:ln>
            <a:effectLst/>
          </c:spPr>
          <c:marker>
            <c:symbol val="none"/>
          </c:marker>
          <c:cat>
            <c:numRef>
              <c:f>'s8'!$R$10:$BF$10</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's8'!$R$11:$BF$11</c:f>
              <c:numCache>
                <c:formatCode>General</c:formatCode>
                <c:ptCount val="41"/>
                <c:pt idx="0">
                  <c:v>100</c:v>
                </c:pt>
                <c:pt idx="1">
                  <c:v>98.863850650575145</c:v>
                </c:pt>
                <c:pt idx="2">
                  <c:v>98.052988874222137</c:v>
                </c:pt>
                <c:pt idx="3">
                  <c:v>99.778427305298891</c:v>
                </c:pt>
                <c:pt idx="4">
                  <c:v>100.84857627757873</c:v>
                </c:pt>
                <c:pt idx="5">
                  <c:v>99.882142183669615</c:v>
                </c:pt>
                <c:pt idx="6">
                  <c:v>99.038280218744106</c:v>
                </c:pt>
                <c:pt idx="7">
                  <c:v>101.13614934942485</c:v>
                </c:pt>
                <c:pt idx="8">
                  <c:v>102.22986988497077</c:v>
                </c:pt>
                <c:pt idx="9">
                  <c:v>101.53686592494815</c:v>
                </c:pt>
                <c:pt idx="10">
                  <c:v>100.38185932491042</c:v>
                </c:pt>
                <c:pt idx="11">
                  <c:v>102.57872902130869</c:v>
                </c:pt>
                <c:pt idx="12">
                  <c:v>104.47388270790118</c:v>
                </c:pt>
                <c:pt idx="13">
                  <c:v>103.03130303601735</c:v>
                </c:pt>
                <c:pt idx="14">
                  <c:v>102.3948708278333</c:v>
                </c:pt>
                <c:pt idx="15">
                  <c:v>104.15330944748256</c:v>
                </c:pt>
                <c:pt idx="16">
                  <c:v>105.27060154629456</c:v>
                </c:pt>
                <c:pt idx="17">
                  <c:v>104.66716952621157</c:v>
                </c:pt>
                <c:pt idx="18">
                  <c:v>103.93645106496322</c:v>
                </c:pt>
                <c:pt idx="19">
                  <c:v>106.67075240429945</c:v>
                </c:pt>
                <c:pt idx="20">
                  <c:v>107.06204035451631</c:v>
                </c:pt>
                <c:pt idx="21">
                  <c:v>106.24646426551008</c:v>
                </c:pt>
                <c:pt idx="22">
                  <c:v>105.98246275693003</c:v>
                </c:pt>
                <c:pt idx="23">
                  <c:v>108.48104846313407</c:v>
                </c:pt>
                <c:pt idx="24">
                  <c:v>109.79634169338111</c:v>
                </c:pt>
                <c:pt idx="25">
                  <c:v>108.84405053743164</c:v>
                </c:pt>
                <c:pt idx="26">
                  <c:v>108.82047897416557</c:v>
                </c:pt>
                <c:pt idx="27">
                  <c:v>110.68734678483877</c:v>
                </c:pt>
                <c:pt idx="28">
                  <c:v>111.98378276447293</c:v>
                </c:pt>
                <c:pt idx="29">
                  <c:v>110.66377522157269</c:v>
                </c:pt>
                <c:pt idx="30">
                  <c:v>110.46105977748444</c:v>
                </c:pt>
                <c:pt idx="31">
                  <c:v>111.83763907222327</c:v>
                </c:pt>
                <c:pt idx="32">
                  <c:v>113.12464642655101</c:v>
                </c:pt>
                <c:pt idx="33">
                  <c:v>111.85649632283614</c:v>
                </c:pt>
                <c:pt idx="34">
                  <c:v>110.90891947953989</c:v>
                </c:pt>
                <c:pt idx="35">
                  <c:v>110.30548745992834</c:v>
                </c:pt>
                <c:pt idx="36">
                  <c:v>110.53648877993588</c:v>
                </c:pt>
                <c:pt idx="37">
                  <c:v>109.78219875542146</c:v>
                </c:pt>
                <c:pt idx="38">
                  <c:v>107.98133132189326</c:v>
                </c:pt>
                <c:pt idx="39">
                  <c:v>110.60720346973412</c:v>
                </c:pt>
                <c:pt idx="40">
                  <c:v>112.86064491797096</c:v>
                </c:pt>
              </c:numCache>
            </c:numRef>
          </c:val>
          <c:smooth val="0"/>
          <c:extLst>
            <c:ext xmlns:c16="http://schemas.microsoft.com/office/drawing/2014/chart" uri="{C3380CC4-5D6E-409C-BE32-E72D297353CC}">
              <c16:uniqueId val="{00000000-6936-40E7-97A3-4D34ADED11FC}"/>
            </c:ext>
          </c:extLst>
        </c:ser>
        <c:ser>
          <c:idx val="1"/>
          <c:order val="1"/>
          <c:tx>
            <c:strRef>
              <c:f>'s8'!$A$5</c:f>
              <c:strCache>
                <c:ptCount val="1"/>
                <c:pt idx="0">
                  <c:v>Övriga Sverige</c:v>
                </c:pt>
              </c:strCache>
            </c:strRef>
          </c:tx>
          <c:spPr>
            <a:ln w="28575" cap="rnd">
              <a:solidFill>
                <a:schemeClr val="accent1"/>
              </a:solidFill>
              <a:prstDash val="sysDash"/>
              <a:round/>
            </a:ln>
            <a:effectLst/>
          </c:spPr>
          <c:marker>
            <c:symbol val="none"/>
          </c:marker>
          <c:cat>
            <c:numRef>
              <c:f>'s8'!$R$10:$BF$10</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's8'!$R$12:$BF$12</c:f>
              <c:numCache>
                <c:formatCode>General</c:formatCode>
                <c:ptCount val="41"/>
                <c:pt idx="0">
                  <c:v>100</c:v>
                </c:pt>
                <c:pt idx="1">
                  <c:v>97.428958051420835</c:v>
                </c:pt>
                <c:pt idx="2">
                  <c:v>96.292286874154257</c:v>
                </c:pt>
                <c:pt idx="3">
                  <c:v>99.033442876473998</c:v>
                </c:pt>
                <c:pt idx="4">
                  <c:v>100.37502416392809</c:v>
                </c:pt>
                <c:pt idx="5">
                  <c:v>97.657065532572972</c:v>
                </c:pt>
                <c:pt idx="6">
                  <c:v>96.953411946646042</c:v>
                </c:pt>
                <c:pt idx="7">
                  <c:v>99.400734583413879</c:v>
                </c:pt>
                <c:pt idx="8">
                  <c:v>101.21012951865455</c:v>
                </c:pt>
                <c:pt idx="9">
                  <c:v>98.739609510922094</c:v>
                </c:pt>
                <c:pt idx="10">
                  <c:v>97.81944712932534</c:v>
                </c:pt>
                <c:pt idx="11">
                  <c:v>100.62632901604485</c:v>
                </c:pt>
                <c:pt idx="12">
                  <c:v>102.93833365551905</c:v>
                </c:pt>
                <c:pt idx="13">
                  <c:v>100.02706359945873</c:v>
                </c:pt>
                <c:pt idx="14">
                  <c:v>99.280881500096655</c:v>
                </c:pt>
                <c:pt idx="15">
                  <c:v>101.57742122559443</c:v>
                </c:pt>
                <c:pt idx="16">
                  <c:v>104.051807461821</c:v>
                </c:pt>
                <c:pt idx="17">
                  <c:v>101.56968876899285</c:v>
                </c:pt>
                <c:pt idx="18">
                  <c:v>100.78097815232941</c:v>
                </c:pt>
                <c:pt idx="19">
                  <c:v>103.29789290547072</c:v>
                </c:pt>
                <c:pt idx="20">
                  <c:v>104.48869128165475</c:v>
                </c:pt>
                <c:pt idx="21">
                  <c:v>103.12004639474193</c:v>
                </c:pt>
                <c:pt idx="22">
                  <c:v>103.4718731877054</c:v>
                </c:pt>
                <c:pt idx="23">
                  <c:v>105.65629228687415</c:v>
                </c:pt>
                <c:pt idx="24">
                  <c:v>107.28010825439783</c:v>
                </c:pt>
                <c:pt idx="25">
                  <c:v>105.02223081384109</c:v>
                </c:pt>
                <c:pt idx="26">
                  <c:v>104.7283974482892</c:v>
                </c:pt>
                <c:pt idx="27">
                  <c:v>107.17958631355113</c:v>
                </c:pt>
                <c:pt idx="28">
                  <c:v>107.72085830272569</c:v>
                </c:pt>
                <c:pt idx="29">
                  <c:v>106.06997873574328</c:v>
                </c:pt>
                <c:pt idx="30">
                  <c:v>104.75159481925382</c:v>
                </c:pt>
                <c:pt idx="31">
                  <c:v>107.21824859849217</c:v>
                </c:pt>
                <c:pt idx="32">
                  <c:v>108.2196017784651</c:v>
                </c:pt>
                <c:pt idx="33">
                  <c:v>106.59965203943553</c:v>
                </c:pt>
                <c:pt idx="34">
                  <c:v>104.50028996713706</c:v>
                </c:pt>
                <c:pt idx="35">
                  <c:v>104.68973516334816</c:v>
                </c:pt>
                <c:pt idx="36">
                  <c:v>106.35994587280108</c:v>
                </c:pt>
                <c:pt idx="37">
                  <c:v>105.55577034602744</c:v>
                </c:pt>
                <c:pt idx="38">
                  <c:v>101.71660545138218</c:v>
                </c:pt>
                <c:pt idx="39">
                  <c:v>105.47844577614536</c:v>
                </c:pt>
                <c:pt idx="40">
                  <c:v>106.71177266576454</c:v>
                </c:pt>
              </c:numCache>
            </c:numRef>
          </c:val>
          <c:smooth val="0"/>
          <c:extLst>
            <c:ext xmlns:c16="http://schemas.microsoft.com/office/drawing/2014/chart" uri="{C3380CC4-5D6E-409C-BE32-E72D297353CC}">
              <c16:uniqueId val="{00000001-6936-40E7-97A3-4D34ADED11FC}"/>
            </c:ext>
          </c:extLst>
        </c:ser>
        <c:dLbls>
          <c:showLegendKey val="0"/>
          <c:showVal val="0"/>
          <c:showCatName val="0"/>
          <c:showSerName val="0"/>
          <c:showPercent val="0"/>
          <c:showBubbleSize val="0"/>
        </c:dLbls>
        <c:smooth val="0"/>
        <c:axId val="696705056"/>
        <c:axId val="696703088"/>
      </c:lineChart>
      <c:catAx>
        <c:axId val="696705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696703088"/>
        <c:crosses val="autoZero"/>
        <c:auto val="1"/>
        <c:lblAlgn val="ctr"/>
        <c:lblOffset val="100"/>
        <c:noMultiLvlLbl val="0"/>
      </c:catAx>
      <c:valAx>
        <c:axId val="696703088"/>
        <c:scaling>
          <c:orientation val="minMax"/>
          <c:min val="8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696705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'11 Graf'!$A$10</c:f>
              <c:strCache>
                <c:ptCount val="1"/>
                <c:pt idx="0">
                  <c:v>Stockholmsregionen</c:v>
                </c:pt>
              </c:strCache>
            </c:strRef>
          </c:tx>
          <c:spPr>
            <a:ln w="28575" cap="rnd">
              <a:solidFill>
                <a:schemeClr val="accent2"/>
              </a:solidFill>
              <a:prstDash val="solid"/>
              <a:round/>
            </a:ln>
            <a:effectLst/>
          </c:spPr>
          <c:marker>
            <c:symbol val="none"/>
          </c:marker>
          <c:cat>
            <c:numRef>
              <c:f>'11 Graf'!$B$5:$AP$5</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'11 Graf'!$B$6:$AP$6</c:f>
              <c:numCache>
                <c:formatCode>General</c:formatCode>
                <c:ptCount val="41"/>
                <c:pt idx="0">
                  <c:v>100</c:v>
                </c:pt>
                <c:pt idx="1">
                  <c:v>105.48974284888762</c:v>
                </c:pt>
                <c:pt idx="2">
                  <c:v>136.29972069729365</c:v>
                </c:pt>
                <c:pt idx="3">
                  <c:v>120.30104153767836</c:v>
                </c:pt>
                <c:pt idx="4">
                  <c:v>95.247726365900306</c:v>
                </c:pt>
                <c:pt idx="5">
                  <c:v>100.10319065505429</c:v>
                </c:pt>
                <c:pt idx="6">
                  <c:v>133.3608508413478</c:v>
                </c:pt>
                <c:pt idx="7">
                  <c:v>120.64363451245855</c:v>
                </c:pt>
                <c:pt idx="8">
                  <c:v>96.839614204537639</c:v>
                </c:pt>
                <c:pt idx="9">
                  <c:v>101.07180693716377</c:v>
                </c:pt>
                <c:pt idx="10">
                  <c:v>131.93681980159877</c:v>
                </c:pt>
                <c:pt idx="11">
                  <c:v>143.93582917131025</c:v>
                </c:pt>
                <c:pt idx="12">
                  <c:v>121.51181189031522</c:v>
                </c:pt>
                <c:pt idx="13">
                  <c:v>142.75532807748931</c:v>
                </c:pt>
                <c:pt idx="14">
                  <c:v>201.23140848364773</c:v>
                </c:pt>
                <c:pt idx="15">
                  <c:v>178.56661300752603</c:v>
                </c:pt>
                <c:pt idx="16">
                  <c:v>154.49292112106326</c:v>
                </c:pt>
                <c:pt idx="17">
                  <c:v>188.02300463670011</c:v>
                </c:pt>
                <c:pt idx="18">
                  <c:v>240.46449553528433</c:v>
                </c:pt>
                <c:pt idx="19">
                  <c:v>230.90491325105597</c:v>
                </c:pt>
                <c:pt idx="20">
                  <c:v>193.07384323275684</c:v>
                </c:pt>
                <c:pt idx="21">
                  <c:v>211.41563819980465</c:v>
                </c:pt>
                <c:pt idx="22">
                  <c:v>247.64381337626062</c:v>
                </c:pt>
                <c:pt idx="23">
                  <c:v>203.8015437321996</c:v>
                </c:pt>
                <c:pt idx="24">
                  <c:v>170.74613722981246</c:v>
                </c:pt>
                <c:pt idx="25">
                  <c:v>192.27170787413493</c:v>
                </c:pt>
                <c:pt idx="26">
                  <c:v>257.88995748545011</c:v>
                </c:pt>
                <c:pt idx="27">
                  <c:v>225.82655714698475</c:v>
                </c:pt>
                <c:pt idx="28">
                  <c:v>173.67812770875472</c:v>
                </c:pt>
                <c:pt idx="29">
                  <c:v>195.97694032828389</c:v>
                </c:pt>
                <c:pt idx="30">
                  <c:v>240.17693757653308</c:v>
                </c:pt>
                <c:pt idx="31">
                  <c:v>193.84708520796357</c:v>
                </c:pt>
                <c:pt idx="32">
                  <c:v>151.80583646344988</c:v>
                </c:pt>
                <c:pt idx="33">
                  <c:v>170.68697458758135</c:v>
                </c:pt>
                <c:pt idx="34">
                  <c:v>228.79294451094506</c:v>
                </c:pt>
                <c:pt idx="35">
                  <c:v>116.49537017927656</c:v>
                </c:pt>
                <c:pt idx="36">
                  <c:v>102.59214925496347</c:v>
                </c:pt>
                <c:pt idx="37">
                  <c:v>151.47837811807761</c:v>
                </c:pt>
                <c:pt idx="38">
                  <c:v>188.29817971684483</c:v>
                </c:pt>
                <c:pt idx="39">
                  <c:v>186.99797746316094</c:v>
                </c:pt>
                <c:pt idx="40">
                  <c:v>198.90205143022249</c:v>
                </c:pt>
              </c:numCache>
            </c:numRef>
          </c:val>
          <c:smooth val="0"/>
          <c:extLst>
            <c:ext xmlns:c16="http://schemas.microsoft.com/office/drawing/2014/chart" uri="{C3380CC4-5D6E-409C-BE32-E72D297353CC}">
              <c16:uniqueId val="{00000000-565E-4096-BA58-813D89790DC3}"/>
            </c:ext>
          </c:extLst>
        </c:ser>
        <c:ser>
          <c:idx val="1"/>
          <c:order val="1"/>
          <c:tx>
            <c:strRef>
              <c:f>'11 Graf'!$A$4</c:f>
              <c:strCache>
                <c:ptCount val="1"/>
                <c:pt idx="0">
                  <c:v>Övriga Sverige</c:v>
                </c:pt>
              </c:strCache>
            </c:strRef>
          </c:tx>
          <c:spPr>
            <a:ln w="28575" cap="rnd">
              <a:solidFill>
                <a:schemeClr val="accent1"/>
              </a:solidFill>
              <a:prstDash val="sysDash"/>
              <a:round/>
            </a:ln>
            <a:effectLst/>
          </c:spPr>
          <c:marker>
            <c:symbol val="none"/>
          </c:marker>
          <c:cat>
            <c:numRef>
              <c:f>'11 Graf'!$B$5:$AP$5</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'11 Graf'!$B$7:$AP$7</c:f>
              <c:numCache>
                <c:formatCode>General</c:formatCode>
                <c:ptCount val="41"/>
                <c:pt idx="0">
                  <c:v>100</c:v>
                </c:pt>
                <c:pt idx="1">
                  <c:v>103.29667289202462</c:v>
                </c:pt>
                <c:pt idx="2">
                  <c:v>158.25551635885731</c:v>
                </c:pt>
                <c:pt idx="3">
                  <c:v>119.05374559037145</c:v>
                </c:pt>
                <c:pt idx="4">
                  <c:v>89.285467247700083</c:v>
                </c:pt>
                <c:pt idx="5">
                  <c:v>98.045237601162071</c:v>
                </c:pt>
                <c:pt idx="6">
                  <c:v>151.08528740402573</c:v>
                </c:pt>
                <c:pt idx="7">
                  <c:v>123.55122086186623</c:v>
                </c:pt>
                <c:pt idx="8">
                  <c:v>91.778377256692252</c:v>
                </c:pt>
                <c:pt idx="9">
                  <c:v>105.33167323787784</c:v>
                </c:pt>
                <c:pt idx="10">
                  <c:v>161.89942588365497</c:v>
                </c:pt>
                <c:pt idx="11">
                  <c:v>141.4636508265892</c:v>
                </c:pt>
                <c:pt idx="12">
                  <c:v>114.94915957667567</c:v>
                </c:pt>
                <c:pt idx="13">
                  <c:v>139.14781766618248</c:v>
                </c:pt>
                <c:pt idx="14">
                  <c:v>213.32503285605591</c:v>
                </c:pt>
                <c:pt idx="15">
                  <c:v>192.50051877982983</c:v>
                </c:pt>
                <c:pt idx="16">
                  <c:v>153.0857024278896</c:v>
                </c:pt>
                <c:pt idx="17">
                  <c:v>206.09946738604137</c:v>
                </c:pt>
                <c:pt idx="18">
                  <c:v>263.89015701736184</c:v>
                </c:pt>
                <c:pt idx="19">
                  <c:v>256.59680431624821</c:v>
                </c:pt>
                <c:pt idx="20">
                  <c:v>183.0435083350626</c:v>
                </c:pt>
                <c:pt idx="21">
                  <c:v>213.84796292453481</c:v>
                </c:pt>
                <c:pt idx="22">
                  <c:v>281.68223006156188</c:v>
                </c:pt>
                <c:pt idx="23">
                  <c:v>250.02005948675384</c:v>
                </c:pt>
                <c:pt idx="24">
                  <c:v>188.03901224320398</c:v>
                </c:pt>
                <c:pt idx="25">
                  <c:v>230.3866638998409</c:v>
                </c:pt>
                <c:pt idx="26">
                  <c:v>299.81462267413707</c:v>
                </c:pt>
                <c:pt idx="27">
                  <c:v>264.58324687002835</c:v>
                </c:pt>
                <c:pt idx="28">
                  <c:v>183.88877360448225</c:v>
                </c:pt>
                <c:pt idx="29">
                  <c:v>219.30414332157432</c:v>
                </c:pt>
                <c:pt idx="30">
                  <c:v>275.55509441792901</c:v>
                </c:pt>
                <c:pt idx="31">
                  <c:v>215.59244656567751</c:v>
                </c:pt>
                <c:pt idx="32">
                  <c:v>149.55523275921698</c:v>
                </c:pt>
                <c:pt idx="33">
                  <c:v>175.55786124368817</c:v>
                </c:pt>
                <c:pt idx="34">
                  <c:v>260.24071384104587</c:v>
                </c:pt>
                <c:pt idx="35">
                  <c:v>142.95496991076988</c:v>
                </c:pt>
                <c:pt idx="36">
                  <c:v>115.86912914159231</c:v>
                </c:pt>
                <c:pt idx="37">
                  <c:v>197.78515597980217</c:v>
                </c:pt>
                <c:pt idx="38">
                  <c:v>240.72767517465587</c:v>
                </c:pt>
                <c:pt idx="39">
                  <c:v>244.24292730165317</c:v>
                </c:pt>
                <c:pt idx="40">
                  <c:v>207.91450508404233</c:v>
                </c:pt>
              </c:numCache>
            </c:numRef>
          </c:val>
          <c:smooth val="0"/>
          <c:extLst>
            <c:ext xmlns:c16="http://schemas.microsoft.com/office/drawing/2014/chart" uri="{C3380CC4-5D6E-409C-BE32-E72D297353CC}">
              <c16:uniqueId val="{00000001-565E-4096-BA58-813D89790DC3}"/>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'12 Graf'!$D$8</c:f>
              <c:strCache>
                <c:ptCount val="1"/>
                <c:pt idx="0">
                  <c:v>Stockholmsregionen</c:v>
                </c:pt>
              </c:strCache>
            </c:strRef>
          </c:tx>
          <c:spPr>
            <a:ln w="28575" cap="rnd">
              <a:solidFill>
                <a:schemeClr val="accent2"/>
              </a:solidFill>
              <a:prstDash val="solid"/>
              <a:round/>
            </a:ln>
            <a:effectLst/>
          </c:spPr>
          <c:marker>
            <c:symbol val="none"/>
          </c:marker>
          <c:cat>
            <c:numRef>
              <c:f>'12 Graf'!$B$1:$AP$1</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'12 Graf'!$B$2:$AP$2</c:f>
              <c:numCache>
                <c:formatCode>General</c:formatCode>
                <c:ptCount val="41"/>
                <c:pt idx="0">
                  <c:v>100</c:v>
                </c:pt>
                <c:pt idx="1">
                  <c:v>159.52290076335879</c:v>
                </c:pt>
                <c:pt idx="2">
                  <c:v>115.55343511450381</c:v>
                </c:pt>
                <c:pt idx="3">
                  <c:v>100.15267175572519</c:v>
                </c:pt>
                <c:pt idx="4">
                  <c:v>119.1030534351145</c:v>
                </c:pt>
                <c:pt idx="5">
                  <c:v>230.72519083969465</c:v>
                </c:pt>
                <c:pt idx="6">
                  <c:v>157.90076335877862</c:v>
                </c:pt>
                <c:pt idx="7">
                  <c:v>129.12213740458014</c:v>
                </c:pt>
                <c:pt idx="8">
                  <c:v>103.16793893129771</c:v>
                </c:pt>
                <c:pt idx="9">
                  <c:v>133.60687022900763</c:v>
                </c:pt>
                <c:pt idx="10">
                  <c:v>121.4885496183206</c:v>
                </c:pt>
                <c:pt idx="11">
                  <c:v>122.91984732824427</c:v>
                </c:pt>
                <c:pt idx="12">
                  <c:v>91.202290076335885</c:v>
                </c:pt>
                <c:pt idx="13">
                  <c:v>98.81679389312977</c:v>
                </c:pt>
                <c:pt idx="14">
                  <c:v>172.11832061068702</c:v>
                </c:pt>
                <c:pt idx="15">
                  <c:v>74.083969465648849</c:v>
                </c:pt>
                <c:pt idx="16">
                  <c:v>71.10687022900764</c:v>
                </c:pt>
                <c:pt idx="17">
                  <c:v>96.10687022900764</c:v>
                </c:pt>
                <c:pt idx="18">
                  <c:v>99.160305343511453</c:v>
                </c:pt>
                <c:pt idx="19">
                  <c:v>71.679389312977094</c:v>
                </c:pt>
                <c:pt idx="20">
                  <c:v>74.103053435114504</c:v>
                </c:pt>
                <c:pt idx="21">
                  <c:v>113.75954198473282</c:v>
                </c:pt>
                <c:pt idx="22">
                  <c:v>83.511450381679396</c:v>
                </c:pt>
                <c:pt idx="23">
                  <c:v>60.496183206106871</c:v>
                </c:pt>
                <c:pt idx="24">
                  <c:v>87.900763358778633</c:v>
                </c:pt>
                <c:pt idx="25">
                  <c:v>79.103053435114504</c:v>
                </c:pt>
                <c:pt idx="26">
                  <c:v>79.732824427480921</c:v>
                </c:pt>
                <c:pt idx="27">
                  <c:v>96.221374045801525</c:v>
                </c:pt>
                <c:pt idx="28">
                  <c:v>72.57633587786259</c:v>
                </c:pt>
                <c:pt idx="29">
                  <c:v>93.988549618320604</c:v>
                </c:pt>
                <c:pt idx="30">
                  <c:v>189.00763358778627</c:v>
                </c:pt>
                <c:pt idx="31">
                  <c:v>120.41984732824427</c:v>
                </c:pt>
                <c:pt idx="32">
                  <c:v>81.374045801526719</c:v>
                </c:pt>
                <c:pt idx="33">
                  <c:v>160.82061068702291</c:v>
                </c:pt>
                <c:pt idx="34">
                  <c:v>598.39694656488552</c:v>
                </c:pt>
                <c:pt idx="35">
                  <c:v>528.28244274809163</c:v>
                </c:pt>
                <c:pt idx="36">
                  <c:v>142.08015267175571</c:v>
                </c:pt>
                <c:pt idx="37">
                  <c:v>181.16412213740458</c:v>
                </c:pt>
                <c:pt idx="38">
                  <c:v>107.30916030534351</c:v>
                </c:pt>
                <c:pt idx="39">
                  <c:v>85.610687022900763</c:v>
                </c:pt>
                <c:pt idx="40">
                  <c:v>56.106870229007633</c:v>
                </c:pt>
              </c:numCache>
            </c:numRef>
          </c:val>
          <c:smooth val="0"/>
          <c:extLst>
            <c:ext xmlns:c16="http://schemas.microsoft.com/office/drawing/2014/chart" uri="{C3380CC4-5D6E-409C-BE32-E72D297353CC}">
              <c16:uniqueId val="{00000000-395D-4C03-9538-DC4E7FBA2179}"/>
            </c:ext>
          </c:extLst>
        </c:ser>
        <c:ser>
          <c:idx val="1"/>
          <c:order val="1"/>
          <c:tx>
            <c:strRef>
              <c:f>'12 Graf'!$E$9</c:f>
              <c:strCache>
                <c:ptCount val="1"/>
                <c:pt idx="0">
                  <c:v>Övriga Sverige</c:v>
                </c:pt>
              </c:strCache>
            </c:strRef>
          </c:tx>
          <c:spPr>
            <a:ln w="28575" cap="rnd">
              <a:solidFill>
                <a:schemeClr val="accent1"/>
              </a:solidFill>
              <a:prstDash val="sysDash"/>
              <a:round/>
            </a:ln>
            <a:effectLst/>
          </c:spPr>
          <c:marker>
            <c:symbol val="none"/>
          </c:marker>
          <c:cat>
            <c:numRef>
              <c:f>'12 Graf'!$B$1:$AP$1</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'12 Graf'!$B$3:$AP$3</c:f>
              <c:numCache>
                <c:formatCode>General</c:formatCode>
                <c:ptCount val="41"/>
                <c:pt idx="0">
                  <c:v>100</c:v>
                </c:pt>
                <c:pt idx="1">
                  <c:v>167.85714285714286</c:v>
                </c:pt>
                <c:pt idx="2">
                  <c:v>163.40522358527897</c:v>
                </c:pt>
                <c:pt idx="3">
                  <c:v>137.33676296003165</c:v>
                </c:pt>
                <c:pt idx="4">
                  <c:v>150.85081123862287</c:v>
                </c:pt>
                <c:pt idx="5">
                  <c:v>255.47091412742381</c:v>
                </c:pt>
                <c:pt idx="6">
                  <c:v>170.19192718638703</c:v>
                </c:pt>
                <c:pt idx="7">
                  <c:v>153.88800949742779</c:v>
                </c:pt>
                <c:pt idx="8">
                  <c:v>113.53383458646617</c:v>
                </c:pt>
                <c:pt idx="9">
                  <c:v>143.64859517214089</c:v>
                </c:pt>
                <c:pt idx="10">
                  <c:v>129.49149188761376</c:v>
                </c:pt>
                <c:pt idx="11">
                  <c:v>124.52512861100119</c:v>
                </c:pt>
                <c:pt idx="12">
                  <c:v>100.79145231499803</c:v>
                </c:pt>
                <c:pt idx="13">
                  <c:v>110.90225563909775</c:v>
                </c:pt>
                <c:pt idx="14">
                  <c:v>165.80925999208549</c:v>
                </c:pt>
                <c:pt idx="15">
                  <c:v>88.771270280965567</c:v>
                </c:pt>
                <c:pt idx="16">
                  <c:v>76.34546893549664</c:v>
                </c:pt>
                <c:pt idx="17">
                  <c:v>95.884447962010285</c:v>
                </c:pt>
                <c:pt idx="18">
                  <c:v>104.19469726948951</c:v>
                </c:pt>
                <c:pt idx="19">
                  <c:v>88.810842896715471</c:v>
                </c:pt>
                <c:pt idx="20">
                  <c:v>75.425405619311434</c:v>
                </c:pt>
                <c:pt idx="21">
                  <c:v>113.31618519984171</c:v>
                </c:pt>
                <c:pt idx="22">
                  <c:v>92.481203007518801</c:v>
                </c:pt>
                <c:pt idx="23">
                  <c:v>76.187178472497038</c:v>
                </c:pt>
                <c:pt idx="24">
                  <c:v>83.300356153541756</c:v>
                </c:pt>
                <c:pt idx="25">
                  <c:v>90.136525524337159</c:v>
                </c:pt>
                <c:pt idx="26">
                  <c:v>82.281361297981803</c:v>
                </c:pt>
                <c:pt idx="27">
                  <c:v>94.677483181638308</c:v>
                </c:pt>
                <c:pt idx="28">
                  <c:v>69.657696873763356</c:v>
                </c:pt>
                <c:pt idx="29">
                  <c:v>107.25168183616937</c:v>
                </c:pt>
                <c:pt idx="30">
                  <c:v>157.58804907004352</c:v>
                </c:pt>
                <c:pt idx="31">
                  <c:v>119.35100910170162</c:v>
                </c:pt>
                <c:pt idx="32">
                  <c:v>82.548476454293635</c:v>
                </c:pt>
                <c:pt idx="33">
                  <c:v>135.08112386228728</c:v>
                </c:pt>
                <c:pt idx="34">
                  <c:v>483.76533438860309</c:v>
                </c:pt>
                <c:pt idx="35">
                  <c:v>461.79263949347052</c:v>
                </c:pt>
                <c:pt idx="36">
                  <c:v>133.98298377522755</c:v>
                </c:pt>
                <c:pt idx="37">
                  <c:v>141.97665215670756</c:v>
                </c:pt>
                <c:pt idx="38">
                  <c:v>87.524732884843687</c:v>
                </c:pt>
                <c:pt idx="39">
                  <c:v>75.979422239810049</c:v>
                </c:pt>
                <c:pt idx="40">
                  <c:v>49.802136921250494</c:v>
                </c:pt>
              </c:numCache>
            </c:numRef>
          </c:val>
          <c:smooth val="0"/>
          <c:extLst>
            <c:ext xmlns:c16="http://schemas.microsoft.com/office/drawing/2014/chart" uri="{C3380CC4-5D6E-409C-BE32-E72D297353CC}">
              <c16:uniqueId val="{00000001-395D-4C03-9538-DC4E7FBA2179}"/>
            </c:ext>
          </c:extLst>
        </c:ser>
        <c:dLbls>
          <c:showLegendKey val="0"/>
          <c:showVal val="0"/>
          <c:showCatName val="0"/>
          <c:showSerName val="0"/>
          <c:showPercent val="0"/>
          <c:showBubbleSize val="0"/>
        </c:dLbls>
        <c:smooth val="0"/>
        <c:axId val="464037336"/>
        <c:axId val="464042256"/>
      </c:lineChart>
      <c:catAx>
        <c:axId val="464037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42256"/>
        <c:crosses val="autoZero"/>
        <c:auto val="1"/>
        <c:lblAlgn val="ctr"/>
        <c:lblOffset val="100"/>
        <c:noMultiLvlLbl val="0"/>
      </c:catAx>
      <c:valAx>
        <c:axId val="464042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37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'13 Graf'!$A$5</c:f>
              <c:strCache>
                <c:ptCount val="1"/>
                <c:pt idx="0">
                  <c:v>Stockholmsregionen</c:v>
                </c:pt>
              </c:strCache>
            </c:strRef>
          </c:tx>
          <c:spPr>
            <a:ln w="28575" cap="rnd">
              <a:solidFill>
                <a:schemeClr val="accent2"/>
              </a:solidFill>
              <a:prstDash val="solid"/>
              <a:round/>
            </a:ln>
            <a:effectLst/>
          </c:spPr>
          <c:marker>
            <c:symbol val="none"/>
          </c:marker>
          <c:cat>
            <c:numRef>
              <c:f>'13 Graf'!$B$1:$AP$1</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'13 Graf'!$B$2:$AP$2</c:f>
              <c:numCache>
                <c:formatCode>General</c:formatCode>
                <c:ptCount val="41"/>
                <c:pt idx="0">
                  <c:v>4.9376382000000003</c:v>
                </c:pt>
                <c:pt idx="1">
                  <c:v>5.0320827000000001</c:v>
                </c:pt>
                <c:pt idx="2">
                  <c:v>5.2541643999999996</c:v>
                </c:pt>
                <c:pt idx="3">
                  <c:v>5.0010671000000002</c:v>
                </c:pt>
                <c:pt idx="4">
                  <c:v>5.1782148000000001</c:v>
                </c:pt>
                <c:pt idx="5">
                  <c:v>5.3953179000000002</c:v>
                </c:pt>
                <c:pt idx="6">
                  <c:v>5.5419051000000001</c:v>
                </c:pt>
                <c:pt idx="7">
                  <c:v>5.2437776999999999</c:v>
                </c:pt>
                <c:pt idx="8">
                  <c:v>5.3645101000000004</c:v>
                </c:pt>
                <c:pt idx="9">
                  <c:v>5.3601355000000002</c:v>
                </c:pt>
                <c:pt idx="10">
                  <c:v>5.2919352000000002</c:v>
                </c:pt>
                <c:pt idx="11">
                  <c:v>4.8974510000000002</c:v>
                </c:pt>
                <c:pt idx="12">
                  <c:v>4.9245058000000004</c:v>
                </c:pt>
                <c:pt idx="13">
                  <c:v>4.9633238000000004</c:v>
                </c:pt>
                <c:pt idx="14">
                  <c:v>5.0178478999999996</c:v>
                </c:pt>
                <c:pt idx="15">
                  <c:v>4.7765000000000004</c:v>
                </c:pt>
                <c:pt idx="16">
                  <c:v>4.8890190999999996</c:v>
                </c:pt>
                <c:pt idx="17">
                  <c:v>4.9702282999999996</c:v>
                </c:pt>
                <c:pt idx="18">
                  <c:v>4.9772156000000001</c:v>
                </c:pt>
                <c:pt idx="19">
                  <c:v>4.6782830000000004</c:v>
                </c:pt>
                <c:pt idx="20">
                  <c:v>4.7287435999999996</c:v>
                </c:pt>
                <c:pt idx="21">
                  <c:v>4.8007308999999996</c:v>
                </c:pt>
                <c:pt idx="22">
                  <c:v>4.8891187</c:v>
                </c:pt>
                <c:pt idx="23">
                  <c:v>4.6929730000000003</c:v>
                </c:pt>
                <c:pt idx="24">
                  <c:v>4.7292706000000004</c:v>
                </c:pt>
                <c:pt idx="25">
                  <c:v>4.7346294000000002</c:v>
                </c:pt>
                <c:pt idx="26">
                  <c:v>4.7222562000000003</c:v>
                </c:pt>
                <c:pt idx="27">
                  <c:v>4.4586030000000001</c:v>
                </c:pt>
                <c:pt idx="28">
                  <c:v>4.4747602999999998</c:v>
                </c:pt>
                <c:pt idx="29">
                  <c:v>4.4244275000000002</c:v>
                </c:pt>
                <c:pt idx="30">
                  <c:v>4.4824197000000003</c:v>
                </c:pt>
                <c:pt idx="31">
                  <c:v>4.3680611000000003</c:v>
                </c:pt>
                <c:pt idx="32">
                  <c:v>4.5621017000000004</c:v>
                </c:pt>
                <c:pt idx="33">
                  <c:v>4.7287838089076519</c:v>
                </c:pt>
                <c:pt idx="34">
                  <c:v>4.95733281374656</c:v>
                </c:pt>
                <c:pt idx="35">
                  <c:v>5.8894773015222137</c:v>
                </c:pt>
                <c:pt idx="36">
                  <c:v>6.3834116388477549</c:v>
                </c:pt>
                <c:pt idx="37">
                  <c:v>6.133152539585959</c:v>
                </c:pt>
                <c:pt idx="38">
                  <c:v>6.0746811276419743</c:v>
                </c:pt>
                <c:pt idx="39">
                  <c:v>5.6431255060196657</c:v>
                </c:pt>
                <c:pt idx="40">
                  <c:v>5.4661731285464841</c:v>
                </c:pt>
              </c:numCache>
            </c:numRef>
          </c:val>
          <c:smooth val="0"/>
          <c:extLst>
            <c:ext xmlns:c16="http://schemas.microsoft.com/office/drawing/2014/chart" uri="{C3380CC4-5D6E-409C-BE32-E72D297353CC}">
              <c16:uniqueId val="{00000000-412F-46D9-9446-A3D4A413690C}"/>
            </c:ext>
          </c:extLst>
        </c:ser>
        <c:ser>
          <c:idx val="1"/>
          <c:order val="1"/>
          <c:tx>
            <c:strRef>
              <c:f>'13 Graf'!$A$6</c:f>
              <c:strCache>
                <c:ptCount val="1"/>
                <c:pt idx="0">
                  <c:v>Sverige</c:v>
                </c:pt>
              </c:strCache>
            </c:strRef>
          </c:tx>
          <c:spPr>
            <a:ln w="28575" cap="rnd">
              <a:solidFill>
                <a:schemeClr val="accent1"/>
              </a:solidFill>
              <a:prstDash val="solid"/>
              <a:round/>
            </a:ln>
            <a:effectLst/>
          </c:spPr>
          <c:marker>
            <c:symbol val="none"/>
          </c:marker>
          <c:cat>
            <c:numRef>
              <c:f>'13 Graf'!$B$1:$AP$1</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'13 Graf'!$B$3:$AP$3</c:f>
              <c:numCache>
                <c:formatCode>General</c:formatCode>
                <c:ptCount val="41"/>
                <c:pt idx="0">
                  <c:v>5.1979901999999996</c:v>
                </c:pt>
                <c:pt idx="1">
                  <c:v>5.3716065000000004</c:v>
                </c:pt>
                <c:pt idx="2">
                  <c:v>5.6471321000000003</c:v>
                </c:pt>
                <c:pt idx="3">
                  <c:v>5.2812840999999997</c:v>
                </c:pt>
                <c:pt idx="4">
                  <c:v>5.4272818000000003</c:v>
                </c:pt>
                <c:pt idx="5">
                  <c:v>5.6900012000000002</c:v>
                </c:pt>
                <c:pt idx="6">
                  <c:v>5.8598794999999999</c:v>
                </c:pt>
                <c:pt idx="7">
                  <c:v>5.4593397000000001</c:v>
                </c:pt>
                <c:pt idx="8">
                  <c:v>5.5785103999999999</c:v>
                </c:pt>
                <c:pt idx="9">
                  <c:v>5.6457477999999996</c:v>
                </c:pt>
                <c:pt idx="10">
                  <c:v>5.5976245000000002</c:v>
                </c:pt>
                <c:pt idx="11">
                  <c:v>5.0938878000000001</c:v>
                </c:pt>
                <c:pt idx="12">
                  <c:v>5.1062773000000004</c:v>
                </c:pt>
                <c:pt idx="13">
                  <c:v>5.2243864999999996</c:v>
                </c:pt>
                <c:pt idx="14">
                  <c:v>5.2929404</c:v>
                </c:pt>
                <c:pt idx="15">
                  <c:v>4.9356795</c:v>
                </c:pt>
                <c:pt idx="16">
                  <c:v>5.0270139</c:v>
                </c:pt>
                <c:pt idx="17">
                  <c:v>5.1607665000000003</c:v>
                </c:pt>
                <c:pt idx="18">
                  <c:v>5.1933197</c:v>
                </c:pt>
                <c:pt idx="19">
                  <c:v>4.8013187999999998</c:v>
                </c:pt>
                <c:pt idx="20">
                  <c:v>4.8220586000000001</c:v>
                </c:pt>
                <c:pt idx="21">
                  <c:v>4.9710428000000002</c:v>
                </c:pt>
                <c:pt idx="22">
                  <c:v>5.0919134000000001</c:v>
                </c:pt>
                <c:pt idx="23">
                  <c:v>4.8117241000000002</c:v>
                </c:pt>
                <c:pt idx="24">
                  <c:v>4.8194819000000004</c:v>
                </c:pt>
                <c:pt idx="25">
                  <c:v>4.8820189999999997</c:v>
                </c:pt>
                <c:pt idx="26">
                  <c:v>4.9013086000000001</c:v>
                </c:pt>
                <c:pt idx="27">
                  <c:v>4.5815858</c:v>
                </c:pt>
                <c:pt idx="28">
                  <c:v>4.5682245000000004</c:v>
                </c:pt>
                <c:pt idx="29">
                  <c:v>4.5652578999999998</c:v>
                </c:pt>
                <c:pt idx="30">
                  <c:v>4.6360673999999999</c:v>
                </c:pt>
                <c:pt idx="31">
                  <c:v>4.4652865000000004</c:v>
                </c:pt>
                <c:pt idx="32">
                  <c:v>4.6453017000000001</c:v>
                </c:pt>
                <c:pt idx="33">
                  <c:v>4.8557554528969531</c:v>
                </c:pt>
                <c:pt idx="34">
                  <c:v>5.0690150105641782</c:v>
                </c:pt>
                <c:pt idx="35">
                  <c:v>5.8655588453141814</c:v>
                </c:pt>
                <c:pt idx="36">
                  <c:v>6.2768198893320166</c:v>
                </c:pt>
                <c:pt idx="37">
                  <c:v>6.0307963571851229</c:v>
                </c:pt>
                <c:pt idx="38">
                  <c:v>5.9896784238545449</c:v>
                </c:pt>
                <c:pt idx="39">
                  <c:v>5.5009540448191512</c:v>
                </c:pt>
                <c:pt idx="40">
                  <c:v>5.2183485831050209</c:v>
                </c:pt>
              </c:numCache>
            </c:numRef>
          </c:val>
          <c:smooth val="0"/>
          <c:extLst>
            <c:ext xmlns:c16="http://schemas.microsoft.com/office/drawing/2014/chart" uri="{C3380CC4-5D6E-409C-BE32-E72D297353CC}">
              <c16:uniqueId val="{00000001-412F-46D9-9446-A3D4A413690C}"/>
            </c:ext>
          </c:extLst>
        </c:ser>
        <c:dLbls>
          <c:showLegendKey val="0"/>
          <c:showVal val="0"/>
          <c:showCatName val="0"/>
          <c:showSerName val="0"/>
          <c:showPercent val="0"/>
          <c:showBubbleSize val="0"/>
        </c:dLbls>
        <c:smooth val="0"/>
        <c:axId val="758167848"/>
        <c:axId val="758165880"/>
      </c:lineChart>
      <c:catAx>
        <c:axId val="758167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58165880"/>
        <c:crosses val="autoZero"/>
        <c:auto val="1"/>
        <c:lblAlgn val="ctr"/>
        <c:lblOffset val="100"/>
        <c:noMultiLvlLbl val="0"/>
      </c:catAx>
      <c:valAx>
        <c:axId val="758165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58167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'15 Graf'!$A$22</c:f>
              <c:strCache>
                <c:ptCount val="1"/>
                <c:pt idx="0">
                  <c:v>Stockholmsregionen</c:v>
                </c:pt>
              </c:strCache>
            </c:strRef>
          </c:tx>
          <c:spPr>
            <a:ln w="28575" cap="rnd">
              <a:solidFill>
                <a:schemeClr val="accent2"/>
              </a:solidFill>
              <a:round/>
            </a:ln>
            <a:effectLst/>
          </c:spPr>
          <c:marker>
            <c:symbol val="none"/>
          </c:marker>
          <c:cat>
            <c:numRef>
              <c:f>'15 Graf'!$B$19:$AP$19</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'15 Graf'!$B$20:$AP$20</c:f>
              <c:numCache>
                <c:formatCode>General</c:formatCode>
                <c:ptCount val="41"/>
                <c:pt idx="0">
                  <c:v>100</c:v>
                </c:pt>
                <c:pt idx="1">
                  <c:v>100.19415849189491</c:v>
                </c:pt>
                <c:pt idx="2">
                  <c:v>100.42495603432586</c:v>
                </c:pt>
                <c:pt idx="3">
                  <c:v>100.72376362781654</c:v>
                </c:pt>
                <c:pt idx="4">
                  <c:v>101.08576409149985</c:v>
                </c:pt>
                <c:pt idx="5">
                  <c:v>101.32735876346052</c:v>
                </c:pt>
                <c:pt idx="6">
                  <c:v>101.61660318508203</c:v>
                </c:pt>
                <c:pt idx="7">
                  <c:v>101.94519187211073</c:v>
                </c:pt>
                <c:pt idx="8">
                  <c:v>102.33709207910712</c:v>
                </c:pt>
                <c:pt idx="9">
                  <c:v>102.60139631801272</c:v>
                </c:pt>
                <c:pt idx="10">
                  <c:v>102.91211634891862</c:v>
                </c:pt>
                <c:pt idx="11">
                  <c:v>103.27482871125224</c:v>
                </c:pt>
                <c:pt idx="12">
                  <c:v>103.68234322864548</c:v>
                </c:pt>
                <c:pt idx="13">
                  <c:v>103.90170293276141</c:v>
                </c:pt>
                <c:pt idx="14">
                  <c:v>104.16126118066492</c:v>
                </c:pt>
                <c:pt idx="15">
                  <c:v>104.49433482919059</c:v>
                </c:pt>
                <c:pt idx="16">
                  <c:v>104.93108465115661</c:v>
                </c:pt>
                <c:pt idx="17">
                  <c:v>105.1974296661931</c:v>
                </c:pt>
                <c:pt idx="18">
                  <c:v>105.50001032253043</c:v>
                </c:pt>
                <c:pt idx="19">
                  <c:v>105.87302148533857</c:v>
                </c:pt>
                <c:pt idx="20">
                  <c:v>106.42331914202924</c:v>
                </c:pt>
                <c:pt idx="21">
                  <c:v>106.83989850223642</c:v>
                </c:pt>
                <c:pt idx="22">
                  <c:v>107.19712924496267</c:v>
                </c:pt>
                <c:pt idx="23">
                  <c:v>107.58098499721055</c:v>
                </c:pt>
                <c:pt idx="24">
                  <c:v>108.06728296523822</c:v>
                </c:pt>
                <c:pt idx="25">
                  <c:v>108.39262064843051</c:v>
                </c:pt>
                <c:pt idx="26">
                  <c:v>108.6784004966205</c:v>
                </c:pt>
                <c:pt idx="27">
                  <c:v>109.04495711166581</c:v>
                </c:pt>
                <c:pt idx="28">
                  <c:v>109.47347263924323</c:v>
                </c:pt>
                <c:pt idx="29">
                  <c:v>109.790789597642</c:v>
                </c:pt>
                <c:pt idx="30">
                  <c:v>110.11574760155412</c:v>
                </c:pt>
                <c:pt idx="31">
                  <c:v>110.46168288569541</c:v>
                </c:pt>
                <c:pt idx="32">
                  <c:v>110.85526791949755</c:v>
                </c:pt>
                <c:pt idx="33">
                  <c:v>111.05208416635362</c:v>
                </c:pt>
                <c:pt idx="34">
                  <c:v>111.26121625986009</c:v>
                </c:pt>
                <c:pt idx="35">
                  <c:v>111.35186468799974</c:v>
                </c:pt>
                <c:pt idx="36">
                  <c:v>111.57855694821389</c:v>
                </c:pt>
                <c:pt idx="37">
                  <c:v>111.6471839781039</c:v>
                </c:pt>
                <c:pt idx="38">
                  <c:v>111.79153329443203</c:v>
                </c:pt>
                <c:pt idx="39">
                  <c:v>112.04402001574245</c:v>
                </c:pt>
                <c:pt idx="40">
                  <c:v>112.31477880241087</c:v>
                </c:pt>
              </c:numCache>
            </c:numRef>
          </c:val>
          <c:smooth val="0"/>
          <c:extLst>
            <c:ext xmlns:c16="http://schemas.microsoft.com/office/drawing/2014/chart" uri="{C3380CC4-5D6E-409C-BE32-E72D297353CC}">
              <c16:uniqueId val="{00000000-4744-48F4-BE0F-52B04752A537}"/>
            </c:ext>
          </c:extLst>
        </c:ser>
        <c:ser>
          <c:idx val="1"/>
          <c:order val="1"/>
          <c:tx>
            <c:strRef>
              <c:f>'15 Graf'!$A$23</c:f>
              <c:strCache>
                <c:ptCount val="1"/>
                <c:pt idx="0">
                  <c:v>Övriga Sverige</c:v>
                </c:pt>
              </c:strCache>
            </c:strRef>
          </c:tx>
          <c:spPr>
            <a:ln w="28575" cap="rnd">
              <a:solidFill>
                <a:schemeClr val="accent1"/>
              </a:solidFill>
              <a:prstDash val="sysDash"/>
              <a:round/>
            </a:ln>
            <a:effectLst/>
          </c:spPr>
          <c:marker>
            <c:symbol val="none"/>
          </c:marker>
          <c:cat>
            <c:numRef>
              <c:f>'15 Graf'!$B$19:$AP$19</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'15 Graf'!$B$21:$AP$21</c:f>
              <c:numCache>
                <c:formatCode>General</c:formatCode>
                <c:ptCount val="41"/>
                <c:pt idx="0">
                  <c:v>100</c:v>
                </c:pt>
                <c:pt idx="1">
                  <c:v>100.06655772175144</c:v>
                </c:pt>
                <c:pt idx="2">
                  <c:v>100.11472124032093</c:v>
                </c:pt>
                <c:pt idx="3">
                  <c:v>100.24218717157454</c:v>
                </c:pt>
                <c:pt idx="4">
                  <c:v>100.4400912976397</c:v>
                </c:pt>
                <c:pt idx="5">
                  <c:v>100.54750811808279</c:v>
                </c:pt>
                <c:pt idx="6">
                  <c:v>100.64992217178664</c:v>
                </c:pt>
                <c:pt idx="7">
                  <c:v>100.82345920966557</c:v>
                </c:pt>
                <c:pt idx="8">
                  <c:v>101.06110014074324</c:v>
                </c:pt>
                <c:pt idx="9">
                  <c:v>101.21863973821263</c:v>
                </c:pt>
                <c:pt idx="10">
                  <c:v>101.38818217147087</c:v>
                </c:pt>
                <c:pt idx="11">
                  <c:v>101.61716812587038</c:v>
                </c:pt>
                <c:pt idx="12">
                  <c:v>101.94303275328504</c:v>
                </c:pt>
                <c:pt idx="13">
                  <c:v>102.12589053527893</c:v>
                </c:pt>
                <c:pt idx="14">
                  <c:v>102.29830527947871</c:v>
                </c:pt>
                <c:pt idx="15">
                  <c:v>102.52236455484602</c:v>
                </c:pt>
                <c:pt idx="16">
                  <c:v>102.84722102014213</c:v>
                </c:pt>
                <c:pt idx="17">
                  <c:v>103.05908724045294</c:v>
                </c:pt>
                <c:pt idx="18">
                  <c:v>103.27993181019693</c:v>
                </c:pt>
                <c:pt idx="19">
                  <c:v>103.56971184253801</c:v>
                </c:pt>
                <c:pt idx="20">
                  <c:v>104.04333879706476</c:v>
                </c:pt>
                <c:pt idx="21">
                  <c:v>104.4842290156286</c:v>
                </c:pt>
                <c:pt idx="22">
                  <c:v>104.74456310533715</c:v>
                </c:pt>
                <c:pt idx="23">
                  <c:v>104.99169597787065</c:v>
                </c:pt>
                <c:pt idx="24">
                  <c:v>105.37555845999242</c:v>
                </c:pt>
                <c:pt idx="25">
                  <c:v>105.61900107873346</c:v>
                </c:pt>
                <c:pt idx="26">
                  <c:v>105.81684813901833</c:v>
                </c:pt>
                <c:pt idx="27">
                  <c:v>106.07157076033114</c:v>
                </c:pt>
                <c:pt idx="28">
                  <c:v>106.40453056642923</c:v>
                </c:pt>
                <c:pt idx="29">
                  <c:v>106.58955684807434</c:v>
                </c:pt>
                <c:pt idx="30">
                  <c:v>106.8030399321602</c:v>
                </c:pt>
                <c:pt idx="31">
                  <c:v>107.02196328730091</c:v>
                </c:pt>
                <c:pt idx="32">
                  <c:v>107.32007492356514</c:v>
                </c:pt>
                <c:pt idx="33">
                  <c:v>107.43131515128805</c:v>
                </c:pt>
                <c:pt idx="34">
                  <c:v>107.56448766057122</c:v>
                </c:pt>
                <c:pt idx="35">
                  <c:v>107.66277395616702</c:v>
                </c:pt>
                <c:pt idx="36">
                  <c:v>107.87737933393201</c:v>
                </c:pt>
                <c:pt idx="37">
                  <c:v>107.93783101719183</c:v>
                </c:pt>
                <c:pt idx="38">
                  <c:v>108.02206010890814</c:v>
                </c:pt>
                <c:pt idx="39">
                  <c:v>108.18949110829544</c:v>
                </c:pt>
                <c:pt idx="40">
                  <c:v>108.47080638322601</c:v>
                </c:pt>
              </c:numCache>
            </c:numRef>
          </c:val>
          <c:smooth val="0"/>
          <c:extLst>
            <c:ext xmlns:c16="http://schemas.microsoft.com/office/drawing/2014/chart" uri="{C3380CC4-5D6E-409C-BE32-E72D297353CC}">
              <c16:uniqueId val="{00000001-4744-48F4-BE0F-52B04752A537}"/>
            </c:ext>
          </c:extLst>
        </c:ser>
        <c:dLbls>
          <c:showLegendKey val="0"/>
          <c:showVal val="0"/>
          <c:showCatName val="0"/>
          <c:showSerName val="0"/>
          <c:showPercent val="0"/>
          <c:showBubbleSize val="0"/>
        </c:dLbls>
        <c:smooth val="0"/>
        <c:axId val="789520360"/>
        <c:axId val="789515440"/>
      </c:lineChart>
      <c:catAx>
        <c:axId val="789520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89515440"/>
        <c:crosses val="autoZero"/>
        <c:auto val="1"/>
        <c:lblAlgn val="ctr"/>
        <c:lblOffset val="100"/>
        <c:noMultiLvlLbl val="0"/>
      </c:catAx>
      <c:valAx>
        <c:axId val="789515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89520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0"/>
          <c:tx>
            <c:strRef>
              <c:f>'16 Graf'!$A$3</c:f>
              <c:strCache>
                <c:ptCount val="1"/>
                <c:pt idx="0">
                  <c:v>Stockholmregionen</c:v>
                </c:pt>
              </c:strCache>
            </c:strRef>
          </c:tx>
          <c:spPr>
            <a:ln w="28575" cap="rnd">
              <a:solidFill>
                <a:schemeClr val="accent2"/>
              </a:solidFill>
              <a:round/>
            </a:ln>
            <a:effectLst/>
          </c:spPr>
          <c:marker>
            <c:symbol val="none"/>
          </c:marker>
          <c:cat>
            <c:numRef>
              <c:f>'16 Graf'!$B$1:$AP$1</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'16 Graf'!$B$3:$AP$3</c:f>
              <c:numCache>
                <c:formatCode>General</c:formatCode>
                <c:ptCount val="41"/>
                <c:pt idx="0">
                  <c:v>100</c:v>
                </c:pt>
                <c:pt idx="1">
                  <c:v>100.19833399444664</c:v>
                </c:pt>
                <c:pt idx="2">
                  <c:v>86.790955969853229</c:v>
                </c:pt>
                <c:pt idx="3">
                  <c:v>129.67076556921856</c:v>
                </c:pt>
                <c:pt idx="4">
                  <c:v>89.527965093216977</c:v>
                </c:pt>
                <c:pt idx="5">
                  <c:v>106.54502181673939</c:v>
                </c:pt>
                <c:pt idx="6">
                  <c:v>177.03292344307815</c:v>
                </c:pt>
                <c:pt idx="7">
                  <c:v>168.10789369297899</c:v>
                </c:pt>
                <c:pt idx="8">
                  <c:v>151.17017056723523</c:v>
                </c:pt>
                <c:pt idx="9">
                  <c:v>205.2360174533915</c:v>
                </c:pt>
                <c:pt idx="10">
                  <c:v>196.78698928996431</c:v>
                </c:pt>
                <c:pt idx="11">
                  <c:v>207.06069020230066</c:v>
                </c:pt>
                <c:pt idx="12">
                  <c:v>168.34589448631496</c:v>
                </c:pt>
                <c:pt idx="13">
                  <c:v>253.86751289170965</c:v>
                </c:pt>
                <c:pt idx="14">
                  <c:v>280.20626735422451</c:v>
                </c:pt>
                <c:pt idx="15">
                  <c:v>298.01666005553352</c:v>
                </c:pt>
                <c:pt idx="16">
                  <c:v>237.24712415708052</c:v>
                </c:pt>
                <c:pt idx="17">
                  <c:v>242.80047600158667</c:v>
                </c:pt>
                <c:pt idx="18">
                  <c:v>363.18921063070212</c:v>
                </c:pt>
                <c:pt idx="19">
                  <c:v>341.13447044823482</c:v>
                </c:pt>
                <c:pt idx="20">
                  <c:v>306.58468861562869</c:v>
                </c:pt>
                <c:pt idx="21">
                  <c:v>312.37604125347082</c:v>
                </c:pt>
                <c:pt idx="22">
                  <c:v>334.58944863149543</c:v>
                </c:pt>
                <c:pt idx="23">
                  <c:v>380.80126933756446</c:v>
                </c:pt>
                <c:pt idx="24">
                  <c:v>260.88853629512096</c:v>
                </c:pt>
                <c:pt idx="25">
                  <c:v>356.08885362951207</c:v>
                </c:pt>
                <c:pt idx="26">
                  <c:v>249.58349861166204</c:v>
                </c:pt>
                <c:pt idx="27">
                  <c:v>232.96310987703293</c:v>
                </c:pt>
                <c:pt idx="28">
                  <c:v>177.54859182863942</c:v>
                </c:pt>
                <c:pt idx="29">
                  <c:v>278.38159460531534</c:v>
                </c:pt>
                <c:pt idx="30">
                  <c:v>204.91868306227687</c:v>
                </c:pt>
                <c:pt idx="31">
                  <c:v>244.4268147560492</c:v>
                </c:pt>
                <c:pt idx="32">
                  <c:v>176.91392304641016</c:v>
                </c:pt>
                <c:pt idx="33">
                  <c:v>304.56168187227291</c:v>
                </c:pt>
                <c:pt idx="34">
                  <c:v>230.50376834589449</c:v>
                </c:pt>
                <c:pt idx="35">
                  <c:v>233.79611265370883</c:v>
                </c:pt>
                <c:pt idx="36">
                  <c:v>175.88258627528759</c:v>
                </c:pt>
                <c:pt idx="37">
                  <c:v>218.28639428798095</c:v>
                </c:pt>
                <c:pt idx="38">
                  <c:v>261.40420468068226</c:v>
                </c:pt>
                <c:pt idx="39">
                  <c:v>293.85164617215389</c:v>
                </c:pt>
                <c:pt idx="40">
                  <c:v>218.80206267354225</c:v>
                </c:pt>
              </c:numCache>
            </c:numRef>
          </c:val>
          <c:smooth val="0"/>
          <c:extLst>
            <c:ext xmlns:c16="http://schemas.microsoft.com/office/drawing/2014/chart" uri="{C3380CC4-5D6E-409C-BE32-E72D297353CC}">
              <c16:uniqueId val="{00000000-762A-4E66-9869-C32F57E4FD83}"/>
            </c:ext>
          </c:extLst>
        </c:ser>
        <c:ser>
          <c:idx val="0"/>
          <c:order val="1"/>
          <c:tx>
            <c:strRef>
              <c:f>'16 Graf'!$A$2</c:f>
              <c:strCache>
                <c:ptCount val="1"/>
                <c:pt idx="0">
                  <c:v>Övriga sverige</c:v>
                </c:pt>
              </c:strCache>
            </c:strRef>
          </c:tx>
          <c:spPr>
            <a:ln w="28575" cap="rnd">
              <a:solidFill>
                <a:schemeClr val="accent1"/>
              </a:solidFill>
              <a:prstDash val="sysDash"/>
              <a:round/>
            </a:ln>
            <a:effectLst/>
          </c:spPr>
          <c:marker>
            <c:symbol val="none"/>
          </c:marker>
          <c:cat>
            <c:numRef>
              <c:f>'16 Graf'!$B$1:$AP$1</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'16 Graf'!$B$2:$AP$2</c:f>
              <c:numCache>
                <c:formatCode>General</c:formatCode>
                <c:ptCount val="41"/>
                <c:pt idx="0">
                  <c:v>100</c:v>
                </c:pt>
                <c:pt idx="1">
                  <c:v>122.02625102543068</c:v>
                </c:pt>
                <c:pt idx="2">
                  <c:v>139.3355209187859</c:v>
                </c:pt>
                <c:pt idx="3">
                  <c:v>120.83675143560295</c:v>
                </c:pt>
                <c:pt idx="4">
                  <c:v>88.022969647251841</c:v>
                </c:pt>
                <c:pt idx="5">
                  <c:v>99.671862182116485</c:v>
                </c:pt>
                <c:pt idx="6">
                  <c:v>118.49876948318294</c:v>
                </c:pt>
                <c:pt idx="7">
                  <c:v>147.04675963904839</c:v>
                </c:pt>
                <c:pt idx="8">
                  <c:v>110.82854799015587</c:v>
                </c:pt>
                <c:pt idx="9">
                  <c:v>149.26168990976211</c:v>
                </c:pt>
                <c:pt idx="10">
                  <c:v>154.55291222313372</c:v>
                </c:pt>
                <c:pt idx="11">
                  <c:v>164.3560295324036</c:v>
                </c:pt>
                <c:pt idx="12">
                  <c:v>144.25758818703855</c:v>
                </c:pt>
                <c:pt idx="13">
                  <c:v>192.32977850697293</c:v>
                </c:pt>
                <c:pt idx="14">
                  <c:v>174.28219852337983</c:v>
                </c:pt>
                <c:pt idx="15">
                  <c:v>234.08531583264971</c:v>
                </c:pt>
                <c:pt idx="16">
                  <c:v>237.57178014766203</c:v>
                </c:pt>
                <c:pt idx="17">
                  <c:v>232.36259228876128</c:v>
                </c:pt>
                <c:pt idx="18">
                  <c:v>234.86464315012304</c:v>
                </c:pt>
                <c:pt idx="19">
                  <c:v>327.19442165709597</c:v>
                </c:pt>
                <c:pt idx="20">
                  <c:v>284.37243642329781</c:v>
                </c:pt>
                <c:pt idx="21">
                  <c:v>293.97046759639051</c:v>
                </c:pt>
                <c:pt idx="22">
                  <c:v>350.16406890894177</c:v>
                </c:pt>
                <c:pt idx="23">
                  <c:v>332.73174733388021</c:v>
                </c:pt>
                <c:pt idx="24">
                  <c:v>251.68170631665299</c:v>
                </c:pt>
                <c:pt idx="25">
                  <c:v>303.69155045118953</c:v>
                </c:pt>
                <c:pt idx="26">
                  <c:v>307.50615258408533</c:v>
                </c:pt>
                <c:pt idx="27">
                  <c:v>348.52337981952422</c:v>
                </c:pt>
                <c:pt idx="28">
                  <c:v>269.1140278917145</c:v>
                </c:pt>
                <c:pt idx="29">
                  <c:v>275.79983593109108</c:v>
                </c:pt>
                <c:pt idx="30">
                  <c:v>264.88925348646433</c:v>
                </c:pt>
                <c:pt idx="31">
                  <c:v>265.87366694011484</c:v>
                </c:pt>
                <c:pt idx="32">
                  <c:v>181.9524200164069</c:v>
                </c:pt>
                <c:pt idx="33">
                  <c:v>263.41263330598849</c:v>
                </c:pt>
                <c:pt idx="34">
                  <c:v>247.90812141099261</c:v>
                </c:pt>
                <c:pt idx="35">
                  <c:v>271.12387202625104</c:v>
                </c:pt>
                <c:pt idx="36">
                  <c:v>239.49958982772765</c:v>
                </c:pt>
                <c:pt idx="37">
                  <c:v>301.43560295324033</c:v>
                </c:pt>
                <c:pt idx="38">
                  <c:v>361.81296144380639</c:v>
                </c:pt>
                <c:pt idx="39">
                  <c:v>298.23625922887612</c:v>
                </c:pt>
                <c:pt idx="40">
                  <c:v>226.7842493847416</c:v>
                </c:pt>
              </c:numCache>
            </c:numRef>
          </c:val>
          <c:smooth val="0"/>
          <c:extLst>
            <c:ext xmlns:c16="http://schemas.microsoft.com/office/drawing/2014/chart" uri="{C3380CC4-5D6E-409C-BE32-E72D297353CC}">
              <c16:uniqueId val="{00000001-762A-4E66-9869-C32F57E4FD83}"/>
            </c:ext>
          </c:extLst>
        </c:ser>
        <c:dLbls>
          <c:showLegendKey val="0"/>
          <c:showVal val="0"/>
          <c:showCatName val="0"/>
          <c:showSerName val="0"/>
          <c:showPercent val="0"/>
          <c:showBubbleSize val="0"/>
        </c:dLbls>
        <c:smooth val="0"/>
        <c:axId val="733173808"/>
        <c:axId val="733172824"/>
      </c:lineChart>
      <c:catAx>
        <c:axId val="73317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3172824"/>
        <c:crosses val="autoZero"/>
        <c:auto val="1"/>
        <c:lblAlgn val="ctr"/>
        <c:lblOffset val="100"/>
        <c:noMultiLvlLbl val="0"/>
      </c:catAx>
      <c:valAx>
        <c:axId val="733172824"/>
        <c:scaling>
          <c:orientation val="minMax"/>
          <c:max val="6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3173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959978853400994E-2"/>
          <c:y val="6.9100447147485838E-2"/>
          <c:w val="0.89022332187063558"/>
          <c:h val="0.72281834932131217"/>
        </c:manualLayout>
      </c:layout>
      <c:lineChart>
        <c:grouping val="standard"/>
        <c:varyColors val="0"/>
        <c:ser>
          <c:idx val="0"/>
          <c:order val="0"/>
          <c:tx>
            <c:strRef>
              <c:f>'17 graf'!$A$8</c:f>
              <c:strCache>
                <c:ptCount val="1"/>
                <c:pt idx="0">
                  <c:v>Stocholmsregionen</c:v>
                </c:pt>
              </c:strCache>
            </c:strRef>
          </c:tx>
          <c:spPr>
            <a:ln w="28575" cap="rnd">
              <a:solidFill>
                <a:schemeClr val="accent2"/>
              </a:solidFill>
              <a:round/>
            </a:ln>
            <a:effectLst/>
          </c:spPr>
          <c:marker>
            <c:symbol val="none"/>
          </c:marker>
          <c:cat>
            <c:numRef>
              <c:f>'17 graf'!$B$5:$L$5</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'17 graf'!$B$8:$L$8</c:f>
              <c:numCache>
                <c:formatCode>General</c:formatCode>
                <c:ptCount val="11"/>
                <c:pt idx="0">
                  <c:v>100</c:v>
                </c:pt>
                <c:pt idx="1">
                  <c:v>99.400492915440879</c:v>
                </c:pt>
                <c:pt idx="2">
                  <c:v>101.02728210087845</c:v>
                </c:pt>
                <c:pt idx="3">
                  <c:v>107.64877691517249</c:v>
                </c:pt>
                <c:pt idx="4">
                  <c:v>120.82273334307506</c:v>
                </c:pt>
                <c:pt idx="5">
                  <c:v>124.2120698360124</c:v>
                </c:pt>
                <c:pt idx="6">
                  <c:v>124.45598453687603</c:v>
                </c:pt>
                <c:pt idx="7">
                  <c:v>129.72099358513532</c:v>
                </c:pt>
                <c:pt idx="8">
                  <c:v>135.51135135473498</c:v>
                </c:pt>
                <c:pt idx="9">
                  <c:v>73.240802631751393</c:v>
                </c:pt>
                <c:pt idx="10">
                  <c:v>107.03886301203454</c:v>
                </c:pt>
              </c:numCache>
            </c:numRef>
          </c:val>
          <c:smooth val="0"/>
          <c:extLst>
            <c:ext xmlns:c16="http://schemas.microsoft.com/office/drawing/2014/chart" uri="{C3380CC4-5D6E-409C-BE32-E72D297353CC}">
              <c16:uniqueId val="{00000000-58CD-4A6B-A122-C99D4E6BF7E5}"/>
            </c:ext>
          </c:extLst>
        </c:ser>
        <c:ser>
          <c:idx val="1"/>
          <c:order val="1"/>
          <c:tx>
            <c:strRef>
              <c:f>'17 graf'!$A$9</c:f>
              <c:strCache>
                <c:ptCount val="1"/>
                <c:pt idx="0">
                  <c:v>Övriga Sverige</c:v>
                </c:pt>
              </c:strCache>
            </c:strRef>
          </c:tx>
          <c:spPr>
            <a:ln w="28575" cap="rnd">
              <a:solidFill>
                <a:schemeClr val="accent1"/>
              </a:solidFill>
              <a:prstDash val="sysDash"/>
              <a:round/>
            </a:ln>
            <a:effectLst/>
          </c:spPr>
          <c:marker>
            <c:symbol val="none"/>
          </c:marker>
          <c:cat>
            <c:numRef>
              <c:f>'17 graf'!$B$5:$L$5</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'17 graf'!$B$9:$L$9</c:f>
              <c:numCache>
                <c:formatCode>General</c:formatCode>
                <c:ptCount val="11"/>
                <c:pt idx="0">
                  <c:v>100</c:v>
                </c:pt>
                <c:pt idx="1">
                  <c:v>100.7472484374611</c:v>
                </c:pt>
                <c:pt idx="2">
                  <c:v>102.99143716227994</c:v>
                </c:pt>
                <c:pt idx="3">
                  <c:v>109.0412641002017</c:v>
                </c:pt>
                <c:pt idx="4">
                  <c:v>118.28154959037825</c:v>
                </c:pt>
                <c:pt idx="5">
                  <c:v>121.7092681590677</c:v>
                </c:pt>
                <c:pt idx="6">
                  <c:v>124.9758927015115</c:v>
                </c:pt>
                <c:pt idx="7">
                  <c:v>124.17703690330934</c:v>
                </c:pt>
                <c:pt idx="8">
                  <c:v>132.05990562514006</c:v>
                </c:pt>
                <c:pt idx="9">
                  <c:v>95.124240518937228</c:v>
                </c:pt>
                <c:pt idx="10">
                  <c:v>128.76218593590477</c:v>
                </c:pt>
              </c:numCache>
            </c:numRef>
          </c:val>
          <c:smooth val="0"/>
          <c:extLst>
            <c:ext xmlns:c16="http://schemas.microsoft.com/office/drawing/2014/chart" uri="{C3380CC4-5D6E-409C-BE32-E72D297353CC}">
              <c16:uniqueId val="{00000001-58CD-4A6B-A122-C99D4E6BF7E5}"/>
            </c:ext>
          </c:extLst>
        </c:ser>
        <c:dLbls>
          <c:showLegendKey val="0"/>
          <c:showVal val="0"/>
          <c:showCatName val="0"/>
          <c:showSerName val="0"/>
          <c:showPercent val="0"/>
          <c:showBubbleSize val="0"/>
        </c:dLbls>
        <c:smooth val="0"/>
        <c:axId val="764737160"/>
        <c:axId val="764738144"/>
      </c:lineChart>
      <c:catAx>
        <c:axId val="764737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100" b="0" i="0" u="none" strike="noStrike" kern="1200" baseline="0">
                <a:solidFill>
                  <a:schemeClr val="tx1">
                    <a:lumMod val="65000"/>
                    <a:lumOff val="35000"/>
                  </a:schemeClr>
                </a:solidFill>
                <a:latin typeface="Futura Std Book" panose="020B0502020204020303" pitchFamily="34" charset="0"/>
                <a:ea typeface="+mn-ea"/>
                <a:cs typeface="+mn-cs"/>
              </a:defRPr>
            </a:pPr>
            <a:endParaRPr lang="sv-SE"/>
          </a:p>
        </c:txPr>
        <c:crossAx val="764738144"/>
        <c:crosses val="autoZero"/>
        <c:auto val="1"/>
        <c:lblAlgn val="ctr"/>
        <c:lblOffset val="100"/>
        <c:noMultiLvlLbl val="0"/>
      </c:catAx>
      <c:valAx>
        <c:axId val="764738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Futura Std Book" panose="020B0502020204020303" pitchFamily="34" charset="0"/>
                <a:ea typeface="+mn-ea"/>
                <a:cs typeface="+mn-cs"/>
              </a:defRPr>
            </a:pPr>
            <a:endParaRPr lang="sv-SE"/>
          </a:p>
        </c:txPr>
        <c:crossAx val="764737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Futura Std Book" panose="020B0502020204020303" pitchFamily="34" charset="0"/>
              <a:ea typeface="+mn-ea"/>
              <a:cs typeface="+mn-cs"/>
            </a:defRPr>
          </a:pPr>
          <a:endParaRPr lang="sv-SE"/>
        </a:p>
      </c:txPr>
    </c:legend>
    <c:plotVisOnly val="1"/>
    <c:dispBlanksAs val="gap"/>
    <c:showDLblsOverMax val="0"/>
  </c:chart>
  <c:spPr>
    <a:noFill/>
    <a:ln>
      <a:noFill/>
    </a:ln>
    <a:effectLst/>
  </c:spPr>
  <c:txPr>
    <a:bodyPr/>
    <a:lstStyle/>
    <a:p>
      <a:pPr>
        <a:defRPr sz="1100">
          <a:latin typeface="Futura Std Book" panose="020B0502020204020303" pitchFamily="34" charset="0"/>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2022-01-07</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07/01/2022</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1/7/2022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1/7/2022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1/7/2022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1/7/2022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1/7/2022</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1/7/2022</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1/7/2022</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1/7/2022</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1/7/2022</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1/7/2022</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1/7/2022</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stockholmbusinessalliance.se/material/?cat=konjunkturrapporter"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hyperlink" Target="https://stockholmbusinessalliance.se/material/?cat=konjunkturrapporter" TargetMode="External"/><Relationship Id="rId2" Type="http://schemas.openxmlformats.org/officeDocument/2006/relationships/image" Target="../media/image7.jpg"/><Relationship Id="rId1" Type="http://schemas.openxmlformats.org/officeDocument/2006/relationships/slideLayout" Target="../slideLayouts/slideLayout1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chemeClr val="accent4">
              <a:lumMod val="50000"/>
              <a:alpha val="50196"/>
            </a:schemeClr>
          </a:solidFill>
        </p:spPr>
        <p:txBody>
          <a:bodyPr wrap="square" lIns="432000" rtlCol="0" anchor="ctr">
            <a:noAutofit/>
          </a:bodyPr>
          <a:lstStyle/>
          <a:p>
            <a:r>
              <a:rPr lang="en-GB" sz="3200" dirty="0" err="1">
                <a:solidFill>
                  <a:schemeClr val="bg1"/>
                </a:solidFill>
              </a:rPr>
              <a:t>Konjunkturen</a:t>
            </a:r>
            <a:r>
              <a:rPr lang="en-GB" sz="3200" dirty="0">
                <a:solidFill>
                  <a:schemeClr val="bg1"/>
                </a:solidFill>
              </a:rPr>
              <a:t> </a:t>
            </a:r>
            <a:r>
              <a:rPr lang="en-GB" sz="3200" dirty="0" err="1">
                <a:solidFill>
                  <a:schemeClr val="bg1"/>
                </a:solidFill>
              </a:rPr>
              <a:t>i</a:t>
            </a:r>
            <a:r>
              <a:rPr lang="en-GB" sz="3200" dirty="0">
                <a:solidFill>
                  <a:schemeClr val="bg1"/>
                </a:solidFill>
              </a:rPr>
              <a:t> </a:t>
            </a:r>
            <a:r>
              <a:rPr lang="en-GB" sz="3200" dirty="0" err="1">
                <a:solidFill>
                  <a:schemeClr val="bg1"/>
                </a:solidFill>
              </a:rPr>
              <a:t>Stockholmsregionen</a:t>
            </a:r>
            <a:endParaRPr lang="en-GB" sz="3200" dirty="0">
              <a:solidFill>
                <a:schemeClr val="bg1"/>
              </a:solidFill>
            </a:endParaRPr>
          </a:p>
          <a:p>
            <a:r>
              <a:rPr lang="sv-SE" sz="2000" dirty="0">
                <a:solidFill>
                  <a:schemeClr val="bg1"/>
                </a:solidFill>
                <a:latin typeface="+mj-lt"/>
              </a:rPr>
              <a:t>2021 kv3</a:t>
            </a:r>
          </a:p>
          <a:p>
            <a:endParaRPr lang="sv-SE" sz="2000" dirty="0">
              <a:solidFill>
                <a:schemeClr val="bg1"/>
              </a:solidFill>
              <a:latin typeface="+mj-lt"/>
            </a:endParaRPr>
          </a:p>
          <a:p>
            <a:r>
              <a:rPr lang="sv-SE" sz="2000" dirty="0" smtClean="0">
                <a:solidFill>
                  <a:schemeClr val="bg1"/>
                </a:solidFill>
                <a:latin typeface="+mj-lt"/>
              </a:rPr>
              <a:t>2022-01-10</a:t>
            </a:r>
            <a:endParaRPr lang="sv-SE" sz="2000" dirty="0">
              <a:solidFill>
                <a:schemeClr val="bg1"/>
              </a:solidFill>
              <a:latin typeface="+mj-lt"/>
            </a:endParaRPr>
          </a:p>
          <a:p>
            <a:r>
              <a:rPr lang="sv-SE" sz="2000" dirty="0">
                <a:solidFill>
                  <a:schemeClr val="bg1"/>
                </a:solidFill>
                <a:latin typeface="+mj-lt"/>
              </a:rPr>
              <a:t>Stockholm 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lum bright="-100000"/>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pic>
        <p:nvPicPr>
          <p:cNvPr id="6" name="Bildobjekt 5">
            <a:extLst>
              <a:ext uri="{FF2B5EF4-FFF2-40B4-BE49-F238E27FC236}">
                <a16:creationId xmlns:a16="http://schemas.microsoft.com/office/drawing/2014/main" id="{1112999F-A2C6-4E44-99F6-15DA1A8B287D}"/>
              </a:ext>
            </a:extLst>
          </p:cNvPr>
          <p:cNvPicPr>
            <a:picLocks noChangeAspect="1"/>
          </p:cNvPicPr>
          <p:nvPr/>
        </p:nvPicPr>
        <p:blipFill rotWithShape="1">
          <a:blip r:embed="rId4"/>
          <a:srcRect t="41640" b="10477"/>
          <a:stretch/>
        </p:blipFill>
        <p:spPr>
          <a:xfrm>
            <a:off x="6208847" y="8388"/>
            <a:ext cx="5983152" cy="6858000"/>
          </a:xfrm>
          <a:prstGeom prst="rect">
            <a:avLst/>
          </a:prstGeom>
        </p:spPr>
      </p:pic>
    </p:spTree>
    <p:extLst>
      <p:ext uri="{BB962C8B-B14F-4D97-AF65-F5344CB8AC3E}">
        <p14:creationId xmlns:p14="http://schemas.microsoft.com/office/powerpoint/2010/main" val="24563536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utomhus, himmel, träd, byggnad&#10;&#10;Automatiskt genererad beskrivning">
            <a:extLst>
              <a:ext uri="{FF2B5EF4-FFF2-40B4-BE49-F238E27FC236}">
                <a16:creationId xmlns:a16="http://schemas.microsoft.com/office/drawing/2014/main" id="{05093794-FC30-41DF-A8F2-A2F52806EF4C}"/>
              </a:ext>
            </a:extLst>
          </p:cNvPr>
          <p:cNvPicPr>
            <a:picLocks noGrp="1" noChangeAspect="1"/>
          </p:cNvPicPr>
          <p:nvPr>
            <p:ph type="pic" sz="quarter" idx="13"/>
          </p:nvPr>
        </p:nvPicPr>
        <p:blipFill>
          <a:blip r:embed="rId3"/>
          <a:srcRect t="2468" b="2468"/>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Stockholms län, Uppsala län, Södermanlands län, Östergötlands län, Örebro län, Västmanlands län, Gävleborgs län och Dalarnas län.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säsongrensande för att visa trenden. Övriga diagram har indexerade värden som visar procentuella förändringen från startåret med värde 100, motsvarande kvartal för 10 år sedan.</a:t>
            </a:r>
          </a:p>
          <a:p>
            <a:r>
              <a:rPr lang="sv-SE" sz="1100" dirty="0"/>
              <a:t>Läs samtliga konjunkturrapporter som tas fram inom ramen för partnerskapet Stockholm Business Alliance här: </a:t>
            </a:r>
            <a:endParaRPr lang="sv-SE" sz="1100" dirty="0" smtClean="0"/>
          </a:p>
          <a:p>
            <a:r>
              <a:rPr lang="sv-SE" sz="1100" dirty="0">
                <a:hlinkClick r:id="rId4"/>
              </a:rPr>
              <a:t>https://stockholmbusinessalliance.se/material/?cat=konjunkturrapporter</a:t>
            </a:r>
            <a:r>
              <a:rPr lang="sv-SE" sz="1100" dirty="0"/>
              <a:t/>
            </a:r>
            <a:br>
              <a:rPr lang="sv-SE" sz="1100" dirty="0"/>
            </a:br>
            <a:r>
              <a:rPr lang="sv-SE" sz="1100" dirty="0"/>
              <a:t/>
            </a:r>
            <a:br>
              <a:rPr lang="sv-SE" sz="1100" dirty="0"/>
            </a:br>
            <a:r>
              <a:rPr lang="sv-SE" sz="1100" dirty="0"/>
              <a:t>Frågor kan ställas till Stefan Frid på Invest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dirty="0"/>
              <a:t>Om </a:t>
            </a:r>
            <a:r>
              <a:rPr lang="en-US" dirty="0" err="1"/>
              <a:t>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utomhus, himmel, träd, byggnad&#10;&#10;Automatiskt genererad beskrivning">
            <a:extLst>
              <a:ext uri="{FF2B5EF4-FFF2-40B4-BE49-F238E27FC236}">
                <a16:creationId xmlns:a16="http://schemas.microsoft.com/office/drawing/2014/main" id="{58749C77-B791-4B52-8513-AA247DA6AAAF}"/>
              </a:ext>
            </a:extLst>
          </p:cNvPr>
          <p:cNvPicPr>
            <a:picLocks noGrp="1" noChangeAspect="1"/>
          </p:cNvPicPr>
          <p:nvPr>
            <p:ph type="pic" sz="quarter" idx="13"/>
          </p:nvPr>
        </p:nvPicPr>
        <p:blipFill>
          <a:blip r:embed="rId2"/>
          <a:srcRect t="2468" b="2468"/>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15134" y="1305901"/>
            <a:ext cx="5339426" cy="4717972"/>
          </a:xfrm>
        </p:spPr>
        <p:txBody>
          <a:bodyPr/>
          <a:lstStyle/>
          <a:p>
            <a:pPr>
              <a:spcBef>
                <a:spcPts val="600"/>
              </a:spcBef>
            </a:pPr>
            <a:r>
              <a:rPr lang="sv-SE" sz="1050" b="1" dirty="0">
                <a:cs typeface="Times New Roman" panose="02020603050405020304" pitchFamily="18" charset="0"/>
              </a:rPr>
              <a:t>Fjolåret präglades starkt av den pågående Covid-19 pandemin med stora negativa konsekvenser. Återhämtningen fortsätter däremot starkt under årets tredje kvartal som bjuder på en rad positiva signaler. Allra tydligast är detta på arbetsmarknaden med en stigande sysselsättning och minskande arbetslöshet. Antalet sysselsatta invånare ökar med 49 300 personer i regionen och antalet arbetslösa minskar med ungefär lika många personer. Dessutom stiger lönesumman samtidigt som nyföretagandet ökar.</a:t>
            </a:r>
          </a:p>
          <a:p>
            <a:pPr>
              <a:spcBef>
                <a:spcPts val="600"/>
              </a:spcBef>
            </a:pPr>
            <a:r>
              <a:rPr lang="sv-SE" sz="1050" dirty="0">
                <a:cs typeface="Times New Roman" panose="02020603050405020304" pitchFamily="18" charset="0"/>
              </a:rPr>
              <a:t>Lönesumman i privat sektor ökar med 8,3 procent under tredje kvartalet. En liknande utveckling syns i relation till den totala lönesumman i sin helhet som ökar med 7,5 procent samt i relation till per sysselsatt och invånare. Detta är ett viktigt styrkebesked för den generella köpkraften i samhället vilket kommer att gynna konsumtionen och näringslivet på sikt i samband med återhämtningen. Därtill kan årets tredje kvartal rapportera ett ökat nyföretagande men också att företagskonkurserna ökar med 6 procent.</a:t>
            </a:r>
          </a:p>
          <a:p>
            <a:pPr>
              <a:spcBef>
                <a:spcPts val="600"/>
              </a:spcBef>
            </a:pPr>
            <a:r>
              <a:rPr lang="sv-SE" sz="1050" dirty="0">
                <a:cs typeface="Times New Roman" panose="02020603050405020304" pitchFamily="18" charset="0"/>
              </a:rPr>
              <a:t>Under det tredje kvartalet sker det en positiv vändning på arbetsmarknaden. Antalet sysselsatta ökar med 2,1 procent och antalet lediga jobb ökar med </a:t>
            </a:r>
            <a:r>
              <a:rPr lang="sv-SE" sz="1050" dirty="0" smtClean="0">
                <a:cs typeface="Times New Roman" panose="02020603050405020304" pitchFamily="18" charset="0"/>
              </a:rPr>
              <a:t>närmare 90 </a:t>
            </a:r>
            <a:r>
              <a:rPr lang="sv-SE" sz="1050" dirty="0">
                <a:cs typeface="Times New Roman" panose="02020603050405020304" pitchFamily="18" charset="0"/>
              </a:rPr>
              <a:t>procent. Samtidigt minskar antalet varslade personer </a:t>
            </a:r>
            <a:r>
              <a:rPr lang="sv-SE" sz="1050" dirty="0" smtClean="0">
                <a:cs typeface="Times New Roman" panose="02020603050405020304" pitchFamily="18" charset="0"/>
              </a:rPr>
              <a:t>med drygt 60 </a:t>
            </a:r>
            <a:r>
              <a:rPr lang="sv-SE" sz="1050" dirty="0">
                <a:cs typeface="Times New Roman" panose="02020603050405020304" pitchFamily="18" charset="0"/>
              </a:rPr>
              <a:t>procent och arbetslösheten med 0,9 procentenheter. </a:t>
            </a:r>
          </a:p>
          <a:p>
            <a:pPr>
              <a:spcBef>
                <a:spcPts val="600"/>
              </a:spcBef>
            </a:pPr>
            <a:r>
              <a:rPr lang="sv-SE" sz="1050" dirty="0">
                <a:cs typeface="Times New Roman" panose="02020603050405020304" pitchFamily="18" charset="0"/>
              </a:rPr>
              <a:t>Antalet invånare ökar med 0,7 procent eller 31 000 personer i Stockholmsregionen, vilket liknar utvecklingen i Sverige som helhet. Turismen återhämtar sig under det tredje </a:t>
            </a:r>
            <a:r>
              <a:rPr lang="sv-SE" sz="1050" dirty="0" smtClean="0">
                <a:cs typeface="Times New Roman" panose="02020603050405020304" pitchFamily="18" charset="0"/>
              </a:rPr>
              <a:t>kvartalet från </a:t>
            </a:r>
            <a:r>
              <a:rPr lang="sv-SE" sz="1050" dirty="0">
                <a:cs typeface="Times New Roman" panose="02020603050405020304" pitchFamily="18" charset="0"/>
              </a:rPr>
              <a:t>de låga nivåerna samma period förra året och ökar nu med 46 procent.</a:t>
            </a:r>
          </a:p>
          <a:p>
            <a:pPr>
              <a:spcBef>
                <a:spcPts val="600"/>
              </a:spcBef>
            </a:pPr>
            <a:r>
              <a:rPr lang="sv-SE" sz="1050" dirty="0">
                <a:cs typeface="Times New Roman" panose="02020603050405020304" pitchFamily="18" charset="0"/>
              </a:rPr>
              <a:t> </a:t>
            </a:r>
          </a:p>
          <a:p>
            <a:pPr>
              <a:spcBef>
                <a:spcPts val="600"/>
              </a:spcBef>
            </a:pPr>
            <a:r>
              <a:rPr lang="sv-SE" sz="1050" dirty="0">
                <a:cs typeface="Times New Roman" panose="02020603050405020304" pitchFamily="18" charset="0"/>
              </a:rPr>
              <a:t>Staffan Ingvarsson</a:t>
            </a:r>
          </a:p>
          <a:p>
            <a:pPr>
              <a:spcBef>
                <a:spcPts val="600"/>
              </a:spcBef>
            </a:pPr>
            <a:r>
              <a:rPr lang="sv-SE" sz="1050" dirty="0">
                <a:cs typeface="Times New Roman" panose="02020603050405020304" pitchFamily="18" charset="0"/>
              </a:rPr>
              <a:t>VD Stockholm Business Region</a:t>
            </a:r>
          </a:p>
          <a:p>
            <a:pPr>
              <a:lnSpc>
                <a:spcPct val="114000"/>
              </a:lnSpc>
              <a:spcBef>
                <a:spcPts val="0"/>
              </a:spcBef>
              <a:spcAft>
                <a:spcPts val="1000"/>
              </a:spcAft>
            </a:pPr>
            <a:endParaRPr lang="sv-SE" sz="1050"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15134" y="-32873"/>
            <a:ext cx="5147948" cy="1140902"/>
          </a:xfrm>
        </p:spPr>
        <p:txBody>
          <a:bodyPr/>
          <a:lstStyle/>
          <a:p>
            <a:r>
              <a:rPr lang="sv-SE" dirty="0"/>
              <a:t/>
            </a:r>
            <a:br>
              <a:rPr lang="sv-SE" dirty="0"/>
            </a:br>
            <a:r>
              <a:rPr lang="sv-SE" dirty="0"/>
              <a:t/>
            </a:r>
            <a:br>
              <a:rPr lang="sv-SE" dirty="0"/>
            </a:br>
            <a:r>
              <a:rPr lang="sv-SE" dirty="0" smtClean="0"/>
              <a:t>Tydlig återhämtning</a:t>
            </a:r>
            <a:endParaRPr lang="sv-SE" dirty="0"/>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213037" y="1095375"/>
            <a:ext cx="5390537" cy="4528677"/>
          </a:xfrm>
          <a:prstGeom prst="rect">
            <a:avLst/>
          </a:prstGeom>
          <a:solidFill>
            <a:srgbClr val="FFFFFF">
              <a:alpha val="69804"/>
            </a:srgbClr>
          </a:solidFill>
        </p:spPr>
        <p:txBody>
          <a:bodyPr wrap="square" lIns="216000" tIns="216000" rtlCol="0">
            <a:noAutofit/>
          </a:bodyPr>
          <a:lstStyle/>
          <a:p>
            <a:r>
              <a:rPr lang="sv-SE" sz="2000" b="1" dirty="0"/>
              <a:t>Konjunkturläget i Stockholmsregionen</a:t>
            </a:r>
            <a:r>
              <a:rPr lang="sv-SE" sz="2000" b="1" dirty="0">
                <a:latin typeface="+mj-lt"/>
                <a:ea typeface="+mj-ea"/>
                <a:cs typeface="+mj-cs"/>
              </a:rPr>
              <a:t>, 2021 kv3</a:t>
            </a:r>
          </a:p>
        </p:txBody>
      </p:sp>
      <p:graphicFrame>
        <p:nvGraphicFramePr>
          <p:cNvPr id="14" name="Tabell 13">
            <a:extLst>
              <a:ext uri="{FF2B5EF4-FFF2-40B4-BE49-F238E27FC236}">
                <a16:creationId xmlns:a16="http://schemas.microsoft.com/office/drawing/2014/main" id="{6C265B5A-20C6-42BE-BA4E-BC1A7B8D15BD}"/>
              </a:ext>
            </a:extLst>
          </p:cNvPr>
          <p:cNvGraphicFramePr>
            <a:graphicFrameLocks noGrp="1"/>
          </p:cNvGraphicFramePr>
          <p:nvPr>
            <p:extLst>
              <p:ext uri="{D42A27DB-BD31-4B8C-83A1-F6EECF244321}">
                <p14:modId xmlns:p14="http://schemas.microsoft.com/office/powerpoint/2010/main" val="1053171374"/>
              </p:ext>
            </p:extLst>
          </p:nvPr>
        </p:nvGraphicFramePr>
        <p:xfrm>
          <a:off x="337440" y="1997071"/>
          <a:ext cx="5035750" cy="3707272"/>
        </p:xfrm>
        <a:graphic>
          <a:graphicData uri="http://schemas.openxmlformats.org/drawingml/2006/table">
            <a:tbl>
              <a:tblPr>
                <a:tableStyleId>{5C22544A-7EE6-4342-B048-85BDC9FD1C3A}</a:tableStyleId>
              </a:tblPr>
              <a:tblGrid>
                <a:gridCol w="1569293">
                  <a:extLst>
                    <a:ext uri="{9D8B030D-6E8A-4147-A177-3AD203B41FA5}">
                      <a16:colId xmlns:a16="http://schemas.microsoft.com/office/drawing/2014/main" val="1445391966"/>
                    </a:ext>
                  </a:extLst>
                </a:gridCol>
                <a:gridCol w="1437585">
                  <a:extLst>
                    <a:ext uri="{9D8B030D-6E8A-4147-A177-3AD203B41FA5}">
                      <a16:colId xmlns:a16="http://schemas.microsoft.com/office/drawing/2014/main" val="3782094969"/>
                    </a:ext>
                  </a:extLst>
                </a:gridCol>
                <a:gridCol w="1356318">
                  <a:extLst>
                    <a:ext uri="{9D8B030D-6E8A-4147-A177-3AD203B41FA5}">
                      <a16:colId xmlns:a16="http://schemas.microsoft.com/office/drawing/2014/main" val="464390418"/>
                    </a:ext>
                  </a:extLst>
                </a:gridCol>
                <a:gridCol w="672554">
                  <a:extLst>
                    <a:ext uri="{9D8B030D-6E8A-4147-A177-3AD203B41FA5}">
                      <a16:colId xmlns:a16="http://schemas.microsoft.com/office/drawing/2014/main" val="772953022"/>
                    </a:ext>
                  </a:extLst>
                </a:gridCol>
              </a:tblGrid>
              <a:tr h="209598">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ctr" fontAlgn="b"/>
                      <a:r>
                        <a:rPr lang="sv-SE" sz="1100" u="none" strike="noStrike">
                          <a:effectLst/>
                        </a:rPr>
                        <a:t>Stockholmsregionen</a:t>
                      </a:r>
                      <a:endParaRPr lang="sv-SE" sz="1100" b="0" i="0" u="none" strike="noStrike">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sv-SE"/>
                    </a:p>
                  </a:txBody>
                  <a:tcPr/>
                </a:tc>
                <a:tc>
                  <a:txBody>
                    <a:bodyPr/>
                    <a:lstStyle/>
                    <a:p>
                      <a:pPr algn="l" fontAlgn="b"/>
                      <a:endParaRPr lang="sv-SE" sz="1100" b="0" i="0" u="none" strike="noStrike">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3361381"/>
                  </a:ext>
                </a:extLst>
              </a:tr>
              <a:tr h="419194">
                <a:tc>
                  <a:txBody>
                    <a:bodyPr/>
                    <a:lstStyle/>
                    <a:p>
                      <a:pPr algn="l" fontAlgn="b"/>
                      <a:r>
                        <a:rPr lang="sv-SE" sz="1100" u="none" strike="noStrike" dirty="0">
                          <a:effectLst/>
                        </a:rPr>
                        <a:t>Nyckeltal</a:t>
                      </a:r>
                      <a:endParaRPr lang="sv-SE" sz="1100" b="0" i="0" u="none" strike="noStrike" dirty="0">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100" b="0" i="0" u="none" strike="noStrike" dirty="0">
                          <a:solidFill>
                            <a:srgbClr val="000000"/>
                          </a:solidFill>
                          <a:effectLst/>
                          <a:latin typeface="Futura Std Book" panose="020B0502020204020303" pitchFamily="34" charset="0"/>
                        </a:rPr>
                        <a:t>  Värde</a:t>
                      </a:r>
                      <a:br>
                        <a:rPr lang="sv-SE" sz="1100" b="0" i="0" u="none" strike="noStrike" dirty="0">
                          <a:solidFill>
                            <a:srgbClr val="000000"/>
                          </a:solidFill>
                          <a:effectLst/>
                          <a:latin typeface="Futura Std Book" panose="020B0502020204020303" pitchFamily="34" charset="0"/>
                        </a:rPr>
                      </a:br>
                      <a:r>
                        <a:rPr lang="sv-SE" sz="1100" b="0" i="0" u="none" strike="noStrike" dirty="0">
                          <a:solidFill>
                            <a:srgbClr val="000000"/>
                          </a:solidFill>
                          <a:effectLst/>
                          <a:latin typeface="Futura Std Book" panose="020B0502020204020303" pitchFamily="34" charset="0"/>
                        </a:rPr>
                        <a:t>2021 kv3</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100" u="none" strike="noStrike" dirty="0">
                          <a:effectLst/>
                        </a:rPr>
                        <a:t>Förändring %</a:t>
                      </a:r>
                      <a:br>
                        <a:rPr lang="sv-SE" sz="1100" u="none" strike="noStrike" dirty="0">
                          <a:effectLst/>
                        </a:rPr>
                      </a:br>
                      <a:r>
                        <a:rPr lang="sv-SE" sz="1100" u="none" strike="noStrike" dirty="0">
                          <a:effectLst/>
                        </a:rPr>
                        <a:t>-1 år</a:t>
                      </a:r>
                      <a:endParaRPr lang="sv-SE" sz="1100" b="0" i="0" u="none" strike="noStrike" dirty="0">
                        <a:solidFill>
                          <a:srgbClr val="000000"/>
                        </a:solidFill>
                        <a:effectLst/>
                        <a:latin typeface="Futura Std Book" panose="020B0502020204020303" pitchFamily="34"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53861032"/>
                  </a:ext>
                </a:extLst>
              </a:tr>
              <a:tr h="274320">
                <a:tc>
                  <a:txBody>
                    <a:bodyPr/>
                    <a:lstStyle/>
                    <a:p>
                      <a:pPr algn="l" rtl="0" fontAlgn="ctr"/>
                      <a:r>
                        <a:rPr lang="sv-SE" sz="1000" u="none" strike="noStrike" dirty="0">
                          <a:effectLst/>
                        </a:rPr>
                        <a:t>Lönesumma privat sektor (mdkr) </a:t>
                      </a:r>
                      <a:endParaRPr lang="sv-SE" sz="10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189</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8,3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55204443"/>
                  </a:ext>
                </a:extLst>
              </a:tr>
              <a:tr h="274320">
                <a:tc>
                  <a:txBody>
                    <a:bodyPr/>
                    <a:lstStyle/>
                    <a:p>
                      <a:pPr algn="l" rtl="0" fontAlgn="ctr"/>
                      <a:r>
                        <a:rPr lang="sv-SE" sz="1000" u="none" strike="noStrike" dirty="0">
                          <a:effectLst/>
                        </a:rPr>
                        <a:t>Nya företag</a:t>
                      </a:r>
                      <a:endParaRPr lang="sv-SE" sz="10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8 769</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05159724"/>
                  </a:ext>
                </a:extLst>
              </a:tr>
              <a:tr h="274320">
                <a:tc>
                  <a:txBody>
                    <a:bodyPr/>
                    <a:lstStyle/>
                    <a:p>
                      <a:pPr algn="l" rtl="0" fontAlgn="ctr"/>
                      <a:r>
                        <a:rPr lang="sv-SE" sz="1000" u="none" strike="noStrike">
                          <a:effectLst/>
                        </a:rPr>
                        <a:t>Företagskonkurser</a:t>
                      </a:r>
                      <a:endParaRPr lang="sv-SE" sz="1000" b="0" i="0" u="none" strike="noStrike">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734</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6</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63902846"/>
                  </a:ext>
                </a:extLst>
              </a:tr>
              <a:tr h="274320">
                <a:tc>
                  <a:txBody>
                    <a:bodyPr/>
                    <a:lstStyle/>
                    <a:p>
                      <a:pPr algn="l" rtl="0" fontAlgn="ctr"/>
                      <a:r>
                        <a:rPr lang="sv-SE" sz="1000" u="none" strike="noStrike" dirty="0">
                          <a:effectLst/>
                        </a:rPr>
                        <a:t>Sysselsatta</a:t>
                      </a:r>
                      <a:endParaRPr lang="sv-SE" sz="10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2 394 000</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2,1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19971001"/>
                  </a:ext>
                </a:extLst>
              </a:tr>
              <a:tr h="274320">
                <a:tc>
                  <a:txBody>
                    <a:bodyPr/>
                    <a:lstStyle/>
                    <a:p>
                      <a:pPr algn="l" rtl="0" fontAlgn="ctr"/>
                      <a:r>
                        <a:rPr lang="sv-SE" sz="1000" u="none" strike="noStrike">
                          <a:effectLst/>
                        </a:rPr>
                        <a:t>Nyanmälda platser</a:t>
                      </a:r>
                      <a:endParaRPr lang="sv-SE" sz="1000" b="0" i="0" u="none" strike="noStrike">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140 328</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dirty="0" smtClean="0">
                          <a:solidFill>
                            <a:srgbClr val="000000"/>
                          </a:solidFill>
                          <a:effectLst/>
                          <a:latin typeface="Futura Std Book" panose="020B0502020204020303"/>
                        </a:rPr>
                        <a:t>94</a:t>
                      </a:r>
                      <a:endParaRPr lang="sv-SE" sz="1000" b="0" i="0" u="none" strike="noStrike" dirty="0">
                        <a:solidFill>
                          <a:srgbClr val="000000"/>
                        </a:solidFill>
                        <a:effectLst/>
                        <a:latin typeface="Futura Std Book" panose="020B0502020204020303"/>
                      </a:endParaRP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06683519"/>
                  </a:ext>
                </a:extLst>
              </a:tr>
              <a:tr h="274320">
                <a:tc>
                  <a:txBody>
                    <a:bodyPr/>
                    <a:lstStyle/>
                    <a:p>
                      <a:pPr algn="l" rtl="0" fontAlgn="ctr"/>
                      <a:r>
                        <a:rPr lang="sv-SE" sz="1000" u="none" strike="noStrike">
                          <a:effectLst/>
                        </a:rPr>
                        <a:t>Varsel</a:t>
                      </a:r>
                      <a:endParaRPr lang="sv-SE" sz="1000" b="0" i="0" u="none" strike="noStrike">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2 940</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-61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88531028"/>
                  </a:ext>
                </a:extLst>
              </a:tr>
              <a:tr h="274320">
                <a:tc>
                  <a:txBody>
                    <a:bodyPr/>
                    <a:lstStyle/>
                    <a:p>
                      <a:pPr algn="l" rtl="0" fontAlgn="ctr"/>
                      <a:r>
                        <a:rPr lang="sv-SE" sz="1000" u="none" strike="noStrike">
                          <a:effectLst/>
                        </a:rPr>
                        <a:t>Arbetslöshet (%)</a:t>
                      </a:r>
                      <a:endParaRPr lang="sv-SE" sz="1000" b="0" i="0" u="none" strike="noStrike">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5,5</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-0,9* </a:t>
                      </a:r>
                      <a:r>
                        <a:rPr lang="sv-SE" sz="1000" b="0" i="0" u="none" strike="noStrike" dirty="0" err="1">
                          <a:solidFill>
                            <a:srgbClr val="000000"/>
                          </a:solidFill>
                          <a:effectLst/>
                          <a:latin typeface="Futura Std Book" panose="020B0502020204020303"/>
                        </a:rPr>
                        <a:t>p.e</a:t>
                      </a:r>
                      <a:r>
                        <a:rPr lang="sv-SE" sz="1000" b="0" i="0" u="none" strike="noStrike" dirty="0">
                          <a:solidFill>
                            <a:srgbClr val="000000"/>
                          </a:solidFill>
                          <a:effectLst/>
                          <a:latin typeface="Futura Std Book" panose="020B0502020204020303"/>
                        </a:rPr>
                        <a:t>.</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02926581"/>
                  </a:ext>
                </a:extLst>
              </a:tr>
              <a:tr h="274320">
                <a:tc>
                  <a:txBody>
                    <a:bodyPr/>
                    <a:lstStyle/>
                    <a:p>
                      <a:pPr algn="l" rtl="0" fontAlgn="ctr"/>
                      <a:r>
                        <a:rPr lang="sv-SE" sz="1000" u="none" strike="noStrike">
                          <a:effectLst/>
                        </a:rPr>
                        <a:t>Befolkning (tusental)</a:t>
                      </a:r>
                      <a:endParaRPr lang="sv-SE" sz="1000" b="0" i="0" u="none" strike="noStrike">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4 733,0</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0,7</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72022198"/>
                  </a:ext>
                </a:extLst>
              </a:tr>
              <a:tr h="274320">
                <a:tc>
                  <a:txBody>
                    <a:bodyPr/>
                    <a:lstStyle/>
                    <a:p>
                      <a:pPr algn="l" rtl="0" fontAlgn="ctr"/>
                      <a:r>
                        <a:rPr lang="sv-SE" sz="1000" u="none" strike="noStrike" dirty="0">
                          <a:effectLst/>
                        </a:rPr>
                        <a:t>Påbörjade lägenheter</a:t>
                      </a:r>
                      <a:endParaRPr lang="sv-SE" sz="10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5 516</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24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66950787"/>
                  </a:ext>
                </a:extLst>
              </a:tr>
              <a:tr h="274320">
                <a:tc>
                  <a:txBody>
                    <a:bodyPr/>
                    <a:lstStyle/>
                    <a:p>
                      <a:pPr algn="l" rtl="0" fontAlgn="ctr"/>
                      <a:r>
                        <a:rPr lang="sv-SE" sz="1000" u="none" strike="noStrike" dirty="0">
                          <a:effectLst/>
                        </a:rPr>
                        <a:t>Kommersiella övernattningar (tusental)</a:t>
                      </a:r>
                      <a:endParaRPr lang="sv-SE" sz="10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5 472</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46</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93387026"/>
                  </a:ext>
                </a:extLst>
              </a:tr>
              <a:tr h="274320">
                <a:tc gridSpan="2">
                  <a:txBody>
                    <a:bodyPr/>
                    <a:lstStyle/>
                    <a:p>
                      <a:pPr algn="l" rtl="0" fontAlgn="ctr"/>
                      <a:r>
                        <a:rPr lang="sv-SE" sz="700" u="none" strike="noStrike" dirty="0">
                          <a:effectLst/>
                        </a:rPr>
                        <a:t>* Förändring i arbetslösheten visas i procentenheter, ej i procent</a:t>
                      </a:r>
                      <a:endParaRPr lang="sv-SE" sz="700" b="0" i="0" u="none" strike="noStrike" dirty="0">
                        <a:solidFill>
                          <a:srgbClr val="000000"/>
                        </a:solidFill>
                        <a:effectLst/>
                        <a:latin typeface="Futura Std Book" panose="020B0502020204020303" pitchFamily="34"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sv-SE"/>
                    </a:p>
                  </a:txBody>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04952469"/>
                  </a:ext>
                </a:extLst>
              </a:tr>
            </a:tbl>
          </a:graphicData>
        </a:graphic>
      </p:graphicFrame>
      <p:sp>
        <p:nvSpPr>
          <p:cNvPr id="45" name="Likbent triangel 44">
            <a:extLst>
              <a:ext uri="{FF2B5EF4-FFF2-40B4-BE49-F238E27FC236}">
                <a16:creationId xmlns:a16="http://schemas.microsoft.com/office/drawing/2014/main" id="{77889251-56AB-4C4F-AC04-5835F3155AD2}"/>
              </a:ext>
            </a:extLst>
          </p:cNvPr>
          <p:cNvSpPr/>
          <p:nvPr/>
        </p:nvSpPr>
        <p:spPr>
          <a:xfrm>
            <a:off x="4957062" y="2660176"/>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47" name="Likbent triangel 46">
            <a:extLst>
              <a:ext uri="{FF2B5EF4-FFF2-40B4-BE49-F238E27FC236}">
                <a16:creationId xmlns:a16="http://schemas.microsoft.com/office/drawing/2014/main" id="{61304814-C9AC-4B42-A3F1-72C32F9001ED}"/>
              </a:ext>
            </a:extLst>
          </p:cNvPr>
          <p:cNvSpPr/>
          <p:nvPr/>
        </p:nvSpPr>
        <p:spPr>
          <a:xfrm>
            <a:off x="4957062" y="3256732"/>
            <a:ext cx="168232" cy="13623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48" name="Likbent triangel 47">
            <a:extLst>
              <a:ext uri="{FF2B5EF4-FFF2-40B4-BE49-F238E27FC236}">
                <a16:creationId xmlns:a16="http://schemas.microsoft.com/office/drawing/2014/main" id="{58976A50-E7E8-482B-80F4-AB13AD3D7A11}"/>
              </a:ext>
            </a:extLst>
          </p:cNvPr>
          <p:cNvSpPr/>
          <p:nvPr/>
        </p:nvSpPr>
        <p:spPr>
          <a:xfrm>
            <a:off x="4957062" y="3528648"/>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49" name="Likbent triangel 48">
            <a:extLst>
              <a:ext uri="{FF2B5EF4-FFF2-40B4-BE49-F238E27FC236}">
                <a16:creationId xmlns:a16="http://schemas.microsoft.com/office/drawing/2014/main" id="{31FE3FF8-6C6B-4C68-9A29-6D7454DF412C}"/>
              </a:ext>
            </a:extLst>
          </p:cNvPr>
          <p:cNvSpPr/>
          <p:nvPr/>
        </p:nvSpPr>
        <p:spPr>
          <a:xfrm>
            <a:off x="4957063" y="3800564"/>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50" name="Likbent triangel 49">
            <a:extLst>
              <a:ext uri="{FF2B5EF4-FFF2-40B4-BE49-F238E27FC236}">
                <a16:creationId xmlns:a16="http://schemas.microsoft.com/office/drawing/2014/main" id="{78A2FEF7-7F86-4587-8B39-F7C4C87DC2FF}"/>
              </a:ext>
            </a:extLst>
          </p:cNvPr>
          <p:cNvSpPr/>
          <p:nvPr/>
        </p:nvSpPr>
        <p:spPr>
          <a:xfrm rot="10800000">
            <a:off x="4957062" y="4072480"/>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51" name="Likbent triangel 50">
            <a:extLst>
              <a:ext uri="{FF2B5EF4-FFF2-40B4-BE49-F238E27FC236}">
                <a16:creationId xmlns:a16="http://schemas.microsoft.com/office/drawing/2014/main" id="{0657305E-8890-43E2-8428-25AC0D6175D7}"/>
              </a:ext>
            </a:extLst>
          </p:cNvPr>
          <p:cNvSpPr/>
          <p:nvPr/>
        </p:nvSpPr>
        <p:spPr>
          <a:xfrm rot="10800000">
            <a:off x="4957063" y="4344396"/>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52" name="Likbent triangel 51">
            <a:extLst>
              <a:ext uri="{FF2B5EF4-FFF2-40B4-BE49-F238E27FC236}">
                <a16:creationId xmlns:a16="http://schemas.microsoft.com/office/drawing/2014/main" id="{403ED09C-A599-4FF9-B0CE-ABB9402705E1}"/>
              </a:ext>
            </a:extLst>
          </p:cNvPr>
          <p:cNvSpPr/>
          <p:nvPr/>
        </p:nvSpPr>
        <p:spPr>
          <a:xfrm>
            <a:off x="4957062" y="4616312"/>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54" name="Likbent triangel 53">
            <a:extLst>
              <a:ext uri="{FF2B5EF4-FFF2-40B4-BE49-F238E27FC236}">
                <a16:creationId xmlns:a16="http://schemas.microsoft.com/office/drawing/2014/main" id="{71019FFB-0605-4133-8848-E4989828B36A}"/>
              </a:ext>
            </a:extLst>
          </p:cNvPr>
          <p:cNvSpPr/>
          <p:nvPr/>
        </p:nvSpPr>
        <p:spPr>
          <a:xfrm>
            <a:off x="4957062" y="5160144"/>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19" name="Likbent triangel 18">
            <a:extLst>
              <a:ext uri="{FF2B5EF4-FFF2-40B4-BE49-F238E27FC236}">
                <a16:creationId xmlns:a16="http://schemas.microsoft.com/office/drawing/2014/main" id="{46DA747F-C1D9-47EB-A905-5FCBCBC98820}"/>
              </a:ext>
            </a:extLst>
          </p:cNvPr>
          <p:cNvSpPr/>
          <p:nvPr/>
        </p:nvSpPr>
        <p:spPr>
          <a:xfrm>
            <a:off x="4957062" y="2960494"/>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20" name="Likbent triangel 19">
            <a:extLst>
              <a:ext uri="{FF2B5EF4-FFF2-40B4-BE49-F238E27FC236}">
                <a16:creationId xmlns:a16="http://schemas.microsoft.com/office/drawing/2014/main" id="{5CD37E49-3508-4668-B15D-F2FC210418D3}"/>
              </a:ext>
            </a:extLst>
          </p:cNvPr>
          <p:cNvSpPr/>
          <p:nvPr/>
        </p:nvSpPr>
        <p:spPr>
          <a:xfrm>
            <a:off x="4957062" y="4880530"/>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Tree>
    <p:extLst>
      <p:ext uri="{BB962C8B-B14F-4D97-AF65-F5344CB8AC3E}">
        <p14:creationId xmlns:p14="http://schemas.microsoft.com/office/powerpoint/2010/main" val="27717320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4376" y="5403326"/>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Stockholmsregionen</a:t>
            </a:r>
            <a:r>
              <a:rPr lang="sv-SE" sz="1400" dirty="0"/>
              <a:t/>
            </a:r>
            <a:br>
              <a:rPr lang="sv-SE" sz="1400" dirty="0"/>
            </a:br>
            <a:r>
              <a:rPr lang="sv-SE" sz="1200" dirty="0"/>
              <a:t>Index 100 = 2011 kv3</a:t>
            </a:r>
            <a:endParaRPr lang="sv-SE" sz="1400" dirty="0"/>
          </a:p>
        </p:txBody>
      </p:sp>
      <p:graphicFrame>
        <p:nvGraphicFramePr>
          <p:cNvPr id="48" name="Tabell 47">
            <a:extLst>
              <a:ext uri="{FF2B5EF4-FFF2-40B4-BE49-F238E27FC236}">
                <a16:creationId xmlns:a16="http://schemas.microsoft.com/office/drawing/2014/main" id="{DD8C4322-11D1-4A72-A647-0B2E940C6CF9}"/>
              </a:ext>
            </a:extLst>
          </p:cNvPr>
          <p:cNvGraphicFramePr>
            <a:graphicFrameLocks noGrp="1"/>
          </p:cNvGraphicFramePr>
          <p:nvPr>
            <p:extLst>
              <p:ext uri="{D42A27DB-BD31-4B8C-83A1-F6EECF244321}">
                <p14:modId xmlns:p14="http://schemas.microsoft.com/office/powerpoint/2010/main" val="4119911309"/>
              </p:ext>
            </p:extLst>
          </p:nvPr>
        </p:nvGraphicFramePr>
        <p:xfrm>
          <a:off x="6270170" y="1111994"/>
          <a:ext cx="5068391" cy="4845692"/>
        </p:xfrm>
        <a:graphic>
          <a:graphicData uri="http://schemas.openxmlformats.org/drawingml/2006/table">
            <a:tbl>
              <a:tblPr/>
              <a:tblGrid>
                <a:gridCol w="1453645">
                  <a:extLst>
                    <a:ext uri="{9D8B030D-6E8A-4147-A177-3AD203B41FA5}">
                      <a16:colId xmlns:a16="http://schemas.microsoft.com/office/drawing/2014/main" val="3285181219"/>
                    </a:ext>
                  </a:extLst>
                </a:gridCol>
                <a:gridCol w="1072928">
                  <a:extLst>
                    <a:ext uri="{9D8B030D-6E8A-4147-A177-3AD203B41FA5}">
                      <a16:colId xmlns:a16="http://schemas.microsoft.com/office/drawing/2014/main" val="1123074367"/>
                    </a:ext>
                  </a:extLst>
                </a:gridCol>
                <a:gridCol w="906882">
                  <a:extLst>
                    <a:ext uri="{9D8B030D-6E8A-4147-A177-3AD203B41FA5}">
                      <a16:colId xmlns:a16="http://schemas.microsoft.com/office/drawing/2014/main" val="1134596441"/>
                    </a:ext>
                  </a:extLst>
                </a:gridCol>
                <a:gridCol w="817468">
                  <a:extLst>
                    <a:ext uri="{9D8B030D-6E8A-4147-A177-3AD203B41FA5}">
                      <a16:colId xmlns:a16="http://schemas.microsoft.com/office/drawing/2014/main" val="2648990650"/>
                    </a:ext>
                  </a:extLst>
                </a:gridCol>
                <a:gridCol w="817468">
                  <a:extLst>
                    <a:ext uri="{9D8B030D-6E8A-4147-A177-3AD203B41FA5}">
                      <a16:colId xmlns:a16="http://schemas.microsoft.com/office/drawing/2014/main" val="760927890"/>
                    </a:ext>
                  </a:extLst>
                </a:gridCol>
              </a:tblGrid>
              <a:tr h="167012">
                <a:tc>
                  <a:txBody>
                    <a:bodyPr/>
                    <a:lstStyle/>
                    <a:p>
                      <a:pPr algn="l" rtl="0" fontAlgn="b"/>
                      <a:r>
                        <a:rPr lang="sv-SE" sz="900" b="1" i="0" u="none" strike="noStrike" dirty="0">
                          <a:solidFill>
                            <a:srgbClr val="000000"/>
                          </a:solidFill>
                          <a:effectLst/>
                          <a:latin typeface="Futura Std Book" panose="020B0502020204020303" pitchFamily="34" charset="0"/>
                        </a:rPr>
                        <a:t>Lönesumma, total</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7300476"/>
                  </a:ext>
                </a:extLst>
              </a:tr>
              <a:tr h="112552">
                <a:tc>
                  <a:txBody>
                    <a:bodyPr/>
                    <a:lstStyle/>
                    <a:p>
                      <a:pPr marL="0" algn="ctr" defTabSz="914400" rtl="0" eaLnBrk="1" fontAlgn="b" latinLnBrk="0" hangingPunct="1"/>
                      <a:endParaRPr lang="sv-SE" sz="700" b="0" i="0" u="none" strike="noStrike" kern="1200">
                        <a:solidFill>
                          <a:srgbClr val="000000"/>
                        </a:solidFill>
                        <a:effectLst/>
                        <a:latin typeface="Futura Std Book" panose="020B0502020204020303" pitchFamily="34" charset="0"/>
                        <a:ea typeface="+mn-ea"/>
                        <a:cs typeface="+mn-cs"/>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kv3</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795392603"/>
                  </a:ext>
                </a:extLst>
              </a:tr>
              <a:tr h="112552">
                <a:tc>
                  <a:txBody>
                    <a:bodyPr/>
                    <a:lstStyle/>
                    <a:p>
                      <a:pPr marL="0" algn="ctr" defTabSz="914400" rtl="0" eaLnBrk="1" fontAlgn="b" latinLnBrk="0" hangingPunct="1"/>
                      <a:endParaRPr lang="sv-SE" sz="700" b="0" i="0" u="none" strike="noStrike" kern="1200">
                        <a:solidFill>
                          <a:srgbClr val="000000"/>
                        </a:solidFill>
                        <a:effectLst/>
                        <a:latin typeface="Futura Std Book" panose="020B0502020204020303" pitchFamily="34" charset="0"/>
                        <a:ea typeface="+mn-ea"/>
                        <a:cs typeface="+mn-cs"/>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39282928"/>
                  </a:ext>
                </a:extLst>
              </a:tr>
              <a:tr h="112552">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251,92</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17,54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7,48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23,51</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18593738"/>
                  </a:ext>
                </a:extLst>
              </a:tr>
              <a:tr h="112552">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260,92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16,16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6,60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20,76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40802310"/>
                  </a:ext>
                </a:extLst>
              </a:tr>
              <a:tr h="1125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153,76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11,37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7,99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26,58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73042615"/>
                  </a:ext>
                </a:extLst>
              </a:tr>
              <a:tr h="112552">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16,06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1,26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8,54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23,93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41780031"/>
                  </a:ext>
                </a:extLst>
              </a:tr>
              <a:tr h="112552">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10,81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0,67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6,61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18,41</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49914578"/>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21,52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6,53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21,46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89417947"/>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13,84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0,79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6,01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19,48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15974242"/>
                  </a:ext>
                </a:extLst>
              </a:tr>
              <a:tr h="112552">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11,73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0,60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5,36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15,17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79251396"/>
                  </a:ext>
                </a:extLst>
              </a:tr>
              <a:tr h="112552">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12,30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0,82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7,10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15,28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5086362"/>
                  </a:ext>
                </a:extLst>
              </a:tr>
              <a:tr h="1125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11,90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0,71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6,38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16,08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08389213"/>
                  </a:ext>
                </a:extLst>
              </a:tr>
              <a:tr h="112552">
                <a:tc>
                  <a:txBody>
                    <a:bodyPr/>
                    <a:lstStyle/>
                    <a:p>
                      <a:pPr algn="l" fontAlgn="b"/>
                      <a:endParaRPr lang="sv-SE" sz="700" b="0" i="0" u="none" strike="noStrike">
                        <a:solidFill>
                          <a:srgbClr val="000000"/>
                        </a:solidFill>
                        <a:effectLst/>
                        <a:latin typeface="Arial" panose="020B0604020202020204" pitchFamily="34" charset="0"/>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34295022"/>
                  </a:ext>
                </a:extLst>
              </a:tr>
              <a:tr h="125873">
                <a:tc gridSpan="2">
                  <a:txBody>
                    <a:bodyPr/>
                    <a:lstStyle/>
                    <a:p>
                      <a:pPr algn="l" rtl="0" fontAlgn="b"/>
                      <a:r>
                        <a:rPr lang="sv-SE" sz="800" b="1" i="0" u="none" strike="noStrike">
                          <a:solidFill>
                            <a:srgbClr val="000000"/>
                          </a:solidFill>
                          <a:effectLst/>
                          <a:latin typeface="Futura Std Book" panose="020B0502020204020303" pitchFamily="34" charset="0"/>
                        </a:rPr>
                        <a:t>Lönesumma per sysselsatt</a:t>
                      </a:r>
                    </a:p>
                  </a:txBody>
                  <a:tcPr marL="144000"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18054916"/>
                  </a:ext>
                </a:extLst>
              </a:tr>
              <a:tr h="112552">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kv3</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610307148"/>
                  </a:ext>
                </a:extLst>
              </a:tr>
              <a:tr h="112552">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64197611"/>
                  </a:ext>
                </a:extLst>
              </a:tr>
              <a:tr h="112552">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105,23</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5,27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5,27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17,16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62210337"/>
                  </a:ext>
                </a:extLst>
              </a:tr>
              <a:tr h="112552">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94,53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5,56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6,25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18,24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4244441"/>
                  </a:ext>
                </a:extLst>
              </a:tr>
              <a:tr h="1125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118,04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6,40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5,73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17,25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60847663"/>
                  </a:ext>
                </a:extLst>
              </a:tr>
              <a:tr h="112552">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85,38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6,34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8,03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22,68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40445591"/>
                  </a:ext>
                </a:extLst>
              </a:tr>
              <a:tr h="112552">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79,55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2,50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3,24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15,01</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07282379"/>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92,78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4,43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5,02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13,50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08835504"/>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95,39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2,33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2,51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16,77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85246496"/>
                  </a:ext>
                </a:extLst>
              </a:tr>
              <a:tr h="112552">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92,43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3,51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3,95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14,54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23345248"/>
                  </a:ext>
                </a:extLst>
              </a:tr>
              <a:tr h="112552">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89,24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1,27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13,19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7448679"/>
                  </a:ext>
                </a:extLst>
              </a:tr>
              <a:tr h="1125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94,77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5,96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6,72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16,54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87404314"/>
                  </a:ext>
                </a:extLst>
              </a:tr>
              <a:tr h="112552">
                <a:tc>
                  <a:txBody>
                    <a:bodyPr/>
                    <a:lstStyle/>
                    <a:p>
                      <a:pPr algn="l" fontAlgn="b"/>
                      <a:endParaRPr lang="sv-SE" sz="700" b="0" i="0" u="none" strike="noStrike">
                        <a:solidFill>
                          <a:srgbClr val="000000"/>
                        </a:solidFill>
                        <a:effectLst/>
                        <a:latin typeface="Arial" panose="020B0604020202020204" pitchFamily="34" charset="0"/>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4240591"/>
                  </a:ext>
                </a:extLst>
              </a:tr>
              <a:tr h="125873">
                <a:tc gridSpan="2">
                  <a:txBody>
                    <a:bodyPr/>
                    <a:lstStyle/>
                    <a:p>
                      <a:pPr algn="l" rtl="0" fontAlgn="b"/>
                      <a:r>
                        <a:rPr lang="sv-SE" sz="800" b="1" i="0" u="none" strike="noStrike">
                          <a:solidFill>
                            <a:srgbClr val="000000"/>
                          </a:solidFill>
                          <a:effectLst/>
                          <a:latin typeface="Futura Std Book" panose="020B0502020204020303" pitchFamily="34" charset="0"/>
                        </a:rPr>
                        <a:t>Lönesumma per invånare</a:t>
                      </a:r>
                    </a:p>
                  </a:txBody>
                  <a:tcPr marL="144000"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75481177"/>
                  </a:ext>
                </a:extLst>
              </a:tr>
              <a:tr h="112552">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kv3</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998410928"/>
                  </a:ext>
                </a:extLst>
              </a:tr>
              <a:tr h="112552">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07548939"/>
                  </a:ext>
                </a:extLst>
              </a:tr>
              <a:tr h="112552">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53,23</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3,38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6,78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17,03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05125194"/>
                  </a:ext>
                </a:extLst>
              </a:tr>
              <a:tr h="112552">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45,76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2,60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6,02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15,83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8436302"/>
                  </a:ext>
                </a:extLst>
              </a:tr>
              <a:tr h="1125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63,85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4,27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7,16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18,82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3048211"/>
                  </a:ext>
                </a:extLst>
              </a:tr>
              <a:tr h="112552">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40,85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2,68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7,02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13,28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44031259"/>
                  </a:ext>
                </a:extLst>
              </a:tr>
              <a:tr h="112552">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35,89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1,99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5,86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12,71</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49306117"/>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45,86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2,63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6,08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16,63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13351606"/>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45,14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2,44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5,71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14,49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1624687"/>
                  </a:ext>
                </a:extLst>
              </a:tr>
              <a:tr h="112552">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42,10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1,92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4,78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10,24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07819549"/>
                  </a:ext>
                </a:extLst>
              </a:tr>
              <a:tr h="112552">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42,68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2,79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6,98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13,32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40832860"/>
                  </a:ext>
                </a:extLst>
              </a:tr>
              <a:tr h="1125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41,35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2,45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6,31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14,42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80591204"/>
                  </a:ext>
                </a:extLst>
              </a:tr>
            </a:tbl>
          </a:graphicData>
        </a:graphic>
      </p:graphicFrame>
      <p:graphicFrame>
        <p:nvGraphicFramePr>
          <p:cNvPr id="8" name="Diagram 7">
            <a:extLst>
              <a:ext uri="{FF2B5EF4-FFF2-40B4-BE49-F238E27FC236}">
                <a16:creationId xmlns:a16="http://schemas.microsoft.com/office/drawing/2014/main" id="{CEEFEE53-63F1-4C0D-B0A8-19657EC4C6CB}"/>
              </a:ext>
            </a:extLst>
          </p:cNvPr>
          <p:cNvGraphicFramePr>
            <a:graphicFrameLocks/>
          </p:cNvGraphicFramePr>
          <p:nvPr>
            <p:extLst>
              <p:ext uri="{D42A27DB-BD31-4B8C-83A1-F6EECF244321}">
                <p14:modId xmlns:p14="http://schemas.microsoft.com/office/powerpoint/2010/main" val="2786211997"/>
              </p:ext>
            </p:extLst>
          </p:nvPr>
        </p:nvGraphicFramePr>
        <p:xfrm>
          <a:off x="714377" y="2042445"/>
          <a:ext cx="5314000" cy="330998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511583" cy="461665"/>
          </a:xfrm>
          <a:prstGeom prst="rect">
            <a:avLst/>
          </a:prstGeom>
          <a:noFill/>
        </p:spPr>
        <p:txBody>
          <a:bodyPr wrap="square" rtlCol="0">
            <a:spAutoFit/>
          </a:bodyPr>
          <a:lstStyle/>
          <a:p>
            <a:r>
              <a:rPr lang="sv-SE" sz="1200" b="1" dirty="0"/>
              <a:t>Lönesumma i privat sektor efter näringsgren, Stockholmsregionen</a:t>
            </a:r>
            <a:r>
              <a:rPr lang="sv-SE" sz="1200" dirty="0"/>
              <a:t/>
            </a:r>
            <a:br>
              <a:rPr lang="sv-SE" sz="1200" dirty="0"/>
            </a:br>
            <a:r>
              <a:rPr lang="sv-SE" sz="1100" dirty="0"/>
              <a:t>Index 100 = 2011 kv3</a:t>
            </a:r>
            <a:endParaRPr lang="sv-SE" sz="1200" dirty="0"/>
          </a:p>
        </p:txBody>
      </p:sp>
      <p:graphicFrame>
        <p:nvGraphicFramePr>
          <p:cNvPr id="36" name="Tabell 35">
            <a:extLst>
              <a:ext uri="{FF2B5EF4-FFF2-40B4-BE49-F238E27FC236}">
                <a16:creationId xmlns:a16="http://schemas.microsoft.com/office/drawing/2014/main" id="{9964D3EE-8858-4494-9399-45B6A2035CD4}"/>
              </a:ext>
            </a:extLst>
          </p:cNvPr>
          <p:cNvGraphicFramePr>
            <a:graphicFrameLocks noGrp="1"/>
          </p:cNvGraphicFramePr>
          <p:nvPr>
            <p:extLst>
              <p:ext uri="{D42A27DB-BD31-4B8C-83A1-F6EECF244321}">
                <p14:modId xmlns:p14="http://schemas.microsoft.com/office/powerpoint/2010/main" val="803290390"/>
              </p:ext>
            </p:extLst>
          </p:nvPr>
        </p:nvGraphicFramePr>
        <p:xfrm>
          <a:off x="6370239" y="1160585"/>
          <a:ext cx="4907361" cy="4795728"/>
        </p:xfrm>
        <a:graphic>
          <a:graphicData uri="http://schemas.openxmlformats.org/drawingml/2006/table">
            <a:tbl>
              <a:tblPr/>
              <a:tblGrid>
                <a:gridCol w="1362767">
                  <a:extLst>
                    <a:ext uri="{9D8B030D-6E8A-4147-A177-3AD203B41FA5}">
                      <a16:colId xmlns:a16="http://schemas.microsoft.com/office/drawing/2014/main" val="2902089952"/>
                    </a:ext>
                  </a:extLst>
                </a:gridCol>
                <a:gridCol w="893254">
                  <a:extLst>
                    <a:ext uri="{9D8B030D-6E8A-4147-A177-3AD203B41FA5}">
                      <a16:colId xmlns:a16="http://schemas.microsoft.com/office/drawing/2014/main" val="1769554071"/>
                    </a:ext>
                  </a:extLst>
                </a:gridCol>
                <a:gridCol w="1055661">
                  <a:extLst>
                    <a:ext uri="{9D8B030D-6E8A-4147-A177-3AD203B41FA5}">
                      <a16:colId xmlns:a16="http://schemas.microsoft.com/office/drawing/2014/main" val="2922638486"/>
                    </a:ext>
                  </a:extLst>
                </a:gridCol>
                <a:gridCol w="767386">
                  <a:extLst>
                    <a:ext uri="{9D8B030D-6E8A-4147-A177-3AD203B41FA5}">
                      <a16:colId xmlns:a16="http://schemas.microsoft.com/office/drawing/2014/main" val="858848143"/>
                    </a:ext>
                  </a:extLst>
                </a:gridCol>
                <a:gridCol w="828293">
                  <a:extLst>
                    <a:ext uri="{9D8B030D-6E8A-4147-A177-3AD203B41FA5}">
                      <a16:colId xmlns:a16="http://schemas.microsoft.com/office/drawing/2014/main" val="595606904"/>
                    </a:ext>
                  </a:extLst>
                </a:gridCol>
              </a:tblGrid>
              <a:tr h="192707">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3770252610"/>
                  </a:ext>
                </a:extLst>
              </a:tr>
              <a:tr h="161625">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34267235"/>
                  </a:ext>
                </a:extLst>
              </a:tr>
              <a:tr h="141226">
                <a:tc>
                  <a:txBody>
                    <a:bodyPr/>
                    <a:lstStyle/>
                    <a:p>
                      <a:pPr algn="l" rtl="0" fontAlgn="b"/>
                      <a:r>
                        <a:rPr lang="sv-SE" sz="700" b="1" i="0" u="none" strike="noStrike">
                          <a:solidFill>
                            <a:srgbClr val="C40064"/>
                          </a:solidFill>
                          <a:effectLst/>
                          <a:latin typeface="Futura Std Book" panose="020B0502020204020303" pitchFamily="34" charset="0"/>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3503858"/>
                  </a:ext>
                </a:extLst>
              </a:tr>
              <a:tr h="124852">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27,47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1,78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6,92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7,88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62065759"/>
                  </a:ext>
                </a:extLst>
              </a:tr>
              <a:tr h="124852">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43,71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2,91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7,13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16,56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88204665"/>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10,60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0,97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10,03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6,76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72217211"/>
                  </a:ext>
                </a:extLst>
              </a:tr>
              <a:tr h="124852">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1,70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4,55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17,42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10732449"/>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1,79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2,53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1,75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87921729"/>
                  </a:ext>
                </a:extLst>
              </a:tr>
              <a:tr h="1248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3,81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0,23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6,42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13,79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88132206"/>
                  </a:ext>
                </a:extLst>
              </a:tr>
              <a:tr h="126000">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2,39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0,14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6,03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11,42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21585894"/>
                  </a:ext>
                </a:extLst>
              </a:tr>
              <a:tr h="124852">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2,63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0,12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4,72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2,84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18240644"/>
                  </a:ext>
                </a:extLst>
              </a:tr>
              <a:tr h="124852">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2,30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0,12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5,56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4,81</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50425080"/>
                  </a:ext>
                </a:extLst>
              </a:tr>
              <a:tr h="1248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2,26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4,16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7,98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25644711"/>
                  </a:ext>
                </a:extLst>
              </a:tr>
              <a:tr h="124852">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63654103"/>
                  </a:ext>
                </a:extLst>
              </a:tr>
              <a:tr h="124852">
                <a:tc>
                  <a:txBody>
                    <a:bodyPr/>
                    <a:lstStyle/>
                    <a:p>
                      <a:pPr algn="l" rtl="0" fontAlgn="b"/>
                      <a:r>
                        <a:rPr lang="sv-SE" sz="700" b="1" i="0" u="none" strike="noStrike">
                          <a:solidFill>
                            <a:srgbClr val="006EBF"/>
                          </a:solidFill>
                          <a:effectLst/>
                          <a:latin typeface="Futura Std Book" panose="020B0502020204020303" pitchFamily="34" charset="0"/>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94591235"/>
                  </a:ext>
                </a:extLst>
              </a:tr>
              <a:tr h="124852">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143,14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11,66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8,87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25,94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76234542"/>
                  </a:ext>
                </a:extLst>
              </a:tr>
              <a:tr h="146843">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114,31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7,81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7,34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23,31</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89154255"/>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104,21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8,64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9,04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27,86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71367003"/>
                  </a:ext>
                </a:extLst>
              </a:tr>
              <a:tr h="124852">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6,83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0,80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13,29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29,14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60980241"/>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3,95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0,34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9,56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16,68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10705941"/>
                  </a:ext>
                </a:extLst>
              </a:tr>
              <a:tr h="1248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9,18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0,59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6,84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26,19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70453554"/>
                  </a:ext>
                </a:extLst>
              </a:tr>
              <a:tr h="130543">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5,52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0,33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6,39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19,23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3262820"/>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Västmanlands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4,71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0,28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6,31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17,03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05864079"/>
                  </a:ext>
                </a:extLst>
              </a:tr>
              <a:tr h="124852">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4,47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0,36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8,86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16,06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1463291"/>
                  </a:ext>
                </a:extLst>
              </a:tr>
              <a:tr h="1248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4,28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0,31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7,90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15,53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40818617"/>
                  </a:ext>
                </a:extLst>
              </a:tr>
              <a:tr h="124852">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70341681"/>
                  </a:ext>
                </a:extLst>
              </a:tr>
              <a:tr h="124852">
                <a:tc>
                  <a:txBody>
                    <a:bodyPr/>
                    <a:lstStyle/>
                    <a:p>
                      <a:pPr algn="l" rtl="0" fontAlgn="b"/>
                      <a:r>
                        <a:rPr lang="sv-SE" sz="700" b="1" i="0" u="none" strike="noStrike">
                          <a:solidFill>
                            <a:srgbClr val="DD4A2C"/>
                          </a:solidFill>
                          <a:effectLst/>
                          <a:latin typeface="Futura Std Book" panose="020B0502020204020303" pitchFamily="34" charset="0"/>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17154549"/>
                  </a:ext>
                </a:extLst>
              </a:tr>
              <a:tr h="124852">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18,87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1,13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6,34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29,29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62014838"/>
                  </a:ext>
                </a:extLst>
              </a:tr>
              <a:tr h="124852">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22,66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1,47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6,92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28,94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93607120"/>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10,01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0,58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6,13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30,12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5587738"/>
                  </a:ext>
                </a:extLst>
              </a:tr>
              <a:tr h="124852">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1,45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4,69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26,19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15253616"/>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6,33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30,83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91430988"/>
                  </a:ext>
                </a:extLst>
              </a:tr>
              <a:tr h="1248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1,74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0,12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7,24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25,88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09859294"/>
                  </a:ext>
                </a:extLst>
              </a:tr>
              <a:tr h="124852">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7,24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31,50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55070201"/>
                  </a:ext>
                </a:extLst>
              </a:tr>
              <a:tr h="124852">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0,97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4,37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34,61</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25577340"/>
                  </a:ext>
                </a:extLst>
              </a:tr>
              <a:tr h="124852">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1,27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0,11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9,79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29,49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36234347"/>
                  </a:ext>
                </a:extLst>
              </a:tr>
              <a:tr h="1248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1,21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6,02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23,81</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12299490"/>
                  </a:ext>
                </a:extLst>
              </a:tr>
            </a:tbl>
          </a:graphicData>
        </a:graphic>
      </p:graphicFrame>
      <p:sp>
        <p:nvSpPr>
          <p:cNvPr id="37" name="Rektangel 36">
            <a:extLst>
              <a:ext uri="{FF2B5EF4-FFF2-40B4-BE49-F238E27FC236}">
                <a16:creationId xmlns:a16="http://schemas.microsoft.com/office/drawing/2014/main" id="{C3B2ECF0-2518-46E1-9F26-48A5CAD593E0}"/>
              </a:ext>
            </a:extLst>
          </p:cNvPr>
          <p:cNvSpPr/>
          <p:nvPr/>
        </p:nvSpPr>
        <p:spPr>
          <a:xfrm>
            <a:off x="6167438" y="6273800"/>
            <a:ext cx="3564132" cy="200055"/>
          </a:xfrm>
          <a:prstGeom prst="rect">
            <a:avLst/>
          </a:prstGeom>
        </p:spPr>
        <p:txBody>
          <a:bodyPr wrap="square">
            <a:spAutoFit/>
          </a:bodyPr>
          <a:lstStyle/>
          <a:p>
            <a:r>
              <a:rPr lang="sv-SE" sz="700"/>
              <a:t>*I </a:t>
            </a:r>
            <a:r>
              <a:rPr lang="sv-SE" sz="700" dirty="0"/>
              <a:t>övrigt ingår jordbruk, skogsbruk och fiske, byggverksamhet samt okänd näringsgren</a:t>
            </a:r>
          </a:p>
        </p:txBody>
      </p:sp>
      <p:graphicFrame>
        <p:nvGraphicFramePr>
          <p:cNvPr id="10" name="Diagram 9">
            <a:extLst>
              <a:ext uri="{FF2B5EF4-FFF2-40B4-BE49-F238E27FC236}">
                <a16:creationId xmlns:a16="http://schemas.microsoft.com/office/drawing/2014/main" id="{C5E8EDC1-3380-4530-88A4-300459EE5E5A}"/>
              </a:ext>
            </a:extLst>
          </p:cNvPr>
          <p:cNvGraphicFramePr>
            <a:graphicFrameLocks/>
          </p:cNvGraphicFramePr>
          <p:nvPr>
            <p:extLst>
              <p:ext uri="{D42A27DB-BD31-4B8C-83A1-F6EECF244321}">
                <p14:modId xmlns:p14="http://schemas.microsoft.com/office/powerpoint/2010/main" val="4204497810"/>
              </p:ext>
            </p:extLst>
          </p:nvPr>
        </p:nvGraphicFramePr>
        <p:xfrm>
          <a:off x="675173" y="1912414"/>
          <a:ext cx="5420828" cy="384355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468395"/>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04373"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2" y="1484319"/>
            <a:ext cx="4704373" cy="1961791"/>
          </a:xfrm>
        </p:spPr>
        <p:txBody>
          <a:bodyPr/>
          <a:lstStyle/>
          <a:p>
            <a:pPr marL="285750" indent="-285750">
              <a:buFont typeface="Arial" panose="020B0604020202020204" pitchFamily="34" charset="0"/>
              <a:buChar char="•"/>
            </a:pPr>
            <a:r>
              <a:rPr lang="sv-SE" sz="1400" dirty="0"/>
              <a:t>Det startades nästan 8 800 nya företag i Stockholmsregionen under kvartalet. Det är en ökning med drygt 4 procent jämfört med 2020. </a:t>
            </a:r>
          </a:p>
          <a:p>
            <a:pPr marL="285750" indent="-285750">
              <a:buFont typeface="Arial" panose="020B0604020202020204" pitchFamily="34" charset="0"/>
              <a:buChar char="•"/>
            </a:pPr>
            <a:r>
              <a:rPr lang="sv-SE" sz="1400" dirty="0"/>
              <a:t>Gävleborg, Örebro och Östergötlands län svarade för den starkaste ökningen av nyföretagandet.</a:t>
            </a:r>
            <a:br>
              <a:rPr lang="sv-SE" sz="1400" dirty="0"/>
            </a:br>
            <a:endParaRPr lang="sv-SE" sz="1400" dirty="0"/>
          </a:p>
          <a:p>
            <a:pPr marL="285750" indent="-285750">
              <a:buFont typeface="Arial" panose="020B0604020202020204" pitchFamily="34" charset="0"/>
              <a:buChar char="•"/>
            </a:pPr>
            <a:r>
              <a:rPr lang="sv-SE" sz="1400" dirty="0"/>
              <a:t/>
            </a:r>
            <a:br>
              <a:rPr lang="sv-SE" sz="1400" dirty="0"/>
            </a:br>
            <a:endParaRPr lang="sv-SE" sz="1400" dirty="0"/>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939CDD42-BDD7-4554-B633-F6201AB90704}"/>
              </a:ext>
            </a:extLst>
          </p:cNvPr>
          <p:cNvGraphicFramePr>
            <a:graphicFrameLocks noGrp="1"/>
          </p:cNvGraphicFramePr>
          <p:nvPr>
            <p:extLst>
              <p:ext uri="{D42A27DB-BD31-4B8C-83A1-F6EECF244321}">
                <p14:modId xmlns:p14="http://schemas.microsoft.com/office/powerpoint/2010/main" val="52705663"/>
              </p:ext>
            </p:extLst>
          </p:nvPr>
        </p:nvGraphicFramePr>
        <p:xfrm>
          <a:off x="6934615" y="3637350"/>
          <a:ext cx="4345576" cy="2265881"/>
        </p:xfrm>
        <a:graphic>
          <a:graphicData uri="http://schemas.openxmlformats.org/drawingml/2006/table">
            <a:tbl>
              <a:tblPr bandRow="1">
                <a:tableStyleId>{2D5ABB26-0587-4C30-8999-92F81FD0307C}</a:tableStyleId>
              </a:tblPr>
              <a:tblGrid>
                <a:gridCol w="1419481">
                  <a:extLst>
                    <a:ext uri="{9D8B030D-6E8A-4147-A177-3AD203B41FA5}">
                      <a16:colId xmlns:a16="http://schemas.microsoft.com/office/drawing/2014/main" val="1678076792"/>
                    </a:ext>
                  </a:extLst>
                </a:gridCol>
                <a:gridCol w="630426">
                  <a:extLst>
                    <a:ext uri="{9D8B030D-6E8A-4147-A177-3AD203B41FA5}">
                      <a16:colId xmlns:a16="http://schemas.microsoft.com/office/drawing/2014/main" val="2601369493"/>
                    </a:ext>
                  </a:extLst>
                </a:gridCol>
                <a:gridCol w="715215">
                  <a:extLst>
                    <a:ext uri="{9D8B030D-6E8A-4147-A177-3AD203B41FA5}">
                      <a16:colId xmlns:a16="http://schemas.microsoft.com/office/drawing/2014/main" val="2395970223"/>
                    </a:ext>
                  </a:extLst>
                </a:gridCol>
                <a:gridCol w="566211">
                  <a:extLst>
                    <a:ext uri="{9D8B030D-6E8A-4147-A177-3AD203B41FA5}">
                      <a16:colId xmlns:a16="http://schemas.microsoft.com/office/drawing/2014/main" val="3235649811"/>
                    </a:ext>
                  </a:extLst>
                </a:gridCol>
                <a:gridCol w="516544">
                  <a:extLst>
                    <a:ext uri="{9D8B030D-6E8A-4147-A177-3AD203B41FA5}">
                      <a16:colId xmlns:a16="http://schemas.microsoft.com/office/drawing/2014/main" val="1050073455"/>
                    </a:ext>
                  </a:extLst>
                </a:gridCol>
                <a:gridCol w="497699">
                  <a:extLst>
                    <a:ext uri="{9D8B030D-6E8A-4147-A177-3AD203B41FA5}">
                      <a16:colId xmlns:a16="http://schemas.microsoft.com/office/drawing/2014/main" val="3827523272"/>
                    </a:ext>
                  </a:extLst>
                </a:gridCol>
              </a:tblGrid>
              <a:tr h="160286">
                <a:tc>
                  <a:txBody>
                    <a:bodyPr/>
                    <a:lstStyle/>
                    <a:p>
                      <a:pPr algn="ctr" rtl="0" fontAlgn="b"/>
                      <a:r>
                        <a:rPr lang="sv-SE" sz="7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68301">
                <a:tc>
                  <a:txBody>
                    <a:bodyPr/>
                    <a:lstStyle/>
                    <a:p>
                      <a:pPr algn="ctr" rtl="0" fontAlgn="b"/>
                      <a:r>
                        <a:rPr lang="sv-SE" sz="7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7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192074">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8 769</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4</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19</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39 806</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10</a:t>
                      </a:r>
                    </a:p>
                  </a:txBody>
                  <a:tcPr marL="9525" marR="9525" marT="9525" marB="0" anchor="b"/>
                </a:tc>
                <a:extLst>
                  <a:ext uri="{0D108BD9-81ED-4DB2-BD59-A6C34878D82A}">
                    <a16:rowId xmlns:a16="http://schemas.microsoft.com/office/drawing/2014/main" val="1544414373"/>
                  </a:ext>
                </a:extLst>
              </a:tr>
              <a:tr h="192074">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8 094</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7</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23</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37 856</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16</a:t>
                      </a:r>
                    </a:p>
                  </a:txBody>
                  <a:tcPr marL="9525" marR="9525" marT="9525" marB="0" anchor="b"/>
                </a:tc>
                <a:extLst>
                  <a:ext uri="{0D108BD9-81ED-4DB2-BD59-A6C34878D82A}">
                    <a16:rowId xmlns:a16="http://schemas.microsoft.com/office/drawing/2014/main" val="4178915708"/>
                  </a:ext>
                </a:extLst>
              </a:tr>
              <a:tr h="192074">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5 919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26 453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10</a:t>
                      </a:r>
                    </a:p>
                  </a:txBody>
                  <a:tcPr marL="9525" marR="9525" marT="9525" marB="0" anchor="b"/>
                </a:tc>
                <a:extLst>
                  <a:ext uri="{0D108BD9-81ED-4DB2-BD59-A6C34878D82A}">
                    <a16:rowId xmlns:a16="http://schemas.microsoft.com/office/drawing/2014/main" val="1554613420"/>
                  </a:ext>
                </a:extLst>
              </a:tr>
              <a:tr h="192074">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505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2 395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a:t>
                      </a:r>
                    </a:p>
                  </a:txBody>
                  <a:tcPr marL="9525" marR="9525" marT="9525" marB="0" anchor="b"/>
                </a:tc>
                <a:extLst>
                  <a:ext uri="{0D108BD9-81ED-4DB2-BD59-A6C34878D82A}">
                    <a16:rowId xmlns:a16="http://schemas.microsoft.com/office/drawing/2014/main" val="923977588"/>
                  </a:ext>
                </a:extLst>
              </a:tr>
              <a:tr h="192074">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361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1 742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12</a:t>
                      </a:r>
                    </a:p>
                  </a:txBody>
                  <a:tcPr marL="9525" marR="9525" marT="9525" marB="0" anchor="b"/>
                </a:tc>
                <a:extLst>
                  <a:ext uri="{0D108BD9-81ED-4DB2-BD59-A6C34878D82A}">
                    <a16:rowId xmlns:a16="http://schemas.microsoft.com/office/drawing/2014/main" val="2632995549"/>
                  </a:ext>
                </a:extLst>
              </a:tr>
              <a:tr h="192074">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557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2 646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17</a:t>
                      </a:r>
                    </a:p>
                  </a:txBody>
                  <a:tcPr marL="9525" marR="9525" marT="9525" marB="0" anchor="b"/>
                </a:tc>
                <a:extLst>
                  <a:ext uri="{0D108BD9-81ED-4DB2-BD59-A6C34878D82A}">
                    <a16:rowId xmlns:a16="http://schemas.microsoft.com/office/drawing/2014/main" val="1272737229"/>
                  </a:ext>
                </a:extLst>
              </a:tr>
              <a:tr h="208628">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383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1 815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16</a:t>
                      </a:r>
                    </a:p>
                  </a:txBody>
                  <a:tcPr marL="9525" marR="9525" marT="9525" marB="0" anchor="b"/>
                </a:tc>
                <a:extLst>
                  <a:ext uri="{0D108BD9-81ED-4DB2-BD59-A6C34878D82A}">
                    <a16:rowId xmlns:a16="http://schemas.microsoft.com/office/drawing/2014/main" val="2904050235"/>
                  </a:ext>
                </a:extLst>
              </a:tr>
              <a:tr h="192074">
                <a:tc>
                  <a:txBody>
                    <a:bodyPr/>
                    <a:lstStyle/>
                    <a:p>
                      <a:pPr algn="l" rtl="0" fontAlgn="b"/>
                      <a:r>
                        <a:rPr lang="sv-SE" sz="700" b="0" i="0" u="none" strike="noStrike" dirty="0">
                          <a:solidFill>
                            <a:srgbClr val="000000"/>
                          </a:solidFill>
                          <a:effectLst/>
                          <a:latin typeface="Futura Std Book" panose="020B0502020204020303" pitchFamily="34" charset="0"/>
                        </a:rPr>
                        <a:t>Västmanlands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356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1 618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a:t>
                      </a:r>
                    </a:p>
                  </a:txBody>
                  <a:tcPr marL="9525" marR="9525" marT="9525" marB="0" anchor="b"/>
                </a:tc>
                <a:extLst>
                  <a:ext uri="{0D108BD9-81ED-4DB2-BD59-A6C34878D82A}">
                    <a16:rowId xmlns:a16="http://schemas.microsoft.com/office/drawing/2014/main" val="2274722386"/>
                  </a:ext>
                </a:extLst>
              </a:tr>
              <a:tr h="192074">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342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1 686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13</a:t>
                      </a:r>
                    </a:p>
                  </a:txBody>
                  <a:tcPr marL="9525" marR="9525" marT="9525" marB="0" anchor="b"/>
                </a:tc>
                <a:extLst>
                  <a:ext uri="{0D108BD9-81ED-4DB2-BD59-A6C34878D82A}">
                    <a16:rowId xmlns:a16="http://schemas.microsoft.com/office/drawing/2014/main" val="2828395267"/>
                  </a:ext>
                </a:extLst>
              </a:tr>
              <a:tr h="192074">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346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1 451</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9</a:t>
                      </a:r>
                    </a:p>
                  </a:txBody>
                  <a:tcPr marL="9525" marR="9525" marT="9525" marB="0" anchor="b"/>
                </a:tc>
                <a:extLst>
                  <a:ext uri="{0D108BD9-81ED-4DB2-BD59-A6C34878D82A}">
                    <a16:rowId xmlns:a16="http://schemas.microsoft.com/office/drawing/2014/main" val="3033885077"/>
                  </a:ext>
                </a:extLst>
              </a:tr>
            </a:tbl>
          </a:graphicData>
        </a:graphic>
      </p:graphicFrame>
      <p:sp>
        <p:nvSpPr>
          <p:cNvPr id="29" name="textruta 28">
            <a:extLst>
              <a:ext uri="{FF2B5EF4-FFF2-40B4-BE49-F238E27FC236}">
                <a16:creationId xmlns:a16="http://schemas.microsoft.com/office/drawing/2014/main" id="{8A0C9E91-2DAF-4976-AAF5-3AEF2CF79889}"/>
              </a:ext>
            </a:extLst>
          </p:cNvPr>
          <p:cNvSpPr txBox="1"/>
          <p:nvPr/>
        </p:nvSpPr>
        <p:spPr>
          <a:xfrm>
            <a:off x="6755212" y="3446110"/>
            <a:ext cx="1257075" cy="276999"/>
          </a:xfrm>
          <a:prstGeom prst="rect">
            <a:avLst/>
          </a:prstGeom>
          <a:noFill/>
        </p:spPr>
        <p:txBody>
          <a:bodyPr wrap="none" rtlCol="0">
            <a:spAutoFit/>
          </a:bodyPr>
          <a:lstStyle/>
          <a:p>
            <a:r>
              <a:rPr lang="sv-SE" sz="1200" b="1">
                <a:latin typeface="+mj-lt"/>
                <a:cs typeface="Arial" panose="020B0604020202020204" pitchFamily="34" charset="0"/>
              </a:rPr>
              <a:t>Nyföretagande</a:t>
            </a:r>
            <a:endParaRPr lang="sv-SE" sz="1200" b="1" dirty="0">
              <a:latin typeface="+mj-lt"/>
              <a:cs typeface="Arial" panose="020B0604020202020204" pitchFamily="34" charset="0"/>
            </a:endParaRPr>
          </a:p>
        </p:txBody>
      </p:sp>
      <p:graphicFrame>
        <p:nvGraphicFramePr>
          <p:cNvPr id="12" name="Diagram 11">
            <a:extLst>
              <a:ext uri="{FF2B5EF4-FFF2-40B4-BE49-F238E27FC236}">
                <a16:creationId xmlns:a16="http://schemas.microsoft.com/office/drawing/2014/main" id="{D5358422-1228-4F14-AF80-CCD0BD5C816B}"/>
              </a:ext>
            </a:extLst>
          </p:cNvPr>
          <p:cNvGraphicFramePr>
            <a:graphicFrameLocks/>
          </p:cNvGraphicFramePr>
          <p:nvPr>
            <p:extLst>
              <p:ext uri="{D42A27DB-BD31-4B8C-83A1-F6EECF244321}">
                <p14:modId xmlns:p14="http://schemas.microsoft.com/office/powerpoint/2010/main" val="1143057261"/>
              </p:ext>
            </p:extLst>
          </p:nvPr>
        </p:nvGraphicFramePr>
        <p:xfrm>
          <a:off x="732408" y="1994287"/>
          <a:ext cx="5991435" cy="347410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4"/>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5" y="1439564"/>
            <a:ext cx="4722412" cy="2012789"/>
          </a:xfrm>
        </p:spPr>
        <p:txBody>
          <a:bodyPr/>
          <a:lstStyle/>
          <a:p>
            <a:pPr marL="171450" indent="-171450">
              <a:buFont typeface="Arial" panose="020B0604020202020204" pitchFamily="34" charset="0"/>
              <a:buChar char="•"/>
            </a:pPr>
            <a:r>
              <a:rPr lang="sv-SE" sz="1600" dirty="0"/>
              <a:t>Företagskonkurserna ökar i Stockholmsregionen under kvartalet.</a:t>
            </a:r>
          </a:p>
          <a:p>
            <a:pPr marL="171450" indent="-171450">
              <a:buFont typeface="Arial" panose="020B0604020202020204" pitchFamily="34" charset="0"/>
              <a:buChar char="•"/>
            </a:pPr>
            <a:r>
              <a:rPr lang="sv-SE" sz="1600" dirty="0"/>
              <a:t>Noterbart ökar konkurserna inom branschen </a:t>
            </a:r>
            <a:r>
              <a:rPr lang="sv-SE" sz="1600" dirty="0" smtClean="0"/>
              <a:t>Serviceföretag </a:t>
            </a:r>
            <a:r>
              <a:rPr lang="sv-SE" sz="1600" dirty="0"/>
              <a:t>&amp; </a:t>
            </a:r>
            <a:r>
              <a:rPr lang="sv-SE" sz="1600" dirty="0" smtClean="0"/>
              <a:t>företag </a:t>
            </a:r>
            <a:r>
              <a:rPr lang="sv-SE" sz="1600" dirty="0"/>
              <a:t>för </a:t>
            </a:r>
            <a:r>
              <a:rPr lang="sv-SE" sz="1600" dirty="0" smtClean="0"/>
              <a:t>personliga </a:t>
            </a:r>
            <a:r>
              <a:rPr lang="sv-SE" sz="1600" dirty="0"/>
              <a:t>tjänster, civila </a:t>
            </a:r>
            <a:r>
              <a:rPr lang="sv-SE" sz="1600" dirty="0" smtClean="0"/>
              <a:t>myndigheter </a:t>
            </a:r>
            <a:r>
              <a:rPr lang="sv-SE" sz="1600" dirty="0"/>
              <a:t>&amp; försvaret</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514B3F7E-81B8-47B7-88CC-7D0F6FE429E8}"/>
              </a:ext>
            </a:extLst>
          </p:cNvPr>
          <p:cNvGraphicFramePr>
            <a:graphicFrameLocks noGrp="1"/>
          </p:cNvGraphicFramePr>
          <p:nvPr>
            <p:extLst>
              <p:ext uri="{D42A27DB-BD31-4B8C-83A1-F6EECF244321}">
                <p14:modId xmlns:p14="http://schemas.microsoft.com/office/powerpoint/2010/main" val="450775173"/>
              </p:ext>
            </p:extLst>
          </p:nvPr>
        </p:nvGraphicFramePr>
        <p:xfrm>
          <a:off x="6856546" y="3598276"/>
          <a:ext cx="4345578" cy="2266435"/>
        </p:xfrm>
        <a:graphic>
          <a:graphicData uri="http://schemas.openxmlformats.org/drawingml/2006/table">
            <a:tbl>
              <a:tblPr bandRow="1">
                <a:tableStyleId>{2D5ABB26-0587-4C30-8999-92F81FD0307C}</a:tableStyleId>
              </a:tblPr>
              <a:tblGrid>
                <a:gridCol w="1419481">
                  <a:extLst>
                    <a:ext uri="{9D8B030D-6E8A-4147-A177-3AD203B41FA5}">
                      <a16:colId xmlns:a16="http://schemas.microsoft.com/office/drawing/2014/main" val="1678076792"/>
                    </a:ext>
                  </a:extLst>
                </a:gridCol>
                <a:gridCol w="630426">
                  <a:extLst>
                    <a:ext uri="{9D8B030D-6E8A-4147-A177-3AD203B41FA5}">
                      <a16:colId xmlns:a16="http://schemas.microsoft.com/office/drawing/2014/main" val="2601369493"/>
                    </a:ext>
                  </a:extLst>
                </a:gridCol>
                <a:gridCol w="715216">
                  <a:extLst>
                    <a:ext uri="{9D8B030D-6E8A-4147-A177-3AD203B41FA5}">
                      <a16:colId xmlns:a16="http://schemas.microsoft.com/office/drawing/2014/main" val="2395970223"/>
                    </a:ext>
                  </a:extLst>
                </a:gridCol>
                <a:gridCol w="566211">
                  <a:extLst>
                    <a:ext uri="{9D8B030D-6E8A-4147-A177-3AD203B41FA5}">
                      <a16:colId xmlns:a16="http://schemas.microsoft.com/office/drawing/2014/main" val="3235649811"/>
                    </a:ext>
                  </a:extLst>
                </a:gridCol>
                <a:gridCol w="516544">
                  <a:extLst>
                    <a:ext uri="{9D8B030D-6E8A-4147-A177-3AD203B41FA5}">
                      <a16:colId xmlns:a16="http://schemas.microsoft.com/office/drawing/2014/main" val="1050073455"/>
                    </a:ext>
                  </a:extLst>
                </a:gridCol>
                <a:gridCol w="497700">
                  <a:extLst>
                    <a:ext uri="{9D8B030D-6E8A-4147-A177-3AD203B41FA5}">
                      <a16:colId xmlns:a16="http://schemas.microsoft.com/office/drawing/2014/main" val="3827523272"/>
                    </a:ext>
                  </a:extLst>
                </a:gridCol>
              </a:tblGrid>
              <a:tr h="161505">
                <a:tc>
                  <a:txBody>
                    <a:bodyPr/>
                    <a:lstStyle/>
                    <a:p>
                      <a:pPr algn="ctr" rtl="0" fontAlgn="b"/>
                      <a:r>
                        <a:rPr lang="sv-SE" sz="7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69580">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700" b="0" i="0" u="none" strike="noStrike" dirty="0">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193535">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734</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6</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21</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3 581</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-12</a:t>
                      </a:r>
                    </a:p>
                  </a:txBody>
                  <a:tcPr marL="9525" marR="9525" marT="9525" marB="0" anchor="b"/>
                </a:tc>
                <a:extLst>
                  <a:ext uri="{0D108BD9-81ED-4DB2-BD59-A6C34878D82A}">
                    <a16:rowId xmlns:a16="http://schemas.microsoft.com/office/drawing/2014/main" val="1544414373"/>
                  </a:ext>
                </a:extLst>
              </a:tr>
              <a:tr h="193535">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655</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4</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11</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3 342</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-11</a:t>
                      </a:r>
                    </a:p>
                  </a:txBody>
                  <a:tcPr marL="9525" marR="9525" marT="9525" marB="0" anchor="b"/>
                </a:tc>
                <a:extLst>
                  <a:ext uri="{0D108BD9-81ED-4DB2-BD59-A6C34878D82A}">
                    <a16:rowId xmlns:a16="http://schemas.microsoft.com/office/drawing/2014/main" val="4178915708"/>
                  </a:ext>
                </a:extLst>
              </a:tr>
              <a:tr h="193535">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488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2 387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-11</a:t>
                      </a:r>
                    </a:p>
                  </a:txBody>
                  <a:tcPr marL="9525" marR="9525" marT="9525" marB="0" anchor="b"/>
                </a:tc>
                <a:extLst>
                  <a:ext uri="{0D108BD9-81ED-4DB2-BD59-A6C34878D82A}">
                    <a16:rowId xmlns:a16="http://schemas.microsoft.com/office/drawing/2014/main" val="1554613420"/>
                  </a:ext>
                </a:extLst>
              </a:tr>
              <a:tr h="193535">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207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-17</a:t>
                      </a:r>
                    </a:p>
                  </a:txBody>
                  <a:tcPr marL="9525" marR="9525" marT="9525" marB="0" anchor="b"/>
                </a:tc>
                <a:extLst>
                  <a:ext uri="{0D108BD9-81ED-4DB2-BD59-A6C34878D82A}">
                    <a16:rowId xmlns:a16="http://schemas.microsoft.com/office/drawing/2014/main" val="923977588"/>
                  </a:ext>
                </a:extLst>
              </a:tr>
              <a:tr h="193535">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168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-17</a:t>
                      </a:r>
                    </a:p>
                  </a:txBody>
                  <a:tcPr marL="9525" marR="9525" marT="9525" marB="0" anchor="b"/>
                </a:tc>
                <a:extLst>
                  <a:ext uri="{0D108BD9-81ED-4DB2-BD59-A6C34878D82A}">
                    <a16:rowId xmlns:a16="http://schemas.microsoft.com/office/drawing/2014/main" val="2632995549"/>
                  </a:ext>
                </a:extLst>
              </a:tr>
              <a:tr h="193535">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187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-13</a:t>
                      </a:r>
                    </a:p>
                  </a:txBody>
                  <a:tcPr marL="9525" marR="9525" marT="9525" marB="0" anchor="b"/>
                </a:tc>
                <a:extLst>
                  <a:ext uri="{0D108BD9-81ED-4DB2-BD59-A6C34878D82A}">
                    <a16:rowId xmlns:a16="http://schemas.microsoft.com/office/drawing/2014/main" val="1272737229"/>
                  </a:ext>
                </a:extLst>
              </a:tr>
              <a:tr h="193535">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145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-28</a:t>
                      </a:r>
                    </a:p>
                  </a:txBody>
                  <a:tcPr marL="9525" marR="9525" marT="9525" marB="0" anchor="b"/>
                </a:tc>
                <a:extLst>
                  <a:ext uri="{0D108BD9-81ED-4DB2-BD59-A6C34878D82A}">
                    <a16:rowId xmlns:a16="http://schemas.microsoft.com/office/drawing/2014/main" val="2904050235"/>
                  </a:ext>
                </a:extLst>
              </a:tr>
              <a:tr h="193535">
                <a:tc>
                  <a:txBody>
                    <a:bodyPr/>
                    <a:lstStyle/>
                    <a:p>
                      <a:pPr algn="l" rtl="0" fontAlgn="b"/>
                      <a:r>
                        <a:rPr lang="sv-SE" sz="700" b="0" i="0" u="none" strike="noStrike" dirty="0">
                          <a:solidFill>
                            <a:srgbClr val="000000"/>
                          </a:solidFill>
                          <a:effectLst/>
                          <a:latin typeface="Futura Std Book" panose="020B0502020204020303" pitchFamily="34" charset="0"/>
                        </a:rPr>
                        <a:t>Västmanlands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120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155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-17</a:t>
                      </a:r>
                    </a:p>
                  </a:txBody>
                  <a:tcPr marL="9525" marR="9525" marT="9525" marB="0" anchor="b"/>
                </a:tc>
                <a:extLst>
                  <a:ext uri="{0D108BD9-81ED-4DB2-BD59-A6C34878D82A}">
                    <a16:rowId xmlns:a16="http://schemas.microsoft.com/office/drawing/2014/main" val="2274722386"/>
                  </a:ext>
                </a:extLst>
              </a:tr>
              <a:tr h="193535">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165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a:t>
                      </a:r>
                    </a:p>
                  </a:txBody>
                  <a:tcPr marL="9525" marR="9525" marT="9525" marB="0" anchor="b"/>
                </a:tc>
                <a:extLst>
                  <a:ext uri="{0D108BD9-81ED-4DB2-BD59-A6C34878D82A}">
                    <a16:rowId xmlns:a16="http://schemas.microsoft.com/office/drawing/2014/main" val="2828395267"/>
                  </a:ext>
                </a:extLst>
              </a:tr>
              <a:tr h="193535">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167</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-7</a:t>
                      </a:r>
                    </a:p>
                  </a:txBody>
                  <a:tcPr marL="9525" marR="9525" marT="9525" marB="0" anchor="b"/>
                </a:tc>
                <a:extLst>
                  <a:ext uri="{0D108BD9-81ED-4DB2-BD59-A6C34878D82A}">
                    <a16:rowId xmlns:a16="http://schemas.microsoft.com/office/drawing/2014/main" val="3033885077"/>
                  </a:ext>
                </a:extLst>
              </a:tr>
            </a:tbl>
          </a:graphicData>
        </a:graphic>
      </p:graphicFrame>
      <p:sp>
        <p:nvSpPr>
          <p:cNvPr id="29" name="textruta 28">
            <a:extLst>
              <a:ext uri="{FF2B5EF4-FFF2-40B4-BE49-F238E27FC236}">
                <a16:creationId xmlns:a16="http://schemas.microsoft.com/office/drawing/2014/main" id="{3BE44604-3DF2-4944-A002-6657ABB9829B}"/>
              </a:ext>
            </a:extLst>
          </p:cNvPr>
          <p:cNvSpPr txBox="1"/>
          <p:nvPr/>
        </p:nvSpPr>
        <p:spPr>
          <a:xfrm>
            <a:off x="6744445" y="3429000"/>
            <a:ext cx="1460656" cy="276999"/>
          </a:xfrm>
          <a:prstGeom prst="rect">
            <a:avLst/>
          </a:prstGeom>
          <a:noFill/>
        </p:spPr>
        <p:txBody>
          <a:bodyPr wrap="none" rtlCol="0">
            <a:spAutoFit/>
          </a:bodyPr>
          <a:lstStyle/>
          <a:p>
            <a:r>
              <a:rPr lang="sv-SE" sz="1200" b="1">
                <a:latin typeface="+mj-lt"/>
                <a:cs typeface="Arial" panose="020B0604020202020204" pitchFamily="34" charset="0"/>
              </a:rPr>
              <a:t>Företagskonkurser</a:t>
            </a:r>
            <a:endParaRPr lang="sv-SE" sz="1200" b="1" dirty="0">
              <a:latin typeface="+mj-lt"/>
              <a:cs typeface="Arial" panose="020B0604020202020204" pitchFamily="34" charset="0"/>
            </a:endParaRPr>
          </a:p>
        </p:txBody>
      </p:sp>
      <p:graphicFrame>
        <p:nvGraphicFramePr>
          <p:cNvPr id="12" name="Diagram 11">
            <a:extLst>
              <a:ext uri="{FF2B5EF4-FFF2-40B4-BE49-F238E27FC236}">
                <a16:creationId xmlns:a16="http://schemas.microsoft.com/office/drawing/2014/main" id="{33B6A8CB-61CE-46A5-8219-1A4D7E07480F}"/>
              </a:ext>
            </a:extLst>
          </p:cNvPr>
          <p:cNvGraphicFramePr>
            <a:graphicFrameLocks/>
          </p:cNvGraphicFramePr>
          <p:nvPr>
            <p:extLst>
              <p:ext uri="{D42A27DB-BD31-4B8C-83A1-F6EECF244321}">
                <p14:modId xmlns:p14="http://schemas.microsoft.com/office/powerpoint/2010/main" val="2585978851"/>
              </p:ext>
            </p:extLst>
          </p:nvPr>
        </p:nvGraphicFramePr>
        <p:xfrm>
          <a:off x="582830" y="1949297"/>
          <a:ext cx="5998214" cy="376523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2039" y="1162566"/>
            <a:ext cx="4722411" cy="2278024"/>
          </a:xfrm>
        </p:spPr>
        <p:txBody>
          <a:bodyPr/>
          <a:lstStyle/>
          <a:p>
            <a:pPr marL="171450" indent="-171450">
              <a:buFont typeface="Arial" panose="020B0604020202020204" pitchFamily="34" charset="0"/>
              <a:buChar char="•"/>
            </a:pPr>
            <a:r>
              <a:rPr lang="sv-SE" sz="1400" dirty="0"/>
              <a:t>För andra kvartalet i rad ökar sysselsättningen och den ökar i snabb takt. </a:t>
            </a:r>
          </a:p>
          <a:p>
            <a:pPr marL="171450" indent="-171450">
              <a:buFont typeface="Arial" panose="020B0604020202020204" pitchFamily="34" charset="0"/>
              <a:buChar char="•"/>
            </a:pPr>
            <a:r>
              <a:rPr lang="sv-SE" sz="1400" dirty="0"/>
              <a:t>Under tredje kvartalet var sysselsättningstillväxten som starkast inom Information &amp; kommunikation samt Hotell och restaurang.</a:t>
            </a:r>
          </a:p>
          <a:p>
            <a:pPr marL="171450" indent="-171450">
              <a:buFont typeface="Arial" panose="020B0604020202020204" pitchFamily="34" charset="0"/>
              <a:buChar char="•"/>
            </a:pPr>
            <a:r>
              <a:rPr lang="sv-SE" sz="1400" dirty="0"/>
              <a:t>Sysselsättningen minskar mest inom tillverkning av verkstadsvaror samt Handel.</a:t>
            </a:r>
            <a:endParaRPr lang="sv-SE" sz="1100" dirty="0"/>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2011 kv3</a:t>
            </a:r>
            <a:endParaRPr lang="sv-SE" sz="1400" dirty="0"/>
          </a:p>
        </p:txBody>
      </p:sp>
      <p:graphicFrame>
        <p:nvGraphicFramePr>
          <p:cNvPr id="17" name="Tabell 16">
            <a:extLst>
              <a:ext uri="{FF2B5EF4-FFF2-40B4-BE49-F238E27FC236}">
                <a16:creationId xmlns:a16="http://schemas.microsoft.com/office/drawing/2014/main" id="{61816007-B286-4781-ACB6-F2CC06E93D3C}"/>
              </a:ext>
            </a:extLst>
          </p:cNvPr>
          <p:cNvGraphicFramePr>
            <a:graphicFrameLocks noGrp="1"/>
          </p:cNvGraphicFramePr>
          <p:nvPr>
            <p:extLst>
              <p:ext uri="{D42A27DB-BD31-4B8C-83A1-F6EECF244321}">
                <p14:modId xmlns:p14="http://schemas.microsoft.com/office/powerpoint/2010/main" val="1779530449"/>
              </p:ext>
            </p:extLst>
          </p:nvPr>
        </p:nvGraphicFramePr>
        <p:xfrm>
          <a:off x="6955586" y="3606991"/>
          <a:ext cx="4406537" cy="2266429"/>
        </p:xfrm>
        <a:graphic>
          <a:graphicData uri="http://schemas.openxmlformats.org/drawingml/2006/table">
            <a:tbl>
              <a:tblPr bandRow="1">
                <a:tableStyleId>{2D5ABB26-0587-4C30-8999-92F81FD0307C}</a:tableStyleId>
              </a:tblPr>
              <a:tblGrid>
                <a:gridCol w="1625569">
                  <a:extLst>
                    <a:ext uri="{9D8B030D-6E8A-4147-A177-3AD203B41FA5}">
                      <a16:colId xmlns:a16="http://schemas.microsoft.com/office/drawing/2014/main" val="1678076792"/>
                    </a:ext>
                  </a:extLst>
                </a:gridCol>
                <a:gridCol w="721956">
                  <a:extLst>
                    <a:ext uri="{9D8B030D-6E8A-4147-A177-3AD203B41FA5}">
                      <a16:colId xmlns:a16="http://schemas.microsoft.com/office/drawing/2014/main" val="2601369493"/>
                    </a:ext>
                  </a:extLst>
                </a:gridCol>
                <a:gridCol w="819055">
                  <a:extLst>
                    <a:ext uri="{9D8B030D-6E8A-4147-A177-3AD203B41FA5}">
                      <a16:colId xmlns:a16="http://schemas.microsoft.com/office/drawing/2014/main" val="2395970223"/>
                    </a:ext>
                  </a:extLst>
                </a:gridCol>
                <a:gridCol w="648417">
                  <a:extLst>
                    <a:ext uri="{9D8B030D-6E8A-4147-A177-3AD203B41FA5}">
                      <a16:colId xmlns:a16="http://schemas.microsoft.com/office/drawing/2014/main" val="3235649811"/>
                    </a:ext>
                  </a:extLst>
                </a:gridCol>
                <a:gridCol w="591540">
                  <a:extLst>
                    <a:ext uri="{9D8B030D-6E8A-4147-A177-3AD203B41FA5}">
                      <a16:colId xmlns:a16="http://schemas.microsoft.com/office/drawing/2014/main" val="1050073455"/>
                    </a:ext>
                  </a:extLst>
                </a:gridCol>
              </a:tblGrid>
              <a:tr h="167935">
                <a:tc>
                  <a:txBody>
                    <a:bodyPr/>
                    <a:lstStyle/>
                    <a:p>
                      <a:pPr algn="ctr" rtl="0" fontAlgn="b"/>
                      <a:r>
                        <a:rPr lang="sv-SE" sz="7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tc>
                <a:tc gridSpan="2">
                  <a:txBody>
                    <a:bodyPr/>
                    <a:lstStyle/>
                    <a:p>
                      <a:pPr algn="ctr" rtl="0" fontAlgn="b"/>
                      <a:r>
                        <a:rPr lang="sv-SE" sz="700" b="0" i="0" u="none" strike="noStrike">
                          <a:solidFill>
                            <a:srgbClr val="000000"/>
                          </a:solidFill>
                          <a:effectLst/>
                          <a:latin typeface="Futura Std Book" panose="020B0502020204020303" pitchFamily="34" charset="0"/>
                        </a:rPr>
                        <a:t>Förändring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167935">
                <a:tc>
                  <a:txBody>
                    <a:bodyPr/>
                    <a:lstStyle/>
                    <a:p>
                      <a:pPr algn="ctr" rtl="0" fontAlgn="b"/>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191655">
                <a:tc>
                  <a:txBody>
                    <a:bodyPr/>
                    <a:lstStyle/>
                    <a:p>
                      <a:pPr algn="l" rtl="0" fontAlgn="b"/>
                      <a:r>
                        <a:rPr lang="sv-SE" sz="700" b="1" i="0" u="none" strike="noStrike" dirty="0">
                          <a:solidFill>
                            <a:srgbClr val="000000"/>
                          </a:solidFill>
                          <a:effectLst/>
                          <a:latin typeface="Futura Std Book" panose="020B0502020204020303" pitchFamily="34" charset="0"/>
                        </a:rPr>
                        <a:t>Stockholmsregionen</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2 394 000</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49 300</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2,1</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5,4</a:t>
                      </a:r>
                    </a:p>
                  </a:txBody>
                  <a:tcPr marL="9525" marR="9525" marT="9525" marB="0" anchor="b"/>
                </a:tc>
                <a:extLst>
                  <a:ext uri="{0D108BD9-81ED-4DB2-BD59-A6C34878D82A}">
                    <a16:rowId xmlns:a16="http://schemas.microsoft.com/office/drawing/2014/main" val="1544414373"/>
                  </a:ext>
                </a:extLst>
              </a:tr>
              <a:tr h="191655">
                <a:tc>
                  <a:txBody>
                    <a:bodyPr/>
                    <a:lstStyle/>
                    <a:p>
                      <a:pPr algn="l" rtl="0" fontAlgn="b"/>
                      <a:r>
                        <a:rPr lang="sv-SE" sz="700" b="1" i="0" u="none" strike="noStrike" dirty="0">
                          <a:solidFill>
                            <a:srgbClr val="000000"/>
                          </a:solidFill>
                          <a:effectLst/>
                          <a:latin typeface="Futura Std Book" panose="020B0502020204020303" pitchFamily="34" charset="0"/>
                        </a:rPr>
                        <a:t>Övriga Sverige</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2 760 100</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9 100</a:t>
                      </a:r>
                    </a:p>
                  </a:txBody>
                  <a:tcPr marL="9525" marR="9525" marT="9525" marB="0" anchor="b"/>
                </a:tc>
                <a:tc>
                  <a:txBody>
                    <a:bodyPr/>
                    <a:lstStyle/>
                    <a:p>
                      <a:pPr algn="ctr" rtl="0" fontAlgn="b"/>
                      <a:r>
                        <a:rPr lang="sv-SE" sz="800" b="1" i="0" u="none" strike="noStrike" dirty="0">
                          <a:solidFill>
                            <a:srgbClr val="000000"/>
                          </a:solidFill>
                          <a:effectLst/>
                          <a:latin typeface="Futura Std Book" panose="020B0502020204020303"/>
                        </a:rPr>
                        <a:t>0,3</a:t>
                      </a:r>
                    </a:p>
                  </a:txBody>
                  <a:tcPr marL="9525" marR="9525" marT="9525" marB="0" anchor="b"/>
                </a:tc>
                <a:tc>
                  <a:txBody>
                    <a:bodyPr/>
                    <a:lstStyle/>
                    <a:p>
                      <a:pPr algn="ctr" rtl="0" fontAlgn="b"/>
                      <a:r>
                        <a:rPr lang="sv-SE" sz="800" b="1" i="0" u="none" strike="noStrike" dirty="0">
                          <a:solidFill>
                            <a:srgbClr val="000000"/>
                          </a:solidFill>
                          <a:effectLst/>
                          <a:latin typeface="Futura Std Book" panose="020B0502020204020303"/>
                        </a:rPr>
                        <a:t>2,1</a:t>
                      </a:r>
                    </a:p>
                  </a:txBody>
                  <a:tcPr marL="9525" marR="9525" marT="9525" marB="0" anchor="b"/>
                </a:tc>
                <a:extLst>
                  <a:ext uri="{0D108BD9-81ED-4DB2-BD59-A6C34878D82A}">
                    <a16:rowId xmlns:a16="http://schemas.microsoft.com/office/drawing/2014/main" val="4178915708"/>
                  </a:ext>
                </a:extLst>
              </a:tr>
              <a:tr h="191655">
                <a:tc>
                  <a:txBody>
                    <a:bodyPr/>
                    <a:lstStyle/>
                    <a:p>
                      <a:pPr algn="l" rtl="0" fontAlgn="b"/>
                      <a:r>
                        <a:rPr lang="sv-SE" sz="700" b="0" i="0" u="none" strike="noStrike" dirty="0">
                          <a:solidFill>
                            <a:srgbClr val="000000"/>
                          </a:solidFill>
                          <a:effectLst/>
                          <a:latin typeface="Futura Std Book" panose="020B0502020204020303" pitchFamily="34" charset="0"/>
                        </a:rPr>
                        <a:t>Stockholms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1 302 700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27 200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8,0</a:t>
                      </a:r>
                    </a:p>
                  </a:txBody>
                  <a:tcPr marL="9525" marR="9525" marT="9525" marB="0" anchor="b"/>
                </a:tc>
                <a:extLst>
                  <a:ext uri="{0D108BD9-81ED-4DB2-BD59-A6C34878D82A}">
                    <a16:rowId xmlns:a16="http://schemas.microsoft.com/office/drawing/2014/main" val="1554613420"/>
                  </a:ext>
                </a:extLst>
              </a:tr>
              <a:tr h="191655">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188 100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900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0,5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1,0</a:t>
                      </a:r>
                    </a:p>
                  </a:txBody>
                  <a:tcPr marL="9525" marR="9525" marT="9525" marB="0" anchor="b"/>
                </a:tc>
                <a:extLst>
                  <a:ext uri="{0D108BD9-81ED-4DB2-BD59-A6C34878D82A}">
                    <a16:rowId xmlns:a16="http://schemas.microsoft.com/office/drawing/2014/main" val="3181428885"/>
                  </a:ext>
                </a:extLst>
              </a:tr>
              <a:tr h="191655">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135 900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4 300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3,0</a:t>
                      </a:r>
                    </a:p>
                  </a:txBody>
                  <a:tcPr marL="9525" marR="9525" marT="9525" marB="0" anchor="b"/>
                </a:tc>
                <a:extLst>
                  <a:ext uri="{0D108BD9-81ED-4DB2-BD59-A6C34878D82A}">
                    <a16:rowId xmlns:a16="http://schemas.microsoft.com/office/drawing/2014/main" val="1932110646"/>
                  </a:ext>
                </a:extLst>
              </a:tr>
              <a:tr h="191655">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231 900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3 300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7,0</a:t>
                      </a:r>
                    </a:p>
                  </a:txBody>
                  <a:tcPr marL="9525" marR="9525" marT="9525" marB="0" anchor="b"/>
                </a:tc>
                <a:extLst>
                  <a:ext uri="{0D108BD9-81ED-4DB2-BD59-A6C34878D82A}">
                    <a16:rowId xmlns:a16="http://schemas.microsoft.com/office/drawing/2014/main" val="480846545"/>
                  </a:ext>
                </a:extLst>
              </a:tr>
              <a:tr h="205664">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145 100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4 800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2,3</a:t>
                      </a:r>
                    </a:p>
                  </a:txBody>
                  <a:tcPr marL="9525" marR="9525" marT="9525" marB="0" anchor="b"/>
                </a:tc>
                <a:extLst>
                  <a:ext uri="{0D108BD9-81ED-4DB2-BD59-A6C34878D82A}">
                    <a16:rowId xmlns:a16="http://schemas.microsoft.com/office/drawing/2014/main" val="537178757"/>
                  </a:ext>
                </a:extLst>
              </a:tr>
              <a:tr h="191655">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126 900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1 700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0,6</a:t>
                      </a:r>
                    </a:p>
                  </a:txBody>
                  <a:tcPr marL="9525" marR="9525" marT="9525" marB="0" anchor="b"/>
                </a:tc>
                <a:extLst>
                  <a:ext uri="{0D108BD9-81ED-4DB2-BD59-A6C34878D82A}">
                    <a16:rowId xmlns:a16="http://schemas.microsoft.com/office/drawing/2014/main" val="878848246"/>
                  </a:ext>
                </a:extLst>
              </a:tr>
              <a:tr h="191655">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137 800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7 500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1,8</a:t>
                      </a:r>
                    </a:p>
                  </a:txBody>
                  <a:tcPr marL="9525" marR="9525" marT="9525" marB="0" anchor="b"/>
                </a:tc>
                <a:extLst>
                  <a:ext uri="{0D108BD9-81ED-4DB2-BD59-A6C34878D82A}">
                    <a16:rowId xmlns:a16="http://schemas.microsoft.com/office/drawing/2014/main" val="3744487247"/>
                  </a:ext>
                </a:extLst>
              </a:tr>
              <a:tr h="191655">
                <a:tc>
                  <a:txBody>
                    <a:bodyPr/>
                    <a:lstStyle/>
                    <a:p>
                      <a:pPr algn="l" rtl="0" fontAlgn="b"/>
                      <a:r>
                        <a:rPr lang="sv-SE" sz="700" b="0" i="0" u="none" strike="noStrike" dirty="0">
                          <a:solidFill>
                            <a:srgbClr val="000000"/>
                          </a:solidFill>
                          <a:effectLst/>
                          <a:latin typeface="Futura Std Book" panose="020B0502020204020303" pitchFamily="34" charset="0"/>
                        </a:rPr>
                        <a:t>Gävleborgs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125 600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-0,3</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-0,4</a:t>
                      </a:r>
                    </a:p>
                  </a:txBody>
                  <a:tcPr marL="9525" marR="9525" marT="9525" marB="0" anchor="b"/>
                </a:tc>
                <a:extLst>
                  <a:ext uri="{0D108BD9-81ED-4DB2-BD59-A6C34878D82A}">
                    <a16:rowId xmlns:a16="http://schemas.microsoft.com/office/drawing/2014/main" val="547625832"/>
                  </a:ext>
                </a:extLst>
              </a:tr>
            </a:tbl>
          </a:graphicData>
        </a:graphic>
      </p:graphicFrame>
      <p:sp>
        <p:nvSpPr>
          <p:cNvPr id="26" name="textruta 25">
            <a:extLst>
              <a:ext uri="{FF2B5EF4-FFF2-40B4-BE49-F238E27FC236}">
                <a16:creationId xmlns:a16="http://schemas.microsoft.com/office/drawing/2014/main" id="{515986CB-690A-469B-964F-75EEEDF509D5}"/>
              </a:ext>
            </a:extLst>
          </p:cNvPr>
          <p:cNvSpPr txBox="1"/>
          <p:nvPr/>
        </p:nvSpPr>
        <p:spPr>
          <a:xfrm>
            <a:off x="6755211" y="3429000"/>
            <a:ext cx="1157689" cy="276999"/>
          </a:xfrm>
          <a:prstGeom prst="rect">
            <a:avLst/>
          </a:prstGeom>
          <a:noFill/>
        </p:spPr>
        <p:txBody>
          <a:bodyPr wrap="none" rtlCol="0">
            <a:spAutoFit/>
          </a:bodyPr>
          <a:lstStyle/>
          <a:p>
            <a:r>
              <a:rPr lang="sv-SE" sz="1200" b="1">
                <a:latin typeface="+mj-lt"/>
                <a:cs typeface="Arial" panose="020B0604020202020204" pitchFamily="34" charset="0"/>
              </a:rPr>
              <a:t>Sysselsättning</a:t>
            </a:r>
            <a:endParaRPr lang="sv-SE" sz="1200" b="1" dirty="0">
              <a:latin typeface="+mj-lt"/>
              <a:cs typeface="Arial" panose="020B0604020202020204" pitchFamily="34" charset="0"/>
            </a:endParaRPr>
          </a:p>
        </p:txBody>
      </p:sp>
      <p:graphicFrame>
        <p:nvGraphicFramePr>
          <p:cNvPr id="12" name="Diagram 11">
            <a:extLst>
              <a:ext uri="{FF2B5EF4-FFF2-40B4-BE49-F238E27FC236}">
                <a16:creationId xmlns:a16="http://schemas.microsoft.com/office/drawing/2014/main" id="{59D0BCF6-4ED9-4F72-AD6B-D0A5BBA7E0D3}"/>
              </a:ext>
            </a:extLst>
          </p:cNvPr>
          <p:cNvGraphicFramePr>
            <a:graphicFrameLocks/>
          </p:cNvGraphicFramePr>
          <p:nvPr>
            <p:extLst>
              <p:ext uri="{D42A27DB-BD31-4B8C-83A1-F6EECF244321}">
                <p14:modId xmlns:p14="http://schemas.microsoft.com/office/powerpoint/2010/main" val="2692103773"/>
              </p:ext>
            </p:extLst>
          </p:nvPr>
        </p:nvGraphicFramePr>
        <p:xfrm>
          <a:off x="714374" y="1943261"/>
          <a:ext cx="5922162" cy="387714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578566135"/>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rtl="0" fontAlgn="ctr"/>
                      <a:r>
                        <a:rPr lang="sv-SE" sz="1000" b="1" i="0" u="none" strike="noStrike">
                          <a:solidFill>
                            <a:srgbClr val="FFFFFF"/>
                          </a:solidFill>
                          <a:effectLst/>
                          <a:latin typeface="Futura Std Book" panose="020B0502020204020303" pitchFamily="34" charset="0"/>
                        </a:rPr>
                        <a:t>Stockholmsregionen</a:t>
                      </a:r>
                    </a:p>
                  </a:txBody>
                  <a:tcPr marL="144000" marR="4572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kv3</a:t>
                      </a:r>
                    </a:p>
                  </a:txBody>
                  <a:tcPr marL="45720" marR="4572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  1 år</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rtl="0" fontAlgn="t"/>
                      <a:r>
                        <a:rPr lang="sv-SE" sz="800" b="0" i="0" u="none" strike="noStrike">
                          <a:solidFill>
                            <a:srgbClr val="000000"/>
                          </a:solidFill>
                          <a:effectLst/>
                          <a:latin typeface="Futura Std Book" panose="020B0502020204020303" pitchFamily="34" charset="0"/>
                        </a:rPr>
                        <a:t>Jordbruk, skogsbruk och fiske</a:t>
                      </a:r>
                    </a:p>
                  </a:txBody>
                  <a:tcPr marL="144000" marR="45720">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algn="l" rtl="0" fontAlgn="ctr"/>
                      <a:r>
                        <a:rPr lang="sv-SE" sz="800" b="0" i="0" u="none" strike="noStrike" dirty="0" err="1">
                          <a:solidFill>
                            <a:srgbClr val="000000"/>
                          </a:solidFill>
                          <a:effectLst/>
                          <a:latin typeface="Futura Std Book" panose="020B0502020204020303" pitchFamily="34" charset="0"/>
                        </a:rPr>
                        <a:t>Tillverkn</a:t>
                      </a:r>
                      <a:r>
                        <a:rPr lang="sv-SE" sz="800" b="0" i="0" u="none" strike="noStrike" dirty="0">
                          <a:solidFill>
                            <a:srgbClr val="000000"/>
                          </a:solidFill>
                          <a:effectLst/>
                          <a:latin typeface="Futura Std Book" panose="020B0502020204020303" pitchFamily="34" charset="0"/>
                        </a:rPr>
                        <a:t>. och utvinning, energi och miljö</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211 100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3 900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1,9</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3,2</a:t>
                      </a:r>
                    </a:p>
                  </a:txBody>
                  <a:tcPr marL="9525" marR="9525" marT="9525" marB="0" anchor="ctr"/>
                </a:tc>
                <a:extLst>
                  <a:ext uri="{0D108BD9-81ED-4DB2-BD59-A6C34878D82A}">
                    <a16:rowId xmlns:a16="http://schemas.microsoft.com/office/drawing/2014/main" val="293360832"/>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därav tillverkn. av verkstadsvaror </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89 800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-11,9</a:t>
                      </a:r>
                    </a:p>
                  </a:txBody>
                  <a:tcPr marL="9525" marR="9525" marT="9525" marB="0" anchor="ctr"/>
                </a:tc>
                <a:extLst>
                  <a:ext uri="{0D108BD9-81ED-4DB2-BD59-A6C34878D82A}">
                    <a16:rowId xmlns:a16="http://schemas.microsoft.com/office/drawing/2014/main" val="1559525621"/>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Byggverksamhet</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154 700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extLst>
                  <a:ext uri="{0D108BD9-81ED-4DB2-BD59-A6C34878D82A}">
                    <a16:rowId xmlns:a16="http://schemas.microsoft.com/office/drawing/2014/main" val="1947986397"/>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Handel</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242 500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-6,8</a:t>
                      </a:r>
                    </a:p>
                  </a:txBody>
                  <a:tcPr marL="9525" marR="9525" marT="9525" marB="0" anchor="ctr"/>
                </a:tc>
                <a:extLst>
                  <a:ext uri="{0D108BD9-81ED-4DB2-BD59-A6C34878D82A}">
                    <a16:rowId xmlns:a16="http://schemas.microsoft.com/office/drawing/2014/main" val="2325918200"/>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Transport</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83 100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-19,2</a:t>
                      </a:r>
                    </a:p>
                  </a:txBody>
                  <a:tcPr marL="9525" marR="9525" marT="9525" marB="0" anchor="ctr"/>
                </a:tc>
                <a:extLst>
                  <a:ext uri="{0D108BD9-81ED-4DB2-BD59-A6C34878D82A}">
                    <a16:rowId xmlns:a16="http://schemas.microsoft.com/office/drawing/2014/main" val="3944598109"/>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Hotell och restauranger</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44 200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-46,6</a:t>
                      </a:r>
                    </a:p>
                  </a:txBody>
                  <a:tcPr marL="9525" marR="9525" marT="9525" marB="0" anchor="ctr"/>
                </a:tc>
                <a:extLst>
                  <a:ext uri="{0D108BD9-81ED-4DB2-BD59-A6C34878D82A}">
                    <a16:rowId xmlns:a16="http://schemas.microsoft.com/office/drawing/2014/main" val="3208508909"/>
                  </a:ext>
                </a:extLst>
              </a:tr>
              <a:tr h="216000">
                <a:tc>
                  <a:txBody>
                    <a:bodyPr/>
                    <a:lstStyle/>
                    <a:p>
                      <a:pPr algn="l" rtl="0" fontAlgn="ctr"/>
                      <a:r>
                        <a:rPr lang="sv-SE" sz="800" b="0" i="0" u="none" strike="noStrike" dirty="0">
                          <a:solidFill>
                            <a:srgbClr val="000000"/>
                          </a:solidFill>
                          <a:effectLst/>
                          <a:latin typeface="Futura Std Book" panose="020B0502020204020303" pitchFamily="34" charset="0"/>
                        </a:rPr>
                        <a:t>Information och kommunikation</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174 900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38,4</a:t>
                      </a:r>
                    </a:p>
                  </a:txBody>
                  <a:tcPr marL="9525" marR="9525" marT="9525" marB="0" anchor="ctr"/>
                </a:tc>
                <a:extLst>
                  <a:ext uri="{0D108BD9-81ED-4DB2-BD59-A6C34878D82A}">
                    <a16:rowId xmlns:a16="http://schemas.microsoft.com/office/drawing/2014/main" val="1121273573"/>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Personliga och kulturella tjänster</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101 100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-16,2</a:t>
                      </a:r>
                    </a:p>
                  </a:txBody>
                  <a:tcPr marL="9525" marR="9525" marT="9525" marB="0" anchor="ctr"/>
                </a:tc>
                <a:extLst>
                  <a:ext uri="{0D108BD9-81ED-4DB2-BD59-A6C34878D82A}">
                    <a16:rowId xmlns:a16="http://schemas.microsoft.com/office/drawing/2014/main" val="1084239425"/>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Finansiell verksamhet, företagstjänster</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481 600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5,3</a:t>
                      </a:r>
                    </a:p>
                  </a:txBody>
                  <a:tcPr marL="9525" marR="9525" marT="9525" marB="0" anchor="ctr"/>
                </a:tc>
                <a:extLst>
                  <a:ext uri="{0D108BD9-81ED-4DB2-BD59-A6C34878D82A}">
                    <a16:rowId xmlns:a16="http://schemas.microsoft.com/office/drawing/2014/main" val="2047465816"/>
                  </a:ext>
                </a:extLst>
              </a:tr>
              <a:tr h="216000">
                <a:tc>
                  <a:txBody>
                    <a:bodyPr/>
                    <a:lstStyle/>
                    <a:p>
                      <a:pPr algn="l" rtl="0" fontAlgn="ctr"/>
                      <a:r>
                        <a:rPr lang="sv-SE" sz="800" b="1" i="0" u="none" strike="noStrike" dirty="0">
                          <a:solidFill>
                            <a:srgbClr val="000000"/>
                          </a:solidFill>
                          <a:effectLst/>
                          <a:latin typeface="Futura Std Book" panose="020B0502020204020303" pitchFamily="34" charset="0"/>
                        </a:rPr>
                        <a:t>Offentlig förvaltning</a:t>
                      </a:r>
                    </a:p>
                  </a:txBody>
                  <a:tcPr marL="144000" marR="45720" anchor="ctr">
                    <a:lnL w="12700" cmpd="sng">
                      <a:noFill/>
                    </a:lnL>
                  </a:tcPr>
                </a:tc>
                <a:tc>
                  <a:txBody>
                    <a:bodyPr/>
                    <a:lstStyle/>
                    <a:p>
                      <a:pPr algn="ctr" rtl="0" fontAlgn="ctr"/>
                      <a:r>
                        <a:rPr lang="sv-SE" sz="800" b="1" i="0" u="none" strike="noStrike">
                          <a:solidFill>
                            <a:srgbClr val="000000"/>
                          </a:solidFill>
                          <a:effectLst/>
                          <a:latin typeface="Futura Std Book" panose="020B0502020204020303"/>
                        </a:rPr>
                        <a:t>196 800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16 200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9,0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27,4</a:t>
                      </a:r>
                    </a:p>
                  </a:txBody>
                  <a:tcPr marL="9525" marR="9525" marT="9525" marB="0" anchor="ctr"/>
                </a:tc>
                <a:extLst>
                  <a:ext uri="{0D108BD9-81ED-4DB2-BD59-A6C34878D82A}">
                    <a16:rowId xmlns:a16="http://schemas.microsoft.com/office/drawing/2014/main" val="4226078857"/>
                  </a:ext>
                </a:extLst>
              </a:tr>
              <a:tr h="216000">
                <a:tc>
                  <a:txBody>
                    <a:bodyPr/>
                    <a:lstStyle/>
                    <a:p>
                      <a:pPr algn="l" rtl="0" fontAlgn="ctr"/>
                      <a:r>
                        <a:rPr lang="sv-SE" sz="800" b="0" i="0" u="none" strike="noStrike" dirty="0">
                          <a:solidFill>
                            <a:srgbClr val="000000"/>
                          </a:solidFill>
                          <a:effectLst/>
                          <a:latin typeface="Futura Std Book" panose="020B0502020204020303" pitchFamily="34" charset="0"/>
                        </a:rPr>
                        <a:t>Utbildning</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246 900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2443966492"/>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Vård och omsorg</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327 900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3055248050"/>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Uppgift saknas</a:t>
                      </a:r>
                    </a:p>
                  </a:txBody>
                  <a:tcPr marL="144000" marR="45720" anchor="ct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Sysselsatta i Sverige</a:t>
                      </a:r>
                    </a:p>
                  </a:txBody>
                  <a:tcPr marL="144000" marR="4572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2 374 700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41 200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2561171434"/>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Sysselsatta utomlands</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14 800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8 100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270,0</a:t>
                      </a:r>
                    </a:p>
                  </a:txBody>
                  <a:tcPr marL="9525" marR="9525" marT="9525" marB="0" anchor="ctr"/>
                </a:tc>
                <a:extLst>
                  <a:ext uri="{0D108BD9-81ED-4DB2-BD59-A6C34878D82A}">
                    <a16:rowId xmlns:a16="http://schemas.microsoft.com/office/drawing/2014/main" val="219391046"/>
                  </a:ext>
                </a:extLst>
              </a:tr>
              <a:tr h="216000">
                <a:tc>
                  <a:txBody>
                    <a:bodyPr/>
                    <a:lstStyle/>
                    <a:p>
                      <a:pPr algn="l" rtl="0" fontAlgn="ctr"/>
                      <a:r>
                        <a:rPr lang="sv-SE" sz="800" b="1" i="0" u="none" strike="noStrike">
                          <a:solidFill>
                            <a:srgbClr val="000000"/>
                          </a:solidFill>
                          <a:effectLst/>
                          <a:latin typeface="Futura Std Book" panose="020B0502020204020303" pitchFamily="34" charset="0"/>
                        </a:rPr>
                        <a:t>Total</a:t>
                      </a:r>
                    </a:p>
                  </a:txBody>
                  <a:tcPr marL="144000" marR="45720" anchor="ctr">
                    <a:lnL w="12700" cmpd="sng">
                      <a:noFill/>
                    </a:lnL>
                  </a:tcPr>
                </a:tc>
                <a:tc>
                  <a:txBody>
                    <a:bodyPr/>
                    <a:lstStyle/>
                    <a:p>
                      <a:pPr algn="ctr" rtl="0" fontAlgn="ctr"/>
                      <a:r>
                        <a:rPr lang="sv-SE" sz="800" b="1" i="0" u="none" strike="noStrike">
                          <a:solidFill>
                            <a:srgbClr val="000000"/>
                          </a:solidFill>
                          <a:effectLst/>
                          <a:latin typeface="Futura Std Book" panose="020B0502020204020303"/>
                        </a:rPr>
                        <a:t>2 394 000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49 300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2,1</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5,4</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1844143161"/>
              </p:ext>
            </p:extLst>
          </p:nvPr>
        </p:nvGraphicFramePr>
        <p:xfrm>
          <a:off x="1882773" y="1628775"/>
          <a:ext cx="7206093" cy="352428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a:solidFill>
                            <a:schemeClr val="bg1"/>
                          </a:solidFill>
                        </a:rPr>
                        <a:t>Förändring -1år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Stockholmsregionen</a:t>
                      </a:r>
                      <a:endParaRPr lang="sv-SE" sz="1100" b="1"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kv3</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t>
                      </a: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rtl="0" fontAlgn="ctr"/>
                      <a:r>
                        <a:rPr lang="sv-SE" sz="800" b="0" i="0" u="none" strike="noStrike">
                          <a:solidFill>
                            <a:srgbClr val="000000"/>
                          </a:solidFill>
                          <a:effectLst/>
                          <a:latin typeface="Futura Std Book" panose="020B0502020204020303" pitchFamily="34" charset="0"/>
                        </a:rPr>
                        <a:t>Militärt arbete</a:t>
                      </a:r>
                    </a:p>
                  </a:txBody>
                  <a:tcPr marL="144000" marR="4572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Chefsyrken</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183 600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7,4</a:t>
                      </a:r>
                    </a:p>
                  </a:txBody>
                  <a:tcPr marL="9525" marR="9525" marT="9525" marB="0" anchor="ctr"/>
                </a:tc>
                <a:extLst>
                  <a:ext uri="{0D108BD9-81ED-4DB2-BD59-A6C34878D82A}">
                    <a16:rowId xmlns:a16="http://schemas.microsoft.com/office/drawing/2014/main" val="293360832"/>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med krav på fördjupad högskolekompetens</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808 600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34 300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a:t>
                      </a:r>
                    </a:p>
                  </a:txBody>
                  <a:tcPr marL="9525" marR="9525" marT="9525" marB="0" anchor="ctr"/>
                </a:tc>
                <a:extLst>
                  <a:ext uri="{0D108BD9-81ED-4DB2-BD59-A6C34878D82A}">
                    <a16:rowId xmlns:a16="http://schemas.microsoft.com/office/drawing/2014/main" val="1559525621"/>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med krav på högskolekompetens eller motsvarande</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410 300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extLst>
                  <a:ext uri="{0D108BD9-81ED-4DB2-BD59-A6C34878D82A}">
                    <a16:rowId xmlns:a16="http://schemas.microsoft.com/office/drawing/2014/main" val="1947986397"/>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inom administration och kundtjänst</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167 600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2325918200"/>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Service-, omsorgs- och försäljningsarbete</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362 800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-36 900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-9,2</a:t>
                      </a:r>
                    </a:p>
                  </a:txBody>
                  <a:tcPr marL="9525" marR="9525" marT="9525" marB="0" anchor="ctr"/>
                </a:tc>
                <a:extLst>
                  <a:ext uri="{0D108BD9-81ED-4DB2-BD59-A6C34878D82A}">
                    <a16:rowId xmlns:a16="http://schemas.microsoft.com/office/drawing/2014/main" val="3944598109"/>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inom lantbruk, trädgård, skogsbruk och fiske</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57,6</a:t>
                      </a:r>
                    </a:p>
                  </a:txBody>
                  <a:tcPr marL="9525" marR="9525" marT="9525" marB="0" anchor="ctr"/>
                </a:tc>
                <a:extLst>
                  <a:ext uri="{0D108BD9-81ED-4DB2-BD59-A6C34878D82A}">
                    <a16:rowId xmlns:a16="http://schemas.microsoft.com/office/drawing/2014/main" val="3208508909"/>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inom byggverksamhet och tillverkning</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177 800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a:t>
                      </a:r>
                    </a:p>
                  </a:txBody>
                  <a:tcPr marL="9525" marR="9525" marT="9525" marB="0" anchor="ctr"/>
                </a:tc>
                <a:extLst>
                  <a:ext uri="{0D108BD9-81ED-4DB2-BD59-A6C34878D82A}">
                    <a16:rowId xmlns:a16="http://schemas.microsoft.com/office/drawing/2014/main" val="1121273573"/>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inom maskinell tillverkning och transport med mera</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118 700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-3,7</a:t>
                      </a:r>
                    </a:p>
                  </a:txBody>
                  <a:tcPr marL="9525" marR="9525" marT="9525" marB="0" anchor="ctr"/>
                </a:tc>
                <a:extLst>
                  <a:ext uri="{0D108BD9-81ED-4DB2-BD59-A6C34878D82A}">
                    <a16:rowId xmlns:a16="http://schemas.microsoft.com/office/drawing/2014/main" val="1084239425"/>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med krav på kortare utbildning eller introduktion</a:t>
                      </a:r>
                    </a:p>
                  </a:txBody>
                  <a:tcPr marL="144000" marR="45720" anchor="ct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Uppgift saknas</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78 000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78 000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Sysselsatta i Sverige</a:t>
                      </a:r>
                    </a:p>
                  </a:txBody>
                  <a:tcPr marL="144000" marR="4572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2 374 700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41 200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extLst>
                  <a:ext uri="{0D108BD9-81ED-4DB2-BD59-A6C34878D82A}">
                    <a16:rowId xmlns:a16="http://schemas.microsoft.com/office/drawing/2014/main" val="2443966492"/>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Sysselsatta utomlands</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14 800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8 100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120,9</a:t>
                      </a:r>
                    </a:p>
                  </a:txBody>
                  <a:tcPr marL="9525" marR="9525" marT="9525" marB="0" anchor="ctr"/>
                </a:tc>
                <a:extLst>
                  <a:ext uri="{0D108BD9-81ED-4DB2-BD59-A6C34878D82A}">
                    <a16:rowId xmlns:a16="http://schemas.microsoft.com/office/drawing/2014/main" val="3055248050"/>
                  </a:ext>
                </a:extLst>
              </a:tr>
              <a:tr h="216000">
                <a:tc>
                  <a:txBody>
                    <a:bodyPr/>
                    <a:lstStyle/>
                    <a:p>
                      <a:pPr algn="l" rtl="0" fontAlgn="ctr"/>
                      <a:r>
                        <a:rPr lang="sv-SE" sz="800" b="1" i="0" u="none" strike="noStrike">
                          <a:solidFill>
                            <a:srgbClr val="000000"/>
                          </a:solidFill>
                          <a:effectLst/>
                          <a:latin typeface="Futura Std Book" panose="020B0502020204020303" pitchFamily="34" charset="0"/>
                        </a:rPr>
                        <a:t>Total</a:t>
                      </a:r>
                    </a:p>
                  </a:txBody>
                  <a:tcPr marL="144000" marR="45720" anchor="ctr">
                    <a:lnL w="12700" cmpd="sng">
                      <a:noFill/>
                    </a:lnL>
                  </a:tcPr>
                </a:tc>
                <a:tc>
                  <a:txBody>
                    <a:bodyPr/>
                    <a:lstStyle/>
                    <a:p>
                      <a:pPr algn="ctr" rtl="0" fontAlgn="ctr"/>
                      <a:r>
                        <a:rPr lang="sv-SE" sz="800" b="1" i="0" u="none" strike="noStrike">
                          <a:solidFill>
                            <a:srgbClr val="000000"/>
                          </a:solidFill>
                          <a:effectLst/>
                          <a:latin typeface="Futura Std Book" panose="020B0502020204020303"/>
                        </a:rPr>
                        <a:t>2 394 000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49 300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2,1</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51953"/>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7" y="3429001"/>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6" y="1331849"/>
            <a:ext cx="4725915" cy="2097152"/>
          </a:xfrm>
        </p:spPr>
        <p:txBody>
          <a:bodyPr/>
          <a:lstStyle/>
          <a:p>
            <a:pPr marL="285750" indent="-285750">
              <a:buFont typeface="Arial" panose="020B0604020202020204" pitchFamily="34" charset="0"/>
              <a:buChar char="•"/>
            </a:pPr>
            <a:r>
              <a:rPr lang="sv-SE" sz="1400" dirty="0"/>
              <a:t>Antalet lediga jobb hos Arbetsförmedlingen ökade med </a:t>
            </a:r>
            <a:r>
              <a:rPr lang="sv-SE" sz="1400" dirty="0" smtClean="0"/>
              <a:t>94 </a:t>
            </a:r>
            <a:r>
              <a:rPr lang="sv-SE" sz="1400" dirty="0"/>
              <a:t>procent i Stockholmsregionen. </a:t>
            </a:r>
          </a:p>
          <a:p>
            <a:pPr marL="285750" indent="-285750">
              <a:buFont typeface="Arial" panose="020B0604020202020204" pitchFamily="34" charset="0"/>
              <a:buChar char="•"/>
            </a:pPr>
            <a:r>
              <a:rPr lang="sv-SE" sz="1400" dirty="0"/>
              <a:t>Antalet nyanmälda jobb har ökat mest inom Personliga och kulturella tjänster, Transport  Tillverkning av verkstadsvaror.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27" y="59724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892412"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2011 kv3</a:t>
            </a:r>
            <a:endParaRPr lang="sv-SE" sz="1400" dirty="0"/>
          </a:p>
        </p:txBody>
      </p:sp>
      <p:graphicFrame>
        <p:nvGraphicFramePr>
          <p:cNvPr id="26" name="Tabell 25">
            <a:extLst>
              <a:ext uri="{FF2B5EF4-FFF2-40B4-BE49-F238E27FC236}">
                <a16:creationId xmlns:a16="http://schemas.microsoft.com/office/drawing/2014/main" id="{183E5421-7877-4D4B-AE95-F26FC9E6CAC2}"/>
              </a:ext>
            </a:extLst>
          </p:cNvPr>
          <p:cNvGraphicFramePr>
            <a:graphicFrameLocks noGrp="1"/>
          </p:cNvGraphicFramePr>
          <p:nvPr>
            <p:extLst>
              <p:ext uri="{D42A27DB-BD31-4B8C-83A1-F6EECF244321}">
                <p14:modId xmlns:p14="http://schemas.microsoft.com/office/powerpoint/2010/main" val="2529956548"/>
              </p:ext>
            </p:extLst>
          </p:nvPr>
        </p:nvGraphicFramePr>
        <p:xfrm>
          <a:off x="6830111" y="3598284"/>
          <a:ext cx="4293326" cy="2266427"/>
        </p:xfrm>
        <a:graphic>
          <a:graphicData uri="http://schemas.openxmlformats.org/drawingml/2006/table">
            <a:tbl>
              <a:tblPr bandRow="1">
                <a:tableStyleId>{2D5ABB26-0587-4C30-8999-92F81FD0307C}</a:tableStyleId>
              </a:tblPr>
              <a:tblGrid>
                <a:gridCol w="1265495">
                  <a:extLst>
                    <a:ext uri="{9D8B030D-6E8A-4147-A177-3AD203B41FA5}">
                      <a16:colId xmlns:a16="http://schemas.microsoft.com/office/drawing/2014/main" val="1678076792"/>
                    </a:ext>
                  </a:extLst>
                </a:gridCol>
                <a:gridCol w="652345">
                  <a:extLst>
                    <a:ext uri="{9D8B030D-6E8A-4147-A177-3AD203B41FA5}">
                      <a16:colId xmlns:a16="http://schemas.microsoft.com/office/drawing/2014/main" val="2601369493"/>
                    </a:ext>
                  </a:extLst>
                </a:gridCol>
                <a:gridCol w="593147">
                  <a:extLst>
                    <a:ext uri="{9D8B030D-6E8A-4147-A177-3AD203B41FA5}">
                      <a16:colId xmlns:a16="http://schemas.microsoft.com/office/drawing/2014/main" val="2395970223"/>
                    </a:ext>
                  </a:extLst>
                </a:gridCol>
                <a:gridCol w="585042">
                  <a:extLst>
                    <a:ext uri="{9D8B030D-6E8A-4147-A177-3AD203B41FA5}">
                      <a16:colId xmlns:a16="http://schemas.microsoft.com/office/drawing/2014/main" val="3235649811"/>
                    </a:ext>
                  </a:extLst>
                </a:gridCol>
                <a:gridCol w="682294">
                  <a:extLst>
                    <a:ext uri="{9D8B030D-6E8A-4147-A177-3AD203B41FA5}">
                      <a16:colId xmlns:a16="http://schemas.microsoft.com/office/drawing/2014/main" val="1050073455"/>
                    </a:ext>
                  </a:extLst>
                </a:gridCol>
                <a:gridCol w="515003">
                  <a:extLst>
                    <a:ext uri="{9D8B030D-6E8A-4147-A177-3AD203B41FA5}">
                      <a16:colId xmlns:a16="http://schemas.microsoft.com/office/drawing/2014/main" val="3827523272"/>
                    </a:ext>
                  </a:extLst>
                </a:gridCol>
              </a:tblGrid>
              <a:tr h="161505">
                <a:tc>
                  <a:txBody>
                    <a:bodyPr/>
                    <a:lstStyle/>
                    <a:p>
                      <a:pPr algn="ctr" rtl="0" fontAlgn="b"/>
                      <a:r>
                        <a:rPr lang="sv-SE" sz="700" b="0" i="0" u="none" strike="noStrike" dirty="0">
                          <a:solidFill>
                            <a:srgbClr val="000000"/>
                          </a:solidFill>
                          <a:effectLst/>
                          <a:latin typeface="Futura Std Book" panose="020B0502020204020303" pitchFamily="34" charset="0"/>
                        </a:rPr>
                        <a:t> </a:t>
                      </a:r>
                    </a:p>
                  </a:txBody>
                  <a:tcPr marL="144000"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69582">
                <a:tc>
                  <a:txBody>
                    <a:bodyPr/>
                    <a:lstStyle/>
                    <a:p>
                      <a:pPr algn="ctr" rtl="0" fontAlgn="b"/>
                      <a:endParaRPr lang="sv-SE" sz="700" b="0" i="0" u="none" strike="noStrike" dirty="0">
                        <a:solidFill>
                          <a:srgbClr val="000000"/>
                        </a:solidFill>
                        <a:effectLst/>
                        <a:latin typeface="Futura Std Book" panose="020B0502020204020303" pitchFamily="34" charset="0"/>
                      </a:endParaRPr>
                    </a:p>
                  </a:txBody>
                  <a:tcPr marL="144000" marR="9525" marT="9525" marB="0" anchor="b"/>
                </a:tc>
                <a:tc>
                  <a:txBody>
                    <a:bodyPr/>
                    <a:lstStyle/>
                    <a:p>
                      <a:pPr algn="ctr" rtl="0" fontAlgn="b"/>
                      <a:r>
                        <a:rPr lang="sv-SE" sz="7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193534">
                <a:tc>
                  <a:txBody>
                    <a:bodyPr/>
                    <a:lstStyle/>
                    <a:p>
                      <a:pPr algn="l" rtl="0" fontAlgn="b"/>
                      <a:r>
                        <a:rPr lang="sv-SE" sz="700" b="1" i="0" u="none" strike="noStrike" dirty="0">
                          <a:solidFill>
                            <a:srgbClr val="000000"/>
                          </a:solidFill>
                          <a:effectLst/>
                          <a:latin typeface="Futura Std Book" panose="020B0502020204020303" pitchFamily="34" charset="0"/>
                        </a:rPr>
                        <a:t>Stockholmsregionen</a:t>
                      </a:r>
                    </a:p>
                  </a:txBody>
                  <a:tcPr marL="144000" marR="9525" marT="9525" marB="0" anchor="ctr"/>
                </a:tc>
                <a:tc>
                  <a:txBody>
                    <a:bodyPr/>
                    <a:lstStyle/>
                    <a:p>
                      <a:pPr algn="ctr" rtl="0" fontAlgn="b"/>
                      <a:r>
                        <a:rPr lang="sv-SE" sz="800" b="1" i="0" u="none" strike="noStrike">
                          <a:solidFill>
                            <a:srgbClr val="000000"/>
                          </a:solidFill>
                          <a:effectLst/>
                          <a:latin typeface="Futura Std Book" panose="020B0502020204020303"/>
                        </a:rPr>
                        <a:t>144 564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94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527 429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17 </a:t>
                      </a:r>
                    </a:p>
                  </a:txBody>
                  <a:tcPr marL="9525" marR="9525" marT="9525" marB="0" anchor="b"/>
                </a:tc>
                <a:extLst>
                  <a:ext uri="{0D108BD9-81ED-4DB2-BD59-A6C34878D82A}">
                    <a16:rowId xmlns:a16="http://schemas.microsoft.com/office/drawing/2014/main" val="1544414373"/>
                  </a:ext>
                </a:extLst>
              </a:tr>
              <a:tr h="193534">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144000" marR="9525" marT="9525" marB="0" anchor="ctr"/>
                </a:tc>
                <a:tc>
                  <a:txBody>
                    <a:bodyPr/>
                    <a:lstStyle/>
                    <a:p>
                      <a:pPr algn="ctr" rtl="0" fontAlgn="b"/>
                      <a:r>
                        <a:rPr lang="sv-SE" sz="800" b="1" i="0" u="none" strike="noStrike">
                          <a:solidFill>
                            <a:srgbClr val="000000"/>
                          </a:solidFill>
                          <a:effectLst/>
                          <a:latin typeface="Futura Std Book" panose="020B0502020204020303"/>
                        </a:rPr>
                        <a:t>150 291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79</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14</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643 821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28</a:t>
                      </a:r>
                    </a:p>
                  </a:txBody>
                  <a:tcPr marL="9525" marR="9525" marT="9525" marB="0" anchor="b"/>
                </a:tc>
                <a:extLst>
                  <a:ext uri="{0D108BD9-81ED-4DB2-BD59-A6C34878D82A}">
                    <a16:rowId xmlns:a16="http://schemas.microsoft.com/office/drawing/2014/main" val="4178915708"/>
                  </a:ext>
                </a:extLst>
              </a:tr>
              <a:tr h="193534">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144000" marR="9525" marT="9525" marB="0" anchor="ctr"/>
                </a:tc>
                <a:tc>
                  <a:txBody>
                    <a:bodyPr/>
                    <a:lstStyle/>
                    <a:p>
                      <a:pPr algn="ctr" rtl="0" fontAlgn="b"/>
                      <a:r>
                        <a:rPr lang="sv-SE" sz="800" b="0" i="0" u="none" strike="noStrike">
                          <a:solidFill>
                            <a:srgbClr val="000000"/>
                          </a:solidFill>
                          <a:effectLst/>
                          <a:latin typeface="Futura Std Book" panose="020B0502020204020303"/>
                        </a:rPr>
                        <a:t>86 744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103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283 924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13</a:t>
                      </a:r>
                    </a:p>
                  </a:txBody>
                  <a:tcPr marL="9525" marR="9525" marT="9525" marB="0" anchor="b"/>
                </a:tc>
                <a:extLst>
                  <a:ext uri="{0D108BD9-81ED-4DB2-BD59-A6C34878D82A}">
                    <a16:rowId xmlns:a16="http://schemas.microsoft.com/office/drawing/2014/main" val="1554613420"/>
                  </a:ext>
                </a:extLst>
              </a:tr>
              <a:tr h="193534">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144000" marR="9525" marT="9525" marB="0" anchor="ctr"/>
                </a:tc>
                <a:tc>
                  <a:txBody>
                    <a:bodyPr/>
                    <a:lstStyle/>
                    <a:p>
                      <a:pPr algn="ctr" rtl="0" fontAlgn="b"/>
                      <a:r>
                        <a:rPr lang="sv-SE" sz="800" b="0" i="0" u="none" strike="noStrike">
                          <a:solidFill>
                            <a:srgbClr val="000000"/>
                          </a:solidFill>
                          <a:effectLst/>
                          <a:latin typeface="Futura Std Book" panose="020B0502020204020303"/>
                        </a:rPr>
                        <a:t>9 774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37 989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21</a:t>
                      </a:r>
                    </a:p>
                  </a:txBody>
                  <a:tcPr marL="9525" marR="9525" marT="9525" marB="0" anchor="b"/>
                </a:tc>
                <a:extLst>
                  <a:ext uri="{0D108BD9-81ED-4DB2-BD59-A6C34878D82A}">
                    <a16:rowId xmlns:a16="http://schemas.microsoft.com/office/drawing/2014/main" val="923977588"/>
                  </a:ext>
                </a:extLst>
              </a:tr>
              <a:tr h="193534">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144000" marR="9525" marT="9525" marB="0" anchor="ctr"/>
                </a:tc>
                <a:tc>
                  <a:txBody>
                    <a:bodyPr/>
                    <a:lstStyle/>
                    <a:p>
                      <a:pPr algn="ctr" rtl="0" fontAlgn="b"/>
                      <a:r>
                        <a:rPr lang="sv-SE" sz="800" b="0" i="0" u="none" strike="noStrike">
                          <a:solidFill>
                            <a:srgbClr val="000000"/>
                          </a:solidFill>
                          <a:effectLst/>
                          <a:latin typeface="Futura Std Book" panose="020B0502020204020303"/>
                        </a:rPr>
                        <a:t>7 525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95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29 205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19</a:t>
                      </a:r>
                    </a:p>
                  </a:txBody>
                  <a:tcPr marL="9525" marR="9525" marT="9525" marB="0" anchor="b"/>
                </a:tc>
                <a:extLst>
                  <a:ext uri="{0D108BD9-81ED-4DB2-BD59-A6C34878D82A}">
                    <a16:rowId xmlns:a16="http://schemas.microsoft.com/office/drawing/2014/main" val="969307260"/>
                  </a:ext>
                </a:extLst>
              </a:tr>
              <a:tr h="193534">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144000" marR="9525" marT="9525" marB="0" anchor="ctr"/>
                </a:tc>
                <a:tc>
                  <a:txBody>
                    <a:bodyPr/>
                    <a:lstStyle/>
                    <a:p>
                      <a:pPr algn="ctr" rtl="0" fontAlgn="b"/>
                      <a:r>
                        <a:rPr lang="sv-SE" sz="800" b="0" i="0" u="none" strike="noStrike">
                          <a:solidFill>
                            <a:srgbClr val="000000"/>
                          </a:solidFill>
                          <a:effectLst/>
                          <a:latin typeface="Futura Std Book" panose="020B0502020204020303"/>
                        </a:rPr>
                        <a:t>12 829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103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58 545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18</a:t>
                      </a:r>
                    </a:p>
                  </a:txBody>
                  <a:tcPr marL="9525" marR="9525" marT="9525" marB="0" anchor="b"/>
                </a:tc>
                <a:extLst>
                  <a:ext uri="{0D108BD9-81ED-4DB2-BD59-A6C34878D82A}">
                    <a16:rowId xmlns:a16="http://schemas.microsoft.com/office/drawing/2014/main" val="604524990"/>
                  </a:ext>
                </a:extLst>
              </a:tr>
              <a:tr h="193534">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144000" marR="9525" marT="9525" marB="0" anchor="ctr"/>
                </a:tc>
                <a:tc>
                  <a:txBody>
                    <a:bodyPr/>
                    <a:lstStyle/>
                    <a:p>
                      <a:pPr algn="ctr" rtl="0" fontAlgn="b"/>
                      <a:r>
                        <a:rPr lang="sv-SE" sz="800" b="0" i="0" u="none" strike="noStrike">
                          <a:solidFill>
                            <a:srgbClr val="000000"/>
                          </a:solidFill>
                          <a:effectLst/>
                          <a:latin typeface="Futura Std Book" panose="020B0502020204020303"/>
                        </a:rPr>
                        <a:t>7 233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30 852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28</a:t>
                      </a:r>
                    </a:p>
                  </a:txBody>
                  <a:tcPr marL="9525" marR="9525" marT="9525" marB="0" anchor="b"/>
                </a:tc>
                <a:extLst>
                  <a:ext uri="{0D108BD9-81ED-4DB2-BD59-A6C34878D82A}">
                    <a16:rowId xmlns:a16="http://schemas.microsoft.com/office/drawing/2014/main" val="2311283792"/>
                  </a:ext>
                </a:extLst>
              </a:tr>
              <a:tr h="193534">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144000" marR="9525" marT="9525" marB="0" anchor="ctr"/>
                </a:tc>
                <a:tc>
                  <a:txBody>
                    <a:bodyPr/>
                    <a:lstStyle/>
                    <a:p>
                      <a:pPr algn="ctr" rtl="0" fontAlgn="b"/>
                      <a:r>
                        <a:rPr lang="sv-SE" sz="800" b="0" i="0" u="none" strike="noStrike">
                          <a:solidFill>
                            <a:srgbClr val="000000"/>
                          </a:solidFill>
                          <a:effectLst/>
                          <a:latin typeface="Futura Std Book" panose="020B0502020204020303"/>
                        </a:rPr>
                        <a:t>6 801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29 794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33</a:t>
                      </a:r>
                    </a:p>
                  </a:txBody>
                  <a:tcPr marL="9525" marR="9525" marT="9525" marB="0" anchor="b"/>
                </a:tc>
                <a:extLst>
                  <a:ext uri="{0D108BD9-81ED-4DB2-BD59-A6C34878D82A}">
                    <a16:rowId xmlns:a16="http://schemas.microsoft.com/office/drawing/2014/main" val="1821739583"/>
                  </a:ext>
                </a:extLst>
              </a:tr>
              <a:tr h="193534">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144000" marR="9525" marT="9525" marB="0" anchor="ctr"/>
                </a:tc>
                <a:tc>
                  <a:txBody>
                    <a:bodyPr/>
                    <a:lstStyle/>
                    <a:p>
                      <a:pPr algn="ctr" rtl="0" fontAlgn="b"/>
                      <a:r>
                        <a:rPr lang="sv-SE" sz="800" b="0" i="0" u="none" strike="noStrike">
                          <a:solidFill>
                            <a:srgbClr val="000000"/>
                          </a:solidFill>
                          <a:effectLst/>
                          <a:latin typeface="Futura Std Book" panose="020B0502020204020303"/>
                        </a:rPr>
                        <a:t>8 062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30 937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26</a:t>
                      </a:r>
                    </a:p>
                  </a:txBody>
                  <a:tcPr marL="9525" marR="9525" marT="9525" marB="0" anchor="b"/>
                </a:tc>
                <a:extLst>
                  <a:ext uri="{0D108BD9-81ED-4DB2-BD59-A6C34878D82A}">
                    <a16:rowId xmlns:a16="http://schemas.microsoft.com/office/drawing/2014/main" val="2127214107"/>
                  </a:ext>
                </a:extLst>
              </a:tr>
              <a:tr h="193534">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144000" marR="9525" marT="9525" marB="0" anchor="ctr"/>
                </a:tc>
                <a:tc>
                  <a:txBody>
                    <a:bodyPr/>
                    <a:lstStyle/>
                    <a:p>
                      <a:pPr algn="ctr" rtl="0" fontAlgn="b"/>
                      <a:r>
                        <a:rPr lang="sv-SE" sz="800" b="0" i="0" u="none" strike="noStrike">
                          <a:solidFill>
                            <a:srgbClr val="000000"/>
                          </a:solidFill>
                          <a:effectLst/>
                          <a:latin typeface="Futura Std Book" panose="020B0502020204020303"/>
                        </a:rPr>
                        <a:t>5 596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26 183 </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24</a:t>
                      </a:r>
                    </a:p>
                  </a:txBody>
                  <a:tcPr marL="9525" marR="9525" marT="9525" marB="0" anchor="b"/>
                </a:tc>
                <a:extLst>
                  <a:ext uri="{0D108BD9-81ED-4DB2-BD59-A6C34878D82A}">
                    <a16:rowId xmlns:a16="http://schemas.microsoft.com/office/drawing/2014/main" val="216829240"/>
                  </a:ext>
                </a:extLst>
              </a:tr>
            </a:tbl>
          </a:graphicData>
        </a:graphic>
      </p:graphicFrame>
      <p:sp>
        <p:nvSpPr>
          <p:cNvPr id="29" name="textruta 28">
            <a:extLst>
              <a:ext uri="{FF2B5EF4-FFF2-40B4-BE49-F238E27FC236}">
                <a16:creationId xmlns:a16="http://schemas.microsoft.com/office/drawing/2014/main" id="{D98D1670-4B71-4E62-AE52-2B84FA711C16}"/>
              </a:ext>
            </a:extLst>
          </p:cNvPr>
          <p:cNvSpPr txBox="1"/>
          <p:nvPr/>
        </p:nvSpPr>
        <p:spPr>
          <a:xfrm>
            <a:off x="6830110" y="3428999"/>
            <a:ext cx="1027845" cy="276999"/>
          </a:xfrm>
          <a:prstGeom prst="rect">
            <a:avLst/>
          </a:prstGeom>
          <a:noFill/>
        </p:spPr>
        <p:txBody>
          <a:bodyPr wrap="none" rtlCol="0">
            <a:spAutoFit/>
          </a:bodyPr>
          <a:lstStyle/>
          <a:p>
            <a:r>
              <a:rPr lang="sv-SE" sz="1200" b="1">
                <a:latin typeface="+mj-lt"/>
                <a:cs typeface="Arial" panose="020B0604020202020204" pitchFamily="34" charset="0"/>
              </a:rPr>
              <a:t>Lediga jobb</a:t>
            </a:r>
            <a:endParaRPr lang="sv-SE" sz="1200" b="1" dirty="0">
              <a:latin typeface="+mj-lt"/>
              <a:cs typeface="Arial" panose="020B0604020202020204" pitchFamily="34" charset="0"/>
            </a:endParaRPr>
          </a:p>
        </p:txBody>
      </p:sp>
      <p:graphicFrame>
        <p:nvGraphicFramePr>
          <p:cNvPr id="12" name="Diagram 11">
            <a:extLst>
              <a:ext uri="{FF2B5EF4-FFF2-40B4-BE49-F238E27FC236}">
                <a16:creationId xmlns:a16="http://schemas.microsoft.com/office/drawing/2014/main" id="{D6FDAF7F-2DD1-46F3-AED8-08E667818B53}"/>
              </a:ext>
            </a:extLst>
          </p:cNvPr>
          <p:cNvGraphicFramePr>
            <a:graphicFrameLocks/>
          </p:cNvGraphicFramePr>
          <p:nvPr>
            <p:extLst>
              <p:ext uri="{D42A27DB-BD31-4B8C-83A1-F6EECF244321}">
                <p14:modId xmlns:p14="http://schemas.microsoft.com/office/powerpoint/2010/main" val="4180887588"/>
              </p:ext>
            </p:extLst>
          </p:nvPr>
        </p:nvGraphicFramePr>
        <p:xfrm>
          <a:off x="738964" y="1861264"/>
          <a:ext cx="5962650" cy="38957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9955" y="1820410"/>
            <a:ext cx="4684939" cy="1627765"/>
          </a:xfrm>
        </p:spPr>
        <p:txBody>
          <a:bodyPr/>
          <a:lstStyle/>
          <a:p>
            <a:pPr marL="285750" indent="-285750">
              <a:buFont typeface="Arial" panose="020B0604020202020204" pitchFamily="34" charset="0"/>
              <a:buChar char="•"/>
            </a:pPr>
            <a:r>
              <a:rPr lang="sv-SE" sz="1600" dirty="0"/>
              <a:t>Antalet varslade personer minskade med 61 procent i Stockholmsregionen under kvartalet. </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85419" y="3429000"/>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27"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82599" y="1533055"/>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2011 kv3</a:t>
            </a:r>
            <a:endParaRPr lang="sv-SE" sz="1400" dirty="0"/>
          </a:p>
        </p:txBody>
      </p:sp>
      <p:graphicFrame>
        <p:nvGraphicFramePr>
          <p:cNvPr id="26" name="Tabell 25">
            <a:extLst>
              <a:ext uri="{FF2B5EF4-FFF2-40B4-BE49-F238E27FC236}">
                <a16:creationId xmlns:a16="http://schemas.microsoft.com/office/drawing/2014/main" id="{26664079-993C-4C2E-8CB6-73D4B5A72CE2}"/>
              </a:ext>
            </a:extLst>
          </p:cNvPr>
          <p:cNvGraphicFramePr>
            <a:graphicFrameLocks noGrp="1"/>
          </p:cNvGraphicFramePr>
          <p:nvPr>
            <p:extLst>
              <p:ext uri="{D42A27DB-BD31-4B8C-83A1-F6EECF244321}">
                <p14:modId xmlns:p14="http://schemas.microsoft.com/office/powerpoint/2010/main" val="2536132960"/>
              </p:ext>
            </p:extLst>
          </p:nvPr>
        </p:nvGraphicFramePr>
        <p:xfrm>
          <a:off x="7032035" y="3607189"/>
          <a:ext cx="4206239" cy="2306911"/>
        </p:xfrm>
        <a:graphic>
          <a:graphicData uri="http://schemas.openxmlformats.org/drawingml/2006/table">
            <a:tbl>
              <a:tblPr bandRow="1">
                <a:tableStyleId>{2D5ABB26-0587-4C30-8999-92F81FD0307C}</a:tableStyleId>
              </a:tblPr>
              <a:tblGrid>
                <a:gridCol w="1373966">
                  <a:extLst>
                    <a:ext uri="{9D8B030D-6E8A-4147-A177-3AD203B41FA5}">
                      <a16:colId xmlns:a16="http://schemas.microsoft.com/office/drawing/2014/main" val="1678076792"/>
                    </a:ext>
                  </a:extLst>
                </a:gridCol>
                <a:gridCol w="610213">
                  <a:extLst>
                    <a:ext uri="{9D8B030D-6E8A-4147-A177-3AD203B41FA5}">
                      <a16:colId xmlns:a16="http://schemas.microsoft.com/office/drawing/2014/main" val="2601369493"/>
                    </a:ext>
                  </a:extLst>
                </a:gridCol>
                <a:gridCol w="692283">
                  <a:extLst>
                    <a:ext uri="{9D8B030D-6E8A-4147-A177-3AD203B41FA5}">
                      <a16:colId xmlns:a16="http://schemas.microsoft.com/office/drawing/2014/main" val="2395970223"/>
                    </a:ext>
                  </a:extLst>
                </a:gridCol>
                <a:gridCol w="548056">
                  <a:extLst>
                    <a:ext uri="{9D8B030D-6E8A-4147-A177-3AD203B41FA5}">
                      <a16:colId xmlns:a16="http://schemas.microsoft.com/office/drawing/2014/main" val="3235649811"/>
                    </a:ext>
                  </a:extLst>
                </a:gridCol>
                <a:gridCol w="499981">
                  <a:extLst>
                    <a:ext uri="{9D8B030D-6E8A-4147-A177-3AD203B41FA5}">
                      <a16:colId xmlns:a16="http://schemas.microsoft.com/office/drawing/2014/main" val="1050073455"/>
                    </a:ext>
                  </a:extLst>
                </a:gridCol>
                <a:gridCol w="481740">
                  <a:extLst>
                    <a:ext uri="{9D8B030D-6E8A-4147-A177-3AD203B41FA5}">
                      <a16:colId xmlns:a16="http://schemas.microsoft.com/office/drawing/2014/main" val="3827523272"/>
                    </a:ext>
                  </a:extLst>
                </a:gridCol>
              </a:tblGrid>
              <a:tr h="164391">
                <a:tc>
                  <a:txBody>
                    <a:bodyPr/>
                    <a:lstStyle/>
                    <a:p>
                      <a:pPr algn="l" fontAlgn="b"/>
                      <a:r>
                        <a:rPr lang="sv-SE" sz="700" b="0" i="0" u="none" strike="noStrike" dirty="0">
                          <a:solidFill>
                            <a:srgbClr val="000000"/>
                          </a:solidFill>
                          <a:effectLst/>
                          <a:latin typeface="Arial" panose="020B0604020202020204" pitchFamily="34" charset="0"/>
                        </a:rPr>
                        <a:t> </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72610">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tc>
                <a:tc>
                  <a:txBody>
                    <a:bodyPr/>
                    <a:lstStyle/>
                    <a:p>
                      <a:pPr algn="ctr" rtl="0" fontAlgn="b"/>
                      <a:r>
                        <a:rPr lang="sv-SE" sz="7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196991">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2 940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-61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-24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22 542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-70 </a:t>
                      </a:r>
                    </a:p>
                  </a:txBody>
                  <a:tcPr marL="9525" marR="9525" marT="9525" marB="0" anchor="b"/>
                </a:tc>
                <a:extLst>
                  <a:ext uri="{0D108BD9-81ED-4DB2-BD59-A6C34878D82A}">
                    <a16:rowId xmlns:a16="http://schemas.microsoft.com/office/drawing/2014/main" val="1544414373"/>
                  </a:ext>
                </a:extLst>
              </a:tr>
              <a:tr h="196991">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2 094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-66</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-44</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13 370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-72</a:t>
                      </a:r>
                    </a:p>
                  </a:txBody>
                  <a:tcPr marL="9525" marR="9525" marT="9525" marB="0" anchor="b"/>
                </a:tc>
                <a:extLst>
                  <a:ext uri="{0D108BD9-81ED-4DB2-BD59-A6C34878D82A}">
                    <a16:rowId xmlns:a16="http://schemas.microsoft.com/office/drawing/2014/main" val="4178915708"/>
                  </a:ext>
                </a:extLst>
              </a:tr>
              <a:tr h="196991">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2 184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17 334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-71</a:t>
                      </a:r>
                    </a:p>
                  </a:txBody>
                  <a:tcPr marL="9525" marR="9525" marT="9525" marB="0" anchor="b"/>
                </a:tc>
                <a:extLst>
                  <a:ext uri="{0D108BD9-81ED-4DB2-BD59-A6C34878D82A}">
                    <a16:rowId xmlns:a16="http://schemas.microsoft.com/office/drawing/2014/main" val="1554613420"/>
                  </a:ext>
                </a:extLst>
              </a:tr>
              <a:tr h="196991">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103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688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-59</a:t>
                      </a:r>
                    </a:p>
                  </a:txBody>
                  <a:tcPr marL="9525" marR="9525" marT="9525" marB="0" anchor="b"/>
                </a:tc>
                <a:extLst>
                  <a:ext uri="{0D108BD9-81ED-4DB2-BD59-A6C34878D82A}">
                    <a16:rowId xmlns:a16="http://schemas.microsoft.com/office/drawing/2014/main" val="923977588"/>
                  </a:ext>
                </a:extLst>
              </a:tr>
              <a:tr h="196991">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93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481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-75</a:t>
                      </a:r>
                    </a:p>
                  </a:txBody>
                  <a:tcPr marL="9525" marR="9525" marT="9525" marB="0" anchor="b"/>
                </a:tc>
                <a:extLst>
                  <a:ext uri="{0D108BD9-81ED-4DB2-BD59-A6C34878D82A}">
                    <a16:rowId xmlns:a16="http://schemas.microsoft.com/office/drawing/2014/main" val="3040069239"/>
                  </a:ext>
                </a:extLst>
              </a:tr>
              <a:tr h="196991">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209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1 328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-66</a:t>
                      </a:r>
                    </a:p>
                  </a:txBody>
                  <a:tcPr marL="9525" marR="9525" marT="9525" marB="0" anchor="b"/>
                </a:tc>
                <a:extLst>
                  <a:ext uri="{0D108BD9-81ED-4DB2-BD59-A6C34878D82A}">
                    <a16:rowId xmlns:a16="http://schemas.microsoft.com/office/drawing/2014/main" val="260289198"/>
                  </a:ext>
                </a:extLst>
              </a:tr>
              <a:tr h="196991">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110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416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-80</a:t>
                      </a:r>
                    </a:p>
                  </a:txBody>
                  <a:tcPr marL="9525" marR="9525" marT="9525" marB="0" anchor="b"/>
                </a:tc>
                <a:extLst>
                  <a:ext uri="{0D108BD9-81ED-4DB2-BD59-A6C34878D82A}">
                    <a16:rowId xmlns:a16="http://schemas.microsoft.com/office/drawing/2014/main" val="3222031581"/>
                  </a:ext>
                </a:extLst>
              </a:tr>
              <a:tr h="196991">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80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1 077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-32</a:t>
                      </a:r>
                    </a:p>
                  </a:txBody>
                  <a:tcPr marL="9525" marR="9525" marT="9525" marB="0" anchor="b"/>
                </a:tc>
                <a:extLst>
                  <a:ext uri="{0D108BD9-81ED-4DB2-BD59-A6C34878D82A}">
                    <a16:rowId xmlns:a16="http://schemas.microsoft.com/office/drawing/2014/main" val="2835388665"/>
                  </a:ext>
                </a:extLst>
              </a:tr>
              <a:tr h="196991">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109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583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-70</a:t>
                      </a:r>
                    </a:p>
                  </a:txBody>
                  <a:tcPr marL="9525" marR="9525" marT="9525" marB="0" anchor="b"/>
                </a:tc>
                <a:extLst>
                  <a:ext uri="{0D108BD9-81ED-4DB2-BD59-A6C34878D82A}">
                    <a16:rowId xmlns:a16="http://schemas.microsoft.com/office/drawing/2014/main" val="2306719481"/>
                  </a:ext>
                </a:extLst>
              </a:tr>
              <a:tr h="196991">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52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635 </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-71</a:t>
                      </a:r>
                    </a:p>
                  </a:txBody>
                  <a:tcPr marL="9525" marR="9525" marT="9525" marB="0" anchor="b"/>
                </a:tc>
                <a:extLst>
                  <a:ext uri="{0D108BD9-81ED-4DB2-BD59-A6C34878D82A}">
                    <a16:rowId xmlns:a16="http://schemas.microsoft.com/office/drawing/2014/main" val="4051053083"/>
                  </a:ext>
                </a:extLst>
              </a:tr>
            </a:tbl>
          </a:graphicData>
        </a:graphic>
      </p:graphicFrame>
      <p:graphicFrame>
        <p:nvGraphicFramePr>
          <p:cNvPr id="13" name="Diagram 12">
            <a:extLst>
              <a:ext uri="{FF2B5EF4-FFF2-40B4-BE49-F238E27FC236}">
                <a16:creationId xmlns:a16="http://schemas.microsoft.com/office/drawing/2014/main" id="{3D4FCE34-A2BA-477D-9019-B237C264B74E}"/>
              </a:ext>
            </a:extLst>
          </p:cNvPr>
          <p:cNvGraphicFramePr>
            <a:graphicFrameLocks/>
          </p:cNvGraphicFramePr>
          <p:nvPr>
            <p:extLst>
              <p:ext uri="{D42A27DB-BD31-4B8C-83A1-F6EECF244321}">
                <p14:modId xmlns:p14="http://schemas.microsoft.com/office/powerpoint/2010/main" val="3508265579"/>
              </p:ext>
            </p:extLst>
          </p:nvPr>
        </p:nvGraphicFramePr>
        <p:xfrm>
          <a:off x="721639" y="2025498"/>
          <a:ext cx="5901352" cy="365745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584659"/>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0103" y="1474308"/>
            <a:ext cx="4667523" cy="1999332"/>
          </a:xfrm>
        </p:spPr>
        <p:txBody>
          <a:bodyPr/>
          <a:lstStyle/>
          <a:p>
            <a:pPr marL="285750" indent="-285750">
              <a:buFont typeface="Arial" panose="020B0604020202020204" pitchFamily="34" charset="0"/>
              <a:buChar char="•"/>
            </a:pPr>
            <a:r>
              <a:rPr lang="sv-SE" sz="1400" dirty="0"/>
              <a:t>Arbetslösheten har minskar i snabbare takt och minskar med nästan 1 procentenhet under det tredje </a:t>
            </a:r>
            <a:r>
              <a:rPr lang="sv-SE" sz="1400" dirty="0" smtClean="0"/>
              <a:t>kvartalet, vilket motsvarar 30 763 personer.</a:t>
            </a:r>
            <a:r>
              <a:rPr lang="sv-SE" sz="1400" dirty="0"/>
              <a:t/>
            </a:r>
            <a:br>
              <a:rPr lang="sv-SE" sz="1400" dirty="0"/>
            </a:br>
            <a:endParaRPr lang="sv-SE" sz="1400" dirty="0"/>
          </a:p>
          <a:p>
            <a:pPr marL="285750" indent="-285750">
              <a:buFont typeface="Arial" panose="020B0604020202020204" pitchFamily="34" charset="0"/>
              <a:buChar char="•"/>
            </a:pPr>
            <a:r>
              <a:rPr lang="sv-SE" sz="1400" dirty="0"/>
              <a:t>Den lägsta arbetslösheten (4,4 %) återfinns i Dalarnas län följt av Uppsala län (4,8 %). </a:t>
            </a:r>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46453"/>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80852" y="1225194"/>
            <a:ext cx="5302934"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20" name="Tabell 19">
            <a:extLst>
              <a:ext uri="{FF2B5EF4-FFF2-40B4-BE49-F238E27FC236}">
                <a16:creationId xmlns:a16="http://schemas.microsoft.com/office/drawing/2014/main" id="{FF8B7CC6-055B-42F5-9593-383DFAF2FBA4}"/>
              </a:ext>
            </a:extLst>
          </p:cNvPr>
          <p:cNvGraphicFramePr>
            <a:graphicFrameLocks noGrp="1"/>
          </p:cNvGraphicFramePr>
          <p:nvPr>
            <p:extLst>
              <p:ext uri="{D42A27DB-BD31-4B8C-83A1-F6EECF244321}">
                <p14:modId xmlns:p14="http://schemas.microsoft.com/office/powerpoint/2010/main" val="604295642"/>
              </p:ext>
            </p:extLst>
          </p:nvPr>
        </p:nvGraphicFramePr>
        <p:xfrm>
          <a:off x="6905898" y="3596751"/>
          <a:ext cx="4328160" cy="2160238"/>
        </p:xfrm>
        <a:graphic>
          <a:graphicData uri="http://schemas.openxmlformats.org/drawingml/2006/table">
            <a:tbl>
              <a:tblPr bandRow="1">
                <a:tableStyleId>{2D5ABB26-0587-4C30-8999-92F81FD0307C}</a:tableStyleId>
              </a:tblPr>
              <a:tblGrid>
                <a:gridCol w="1413791">
                  <a:extLst>
                    <a:ext uri="{9D8B030D-6E8A-4147-A177-3AD203B41FA5}">
                      <a16:colId xmlns:a16="http://schemas.microsoft.com/office/drawing/2014/main" val="1678076792"/>
                    </a:ext>
                  </a:extLst>
                </a:gridCol>
                <a:gridCol w="627899">
                  <a:extLst>
                    <a:ext uri="{9D8B030D-6E8A-4147-A177-3AD203B41FA5}">
                      <a16:colId xmlns:a16="http://schemas.microsoft.com/office/drawing/2014/main" val="2601369493"/>
                    </a:ext>
                  </a:extLst>
                </a:gridCol>
                <a:gridCol w="712349">
                  <a:extLst>
                    <a:ext uri="{9D8B030D-6E8A-4147-A177-3AD203B41FA5}">
                      <a16:colId xmlns:a16="http://schemas.microsoft.com/office/drawing/2014/main" val="2395970223"/>
                    </a:ext>
                  </a:extLst>
                </a:gridCol>
                <a:gridCol w="563942">
                  <a:extLst>
                    <a:ext uri="{9D8B030D-6E8A-4147-A177-3AD203B41FA5}">
                      <a16:colId xmlns:a16="http://schemas.microsoft.com/office/drawing/2014/main" val="3235649811"/>
                    </a:ext>
                  </a:extLst>
                </a:gridCol>
                <a:gridCol w="514474">
                  <a:extLst>
                    <a:ext uri="{9D8B030D-6E8A-4147-A177-3AD203B41FA5}">
                      <a16:colId xmlns:a16="http://schemas.microsoft.com/office/drawing/2014/main" val="1050073455"/>
                    </a:ext>
                  </a:extLst>
                </a:gridCol>
                <a:gridCol w="495705">
                  <a:extLst>
                    <a:ext uri="{9D8B030D-6E8A-4147-A177-3AD203B41FA5}">
                      <a16:colId xmlns:a16="http://schemas.microsoft.com/office/drawing/2014/main" val="3827523272"/>
                    </a:ext>
                  </a:extLst>
                </a:gridCol>
              </a:tblGrid>
              <a:tr h="255574">
                <a:tc>
                  <a:txBody>
                    <a:bodyPr/>
                    <a:lstStyle/>
                    <a:p>
                      <a:pPr algn="ctr" rtl="0" fontAlgn="b"/>
                      <a:r>
                        <a:rPr lang="sv-SE" sz="7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tc>
                <a:tc gridSpan="3">
                  <a:txBody>
                    <a:bodyPr/>
                    <a:lstStyle/>
                    <a:p>
                      <a:pPr algn="ctr" rtl="0" fontAlgn="b"/>
                      <a:r>
                        <a:rPr lang="sv-SE" sz="700" b="0" i="0" u="none" strike="noStrike">
                          <a:solidFill>
                            <a:srgbClr val="000000"/>
                          </a:solidFill>
                          <a:effectLst/>
                          <a:latin typeface="Futura Std Book" panose="020B0502020204020303" pitchFamily="34" charset="0"/>
                        </a:rPr>
                        <a:t>Arbetslösa i förh. till befolkningen, 15-74 år</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255574">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b="0" i="0" u="none" strike="noStrike" dirty="0">
                          <a:solidFill>
                            <a:srgbClr val="000000"/>
                          </a:solidFill>
                          <a:effectLst/>
                          <a:latin typeface="Futura Std Book" panose="020B0502020204020303" pitchFamily="34" charset="0"/>
                        </a:rPr>
                        <a:t>2021 kv3</a:t>
                      </a:r>
                    </a:p>
                  </a:txBody>
                  <a:tcPr marL="9525" marR="9525" marT="9525" marB="0" anchor="ctr"/>
                </a:tc>
                <a:tc>
                  <a:txBody>
                    <a:bodyPr/>
                    <a:lstStyle/>
                    <a:p>
                      <a:pPr algn="ctr" rtl="0" fontAlgn="b"/>
                      <a:r>
                        <a:rPr lang="sv-SE" sz="700" b="0" i="0" u="none" strike="noStrike">
                          <a:solidFill>
                            <a:srgbClr val="000000"/>
                          </a:solidFill>
                          <a:effectLst/>
                          <a:latin typeface="Futura Std Book" panose="020B0502020204020303" pitchFamily="34" charset="0"/>
                        </a:rPr>
                        <a:t>-1 år (antal)</a:t>
                      </a:r>
                    </a:p>
                  </a:txBody>
                  <a:tcPr marL="9525" marR="9525" marT="9525" marB="0" anchor="ctr"/>
                </a:tc>
                <a:tc>
                  <a:txBody>
                    <a:bodyPr/>
                    <a:lstStyle/>
                    <a:p>
                      <a:pPr algn="ctr" rtl="0" fontAlgn="b"/>
                      <a:r>
                        <a:rPr lang="sv-SE" sz="700" b="0" i="0" u="none" strike="noStrike" dirty="0">
                          <a:solidFill>
                            <a:srgbClr val="000000"/>
                          </a:solidFill>
                          <a:effectLst/>
                          <a:latin typeface="Futura Std Book" panose="020B0502020204020303" pitchFamily="34" charset="0"/>
                        </a:rPr>
                        <a:t>2021 kv3</a:t>
                      </a:r>
                    </a:p>
                  </a:txBody>
                  <a:tcPr marL="9525" marR="9525" marT="9525" marB="0" anchor="ct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ctr"/>
                </a:tc>
                <a:tc>
                  <a:txBody>
                    <a:bodyPr/>
                    <a:lstStyle/>
                    <a:p>
                      <a:pPr algn="ctr" rtl="0" fontAlgn="b"/>
                      <a:r>
                        <a:rPr lang="sv-SE" sz="700" b="0" i="0" u="none" strike="noStrike">
                          <a:solidFill>
                            <a:srgbClr val="000000"/>
                          </a:solidFill>
                          <a:effectLst/>
                          <a:latin typeface="Futura Std Book" panose="020B0502020204020303" pitchFamily="34" charset="0"/>
                        </a:rPr>
                        <a:t>-5 år</a:t>
                      </a:r>
                    </a:p>
                  </a:txBody>
                  <a:tcPr marL="9525" marR="9525" marT="9525" marB="0" anchor="ctr"/>
                </a:tc>
                <a:extLst>
                  <a:ext uri="{0D108BD9-81ED-4DB2-BD59-A6C34878D82A}">
                    <a16:rowId xmlns:a16="http://schemas.microsoft.com/office/drawing/2014/main" val="1194244375"/>
                  </a:ext>
                </a:extLst>
              </a:tr>
              <a:tr h="164909">
                <a:tc>
                  <a:txBody>
                    <a:bodyPr/>
                    <a:lstStyle/>
                    <a:p>
                      <a:pPr algn="l" rtl="0" fontAlgn="ctr"/>
                      <a:r>
                        <a:rPr lang="sv-SE" sz="700" b="1" i="0" u="none" strike="noStrike">
                          <a:solidFill>
                            <a:srgbClr val="000000"/>
                          </a:solidFill>
                          <a:effectLst/>
                          <a:latin typeface="Futura Std Book" panose="020B0502020204020303" pitchFamily="34" charset="0"/>
                        </a:rPr>
                        <a:t>Stockholmsregionen</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188 741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-30 763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5,5</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6,4</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1544414373"/>
                  </a:ext>
                </a:extLst>
              </a:tr>
              <a:tr h="164909">
                <a:tc>
                  <a:txBody>
                    <a:bodyPr/>
                    <a:lstStyle/>
                    <a:p>
                      <a:pPr algn="l" rtl="0" fontAlgn="ctr"/>
                      <a:r>
                        <a:rPr lang="sv-SE" sz="700" b="1" i="0" u="none" strike="noStrike" dirty="0">
                          <a:solidFill>
                            <a:srgbClr val="000000"/>
                          </a:solidFill>
                          <a:effectLst/>
                          <a:latin typeface="Futura Std Book" panose="020B0502020204020303" pitchFamily="34" charset="0"/>
                        </a:rPr>
                        <a:t>Sverige</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394 764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-78 593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5,2</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6,3</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4178915708"/>
                  </a:ext>
                </a:extLst>
              </a:tr>
              <a:tr h="164909">
                <a:tc>
                  <a:txBody>
                    <a:bodyPr/>
                    <a:lstStyle/>
                    <a:p>
                      <a:pPr algn="l" rtl="0" fontAlgn="ctr"/>
                      <a:r>
                        <a:rPr lang="sv-SE" sz="700" b="0" i="0" u="none" strike="noStrike" dirty="0">
                          <a:solidFill>
                            <a:srgbClr val="000000"/>
                          </a:solidFill>
                          <a:effectLst/>
                          <a:latin typeface="Futura Std Book" panose="020B0502020204020303" pitchFamily="34" charset="0"/>
                        </a:rPr>
                        <a:t>Stockholms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94 573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-16 671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1554613420"/>
                  </a:ext>
                </a:extLst>
              </a:tr>
              <a:tr h="164909">
                <a:tc>
                  <a:txBody>
                    <a:bodyPr/>
                    <a:lstStyle/>
                    <a:p>
                      <a:pPr algn="l" rtl="0" fontAlgn="ctr"/>
                      <a:r>
                        <a:rPr lang="sv-SE" sz="700" b="0" i="0" u="none" strike="noStrike" dirty="0">
                          <a:solidFill>
                            <a:srgbClr val="000000"/>
                          </a:solidFill>
                          <a:effectLst/>
                          <a:latin typeface="Futura Std Book" panose="020B0502020204020303" pitchFamily="34" charset="0"/>
                        </a:rPr>
                        <a:t>Uppsala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13 777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-1 590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3,6</a:t>
                      </a:r>
                    </a:p>
                  </a:txBody>
                  <a:tcPr marL="9525" marR="9525" marT="9525" marB="0" anchor="ctr"/>
                </a:tc>
                <a:extLst>
                  <a:ext uri="{0D108BD9-81ED-4DB2-BD59-A6C34878D82A}">
                    <a16:rowId xmlns:a16="http://schemas.microsoft.com/office/drawing/2014/main" val="923977588"/>
                  </a:ext>
                </a:extLst>
              </a:tr>
              <a:tr h="164909">
                <a:tc>
                  <a:txBody>
                    <a:bodyPr/>
                    <a:lstStyle/>
                    <a:p>
                      <a:pPr algn="l" rtl="0" fontAlgn="ctr"/>
                      <a:r>
                        <a:rPr lang="sv-SE" sz="700" b="0" i="0" u="none" strike="noStrike">
                          <a:solidFill>
                            <a:srgbClr val="000000"/>
                          </a:solidFill>
                          <a:effectLst/>
                          <a:latin typeface="Futura Std Book" panose="020B0502020204020303" pitchFamily="34" charset="0"/>
                        </a:rPr>
                        <a:t>Södermanlands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14 559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-2 120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6,8</a:t>
                      </a:r>
                    </a:p>
                  </a:txBody>
                  <a:tcPr marL="9525" marR="9525" marT="9525" marB="0" anchor="ctr"/>
                </a:tc>
                <a:extLst>
                  <a:ext uri="{0D108BD9-81ED-4DB2-BD59-A6C34878D82A}">
                    <a16:rowId xmlns:a16="http://schemas.microsoft.com/office/drawing/2014/main" val="2476165088"/>
                  </a:ext>
                </a:extLst>
              </a:tr>
              <a:tr h="164909">
                <a:tc>
                  <a:txBody>
                    <a:bodyPr/>
                    <a:lstStyle/>
                    <a:p>
                      <a:pPr algn="l" rtl="0" fontAlgn="ctr"/>
                      <a:r>
                        <a:rPr lang="sv-SE" sz="700" b="0" i="0" u="none" strike="noStrike">
                          <a:solidFill>
                            <a:srgbClr val="000000"/>
                          </a:solidFill>
                          <a:effectLst/>
                          <a:latin typeface="Futura Std Book" panose="020B0502020204020303" pitchFamily="34" charset="0"/>
                        </a:rPr>
                        <a:t>Östergötlands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18 098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-3 228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5,4</a:t>
                      </a:r>
                    </a:p>
                  </a:txBody>
                  <a:tcPr marL="9525" marR="9525" marT="9525" marB="0" anchor="ctr"/>
                </a:tc>
                <a:extLst>
                  <a:ext uri="{0D108BD9-81ED-4DB2-BD59-A6C34878D82A}">
                    <a16:rowId xmlns:a16="http://schemas.microsoft.com/office/drawing/2014/main" val="1837739304"/>
                  </a:ext>
                </a:extLst>
              </a:tr>
              <a:tr h="164909">
                <a:tc>
                  <a:txBody>
                    <a:bodyPr/>
                    <a:lstStyle/>
                    <a:p>
                      <a:pPr algn="l" rtl="0" fontAlgn="ctr"/>
                      <a:r>
                        <a:rPr lang="sv-SE" sz="700" b="0" i="0" u="none" strike="noStrike">
                          <a:solidFill>
                            <a:srgbClr val="000000"/>
                          </a:solidFill>
                          <a:effectLst/>
                          <a:latin typeface="Futura Std Book" panose="020B0502020204020303" pitchFamily="34" charset="0"/>
                        </a:rPr>
                        <a:t>Örebro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12 311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-2 011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769060761"/>
                  </a:ext>
                </a:extLst>
              </a:tr>
              <a:tr h="164909">
                <a:tc>
                  <a:txBody>
                    <a:bodyPr/>
                    <a:lstStyle/>
                    <a:p>
                      <a:pPr algn="l" rtl="0" fontAlgn="ctr"/>
                      <a:r>
                        <a:rPr lang="sv-SE" sz="700" b="0" i="0" u="none" strike="noStrike">
                          <a:solidFill>
                            <a:srgbClr val="000000"/>
                          </a:solidFill>
                          <a:effectLst/>
                          <a:latin typeface="Futura Std Book" panose="020B0502020204020303" pitchFamily="34" charset="0"/>
                        </a:rPr>
                        <a:t>Västmanlands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13 184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-1 543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5,9</a:t>
                      </a:r>
                    </a:p>
                  </a:txBody>
                  <a:tcPr marL="9525" marR="9525" marT="9525" marB="0" anchor="ctr"/>
                </a:tc>
                <a:extLst>
                  <a:ext uri="{0D108BD9-81ED-4DB2-BD59-A6C34878D82A}">
                    <a16:rowId xmlns:a16="http://schemas.microsoft.com/office/drawing/2014/main" val="119973538"/>
                  </a:ext>
                </a:extLst>
              </a:tr>
              <a:tr h="164909">
                <a:tc>
                  <a:txBody>
                    <a:bodyPr/>
                    <a:lstStyle/>
                    <a:p>
                      <a:pPr algn="l" rtl="0" fontAlgn="ctr"/>
                      <a:r>
                        <a:rPr lang="sv-SE" sz="700" b="0" i="0" u="none" strike="noStrike">
                          <a:solidFill>
                            <a:srgbClr val="000000"/>
                          </a:solidFill>
                          <a:effectLst/>
                          <a:latin typeface="Futura Std Book" panose="020B0502020204020303" pitchFamily="34" charset="0"/>
                        </a:rPr>
                        <a:t>Dalarnas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8 980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-1 643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a:t>
                      </a:r>
                    </a:p>
                  </a:txBody>
                  <a:tcPr marL="9525" marR="9525" marT="9525" marB="0" anchor="ctr"/>
                </a:tc>
                <a:extLst>
                  <a:ext uri="{0D108BD9-81ED-4DB2-BD59-A6C34878D82A}">
                    <a16:rowId xmlns:a16="http://schemas.microsoft.com/office/drawing/2014/main" val="270328077"/>
                  </a:ext>
                </a:extLst>
              </a:tr>
              <a:tr h="164909">
                <a:tc>
                  <a:txBody>
                    <a:bodyPr/>
                    <a:lstStyle/>
                    <a:p>
                      <a:pPr algn="l" rtl="0" fontAlgn="ctr"/>
                      <a:r>
                        <a:rPr lang="sv-SE" sz="700" b="0" i="0" u="none" strike="noStrike">
                          <a:solidFill>
                            <a:srgbClr val="000000"/>
                          </a:solidFill>
                          <a:effectLst/>
                          <a:latin typeface="Futura Std Book" panose="020B0502020204020303" pitchFamily="34" charset="0"/>
                        </a:rPr>
                        <a:t>Gävleborgs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13 259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-1 959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7,4</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2340225126"/>
                  </a:ext>
                </a:extLst>
              </a:tr>
            </a:tbl>
          </a:graphicData>
        </a:graphic>
      </p:graphicFrame>
      <p:graphicFrame>
        <p:nvGraphicFramePr>
          <p:cNvPr id="13" name="Diagram 12">
            <a:extLst>
              <a:ext uri="{FF2B5EF4-FFF2-40B4-BE49-F238E27FC236}">
                <a16:creationId xmlns:a16="http://schemas.microsoft.com/office/drawing/2014/main" id="{05D8E74F-ECB7-4AC6-8932-A4DE08E9A998}"/>
              </a:ext>
            </a:extLst>
          </p:cNvPr>
          <p:cNvGraphicFramePr>
            <a:graphicFrameLocks/>
          </p:cNvGraphicFramePr>
          <p:nvPr>
            <p:extLst>
              <p:ext uri="{D42A27DB-BD31-4B8C-83A1-F6EECF244321}">
                <p14:modId xmlns:p14="http://schemas.microsoft.com/office/powerpoint/2010/main" val="644585752"/>
              </p:ext>
            </p:extLst>
          </p:nvPr>
        </p:nvGraphicFramePr>
        <p:xfrm>
          <a:off x="721631" y="1659911"/>
          <a:ext cx="5747536" cy="392474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255635499"/>
              </p:ext>
            </p:extLst>
          </p:nvPr>
        </p:nvGraphicFramePr>
        <p:xfrm>
          <a:off x="1882773" y="1628775"/>
          <a:ext cx="8426449" cy="3298113"/>
        </p:xfrm>
        <a:graphic>
          <a:graphicData uri="http://schemas.openxmlformats.org/drawingml/2006/table">
            <a:tbl>
              <a:tblPr firstRow="1" bandRow="1">
                <a:tableStyleId>{5C22544A-7EE6-4342-B048-85BDC9FD1C3A}</a:tableStyleId>
              </a:tblPr>
              <a:tblGrid>
                <a:gridCol w="2563392">
                  <a:extLst>
                    <a:ext uri="{9D8B030D-6E8A-4147-A177-3AD203B41FA5}">
                      <a16:colId xmlns:a16="http://schemas.microsoft.com/office/drawing/2014/main" val="452260278"/>
                    </a:ext>
                  </a:extLst>
                </a:gridCol>
                <a:gridCol w="200496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44771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475692">
                <a:tc>
                  <a:txBody>
                    <a:bodyPr/>
                    <a:lstStyle/>
                    <a:p>
                      <a:pPr algn="l"/>
                      <a:r>
                        <a:rPr lang="sv-SE" sz="1100" b="1">
                          <a:solidFill>
                            <a:schemeClr val="bg1"/>
                          </a:solidFill>
                        </a:rPr>
                        <a:t>Stockholmsregionen</a:t>
                      </a:r>
                      <a:endParaRPr lang="sv-SE" sz="1100" b="1"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kv3</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-5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91746">
                <a:tc>
                  <a:txBody>
                    <a:bodyPr/>
                    <a:lstStyle/>
                    <a:p>
                      <a:pPr algn="l" fontAlgn="t">
                        <a:spcAft>
                          <a:spcPts val="500"/>
                        </a:spcAft>
                      </a:pPr>
                      <a:r>
                        <a:rPr lang="sv-SE" sz="800" b="0" dirty="0"/>
                        <a:t>Öppet arbetslösa</a:t>
                      </a:r>
                    </a:p>
                  </a:txBody>
                  <a:tcPr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96 457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-41 451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-30,1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11,3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96593">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35 343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-11 078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37,8</a:t>
                      </a:r>
                    </a:p>
                  </a:txBody>
                  <a:tcPr marL="9525" marR="9525" marT="9525" marB="0" anchor="ctr"/>
                </a:tc>
                <a:extLst>
                  <a:ext uri="{0D108BD9-81ED-4DB2-BD59-A6C34878D82A}">
                    <a16:rowId xmlns:a16="http://schemas.microsoft.com/office/drawing/2014/main" val="293360832"/>
                  </a:ext>
                </a:extLst>
              </a:tr>
              <a:tr h="396593">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11 664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-7 057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-7,2</a:t>
                      </a:r>
                    </a:p>
                  </a:txBody>
                  <a:tcPr marL="9525" marR="9525" marT="9525" marB="0" anchor="ctr"/>
                </a:tc>
                <a:extLst>
                  <a:ext uri="{0D108BD9-81ED-4DB2-BD59-A6C34878D82A}">
                    <a16:rowId xmlns:a16="http://schemas.microsoft.com/office/drawing/2014/main" val="1559525621"/>
                  </a:ext>
                </a:extLst>
              </a:tr>
              <a:tr h="3965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92 284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10 687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30,7</a:t>
                      </a:r>
                    </a:p>
                  </a:txBody>
                  <a:tcPr marL="9525" marR="9525" marT="9525" marB="0" anchor="ctr"/>
                </a:tc>
                <a:extLst>
                  <a:ext uri="{0D108BD9-81ED-4DB2-BD59-A6C34878D82A}">
                    <a16:rowId xmlns:a16="http://schemas.microsoft.com/office/drawing/2014/main" val="1947986397"/>
                  </a:ext>
                </a:extLst>
              </a:tr>
              <a:tr h="396593">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12 379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a:t>
                      </a:r>
                    </a:p>
                  </a:txBody>
                  <a:tcPr marL="9525" marR="9525" marT="9525" marB="0" anchor="ctr"/>
                </a:tc>
                <a:extLst>
                  <a:ext uri="{0D108BD9-81ED-4DB2-BD59-A6C34878D82A}">
                    <a16:rowId xmlns:a16="http://schemas.microsoft.com/office/drawing/2014/main" val="2325918200"/>
                  </a:ext>
                </a:extLst>
              </a:tr>
              <a:tr h="3965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nchor="ctr">
                    <a:lnL w="12700" cmpd="sng">
                      <a:noFill/>
                    </a:lnL>
                  </a:tcPr>
                </a:tc>
                <a:tc>
                  <a:txBody>
                    <a:bodyPr/>
                    <a:lstStyle/>
                    <a:p>
                      <a:pPr algn="ctr" fontAlgn="ctr"/>
                      <a:r>
                        <a:rPr lang="sv-SE" sz="800" b="1" i="0" u="none" strike="noStrike">
                          <a:solidFill>
                            <a:srgbClr val="000000"/>
                          </a:solidFill>
                          <a:effectLst/>
                          <a:latin typeface="Futura Std Book" panose="020B0502020204020303"/>
                        </a:rPr>
                        <a:t>188 741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-30 763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20,0</a:t>
                      </a:r>
                    </a:p>
                  </a:txBody>
                  <a:tcPr marL="9525" marR="9525" marT="9525" marB="0" anchor="ctr"/>
                </a:tc>
                <a:extLst>
                  <a:ext uri="{0D108BD9-81ED-4DB2-BD59-A6C34878D82A}">
                    <a16:rowId xmlns:a16="http://schemas.microsoft.com/office/drawing/2014/main" val="3944598109"/>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0" y="1625560"/>
            <a:ext cx="4725925" cy="1799158"/>
          </a:xfrm>
        </p:spPr>
        <p:txBody>
          <a:bodyPr/>
          <a:lstStyle/>
          <a:p>
            <a:pPr lvl="4"/>
            <a:r>
              <a:rPr lang="sv-SE" sz="1400" dirty="0"/>
              <a:t>Antal invånare i Stockholmsregionen har på årsbasis ökat med 31 000 personer, vilket motsvarar 0,7 procent.</a:t>
            </a:r>
          </a:p>
          <a:p>
            <a:pPr lvl="4"/>
            <a:r>
              <a:rPr lang="sv-SE" sz="1400" dirty="0" smtClean="0"/>
              <a:t>Uppsala svarade för den </a:t>
            </a:r>
            <a:r>
              <a:rPr lang="sv-SE" sz="1400" dirty="0"/>
              <a:t>största befolkningsökningen </a:t>
            </a:r>
            <a:r>
              <a:rPr lang="sv-SE" sz="1400" dirty="0" smtClean="0"/>
              <a:t>(</a:t>
            </a:r>
            <a:r>
              <a:rPr lang="sv-SE" sz="1400" dirty="0"/>
              <a:t>1,4 procent).</a:t>
            </a:r>
          </a:p>
          <a:p>
            <a:pPr lvl="4"/>
            <a:r>
              <a:rPr lang="sv-SE" sz="1400" dirty="0"/>
              <a:t>Stockholmsregionen </a:t>
            </a:r>
            <a:r>
              <a:rPr lang="sv-SE" sz="1400" dirty="0" smtClean="0"/>
              <a:t>svarade </a:t>
            </a:r>
            <a:r>
              <a:rPr lang="sv-SE" sz="1400" dirty="0"/>
              <a:t>för ungefär hälften av Sveriges totala befolkningsökning.</a:t>
            </a:r>
          </a:p>
          <a:p>
            <a:endParaRPr lang="sv-SE" sz="10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2421617"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2011 kv3</a:t>
            </a:r>
            <a:endParaRPr lang="sv-SE" sz="1400" dirty="0"/>
          </a:p>
        </p:txBody>
      </p:sp>
      <p:graphicFrame>
        <p:nvGraphicFramePr>
          <p:cNvPr id="26" name="Tabell 25">
            <a:extLst>
              <a:ext uri="{FF2B5EF4-FFF2-40B4-BE49-F238E27FC236}">
                <a16:creationId xmlns:a16="http://schemas.microsoft.com/office/drawing/2014/main" id="{234A3297-0C50-42B1-BEC4-44ED1A3B10DA}"/>
              </a:ext>
            </a:extLst>
          </p:cNvPr>
          <p:cNvGraphicFramePr>
            <a:graphicFrameLocks noGrp="1"/>
          </p:cNvGraphicFramePr>
          <p:nvPr>
            <p:extLst>
              <p:ext uri="{D42A27DB-BD31-4B8C-83A1-F6EECF244321}">
                <p14:modId xmlns:p14="http://schemas.microsoft.com/office/powerpoint/2010/main" val="2298857563"/>
              </p:ext>
            </p:extLst>
          </p:nvPr>
        </p:nvGraphicFramePr>
        <p:xfrm>
          <a:off x="6938968" y="3606270"/>
          <a:ext cx="4336870" cy="2150719"/>
        </p:xfrm>
        <a:graphic>
          <a:graphicData uri="http://schemas.openxmlformats.org/drawingml/2006/table">
            <a:tbl>
              <a:tblPr bandRow="1">
                <a:tableStyleId>{2D5ABB26-0587-4C30-8999-92F81FD0307C}</a:tableStyleId>
              </a:tblPr>
              <a:tblGrid>
                <a:gridCol w="1593086">
                  <a:extLst>
                    <a:ext uri="{9D8B030D-6E8A-4147-A177-3AD203B41FA5}">
                      <a16:colId xmlns:a16="http://schemas.microsoft.com/office/drawing/2014/main" val="1678076792"/>
                    </a:ext>
                  </a:extLst>
                </a:gridCol>
                <a:gridCol w="773495">
                  <a:extLst>
                    <a:ext uri="{9D8B030D-6E8A-4147-A177-3AD203B41FA5}">
                      <a16:colId xmlns:a16="http://schemas.microsoft.com/office/drawing/2014/main" val="2601369493"/>
                    </a:ext>
                  </a:extLst>
                </a:gridCol>
                <a:gridCol w="755110">
                  <a:extLst>
                    <a:ext uri="{9D8B030D-6E8A-4147-A177-3AD203B41FA5}">
                      <a16:colId xmlns:a16="http://schemas.microsoft.com/office/drawing/2014/main" val="557263932"/>
                    </a:ext>
                  </a:extLst>
                </a:gridCol>
                <a:gridCol w="686828">
                  <a:extLst>
                    <a:ext uri="{9D8B030D-6E8A-4147-A177-3AD203B41FA5}">
                      <a16:colId xmlns:a16="http://schemas.microsoft.com/office/drawing/2014/main" val="3235649811"/>
                    </a:ext>
                  </a:extLst>
                </a:gridCol>
                <a:gridCol w="528351">
                  <a:extLst>
                    <a:ext uri="{9D8B030D-6E8A-4147-A177-3AD203B41FA5}">
                      <a16:colId xmlns:a16="http://schemas.microsoft.com/office/drawing/2014/main" val="1050073455"/>
                    </a:ext>
                  </a:extLst>
                </a:gridCol>
              </a:tblGrid>
              <a:tr h="26005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7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171879">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gridSpan="2">
                  <a:txBody>
                    <a:bodyPr/>
                    <a:lstStyle/>
                    <a:p>
                      <a:pPr algn="ctr" rtl="0" fontAlgn="b"/>
                      <a:r>
                        <a:rPr lang="sv-SE" sz="7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2973882648"/>
                  </a:ext>
                </a:extLst>
              </a:tr>
              <a:tr h="171879">
                <a:tc>
                  <a:txBody>
                    <a:bodyPr/>
                    <a:lstStyle/>
                    <a:p>
                      <a:pPr marL="72000" algn="l" fontAlgn="b"/>
                      <a:r>
                        <a:rPr lang="sv-SE" sz="700" b="1" u="none" strike="noStrike" dirty="0">
                          <a:effectLst/>
                        </a:rPr>
                        <a:t>Stockholmsregionen</a:t>
                      </a:r>
                      <a:endParaRPr lang="sv-SE" sz="7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4 733,0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31,0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0,7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5,5 </a:t>
                      </a:r>
                    </a:p>
                  </a:txBody>
                  <a:tcPr marL="9525" marR="9525" marT="9525" marB="0" anchor="ctr"/>
                </a:tc>
                <a:extLst>
                  <a:ext uri="{0D108BD9-81ED-4DB2-BD59-A6C34878D82A}">
                    <a16:rowId xmlns:a16="http://schemas.microsoft.com/office/drawing/2014/main" val="1544414373"/>
                  </a:ext>
                </a:extLst>
              </a:tr>
              <a:tr h="171879">
                <a:tc>
                  <a:txBody>
                    <a:bodyPr/>
                    <a:lstStyle/>
                    <a:p>
                      <a:pPr marL="72000" algn="l" fontAlgn="b"/>
                      <a:r>
                        <a:rPr lang="sv-SE" sz="700" b="1" u="none" strike="noStrike" dirty="0">
                          <a:effectLst/>
                        </a:rPr>
                        <a:t>Övriga Sverige</a:t>
                      </a:r>
                      <a:endParaRPr lang="sv-SE" sz="7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5 702,4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31,2 </a:t>
                      </a:r>
                    </a:p>
                  </a:txBody>
                  <a:tcPr marL="9525" marR="9525" marT="9525" marB="0" anchor="ctr"/>
                </a:tc>
                <a:tc>
                  <a:txBody>
                    <a:bodyPr/>
                    <a:lstStyle/>
                    <a:p>
                      <a:pPr algn="ctr" rtl="0" fontAlgn="b"/>
                      <a:r>
                        <a:rPr lang="sv-SE" sz="800" b="1" i="0" u="none" strike="noStrike">
                          <a:solidFill>
                            <a:srgbClr val="000000"/>
                          </a:solidFill>
                          <a:effectLst/>
                          <a:latin typeface="Futura Std Book" panose="020B0502020204020303"/>
                        </a:rPr>
                        <a:t>0,6</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4,3</a:t>
                      </a:r>
                    </a:p>
                  </a:txBody>
                  <a:tcPr marL="9525" marR="9525" marT="9525" marB="0" anchor="b"/>
                </a:tc>
                <a:extLst>
                  <a:ext uri="{0D108BD9-81ED-4DB2-BD59-A6C34878D82A}">
                    <a16:rowId xmlns:a16="http://schemas.microsoft.com/office/drawing/2014/main" val="4178915708"/>
                  </a:ext>
                </a:extLst>
              </a:tr>
              <a:tr h="171879">
                <a:tc>
                  <a:txBody>
                    <a:bodyPr/>
                    <a:lstStyle/>
                    <a:p>
                      <a:pPr marL="72000" algn="l" fontAlgn="b"/>
                      <a:r>
                        <a:rPr lang="sv-SE" sz="700" u="none" strike="noStrike" dirty="0">
                          <a:effectLst/>
                        </a:rPr>
                        <a:t>Stockholms län</a:t>
                      </a:r>
                      <a:endParaRPr lang="sv-SE" sz="7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2 408,4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18,4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6,5</a:t>
                      </a:r>
                    </a:p>
                  </a:txBody>
                  <a:tcPr marL="9525" marR="9525" marT="9525" marB="0" anchor="b"/>
                </a:tc>
                <a:extLst>
                  <a:ext uri="{0D108BD9-81ED-4DB2-BD59-A6C34878D82A}">
                    <a16:rowId xmlns:a16="http://schemas.microsoft.com/office/drawing/2014/main" val="1554613420"/>
                  </a:ext>
                </a:extLst>
              </a:tr>
              <a:tr h="171879">
                <a:tc>
                  <a:txBody>
                    <a:bodyPr/>
                    <a:lstStyle/>
                    <a:p>
                      <a:pPr marL="72000" algn="l" fontAlgn="b"/>
                      <a:r>
                        <a:rPr lang="sv-SE" sz="700" u="none" strike="noStrike" dirty="0">
                          <a:effectLst/>
                        </a:rPr>
                        <a:t>Uppsala län</a:t>
                      </a:r>
                      <a:endParaRPr lang="sv-SE" sz="7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393,2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5,5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9,4</a:t>
                      </a:r>
                    </a:p>
                  </a:txBody>
                  <a:tcPr marL="9525" marR="9525" marT="9525" marB="0" anchor="b"/>
                </a:tc>
                <a:extLst>
                  <a:ext uri="{0D108BD9-81ED-4DB2-BD59-A6C34878D82A}">
                    <a16:rowId xmlns:a16="http://schemas.microsoft.com/office/drawing/2014/main" val="3047442943"/>
                  </a:ext>
                </a:extLst>
              </a:tr>
              <a:tr h="171879">
                <a:tc>
                  <a:txBody>
                    <a:bodyPr/>
                    <a:lstStyle/>
                    <a:p>
                      <a:pPr marL="72000" algn="l" fontAlgn="b"/>
                      <a:r>
                        <a:rPr lang="sv-SE" sz="700" u="none" strike="noStrike" dirty="0">
                          <a:effectLst/>
                        </a:rPr>
                        <a:t>Södermanlands län</a:t>
                      </a:r>
                      <a:endParaRPr lang="sv-SE" sz="7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301,2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5,1</a:t>
                      </a:r>
                    </a:p>
                  </a:txBody>
                  <a:tcPr marL="9525" marR="9525" marT="9525" marB="0" anchor="b"/>
                </a:tc>
                <a:extLst>
                  <a:ext uri="{0D108BD9-81ED-4DB2-BD59-A6C34878D82A}">
                    <a16:rowId xmlns:a16="http://schemas.microsoft.com/office/drawing/2014/main" val="1568786618"/>
                  </a:ext>
                </a:extLst>
              </a:tr>
              <a:tr h="171879">
                <a:tc>
                  <a:txBody>
                    <a:bodyPr/>
                    <a:lstStyle/>
                    <a:p>
                      <a:pPr marL="72000" algn="l" fontAlgn="b"/>
                      <a:r>
                        <a:rPr lang="sv-SE" sz="700" u="none" strike="noStrike">
                          <a:effectLst/>
                        </a:rPr>
                        <a:t>Östergötlands län</a:t>
                      </a:r>
                      <a:endParaRPr lang="sv-SE" sz="700" b="0" i="0" u="none" strike="noStrike">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469,1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4,1</a:t>
                      </a:r>
                    </a:p>
                  </a:txBody>
                  <a:tcPr marL="9525" marR="9525" marT="9525" marB="0" anchor="b"/>
                </a:tc>
                <a:extLst>
                  <a:ext uri="{0D108BD9-81ED-4DB2-BD59-A6C34878D82A}">
                    <a16:rowId xmlns:a16="http://schemas.microsoft.com/office/drawing/2014/main" val="2236702091"/>
                  </a:ext>
                </a:extLst>
              </a:tr>
              <a:tr h="171879">
                <a:tc>
                  <a:txBody>
                    <a:bodyPr/>
                    <a:lstStyle/>
                    <a:p>
                      <a:pPr marL="72000" algn="l" fontAlgn="b"/>
                      <a:r>
                        <a:rPr lang="sv-SE" sz="700" u="none" strike="noStrike" dirty="0">
                          <a:effectLst/>
                        </a:rPr>
                        <a:t>Örebro län</a:t>
                      </a:r>
                      <a:endParaRPr lang="sv-SE" sz="7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306,6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4,4</a:t>
                      </a:r>
                    </a:p>
                  </a:txBody>
                  <a:tcPr marL="9525" marR="9525" marT="9525" marB="0" anchor="b"/>
                </a:tc>
                <a:extLst>
                  <a:ext uri="{0D108BD9-81ED-4DB2-BD59-A6C34878D82A}">
                    <a16:rowId xmlns:a16="http://schemas.microsoft.com/office/drawing/2014/main" val="3102384349"/>
                  </a:ext>
                </a:extLst>
              </a:tr>
              <a:tr h="171879">
                <a:tc>
                  <a:txBody>
                    <a:bodyPr/>
                    <a:lstStyle/>
                    <a:p>
                      <a:pPr marL="72000" algn="l" fontAlgn="b"/>
                      <a:r>
                        <a:rPr lang="sv-SE" sz="700" u="none" strike="noStrike" dirty="0">
                          <a:effectLst/>
                        </a:rPr>
                        <a:t>Västmanlands län</a:t>
                      </a:r>
                      <a:endParaRPr lang="sv-SE" sz="7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278,6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4,5</a:t>
                      </a:r>
                    </a:p>
                  </a:txBody>
                  <a:tcPr marL="9525" marR="9525" marT="9525" marB="0" anchor="b"/>
                </a:tc>
                <a:extLst>
                  <a:ext uri="{0D108BD9-81ED-4DB2-BD59-A6C34878D82A}">
                    <a16:rowId xmlns:a16="http://schemas.microsoft.com/office/drawing/2014/main" val="392141135"/>
                  </a:ext>
                </a:extLst>
              </a:tr>
              <a:tr h="171879">
                <a:tc>
                  <a:txBody>
                    <a:bodyPr/>
                    <a:lstStyle/>
                    <a:p>
                      <a:pPr marL="72000" algn="l" fontAlgn="b"/>
                      <a:r>
                        <a:rPr lang="sv-SE" sz="700" u="none" strike="noStrike" dirty="0">
                          <a:effectLst/>
                        </a:rPr>
                        <a:t>Dalarnas län</a:t>
                      </a:r>
                      <a:endParaRPr lang="sv-SE" sz="7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288,1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1,7</a:t>
                      </a:r>
                    </a:p>
                  </a:txBody>
                  <a:tcPr marL="9525" marR="9525" marT="9525" marB="0" anchor="b"/>
                </a:tc>
                <a:extLst>
                  <a:ext uri="{0D108BD9-81ED-4DB2-BD59-A6C34878D82A}">
                    <a16:rowId xmlns:a16="http://schemas.microsoft.com/office/drawing/2014/main" val="923977588"/>
                  </a:ext>
                </a:extLst>
              </a:tr>
              <a:tr h="171879">
                <a:tc>
                  <a:txBody>
                    <a:bodyPr/>
                    <a:lstStyle/>
                    <a:p>
                      <a:pPr marL="72000" algn="l" fontAlgn="b"/>
                      <a:r>
                        <a:rPr lang="sv-SE" sz="700" u="none" strike="noStrike" dirty="0">
                          <a:effectLst/>
                        </a:rPr>
                        <a:t>Gävleborgs län</a:t>
                      </a:r>
                      <a:endParaRPr lang="sv-SE" sz="7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287,9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0,1</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1,5</a:t>
                      </a:r>
                    </a:p>
                  </a:txBody>
                  <a:tcPr marL="9525" marR="9525" marT="9525" marB="0" anchor="b"/>
                </a:tc>
                <a:extLst>
                  <a:ext uri="{0D108BD9-81ED-4DB2-BD59-A6C34878D82A}">
                    <a16:rowId xmlns:a16="http://schemas.microsoft.com/office/drawing/2014/main" val="254038644"/>
                  </a:ext>
                </a:extLst>
              </a:tr>
            </a:tbl>
          </a:graphicData>
        </a:graphic>
      </p:graphicFrame>
      <p:graphicFrame>
        <p:nvGraphicFramePr>
          <p:cNvPr id="13" name="Diagram 12">
            <a:extLst>
              <a:ext uri="{FF2B5EF4-FFF2-40B4-BE49-F238E27FC236}">
                <a16:creationId xmlns:a16="http://schemas.microsoft.com/office/drawing/2014/main" id="{7066A37D-3F79-4CCB-AD99-325157683768}"/>
              </a:ext>
            </a:extLst>
          </p:cNvPr>
          <p:cNvGraphicFramePr>
            <a:graphicFrameLocks/>
          </p:cNvGraphicFramePr>
          <p:nvPr>
            <p:extLst>
              <p:ext uri="{D42A27DB-BD31-4B8C-83A1-F6EECF244321}">
                <p14:modId xmlns:p14="http://schemas.microsoft.com/office/powerpoint/2010/main" val="3845331992"/>
              </p:ext>
            </p:extLst>
          </p:nvPr>
        </p:nvGraphicFramePr>
        <p:xfrm>
          <a:off x="721633" y="1950884"/>
          <a:ext cx="5929313" cy="38052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36869"/>
            <a:ext cx="4750868" cy="244323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0091" y="1547641"/>
            <a:ext cx="4750868" cy="1920010"/>
          </a:xfrm>
        </p:spPr>
        <p:txBody>
          <a:bodyPr/>
          <a:lstStyle/>
          <a:p>
            <a:pPr marL="285750" indent="-285750">
              <a:buFont typeface="Arial" panose="020B0604020202020204" pitchFamily="34" charset="0"/>
              <a:buChar char="•"/>
            </a:pPr>
            <a:r>
              <a:rPr lang="sv-SE" sz="1400" dirty="0"/>
              <a:t>Bostadsbyggandet ökar generellt i Stockholmsregionen under kvartalet.</a:t>
            </a:r>
          </a:p>
          <a:p>
            <a:pPr marL="285750" indent="-285750">
              <a:buFont typeface="Arial" panose="020B0604020202020204" pitchFamily="34" charset="0"/>
              <a:buChar char="•"/>
            </a:pPr>
            <a:r>
              <a:rPr lang="sv-SE" sz="1400" dirty="0"/>
              <a:t>En ökning av bostadsbyggandet har även skett över de senaste fyra kvartalen.</a:t>
            </a:r>
          </a:p>
          <a:p>
            <a:pPr marL="285750" indent="-285750">
              <a:buFont typeface="Arial" panose="020B0604020202020204" pitchFamily="34" charset="0"/>
              <a:buChar char="•"/>
            </a:pPr>
            <a:r>
              <a:rPr lang="sv-SE" sz="1400" dirty="0" smtClean="0"/>
              <a:t>Östergötland och Uppsala svarade för den största ökningen under kvartalet.</a:t>
            </a:r>
            <a:endParaRPr lang="sv-SE" sz="1400" dirty="0"/>
          </a:p>
          <a:p>
            <a:pPr marL="285750" indent="-285750">
              <a:buFont typeface="Arial" panose="020B0604020202020204" pitchFamily="34" charset="0"/>
              <a:buChar char="•"/>
            </a:pPr>
            <a:endParaRPr lang="sv-SE" sz="1400" dirty="0"/>
          </a:p>
          <a:p>
            <a:pPr marL="285750" indent="-285750">
              <a:buFont typeface="Arial" panose="020B0604020202020204" pitchFamily="34" charset="0"/>
              <a:buChar char="•"/>
            </a:pPr>
            <a:endParaRPr lang="sv-SE" sz="1400" dirty="0"/>
          </a:p>
          <a:p>
            <a:pPr marL="0" lvl="4" indent="0">
              <a:buNone/>
            </a:pPr>
            <a:endParaRPr lang="sv-SE" sz="1400" dirty="0"/>
          </a:p>
          <a:p>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4" y="3436869"/>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2011 kv3</a:t>
            </a:r>
            <a:endParaRPr lang="sv-SE" sz="1400" dirty="0"/>
          </a:p>
        </p:txBody>
      </p:sp>
      <p:graphicFrame>
        <p:nvGraphicFramePr>
          <p:cNvPr id="26" name="Tabell 25">
            <a:extLst>
              <a:ext uri="{FF2B5EF4-FFF2-40B4-BE49-F238E27FC236}">
                <a16:creationId xmlns:a16="http://schemas.microsoft.com/office/drawing/2014/main" id="{8F05A520-8982-44C6-A1CB-3860A4812122}"/>
              </a:ext>
            </a:extLst>
          </p:cNvPr>
          <p:cNvGraphicFramePr>
            <a:graphicFrameLocks noGrp="1"/>
          </p:cNvGraphicFramePr>
          <p:nvPr>
            <p:extLst>
              <p:ext uri="{D42A27DB-BD31-4B8C-83A1-F6EECF244321}">
                <p14:modId xmlns:p14="http://schemas.microsoft.com/office/powerpoint/2010/main" val="154361722"/>
              </p:ext>
            </p:extLst>
          </p:nvPr>
        </p:nvGraphicFramePr>
        <p:xfrm>
          <a:off x="6962330" y="3590761"/>
          <a:ext cx="4310743" cy="2166228"/>
        </p:xfrm>
        <a:graphic>
          <a:graphicData uri="http://schemas.openxmlformats.org/drawingml/2006/table">
            <a:tbl>
              <a:tblPr bandRow="1">
                <a:tableStyleId>{2D5ABB26-0587-4C30-8999-92F81FD0307C}</a:tableStyleId>
              </a:tblPr>
              <a:tblGrid>
                <a:gridCol w="1408102">
                  <a:extLst>
                    <a:ext uri="{9D8B030D-6E8A-4147-A177-3AD203B41FA5}">
                      <a16:colId xmlns:a16="http://schemas.microsoft.com/office/drawing/2014/main" val="1678076792"/>
                    </a:ext>
                  </a:extLst>
                </a:gridCol>
                <a:gridCol w="625374">
                  <a:extLst>
                    <a:ext uri="{9D8B030D-6E8A-4147-A177-3AD203B41FA5}">
                      <a16:colId xmlns:a16="http://schemas.microsoft.com/office/drawing/2014/main" val="2601369493"/>
                    </a:ext>
                  </a:extLst>
                </a:gridCol>
                <a:gridCol w="709482">
                  <a:extLst>
                    <a:ext uri="{9D8B030D-6E8A-4147-A177-3AD203B41FA5}">
                      <a16:colId xmlns:a16="http://schemas.microsoft.com/office/drawing/2014/main" val="2395970223"/>
                    </a:ext>
                  </a:extLst>
                </a:gridCol>
                <a:gridCol w="561672">
                  <a:extLst>
                    <a:ext uri="{9D8B030D-6E8A-4147-A177-3AD203B41FA5}">
                      <a16:colId xmlns:a16="http://schemas.microsoft.com/office/drawing/2014/main" val="3235649811"/>
                    </a:ext>
                  </a:extLst>
                </a:gridCol>
                <a:gridCol w="512404">
                  <a:extLst>
                    <a:ext uri="{9D8B030D-6E8A-4147-A177-3AD203B41FA5}">
                      <a16:colId xmlns:a16="http://schemas.microsoft.com/office/drawing/2014/main" val="1050073455"/>
                    </a:ext>
                  </a:extLst>
                </a:gridCol>
                <a:gridCol w="493709">
                  <a:extLst>
                    <a:ext uri="{9D8B030D-6E8A-4147-A177-3AD203B41FA5}">
                      <a16:colId xmlns:a16="http://schemas.microsoft.com/office/drawing/2014/main" val="3827523272"/>
                    </a:ext>
                  </a:extLst>
                </a:gridCol>
              </a:tblGrid>
              <a:tr h="15436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6208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184978">
                <a:tc>
                  <a:txBody>
                    <a:bodyPr/>
                    <a:lstStyle/>
                    <a:p>
                      <a:pPr marL="72000" algn="l" fontAlgn="b"/>
                      <a:r>
                        <a:rPr lang="sv-SE" sz="800" b="1" u="none" strike="noStrike" dirty="0">
                          <a:effectLst/>
                        </a:rPr>
                        <a:t>Stockholmsregionen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5 516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24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-29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25 017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 </a:t>
                      </a:r>
                    </a:p>
                  </a:txBody>
                  <a:tcPr marL="9525" marR="9525" marT="9525" marB="0" anchor="ctr"/>
                </a:tc>
                <a:extLst>
                  <a:ext uri="{0D108BD9-81ED-4DB2-BD59-A6C34878D82A}">
                    <a16:rowId xmlns:a16="http://schemas.microsoft.com/office/drawing/2014/main" val="1544414373"/>
                  </a:ext>
                </a:extLst>
              </a:tr>
              <a:tr h="184978">
                <a:tc>
                  <a:txBody>
                    <a:bodyPr/>
                    <a:lstStyle/>
                    <a:p>
                      <a:pPr marL="72000" algn="l" fontAlgn="b"/>
                      <a:r>
                        <a:rPr lang="sv-SE" sz="800" b="1" u="none" strike="noStrike" dirty="0">
                          <a:effectLst/>
                        </a:rPr>
                        <a:t>Övriga Sverige</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5 529 </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-5</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-20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28 970 </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4178915708"/>
                  </a:ext>
                </a:extLst>
              </a:tr>
              <a:tr h="184978">
                <a:tc>
                  <a:txBody>
                    <a:bodyPr/>
                    <a:lstStyle/>
                    <a:p>
                      <a:pPr marL="72000" algn="l" fontAlgn="b"/>
                      <a:r>
                        <a:rPr lang="sv-SE" sz="800" u="none" strike="noStrike">
                          <a:effectLst/>
                        </a:rPr>
                        <a:t>Stockholms län</a:t>
                      </a:r>
                      <a:endParaRPr lang="sv-SE" sz="800" b="0" i="0" u="none" strike="noStrike">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3 513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53</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-20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13 903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1554613420"/>
                  </a:ext>
                </a:extLst>
              </a:tr>
              <a:tr h="184978">
                <a:tc>
                  <a:txBody>
                    <a:bodyPr/>
                    <a:lstStyle/>
                    <a:p>
                      <a:pPr marL="72000" algn="l" fontAlgn="b"/>
                      <a:r>
                        <a:rPr lang="sv-SE" sz="800" u="none" strike="noStrike" dirty="0">
                          <a:effectLst/>
                        </a:rPr>
                        <a:t>Uppsala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715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3 611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35</a:t>
                      </a:r>
                    </a:p>
                  </a:txBody>
                  <a:tcPr marL="9525" marR="9525" marT="9525" marB="0" anchor="ctr"/>
                </a:tc>
                <a:extLst>
                  <a:ext uri="{0D108BD9-81ED-4DB2-BD59-A6C34878D82A}">
                    <a16:rowId xmlns:a16="http://schemas.microsoft.com/office/drawing/2014/main" val="923977588"/>
                  </a:ext>
                </a:extLst>
              </a:tr>
              <a:tr h="184978">
                <a:tc>
                  <a:txBody>
                    <a:bodyPr/>
                    <a:lstStyle/>
                    <a:p>
                      <a:pPr marL="72000" algn="l" fontAlgn="b"/>
                      <a:r>
                        <a:rPr lang="sv-SE" sz="800" u="none" strike="noStrike" dirty="0">
                          <a:effectLst/>
                        </a:rPr>
                        <a:t>Södermanlands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306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2 180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35</a:t>
                      </a:r>
                    </a:p>
                  </a:txBody>
                  <a:tcPr marL="9525" marR="9525" marT="9525" marB="0" anchor="ctr"/>
                </a:tc>
                <a:extLst>
                  <a:ext uri="{0D108BD9-81ED-4DB2-BD59-A6C34878D82A}">
                    <a16:rowId xmlns:a16="http://schemas.microsoft.com/office/drawing/2014/main" val="1906481131"/>
                  </a:ext>
                </a:extLst>
              </a:tr>
              <a:tr h="184978">
                <a:tc>
                  <a:txBody>
                    <a:bodyPr/>
                    <a:lstStyle/>
                    <a:p>
                      <a:pPr marL="72000" algn="l" fontAlgn="b"/>
                      <a:r>
                        <a:rPr lang="sv-SE" sz="800" u="none" strike="noStrike">
                          <a:effectLst/>
                        </a:rPr>
                        <a:t>Östergötlands län</a:t>
                      </a:r>
                      <a:endParaRPr lang="sv-SE" sz="800" b="0" i="0" u="none" strike="noStrike">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1 485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3147949284"/>
                  </a:ext>
                </a:extLst>
              </a:tr>
              <a:tr h="184978">
                <a:tc>
                  <a:txBody>
                    <a:bodyPr/>
                    <a:lstStyle/>
                    <a:p>
                      <a:pPr marL="72000" algn="l" fontAlgn="b"/>
                      <a:r>
                        <a:rPr lang="sv-SE" sz="800" u="none" strike="noStrike" dirty="0">
                          <a:effectLst/>
                        </a:rPr>
                        <a:t>Örebro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156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843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2892915560"/>
                  </a:ext>
                </a:extLst>
              </a:tr>
              <a:tr h="184978">
                <a:tc>
                  <a:txBody>
                    <a:bodyPr/>
                    <a:lstStyle/>
                    <a:p>
                      <a:pPr marL="72000" algn="l" fontAlgn="b"/>
                      <a:r>
                        <a:rPr lang="sv-SE" sz="800" u="none" strike="noStrike">
                          <a:effectLst/>
                        </a:rPr>
                        <a:t>Västmanlands län</a:t>
                      </a:r>
                      <a:endParaRPr lang="sv-SE" sz="800" b="0" i="0" u="none" strike="noStrike">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285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1 628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3464285669"/>
                  </a:ext>
                </a:extLst>
              </a:tr>
              <a:tr h="184978">
                <a:tc>
                  <a:txBody>
                    <a:bodyPr/>
                    <a:lstStyle/>
                    <a:p>
                      <a:pPr marL="72000" algn="l" fontAlgn="b"/>
                      <a:r>
                        <a:rPr lang="sv-SE" sz="800" u="none" strike="noStrike" dirty="0">
                          <a:effectLst/>
                        </a:rPr>
                        <a:t>Dalarnas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651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extLst>
                  <a:ext uri="{0D108BD9-81ED-4DB2-BD59-A6C34878D82A}">
                    <a16:rowId xmlns:a16="http://schemas.microsoft.com/office/drawing/2014/main" val="1690122003"/>
                  </a:ext>
                </a:extLst>
              </a:tr>
              <a:tr h="184978">
                <a:tc>
                  <a:txBody>
                    <a:bodyPr/>
                    <a:lstStyle/>
                    <a:p>
                      <a:pPr marL="72000" algn="l" fontAlgn="b"/>
                      <a:r>
                        <a:rPr lang="sv-SE" sz="800" u="none" strike="noStrike" dirty="0">
                          <a:effectLst/>
                        </a:rPr>
                        <a:t>Gävleborgs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716 </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2641346115"/>
                  </a:ext>
                </a:extLst>
              </a:tr>
            </a:tbl>
          </a:graphicData>
        </a:graphic>
      </p:graphicFrame>
      <p:graphicFrame>
        <p:nvGraphicFramePr>
          <p:cNvPr id="12" name="Diagram 11">
            <a:extLst>
              <a:ext uri="{FF2B5EF4-FFF2-40B4-BE49-F238E27FC236}">
                <a16:creationId xmlns:a16="http://schemas.microsoft.com/office/drawing/2014/main" id="{1B088CE8-06CF-4649-832E-8371B6D1F47C}"/>
              </a:ext>
            </a:extLst>
          </p:cNvPr>
          <p:cNvGraphicFramePr>
            <a:graphicFrameLocks/>
          </p:cNvGraphicFramePr>
          <p:nvPr>
            <p:extLst>
              <p:ext uri="{D42A27DB-BD31-4B8C-83A1-F6EECF244321}">
                <p14:modId xmlns:p14="http://schemas.microsoft.com/office/powerpoint/2010/main" val="2234983219"/>
              </p:ext>
            </p:extLst>
          </p:nvPr>
        </p:nvGraphicFramePr>
        <p:xfrm>
          <a:off x="721637" y="1949297"/>
          <a:ext cx="5862639" cy="376713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1" y="2026297"/>
            <a:ext cx="47259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2064950"/>
            <a:ext cx="2197653" cy="276999"/>
          </a:xfrm>
          <a:prstGeom prst="rect">
            <a:avLst/>
          </a:prstGeom>
          <a:noFill/>
        </p:spPr>
        <p:txBody>
          <a:bodyPr wrap="none" rtlCol="0">
            <a:spAutoFit/>
          </a:bodyPr>
          <a:lstStyle/>
          <a:p>
            <a:r>
              <a:rPr lang="sv-SE" sz="1200" b="1">
                <a:latin typeface="+mj-lt"/>
                <a:cs typeface="Arial" panose="020B0604020202020204" pitchFamily="34" charset="0"/>
              </a:rPr>
              <a:t>Kommersiella övernattningar</a:t>
            </a:r>
            <a:endParaRPr lang="sv-SE" sz="1200" b="1" dirty="0">
              <a:latin typeface="+mj-lt"/>
              <a:cs typeface="Arial" panose="020B0604020202020204" pitchFamily="34" charset="0"/>
            </a:endParaRP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30" y="450403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4378325" cy="707886"/>
          </a:xfrm>
          <a:prstGeom prst="rect">
            <a:avLst/>
          </a:prstGeom>
          <a:noFill/>
        </p:spPr>
        <p:txBody>
          <a:bodyPr wrap="square" rtlCol="0">
            <a:spAutoFit/>
          </a:bodyPr>
          <a:lstStyle/>
          <a:p>
            <a:r>
              <a:rPr lang="sv-SE" sz="1400" b="1" dirty="0"/>
              <a:t>Kommersiella övernattningar </a:t>
            </a:r>
          </a:p>
          <a:p>
            <a:r>
              <a:rPr lang="sv-SE" sz="1400" b="1" dirty="0"/>
              <a:t>(hotell, vandrarhem, stugbyar och camping)</a:t>
            </a:r>
            <a:r>
              <a:rPr lang="sv-SE" sz="1400" dirty="0"/>
              <a:t/>
            </a:r>
            <a:br>
              <a:rPr lang="sv-SE" sz="1400" dirty="0"/>
            </a:br>
            <a:r>
              <a:rPr lang="sv-SE" sz="1200" dirty="0"/>
              <a:t>Index 100 = 2011 kv3</a:t>
            </a:r>
            <a:endParaRPr lang="sv-SE" sz="1400" dirty="0"/>
          </a:p>
        </p:txBody>
      </p:sp>
      <p:graphicFrame>
        <p:nvGraphicFramePr>
          <p:cNvPr id="29" name="Tabell 28">
            <a:extLst>
              <a:ext uri="{FF2B5EF4-FFF2-40B4-BE49-F238E27FC236}">
                <a16:creationId xmlns:a16="http://schemas.microsoft.com/office/drawing/2014/main" id="{7A9A587A-633F-4973-B4A2-D0E29EAC7C5E}"/>
              </a:ext>
            </a:extLst>
          </p:cNvPr>
          <p:cNvGraphicFramePr>
            <a:graphicFrameLocks noGrp="1"/>
          </p:cNvGraphicFramePr>
          <p:nvPr>
            <p:extLst>
              <p:ext uri="{D42A27DB-BD31-4B8C-83A1-F6EECF244321}">
                <p14:modId xmlns:p14="http://schemas.microsoft.com/office/powerpoint/2010/main" val="4091174235"/>
              </p:ext>
            </p:extLst>
          </p:nvPr>
        </p:nvGraphicFramePr>
        <p:xfrm>
          <a:off x="6825237" y="2276252"/>
          <a:ext cx="4362996" cy="2179247"/>
        </p:xfrm>
        <a:graphic>
          <a:graphicData uri="http://schemas.openxmlformats.org/drawingml/2006/table">
            <a:tbl>
              <a:tblPr bandRow="1">
                <a:tableStyleId>{2D5ABB26-0587-4C30-8999-92F81FD0307C}</a:tableStyleId>
              </a:tblPr>
              <a:tblGrid>
                <a:gridCol w="1425171">
                  <a:extLst>
                    <a:ext uri="{9D8B030D-6E8A-4147-A177-3AD203B41FA5}">
                      <a16:colId xmlns:a16="http://schemas.microsoft.com/office/drawing/2014/main" val="1678076792"/>
                    </a:ext>
                  </a:extLst>
                </a:gridCol>
                <a:gridCol w="632954">
                  <a:extLst>
                    <a:ext uri="{9D8B030D-6E8A-4147-A177-3AD203B41FA5}">
                      <a16:colId xmlns:a16="http://schemas.microsoft.com/office/drawing/2014/main" val="2601369493"/>
                    </a:ext>
                  </a:extLst>
                </a:gridCol>
                <a:gridCol w="718081">
                  <a:extLst>
                    <a:ext uri="{9D8B030D-6E8A-4147-A177-3AD203B41FA5}">
                      <a16:colId xmlns:a16="http://schemas.microsoft.com/office/drawing/2014/main" val="2395970223"/>
                    </a:ext>
                  </a:extLst>
                </a:gridCol>
                <a:gridCol w="568481">
                  <a:extLst>
                    <a:ext uri="{9D8B030D-6E8A-4147-A177-3AD203B41FA5}">
                      <a16:colId xmlns:a16="http://schemas.microsoft.com/office/drawing/2014/main" val="3235649811"/>
                    </a:ext>
                  </a:extLst>
                </a:gridCol>
                <a:gridCol w="518615">
                  <a:extLst>
                    <a:ext uri="{9D8B030D-6E8A-4147-A177-3AD203B41FA5}">
                      <a16:colId xmlns:a16="http://schemas.microsoft.com/office/drawing/2014/main" val="1050073455"/>
                    </a:ext>
                  </a:extLst>
                </a:gridCol>
                <a:gridCol w="499694">
                  <a:extLst>
                    <a:ext uri="{9D8B030D-6E8A-4147-A177-3AD203B41FA5}">
                      <a16:colId xmlns:a16="http://schemas.microsoft.com/office/drawing/2014/main" val="3827523272"/>
                    </a:ext>
                  </a:extLst>
                </a:gridCol>
              </a:tblGrid>
              <a:tr h="19499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46398">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167078">
                <a:tc>
                  <a:txBody>
                    <a:bodyPr/>
                    <a:lstStyle/>
                    <a:p>
                      <a:pPr marL="72000" algn="l" fontAlgn="ctr"/>
                      <a:r>
                        <a:rPr lang="sv-SE" sz="800" b="1" u="none" strike="noStrike" dirty="0">
                          <a:effectLst/>
                        </a:rPr>
                        <a:t>Stockholmsregionen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5 472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46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-14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13 276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-8 </a:t>
                      </a:r>
                    </a:p>
                  </a:txBody>
                  <a:tcPr marL="9525" marR="9525" marT="9525" marB="0" anchor="ctr"/>
                </a:tc>
                <a:extLst>
                  <a:ext uri="{0D108BD9-81ED-4DB2-BD59-A6C34878D82A}">
                    <a16:rowId xmlns:a16="http://schemas.microsoft.com/office/drawing/2014/main" val="1544414373"/>
                  </a:ext>
                </a:extLst>
              </a:tr>
              <a:tr h="167078">
                <a:tc>
                  <a:txBody>
                    <a:bodyPr/>
                    <a:lstStyle/>
                    <a:p>
                      <a:pPr marL="72000" algn="l" fontAlgn="ctr"/>
                      <a:r>
                        <a:rPr lang="sv-SE" sz="800" b="0" i="1" u="none" strike="noStrike">
                          <a:effectLst/>
                        </a:rPr>
                        <a:t>Varav utländska**</a:t>
                      </a:r>
                      <a:endParaRPr lang="sv-SE" sz="800" b="0" i="1"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1" u="none" strike="noStrike">
                          <a:solidFill>
                            <a:srgbClr val="000000"/>
                          </a:solidFill>
                          <a:effectLst/>
                          <a:latin typeface="Futura Std Book" panose="020B0502020204020303"/>
                        </a:rPr>
                        <a:t>880 </a:t>
                      </a:r>
                    </a:p>
                  </a:txBody>
                  <a:tcPr marL="9525" marR="9525" marT="9525" marB="0" anchor="ctr"/>
                </a:tc>
                <a:tc>
                  <a:txBody>
                    <a:bodyPr/>
                    <a:lstStyle/>
                    <a:p>
                      <a:pPr algn="ctr" rtl="0" fontAlgn="ctr"/>
                      <a:r>
                        <a:rPr lang="sv-SE" sz="800" b="0" i="1" u="none" strike="noStrike">
                          <a:solidFill>
                            <a:srgbClr val="000000"/>
                          </a:solidFill>
                          <a:effectLst/>
                          <a:latin typeface="Futura Std Book" panose="020B0502020204020303"/>
                        </a:rPr>
                        <a:t>109</a:t>
                      </a:r>
                    </a:p>
                  </a:txBody>
                  <a:tcPr marL="9525" marR="9525" marT="9525" marB="0" anchor="ctr"/>
                </a:tc>
                <a:tc>
                  <a:txBody>
                    <a:bodyPr/>
                    <a:lstStyle/>
                    <a:p>
                      <a:pPr algn="ctr" rtl="0" fontAlgn="ctr"/>
                      <a:r>
                        <a:rPr lang="sv-SE" sz="800" b="0" i="1" u="none" strike="noStrike">
                          <a:solidFill>
                            <a:srgbClr val="000000"/>
                          </a:solidFill>
                          <a:effectLst/>
                          <a:latin typeface="Futura Std Book" panose="020B0502020204020303"/>
                        </a:rPr>
                        <a:t>-56</a:t>
                      </a:r>
                    </a:p>
                  </a:txBody>
                  <a:tcPr marL="9525" marR="9525" marT="9525" marB="0" anchor="ctr"/>
                </a:tc>
                <a:tc>
                  <a:txBody>
                    <a:bodyPr/>
                    <a:lstStyle/>
                    <a:p>
                      <a:pPr algn="ctr" rtl="0" fontAlgn="ctr"/>
                      <a:r>
                        <a:rPr lang="sv-SE" sz="800" b="0" i="1" u="none" strike="noStrike">
                          <a:solidFill>
                            <a:srgbClr val="000000"/>
                          </a:solidFill>
                          <a:effectLst/>
                          <a:latin typeface="Futura Std Book" panose="020B0502020204020303"/>
                        </a:rPr>
                        <a:t>1 914 </a:t>
                      </a:r>
                    </a:p>
                  </a:txBody>
                  <a:tcPr marL="9525" marR="9525" marT="9525" marB="0" anchor="ctr"/>
                </a:tc>
                <a:tc>
                  <a:txBody>
                    <a:bodyPr/>
                    <a:lstStyle/>
                    <a:p>
                      <a:pPr algn="ctr" rtl="0" fontAlgn="ctr"/>
                      <a:r>
                        <a:rPr lang="sv-SE" sz="800" b="0" i="1" u="none" strike="noStrike">
                          <a:solidFill>
                            <a:srgbClr val="000000"/>
                          </a:solidFill>
                          <a:effectLst/>
                          <a:latin typeface="Futura Std Book" panose="020B0502020204020303"/>
                        </a:rPr>
                        <a:t>-29</a:t>
                      </a:r>
                    </a:p>
                  </a:txBody>
                  <a:tcPr marL="9525" marR="9525" marT="9525" marB="0" anchor="ctr"/>
                </a:tc>
                <a:extLst>
                  <a:ext uri="{0D108BD9-81ED-4DB2-BD59-A6C34878D82A}">
                    <a16:rowId xmlns:a16="http://schemas.microsoft.com/office/drawing/2014/main" val="4178915708"/>
                  </a:ext>
                </a:extLst>
              </a:tr>
              <a:tr h="167078">
                <a:tc>
                  <a:txBody>
                    <a:bodyPr/>
                    <a:lstStyle/>
                    <a:p>
                      <a:pPr marL="72000" algn="l" fontAlgn="ctr"/>
                      <a:r>
                        <a:rPr lang="sv-SE" sz="800" b="1" u="none" strike="noStrike" dirty="0">
                          <a:effectLst/>
                        </a:rPr>
                        <a:t>Övriga Sverige</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8 274 </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35</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17 441 </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1554613420"/>
                  </a:ext>
                </a:extLst>
              </a:tr>
              <a:tr h="167078">
                <a:tc>
                  <a:txBody>
                    <a:bodyPr/>
                    <a:lstStyle/>
                    <a:p>
                      <a:pPr marL="72000" algn="l" fontAlgn="ctr"/>
                      <a:r>
                        <a:rPr lang="sv-SE" sz="800" u="none" strike="noStrike" dirty="0">
                          <a:effectLst/>
                        </a:rPr>
                        <a:t>Stockholms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2 994 </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67</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-26</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7 128 </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-15</a:t>
                      </a:r>
                    </a:p>
                  </a:txBody>
                  <a:tcPr marL="9525" marR="9525" marT="9525" marB="0" anchor="ctr"/>
                </a:tc>
                <a:extLst>
                  <a:ext uri="{0D108BD9-81ED-4DB2-BD59-A6C34878D82A}">
                    <a16:rowId xmlns:a16="http://schemas.microsoft.com/office/drawing/2014/main" val="923977588"/>
                  </a:ext>
                </a:extLst>
              </a:tr>
              <a:tr h="167078">
                <a:tc>
                  <a:txBody>
                    <a:bodyPr/>
                    <a:lstStyle/>
                    <a:p>
                      <a:pPr marL="72000" algn="l" fontAlgn="ctr"/>
                      <a:r>
                        <a:rPr lang="sv-SE" sz="800" u="none" strike="noStrike" dirty="0">
                          <a:effectLst/>
                        </a:rPr>
                        <a:t>Uppsala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521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1906481131"/>
                  </a:ext>
                </a:extLst>
              </a:tr>
              <a:tr h="167078">
                <a:tc>
                  <a:txBody>
                    <a:bodyPr/>
                    <a:lstStyle/>
                    <a:p>
                      <a:pPr marL="72000" algn="l" fontAlgn="ctr"/>
                      <a:r>
                        <a:rPr lang="sv-SE" sz="800" u="none" strike="noStrike" dirty="0">
                          <a:effectLst/>
                        </a:rPr>
                        <a:t>Södermanlands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262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587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3147949284"/>
                  </a:ext>
                </a:extLst>
              </a:tr>
              <a:tr h="167078">
                <a:tc>
                  <a:txBody>
                    <a:bodyPr/>
                    <a:lstStyle/>
                    <a:p>
                      <a:pPr marL="72000" algn="l" fontAlgn="ctr"/>
                      <a:r>
                        <a:rPr lang="sv-SE" sz="800" u="none" strike="noStrike" dirty="0">
                          <a:effectLst/>
                        </a:rPr>
                        <a:t>Östergötlands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553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1 168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2892915560"/>
                  </a:ext>
                </a:extLst>
              </a:tr>
              <a:tr h="167078">
                <a:tc>
                  <a:txBody>
                    <a:bodyPr/>
                    <a:lstStyle/>
                    <a:p>
                      <a:pPr marL="72000" algn="l" fontAlgn="ctr"/>
                      <a:r>
                        <a:rPr lang="sv-SE" sz="800" u="none" strike="noStrike" dirty="0">
                          <a:effectLst/>
                        </a:rPr>
                        <a:t>Örebro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556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3464285669"/>
                  </a:ext>
                </a:extLst>
              </a:tr>
              <a:tr h="167078">
                <a:tc>
                  <a:txBody>
                    <a:bodyPr/>
                    <a:lstStyle/>
                    <a:p>
                      <a:pPr marL="72000" algn="l" fontAlgn="ctr"/>
                      <a:r>
                        <a:rPr lang="sv-SE" sz="800" u="none" strike="noStrike" dirty="0">
                          <a:effectLst/>
                        </a:rPr>
                        <a:t>Västmanlands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204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530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1690122003"/>
                  </a:ext>
                </a:extLst>
              </a:tr>
              <a:tr h="167078">
                <a:tc>
                  <a:txBody>
                    <a:bodyPr/>
                    <a:lstStyle/>
                    <a:p>
                      <a:pPr marL="72000" algn="l" fontAlgn="ctr"/>
                      <a:r>
                        <a:rPr lang="sv-SE" sz="800" u="none" strike="noStrike" dirty="0">
                          <a:effectLst/>
                        </a:rPr>
                        <a:t>Dalarnas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687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2 098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2641346115"/>
                  </a:ext>
                </a:extLst>
              </a:tr>
              <a:tr h="167078">
                <a:tc>
                  <a:txBody>
                    <a:bodyPr/>
                    <a:lstStyle/>
                    <a:p>
                      <a:pPr marL="72000" algn="l" fontAlgn="ctr"/>
                      <a:r>
                        <a:rPr lang="sv-SE" sz="800" u="none" strike="noStrike" dirty="0">
                          <a:effectLst/>
                        </a:rPr>
                        <a:t>Gävleborgs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688 </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2026898791"/>
                  </a:ext>
                </a:extLst>
              </a:tr>
            </a:tbl>
          </a:graphicData>
        </a:graphic>
      </p:graphicFrame>
      <p:sp>
        <p:nvSpPr>
          <p:cNvPr id="11" name="textruta 10">
            <a:extLst>
              <a:ext uri="{FF2B5EF4-FFF2-40B4-BE49-F238E27FC236}">
                <a16:creationId xmlns:a16="http://schemas.microsoft.com/office/drawing/2014/main" id="{6D71C9D0-6744-4B6D-936F-6FB6B9C3603A}"/>
              </a:ext>
            </a:extLst>
          </p:cNvPr>
          <p:cNvSpPr txBox="1"/>
          <p:nvPr/>
        </p:nvSpPr>
        <p:spPr>
          <a:xfrm>
            <a:off x="10288630" y="4666801"/>
            <a:ext cx="1572866" cy="184666"/>
          </a:xfrm>
          <a:prstGeom prst="rect">
            <a:avLst/>
          </a:prstGeom>
          <a:noFill/>
        </p:spPr>
        <p:txBody>
          <a:bodyPr wrap="none" rtlCol="0">
            <a:spAutoFit/>
          </a:bodyPr>
          <a:lstStyle/>
          <a:p>
            <a:r>
              <a:rPr lang="sv-SE" sz="600"/>
              <a:t>** För utländska gästnätter exkl camping</a:t>
            </a:r>
            <a:endParaRPr lang="sv-SE" sz="600" dirty="0"/>
          </a:p>
        </p:txBody>
      </p:sp>
      <p:graphicFrame>
        <p:nvGraphicFramePr>
          <p:cNvPr id="12" name="Diagram 11">
            <a:extLst>
              <a:ext uri="{FF2B5EF4-FFF2-40B4-BE49-F238E27FC236}">
                <a16:creationId xmlns:a16="http://schemas.microsoft.com/office/drawing/2014/main" id="{BDB6E1FA-6199-44CE-A7A8-61D82043236A}"/>
              </a:ext>
            </a:extLst>
          </p:cNvPr>
          <p:cNvGraphicFramePr>
            <a:graphicFrameLocks/>
          </p:cNvGraphicFramePr>
          <p:nvPr>
            <p:extLst>
              <p:ext uri="{D42A27DB-BD31-4B8C-83A1-F6EECF244321}">
                <p14:modId xmlns:p14="http://schemas.microsoft.com/office/powerpoint/2010/main" val="1423038579"/>
              </p:ext>
            </p:extLst>
          </p:nvPr>
        </p:nvGraphicFramePr>
        <p:xfrm>
          <a:off x="633009" y="2164740"/>
          <a:ext cx="5981435" cy="346558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5" name="Platshållare för bild 5">
            <a:extLst>
              <a:ext uri="{FF2B5EF4-FFF2-40B4-BE49-F238E27FC236}">
                <a16:creationId xmlns:a16="http://schemas.microsoft.com/office/drawing/2014/main" id="{718F961F-E8E9-47E0-82DD-7ABF22E1A3FE}"/>
              </a:ext>
            </a:extLst>
          </p:cNvPr>
          <p:cNvPicPr>
            <a:picLocks noGrp="1" noChangeAspect="1"/>
          </p:cNvPicPr>
          <p:nvPr>
            <p:ph type="pic" sz="quarter" idx="13"/>
          </p:nvPr>
        </p:nvPicPr>
        <p:blipFill>
          <a:blip r:embed="rId2"/>
          <a:srcRect l="10" r="10"/>
          <a:stretch>
            <a:fillRect/>
          </a:stretch>
        </p:blipFill>
        <p:spPr>
          <a:xfrm>
            <a:off x="6467279" y="0"/>
            <a:ext cx="5727202" cy="6858000"/>
          </a:xfrm>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730247" y="1628775"/>
            <a:ext cx="5296792"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br>
              <a:rPr lang="sv-SE" sz="1200" dirty="0">
                <a:solidFill>
                  <a:schemeClr val="bg1"/>
                </a:solidFill>
              </a:rPr>
            </a:br>
            <a:r>
              <a:rPr lang="sv-SE" sz="1200" dirty="0">
                <a:hlinkClick r:id="rId3"/>
              </a:rPr>
              <a:t>https://stockholmbusinessalliance.se/material/?</a:t>
            </a:r>
            <a:r>
              <a:rPr lang="sv-SE" sz="1200" dirty="0" smtClean="0">
                <a:hlinkClick r:id="rId3"/>
              </a:rPr>
              <a:t>cat=konjunkturrapporter</a:t>
            </a:r>
            <a:endParaRPr lang="sv-SE" sz="1200" dirty="0" smtClean="0"/>
          </a:p>
          <a:p>
            <a:r>
              <a:rPr lang="sv-SE" sz="1200" dirty="0" smtClean="0">
                <a:solidFill>
                  <a:schemeClr val="bg1"/>
                </a:solidFill>
              </a:rPr>
              <a:t>Frågor </a:t>
            </a:r>
            <a:r>
              <a:rPr lang="sv-SE" sz="1200" dirty="0">
                <a:solidFill>
                  <a:schemeClr val="bg1"/>
                </a:solidFill>
              </a:rPr>
              <a:t>kan ställas till Stefan Frid på Invest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730249" y="342899"/>
            <a:ext cx="5629774" cy="1113955"/>
          </a:xfrm>
        </p:spPr>
        <p:txBody>
          <a:bodyPr/>
          <a:lstStyle/>
          <a:p>
            <a:r>
              <a:rPr lang="sv-SE" dirty="0">
                <a:solidFill>
                  <a:schemeClr val="bg1"/>
                </a:solidFill>
              </a:rPr>
              <a:t>Stockholm Business Region</a:t>
            </a:r>
          </a:p>
        </p:txBody>
      </p:sp>
      <p:pic>
        <p:nvPicPr>
          <p:cNvPr id="6" name="Bildobjekt 5">
            <a:extLst>
              <a:ext uri="{FF2B5EF4-FFF2-40B4-BE49-F238E27FC236}">
                <a16:creationId xmlns:a16="http://schemas.microsoft.com/office/drawing/2014/main" id="{98AF5AE4-9335-46AF-A398-88ED86C2B0CE}"/>
              </a:ext>
            </a:extLst>
          </p:cNvPr>
          <p:cNvPicPr>
            <a:picLocks noChangeAspect="1"/>
          </p:cNvPicPr>
          <p:nvPr/>
        </p:nvPicPr>
        <p:blipFill rotWithShape="1">
          <a:blip r:embed="rId4"/>
          <a:srcRect t="41640" b="10477"/>
          <a:stretch/>
        </p:blipFill>
        <p:spPr>
          <a:xfrm>
            <a:off x="7073887" y="0"/>
            <a:ext cx="5983152"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8403</TotalTime>
  <Words>3029</Words>
  <Application>Microsoft Office PowerPoint</Application>
  <PresentationFormat>Bredbild</PresentationFormat>
  <Paragraphs>1269</Paragraphs>
  <Slides>18</Slides>
  <Notes>1</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18</vt:i4>
      </vt:variant>
    </vt:vector>
  </HeadingPairs>
  <TitlesOfParts>
    <vt:vector size="23" baseType="lpstr">
      <vt:lpstr>Arial</vt:lpstr>
      <vt:lpstr>Futura Std Book</vt:lpstr>
      <vt:lpstr>Garamond</vt:lpstr>
      <vt:lpstr>Times New Roman</vt:lpstr>
      <vt:lpstr>Stockholm Business Region</vt:lpstr>
      <vt:lpstr>PowerPoint-presentation</vt:lpstr>
      <vt:lpstr>Om rapporten</vt:lpstr>
      <vt:lpstr>  Tydlig återhämtning</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Stefan Frid</cp:lastModifiedBy>
  <cp:revision>538</cp:revision>
  <cp:lastPrinted>2020-06-18T09:27:44Z</cp:lastPrinted>
  <dcterms:created xsi:type="dcterms:W3CDTF">2019-04-29T08:02:07Z</dcterms:created>
  <dcterms:modified xsi:type="dcterms:W3CDTF">2022-01-07T11:14:51Z</dcterms:modified>
</cp:coreProperties>
</file>