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369" r:id="rId2"/>
    <p:sldId id="308" r:id="rId3"/>
    <p:sldId id="347" r:id="rId4"/>
    <p:sldId id="370" r:id="rId5"/>
    <p:sldId id="371" r:id="rId6"/>
    <p:sldId id="350" r:id="rId7"/>
    <p:sldId id="351" r:id="rId8"/>
    <p:sldId id="372" r:id="rId9"/>
    <p:sldId id="373" r:id="rId10"/>
    <p:sldId id="354" r:id="rId11"/>
    <p:sldId id="368" r:id="rId12"/>
    <p:sldId id="374" r:id="rId13"/>
    <p:sldId id="375" r:id="rId14"/>
    <p:sldId id="358" r:id="rId15"/>
    <p:sldId id="359" r:id="rId16"/>
    <p:sldId id="376" r:id="rId17"/>
    <p:sldId id="377" r:id="rId18"/>
    <p:sldId id="378" r:id="rId19"/>
    <p:sldId id="316" r:id="rId20"/>
    <p:sldId id="363" r:id="rId21"/>
    <p:sldId id="364" r:id="rId22"/>
    <p:sldId id="365" r:id="rId23"/>
    <p:sldId id="366" r:id="rId24"/>
    <p:sldId id="367"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0"/>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5" autoAdjust="0"/>
    <p:restoredTop sz="96357" autoAdjust="0"/>
  </p:normalViewPr>
  <p:slideViewPr>
    <p:cSldViewPr snapToGrid="0">
      <p:cViewPr varScale="1">
        <p:scale>
          <a:sx n="69" d="100"/>
          <a:sy n="69" d="100"/>
        </p:scale>
        <p:origin x="724" y="44"/>
      </p:cViewPr>
      <p:guideLst/>
    </p:cSldViewPr>
  </p:slideViewPr>
  <p:notesTextViewPr>
    <p:cViewPr>
      <p:scale>
        <a:sx n="3" d="2"/>
        <a:sy n="3" d="2"/>
      </p:scale>
      <p:origin x="0" y="0"/>
    </p:cViewPr>
  </p:notesTextViewPr>
  <p:sorterViewPr>
    <p:cViewPr>
      <p:scale>
        <a:sx n="78" d="100"/>
        <a:sy n="78" d="100"/>
      </p:scale>
      <p:origin x="0" y="-4148"/>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'sid4 graf'!$C$14</c:f>
              <c:strCache>
                <c:ptCount val="1"/>
                <c:pt idx="0">
                  <c:v>Total</c:v>
                </c:pt>
              </c:strCache>
            </c:strRef>
          </c:tx>
          <c:spPr>
            <a:ln w="28575" cap="rnd">
              <a:solidFill>
                <a:schemeClr val="accent1"/>
              </a:solidFill>
              <a:round/>
            </a:ln>
            <a:effectLst/>
          </c:spPr>
          <c:marker>
            <c:symbol val="none"/>
          </c:marker>
          <c:cat>
            <c:strRef>
              <c:f>'sid4 graf'!$D$13:$AR$13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'sid4 graf'!$D$14:$AR$14</c:f>
              <c:numCache>
                <c:formatCode>General</c:formatCode>
                <c:ptCount val="41"/>
                <c:pt idx="0">
                  <c:v>100</c:v>
                </c:pt>
                <c:pt idx="1">
                  <c:v>101.06040815752458</c:v>
                </c:pt>
                <c:pt idx="2">
                  <c:v>102.34918986127906</c:v>
                </c:pt>
                <c:pt idx="3">
                  <c:v>106.67262770828584</c:v>
                </c:pt>
                <c:pt idx="4">
                  <c:v>103.79207249870618</c:v>
                </c:pt>
                <c:pt idx="5">
                  <c:v>105.15222248966047</c:v>
                </c:pt>
                <c:pt idx="6">
                  <c:v>105.32336586329021</c:v>
                </c:pt>
                <c:pt idx="7">
                  <c:v>109.29350301976886</c:v>
                </c:pt>
                <c:pt idx="8">
                  <c:v>106.89563534479254</c:v>
                </c:pt>
                <c:pt idx="9">
                  <c:v>108.69296806958653</c:v>
                </c:pt>
                <c:pt idx="10">
                  <c:v>109.50833622075412</c:v>
                </c:pt>
                <c:pt idx="11">
                  <c:v>114.7320633602713</c:v>
                </c:pt>
                <c:pt idx="12">
                  <c:v>112.07974936174119</c:v>
                </c:pt>
                <c:pt idx="13">
                  <c:v>112.88719245096848</c:v>
                </c:pt>
                <c:pt idx="14">
                  <c:v>115.30070091989526</c:v>
                </c:pt>
                <c:pt idx="15">
                  <c:v>120.96759091576193</c:v>
                </c:pt>
                <c:pt idx="16">
                  <c:v>118.02551693512055</c:v>
                </c:pt>
                <c:pt idx="17">
                  <c:v>119.63916472900688</c:v>
                </c:pt>
                <c:pt idx="18">
                  <c:v>122.52754873677617</c:v>
                </c:pt>
                <c:pt idx="19">
                  <c:v>126.1929877939003</c:v>
                </c:pt>
                <c:pt idx="20">
                  <c:v>124.54583917019151</c:v>
                </c:pt>
                <c:pt idx="21">
                  <c:v>126.75154579814824</c:v>
                </c:pt>
                <c:pt idx="22">
                  <c:v>129.03937851088889</c:v>
                </c:pt>
                <c:pt idx="23">
                  <c:v>134.56253660437156</c:v>
                </c:pt>
                <c:pt idx="24">
                  <c:v>131.1702251299314</c:v>
                </c:pt>
                <c:pt idx="25">
                  <c:v>133.43217523370157</c:v>
                </c:pt>
                <c:pt idx="26">
                  <c:v>135.00236663638941</c:v>
                </c:pt>
                <c:pt idx="27">
                  <c:v>142.69594463280012</c:v>
                </c:pt>
                <c:pt idx="28">
                  <c:v>139.25772788736182</c:v>
                </c:pt>
                <c:pt idx="29">
                  <c:v>140.28662126104626</c:v>
                </c:pt>
                <c:pt idx="30">
                  <c:v>142.91434455381355</c:v>
                </c:pt>
                <c:pt idx="31">
                  <c:v>148.30718393250314</c:v>
                </c:pt>
                <c:pt idx="32">
                  <c:v>146.14457780837145</c:v>
                </c:pt>
                <c:pt idx="33">
                  <c:v>147.40483860058842</c:v>
                </c:pt>
                <c:pt idx="34">
                  <c:v>150.1254561098753</c:v>
                </c:pt>
                <c:pt idx="35">
                  <c:v>150.04396499443214</c:v>
                </c:pt>
                <c:pt idx="36">
                  <c:v>145.98729659431544</c:v>
                </c:pt>
                <c:pt idx="37">
                  <c:v>148.22308784893207</c:v>
                </c:pt>
                <c:pt idx="38">
                  <c:v>153.96991560219374</c:v>
                </c:pt>
                <c:pt idx="39">
                  <c:v>160.94025669950861</c:v>
                </c:pt>
                <c:pt idx="40">
                  <c:v>157.64797765505853</c:v>
                </c:pt>
              </c:numCache>
            </c:numRef>
          </c:val>
          <c:smooth val="0"/>
          <c:extLst>
            <c:ext xmlns:c16="http://schemas.microsoft.com/office/drawing/2014/chart" uri="{C3380CC4-5D6E-409C-BE32-E72D297353CC}">
              <c16:uniqueId val="{00000000-FB0C-4556-B045-E5B2359C88C0}"/>
            </c:ext>
          </c:extLst>
        </c:ser>
        <c:ser>
          <c:idx val="1"/>
          <c:order val="1"/>
          <c:tx>
            <c:strRef>
              <c:f>'sid4 graf'!$B$15</c:f>
              <c:strCache>
                <c:ptCount val="1"/>
                <c:pt idx="0">
                  <c:v>Per invånare</c:v>
                </c:pt>
              </c:strCache>
            </c:strRef>
          </c:tx>
          <c:spPr>
            <a:ln w="28575" cap="rnd">
              <a:solidFill>
                <a:schemeClr val="accent2"/>
              </a:solidFill>
              <a:round/>
            </a:ln>
            <a:effectLst/>
          </c:spPr>
          <c:marker>
            <c:symbol val="none"/>
          </c:marker>
          <c:cat>
            <c:strRef>
              <c:f>'sid4 graf'!$D$13:$AR$13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'sid4 graf'!$D$15:$AR$15</c:f>
              <c:numCache>
                <c:formatCode>General</c:formatCode>
                <c:ptCount val="41"/>
                <c:pt idx="0">
                  <c:v>100</c:v>
                </c:pt>
                <c:pt idx="1">
                  <c:v>100.72472767995193</c:v>
                </c:pt>
                <c:pt idx="2">
                  <c:v>101.61345812967619</c:v>
                </c:pt>
                <c:pt idx="3">
                  <c:v>105.42464209034614</c:v>
                </c:pt>
                <c:pt idx="4">
                  <c:v>102.06687253153092</c:v>
                </c:pt>
                <c:pt idx="5">
                  <c:v>103.05215017610762</c:v>
                </c:pt>
                <c:pt idx="6">
                  <c:v>102.79174692667414</c:v>
                </c:pt>
                <c:pt idx="7">
                  <c:v>106.21902419632904</c:v>
                </c:pt>
                <c:pt idx="8">
                  <c:v>103.37708911619897</c:v>
                </c:pt>
                <c:pt idx="9">
                  <c:v>104.74753516493109</c:v>
                </c:pt>
                <c:pt idx="10">
                  <c:v>105.12423861970393</c:v>
                </c:pt>
                <c:pt idx="11">
                  <c:v>109.64103771579059</c:v>
                </c:pt>
                <c:pt idx="12">
                  <c:v>106.56341681503285</c:v>
                </c:pt>
                <c:pt idx="13">
                  <c:v>107.05713249190985</c:v>
                </c:pt>
                <c:pt idx="14">
                  <c:v>108.99585683481992</c:v>
                </c:pt>
                <c:pt idx="15">
                  <c:v>113.91773152237944</c:v>
                </c:pt>
                <c:pt idx="16">
                  <c:v>110.61600837113002</c:v>
                </c:pt>
                <c:pt idx="17">
                  <c:v>111.76238718418821</c:v>
                </c:pt>
                <c:pt idx="18">
                  <c:v>114.06302339526586</c:v>
                </c:pt>
                <c:pt idx="19">
                  <c:v>116.99138887463779</c:v>
                </c:pt>
                <c:pt idx="20">
                  <c:v>114.83528579198141</c:v>
                </c:pt>
                <c:pt idx="21">
                  <c:v>116.44332576328115</c:v>
                </c:pt>
                <c:pt idx="22">
                  <c:v>118.08733279443001</c:v>
                </c:pt>
                <c:pt idx="23">
                  <c:v>122.59844235134692</c:v>
                </c:pt>
                <c:pt idx="24">
                  <c:v>118.90266873711799</c:v>
                </c:pt>
                <c:pt idx="25">
                  <c:v>120.50502872274681</c:v>
                </c:pt>
                <c:pt idx="26">
                  <c:v>121.52983458156471</c:v>
                </c:pt>
                <c:pt idx="27">
                  <c:v>127.9004768453694</c:v>
                </c:pt>
                <c:pt idx="28">
                  <c:v>124.24493130560073</c:v>
                </c:pt>
                <c:pt idx="29">
                  <c:v>124.75069982253659</c:v>
                </c:pt>
                <c:pt idx="30">
                  <c:v>126.63228990995839</c:v>
                </c:pt>
                <c:pt idx="31">
                  <c:v>130.89245650642249</c:v>
                </c:pt>
                <c:pt idx="32">
                  <c:v>128.44485697228038</c:v>
                </c:pt>
                <c:pt idx="33">
                  <c:v>129.26325126856435</c:v>
                </c:pt>
                <c:pt idx="34">
                  <c:v>131.30721564493726</c:v>
                </c:pt>
                <c:pt idx="35">
                  <c:v>131.10534399907431</c:v>
                </c:pt>
                <c:pt idx="36">
                  <c:v>127.33226778459472</c:v>
                </c:pt>
                <c:pt idx="37">
                  <c:v>129.17064052165057</c:v>
                </c:pt>
                <c:pt idx="38">
                  <c:v>133.9721608323062</c:v>
                </c:pt>
                <c:pt idx="39">
                  <c:v>139.63326930715726</c:v>
                </c:pt>
                <c:pt idx="40">
                  <c:v>136.45024343096071</c:v>
                </c:pt>
              </c:numCache>
            </c:numRef>
          </c:val>
          <c:smooth val="0"/>
          <c:extLst>
            <c:ext xmlns:c16="http://schemas.microsoft.com/office/drawing/2014/chart" uri="{C3380CC4-5D6E-409C-BE32-E72D297353CC}">
              <c16:uniqueId val="{00000001-FB0C-4556-B045-E5B2359C88C0}"/>
            </c:ext>
          </c:extLst>
        </c:ser>
        <c:ser>
          <c:idx val="2"/>
          <c:order val="2"/>
          <c:tx>
            <c:strRef>
              <c:f>'sid4 graf'!$B$16</c:f>
              <c:strCache>
                <c:ptCount val="1"/>
                <c:pt idx="0">
                  <c:v>Per sysselsatt</c:v>
                </c:pt>
              </c:strCache>
            </c:strRef>
          </c:tx>
          <c:spPr>
            <a:ln w="28575" cap="rnd">
              <a:solidFill>
                <a:schemeClr val="accent3"/>
              </a:solidFill>
              <a:prstDash val="sysDash"/>
              <a:round/>
            </a:ln>
            <a:effectLst/>
          </c:spPr>
          <c:marker>
            <c:symbol val="none"/>
          </c:marker>
          <c:cat>
            <c:strRef>
              <c:f>'sid4 graf'!$D$13:$AR$13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'sid4 graf'!$D$16:$AR$16</c:f>
              <c:numCache>
                <c:formatCode>General</c:formatCode>
                <c:ptCount val="41"/>
                <c:pt idx="0">
                  <c:v>100</c:v>
                </c:pt>
                <c:pt idx="1">
                  <c:v>101.23558813699663</c:v>
                </c:pt>
                <c:pt idx="2">
                  <c:v>102.89270322988865</c:v>
                </c:pt>
                <c:pt idx="3">
                  <c:v>106.00646685102529</c:v>
                </c:pt>
                <c:pt idx="4">
                  <c:v>102.30134255258471</c:v>
                </c:pt>
                <c:pt idx="5">
                  <c:v>103.75372060895685</c:v>
                </c:pt>
                <c:pt idx="6">
                  <c:v>103.71753876044184</c:v>
                </c:pt>
                <c:pt idx="7">
                  <c:v>105.67476780178424</c:v>
                </c:pt>
                <c:pt idx="8">
                  <c:v>103.08396944368715</c:v>
                </c:pt>
                <c:pt idx="9">
                  <c:v>104.27687107069113</c:v>
                </c:pt>
                <c:pt idx="10">
                  <c:v>106.5297715694055</c:v>
                </c:pt>
                <c:pt idx="11">
                  <c:v>109.42048603281324</c:v>
                </c:pt>
                <c:pt idx="12">
                  <c:v>106.01616540247402</c:v>
                </c:pt>
                <c:pt idx="13">
                  <c:v>106.31283755996515</c:v>
                </c:pt>
                <c:pt idx="14">
                  <c:v>109.47783605157815</c:v>
                </c:pt>
                <c:pt idx="15">
                  <c:v>113.4168002950274</c:v>
                </c:pt>
                <c:pt idx="16">
                  <c:v>109.56376191643757</c:v>
                </c:pt>
                <c:pt idx="17">
                  <c:v>110.57559164347605</c:v>
                </c:pt>
                <c:pt idx="18">
                  <c:v>114.644438443102</c:v>
                </c:pt>
                <c:pt idx="19">
                  <c:v>115.33202979665602</c:v>
                </c:pt>
                <c:pt idx="20">
                  <c:v>113.32670208740387</c:v>
                </c:pt>
                <c:pt idx="21">
                  <c:v>115.0381858872266</c:v>
                </c:pt>
                <c:pt idx="22">
                  <c:v>117.21148048060556</c:v>
                </c:pt>
                <c:pt idx="23">
                  <c:v>119.9266762918831</c:v>
                </c:pt>
                <c:pt idx="24">
                  <c:v>116.45905004662787</c:v>
                </c:pt>
                <c:pt idx="25">
                  <c:v>118.70728277961783</c:v>
                </c:pt>
                <c:pt idx="26">
                  <c:v>119.86140419402891</c:v>
                </c:pt>
                <c:pt idx="27">
                  <c:v>124.29999778406548</c:v>
                </c:pt>
                <c:pt idx="28">
                  <c:v>121.58475287875578</c:v>
                </c:pt>
                <c:pt idx="29">
                  <c:v>122.53178756234891</c:v>
                </c:pt>
                <c:pt idx="30">
                  <c:v>124.10625618482068</c:v>
                </c:pt>
                <c:pt idx="31">
                  <c:v>127.33913665771696</c:v>
                </c:pt>
                <c:pt idx="32">
                  <c:v>125.68868679689186</c:v>
                </c:pt>
                <c:pt idx="33">
                  <c:v>126.94157865368321</c:v>
                </c:pt>
                <c:pt idx="34">
                  <c:v>127.94981821675314</c:v>
                </c:pt>
                <c:pt idx="35">
                  <c:v>129.85597348773268</c:v>
                </c:pt>
                <c:pt idx="36">
                  <c:v>125.67154187421272</c:v>
                </c:pt>
                <c:pt idx="37">
                  <c:v>128.4420728104549</c:v>
                </c:pt>
                <c:pt idx="38">
                  <c:v>135.22553777892233</c:v>
                </c:pt>
                <c:pt idx="39">
                  <c:v>138.84843392477444</c:v>
                </c:pt>
                <c:pt idx="40">
                  <c:v>132.87593418688436</c:v>
                </c:pt>
              </c:numCache>
            </c:numRef>
          </c:val>
          <c:smooth val="0"/>
          <c:extLst>
            <c:ext xmlns:c16="http://schemas.microsoft.com/office/drawing/2014/chart" uri="{C3380CC4-5D6E-409C-BE32-E72D297353CC}">
              <c16:uniqueId val="{00000002-FB0C-4556-B045-E5B2359C88C0}"/>
            </c:ext>
          </c:extLst>
        </c:ser>
        <c:dLbls>
          <c:showLegendKey val="0"/>
          <c:showVal val="0"/>
          <c:showCatName val="0"/>
          <c:showSerName val="0"/>
          <c:showPercent val="0"/>
          <c:showBubbleSize val="0"/>
        </c:dLbls>
        <c:smooth val="0"/>
        <c:axId val="977133984"/>
        <c:axId val="977136280"/>
      </c:lineChart>
      <c:catAx>
        <c:axId val="9771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6280"/>
        <c:crosses val="autoZero"/>
        <c:auto val="1"/>
        <c:lblAlgn val="ctr"/>
        <c:lblOffset val="100"/>
        <c:noMultiLvlLbl val="0"/>
      </c:catAx>
      <c:valAx>
        <c:axId val="97713628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'sid5 (Graf)'!$A$13</c:f>
              <c:strCache>
                <c:ptCount val="1"/>
                <c:pt idx="0">
                  <c:v>Stockholms län, varav</c:v>
                </c:pt>
              </c:strCache>
            </c:strRef>
          </c:tx>
          <c:spPr>
            <a:ln w="28575" cap="rnd">
              <a:solidFill>
                <a:schemeClr val="accent1"/>
              </a:solidFill>
              <a:round/>
            </a:ln>
            <a:effectLst/>
          </c:spPr>
          <c:marker>
            <c:symbol val="none"/>
          </c:marker>
          <c:cat>
            <c:strRef>
              <c:f>'sid5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'sid5 (Graf)'!$B$13:$AP$13</c:f>
              <c:numCache>
                <c:formatCode>General</c:formatCode>
                <c:ptCount val="41"/>
                <c:pt idx="0">
                  <c:v>100</c:v>
                </c:pt>
                <c:pt idx="1">
                  <c:v>101.77026232432725</c:v>
                </c:pt>
                <c:pt idx="2">
                  <c:v>103.14199730687226</c:v>
                </c:pt>
                <c:pt idx="3">
                  <c:v>107.95646917182125</c:v>
                </c:pt>
                <c:pt idx="4">
                  <c:v>104.15258111201685</c:v>
                </c:pt>
                <c:pt idx="5">
                  <c:v>105.32653746089601</c:v>
                </c:pt>
                <c:pt idx="6">
                  <c:v>105.75806234512892</c:v>
                </c:pt>
                <c:pt idx="7">
                  <c:v>110.16231793277916</c:v>
                </c:pt>
                <c:pt idx="8">
                  <c:v>106.74681339423567</c:v>
                </c:pt>
                <c:pt idx="9">
                  <c:v>109.23307660739947</c:v>
                </c:pt>
                <c:pt idx="10">
                  <c:v>110.30775205064138</c:v>
                </c:pt>
                <c:pt idx="11">
                  <c:v>115.73368115146346</c:v>
                </c:pt>
                <c:pt idx="12">
                  <c:v>112.02055124184666</c:v>
                </c:pt>
                <c:pt idx="13">
                  <c:v>113.54850336116212</c:v>
                </c:pt>
                <c:pt idx="14">
                  <c:v>116.38342326941853</c:v>
                </c:pt>
                <c:pt idx="15">
                  <c:v>122.5130322808407</c:v>
                </c:pt>
                <c:pt idx="16">
                  <c:v>118.43852122427536</c:v>
                </c:pt>
                <c:pt idx="17">
                  <c:v>120.8372071791656</c:v>
                </c:pt>
                <c:pt idx="18">
                  <c:v>124.05800144816872</c:v>
                </c:pt>
                <c:pt idx="19">
                  <c:v>127.60669750638179</c:v>
                </c:pt>
                <c:pt idx="20">
                  <c:v>125.11227967702527</c:v>
                </c:pt>
                <c:pt idx="21">
                  <c:v>128.05938705563455</c:v>
                </c:pt>
                <c:pt idx="22">
                  <c:v>130.81971911922903</c:v>
                </c:pt>
                <c:pt idx="23">
                  <c:v>136.53817353896429</c:v>
                </c:pt>
                <c:pt idx="24">
                  <c:v>132.00114466046091</c:v>
                </c:pt>
                <c:pt idx="25">
                  <c:v>135.06591055436277</c:v>
                </c:pt>
                <c:pt idx="26">
                  <c:v>136.94981039990145</c:v>
                </c:pt>
                <c:pt idx="27">
                  <c:v>145.14456231978463</c:v>
                </c:pt>
                <c:pt idx="28">
                  <c:v>140.64878806105992</c:v>
                </c:pt>
                <c:pt idx="29">
                  <c:v>142.02356416095307</c:v>
                </c:pt>
                <c:pt idx="30">
                  <c:v>144.64971322910722</c:v>
                </c:pt>
                <c:pt idx="31">
                  <c:v>150.52516513770902</c:v>
                </c:pt>
                <c:pt idx="32">
                  <c:v>145.66696234378395</c:v>
                </c:pt>
                <c:pt idx="33">
                  <c:v>147.76893985776678</c:v>
                </c:pt>
                <c:pt idx="34">
                  <c:v>150.7696742870321</c:v>
                </c:pt>
                <c:pt idx="35">
                  <c:v>149.82474368902612</c:v>
                </c:pt>
                <c:pt idx="36">
                  <c:v>144.69226837334995</c:v>
                </c:pt>
                <c:pt idx="37">
                  <c:v>147.43612843476174</c:v>
                </c:pt>
                <c:pt idx="38">
                  <c:v>154.23995964455659</c:v>
                </c:pt>
                <c:pt idx="39">
                  <c:v>161.59810304528983</c:v>
                </c:pt>
                <c:pt idx="40">
                  <c:v>157.54316411045576</c:v>
                </c:pt>
              </c:numCache>
            </c:numRef>
          </c:val>
          <c:smooth val="0"/>
          <c:extLst>
            <c:ext xmlns:c16="http://schemas.microsoft.com/office/drawing/2014/chart" uri="{C3380CC4-5D6E-409C-BE32-E72D297353CC}">
              <c16:uniqueId val="{00000000-5EAD-408D-B1EC-BE274AE4D334}"/>
            </c:ext>
          </c:extLst>
        </c:ser>
        <c:ser>
          <c:idx val="1"/>
          <c:order val="1"/>
          <c:tx>
            <c:strRef>
              <c:f>'sid5 (Graf)'!$A$14</c:f>
              <c:strCache>
                <c:ptCount val="1"/>
                <c:pt idx="0">
                  <c:v>Industri</c:v>
                </c:pt>
              </c:strCache>
            </c:strRef>
          </c:tx>
          <c:spPr>
            <a:ln w="28575" cap="rnd">
              <a:solidFill>
                <a:schemeClr val="accent2"/>
              </a:solidFill>
              <a:prstDash val="sysDot"/>
              <a:round/>
            </a:ln>
            <a:effectLst/>
          </c:spPr>
          <c:marker>
            <c:symbol val="none"/>
          </c:marker>
          <c:cat>
            <c:strRef>
              <c:f>'sid5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'sid5 (Graf)'!$B$14:$AP$14</c:f>
              <c:numCache>
                <c:formatCode>General</c:formatCode>
                <c:ptCount val="41"/>
                <c:pt idx="0">
                  <c:v>100</c:v>
                </c:pt>
                <c:pt idx="1">
                  <c:v>99.11582481138781</c:v>
                </c:pt>
                <c:pt idx="2">
                  <c:v>104.94873616951152</c:v>
                </c:pt>
                <c:pt idx="3">
                  <c:v>111.84588474439154</c:v>
                </c:pt>
                <c:pt idx="4">
                  <c:v>102.58602726515525</c:v>
                </c:pt>
                <c:pt idx="5">
                  <c:v>100.14150693113928</c:v>
                </c:pt>
                <c:pt idx="6">
                  <c:v>106.41350284799296</c:v>
                </c:pt>
                <c:pt idx="7">
                  <c:v>108.7761937869235</c:v>
                </c:pt>
                <c:pt idx="8">
                  <c:v>100.87454300331405</c:v>
                </c:pt>
                <c:pt idx="9">
                  <c:v>102.13708742597017</c:v>
                </c:pt>
                <c:pt idx="10">
                  <c:v>104.85076245377758</c:v>
                </c:pt>
                <c:pt idx="11">
                  <c:v>111.18524949016262</c:v>
                </c:pt>
                <c:pt idx="12">
                  <c:v>101.97971951274825</c:v>
                </c:pt>
                <c:pt idx="13">
                  <c:v>101.2190947741949</c:v>
                </c:pt>
                <c:pt idx="14">
                  <c:v>105.87626795154846</c:v>
                </c:pt>
                <c:pt idx="15">
                  <c:v>117.57461078376791</c:v>
                </c:pt>
                <c:pt idx="16">
                  <c:v>104.20832963198103</c:v>
                </c:pt>
                <c:pt idx="17">
                  <c:v>104.36808825103336</c:v>
                </c:pt>
                <c:pt idx="18">
                  <c:v>115.21063537667206</c:v>
                </c:pt>
                <c:pt idx="19">
                  <c:v>114.28230457335827</c:v>
                </c:pt>
                <c:pt idx="20">
                  <c:v>107.86394299607664</c:v>
                </c:pt>
                <c:pt idx="21">
                  <c:v>107.8279286971767</c:v>
                </c:pt>
                <c:pt idx="22">
                  <c:v>112.80797601710391</c:v>
                </c:pt>
                <c:pt idx="23">
                  <c:v>102.01295482221192</c:v>
                </c:pt>
                <c:pt idx="24">
                  <c:v>95.259331522866759</c:v>
                </c:pt>
                <c:pt idx="25">
                  <c:v>95.552495144251893</c:v>
                </c:pt>
                <c:pt idx="26">
                  <c:v>99.113031975640325</c:v>
                </c:pt>
                <c:pt idx="27">
                  <c:v>112.06552649656911</c:v>
                </c:pt>
                <c:pt idx="28">
                  <c:v>98.67025597295553</c:v>
                </c:pt>
                <c:pt idx="29">
                  <c:v>98.090669829615692</c:v>
                </c:pt>
                <c:pt idx="30">
                  <c:v>103.14371531517791</c:v>
                </c:pt>
                <c:pt idx="31">
                  <c:v>119.97817784837423</c:v>
                </c:pt>
                <c:pt idx="32">
                  <c:v>104.29346664344968</c:v>
                </c:pt>
                <c:pt idx="33">
                  <c:v>103.39760270106483</c:v>
                </c:pt>
                <c:pt idx="34">
                  <c:v>106.20110899849344</c:v>
                </c:pt>
                <c:pt idx="35">
                  <c:v>121.39100933938383</c:v>
                </c:pt>
                <c:pt idx="36">
                  <c:v>104.66117475042144</c:v>
                </c:pt>
                <c:pt idx="37">
                  <c:v>105.30567461780704</c:v>
                </c:pt>
                <c:pt idx="38">
                  <c:v>113.65211201021306</c:v>
                </c:pt>
                <c:pt idx="39">
                  <c:v>128.98597451362232</c:v>
                </c:pt>
                <c:pt idx="40">
                  <c:v>115.15969245020472</c:v>
                </c:pt>
              </c:numCache>
            </c:numRef>
          </c:val>
          <c:smooth val="0"/>
          <c:extLst>
            <c:ext xmlns:c16="http://schemas.microsoft.com/office/drawing/2014/chart" uri="{C3380CC4-5D6E-409C-BE32-E72D297353CC}">
              <c16:uniqueId val="{00000001-5EAD-408D-B1EC-BE274AE4D334}"/>
            </c:ext>
          </c:extLst>
        </c:ser>
        <c:ser>
          <c:idx val="2"/>
          <c:order val="2"/>
          <c:tx>
            <c:strRef>
              <c:f>'sid5 (Graf)'!$A$15</c:f>
              <c:strCache>
                <c:ptCount val="1"/>
                <c:pt idx="0">
                  <c:v>Tjänster</c:v>
                </c:pt>
              </c:strCache>
            </c:strRef>
          </c:tx>
          <c:spPr>
            <a:ln w="28575" cap="rnd">
              <a:solidFill>
                <a:schemeClr val="accent3"/>
              </a:solidFill>
              <a:prstDash val="sysDash"/>
              <a:round/>
            </a:ln>
            <a:effectLst/>
          </c:spPr>
          <c:marker>
            <c:symbol val="none"/>
          </c:marker>
          <c:cat>
            <c:strRef>
              <c:f>'sid5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'sid5 (Graf)'!$B$15:$AP$15</c:f>
              <c:numCache>
                <c:formatCode>General</c:formatCode>
                <c:ptCount val="41"/>
                <c:pt idx="0">
                  <c:v>100</c:v>
                </c:pt>
                <c:pt idx="1">
                  <c:v>101.56898724945285</c:v>
                </c:pt>
                <c:pt idx="2">
                  <c:v>103.38474490497924</c:v>
                </c:pt>
                <c:pt idx="3">
                  <c:v>107.12047289595176</c:v>
                </c:pt>
                <c:pt idx="4">
                  <c:v>104.24829289260997</c:v>
                </c:pt>
                <c:pt idx="5">
                  <c:v>105.4070833848963</c:v>
                </c:pt>
                <c:pt idx="6">
                  <c:v>105.89914445810007</c:v>
                </c:pt>
                <c:pt idx="7">
                  <c:v>109.77698285816727</c:v>
                </c:pt>
                <c:pt idx="8">
                  <c:v>107.11993289983796</c:v>
                </c:pt>
                <c:pt idx="9">
                  <c:v>109.33826517890705</c:v>
                </c:pt>
                <c:pt idx="10">
                  <c:v>111.41170402625289</c:v>
                </c:pt>
                <c:pt idx="11">
                  <c:v>115.78480156171923</c:v>
                </c:pt>
                <c:pt idx="12">
                  <c:v>112.98189646195176</c:v>
                </c:pt>
                <c:pt idx="13">
                  <c:v>114.33184520757092</c:v>
                </c:pt>
                <c:pt idx="14">
                  <c:v>118.09203619604209</c:v>
                </c:pt>
                <c:pt idx="15">
                  <c:v>122.34740732728434</c:v>
                </c:pt>
                <c:pt idx="16">
                  <c:v>119.45915539573468</c:v>
                </c:pt>
                <c:pt idx="17">
                  <c:v>121.7093520350806</c:v>
                </c:pt>
                <c:pt idx="18">
                  <c:v>125.1449665349041</c:v>
                </c:pt>
                <c:pt idx="19">
                  <c:v>128.09103733741068</c:v>
                </c:pt>
                <c:pt idx="20">
                  <c:v>126.50486661020491</c:v>
                </c:pt>
                <c:pt idx="21">
                  <c:v>129.29747786264292</c:v>
                </c:pt>
                <c:pt idx="22">
                  <c:v>132.96896161978918</c:v>
                </c:pt>
                <c:pt idx="23">
                  <c:v>139.68620305236934</c:v>
                </c:pt>
                <c:pt idx="24">
                  <c:v>135.60231721207501</c:v>
                </c:pt>
                <c:pt idx="25">
                  <c:v>138.51057643166823</c:v>
                </c:pt>
                <c:pt idx="26">
                  <c:v>141.42041872908908</c:v>
                </c:pt>
                <c:pt idx="27">
                  <c:v>147.84602694526367</c:v>
                </c:pt>
                <c:pt idx="28">
                  <c:v>144.8946547679702</c:v>
                </c:pt>
                <c:pt idx="29">
                  <c:v>146.07922587198897</c:v>
                </c:pt>
                <c:pt idx="30">
                  <c:v>149.54741432007052</c:v>
                </c:pt>
                <c:pt idx="31">
                  <c:v>152.69554077012842</c:v>
                </c:pt>
                <c:pt idx="32">
                  <c:v>149.89187309675594</c:v>
                </c:pt>
                <c:pt idx="33">
                  <c:v>152.0933285843322</c:v>
                </c:pt>
                <c:pt idx="34">
                  <c:v>156.44381898767003</c:v>
                </c:pt>
                <c:pt idx="35">
                  <c:v>151.64030874719199</c:v>
                </c:pt>
                <c:pt idx="36">
                  <c:v>148.34062631822781</c:v>
                </c:pt>
                <c:pt idx="37">
                  <c:v>151.27310515036251</c:v>
                </c:pt>
                <c:pt idx="38">
                  <c:v>158.95556456449538</c:v>
                </c:pt>
                <c:pt idx="39">
                  <c:v>164.11118222516762</c:v>
                </c:pt>
                <c:pt idx="40">
                  <c:v>161.74642487007048</c:v>
                </c:pt>
              </c:numCache>
            </c:numRef>
          </c:val>
          <c:smooth val="0"/>
          <c:extLst>
            <c:ext xmlns:c16="http://schemas.microsoft.com/office/drawing/2014/chart" uri="{C3380CC4-5D6E-409C-BE32-E72D297353CC}">
              <c16:uniqueId val="{00000002-5EAD-408D-B1EC-BE274AE4D334}"/>
            </c:ext>
          </c:extLst>
        </c:ser>
        <c:ser>
          <c:idx val="3"/>
          <c:order val="3"/>
          <c:tx>
            <c:strRef>
              <c:f>'sid5 (Graf)'!$A$16</c:f>
              <c:strCache>
                <c:ptCount val="1"/>
                <c:pt idx="0">
                  <c:v>Övrigt</c:v>
                </c:pt>
              </c:strCache>
            </c:strRef>
          </c:tx>
          <c:spPr>
            <a:ln w="28575" cap="rnd">
              <a:solidFill>
                <a:schemeClr val="accent4"/>
              </a:solidFill>
              <a:prstDash val="dash"/>
              <a:round/>
            </a:ln>
            <a:effectLst/>
          </c:spPr>
          <c:marker>
            <c:symbol val="none"/>
          </c:marker>
          <c:cat>
            <c:strRef>
              <c:f>'sid5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'sid5 (Graf)'!$B$16:$AP$16</c:f>
              <c:numCache>
                <c:formatCode>General</c:formatCode>
                <c:ptCount val="41"/>
                <c:pt idx="0">
                  <c:v>100</c:v>
                </c:pt>
                <c:pt idx="1">
                  <c:v>108.44951226104718</c:v>
                </c:pt>
                <c:pt idx="2">
                  <c:v>97.378703690060078</c:v>
                </c:pt>
                <c:pt idx="3">
                  <c:v>111.18534178129778</c:v>
                </c:pt>
                <c:pt idx="4">
                  <c:v>105.62579727693367</c:v>
                </c:pt>
                <c:pt idx="5">
                  <c:v>112.92155775199761</c:v>
                </c:pt>
                <c:pt idx="6">
                  <c:v>103.05708480930706</c:v>
                </c:pt>
                <c:pt idx="7">
                  <c:v>116.87532990557409</c:v>
                </c:pt>
                <c:pt idx="8">
                  <c:v>112.10415209177299</c:v>
                </c:pt>
                <c:pt idx="9">
                  <c:v>119.68530186281913</c:v>
                </c:pt>
                <c:pt idx="10">
                  <c:v>106.57142480095406</c:v>
                </c:pt>
                <c:pt idx="11">
                  <c:v>122.62105630448875</c:v>
                </c:pt>
                <c:pt idx="12">
                  <c:v>117.45939640917733</c:v>
                </c:pt>
                <c:pt idx="13">
                  <c:v>124.79744373219378</c:v>
                </c:pt>
                <c:pt idx="14">
                  <c:v>113.98843865202203</c:v>
                </c:pt>
                <c:pt idx="15">
                  <c:v>132.53590015597007</c:v>
                </c:pt>
                <c:pt idx="16">
                  <c:v>130.08056644343588</c:v>
                </c:pt>
                <c:pt idx="17">
                  <c:v>137.86806859805822</c:v>
                </c:pt>
                <c:pt idx="18">
                  <c:v>126.08953524465581</c:v>
                </c:pt>
                <c:pt idx="19">
                  <c:v>143.93217644018327</c:v>
                </c:pt>
                <c:pt idx="20">
                  <c:v>137.43410434486296</c:v>
                </c:pt>
                <c:pt idx="21">
                  <c:v>147.06230401346622</c:v>
                </c:pt>
                <c:pt idx="22">
                  <c:v>135.6879493489626</c:v>
                </c:pt>
                <c:pt idx="23">
                  <c:v>157.05265010121258</c:v>
                </c:pt>
                <c:pt idx="24">
                  <c:v>150.94357164972817</c:v>
                </c:pt>
                <c:pt idx="25">
                  <c:v>160.36491978289237</c:v>
                </c:pt>
                <c:pt idx="26">
                  <c:v>147.6856045473487</c:v>
                </c:pt>
                <c:pt idx="27">
                  <c:v>168.42161487250112</c:v>
                </c:pt>
                <c:pt idx="28">
                  <c:v>160.77843274539981</c:v>
                </c:pt>
                <c:pt idx="29">
                  <c:v>167.55442304879597</c:v>
                </c:pt>
                <c:pt idx="30">
                  <c:v>156.49774008792744</c:v>
                </c:pt>
                <c:pt idx="31">
                  <c:v>175.75233336250514</c:v>
                </c:pt>
                <c:pt idx="32">
                  <c:v>165.04336161173623</c:v>
                </c:pt>
                <c:pt idx="33">
                  <c:v>170.92764803305428</c:v>
                </c:pt>
                <c:pt idx="34">
                  <c:v>158.71826190784537</c:v>
                </c:pt>
                <c:pt idx="35">
                  <c:v>175.66264359176017</c:v>
                </c:pt>
                <c:pt idx="36">
                  <c:v>168.49784100091961</c:v>
                </c:pt>
                <c:pt idx="37">
                  <c:v>172.52136544011705</c:v>
                </c:pt>
                <c:pt idx="38">
                  <c:v>166.67770517968526</c:v>
                </c:pt>
                <c:pt idx="39">
                  <c:v>186.2758751140797</c:v>
                </c:pt>
                <c:pt idx="40">
                  <c:v>178.828709881425</c:v>
                </c:pt>
              </c:numCache>
            </c:numRef>
          </c:val>
          <c:smooth val="0"/>
          <c:extLst>
            <c:ext xmlns:c16="http://schemas.microsoft.com/office/drawing/2014/chart" uri="{C3380CC4-5D6E-409C-BE32-E72D297353CC}">
              <c16:uniqueId val="{00000003-5EAD-408D-B1EC-BE274AE4D334}"/>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4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'sid7'!$B$9</c:f>
              <c:strCache>
                <c:ptCount val="1"/>
                <c:pt idx="0">
                  <c:v>Stockholms län</c:v>
                </c:pt>
              </c:strCache>
            </c:strRef>
          </c:tx>
          <c:spPr>
            <a:ln w="28575" cap="rnd">
              <a:solidFill>
                <a:schemeClr val="accent1"/>
              </a:solidFill>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'sid7'!$P$44:$BD$44</c:f>
              <c:numCache>
                <c:formatCode>_-* #\ ##0_-;\-* #\ ##0_-;_-* "-"??_-;_-@_-</c:formatCode>
                <c:ptCount val="41"/>
                <c:pt idx="0">
                  <c:v>6174.75</c:v>
                </c:pt>
                <c:pt idx="1">
                  <c:v>6009.75</c:v>
                </c:pt>
                <c:pt idx="2">
                  <c:v>5773.75</c:v>
                </c:pt>
                <c:pt idx="3">
                  <c:v>5480</c:v>
                </c:pt>
                <c:pt idx="4">
                  <c:v>5440.5</c:v>
                </c:pt>
                <c:pt idx="5">
                  <c:v>5295.25</c:v>
                </c:pt>
                <c:pt idx="6">
                  <c:v>5203</c:v>
                </c:pt>
                <c:pt idx="7">
                  <c:v>5266.25</c:v>
                </c:pt>
                <c:pt idx="8">
                  <c:v>5232.5</c:v>
                </c:pt>
                <c:pt idx="9">
                  <c:v>5334</c:v>
                </c:pt>
                <c:pt idx="10">
                  <c:v>5308</c:v>
                </c:pt>
                <c:pt idx="11">
                  <c:v>5344.25</c:v>
                </c:pt>
                <c:pt idx="12">
                  <c:v>5426.25</c:v>
                </c:pt>
                <c:pt idx="13">
                  <c:v>5497.5</c:v>
                </c:pt>
                <c:pt idx="14">
                  <c:v>5568.25</c:v>
                </c:pt>
                <c:pt idx="15">
                  <c:v>5601.5</c:v>
                </c:pt>
                <c:pt idx="16">
                  <c:v>5675.25</c:v>
                </c:pt>
                <c:pt idx="17">
                  <c:v>5825.75</c:v>
                </c:pt>
                <c:pt idx="18">
                  <c:v>5939.25</c:v>
                </c:pt>
                <c:pt idx="19">
                  <c:v>6203</c:v>
                </c:pt>
                <c:pt idx="20">
                  <c:v>6168.75</c:v>
                </c:pt>
                <c:pt idx="21">
                  <c:v>6202</c:v>
                </c:pt>
                <c:pt idx="22">
                  <c:v>6230</c:v>
                </c:pt>
                <c:pt idx="23">
                  <c:v>6106.5</c:v>
                </c:pt>
                <c:pt idx="24">
                  <c:v>6150.25</c:v>
                </c:pt>
                <c:pt idx="25">
                  <c:v>6089.25</c:v>
                </c:pt>
                <c:pt idx="26">
                  <c:v>5893.5</c:v>
                </c:pt>
                <c:pt idx="27">
                  <c:v>5793.5</c:v>
                </c:pt>
                <c:pt idx="28">
                  <c:v>5701.25</c:v>
                </c:pt>
                <c:pt idx="29">
                  <c:v>5581</c:v>
                </c:pt>
                <c:pt idx="30">
                  <c:v>5720.5</c:v>
                </c:pt>
                <c:pt idx="31">
                  <c:v>5687.25</c:v>
                </c:pt>
                <c:pt idx="32">
                  <c:v>5751.25</c:v>
                </c:pt>
                <c:pt idx="33">
                  <c:v>5675.25</c:v>
                </c:pt>
                <c:pt idx="34">
                  <c:v>5868.75</c:v>
                </c:pt>
                <c:pt idx="35">
                  <c:v>5877.75</c:v>
                </c:pt>
                <c:pt idx="36">
                  <c:v>6036.5</c:v>
                </c:pt>
                <c:pt idx="37">
                  <c:v>6380.5</c:v>
                </c:pt>
                <c:pt idx="38">
                  <c:v>6374</c:v>
                </c:pt>
                <c:pt idx="39">
                  <c:v>6549.25</c:v>
                </c:pt>
                <c:pt idx="40">
                  <c:v>6613.25</c:v>
                </c:pt>
              </c:numCache>
            </c:numRef>
          </c:val>
          <c:smooth val="0"/>
          <c:extLst>
            <c:ext xmlns:c16="http://schemas.microsoft.com/office/drawing/2014/chart" uri="{C3380CC4-5D6E-409C-BE32-E72D297353CC}">
              <c16:uniqueId val="{00000000-0D01-4FF9-A85C-433854AD1B4B}"/>
            </c:ext>
          </c:extLst>
        </c:ser>
        <c:ser>
          <c:idx val="1"/>
          <c:order val="1"/>
          <c:tx>
            <c:strRef>
              <c:f>'sid7'!$B$10</c:f>
              <c:strCache>
                <c:ptCount val="1"/>
                <c:pt idx="0">
                  <c:v>Stockholms stad</c:v>
                </c:pt>
              </c:strCache>
            </c:strRef>
          </c:tx>
          <c:spPr>
            <a:ln w="28575" cap="rnd">
              <a:solidFill>
                <a:schemeClr val="accent2"/>
              </a:solidFill>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'sid7'!$P$45:$BD$45</c:f>
              <c:numCache>
                <c:formatCode>General</c:formatCode>
                <c:ptCount val="41"/>
                <c:pt idx="0">
                  <c:v>3580.25</c:v>
                </c:pt>
                <c:pt idx="1">
                  <c:v>3503.75</c:v>
                </c:pt>
                <c:pt idx="2">
                  <c:v>3344.25</c:v>
                </c:pt>
                <c:pt idx="3">
                  <c:v>3169</c:v>
                </c:pt>
                <c:pt idx="4">
                  <c:v>3142.5</c:v>
                </c:pt>
                <c:pt idx="5">
                  <c:v>3047.25</c:v>
                </c:pt>
                <c:pt idx="6">
                  <c:v>3013</c:v>
                </c:pt>
                <c:pt idx="7">
                  <c:v>3050.5</c:v>
                </c:pt>
                <c:pt idx="8">
                  <c:v>3023.25</c:v>
                </c:pt>
                <c:pt idx="9">
                  <c:v>3110</c:v>
                </c:pt>
                <c:pt idx="10">
                  <c:v>3103</c:v>
                </c:pt>
                <c:pt idx="11">
                  <c:v>3122.75</c:v>
                </c:pt>
                <c:pt idx="12">
                  <c:v>3186</c:v>
                </c:pt>
                <c:pt idx="13">
                  <c:v>3210.75</c:v>
                </c:pt>
                <c:pt idx="14">
                  <c:v>3298.25</c:v>
                </c:pt>
                <c:pt idx="15">
                  <c:v>3315.75</c:v>
                </c:pt>
                <c:pt idx="16">
                  <c:v>3365</c:v>
                </c:pt>
                <c:pt idx="17">
                  <c:v>3493</c:v>
                </c:pt>
                <c:pt idx="18">
                  <c:v>3513.25</c:v>
                </c:pt>
                <c:pt idx="19">
                  <c:v>3675</c:v>
                </c:pt>
                <c:pt idx="20">
                  <c:v>3665.25</c:v>
                </c:pt>
                <c:pt idx="21">
                  <c:v>3666.5</c:v>
                </c:pt>
                <c:pt idx="22">
                  <c:v>3693.75</c:v>
                </c:pt>
                <c:pt idx="23">
                  <c:v>3634.75</c:v>
                </c:pt>
                <c:pt idx="24">
                  <c:v>3635.5</c:v>
                </c:pt>
                <c:pt idx="25">
                  <c:v>3574.5</c:v>
                </c:pt>
                <c:pt idx="26">
                  <c:v>3450.5</c:v>
                </c:pt>
                <c:pt idx="27">
                  <c:v>3368</c:v>
                </c:pt>
                <c:pt idx="28">
                  <c:v>3291.75</c:v>
                </c:pt>
                <c:pt idx="29">
                  <c:v>3202.25</c:v>
                </c:pt>
                <c:pt idx="30">
                  <c:v>3283.5</c:v>
                </c:pt>
                <c:pt idx="31">
                  <c:v>3261.25</c:v>
                </c:pt>
                <c:pt idx="32">
                  <c:v>3303.25</c:v>
                </c:pt>
                <c:pt idx="33">
                  <c:v>3286.5</c:v>
                </c:pt>
                <c:pt idx="34">
                  <c:v>3412.75</c:v>
                </c:pt>
                <c:pt idx="35">
                  <c:v>3416.5</c:v>
                </c:pt>
                <c:pt idx="36">
                  <c:v>3506</c:v>
                </c:pt>
                <c:pt idx="37">
                  <c:v>3681.75</c:v>
                </c:pt>
                <c:pt idx="38">
                  <c:v>3636.5</c:v>
                </c:pt>
                <c:pt idx="39">
                  <c:v>3728</c:v>
                </c:pt>
                <c:pt idx="40">
                  <c:v>3807.5</c:v>
                </c:pt>
              </c:numCache>
            </c:numRef>
          </c:val>
          <c:smooth val="0"/>
          <c:extLst>
            <c:ext xmlns:c16="http://schemas.microsoft.com/office/drawing/2014/chart" uri="{C3380CC4-5D6E-409C-BE32-E72D297353CC}">
              <c16:uniqueId val="{00000001-0D01-4FF9-A85C-433854AD1B4B}"/>
            </c:ext>
          </c:extLst>
        </c:ser>
        <c:ser>
          <c:idx val="2"/>
          <c:order val="2"/>
          <c:tx>
            <c:strRef>
              <c:f>'sid7'!$B$11</c:f>
              <c:strCache>
                <c:ptCount val="1"/>
                <c:pt idx="0">
                  <c:v>Sverige exkl. Stockholms län</c:v>
                </c:pt>
              </c:strCache>
            </c:strRef>
          </c:tx>
          <c:spPr>
            <a:ln w="28575" cap="rnd">
              <a:solidFill>
                <a:schemeClr val="accent3"/>
              </a:solidFill>
              <a:prstDash val="sysDash"/>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'sid7'!$P$46:$BD$46</c:f>
              <c:numCache>
                <c:formatCode>General</c:formatCode>
                <c:ptCount val="41"/>
                <c:pt idx="0">
                  <c:v>11716.75</c:v>
                </c:pt>
                <c:pt idx="1">
                  <c:v>11315</c:v>
                </c:pt>
                <c:pt idx="2">
                  <c:v>10872.5</c:v>
                </c:pt>
                <c:pt idx="3">
                  <c:v>10424.5</c:v>
                </c:pt>
                <c:pt idx="4">
                  <c:v>10340</c:v>
                </c:pt>
                <c:pt idx="5">
                  <c:v>10148.5</c:v>
                </c:pt>
                <c:pt idx="6">
                  <c:v>9800.75</c:v>
                </c:pt>
                <c:pt idx="7">
                  <c:v>9803</c:v>
                </c:pt>
                <c:pt idx="8">
                  <c:v>9748</c:v>
                </c:pt>
                <c:pt idx="9">
                  <c:v>9798</c:v>
                </c:pt>
                <c:pt idx="10">
                  <c:v>9736</c:v>
                </c:pt>
                <c:pt idx="11">
                  <c:v>9760.25</c:v>
                </c:pt>
                <c:pt idx="12">
                  <c:v>9912.25</c:v>
                </c:pt>
                <c:pt idx="13">
                  <c:v>10095.5</c:v>
                </c:pt>
                <c:pt idx="14">
                  <c:v>10204</c:v>
                </c:pt>
                <c:pt idx="15">
                  <c:v>10107.5</c:v>
                </c:pt>
                <c:pt idx="16">
                  <c:v>10093.5</c:v>
                </c:pt>
                <c:pt idx="17">
                  <c:v>10330.5</c:v>
                </c:pt>
                <c:pt idx="18">
                  <c:v>10496.75</c:v>
                </c:pt>
                <c:pt idx="19">
                  <c:v>10883.25</c:v>
                </c:pt>
                <c:pt idx="20">
                  <c:v>10927.75</c:v>
                </c:pt>
                <c:pt idx="21">
                  <c:v>10996.25</c:v>
                </c:pt>
                <c:pt idx="22">
                  <c:v>11093.25</c:v>
                </c:pt>
                <c:pt idx="23">
                  <c:v>10850.75</c:v>
                </c:pt>
                <c:pt idx="24">
                  <c:v>10948.25</c:v>
                </c:pt>
                <c:pt idx="25">
                  <c:v>10939</c:v>
                </c:pt>
                <c:pt idx="26">
                  <c:v>10632.75</c:v>
                </c:pt>
                <c:pt idx="27">
                  <c:v>10692.25</c:v>
                </c:pt>
                <c:pt idx="28">
                  <c:v>10547.25</c:v>
                </c:pt>
                <c:pt idx="29">
                  <c:v>10324</c:v>
                </c:pt>
                <c:pt idx="30">
                  <c:v>10592</c:v>
                </c:pt>
                <c:pt idx="31">
                  <c:v>10473.5</c:v>
                </c:pt>
                <c:pt idx="32">
                  <c:v>10588.25</c:v>
                </c:pt>
                <c:pt idx="33">
                  <c:v>10440.75</c:v>
                </c:pt>
                <c:pt idx="34">
                  <c:v>10790.75</c:v>
                </c:pt>
                <c:pt idx="35">
                  <c:v>10908.25</c:v>
                </c:pt>
                <c:pt idx="36">
                  <c:v>11192</c:v>
                </c:pt>
                <c:pt idx="37">
                  <c:v>11985.5</c:v>
                </c:pt>
                <c:pt idx="38">
                  <c:v>12214.75</c:v>
                </c:pt>
                <c:pt idx="39">
                  <c:v>12660.5</c:v>
                </c:pt>
                <c:pt idx="40">
                  <c:v>12802.25</c:v>
                </c:pt>
              </c:numCache>
            </c:numRef>
          </c:val>
          <c:smooth val="0"/>
          <c:extLst>
            <c:ext xmlns:c16="http://schemas.microsoft.com/office/drawing/2014/chart" uri="{C3380CC4-5D6E-409C-BE32-E72D297353CC}">
              <c16:uniqueId val="{00000002-0D01-4FF9-A85C-433854AD1B4B}"/>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'sid8'!$B$9</c:f>
              <c:strCache>
                <c:ptCount val="1"/>
                <c:pt idx="0">
                  <c:v>Stockholms län</c:v>
                </c:pt>
              </c:strCache>
            </c:strRef>
          </c:tx>
          <c:spPr>
            <a:ln w="28575" cap="rnd">
              <a:solidFill>
                <a:schemeClr val="accent1"/>
              </a:solidFill>
              <a:round/>
            </a:ln>
            <a:effectLst/>
          </c:spPr>
          <c:marker>
            <c:symbol val="none"/>
          </c:marker>
          <c:cat>
            <c:strRef>
              <c:f>'sid8'!$O$42:$BC$42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'sid8'!$O$44:$BC$44</c:f>
              <c:numCache>
                <c:formatCode>_-* #\ ##0_-;\-* #\ ##0_-;_-* "-"??_-;_-@_-</c:formatCode>
                <c:ptCount val="41"/>
                <c:pt idx="0">
                  <c:v>583</c:v>
                </c:pt>
                <c:pt idx="1">
                  <c:v>559.25</c:v>
                </c:pt>
                <c:pt idx="2">
                  <c:v>563.5</c:v>
                </c:pt>
                <c:pt idx="3">
                  <c:v>578.75</c:v>
                </c:pt>
                <c:pt idx="4">
                  <c:v>601.5</c:v>
                </c:pt>
                <c:pt idx="5">
                  <c:v>617.5</c:v>
                </c:pt>
                <c:pt idx="6">
                  <c:v>634.25</c:v>
                </c:pt>
                <c:pt idx="7">
                  <c:v>635.5</c:v>
                </c:pt>
                <c:pt idx="8">
                  <c:v>626</c:v>
                </c:pt>
                <c:pt idx="9">
                  <c:v>630.25</c:v>
                </c:pt>
                <c:pt idx="10">
                  <c:v>603.5</c:v>
                </c:pt>
                <c:pt idx="11">
                  <c:v>604.5</c:v>
                </c:pt>
                <c:pt idx="12">
                  <c:v>595.5</c:v>
                </c:pt>
                <c:pt idx="13">
                  <c:v>585</c:v>
                </c:pt>
                <c:pt idx="14">
                  <c:v>562.75</c:v>
                </c:pt>
                <c:pt idx="15">
                  <c:v>543</c:v>
                </c:pt>
                <c:pt idx="16">
                  <c:v>522.75</c:v>
                </c:pt>
                <c:pt idx="17">
                  <c:v>501.75</c:v>
                </c:pt>
                <c:pt idx="18">
                  <c:v>502.75</c:v>
                </c:pt>
                <c:pt idx="19">
                  <c:v>502.25</c:v>
                </c:pt>
                <c:pt idx="20">
                  <c:v>515</c:v>
                </c:pt>
                <c:pt idx="21">
                  <c:v>525.75</c:v>
                </c:pt>
                <c:pt idx="22">
                  <c:v>534.75</c:v>
                </c:pt>
                <c:pt idx="23">
                  <c:v>558.5</c:v>
                </c:pt>
                <c:pt idx="24">
                  <c:v>548.5</c:v>
                </c:pt>
                <c:pt idx="25">
                  <c:v>540.25</c:v>
                </c:pt>
                <c:pt idx="26">
                  <c:v>522.75</c:v>
                </c:pt>
                <c:pt idx="27">
                  <c:v>527.75</c:v>
                </c:pt>
                <c:pt idx="28">
                  <c:v>585.75</c:v>
                </c:pt>
                <c:pt idx="29">
                  <c:v>609.5</c:v>
                </c:pt>
                <c:pt idx="30">
                  <c:v>652</c:v>
                </c:pt>
                <c:pt idx="31">
                  <c:v>672</c:v>
                </c:pt>
                <c:pt idx="32">
                  <c:v>665.5</c:v>
                </c:pt>
                <c:pt idx="33">
                  <c:v>685.5</c:v>
                </c:pt>
                <c:pt idx="34">
                  <c:v>701.5</c:v>
                </c:pt>
                <c:pt idx="35">
                  <c:v>701.5</c:v>
                </c:pt>
                <c:pt idx="36">
                  <c:v>672.5</c:v>
                </c:pt>
                <c:pt idx="37">
                  <c:v>648.25</c:v>
                </c:pt>
                <c:pt idx="38">
                  <c:v>624.75</c:v>
                </c:pt>
                <c:pt idx="39">
                  <c:v>591.25</c:v>
                </c:pt>
                <c:pt idx="40">
                  <c:v>596.75</c:v>
                </c:pt>
              </c:numCache>
            </c:numRef>
          </c:val>
          <c:smooth val="0"/>
          <c:extLst>
            <c:ext xmlns:c16="http://schemas.microsoft.com/office/drawing/2014/chart" uri="{C3380CC4-5D6E-409C-BE32-E72D297353CC}">
              <c16:uniqueId val="{00000000-D184-4050-A7D1-667D025B9CA6}"/>
            </c:ext>
          </c:extLst>
        </c:ser>
        <c:ser>
          <c:idx val="1"/>
          <c:order val="1"/>
          <c:tx>
            <c:strRef>
              <c:f>'sid8'!$B$10</c:f>
              <c:strCache>
                <c:ptCount val="1"/>
                <c:pt idx="0">
                  <c:v>Stockholms stad</c:v>
                </c:pt>
              </c:strCache>
            </c:strRef>
          </c:tx>
          <c:spPr>
            <a:ln w="28575" cap="rnd">
              <a:solidFill>
                <a:schemeClr val="accent2"/>
              </a:solidFill>
              <a:round/>
            </a:ln>
            <a:effectLst/>
          </c:spPr>
          <c:marker>
            <c:symbol val="none"/>
          </c:marker>
          <c:cat>
            <c:strRef>
              <c:f>'sid8'!$O$42:$BC$42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'sid8'!$O$45:$BC$45</c:f>
              <c:numCache>
                <c:formatCode>_-* #\ ##0_-;\-* #\ ##0_-;_-* "-"??_-;_-@_-</c:formatCode>
                <c:ptCount val="41"/>
                <c:pt idx="0">
                  <c:v>389.5</c:v>
                </c:pt>
                <c:pt idx="1">
                  <c:v>370.5</c:v>
                </c:pt>
                <c:pt idx="2">
                  <c:v>375.25</c:v>
                </c:pt>
                <c:pt idx="3">
                  <c:v>387</c:v>
                </c:pt>
                <c:pt idx="4">
                  <c:v>401.5</c:v>
                </c:pt>
                <c:pt idx="5">
                  <c:v>410.5</c:v>
                </c:pt>
                <c:pt idx="6">
                  <c:v>416.25</c:v>
                </c:pt>
                <c:pt idx="7">
                  <c:v>407.25</c:v>
                </c:pt>
                <c:pt idx="8">
                  <c:v>395.75</c:v>
                </c:pt>
                <c:pt idx="9">
                  <c:v>398.25</c:v>
                </c:pt>
                <c:pt idx="10">
                  <c:v>376.5</c:v>
                </c:pt>
                <c:pt idx="11">
                  <c:v>378.5</c:v>
                </c:pt>
                <c:pt idx="12">
                  <c:v>372.5</c:v>
                </c:pt>
                <c:pt idx="13">
                  <c:v>368.5</c:v>
                </c:pt>
                <c:pt idx="14">
                  <c:v>354</c:v>
                </c:pt>
                <c:pt idx="15">
                  <c:v>339.75</c:v>
                </c:pt>
                <c:pt idx="16">
                  <c:v>326.5</c:v>
                </c:pt>
                <c:pt idx="17">
                  <c:v>310.75</c:v>
                </c:pt>
                <c:pt idx="18">
                  <c:v>317.75</c:v>
                </c:pt>
                <c:pt idx="19">
                  <c:v>318.5</c:v>
                </c:pt>
                <c:pt idx="20">
                  <c:v>331.25</c:v>
                </c:pt>
                <c:pt idx="21">
                  <c:v>334</c:v>
                </c:pt>
                <c:pt idx="22">
                  <c:v>337.75</c:v>
                </c:pt>
                <c:pt idx="23">
                  <c:v>355.25</c:v>
                </c:pt>
                <c:pt idx="24">
                  <c:v>345</c:v>
                </c:pt>
                <c:pt idx="25">
                  <c:v>345.75</c:v>
                </c:pt>
                <c:pt idx="26">
                  <c:v>330</c:v>
                </c:pt>
                <c:pt idx="27">
                  <c:v>323.5</c:v>
                </c:pt>
                <c:pt idx="28">
                  <c:v>361.25</c:v>
                </c:pt>
                <c:pt idx="29">
                  <c:v>367.25</c:v>
                </c:pt>
                <c:pt idx="30">
                  <c:v>391.25</c:v>
                </c:pt>
                <c:pt idx="31">
                  <c:v>401.25</c:v>
                </c:pt>
                <c:pt idx="32">
                  <c:v>394</c:v>
                </c:pt>
                <c:pt idx="33">
                  <c:v>408.75</c:v>
                </c:pt>
                <c:pt idx="34">
                  <c:v>425.25</c:v>
                </c:pt>
                <c:pt idx="35">
                  <c:v>432</c:v>
                </c:pt>
                <c:pt idx="36">
                  <c:v>416.25</c:v>
                </c:pt>
                <c:pt idx="37">
                  <c:v>402</c:v>
                </c:pt>
                <c:pt idx="38">
                  <c:v>384.5</c:v>
                </c:pt>
                <c:pt idx="39">
                  <c:v>363.25</c:v>
                </c:pt>
                <c:pt idx="40">
                  <c:v>364.25</c:v>
                </c:pt>
              </c:numCache>
            </c:numRef>
          </c:val>
          <c:smooth val="0"/>
          <c:extLst>
            <c:ext xmlns:c16="http://schemas.microsoft.com/office/drawing/2014/chart" uri="{C3380CC4-5D6E-409C-BE32-E72D297353CC}">
              <c16:uniqueId val="{00000001-D184-4050-A7D1-667D025B9CA6}"/>
            </c:ext>
          </c:extLst>
        </c:ser>
        <c:ser>
          <c:idx val="2"/>
          <c:order val="2"/>
          <c:tx>
            <c:strRef>
              <c:f>'sid8'!$B$11</c:f>
              <c:strCache>
                <c:ptCount val="1"/>
                <c:pt idx="0">
                  <c:v>Sverige exkl. Stockholms län</c:v>
                </c:pt>
              </c:strCache>
            </c:strRef>
          </c:tx>
          <c:spPr>
            <a:ln w="28575" cap="rnd">
              <a:solidFill>
                <a:schemeClr val="accent3"/>
              </a:solidFill>
              <a:prstDash val="sysDash"/>
              <a:round/>
            </a:ln>
            <a:effectLst/>
          </c:spPr>
          <c:marker>
            <c:symbol val="none"/>
          </c:marker>
          <c:cat>
            <c:strRef>
              <c:f>'sid8'!$O$42:$BC$42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'sid8'!$O$46:$BC$46</c:f>
              <c:numCache>
                <c:formatCode>_-* #\ ##0_-;\-* #\ ##0_-;_-* "-"??_-;_-@_-</c:formatCode>
                <c:ptCount val="41"/>
                <c:pt idx="0">
                  <c:v>1188.5</c:v>
                </c:pt>
                <c:pt idx="1">
                  <c:v>1180.25</c:v>
                </c:pt>
                <c:pt idx="2">
                  <c:v>1178.75</c:v>
                </c:pt>
                <c:pt idx="3">
                  <c:v>1197</c:v>
                </c:pt>
                <c:pt idx="4">
                  <c:v>1237</c:v>
                </c:pt>
                <c:pt idx="5">
                  <c:v>1250.25</c:v>
                </c:pt>
                <c:pt idx="6">
                  <c:v>1288.5</c:v>
                </c:pt>
                <c:pt idx="7">
                  <c:v>1335.75</c:v>
                </c:pt>
                <c:pt idx="8">
                  <c:v>1316</c:v>
                </c:pt>
                <c:pt idx="9">
                  <c:v>1295</c:v>
                </c:pt>
                <c:pt idx="10">
                  <c:v>1250.5</c:v>
                </c:pt>
                <c:pt idx="11">
                  <c:v>1208.5</c:v>
                </c:pt>
                <c:pt idx="12">
                  <c:v>1195.75</c:v>
                </c:pt>
                <c:pt idx="13">
                  <c:v>1203.5</c:v>
                </c:pt>
                <c:pt idx="14">
                  <c:v>1181.75</c:v>
                </c:pt>
                <c:pt idx="15">
                  <c:v>1177.25</c:v>
                </c:pt>
                <c:pt idx="16">
                  <c:v>1145</c:v>
                </c:pt>
                <c:pt idx="17">
                  <c:v>1104.75</c:v>
                </c:pt>
                <c:pt idx="18">
                  <c:v>1055</c:v>
                </c:pt>
                <c:pt idx="19">
                  <c:v>1023.25</c:v>
                </c:pt>
                <c:pt idx="20">
                  <c:v>1009.75</c:v>
                </c:pt>
                <c:pt idx="21">
                  <c:v>979</c:v>
                </c:pt>
                <c:pt idx="22">
                  <c:v>1020</c:v>
                </c:pt>
                <c:pt idx="23">
                  <c:v>1023.25</c:v>
                </c:pt>
                <c:pt idx="24">
                  <c:v>1040.75</c:v>
                </c:pt>
                <c:pt idx="25">
                  <c:v>1058.25</c:v>
                </c:pt>
                <c:pt idx="26">
                  <c:v>1061</c:v>
                </c:pt>
                <c:pt idx="27">
                  <c:v>1099</c:v>
                </c:pt>
                <c:pt idx="28">
                  <c:v>1146.25</c:v>
                </c:pt>
                <c:pt idx="29">
                  <c:v>1224.25</c:v>
                </c:pt>
                <c:pt idx="30">
                  <c:v>1257.75</c:v>
                </c:pt>
                <c:pt idx="31">
                  <c:v>1253.5</c:v>
                </c:pt>
                <c:pt idx="32">
                  <c:v>1269.75</c:v>
                </c:pt>
                <c:pt idx="33">
                  <c:v>1258.5</c:v>
                </c:pt>
                <c:pt idx="34">
                  <c:v>1302.25</c:v>
                </c:pt>
                <c:pt idx="35">
                  <c:v>1350.25</c:v>
                </c:pt>
                <c:pt idx="36">
                  <c:v>1287.5</c:v>
                </c:pt>
                <c:pt idx="37">
                  <c:v>1275.5</c:v>
                </c:pt>
                <c:pt idx="38">
                  <c:v>1210.75</c:v>
                </c:pt>
                <c:pt idx="39">
                  <c:v>1122.5</c:v>
                </c:pt>
                <c:pt idx="40">
                  <c:v>1134</c:v>
                </c:pt>
              </c:numCache>
            </c:numRef>
          </c:val>
          <c:smooth val="0"/>
          <c:extLst>
            <c:ext xmlns:c16="http://schemas.microsoft.com/office/drawing/2014/chart" uri="{C3380CC4-5D6E-409C-BE32-E72D297353CC}">
              <c16:uniqueId val="{00000002-D184-4050-A7D1-667D025B9CA6}"/>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'sid9'!$J$20</c:f>
              <c:strCache>
                <c:ptCount val="1"/>
                <c:pt idx="0">
                  <c:v>Stockholms län</c:v>
                </c:pt>
              </c:strCache>
            </c:strRef>
          </c:tx>
          <c:spPr>
            <a:ln w="28575" cap="rnd">
              <a:solidFill>
                <a:schemeClr val="accent1"/>
              </a:solidFill>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'sid9'!$M$24:$BA$24</c:f>
              <c:numCache>
                <c:formatCode>General</c:formatCode>
                <c:ptCount val="41"/>
                <c:pt idx="0">
                  <c:v>100</c:v>
                </c:pt>
                <c:pt idx="1">
                  <c:v>99.826958105646625</c:v>
                </c:pt>
                <c:pt idx="2">
                  <c:v>99.471766848816031</c:v>
                </c:pt>
                <c:pt idx="3">
                  <c:v>100.62841530054645</c:v>
                </c:pt>
                <c:pt idx="4">
                  <c:v>101.45719489981785</c:v>
                </c:pt>
                <c:pt idx="5">
                  <c:v>101.34790528233151</c:v>
                </c:pt>
                <c:pt idx="6">
                  <c:v>101.54826958105646</c:v>
                </c:pt>
                <c:pt idx="7">
                  <c:v>103.42440801457195</c:v>
                </c:pt>
                <c:pt idx="8">
                  <c:v>103.69763205828779</c:v>
                </c:pt>
                <c:pt idx="9">
                  <c:v>104.23497267759562</c:v>
                </c:pt>
                <c:pt idx="10">
                  <c:v>102.7959927140255</c:v>
                </c:pt>
                <c:pt idx="11">
                  <c:v>104.85428051001821</c:v>
                </c:pt>
                <c:pt idx="12">
                  <c:v>105.71948998178506</c:v>
                </c:pt>
                <c:pt idx="13">
                  <c:v>106.18397085610201</c:v>
                </c:pt>
                <c:pt idx="14">
                  <c:v>105.31876138433516</c:v>
                </c:pt>
                <c:pt idx="15">
                  <c:v>106.6575591985428</c:v>
                </c:pt>
                <c:pt idx="16">
                  <c:v>107.72313296903461</c:v>
                </c:pt>
                <c:pt idx="17">
                  <c:v>108.19672131147541</c:v>
                </c:pt>
                <c:pt idx="18">
                  <c:v>106.87613843351548</c:v>
                </c:pt>
                <c:pt idx="19">
                  <c:v>109.41712204007285</c:v>
                </c:pt>
                <c:pt idx="20">
                  <c:v>109.89981785063752</c:v>
                </c:pt>
                <c:pt idx="21">
                  <c:v>110.18214936247723</c:v>
                </c:pt>
                <c:pt idx="22">
                  <c:v>110.09107468123861</c:v>
                </c:pt>
                <c:pt idx="23">
                  <c:v>112.2040072859745</c:v>
                </c:pt>
                <c:pt idx="24">
                  <c:v>112.632058287796</c:v>
                </c:pt>
                <c:pt idx="25">
                  <c:v>112.40437158469945</c:v>
                </c:pt>
                <c:pt idx="26">
                  <c:v>112.632058287796</c:v>
                </c:pt>
                <c:pt idx="27">
                  <c:v>114.79963570127505</c:v>
                </c:pt>
                <c:pt idx="28">
                  <c:v>114.53551912568307</c:v>
                </c:pt>
                <c:pt idx="29">
                  <c:v>114.48998178506375</c:v>
                </c:pt>
                <c:pt idx="30">
                  <c:v>115.15482695810564</c:v>
                </c:pt>
                <c:pt idx="31">
                  <c:v>116.46630236794171</c:v>
                </c:pt>
                <c:pt idx="32">
                  <c:v>116.27504553734062</c:v>
                </c:pt>
                <c:pt idx="33">
                  <c:v>116.12021857923497</c:v>
                </c:pt>
                <c:pt idx="34">
                  <c:v>117.33151183970855</c:v>
                </c:pt>
                <c:pt idx="35">
                  <c:v>115.5464480874317</c:v>
                </c:pt>
                <c:pt idx="36">
                  <c:v>116.16575591985428</c:v>
                </c:pt>
                <c:pt idx="37">
                  <c:v>115.40072859744991</c:v>
                </c:pt>
                <c:pt idx="38">
                  <c:v>113.8615664845173</c:v>
                </c:pt>
                <c:pt idx="39">
                  <c:v>115.91074681238615</c:v>
                </c:pt>
                <c:pt idx="40">
                  <c:v>118.64298724954463</c:v>
                </c:pt>
              </c:numCache>
            </c:numRef>
          </c:val>
          <c:smooth val="0"/>
          <c:extLst>
            <c:ext xmlns:c16="http://schemas.microsoft.com/office/drawing/2014/chart" uri="{C3380CC4-5D6E-409C-BE32-E72D297353CC}">
              <c16:uniqueId val="{00000000-CB2A-47C1-AE32-6B172B02CEE8}"/>
            </c:ext>
          </c:extLst>
        </c:ser>
        <c:ser>
          <c:idx val="1"/>
          <c:order val="1"/>
          <c:tx>
            <c:strRef>
              <c:f>'sid9'!$J$21</c:f>
              <c:strCache>
                <c:ptCount val="1"/>
                <c:pt idx="0">
                  <c:v>Stockholms kommun</c:v>
                </c:pt>
              </c:strCache>
            </c:strRef>
          </c:tx>
          <c:spPr>
            <a:ln w="28575" cap="rnd">
              <a:solidFill>
                <a:schemeClr val="accent2"/>
              </a:solidFill>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'sid9'!$M$25:$BA$25</c:f>
              <c:numCache>
                <c:formatCode>General</c:formatCode>
                <c:ptCount val="41"/>
                <c:pt idx="0">
                  <c:v>100</c:v>
                </c:pt>
                <c:pt idx="1">
                  <c:v>100.78257191201354</c:v>
                </c:pt>
                <c:pt idx="2">
                  <c:v>100.74027072758037</c:v>
                </c:pt>
                <c:pt idx="3">
                  <c:v>101.69204737732656</c:v>
                </c:pt>
                <c:pt idx="4">
                  <c:v>102.1150592216582</c:v>
                </c:pt>
                <c:pt idx="5">
                  <c:v>104.08206429780034</c:v>
                </c:pt>
                <c:pt idx="6">
                  <c:v>104.08206429780034</c:v>
                </c:pt>
                <c:pt idx="7">
                  <c:v>106.9585448392555</c:v>
                </c:pt>
                <c:pt idx="8">
                  <c:v>106.87394247038917</c:v>
                </c:pt>
                <c:pt idx="9">
                  <c:v>107.63536379018612</c:v>
                </c:pt>
                <c:pt idx="10">
                  <c:v>106.64128595600677</c:v>
                </c:pt>
                <c:pt idx="11">
                  <c:v>108.10067681895093</c:v>
                </c:pt>
                <c:pt idx="12">
                  <c:v>109.07360406091371</c:v>
                </c:pt>
                <c:pt idx="13">
                  <c:v>109.07360406091371</c:v>
                </c:pt>
                <c:pt idx="14">
                  <c:v>108.03722504230119</c:v>
                </c:pt>
                <c:pt idx="15">
                  <c:v>108.9678510998308</c:v>
                </c:pt>
                <c:pt idx="16">
                  <c:v>110.27918781725889</c:v>
                </c:pt>
                <c:pt idx="17">
                  <c:v>110.04653130287647</c:v>
                </c:pt>
                <c:pt idx="18">
                  <c:v>109.51776649746193</c:v>
                </c:pt>
                <c:pt idx="19">
                  <c:v>112.35194585448393</c:v>
                </c:pt>
                <c:pt idx="20">
                  <c:v>111.61167512690355</c:v>
                </c:pt>
                <c:pt idx="21">
                  <c:v>111.95008460236886</c:v>
                </c:pt>
                <c:pt idx="22">
                  <c:v>111.80203045685279</c:v>
                </c:pt>
                <c:pt idx="23">
                  <c:v>113.76903553299492</c:v>
                </c:pt>
                <c:pt idx="24">
                  <c:v>113.00761421319797</c:v>
                </c:pt>
                <c:pt idx="25">
                  <c:v>113.49407783417935</c:v>
                </c:pt>
                <c:pt idx="26">
                  <c:v>113.28257191201354</c:v>
                </c:pt>
                <c:pt idx="27">
                  <c:v>115.84179357021996</c:v>
                </c:pt>
                <c:pt idx="28">
                  <c:v>114.55160744500846</c:v>
                </c:pt>
                <c:pt idx="29">
                  <c:v>114.48815566835871</c:v>
                </c:pt>
                <c:pt idx="30">
                  <c:v>114.23434856175973</c:v>
                </c:pt>
                <c:pt idx="31">
                  <c:v>115.86294416243655</c:v>
                </c:pt>
                <c:pt idx="32">
                  <c:v>117.19543147208122</c:v>
                </c:pt>
                <c:pt idx="33">
                  <c:v>117.95685279187818</c:v>
                </c:pt>
                <c:pt idx="34">
                  <c:v>118.52791878172589</c:v>
                </c:pt>
                <c:pt idx="35">
                  <c:v>116.45516074450084</c:v>
                </c:pt>
                <c:pt idx="36">
                  <c:v>115.69373942470389</c:v>
                </c:pt>
                <c:pt idx="37">
                  <c:v>115.27072758037225</c:v>
                </c:pt>
                <c:pt idx="38">
                  <c:v>114.42470389170897</c:v>
                </c:pt>
                <c:pt idx="39">
                  <c:v>113.53637901861252</c:v>
                </c:pt>
                <c:pt idx="40">
                  <c:v>116.92047377326566</c:v>
                </c:pt>
              </c:numCache>
            </c:numRef>
          </c:val>
          <c:smooth val="0"/>
          <c:extLst>
            <c:ext xmlns:c16="http://schemas.microsoft.com/office/drawing/2014/chart" uri="{C3380CC4-5D6E-409C-BE32-E72D297353CC}">
              <c16:uniqueId val="{00000001-CB2A-47C1-AE32-6B172B02CEE8}"/>
            </c:ext>
          </c:extLst>
        </c:ser>
        <c:ser>
          <c:idx val="2"/>
          <c:order val="2"/>
          <c:tx>
            <c:strRef>
              <c:f>'sid9'!$J$22</c:f>
              <c:strCache>
                <c:ptCount val="1"/>
                <c:pt idx="0">
                  <c:v>Sverige exkl Stockholms län</c:v>
                </c:pt>
              </c:strCache>
            </c:strRef>
          </c:tx>
          <c:spPr>
            <a:ln w="28575" cap="rnd">
              <a:solidFill>
                <a:schemeClr val="accent3"/>
              </a:solidFill>
              <a:prstDash val="sysDash"/>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'sid9'!$M$26:$BA$26</c:f>
              <c:numCache>
                <c:formatCode>General</c:formatCode>
                <c:ptCount val="41"/>
                <c:pt idx="0">
                  <c:v>100</c:v>
                </c:pt>
                <c:pt idx="1">
                  <c:v>97.542732082998583</c:v>
                </c:pt>
                <c:pt idx="2">
                  <c:v>96.359808294318086</c:v>
                </c:pt>
                <c:pt idx="3">
                  <c:v>98.986065323988143</c:v>
                </c:pt>
                <c:pt idx="4">
                  <c:v>100.32412665872511</c:v>
                </c:pt>
                <c:pt idx="5">
                  <c:v>97.841925921821755</c:v>
                </c:pt>
                <c:pt idx="6">
                  <c:v>96.780895919328472</c:v>
                </c:pt>
                <c:pt idx="7">
                  <c:v>99.196609136493336</c:v>
                </c:pt>
                <c:pt idx="8">
                  <c:v>101.05271906252597</c:v>
                </c:pt>
                <c:pt idx="9">
                  <c:v>98.711804305066906</c:v>
                </c:pt>
                <c:pt idx="10">
                  <c:v>97.811452475274947</c:v>
                </c:pt>
                <c:pt idx="11">
                  <c:v>100.48757514474887</c:v>
                </c:pt>
                <c:pt idx="12">
                  <c:v>102.99470870155415</c:v>
                </c:pt>
                <c:pt idx="13">
                  <c:v>99.919660913649338</c:v>
                </c:pt>
                <c:pt idx="14">
                  <c:v>99.274177909521569</c:v>
                </c:pt>
                <c:pt idx="15">
                  <c:v>101.54583483391971</c:v>
                </c:pt>
                <c:pt idx="16">
                  <c:v>103.65127295897166</c:v>
                </c:pt>
                <c:pt idx="17">
                  <c:v>101.37407540792864</c:v>
                </c:pt>
                <c:pt idx="18">
                  <c:v>100.78122835415685</c:v>
                </c:pt>
                <c:pt idx="19">
                  <c:v>103.41856663988698</c:v>
                </c:pt>
                <c:pt idx="20">
                  <c:v>104.3549325428706</c:v>
                </c:pt>
                <c:pt idx="21">
                  <c:v>102.80909770895089</c:v>
                </c:pt>
                <c:pt idx="22">
                  <c:v>102.93376180846053</c:v>
                </c:pt>
                <c:pt idx="23">
                  <c:v>105.32454220572346</c:v>
                </c:pt>
                <c:pt idx="24">
                  <c:v>107.13078649195224</c:v>
                </c:pt>
                <c:pt idx="25">
                  <c:v>105.02257805357786</c:v>
                </c:pt>
                <c:pt idx="26">
                  <c:v>104.72892484139956</c:v>
                </c:pt>
                <c:pt idx="27">
                  <c:v>106.92301299276949</c:v>
                </c:pt>
                <c:pt idx="28">
                  <c:v>108.15303210793141</c:v>
                </c:pt>
                <c:pt idx="29">
                  <c:v>106.2082721555808</c:v>
                </c:pt>
                <c:pt idx="30">
                  <c:v>104.9422389672272</c:v>
                </c:pt>
                <c:pt idx="31">
                  <c:v>107.11970523866249</c:v>
                </c:pt>
                <c:pt idx="32">
                  <c:v>108.65168850597003</c:v>
                </c:pt>
                <c:pt idx="33">
                  <c:v>106.79280826661495</c:v>
                </c:pt>
                <c:pt idx="34">
                  <c:v>104.3632434828379</c:v>
                </c:pt>
                <c:pt idx="35">
                  <c:v>104.68737014156301</c:v>
                </c:pt>
                <c:pt idx="36">
                  <c:v>105.8315095437294</c:v>
                </c:pt>
                <c:pt idx="37">
                  <c:v>105.04474056015735</c:v>
                </c:pt>
                <c:pt idx="38">
                  <c:v>101.70374269329861</c:v>
                </c:pt>
                <c:pt idx="39">
                  <c:v>105.31900157907859</c:v>
                </c:pt>
                <c:pt idx="40">
                  <c:v>106.69584730032966</c:v>
                </c:pt>
              </c:numCache>
            </c:numRef>
          </c:val>
          <c:smooth val="0"/>
          <c:extLst>
            <c:ext xmlns:c16="http://schemas.microsoft.com/office/drawing/2014/chart" uri="{C3380CC4-5D6E-409C-BE32-E72D297353CC}">
              <c16:uniqueId val="{00000002-CB2A-47C1-AE32-6B172B02CEE8}"/>
            </c:ext>
          </c:extLst>
        </c:ser>
        <c:dLbls>
          <c:showLegendKey val="0"/>
          <c:showVal val="0"/>
          <c:showCatName val="0"/>
          <c:showSerName val="0"/>
          <c:showPercent val="0"/>
          <c:showBubbleSize val="0"/>
        </c:dLbls>
        <c:smooth val="0"/>
        <c:axId val="679865912"/>
        <c:axId val="679866240"/>
      </c:lineChart>
      <c:catAx>
        <c:axId val="6798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6240"/>
        <c:crosses val="autoZero"/>
        <c:auto val="1"/>
        <c:lblAlgn val="ctr"/>
        <c:lblOffset val="100"/>
        <c:noMultiLvlLbl val="0"/>
      </c:catAx>
      <c:valAx>
        <c:axId val="67986624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's12 Graf'!$A$5</c:f>
              <c:strCache>
                <c:ptCount val="1"/>
                <c:pt idx="0">
                  <c:v>Stockholms län</c:v>
                </c:pt>
              </c:strCache>
            </c:strRef>
          </c:tx>
          <c:spPr>
            <a:ln w="28575" cap="rnd">
              <a:solidFill>
                <a:schemeClr val="accent1"/>
              </a:solidFill>
              <a:prstDash val="solid"/>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Graf'!$B$2:$AP$2</c:f>
              <c:numCache>
                <c:formatCode>General</c:formatCode>
                <c:ptCount val="41"/>
                <c:pt idx="0">
                  <c:v>100</c:v>
                </c:pt>
                <c:pt idx="1">
                  <c:v>106.72992250792532</c:v>
                </c:pt>
                <c:pt idx="2">
                  <c:v>123.24321944346602</c:v>
                </c:pt>
                <c:pt idx="3">
                  <c:v>115.09334272631209</c:v>
                </c:pt>
                <c:pt idx="4">
                  <c:v>94.927791475871786</c:v>
                </c:pt>
                <c:pt idx="5">
                  <c:v>100.42928848185981</c:v>
                </c:pt>
                <c:pt idx="6">
                  <c:v>114.51435364564988</c:v>
                </c:pt>
                <c:pt idx="7">
                  <c:v>111.38164846777035</c:v>
                </c:pt>
                <c:pt idx="8">
                  <c:v>100.0704473406129</c:v>
                </c:pt>
                <c:pt idx="9">
                  <c:v>97.987847833744283</c:v>
                </c:pt>
                <c:pt idx="10">
                  <c:v>118.42197957027123</c:v>
                </c:pt>
                <c:pt idx="11">
                  <c:v>140.20781965480805</c:v>
                </c:pt>
                <c:pt idx="12">
                  <c:v>123.95209580838322</c:v>
                </c:pt>
                <c:pt idx="13">
                  <c:v>142.42470940471998</c:v>
                </c:pt>
                <c:pt idx="14">
                  <c:v>189.89741106023249</c:v>
                </c:pt>
                <c:pt idx="15">
                  <c:v>176.73476576259247</c:v>
                </c:pt>
                <c:pt idx="16">
                  <c:v>157.27809087706939</c:v>
                </c:pt>
                <c:pt idx="17">
                  <c:v>180.99242691088412</c:v>
                </c:pt>
                <c:pt idx="18">
                  <c:v>229.60109193377951</c:v>
                </c:pt>
                <c:pt idx="19">
                  <c:v>227.62636491722438</c:v>
                </c:pt>
                <c:pt idx="20">
                  <c:v>203.7975519549137</c:v>
                </c:pt>
                <c:pt idx="21">
                  <c:v>212.21821063754845</c:v>
                </c:pt>
                <c:pt idx="22">
                  <c:v>224.94936597393448</c:v>
                </c:pt>
                <c:pt idx="23">
                  <c:v>192.63605142655865</c:v>
                </c:pt>
                <c:pt idx="24">
                  <c:v>174.73141951391335</c:v>
                </c:pt>
                <c:pt idx="25">
                  <c:v>185.01232828460726</c:v>
                </c:pt>
                <c:pt idx="26">
                  <c:v>224.64336033814726</c:v>
                </c:pt>
                <c:pt idx="27">
                  <c:v>205.8581366678408</c:v>
                </c:pt>
                <c:pt idx="28">
                  <c:v>174.38578724903135</c:v>
                </c:pt>
                <c:pt idx="29">
                  <c:v>186.40146178231771</c:v>
                </c:pt>
                <c:pt idx="30">
                  <c:v>212.77738640366329</c:v>
                </c:pt>
                <c:pt idx="31">
                  <c:v>174.43421979570272</c:v>
                </c:pt>
                <c:pt idx="32">
                  <c:v>150.09026065516028</c:v>
                </c:pt>
                <c:pt idx="33">
                  <c:v>161.21433603381473</c:v>
                </c:pt>
                <c:pt idx="34">
                  <c:v>195.41211694258541</c:v>
                </c:pt>
                <c:pt idx="35">
                  <c:v>103.73370905248326</c:v>
                </c:pt>
                <c:pt idx="36">
                  <c:v>94.21451215216625</c:v>
                </c:pt>
                <c:pt idx="37">
                  <c:v>124.08198309263825</c:v>
                </c:pt>
                <c:pt idx="38">
                  <c:v>148.86843959140543</c:v>
                </c:pt>
                <c:pt idx="39">
                  <c:v>161.13728425501935</c:v>
                </c:pt>
                <c:pt idx="40">
                  <c:v>190.96512856639663</c:v>
                </c:pt>
              </c:numCache>
            </c:numRef>
          </c:val>
          <c:smooth val="0"/>
          <c:extLst>
            <c:ext xmlns:c16="http://schemas.microsoft.com/office/drawing/2014/chart" uri="{C3380CC4-5D6E-409C-BE32-E72D297353CC}">
              <c16:uniqueId val="{00000000-6CC6-4D54-BB8A-3F166590BB27}"/>
            </c:ext>
          </c:extLst>
        </c:ser>
        <c:ser>
          <c:idx val="1"/>
          <c:order val="1"/>
          <c:tx>
            <c:strRef>
              <c:f>'s12 Graf'!$A$6</c:f>
              <c:strCache>
                <c:ptCount val="1"/>
                <c:pt idx="0">
                  <c:v>Stockholms stad</c:v>
                </c:pt>
              </c:strCache>
            </c:strRef>
          </c:tx>
          <c:spPr>
            <a:ln w="28575" cap="rnd">
              <a:solidFill>
                <a:schemeClr val="accent2"/>
              </a:solidFill>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Graf'!$B$3:$AP$3</c:f>
              <c:numCache>
                <c:formatCode>General</c:formatCode>
                <c:ptCount val="41"/>
                <c:pt idx="0">
                  <c:v>100</c:v>
                </c:pt>
                <c:pt idx="1">
                  <c:v>110.99009564003947</c:v>
                </c:pt>
                <c:pt idx="2">
                  <c:v>125.53350804941969</c:v>
                </c:pt>
                <c:pt idx="3">
                  <c:v>117.01780061944795</c:v>
                </c:pt>
                <c:pt idx="4">
                  <c:v>97.767264558728428</c:v>
                </c:pt>
                <c:pt idx="5">
                  <c:v>101.71539430244034</c:v>
                </c:pt>
                <c:pt idx="6">
                  <c:v>113.33174500527552</c:v>
                </c:pt>
                <c:pt idx="7">
                  <c:v>107.07940505769034</c:v>
                </c:pt>
                <c:pt idx="8">
                  <c:v>101.67455158095369</c:v>
                </c:pt>
                <c:pt idx="9">
                  <c:v>105.04067254348048</c:v>
                </c:pt>
                <c:pt idx="10">
                  <c:v>116.48344167999727</c:v>
                </c:pt>
                <c:pt idx="11">
                  <c:v>146.68323065926961</c:v>
                </c:pt>
                <c:pt idx="12">
                  <c:v>128.18147782580581</c:v>
                </c:pt>
                <c:pt idx="13">
                  <c:v>147.30948572206529</c:v>
                </c:pt>
                <c:pt idx="14">
                  <c:v>188.97927231884552</c:v>
                </c:pt>
                <c:pt idx="15">
                  <c:v>167.61512542119056</c:v>
                </c:pt>
                <c:pt idx="16">
                  <c:v>159.38872060174941</c:v>
                </c:pt>
                <c:pt idx="17">
                  <c:v>181.56972192913787</c:v>
                </c:pt>
                <c:pt idx="18">
                  <c:v>241.9046322453286</c:v>
                </c:pt>
                <c:pt idx="19">
                  <c:v>229.54970899560942</c:v>
                </c:pt>
                <c:pt idx="20">
                  <c:v>203.95493686395972</c:v>
                </c:pt>
                <c:pt idx="21">
                  <c:v>228.38909499336305</c:v>
                </c:pt>
                <c:pt idx="22">
                  <c:v>229.13447466049485</c:v>
                </c:pt>
                <c:pt idx="23">
                  <c:v>192.52237840781456</c:v>
                </c:pt>
                <c:pt idx="24">
                  <c:v>183.43827643715326</c:v>
                </c:pt>
                <c:pt idx="25">
                  <c:v>193.48218236275144</c:v>
                </c:pt>
                <c:pt idx="26">
                  <c:v>225.18634491678299</c:v>
                </c:pt>
                <c:pt idx="27">
                  <c:v>204.91133725877268</c:v>
                </c:pt>
                <c:pt idx="28">
                  <c:v>179.45270753207856</c:v>
                </c:pt>
                <c:pt idx="29">
                  <c:v>197.43371566658726</c:v>
                </c:pt>
                <c:pt idx="30">
                  <c:v>223.15441952282086</c:v>
                </c:pt>
                <c:pt idx="31">
                  <c:v>177.32888601477146</c:v>
                </c:pt>
                <c:pt idx="32">
                  <c:v>156.27446308839046</c:v>
                </c:pt>
                <c:pt idx="33">
                  <c:v>171.96487525952148</c:v>
                </c:pt>
                <c:pt idx="34">
                  <c:v>209.64568939110308</c:v>
                </c:pt>
                <c:pt idx="35">
                  <c:v>105.19042918893162</c:v>
                </c:pt>
                <c:pt idx="36">
                  <c:v>97.232905619277759</c:v>
                </c:pt>
                <c:pt idx="37">
                  <c:v>123.48116129471427</c:v>
                </c:pt>
                <c:pt idx="38">
                  <c:v>149.33460399577959</c:v>
                </c:pt>
                <c:pt idx="39">
                  <c:v>161.06667574282702</c:v>
                </c:pt>
                <c:pt idx="40">
                  <c:v>190.60277049794087</c:v>
                </c:pt>
              </c:numCache>
            </c:numRef>
          </c:val>
          <c:smooth val="0"/>
          <c:extLst>
            <c:ext xmlns:c16="http://schemas.microsoft.com/office/drawing/2014/chart" uri="{C3380CC4-5D6E-409C-BE32-E72D297353CC}">
              <c16:uniqueId val="{00000001-6CC6-4D54-BB8A-3F166590BB27}"/>
            </c:ext>
          </c:extLst>
        </c:ser>
        <c:ser>
          <c:idx val="2"/>
          <c:order val="2"/>
          <c:tx>
            <c:strRef>
              <c:f>'s12 Graf'!$A$7</c:f>
              <c:strCache>
                <c:ptCount val="1"/>
                <c:pt idx="0">
                  <c:v>Sverige exkl Stockholms län</c:v>
                </c:pt>
              </c:strCache>
            </c:strRef>
          </c:tx>
          <c:spPr>
            <a:ln w="28575" cap="rnd">
              <a:solidFill>
                <a:schemeClr val="accent3"/>
              </a:solidFill>
              <a:prstDash val="sysDash"/>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Graf'!$B$4:$AP$4</c:f>
              <c:numCache>
                <c:formatCode>General</c:formatCode>
                <c:ptCount val="41"/>
                <c:pt idx="0">
                  <c:v>100</c:v>
                </c:pt>
                <c:pt idx="1">
                  <c:v>103.33125715778264</c:v>
                </c:pt>
                <c:pt idx="2">
                  <c:v>158.20156315926945</c:v>
                </c:pt>
                <c:pt idx="3">
                  <c:v>121.77171445219103</c:v>
                </c:pt>
                <c:pt idx="4">
                  <c:v>91.064073456430449</c:v>
                </c:pt>
                <c:pt idx="5">
                  <c:v>98.459946555222928</c:v>
                </c:pt>
                <c:pt idx="6">
                  <c:v>154.83213116071607</c:v>
                </c:pt>
                <c:pt idx="7">
                  <c:v>126.98157561632274</c:v>
                </c:pt>
                <c:pt idx="8">
                  <c:v>91.689939924855835</c:v>
                </c:pt>
                <c:pt idx="9">
                  <c:v>105.57252215145365</c:v>
                </c:pt>
                <c:pt idx="10">
                  <c:v>159.86216873279622</c:v>
                </c:pt>
                <c:pt idx="11">
                  <c:v>143.84179542303752</c:v>
                </c:pt>
                <c:pt idx="12">
                  <c:v>115.63259729561391</c:v>
                </c:pt>
                <c:pt idx="13">
                  <c:v>140.28651222599507</c:v>
                </c:pt>
                <c:pt idx="14">
                  <c:v>215.18554981816723</c:v>
                </c:pt>
                <c:pt idx="15">
                  <c:v>189.52100620843464</c:v>
                </c:pt>
                <c:pt idx="16">
                  <c:v>152.20007634968152</c:v>
                </c:pt>
                <c:pt idx="17">
                  <c:v>204.3579594543007</c:v>
                </c:pt>
                <c:pt idx="18">
                  <c:v>262.43294287838302</c:v>
                </c:pt>
                <c:pt idx="19">
                  <c:v>251.05784492977841</c:v>
                </c:pt>
                <c:pt idx="20">
                  <c:v>180.89650599746841</c:v>
                </c:pt>
                <c:pt idx="21">
                  <c:v>212.8156958871632</c:v>
                </c:pt>
                <c:pt idx="22">
                  <c:v>282.71784774266138</c:v>
                </c:pt>
                <c:pt idx="23">
                  <c:v>242.4594643467079</c:v>
                </c:pt>
                <c:pt idx="24">
                  <c:v>181.48520222619598</c:v>
                </c:pt>
                <c:pt idx="25">
                  <c:v>223.26254244439534</c:v>
                </c:pt>
                <c:pt idx="26">
                  <c:v>303.50605774446967</c:v>
                </c:pt>
                <c:pt idx="27">
                  <c:v>263.08291977255834</c:v>
                </c:pt>
                <c:pt idx="28">
                  <c:v>180.76992626228125</c:v>
                </c:pt>
                <c:pt idx="29">
                  <c:v>217.28617066163025</c:v>
                </c:pt>
                <c:pt idx="30">
                  <c:v>278.37093890016274</c:v>
                </c:pt>
                <c:pt idx="31">
                  <c:v>218.49671495449158</c:v>
                </c:pt>
                <c:pt idx="32">
                  <c:v>150.95437101926825</c:v>
                </c:pt>
                <c:pt idx="33">
                  <c:v>178.54674408792269</c:v>
                </c:pt>
                <c:pt idx="34">
                  <c:v>266.86222900886054</c:v>
                </c:pt>
                <c:pt idx="35">
                  <c:v>141.53322215748125</c:v>
                </c:pt>
                <c:pt idx="36">
                  <c:v>116.05653894838359</c:v>
                </c:pt>
                <c:pt idx="37">
                  <c:v>197.60704024431899</c:v>
                </c:pt>
                <c:pt idx="38">
                  <c:v>244.36418798095278</c:v>
                </c:pt>
                <c:pt idx="39">
                  <c:v>240.36888951397398</c:v>
                </c:pt>
                <c:pt idx="40">
                  <c:v>209.06853388519417</c:v>
                </c:pt>
              </c:numCache>
            </c:numRef>
          </c:val>
          <c:smooth val="0"/>
          <c:extLst>
            <c:ext xmlns:c16="http://schemas.microsoft.com/office/drawing/2014/chart" uri="{C3380CC4-5D6E-409C-BE32-E72D297353CC}">
              <c16:uniqueId val="{00000002-6CC6-4D54-BB8A-3F166590BB2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3"/>
          <c:tx>
            <c:strRef>
              <c:f>'s13 Graf'!$C$32</c:f>
              <c:strCache>
                <c:ptCount val="1"/>
                <c:pt idx="0">
                  <c:v>Stockholms län</c:v>
                </c:pt>
              </c:strCache>
            </c:strRef>
          </c:tx>
          <c:spPr>
            <a:ln w="28575" cap="rnd">
              <a:solidFill>
                <a:schemeClr val="accent1"/>
              </a:solidFill>
              <a:round/>
            </a:ln>
            <a:effectLst/>
          </c:spPr>
          <c:marker>
            <c:symbol val="none"/>
          </c:marker>
          <c:cat>
            <c:numRef>
              <c:f>'s13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's13 Graf'!$B$5:$AP$5</c:f>
              <c:numCache>
                <c:formatCode>General</c:formatCode>
                <c:ptCount val="41"/>
                <c:pt idx="0">
                  <c:v>100</c:v>
                </c:pt>
                <c:pt idx="1">
                  <c:v>116.65158371040725</c:v>
                </c:pt>
                <c:pt idx="2">
                  <c:v>119.27601809954751</c:v>
                </c:pt>
                <c:pt idx="3">
                  <c:v>96.048265460030166</c:v>
                </c:pt>
                <c:pt idx="4">
                  <c:v>90.105580693815995</c:v>
                </c:pt>
                <c:pt idx="5">
                  <c:v>204.58521870286575</c:v>
                </c:pt>
                <c:pt idx="6">
                  <c:v>128.26546003016591</c:v>
                </c:pt>
                <c:pt idx="7">
                  <c:v>105.82202111613877</c:v>
                </c:pt>
                <c:pt idx="8">
                  <c:v>83.589743589743591</c:v>
                </c:pt>
                <c:pt idx="9">
                  <c:v>97.888386123680235</c:v>
                </c:pt>
                <c:pt idx="10">
                  <c:v>96.319758672699848</c:v>
                </c:pt>
                <c:pt idx="11">
                  <c:v>104.43438914027151</c:v>
                </c:pt>
                <c:pt idx="12">
                  <c:v>77.073906485671202</c:v>
                </c:pt>
                <c:pt idx="13">
                  <c:v>99.185520361990953</c:v>
                </c:pt>
                <c:pt idx="14">
                  <c:v>132.33785822021116</c:v>
                </c:pt>
                <c:pt idx="15">
                  <c:v>73.634992458521879</c:v>
                </c:pt>
                <c:pt idx="16">
                  <c:v>65.279034690799392</c:v>
                </c:pt>
                <c:pt idx="17">
                  <c:v>93.303167420814475</c:v>
                </c:pt>
                <c:pt idx="18">
                  <c:v>83.529411764705884</c:v>
                </c:pt>
                <c:pt idx="19">
                  <c:v>58.853695324283564</c:v>
                </c:pt>
                <c:pt idx="20">
                  <c:v>74.117647058823536</c:v>
                </c:pt>
                <c:pt idx="21">
                  <c:v>115.50527903469079</c:v>
                </c:pt>
                <c:pt idx="22">
                  <c:v>76.80241327300152</c:v>
                </c:pt>
                <c:pt idx="23">
                  <c:v>53.725490196078432</c:v>
                </c:pt>
                <c:pt idx="24">
                  <c:v>66.847662141779779</c:v>
                </c:pt>
                <c:pt idx="25">
                  <c:v>69.562594268476616</c:v>
                </c:pt>
                <c:pt idx="26">
                  <c:v>77.466063348416299</c:v>
                </c:pt>
                <c:pt idx="27">
                  <c:v>100.69381598793363</c:v>
                </c:pt>
                <c:pt idx="28">
                  <c:v>80.935143288084461</c:v>
                </c:pt>
                <c:pt idx="29">
                  <c:v>87.179487179487182</c:v>
                </c:pt>
                <c:pt idx="30">
                  <c:v>225.94268476621417</c:v>
                </c:pt>
                <c:pt idx="31">
                  <c:v>144.10256410256409</c:v>
                </c:pt>
                <c:pt idx="32">
                  <c:v>77.375565610859738</c:v>
                </c:pt>
                <c:pt idx="33">
                  <c:v>186.93815987933635</c:v>
                </c:pt>
                <c:pt idx="34">
                  <c:v>806.12368024132729</c:v>
                </c:pt>
                <c:pt idx="35">
                  <c:v>622.23227752639514</c:v>
                </c:pt>
                <c:pt idx="36">
                  <c:v>183.04675716440423</c:v>
                </c:pt>
                <c:pt idx="37">
                  <c:v>230.46757164404221</c:v>
                </c:pt>
                <c:pt idx="38">
                  <c:v>123.68024132730015</c:v>
                </c:pt>
                <c:pt idx="39">
                  <c:v>102.86576168929109</c:v>
                </c:pt>
                <c:pt idx="40">
                  <c:v>65.882352941176464</c:v>
                </c:pt>
              </c:numCache>
            </c:numRef>
          </c:val>
          <c:smooth val="0"/>
          <c:extLst>
            <c:ext xmlns:c16="http://schemas.microsoft.com/office/drawing/2014/chart" uri="{C3380CC4-5D6E-409C-BE32-E72D297353CC}">
              <c16:uniqueId val="{00000000-B0AB-4839-A06C-4DB80FBFB6E9}"/>
            </c:ext>
          </c:extLst>
        </c:ser>
        <c:ser>
          <c:idx val="4"/>
          <c:order val="4"/>
          <c:tx>
            <c:strRef>
              <c:f>'s13 Graf'!$C$33</c:f>
              <c:strCache>
                <c:ptCount val="1"/>
                <c:pt idx="0">
                  <c:v>Stockholms stad</c:v>
                </c:pt>
              </c:strCache>
            </c:strRef>
          </c:tx>
          <c:spPr>
            <a:ln w="28575" cap="rnd">
              <a:solidFill>
                <a:schemeClr val="accent2"/>
              </a:solidFill>
              <a:round/>
            </a:ln>
            <a:effectLst/>
          </c:spPr>
          <c:marker>
            <c:symbol val="none"/>
          </c:marker>
          <c:cat>
            <c:numRef>
              <c:f>'s13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's13 Graf'!$B$6:$AP$6</c:f>
              <c:numCache>
                <c:formatCode>General</c:formatCode>
                <c:ptCount val="41"/>
                <c:pt idx="0">
                  <c:v>100</c:v>
                </c:pt>
                <c:pt idx="1">
                  <c:v>174.68847352024923</c:v>
                </c:pt>
                <c:pt idx="2">
                  <c:v>79.127725856697822</c:v>
                </c:pt>
                <c:pt idx="3">
                  <c:v>131.85358255451715</c:v>
                </c:pt>
                <c:pt idx="4">
                  <c:v>91.355140186915889</c:v>
                </c:pt>
                <c:pt idx="5">
                  <c:v>328.34890965732086</c:v>
                </c:pt>
                <c:pt idx="6">
                  <c:v>153.58255451713396</c:v>
                </c:pt>
                <c:pt idx="7">
                  <c:v>91.043613707165107</c:v>
                </c:pt>
                <c:pt idx="8">
                  <c:v>121.96261682242991</c:v>
                </c:pt>
                <c:pt idx="9">
                  <c:v>164.87538940809969</c:v>
                </c:pt>
                <c:pt idx="10">
                  <c:v>102.10280373831775</c:v>
                </c:pt>
                <c:pt idx="11">
                  <c:v>149.45482866043614</c:v>
                </c:pt>
                <c:pt idx="12">
                  <c:v>120.71651090342679</c:v>
                </c:pt>
                <c:pt idx="13">
                  <c:v>116.90031152647975</c:v>
                </c:pt>
                <c:pt idx="14">
                  <c:v>202.10280373831776</c:v>
                </c:pt>
                <c:pt idx="15">
                  <c:v>94.314641744548283</c:v>
                </c:pt>
                <c:pt idx="16">
                  <c:v>97.429906542056074</c:v>
                </c:pt>
                <c:pt idx="17">
                  <c:v>74.065420560747668</c:v>
                </c:pt>
                <c:pt idx="18">
                  <c:v>119.08099688473521</c:v>
                </c:pt>
                <c:pt idx="19">
                  <c:v>93.224299065420553</c:v>
                </c:pt>
                <c:pt idx="20">
                  <c:v>94.626168224299064</c:v>
                </c:pt>
                <c:pt idx="21">
                  <c:v>197.196261682243</c:v>
                </c:pt>
                <c:pt idx="22">
                  <c:v>89.797507788161994</c:v>
                </c:pt>
                <c:pt idx="23">
                  <c:v>69.859813084112147</c:v>
                </c:pt>
                <c:pt idx="24">
                  <c:v>85.591900311526487</c:v>
                </c:pt>
                <c:pt idx="25">
                  <c:v>81.230529595015582</c:v>
                </c:pt>
                <c:pt idx="26">
                  <c:v>108.95638629283488</c:v>
                </c:pt>
                <c:pt idx="27">
                  <c:v>74.610591900311533</c:v>
                </c:pt>
                <c:pt idx="28">
                  <c:v>93.613707165109034</c:v>
                </c:pt>
                <c:pt idx="29">
                  <c:v>87.928348909657316</c:v>
                </c:pt>
                <c:pt idx="30">
                  <c:v>124.22118380062305</c:v>
                </c:pt>
                <c:pt idx="31">
                  <c:v>173.90965732087227</c:v>
                </c:pt>
                <c:pt idx="32">
                  <c:v>86.838006230529601</c:v>
                </c:pt>
                <c:pt idx="33">
                  <c:v>338.2398753894081</c:v>
                </c:pt>
                <c:pt idx="34">
                  <c:v>1610.9034267912773</c:v>
                </c:pt>
                <c:pt idx="35">
                  <c:v>1271.4953271028037</c:v>
                </c:pt>
                <c:pt idx="36">
                  <c:v>295.32710280373828</c:v>
                </c:pt>
                <c:pt idx="37">
                  <c:v>446.41744548286607</c:v>
                </c:pt>
                <c:pt idx="38">
                  <c:v>193.06853582554518</c:v>
                </c:pt>
                <c:pt idx="39">
                  <c:v>217.99065420560746</c:v>
                </c:pt>
                <c:pt idx="40">
                  <c:v>101.4018691588785</c:v>
                </c:pt>
              </c:numCache>
            </c:numRef>
          </c:val>
          <c:smooth val="0"/>
          <c:extLst>
            <c:ext xmlns:c16="http://schemas.microsoft.com/office/drawing/2014/chart" uri="{C3380CC4-5D6E-409C-BE32-E72D297353CC}">
              <c16:uniqueId val="{00000001-B0AB-4839-A06C-4DB80FBFB6E9}"/>
            </c:ext>
          </c:extLst>
        </c:ser>
        <c:ser>
          <c:idx val="5"/>
          <c:order val="5"/>
          <c:tx>
            <c:strRef>
              <c:f>'s13 Graf'!$C$34</c:f>
              <c:strCache>
                <c:ptCount val="1"/>
                <c:pt idx="0">
                  <c:v>Sverige, exkl Stockholms län</c:v>
                </c:pt>
              </c:strCache>
            </c:strRef>
          </c:tx>
          <c:spPr>
            <a:ln w="28575" cap="rnd">
              <a:solidFill>
                <a:schemeClr val="accent3"/>
              </a:solidFill>
              <a:prstDash val="sysDash"/>
              <a:round/>
            </a:ln>
            <a:effectLst/>
          </c:spPr>
          <c:marker>
            <c:symbol val="none"/>
          </c:marker>
          <c:cat>
            <c:numRef>
              <c:f>'s13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's13 Graf'!$B$7:$AP$7</c:f>
              <c:numCache>
                <c:formatCode>General</c:formatCode>
                <c:ptCount val="41"/>
                <c:pt idx="0">
                  <c:v>100</c:v>
                </c:pt>
                <c:pt idx="1">
                  <c:v>192.84557632857354</c:v>
                </c:pt>
                <c:pt idx="2">
                  <c:v>184.94037980273811</c:v>
                </c:pt>
                <c:pt idx="3">
                  <c:v>157.48564698954806</c:v>
                </c:pt>
                <c:pt idx="4">
                  <c:v>180.49462682172825</c:v>
                </c:pt>
                <c:pt idx="5">
                  <c:v>280.30325334903574</c:v>
                </c:pt>
                <c:pt idx="6">
                  <c:v>190.6521419107905</c:v>
                </c:pt>
                <c:pt idx="7">
                  <c:v>177.34432504048286</c:v>
                </c:pt>
                <c:pt idx="8">
                  <c:v>128.14662152215516</c:v>
                </c:pt>
                <c:pt idx="9">
                  <c:v>165.97968496982188</c:v>
                </c:pt>
                <c:pt idx="10">
                  <c:v>145.67937582805831</c:v>
                </c:pt>
                <c:pt idx="11">
                  <c:v>134.32945679375828</c:v>
                </c:pt>
                <c:pt idx="12">
                  <c:v>112.36567054320624</c:v>
                </c:pt>
                <c:pt idx="13">
                  <c:v>116.62005005152363</c:v>
                </c:pt>
                <c:pt idx="14">
                  <c:v>182.14338289415574</c:v>
                </c:pt>
                <c:pt idx="15">
                  <c:v>96.157809509789487</c:v>
                </c:pt>
                <c:pt idx="16">
                  <c:v>81.74591491240983</c:v>
                </c:pt>
                <c:pt idx="17">
                  <c:v>97.144118945973801</c:v>
                </c:pt>
                <c:pt idx="18">
                  <c:v>114.27940527013101</c:v>
                </c:pt>
                <c:pt idx="19">
                  <c:v>103.43000147210364</c:v>
                </c:pt>
                <c:pt idx="20">
                  <c:v>76.063594877079339</c:v>
                </c:pt>
                <c:pt idx="21">
                  <c:v>112.24790225231855</c:v>
                </c:pt>
                <c:pt idx="22">
                  <c:v>100.13248932724863</c:v>
                </c:pt>
                <c:pt idx="23">
                  <c:v>87.148535256882084</c:v>
                </c:pt>
                <c:pt idx="24">
                  <c:v>91.329309583394675</c:v>
                </c:pt>
                <c:pt idx="25">
                  <c:v>100.17665243633151</c:v>
                </c:pt>
                <c:pt idx="26">
                  <c:v>84.63123803915795</c:v>
                </c:pt>
                <c:pt idx="27">
                  <c:v>91.741498601501547</c:v>
                </c:pt>
                <c:pt idx="28">
                  <c:v>64.15427646106285</c:v>
                </c:pt>
                <c:pt idx="29">
                  <c:v>117.04696010599147</c:v>
                </c:pt>
                <c:pt idx="30">
                  <c:v>124.23082585013985</c:v>
                </c:pt>
                <c:pt idx="31">
                  <c:v>92.889739437656416</c:v>
                </c:pt>
                <c:pt idx="32">
                  <c:v>85.072869129986756</c:v>
                </c:pt>
                <c:pt idx="33">
                  <c:v>109.77476814367732</c:v>
                </c:pt>
                <c:pt idx="34">
                  <c:v>326.45370234064478</c:v>
                </c:pt>
                <c:pt idx="35">
                  <c:v>383.49771823936408</c:v>
                </c:pt>
                <c:pt idx="36">
                  <c:v>110.03974679817459</c:v>
                </c:pt>
                <c:pt idx="37">
                  <c:v>98.79287501840129</c:v>
                </c:pt>
                <c:pt idx="38">
                  <c:v>69.880759605476229</c:v>
                </c:pt>
                <c:pt idx="39">
                  <c:v>62.858825261298392</c:v>
                </c:pt>
                <c:pt idx="40">
                  <c:v>41.954953628735467</c:v>
                </c:pt>
              </c:numCache>
            </c:numRef>
          </c:val>
          <c:smooth val="0"/>
          <c:extLst>
            <c:ext xmlns:c16="http://schemas.microsoft.com/office/drawing/2014/chart" uri="{C3380CC4-5D6E-409C-BE32-E72D297353CC}">
              <c16:uniqueId val="{00000002-B0AB-4839-A06C-4DB80FBFB6E9}"/>
            </c:ext>
          </c:extLst>
        </c:ser>
        <c:dLbls>
          <c:showLegendKey val="0"/>
          <c:showVal val="0"/>
          <c:showCatName val="0"/>
          <c:showSerName val="0"/>
          <c:showPercent val="0"/>
          <c:showBubbleSize val="0"/>
        </c:dLbls>
        <c:smooth val="0"/>
        <c:axId val="464037336"/>
        <c:axId val="464042256"/>
        <c:extLst>
          <c:ext xmlns:c15="http://schemas.microsoft.com/office/drawing/2012/chart" uri="{02D57815-91ED-43cb-92C2-25804820EDAC}">
            <c15:filteredLineSeries>
              <c15:ser>
                <c:idx val="0"/>
                <c:order val="0"/>
                <c:tx>
                  <c:strRef>
                    <c:extLst>
                      <c:ext uri="{02D57815-91ED-43cb-92C2-25804820EDAC}">
                        <c15:formulaRef>
                          <c15:sqref>'s13 Graf'!$A$2</c15:sqref>
                        </c15:formulaRef>
                      </c:ext>
                    </c:extLst>
                    <c:strCache>
                      <c:ptCount val="1"/>
                      <c:pt idx="0">
                        <c:v>Stockholm County</c:v>
                      </c:pt>
                    </c:strCache>
                  </c:strRef>
                </c:tx>
                <c:spPr>
                  <a:ln w="28575" cap="rnd">
                    <a:solidFill>
                      <a:schemeClr val="accent1"/>
                    </a:solidFill>
                    <a:prstDash val="solid"/>
                    <a:round/>
                  </a:ln>
                  <a:effectLst/>
                </c:spPr>
                <c:marker>
                  <c:symbol val="none"/>
                </c:marker>
                <c:cat>
                  <c:numRef>
                    <c:extLst>
                      <c:ext uri="{02D57815-91ED-43cb-92C2-25804820EDAC}">
                        <c15:formulaRef>
                          <c15:sqref>'s13 Graf'!$B$1:$AP$1</c15:sqref>
                        </c15:formulaRef>
                      </c:ext>
                    </c:extLst>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extLst>
                      <c:ext uri="{02D57815-91ED-43cb-92C2-25804820EDAC}">
                        <c15:formulaRef>
                          <c15:sqref>'s13 Graf'!$B$2:$AP$2</c15:sqref>
                        </c15:formulaRef>
                      </c:ext>
                    </c:extLst>
                    <c:numCache>
                      <c:formatCode>General</c:formatCode>
                      <c:ptCount val="41"/>
                      <c:pt idx="0">
                        <c:v>3315</c:v>
                      </c:pt>
                      <c:pt idx="1">
                        <c:v>3867</c:v>
                      </c:pt>
                      <c:pt idx="2">
                        <c:v>3954</c:v>
                      </c:pt>
                      <c:pt idx="3">
                        <c:v>3184</c:v>
                      </c:pt>
                      <c:pt idx="4">
                        <c:v>2987</c:v>
                      </c:pt>
                      <c:pt idx="5">
                        <c:v>6782</c:v>
                      </c:pt>
                      <c:pt idx="6">
                        <c:v>4252</c:v>
                      </c:pt>
                      <c:pt idx="7">
                        <c:v>3508</c:v>
                      </c:pt>
                      <c:pt idx="8">
                        <c:v>2771</c:v>
                      </c:pt>
                      <c:pt idx="9">
                        <c:v>3245</c:v>
                      </c:pt>
                      <c:pt idx="10">
                        <c:v>3193</c:v>
                      </c:pt>
                      <c:pt idx="11">
                        <c:v>3462</c:v>
                      </c:pt>
                      <c:pt idx="12">
                        <c:v>2555</c:v>
                      </c:pt>
                      <c:pt idx="13">
                        <c:v>3288</c:v>
                      </c:pt>
                      <c:pt idx="14">
                        <c:v>4387</c:v>
                      </c:pt>
                      <c:pt idx="15">
                        <c:v>2441</c:v>
                      </c:pt>
                      <c:pt idx="16">
                        <c:v>2164</c:v>
                      </c:pt>
                      <c:pt idx="17">
                        <c:v>3093</c:v>
                      </c:pt>
                      <c:pt idx="18">
                        <c:v>2769</c:v>
                      </c:pt>
                      <c:pt idx="19">
                        <c:v>1951</c:v>
                      </c:pt>
                      <c:pt idx="20">
                        <c:v>2457</c:v>
                      </c:pt>
                      <c:pt idx="21">
                        <c:v>3829</c:v>
                      </c:pt>
                      <c:pt idx="22">
                        <c:v>2546</c:v>
                      </c:pt>
                      <c:pt idx="23">
                        <c:v>1781</c:v>
                      </c:pt>
                      <c:pt idx="24">
                        <c:v>2216</c:v>
                      </c:pt>
                      <c:pt idx="25">
                        <c:v>2306</c:v>
                      </c:pt>
                      <c:pt idx="26">
                        <c:v>2568</c:v>
                      </c:pt>
                      <c:pt idx="27">
                        <c:v>3338</c:v>
                      </c:pt>
                      <c:pt idx="28">
                        <c:v>2683</c:v>
                      </c:pt>
                      <c:pt idx="29">
                        <c:v>2890</c:v>
                      </c:pt>
                      <c:pt idx="30">
                        <c:v>7490</c:v>
                      </c:pt>
                      <c:pt idx="31">
                        <c:v>4777</c:v>
                      </c:pt>
                      <c:pt idx="32">
                        <c:v>2565</c:v>
                      </c:pt>
                      <c:pt idx="33">
                        <c:v>6197</c:v>
                      </c:pt>
                      <c:pt idx="34">
                        <c:v>26723</c:v>
                      </c:pt>
                      <c:pt idx="35">
                        <c:v>20627</c:v>
                      </c:pt>
                      <c:pt idx="36">
                        <c:v>6068</c:v>
                      </c:pt>
                      <c:pt idx="37">
                        <c:v>7640</c:v>
                      </c:pt>
                      <c:pt idx="38">
                        <c:v>4100</c:v>
                      </c:pt>
                      <c:pt idx="39">
                        <c:v>3410</c:v>
                      </c:pt>
                      <c:pt idx="40">
                        <c:v>2184</c:v>
                      </c:pt>
                    </c:numCache>
                  </c:numRef>
                </c:val>
                <c:smooth val="0"/>
                <c:extLst>
                  <c:ext xmlns:c16="http://schemas.microsoft.com/office/drawing/2014/chart" uri="{C3380CC4-5D6E-409C-BE32-E72D297353CC}">
                    <c16:uniqueId val="{00000003-B0AB-4839-A06C-4DB80FBFB6E9}"/>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's13 Graf'!$A$3</c15:sqref>
                        </c15:formulaRef>
                      </c:ext>
                    </c:extLst>
                    <c:strCache>
                      <c:ptCount val="1"/>
                      <c:pt idx="0">
                        <c:v>City of Stockholm</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extLst xmlns:c15="http://schemas.microsoft.com/office/drawing/2012/chart">
                      <c:ext xmlns:c15="http://schemas.microsoft.com/office/drawing/2012/chart" uri="{02D57815-91ED-43cb-92C2-25804820EDAC}">
                        <c15:formulaRef>
                          <c15:sqref>'s13 Graf'!$B$3:$AP$3</c15:sqref>
                        </c15:formulaRef>
                      </c:ext>
                    </c:extLst>
                    <c:numCache>
                      <c:formatCode>General</c:formatCode>
                      <c:ptCount val="41"/>
                      <c:pt idx="0">
                        <c:v>1284</c:v>
                      </c:pt>
                      <c:pt idx="1">
                        <c:v>2243</c:v>
                      </c:pt>
                      <c:pt idx="2">
                        <c:v>1016</c:v>
                      </c:pt>
                      <c:pt idx="3">
                        <c:v>1693</c:v>
                      </c:pt>
                      <c:pt idx="4">
                        <c:v>1173</c:v>
                      </c:pt>
                      <c:pt idx="5">
                        <c:v>4216</c:v>
                      </c:pt>
                      <c:pt idx="6">
                        <c:v>1972</c:v>
                      </c:pt>
                      <c:pt idx="7">
                        <c:v>1169</c:v>
                      </c:pt>
                      <c:pt idx="8">
                        <c:v>1566</c:v>
                      </c:pt>
                      <c:pt idx="9">
                        <c:v>2117</c:v>
                      </c:pt>
                      <c:pt idx="10">
                        <c:v>1311</c:v>
                      </c:pt>
                      <c:pt idx="11">
                        <c:v>1919</c:v>
                      </c:pt>
                      <c:pt idx="12">
                        <c:v>1550</c:v>
                      </c:pt>
                      <c:pt idx="13">
                        <c:v>1501</c:v>
                      </c:pt>
                      <c:pt idx="14">
                        <c:v>2595</c:v>
                      </c:pt>
                      <c:pt idx="15">
                        <c:v>1211</c:v>
                      </c:pt>
                      <c:pt idx="16">
                        <c:v>1251</c:v>
                      </c:pt>
                      <c:pt idx="17">
                        <c:v>951</c:v>
                      </c:pt>
                      <c:pt idx="18">
                        <c:v>1529</c:v>
                      </c:pt>
                      <c:pt idx="19">
                        <c:v>1197</c:v>
                      </c:pt>
                      <c:pt idx="20">
                        <c:v>1215</c:v>
                      </c:pt>
                      <c:pt idx="21">
                        <c:v>2532</c:v>
                      </c:pt>
                      <c:pt idx="22">
                        <c:v>1153</c:v>
                      </c:pt>
                      <c:pt idx="23">
                        <c:v>897</c:v>
                      </c:pt>
                      <c:pt idx="24">
                        <c:v>1099</c:v>
                      </c:pt>
                      <c:pt idx="25">
                        <c:v>1043</c:v>
                      </c:pt>
                      <c:pt idx="26">
                        <c:v>1399</c:v>
                      </c:pt>
                      <c:pt idx="27">
                        <c:v>958</c:v>
                      </c:pt>
                      <c:pt idx="28">
                        <c:v>1202</c:v>
                      </c:pt>
                      <c:pt idx="29">
                        <c:v>1129</c:v>
                      </c:pt>
                      <c:pt idx="30">
                        <c:v>1595</c:v>
                      </c:pt>
                      <c:pt idx="31">
                        <c:v>2233</c:v>
                      </c:pt>
                      <c:pt idx="32">
                        <c:v>1115</c:v>
                      </c:pt>
                      <c:pt idx="33">
                        <c:v>4343</c:v>
                      </c:pt>
                      <c:pt idx="34">
                        <c:v>20684</c:v>
                      </c:pt>
                      <c:pt idx="35">
                        <c:v>16326</c:v>
                      </c:pt>
                      <c:pt idx="36">
                        <c:v>3792</c:v>
                      </c:pt>
                      <c:pt idx="37">
                        <c:v>5732</c:v>
                      </c:pt>
                      <c:pt idx="38">
                        <c:v>2479</c:v>
                      </c:pt>
                      <c:pt idx="39">
                        <c:v>2799</c:v>
                      </c:pt>
                      <c:pt idx="40">
                        <c:v>1302</c:v>
                      </c:pt>
                    </c:numCache>
                  </c:numRef>
                </c:val>
                <c:smooth val="0"/>
                <c:extLst xmlns:c15="http://schemas.microsoft.com/office/drawing/2012/chart">
                  <c:ext xmlns:c16="http://schemas.microsoft.com/office/drawing/2014/chart" uri="{C3380CC4-5D6E-409C-BE32-E72D297353CC}">
                    <c16:uniqueId val="{00000004-B0AB-4839-A06C-4DB80FBFB6E9}"/>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's13 Graf'!$A$4</c15:sqref>
                        </c15:formulaRef>
                      </c:ext>
                    </c:extLst>
                    <c:strCache>
                      <c:ptCount val="1"/>
                      <c:pt idx="0">
                        <c:v>Sweden, excl. Stockholm County</c:v>
                      </c:pt>
                    </c:strCache>
                  </c:strRef>
                </c:tx>
                <c:spPr>
                  <a:ln w="28575" cap="rnd">
                    <a:solidFill>
                      <a:schemeClr val="accent3"/>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extLst xmlns:c15="http://schemas.microsoft.com/office/drawing/2012/chart">
                      <c:ext xmlns:c15="http://schemas.microsoft.com/office/drawing/2012/chart" uri="{02D57815-91ED-43cb-92C2-25804820EDAC}">
                        <c15:formulaRef>
                          <c15:sqref>'s13 Graf'!$B$4:$AP$4</c15:sqref>
                        </c15:formulaRef>
                      </c:ext>
                    </c:extLst>
                    <c:numCache>
                      <c:formatCode>General</c:formatCode>
                      <c:ptCount val="41"/>
                      <c:pt idx="0">
                        <c:v>6793</c:v>
                      </c:pt>
                      <c:pt idx="1">
                        <c:v>13100</c:v>
                      </c:pt>
                      <c:pt idx="2">
                        <c:v>12563</c:v>
                      </c:pt>
                      <c:pt idx="3">
                        <c:v>10698</c:v>
                      </c:pt>
                      <c:pt idx="4">
                        <c:v>12261</c:v>
                      </c:pt>
                      <c:pt idx="5">
                        <c:v>19041</c:v>
                      </c:pt>
                      <c:pt idx="6">
                        <c:v>12951</c:v>
                      </c:pt>
                      <c:pt idx="7">
                        <c:v>12047</c:v>
                      </c:pt>
                      <c:pt idx="8">
                        <c:v>8705</c:v>
                      </c:pt>
                      <c:pt idx="9">
                        <c:v>11275</c:v>
                      </c:pt>
                      <c:pt idx="10">
                        <c:v>9896</c:v>
                      </c:pt>
                      <c:pt idx="11">
                        <c:v>9125</c:v>
                      </c:pt>
                      <c:pt idx="12">
                        <c:v>7633</c:v>
                      </c:pt>
                      <c:pt idx="13">
                        <c:v>7922</c:v>
                      </c:pt>
                      <c:pt idx="14">
                        <c:v>12373</c:v>
                      </c:pt>
                      <c:pt idx="15">
                        <c:v>6532</c:v>
                      </c:pt>
                      <c:pt idx="16">
                        <c:v>5553</c:v>
                      </c:pt>
                      <c:pt idx="17">
                        <c:v>6599</c:v>
                      </c:pt>
                      <c:pt idx="18">
                        <c:v>7763</c:v>
                      </c:pt>
                      <c:pt idx="19">
                        <c:v>7026</c:v>
                      </c:pt>
                      <c:pt idx="20">
                        <c:v>5167</c:v>
                      </c:pt>
                      <c:pt idx="21">
                        <c:v>7625</c:v>
                      </c:pt>
                      <c:pt idx="22">
                        <c:v>6802</c:v>
                      </c:pt>
                      <c:pt idx="23">
                        <c:v>5920</c:v>
                      </c:pt>
                      <c:pt idx="24">
                        <c:v>6204</c:v>
                      </c:pt>
                      <c:pt idx="25">
                        <c:v>6805</c:v>
                      </c:pt>
                      <c:pt idx="26">
                        <c:v>5749</c:v>
                      </c:pt>
                      <c:pt idx="27">
                        <c:v>6232</c:v>
                      </c:pt>
                      <c:pt idx="28">
                        <c:v>4358</c:v>
                      </c:pt>
                      <c:pt idx="29">
                        <c:v>7951</c:v>
                      </c:pt>
                      <c:pt idx="30">
                        <c:v>8439</c:v>
                      </c:pt>
                      <c:pt idx="31">
                        <c:v>6310</c:v>
                      </c:pt>
                      <c:pt idx="32">
                        <c:v>5779</c:v>
                      </c:pt>
                      <c:pt idx="33">
                        <c:v>7457</c:v>
                      </c:pt>
                      <c:pt idx="34">
                        <c:v>22176</c:v>
                      </c:pt>
                      <c:pt idx="35">
                        <c:v>26051</c:v>
                      </c:pt>
                      <c:pt idx="36">
                        <c:v>7475</c:v>
                      </c:pt>
                      <c:pt idx="37">
                        <c:v>6711</c:v>
                      </c:pt>
                      <c:pt idx="38">
                        <c:v>4747</c:v>
                      </c:pt>
                      <c:pt idx="39">
                        <c:v>4270</c:v>
                      </c:pt>
                      <c:pt idx="40">
                        <c:v>2850</c:v>
                      </c:pt>
                    </c:numCache>
                  </c:numRef>
                </c:val>
                <c:smooth val="0"/>
                <c:extLst xmlns:c15="http://schemas.microsoft.com/office/drawing/2012/chart">
                  <c:ext xmlns:c16="http://schemas.microsoft.com/office/drawing/2014/chart" uri="{C3380CC4-5D6E-409C-BE32-E72D297353CC}">
                    <c16:uniqueId val="{00000005-B0AB-4839-A06C-4DB80FBFB6E9}"/>
                  </c:ext>
                </c:extLst>
              </c15:ser>
            </c15:filteredLineSeries>
          </c:ext>
        </c:extLst>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's14 Graf'!$A$12</c:f>
              <c:strCache>
                <c:ptCount val="1"/>
                <c:pt idx="0">
                  <c:v>Stockholms län</c:v>
                </c:pt>
              </c:strCache>
            </c:strRef>
          </c:tx>
          <c:spPr>
            <a:ln w="28575" cap="rnd">
              <a:solidFill>
                <a:schemeClr val="accent1"/>
              </a:solidFill>
              <a:prstDash val="solid"/>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Graf'!$B$2:$AP$2</c:f>
              <c:numCache>
                <c:formatCode>General</c:formatCode>
                <c:ptCount val="41"/>
                <c:pt idx="0">
                  <c:v>4.1593387999999996</c:v>
                </c:pt>
                <c:pt idx="1">
                  <c:v>4.1317833999999998</c:v>
                </c:pt>
                <c:pt idx="2">
                  <c:v>4.2588369000000004</c:v>
                </c:pt>
                <c:pt idx="3">
                  <c:v>4.1948384000000001</c:v>
                </c:pt>
                <c:pt idx="4">
                  <c:v>4.392404</c:v>
                </c:pt>
                <c:pt idx="5">
                  <c:v>4.5016341999999998</c:v>
                </c:pt>
                <c:pt idx="6">
                  <c:v>4.6292494</c:v>
                </c:pt>
                <c:pt idx="7">
                  <c:v>4.5555227</c:v>
                </c:pt>
                <c:pt idx="8">
                  <c:v>4.7247424000000002</c:v>
                </c:pt>
                <c:pt idx="9">
                  <c:v>4.6097934</c:v>
                </c:pt>
                <c:pt idx="10">
                  <c:v>4.5007831999999999</c:v>
                </c:pt>
                <c:pt idx="11">
                  <c:v>4.3178970000000003</c:v>
                </c:pt>
                <c:pt idx="12">
                  <c:v>4.3824063000000004</c:v>
                </c:pt>
                <c:pt idx="13">
                  <c:v>4.2950401999999999</c:v>
                </c:pt>
                <c:pt idx="14">
                  <c:v>4.2899685999999999</c:v>
                </c:pt>
                <c:pt idx="15">
                  <c:v>4.1887970000000001</c:v>
                </c:pt>
                <c:pt idx="16">
                  <c:v>4.3094977999999999</c:v>
                </c:pt>
                <c:pt idx="17">
                  <c:v>4.2415718</c:v>
                </c:pt>
                <c:pt idx="18">
                  <c:v>4.2044724000000002</c:v>
                </c:pt>
                <c:pt idx="19">
                  <c:v>4.0447385999999996</c:v>
                </c:pt>
                <c:pt idx="20">
                  <c:v>4.1116827999999996</c:v>
                </c:pt>
                <c:pt idx="21">
                  <c:v>4.0602428000000002</c:v>
                </c:pt>
                <c:pt idx="22">
                  <c:v>4.1098575999999998</c:v>
                </c:pt>
                <c:pt idx="23">
                  <c:v>4.0587103999999998</c:v>
                </c:pt>
                <c:pt idx="24">
                  <c:v>4.1498752000000003</c:v>
                </c:pt>
                <c:pt idx="25">
                  <c:v>4.1113540999999998</c:v>
                </c:pt>
                <c:pt idx="26">
                  <c:v>4.1237532999999997</c:v>
                </c:pt>
                <c:pt idx="27">
                  <c:v>3.9941073</c:v>
                </c:pt>
                <c:pt idx="28">
                  <c:v>4.0514922999999996</c:v>
                </c:pt>
                <c:pt idx="29">
                  <c:v>3.9456418000000002</c:v>
                </c:pt>
                <c:pt idx="30">
                  <c:v>3.9718501000000002</c:v>
                </c:pt>
                <c:pt idx="31">
                  <c:v>3.9415374999999999</c:v>
                </c:pt>
                <c:pt idx="32">
                  <c:v>4.1184161000000001</c:v>
                </c:pt>
                <c:pt idx="33">
                  <c:v>4.2165383434877999</c:v>
                </c:pt>
                <c:pt idx="34">
                  <c:v>4.4373239955990433</c:v>
                </c:pt>
                <c:pt idx="35">
                  <c:v>5.6580664387922353</c:v>
                </c:pt>
                <c:pt idx="36">
                  <c:v>6.2807537363684247</c:v>
                </c:pt>
                <c:pt idx="37">
                  <c:v>5.9981591904955511</c:v>
                </c:pt>
                <c:pt idx="38">
                  <c:v>5.8985698631676549</c:v>
                </c:pt>
                <c:pt idx="39">
                  <c:v>5.497893153717742</c:v>
                </c:pt>
                <c:pt idx="40">
                  <c:v>5.3035859957813578</c:v>
                </c:pt>
              </c:numCache>
            </c:numRef>
          </c:val>
          <c:smooth val="0"/>
          <c:extLst>
            <c:ext xmlns:c16="http://schemas.microsoft.com/office/drawing/2014/chart" uri="{C3380CC4-5D6E-409C-BE32-E72D297353CC}">
              <c16:uniqueId val="{00000000-885B-4BA4-9CB5-C3806B6E1038}"/>
            </c:ext>
          </c:extLst>
        </c:ser>
        <c:ser>
          <c:idx val="1"/>
          <c:order val="1"/>
          <c:tx>
            <c:strRef>
              <c:f>'s14 Graf'!$A$13</c:f>
              <c:strCache>
                <c:ptCount val="1"/>
                <c:pt idx="0">
                  <c:v>Stockholms stad</c:v>
                </c:pt>
              </c:strCache>
            </c:strRef>
          </c:tx>
          <c:spPr>
            <a:ln w="28575" cap="rnd">
              <a:solidFill>
                <a:schemeClr val="accent2"/>
              </a:solidFill>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Graf'!$B$3:$AP$3</c:f>
              <c:numCache>
                <c:formatCode>General</c:formatCode>
                <c:ptCount val="41"/>
                <c:pt idx="0">
                  <c:v>4.4745666000000002</c:v>
                </c:pt>
                <c:pt idx="1">
                  <c:v>4.4055238000000001</c:v>
                </c:pt>
                <c:pt idx="2">
                  <c:v>4.5286613999999998</c:v>
                </c:pt>
                <c:pt idx="3">
                  <c:v>4.4162812999999996</c:v>
                </c:pt>
                <c:pt idx="4">
                  <c:v>4.5916031000000004</c:v>
                </c:pt>
                <c:pt idx="5">
                  <c:v>4.6700434</c:v>
                </c:pt>
                <c:pt idx="6">
                  <c:v>4.8052821999999997</c:v>
                </c:pt>
                <c:pt idx="7">
                  <c:v>4.7439273999999996</c:v>
                </c:pt>
                <c:pt idx="8">
                  <c:v>4.9113774000000001</c:v>
                </c:pt>
                <c:pt idx="9">
                  <c:v>4.7926213999999998</c:v>
                </c:pt>
                <c:pt idx="10">
                  <c:v>4.6656051999999999</c:v>
                </c:pt>
                <c:pt idx="11">
                  <c:v>4.4994598999999997</c:v>
                </c:pt>
                <c:pt idx="12">
                  <c:v>4.5792039999999998</c:v>
                </c:pt>
                <c:pt idx="13">
                  <c:v>4.4575085999999997</c:v>
                </c:pt>
                <c:pt idx="14">
                  <c:v>4.4611543999999999</c:v>
                </c:pt>
                <c:pt idx="15">
                  <c:v>4.3589561999999997</c:v>
                </c:pt>
                <c:pt idx="16">
                  <c:v>4.4695399</c:v>
                </c:pt>
                <c:pt idx="17">
                  <c:v>4.3587458999999997</c:v>
                </c:pt>
                <c:pt idx="18">
                  <c:v>4.3086187000000002</c:v>
                </c:pt>
                <c:pt idx="19">
                  <c:v>4.1393345000000004</c:v>
                </c:pt>
                <c:pt idx="20">
                  <c:v>4.2012191999999997</c:v>
                </c:pt>
                <c:pt idx="21">
                  <c:v>4.1040339000000001</c:v>
                </c:pt>
                <c:pt idx="22">
                  <c:v>4.1696761000000002</c:v>
                </c:pt>
                <c:pt idx="23">
                  <c:v>4.1328072999999996</c:v>
                </c:pt>
                <c:pt idx="24">
                  <c:v>4.2201846999999999</c:v>
                </c:pt>
                <c:pt idx="25">
                  <c:v>4.1878292999999998</c:v>
                </c:pt>
                <c:pt idx="26">
                  <c:v>4.2047445999999997</c:v>
                </c:pt>
                <c:pt idx="27">
                  <c:v>4.0764649000000004</c:v>
                </c:pt>
                <c:pt idx="28">
                  <c:v>4.1055859999999997</c:v>
                </c:pt>
                <c:pt idx="29">
                  <c:v>3.9596222000000001</c:v>
                </c:pt>
                <c:pt idx="30">
                  <c:v>4.0029009000000002</c:v>
                </c:pt>
                <c:pt idx="31">
                  <c:v>4.0014609999999999</c:v>
                </c:pt>
                <c:pt idx="32">
                  <c:v>4.1799569999999999</c:v>
                </c:pt>
                <c:pt idx="33">
                  <c:v>4.2140906088929091</c:v>
                </c:pt>
                <c:pt idx="34">
                  <c:v>4.5255583454946056</c:v>
                </c:pt>
                <c:pt idx="35">
                  <c:v>6.0030819013952721</c:v>
                </c:pt>
                <c:pt idx="36">
                  <c:v>6.6885445398152692</c:v>
                </c:pt>
                <c:pt idx="37">
                  <c:v>6.3044842486507813</c:v>
                </c:pt>
                <c:pt idx="38">
                  <c:v>6.1554125812059413</c:v>
                </c:pt>
                <c:pt idx="39">
                  <c:v>5.7279270470121979</c:v>
                </c:pt>
                <c:pt idx="40">
                  <c:v>5.4002000653767501</c:v>
                </c:pt>
              </c:numCache>
            </c:numRef>
          </c:val>
          <c:smooth val="0"/>
          <c:extLst>
            <c:ext xmlns:c16="http://schemas.microsoft.com/office/drawing/2014/chart" uri="{C3380CC4-5D6E-409C-BE32-E72D297353CC}">
              <c16:uniqueId val="{00000001-885B-4BA4-9CB5-C3806B6E1038}"/>
            </c:ext>
          </c:extLst>
        </c:ser>
        <c:ser>
          <c:idx val="2"/>
          <c:order val="2"/>
          <c:tx>
            <c:strRef>
              <c:f>'s14 Graf'!$A$14</c:f>
              <c:strCache>
                <c:ptCount val="1"/>
                <c:pt idx="0">
                  <c:v>Sverige, exkl Stockholms län</c:v>
                </c:pt>
              </c:strCache>
            </c:strRef>
          </c:tx>
          <c:spPr>
            <a:ln w="28575" cap="rnd">
              <a:solidFill>
                <a:schemeClr val="accent3"/>
              </a:solidFill>
              <a:prstDash val="sysDash"/>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Graf'!$B$4:$AP$4</c:f>
              <c:numCache>
                <c:formatCode>General</c:formatCode>
                <c:ptCount val="41"/>
                <c:pt idx="0">
                  <c:v>5.4937863</c:v>
                </c:pt>
                <c:pt idx="1">
                  <c:v>5.7255092999999997</c:v>
                </c:pt>
                <c:pt idx="2">
                  <c:v>6.0456019000000003</c:v>
                </c:pt>
                <c:pt idx="3">
                  <c:v>5.5939731999999998</c:v>
                </c:pt>
                <c:pt idx="4">
                  <c:v>5.7258559</c:v>
                </c:pt>
                <c:pt idx="5">
                  <c:v>6.0335168000000001</c:v>
                </c:pt>
                <c:pt idx="6">
                  <c:v>6.2174649999999998</c:v>
                </c:pt>
                <c:pt idx="7">
                  <c:v>5.7224785999999996</c:v>
                </c:pt>
                <c:pt idx="8">
                  <c:v>5.8275926</c:v>
                </c:pt>
                <c:pt idx="9">
                  <c:v>5.9484181999999999</c:v>
                </c:pt>
                <c:pt idx="10">
                  <c:v>5.9195342000000002</c:v>
                </c:pt>
                <c:pt idx="11">
                  <c:v>5.3220879999999999</c:v>
                </c:pt>
                <c:pt idx="12">
                  <c:v>5.3195185</c:v>
                </c:pt>
                <c:pt idx="13">
                  <c:v>5.4982362</c:v>
                </c:pt>
                <c:pt idx="14">
                  <c:v>5.5895922000000002</c:v>
                </c:pt>
                <c:pt idx="15">
                  <c:v>5.1568560000000003</c:v>
                </c:pt>
                <c:pt idx="16">
                  <c:v>5.2397707000000002</c:v>
                </c:pt>
                <c:pt idx="17">
                  <c:v>5.4336295999999997</c:v>
                </c:pt>
                <c:pt idx="18">
                  <c:v>5.4879313999999999</c:v>
                </c:pt>
                <c:pt idx="19">
                  <c:v>5.0269994999999996</c:v>
                </c:pt>
                <c:pt idx="20">
                  <c:v>5.0341008</c:v>
                </c:pt>
                <c:pt idx="21">
                  <c:v>5.2427443</c:v>
                </c:pt>
                <c:pt idx="22">
                  <c:v>5.3860716999999996</c:v>
                </c:pt>
                <c:pt idx="23">
                  <c:v>5.0377263000000001</c:v>
                </c:pt>
                <c:pt idx="24">
                  <c:v>5.0206745000000002</c:v>
                </c:pt>
                <c:pt idx="25">
                  <c:v>5.1138281000000001</c:v>
                </c:pt>
                <c:pt idx="26">
                  <c:v>5.1361729</c:v>
                </c:pt>
                <c:pt idx="27">
                  <c:v>4.7593595000000004</c:v>
                </c:pt>
                <c:pt idx="28">
                  <c:v>4.7247968</c:v>
                </c:pt>
                <c:pt idx="29">
                  <c:v>4.7531942999999997</c:v>
                </c:pt>
                <c:pt idx="30">
                  <c:v>4.8384573</c:v>
                </c:pt>
                <c:pt idx="31">
                  <c:v>4.6251347000000003</c:v>
                </c:pt>
                <c:pt idx="32">
                  <c:v>4.8062633000000003</c:v>
                </c:pt>
                <c:pt idx="33">
                  <c:v>5.0511827428797478</c:v>
                </c:pt>
                <c:pt idx="34">
                  <c:v>5.2630687673629737</c:v>
                </c:pt>
                <c:pt idx="35">
                  <c:v>5.9293216268375231</c:v>
                </c:pt>
                <c:pt idx="36">
                  <c:v>6.2756123658226581</c:v>
                </c:pt>
                <c:pt idx="37">
                  <c:v>6.0408138788818055</c:v>
                </c:pt>
                <c:pt idx="38">
                  <c:v>6.0177602726913726</c:v>
                </c:pt>
                <c:pt idx="39">
                  <c:v>5.5018985989458047</c:v>
                </c:pt>
                <c:pt idx="40">
                  <c:v>5.1920597182686734</c:v>
                </c:pt>
              </c:numCache>
            </c:numRef>
          </c:val>
          <c:smooth val="0"/>
          <c:extLst>
            <c:ext xmlns:c16="http://schemas.microsoft.com/office/drawing/2014/chart" uri="{C3380CC4-5D6E-409C-BE32-E72D297353CC}">
              <c16:uniqueId val="{00000002-885B-4BA4-9CB5-C3806B6E1038}"/>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's16 Graf'!$A$3</c:f>
              <c:strCache>
                <c:ptCount val="1"/>
                <c:pt idx="0">
                  <c:v>Stockholms län</c:v>
                </c:pt>
              </c:strCache>
            </c:strRef>
          </c:tx>
          <c:spPr>
            <a:ln w="28575" cap="rnd">
              <a:solidFill>
                <a:schemeClr val="accent1"/>
              </a:solidFill>
              <a:round/>
            </a:ln>
            <a:effectLst/>
          </c:spPr>
          <c:marker>
            <c:symbol val="none"/>
          </c:marker>
          <c:cat>
            <c:strRef>
              <c:f>'s16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's16 Graf'!$B$13:$AP$13</c:f>
              <c:numCache>
                <c:formatCode>General</c:formatCode>
                <c:ptCount val="41"/>
                <c:pt idx="0">
                  <c:v>100</c:v>
                </c:pt>
                <c:pt idx="1">
                  <c:v>100.33326521233124</c:v>
                </c:pt>
                <c:pt idx="2">
                  <c:v>100.72404949614445</c:v>
                </c:pt>
                <c:pt idx="3">
                  <c:v>101.18377031516997</c:v>
                </c:pt>
                <c:pt idx="4">
                  <c:v>101.69026435746063</c:v>
                </c:pt>
                <c:pt idx="5">
                  <c:v>102.03787335825986</c:v>
                </c:pt>
                <c:pt idx="6">
                  <c:v>102.46286206072747</c:v>
                </c:pt>
                <c:pt idx="7">
                  <c:v>102.89447097325723</c:v>
                </c:pt>
                <c:pt idx="8">
                  <c:v>103.40360350506542</c:v>
                </c:pt>
                <c:pt idx="9">
                  <c:v>103.76661169013963</c:v>
                </c:pt>
                <c:pt idx="10">
                  <c:v>104.17039653139371</c:v>
                </c:pt>
                <c:pt idx="11">
                  <c:v>104.64335777054352</c:v>
                </c:pt>
                <c:pt idx="12">
                  <c:v>105.17657251576617</c:v>
                </c:pt>
                <c:pt idx="13">
                  <c:v>105.44574641909</c:v>
                </c:pt>
                <c:pt idx="14">
                  <c:v>105.78448050060301</c:v>
                </c:pt>
                <c:pt idx="15">
                  <c:v>106.18855317707718</c:v>
                </c:pt>
                <c:pt idx="16">
                  <c:v>106.6984052969356</c:v>
                </c:pt>
                <c:pt idx="17">
                  <c:v>107.04778928159207</c:v>
                </c:pt>
                <c:pt idx="18">
                  <c:v>107.42091967190623</c:v>
                </c:pt>
                <c:pt idx="19">
                  <c:v>107.86519333412008</c:v>
                </c:pt>
                <c:pt idx="20">
                  <c:v>108.45607106843474</c:v>
                </c:pt>
                <c:pt idx="21">
                  <c:v>108.85256408411313</c:v>
                </c:pt>
                <c:pt idx="22">
                  <c:v>109.27453051676976</c:v>
                </c:pt>
                <c:pt idx="23">
                  <c:v>109.75876530203989</c:v>
                </c:pt>
                <c:pt idx="24">
                  <c:v>110.31730954663074</c:v>
                </c:pt>
                <c:pt idx="25">
                  <c:v>110.72747473526356</c:v>
                </c:pt>
                <c:pt idx="26">
                  <c:v>111.0857816117429</c:v>
                </c:pt>
                <c:pt idx="27">
                  <c:v>111.5679535779357</c:v>
                </c:pt>
                <c:pt idx="28">
                  <c:v>112.08322659443921</c:v>
                </c:pt>
                <c:pt idx="29">
                  <c:v>112.4535745776258</c:v>
                </c:pt>
                <c:pt idx="30">
                  <c:v>112.85774319917334</c:v>
                </c:pt>
                <c:pt idx="31">
                  <c:v>113.30460737836803</c:v>
                </c:pt>
                <c:pt idx="32">
                  <c:v>113.78001521688863</c:v>
                </c:pt>
                <c:pt idx="33">
                  <c:v>114.03460546906108</c:v>
                </c:pt>
                <c:pt idx="34">
                  <c:v>114.33145952605052</c:v>
                </c:pt>
                <c:pt idx="35">
                  <c:v>114.44534632813406</c:v>
                </c:pt>
                <c:pt idx="36">
                  <c:v>114.65066878513389</c:v>
                </c:pt>
                <c:pt idx="37">
                  <c:v>114.749828018456</c:v>
                </c:pt>
                <c:pt idx="38">
                  <c:v>114.92679870627663</c:v>
                </c:pt>
                <c:pt idx="39">
                  <c:v>115.25924838548428</c:v>
                </c:pt>
                <c:pt idx="40">
                  <c:v>115.53513844394361</c:v>
                </c:pt>
              </c:numCache>
            </c:numRef>
          </c:val>
          <c:smooth val="0"/>
          <c:extLst>
            <c:ext xmlns:c16="http://schemas.microsoft.com/office/drawing/2014/chart" uri="{C3380CC4-5D6E-409C-BE32-E72D297353CC}">
              <c16:uniqueId val="{00000000-2482-4C03-8B56-52D815496FF7}"/>
            </c:ext>
          </c:extLst>
        </c:ser>
        <c:ser>
          <c:idx val="1"/>
          <c:order val="1"/>
          <c:tx>
            <c:strRef>
              <c:f>'s16 Graf'!$A$4</c:f>
              <c:strCache>
                <c:ptCount val="1"/>
                <c:pt idx="0">
                  <c:v>Stockholms stad</c:v>
                </c:pt>
              </c:strCache>
            </c:strRef>
          </c:tx>
          <c:spPr>
            <a:ln w="28575" cap="rnd">
              <a:solidFill>
                <a:schemeClr val="accent2"/>
              </a:solidFill>
              <a:round/>
            </a:ln>
            <a:effectLst/>
          </c:spPr>
          <c:marker>
            <c:symbol val="none"/>
          </c:marker>
          <c:cat>
            <c:strRef>
              <c:f>'s16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's16 Graf'!$B$14:$AP$14</c:f>
              <c:numCache>
                <c:formatCode>General</c:formatCode>
                <c:ptCount val="41"/>
                <c:pt idx="0">
                  <c:v>100</c:v>
                </c:pt>
                <c:pt idx="1">
                  <c:v>100.38489680723801</c:v>
                </c:pt>
                <c:pt idx="2">
                  <c:v>100.82821337731269</c:v>
                </c:pt>
                <c:pt idx="3">
                  <c:v>101.27083309136944</c:v>
                </c:pt>
                <c:pt idx="4">
                  <c:v>101.92018675741281</c:v>
                </c:pt>
                <c:pt idx="5">
                  <c:v>102.34898549378056</c:v>
                </c:pt>
                <c:pt idx="6">
                  <c:v>102.86210380831814</c:v>
                </c:pt>
                <c:pt idx="7">
                  <c:v>103.30902080115213</c:v>
                </c:pt>
                <c:pt idx="8">
                  <c:v>103.85071021242494</c:v>
                </c:pt>
                <c:pt idx="9">
                  <c:v>104.2612745496568</c:v>
                </c:pt>
                <c:pt idx="10">
                  <c:v>104.72561294293911</c:v>
                </c:pt>
                <c:pt idx="11">
                  <c:v>105.13048628935785</c:v>
                </c:pt>
                <c:pt idx="12">
                  <c:v>105.68704196234654</c:v>
                </c:pt>
                <c:pt idx="13">
                  <c:v>105.92083715636288</c:v>
                </c:pt>
                <c:pt idx="14">
                  <c:v>106.25997375175666</c:v>
                </c:pt>
                <c:pt idx="15">
                  <c:v>106.53732244689377</c:v>
                </c:pt>
                <c:pt idx="16">
                  <c:v>107.02593465813405</c:v>
                </c:pt>
                <c:pt idx="17">
                  <c:v>107.25961370948073</c:v>
                </c:pt>
                <c:pt idx="18">
                  <c:v>107.54044668470749</c:v>
                </c:pt>
                <c:pt idx="19">
                  <c:v>107.79456684591352</c:v>
                </c:pt>
                <c:pt idx="20">
                  <c:v>108.35147094691119</c:v>
                </c:pt>
                <c:pt idx="21">
                  <c:v>108.66528844032008</c:v>
                </c:pt>
                <c:pt idx="22">
                  <c:v>109.085608761803</c:v>
                </c:pt>
                <c:pt idx="23">
                  <c:v>109.44936760316372</c:v>
                </c:pt>
                <c:pt idx="24">
                  <c:v>110.03124237813731</c:v>
                </c:pt>
                <c:pt idx="25">
                  <c:v>110.30777807458682</c:v>
                </c:pt>
                <c:pt idx="26">
                  <c:v>110.57455778678529</c:v>
                </c:pt>
                <c:pt idx="27">
                  <c:v>110.96235816076468</c:v>
                </c:pt>
                <c:pt idx="28">
                  <c:v>111.50056329194783</c:v>
                </c:pt>
                <c:pt idx="29">
                  <c:v>111.74713417962626</c:v>
                </c:pt>
                <c:pt idx="30">
                  <c:v>112.10462131682559</c:v>
                </c:pt>
                <c:pt idx="31">
                  <c:v>112.47894914112496</c:v>
                </c:pt>
                <c:pt idx="32">
                  <c:v>112.96581921232041</c:v>
                </c:pt>
                <c:pt idx="33">
                  <c:v>113.13143865924903</c:v>
                </c:pt>
                <c:pt idx="34">
                  <c:v>113.34409588738806</c:v>
                </c:pt>
                <c:pt idx="35">
                  <c:v>113.26790629609413</c:v>
                </c:pt>
                <c:pt idx="36">
                  <c:v>113.44804357672966</c:v>
                </c:pt>
                <c:pt idx="37">
                  <c:v>113.30309752499971</c:v>
                </c:pt>
                <c:pt idx="38">
                  <c:v>113.27127443351412</c:v>
                </c:pt>
                <c:pt idx="39">
                  <c:v>113.33422376046735</c:v>
                </c:pt>
                <c:pt idx="40">
                  <c:v>113.51145747436151</c:v>
                </c:pt>
              </c:numCache>
            </c:numRef>
          </c:val>
          <c:smooth val="0"/>
          <c:extLst>
            <c:ext xmlns:c16="http://schemas.microsoft.com/office/drawing/2014/chart" uri="{C3380CC4-5D6E-409C-BE32-E72D297353CC}">
              <c16:uniqueId val="{00000001-2482-4C03-8B56-52D815496FF7}"/>
            </c:ext>
          </c:extLst>
        </c:ser>
        <c:ser>
          <c:idx val="2"/>
          <c:order val="2"/>
          <c:tx>
            <c:strRef>
              <c:f>'s16 Graf'!$A$5</c:f>
              <c:strCache>
                <c:ptCount val="1"/>
                <c:pt idx="0">
                  <c:v>Sverige exkl Stockholms län</c:v>
                </c:pt>
              </c:strCache>
            </c:strRef>
          </c:tx>
          <c:spPr>
            <a:ln w="28575" cap="rnd">
              <a:solidFill>
                <a:schemeClr val="accent3"/>
              </a:solidFill>
              <a:prstDash val="sysDot"/>
              <a:round/>
            </a:ln>
            <a:effectLst/>
          </c:spPr>
          <c:marker>
            <c:symbol val="none"/>
          </c:marker>
          <c:cat>
            <c:strRef>
              <c:f>'s16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's16 Graf'!$B$15:$AP$15</c:f>
              <c:numCache>
                <c:formatCode>General</c:formatCode>
                <c:ptCount val="41"/>
                <c:pt idx="0">
                  <c:v>100</c:v>
                </c:pt>
                <c:pt idx="1">
                  <c:v>100.06408860961021</c:v>
                </c:pt>
                <c:pt idx="2">
                  <c:v>100.11975662032359</c:v>
                </c:pt>
                <c:pt idx="3">
                  <c:v>100.25121002110836</c:v>
                </c:pt>
                <c:pt idx="4">
                  <c:v>100.45564645831234</c:v>
                </c:pt>
                <c:pt idx="5">
                  <c:v>100.57182906238391</c:v>
                </c:pt>
                <c:pt idx="6">
                  <c:v>100.68979867458148</c:v>
                </c:pt>
                <c:pt idx="7">
                  <c:v>100.87896431507228</c:v>
                </c:pt>
                <c:pt idx="8">
                  <c:v>101.12799472778451</c:v>
                </c:pt>
                <c:pt idx="9">
                  <c:v>101.2884599347363</c:v>
                </c:pt>
                <c:pt idx="10">
                  <c:v>101.47244054407358</c:v>
                </c:pt>
                <c:pt idx="11">
                  <c:v>101.70886713432128</c:v>
                </c:pt>
                <c:pt idx="12">
                  <c:v>102.02279843306464</c:v>
                </c:pt>
                <c:pt idx="13">
                  <c:v>102.202121990922</c:v>
                </c:pt>
                <c:pt idx="14">
                  <c:v>102.37731647697305</c:v>
                </c:pt>
                <c:pt idx="15">
                  <c:v>102.61276833551565</c:v>
                </c:pt>
                <c:pt idx="16">
                  <c:v>102.94925384287974</c:v>
                </c:pt>
                <c:pt idx="17">
                  <c:v>103.15339244539607</c:v>
                </c:pt>
                <c:pt idx="18">
                  <c:v>103.37789211019667</c:v>
                </c:pt>
                <c:pt idx="19">
                  <c:v>103.67155711223819</c:v>
                </c:pt>
                <c:pt idx="20">
                  <c:v>104.1558363143878</c:v>
                </c:pt>
                <c:pt idx="21">
                  <c:v>104.59538616162568</c:v>
                </c:pt>
                <c:pt idx="22">
                  <c:v>104.86538684393787</c:v>
                </c:pt>
                <c:pt idx="23">
                  <c:v>105.12360951814679</c:v>
                </c:pt>
                <c:pt idx="24">
                  <c:v>105.51661592646624</c:v>
                </c:pt>
                <c:pt idx="25">
                  <c:v>105.75973025924614</c:v>
                </c:pt>
                <c:pt idx="26">
                  <c:v>105.96246091596622</c:v>
                </c:pt>
                <c:pt idx="27">
                  <c:v>106.21679820129509</c:v>
                </c:pt>
                <c:pt idx="28">
                  <c:v>106.55282341868734</c:v>
                </c:pt>
                <c:pt idx="29">
                  <c:v>106.76102340330824</c:v>
                </c:pt>
                <c:pt idx="30">
                  <c:v>106.98429111553712</c:v>
                </c:pt>
                <c:pt idx="31">
                  <c:v>107.2113494510636</c:v>
                </c:pt>
                <c:pt idx="32">
                  <c:v>107.51389534197379</c:v>
                </c:pt>
                <c:pt idx="33">
                  <c:v>107.63350304495354</c:v>
                </c:pt>
                <c:pt idx="34">
                  <c:v>107.76381925874902</c:v>
                </c:pt>
                <c:pt idx="35">
                  <c:v>107.85334565827422</c:v>
                </c:pt>
                <c:pt idx="36">
                  <c:v>108.07746626074507</c:v>
                </c:pt>
                <c:pt idx="37">
                  <c:v>108.13165863596045</c:v>
                </c:pt>
                <c:pt idx="38">
                  <c:v>108.2240144650185</c:v>
                </c:pt>
                <c:pt idx="39">
                  <c:v>108.39340117466001</c:v>
                </c:pt>
                <c:pt idx="40">
                  <c:v>108.67022497890788</c:v>
                </c:pt>
              </c:numCache>
            </c:numRef>
          </c:val>
          <c:smooth val="0"/>
          <c:extLst>
            <c:ext xmlns:c16="http://schemas.microsoft.com/office/drawing/2014/chart" uri="{C3380CC4-5D6E-409C-BE32-E72D297353CC}">
              <c16:uniqueId val="{00000002-2482-4C03-8B56-52D815496FF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's17 Graf'!$A$3</c:f>
              <c:strCache>
                <c:ptCount val="1"/>
                <c:pt idx="0">
                  <c:v>Stockholms län</c:v>
                </c:pt>
              </c:strCache>
            </c:strRef>
          </c:tx>
          <c:spPr>
            <a:ln w="28575" cap="rnd">
              <a:solidFill>
                <a:schemeClr val="accent1"/>
              </a:solidFill>
              <a:prstDash val="solid"/>
              <a:round/>
            </a:ln>
            <a:effectLst/>
          </c:spPr>
          <c:marker>
            <c:symbol val="none"/>
          </c:marker>
          <c:cat>
            <c:strRef>
              <c:f>'s17 Graf'!$B$11:$AP$11</c:f>
              <c:strCache>
                <c:ptCount val="39"/>
                <c:pt idx="0">
                  <c:v>2011</c:v>
                </c:pt>
                <c:pt idx="2">
                  <c:v>2012</c:v>
                </c:pt>
                <c:pt idx="6">
                  <c:v>2013</c:v>
                </c:pt>
                <c:pt idx="10">
                  <c:v>2014</c:v>
                </c:pt>
                <c:pt idx="14">
                  <c:v>2015</c:v>
                </c:pt>
                <c:pt idx="18">
                  <c:v>2016</c:v>
                </c:pt>
                <c:pt idx="22">
                  <c:v>2017</c:v>
                </c:pt>
                <c:pt idx="26">
                  <c:v>2018</c:v>
                </c:pt>
                <c:pt idx="30">
                  <c:v>2019</c:v>
                </c:pt>
                <c:pt idx="34">
                  <c:v>2020</c:v>
                </c:pt>
                <c:pt idx="38">
                  <c:v>2021</c:v>
                </c:pt>
              </c:strCache>
            </c:strRef>
          </c:cat>
          <c:val>
            <c:numRef>
              <c:f>'s17 Graf'!$B$12:$AP$12</c:f>
              <c:numCache>
                <c:formatCode>General</c:formatCode>
                <c:ptCount val="41"/>
                <c:pt idx="0">
                  <c:v>100</c:v>
                </c:pt>
                <c:pt idx="1">
                  <c:v>105.46683046683047</c:v>
                </c:pt>
                <c:pt idx="2">
                  <c:v>85.257985257985254</c:v>
                </c:pt>
                <c:pt idx="3">
                  <c:v>136.24078624078624</c:v>
                </c:pt>
                <c:pt idx="4">
                  <c:v>87.039312039312037</c:v>
                </c:pt>
                <c:pt idx="5">
                  <c:v>89.987714987714995</c:v>
                </c:pt>
                <c:pt idx="6">
                  <c:v>180.52825552825553</c:v>
                </c:pt>
                <c:pt idx="7">
                  <c:v>187.10073710073709</c:v>
                </c:pt>
                <c:pt idx="8">
                  <c:v>149.38574938574939</c:v>
                </c:pt>
                <c:pt idx="9">
                  <c:v>229.66830466830467</c:v>
                </c:pt>
                <c:pt idx="10">
                  <c:v>182.92383292383292</c:v>
                </c:pt>
                <c:pt idx="11">
                  <c:v>203.80835380835381</c:v>
                </c:pt>
                <c:pt idx="12">
                  <c:v>166.8918918918919</c:v>
                </c:pt>
                <c:pt idx="13">
                  <c:v>274.69287469287468</c:v>
                </c:pt>
                <c:pt idx="14">
                  <c:v>171.74447174447175</c:v>
                </c:pt>
                <c:pt idx="15">
                  <c:v>261.60933660933659</c:v>
                </c:pt>
                <c:pt idx="16">
                  <c:v>237.16216216216216</c:v>
                </c:pt>
                <c:pt idx="17">
                  <c:v>195.08599508599508</c:v>
                </c:pt>
                <c:pt idx="18">
                  <c:v>323.46437346437347</c:v>
                </c:pt>
                <c:pt idx="19">
                  <c:v>286.79361179361177</c:v>
                </c:pt>
                <c:pt idx="20">
                  <c:v>270.8230958230958</c:v>
                </c:pt>
                <c:pt idx="21">
                  <c:v>293.12039312039315</c:v>
                </c:pt>
                <c:pt idx="22">
                  <c:v>288.94348894348894</c:v>
                </c:pt>
                <c:pt idx="23">
                  <c:v>309.7051597051597</c:v>
                </c:pt>
                <c:pt idx="24">
                  <c:v>258.29238329238331</c:v>
                </c:pt>
                <c:pt idx="25">
                  <c:v>315.7862407862408</c:v>
                </c:pt>
                <c:pt idx="26">
                  <c:v>176.5970515970516</c:v>
                </c:pt>
                <c:pt idx="27">
                  <c:v>184.02948402948402</c:v>
                </c:pt>
                <c:pt idx="28">
                  <c:v>177.21130221130221</c:v>
                </c:pt>
                <c:pt idx="29">
                  <c:v>258.72235872235871</c:v>
                </c:pt>
                <c:pt idx="30">
                  <c:v>156.14250614250614</c:v>
                </c:pt>
                <c:pt idx="31">
                  <c:v>218.73464373464373</c:v>
                </c:pt>
                <c:pt idx="32">
                  <c:v>139.61916461916462</c:v>
                </c:pt>
                <c:pt idx="33">
                  <c:v>286.97788697788695</c:v>
                </c:pt>
                <c:pt idx="34">
                  <c:v>211.60933660933662</c:v>
                </c:pt>
                <c:pt idx="35">
                  <c:v>155.03685503685503</c:v>
                </c:pt>
                <c:pt idx="36">
                  <c:v>141.21621621621622</c:v>
                </c:pt>
                <c:pt idx="37">
                  <c:v>181.38820638820638</c:v>
                </c:pt>
                <c:pt idx="38">
                  <c:v>238.26781326781327</c:v>
                </c:pt>
                <c:pt idx="39">
                  <c:v>218.55036855036855</c:v>
                </c:pt>
                <c:pt idx="40">
                  <c:v>215.7862407862408</c:v>
                </c:pt>
              </c:numCache>
            </c:numRef>
          </c:val>
          <c:smooth val="0"/>
          <c:extLst>
            <c:ext xmlns:c16="http://schemas.microsoft.com/office/drawing/2014/chart" uri="{C3380CC4-5D6E-409C-BE32-E72D297353CC}">
              <c16:uniqueId val="{00000000-6163-4441-B6DE-6122FEA9D4C0}"/>
            </c:ext>
          </c:extLst>
        </c:ser>
        <c:ser>
          <c:idx val="1"/>
          <c:order val="1"/>
          <c:tx>
            <c:strRef>
              <c:f>'s17 Graf'!$A$4</c:f>
              <c:strCache>
                <c:ptCount val="1"/>
                <c:pt idx="0">
                  <c:v>Stockholms stad</c:v>
                </c:pt>
              </c:strCache>
            </c:strRef>
          </c:tx>
          <c:spPr>
            <a:ln w="28575" cap="rnd">
              <a:solidFill>
                <a:schemeClr val="accent2"/>
              </a:solidFill>
              <a:round/>
            </a:ln>
            <a:effectLst/>
          </c:spPr>
          <c:marker>
            <c:symbol val="none"/>
          </c:marker>
          <c:cat>
            <c:strRef>
              <c:f>'s17 Graf'!$B$11:$AP$11</c:f>
              <c:strCache>
                <c:ptCount val="39"/>
                <c:pt idx="0">
                  <c:v>2011</c:v>
                </c:pt>
                <c:pt idx="2">
                  <c:v>2012</c:v>
                </c:pt>
                <c:pt idx="6">
                  <c:v>2013</c:v>
                </c:pt>
                <c:pt idx="10">
                  <c:v>2014</c:v>
                </c:pt>
                <c:pt idx="14">
                  <c:v>2015</c:v>
                </c:pt>
                <c:pt idx="18">
                  <c:v>2016</c:v>
                </c:pt>
                <c:pt idx="22">
                  <c:v>2017</c:v>
                </c:pt>
                <c:pt idx="26">
                  <c:v>2018</c:v>
                </c:pt>
                <c:pt idx="30">
                  <c:v>2019</c:v>
                </c:pt>
                <c:pt idx="34">
                  <c:v>2020</c:v>
                </c:pt>
                <c:pt idx="38">
                  <c:v>2021</c:v>
                </c:pt>
              </c:strCache>
            </c:strRef>
          </c:cat>
          <c:val>
            <c:numRef>
              <c:f>'s17 Graf'!$B$13:$AP$13</c:f>
              <c:numCache>
                <c:formatCode>General</c:formatCode>
                <c:ptCount val="41"/>
                <c:pt idx="0">
                  <c:v>100</c:v>
                </c:pt>
                <c:pt idx="1">
                  <c:v>36.944745395449623</c:v>
                </c:pt>
                <c:pt idx="2">
                  <c:v>51.895991332611054</c:v>
                </c:pt>
                <c:pt idx="3">
                  <c:v>120.58504875406284</c:v>
                </c:pt>
                <c:pt idx="4">
                  <c:v>88.082340195016258</c:v>
                </c:pt>
                <c:pt idx="5">
                  <c:v>58.179848320693388</c:v>
                </c:pt>
                <c:pt idx="6">
                  <c:v>170.53087757313111</c:v>
                </c:pt>
                <c:pt idx="7">
                  <c:v>147.88732394366198</c:v>
                </c:pt>
                <c:pt idx="8">
                  <c:v>153.52112676056339</c:v>
                </c:pt>
                <c:pt idx="9">
                  <c:v>130.4442036836403</c:v>
                </c:pt>
                <c:pt idx="10">
                  <c:v>114.30119176598051</c:v>
                </c:pt>
                <c:pt idx="11">
                  <c:v>92.091007583965336</c:v>
                </c:pt>
                <c:pt idx="12">
                  <c:v>88.082340195016258</c:v>
                </c:pt>
                <c:pt idx="13">
                  <c:v>147.99566630552545</c:v>
                </c:pt>
                <c:pt idx="14">
                  <c:v>57.096424702058506</c:v>
                </c:pt>
                <c:pt idx="15">
                  <c:v>132.17768147345612</c:v>
                </c:pt>
                <c:pt idx="16">
                  <c:v>150.59588299024918</c:v>
                </c:pt>
                <c:pt idx="17">
                  <c:v>143.66197183098592</c:v>
                </c:pt>
                <c:pt idx="18">
                  <c:v>201.30010834236185</c:v>
                </c:pt>
                <c:pt idx="19">
                  <c:v>204.7670639219935</c:v>
                </c:pt>
                <c:pt idx="20">
                  <c:v>126.54387865655471</c:v>
                </c:pt>
                <c:pt idx="21">
                  <c:v>182.34019501625136</c:v>
                </c:pt>
                <c:pt idx="22">
                  <c:v>120.04333694474539</c:v>
                </c:pt>
                <c:pt idx="23">
                  <c:v>204.7670639219935</c:v>
                </c:pt>
                <c:pt idx="24">
                  <c:v>202.92524377031418</c:v>
                </c:pt>
                <c:pt idx="25">
                  <c:v>241.60346695557962</c:v>
                </c:pt>
                <c:pt idx="26">
                  <c:v>70.855904658721556</c:v>
                </c:pt>
                <c:pt idx="27">
                  <c:v>136.0780065005417</c:v>
                </c:pt>
                <c:pt idx="28">
                  <c:v>78.331527627302279</c:v>
                </c:pt>
                <c:pt idx="29">
                  <c:v>189.4907908992416</c:v>
                </c:pt>
                <c:pt idx="30">
                  <c:v>97.508125677139759</c:v>
                </c:pt>
                <c:pt idx="31">
                  <c:v>120.26002166847238</c:v>
                </c:pt>
                <c:pt idx="32">
                  <c:v>60.130010834236188</c:v>
                </c:pt>
                <c:pt idx="33">
                  <c:v>174.53954496208019</c:v>
                </c:pt>
                <c:pt idx="34">
                  <c:v>77.464788732394368</c:v>
                </c:pt>
                <c:pt idx="35">
                  <c:v>99.133261105092089</c:v>
                </c:pt>
                <c:pt idx="36">
                  <c:v>77.57313109425786</c:v>
                </c:pt>
                <c:pt idx="37">
                  <c:v>164.13867822318525</c:v>
                </c:pt>
                <c:pt idx="38">
                  <c:v>139.43661971830986</c:v>
                </c:pt>
                <c:pt idx="39">
                  <c:v>96.641386782231848</c:v>
                </c:pt>
                <c:pt idx="40">
                  <c:v>156.01300108342363</c:v>
                </c:pt>
              </c:numCache>
            </c:numRef>
          </c:val>
          <c:smooth val="0"/>
          <c:extLst>
            <c:ext xmlns:c16="http://schemas.microsoft.com/office/drawing/2014/chart" uri="{C3380CC4-5D6E-409C-BE32-E72D297353CC}">
              <c16:uniqueId val="{00000001-6163-4441-B6DE-6122FEA9D4C0}"/>
            </c:ext>
          </c:extLst>
        </c:ser>
        <c:ser>
          <c:idx val="2"/>
          <c:order val="2"/>
          <c:tx>
            <c:strRef>
              <c:f>'s17 Graf'!$A$5</c:f>
              <c:strCache>
                <c:ptCount val="1"/>
                <c:pt idx="0">
                  <c:v>Sverige exkl Stockholms län</c:v>
                </c:pt>
              </c:strCache>
            </c:strRef>
          </c:tx>
          <c:spPr>
            <a:ln w="28575" cap="rnd">
              <a:solidFill>
                <a:schemeClr val="accent3"/>
              </a:solidFill>
              <a:prstDash val="sysDash"/>
              <a:round/>
            </a:ln>
            <a:effectLst/>
          </c:spPr>
          <c:marker>
            <c:symbol val="none"/>
          </c:marker>
          <c:cat>
            <c:strRef>
              <c:f>'s17 Graf'!$B$11:$AP$11</c:f>
              <c:strCache>
                <c:ptCount val="39"/>
                <c:pt idx="0">
                  <c:v>2011</c:v>
                </c:pt>
                <c:pt idx="2">
                  <c:v>2012</c:v>
                </c:pt>
                <c:pt idx="6">
                  <c:v>2013</c:v>
                </c:pt>
                <c:pt idx="10">
                  <c:v>2014</c:v>
                </c:pt>
                <c:pt idx="14">
                  <c:v>2015</c:v>
                </c:pt>
                <c:pt idx="18">
                  <c:v>2016</c:v>
                </c:pt>
                <c:pt idx="22">
                  <c:v>2017</c:v>
                </c:pt>
                <c:pt idx="26">
                  <c:v>2018</c:v>
                </c:pt>
                <c:pt idx="30">
                  <c:v>2019</c:v>
                </c:pt>
                <c:pt idx="34">
                  <c:v>2020</c:v>
                </c:pt>
                <c:pt idx="38">
                  <c:v>2021</c:v>
                </c:pt>
              </c:strCache>
            </c:strRef>
          </c:cat>
          <c:val>
            <c:numRef>
              <c:f>'s17 Graf'!$B$14:$AP$14</c:f>
              <c:numCache>
                <c:formatCode>General</c:formatCode>
                <c:ptCount val="41"/>
                <c:pt idx="0">
                  <c:v>100</c:v>
                </c:pt>
                <c:pt idx="1">
                  <c:v>113.59951966376464</c:v>
                </c:pt>
                <c:pt idx="2">
                  <c:v>125.99819873911738</c:v>
                </c:pt>
                <c:pt idx="3">
                  <c:v>119.99399579705793</c:v>
                </c:pt>
                <c:pt idx="4">
                  <c:v>89.642749924947466</c:v>
                </c:pt>
                <c:pt idx="5">
                  <c:v>109.6067247072951</c:v>
                </c:pt>
                <c:pt idx="6">
                  <c:v>132.48273791654157</c:v>
                </c:pt>
                <c:pt idx="7">
                  <c:v>143.41038727108977</c:v>
                </c:pt>
                <c:pt idx="8">
                  <c:v>122.51576103272291</c:v>
                </c:pt>
                <c:pt idx="9">
                  <c:v>152.32662864004803</c:v>
                </c:pt>
                <c:pt idx="10">
                  <c:v>172.65085559891924</c:v>
                </c:pt>
                <c:pt idx="11">
                  <c:v>177.39417592314621</c:v>
                </c:pt>
                <c:pt idx="12">
                  <c:v>151.42599819873911</c:v>
                </c:pt>
                <c:pt idx="13">
                  <c:v>198.64905433803662</c:v>
                </c:pt>
                <c:pt idx="14">
                  <c:v>255.68898228760133</c:v>
                </c:pt>
                <c:pt idx="15">
                  <c:v>269.0183128189733</c:v>
                </c:pt>
                <c:pt idx="16">
                  <c:v>237.52626838787151</c:v>
                </c:pt>
                <c:pt idx="17">
                  <c:v>258.48093665565898</c:v>
                </c:pt>
                <c:pt idx="18">
                  <c:v>288.68207745421796</c:v>
                </c:pt>
                <c:pt idx="19">
                  <c:v>357.49024317021917</c:v>
                </c:pt>
                <c:pt idx="20">
                  <c:v>307.80546382467725</c:v>
                </c:pt>
                <c:pt idx="21">
                  <c:v>308.31582107475231</c:v>
                </c:pt>
                <c:pt idx="22">
                  <c:v>368.29780846592615</c:v>
                </c:pt>
                <c:pt idx="23">
                  <c:v>380.36625637946565</c:v>
                </c:pt>
                <c:pt idx="24">
                  <c:v>255.41879315520865</c:v>
                </c:pt>
                <c:pt idx="25">
                  <c:v>337.4362053437406</c:v>
                </c:pt>
                <c:pt idx="26">
                  <c:v>327.64935454818374</c:v>
                </c:pt>
                <c:pt idx="27">
                  <c:v>341.45902131492045</c:v>
                </c:pt>
                <c:pt idx="28">
                  <c:v>244.73131191834284</c:v>
                </c:pt>
                <c:pt idx="29">
                  <c:v>286.1002701891324</c:v>
                </c:pt>
                <c:pt idx="30">
                  <c:v>272.65085559891924</c:v>
                </c:pt>
                <c:pt idx="31">
                  <c:v>272.68087661362955</c:v>
                </c:pt>
                <c:pt idx="32">
                  <c:v>198.82918042629842</c:v>
                </c:pt>
                <c:pt idx="33">
                  <c:v>283.0381266886821</c:v>
                </c:pt>
                <c:pt idx="34">
                  <c:v>252.47673371359951</c:v>
                </c:pt>
                <c:pt idx="35">
                  <c:v>299.60972680876614</c:v>
                </c:pt>
                <c:pt idx="36">
                  <c:v>239.38757129990995</c:v>
                </c:pt>
                <c:pt idx="37">
                  <c:v>297.17802461723204</c:v>
                </c:pt>
                <c:pt idx="38">
                  <c:v>346.20234163914739</c:v>
                </c:pt>
                <c:pt idx="39">
                  <c:v>333.86370459321523</c:v>
                </c:pt>
                <c:pt idx="40">
                  <c:v>226.11828279795856</c:v>
                </c:pt>
              </c:numCache>
            </c:numRef>
          </c:val>
          <c:smooth val="0"/>
          <c:extLst>
            <c:ext xmlns:c16="http://schemas.microsoft.com/office/drawing/2014/chart" uri="{C3380CC4-5D6E-409C-BE32-E72D297353CC}">
              <c16:uniqueId val="{00000002-6163-4441-B6DE-6122FEA9D4C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manualLayout>
          <c:xMode val="edge"/>
          <c:yMode val="edge"/>
          <c:x val="4.7994947999921066E-2"/>
          <c:y val="0.91385646794150732"/>
          <c:w val="0.89999992106249882"/>
          <c:h val="6.32863892013498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's18 Graf'!$A$2</c:f>
              <c:strCache>
                <c:ptCount val="1"/>
                <c:pt idx="0">
                  <c:v>Stockholms län</c:v>
                </c:pt>
              </c:strCache>
            </c:strRef>
          </c:tx>
          <c:spPr>
            <a:ln w="28575" cap="rnd">
              <a:solidFill>
                <a:schemeClr val="accent1"/>
              </a:solidFill>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Graf'!$B$6:$L$6</c:f>
              <c:numCache>
                <c:formatCode>General</c:formatCode>
                <c:ptCount val="11"/>
                <c:pt idx="0">
                  <c:v>100</c:v>
                </c:pt>
                <c:pt idx="1">
                  <c:v>101.1895428922452</c:v>
                </c:pt>
                <c:pt idx="2">
                  <c:v>102.67787487218219</c:v>
                </c:pt>
                <c:pt idx="3">
                  <c:v>110.51719727670715</c:v>
                </c:pt>
                <c:pt idx="4">
                  <c:v>126.50250915217001</c:v>
                </c:pt>
                <c:pt idx="5">
                  <c:v>128.49984786251619</c:v>
                </c:pt>
                <c:pt idx="6">
                  <c:v>128.60238916449413</c:v>
                </c:pt>
                <c:pt idx="7">
                  <c:v>136.48247293260468</c:v>
                </c:pt>
                <c:pt idx="8">
                  <c:v>141.34152728172737</c:v>
                </c:pt>
                <c:pt idx="9">
                  <c:v>57.085651808649963</c:v>
                </c:pt>
                <c:pt idx="10">
                  <c:v>95.498133843987958</c:v>
                </c:pt>
              </c:numCache>
            </c:numRef>
          </c:val>
          <c:smooth val="0"/>
          <c:extLst>
            <c:ext xmlns:c16="http://schemas.microsoft.com/office/drawing/2014/chart" uri="{C3380CC4-5D6E-409C-BE32-E72D297353CC}">
              <c16:uniqueId val="{00000000-7356-441B-AFCB-4AC3F4AF4686}"/>
            </c:ext>
          </c:extLst>
        </c:ser>
        <c:ser>
          <c:idx val="1"/>
          <c:order val="1"/>
          <c:tx>
            <c:strRef>
              <c:f>'s18 Graf'!$A$3</c:f>
              <c:strCache>
                <c:ptCount val="1"/>
                <c:pt idx="0">
                  <c:v>Stockholms kommun</c:v>
                </c:pt>
              </c:strCache>
            </c:strRef>
          </c:tx>
          <c:spPr>
            <a:ln w="28575" cap="rnd">
              <a:solidFill>
                <a:schemeClr val="accent2"/>
              </a:solidFill>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Graf'!$B$7:$L$7</c:f>
              <c:numCache>
                <c:formatCode>General</c:formatCode>
                <c:ptCount val="11"/>
                <c:pt idx="0">
                  <c:v>100</c:v>
                </c:pt>
                <c:pt idx="1">
                  <c:v>102.39464715850113</c:v>
                </c:pt>
                <c:pt idx="2">
                  <c:v>103.27211780652179</c:v>
                </c:pt>
                <c:pt idx="3">
                  <c:v>109.35074386604731</c:v>
                </c:pt>
                <c:pt idx="4">
                  <c:v>123.39140150910521</c:v>
                </c:pt>
                <c:pt idx="5">
                  <c:v>126.39955666539511</c:v>
                </c:pt>
                <c:pt idx="6">
                  <c:v>127.20803810008216</c:v>
                </c:pt>
                <c:pt idx="7">
                  <c:v>135.96570018640614</c:v>
                </c:pt>
                <c:pt idx="8">
                  <c:v>138.3375313044192</c:v>
                </c:pt>
                <c:pt idx="9">
                  <c:v>43.929129590600873</c:v>
                </c:pt>
                <c:pt idx="10">
                  <c:v>84.316542350809698</c:v>
                </c:pt>
              </c:numCache>
            </c:numRef>
          </c:val>
          <c:smooth val="0"/>
          <c:extLst>
            <c:ext xmlns:c16="http://schemas.microsoft.com/office/drawing/2014/chart" uri="{C3380CC4-5D6E-409C-BE32-E72D297353CC}">
              <c16:uniqueId val="{00000001-7356-441B-AFCB-4AC3F4AF4686}"/>
            </c:ext>
          </c:extLst>
        </c:ser>
        <c:ser>
          <c:idx val="2"/>
          <c:order val="2"/>
          <c:tx>
            <c:strRef>
              <c:f>'s18 Graf'!$A$4</c:f>
              <c:strCache>
                <c:ptCount val="1"/>
                <c:pt idx="0">
                  <c:v>Sverige exkl Stockholms län</c:v>
                </c:pt>
              </c:strCache>
            </c:strRef>
          </c:tx>
          <c:spPr>
            <a:ln w="28575" cap="rnd">
              <a:solidFill>
                <a:schemeClr val="accent3"/>
              </a:solidFill>
              <a:prstDash val="sysDash"/>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Graf'!$B$8:$L$8</c:f>
              <c:numCache>
                <c:formatCode>General</c:formatCode>
                <c:ptCount val="11"/>
                <c:pt idx="0">
                  <c:v>100</c:v>
                </c:pt>
                <c:pt idx="1">
                  <c:v>99.762810737393309</c:v>
                </c:pt>
                <c:pt idx="2">
                  <c:v>101.91341479104577</c:v>
                </c:pt>
                <c:pt idx="3">
                  <c:v>107.64329277110112</c:v>
                </c:pt>
                <c:pt idx="4">
                  <c:v>116.75994635183299</c:v>
                </c:pt>
                <c:pt idx="5">
                  <c:v>120.6980688635565</c:v>
                </c:pt>
                <c:pt idx="6">
                  <c:v>123.30631763223489</c:v>
                </c:pt>
                <c:pt idx="7">
                  <c:v>122.95822819656539</c:v>
                </c:pt>
                <c:pt idx="8">
                  <c:v>130.69633002310957</c:v>
                </c:pt>
                <c:pt idx="9">
                  <c:v>96.004296994900471</c:v>
                </c:pt>
                <c:pt idx="10">
                  <c:v>127.95800741976669</c:v>
                </c:pt>
              </c:numCache>
            </c:numRef>
          </c:val>
          <c:smooth val="0"/>
          <c:extLst>
            <c:ext xmlns:c16="http://schemas.microsoft.com/office/drawing/2014/chart" uri="{C3380CC4-5D6E-409C-BE32-E72D297353CC}">
              <c16:uniqueId val="{00000002-7356-441B-AFCB-4AC3F4AF4686}"/>
            </c:ext>
          </c:extLst>
        </c:ser>
        <c:dLbls>
          <c:showLegendKey val="0"/>
          <c:showVal val="0"/>
          <c:showCatName val="0"/>
          <c:showSerName val="0"/>
          <c:showPercent val="0"/>
          <c:showBubbleSize val="0"/>
        </c:dLbls>
        <c:smooth val="0"/>
        <c:axId val="297720264"/>
        <c:axId val="297718296"/>
      </c:lineChart>
      <c:catAx>
        <c:axId val="29772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18296"/>
        <c:crosses val="autoZero"/>
        <c:auto val="1"/>
        <c:lblAlgn val="ctr"/>
        <c:lblOffset val="100"/>
        <c:noMultiLvlLbl val="0"/>
      </c:catAx>
      <c:valAx>
        <c:axId val="297718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2022-01-07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07/01/2022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41C740-7330-441A-80F0-A683365F9479}" type="slidenum">
              <a:rPr lang="en-GB" smtClean="0"/>
              <a:t>1</a:t>
            </a:fld>
            <a:endParaRPr lang="en-GB" dirty="0"/>
          </a:p>
        </p:txBody>
      </p:sp>
    </p:spTree>
    <p:extLst>
      <p:ext uri="{BB962C8B-B14F-4D97-AF65-F5344CB8AC3E}">
        <p14:creationId xmlns:p14="http://schemas.microsoft.com/office/powerpoint/2010/main" val="264304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1/7/2022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1/7/2022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1/7/2022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1/7/2022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1/7/2022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1/7/2022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1/7/2022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https://stockholmbusinessalliance.se/material/?cat=konjunkturrapporter" TargetMode="Externa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8.jpeg"/><Relationship Id="rId1" Type="http://schemas.openxmlformats.org/officeDocument/2006/relationships/slideLayout" Target="../slideLayouts/slideLayout1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Stockholmskonjunkturen</a:t>
            </a:r>
            <a:r>
              <a:rPr lang="sv-SE" sz="3200" dirty="0">
                <a:solidFill>
                  <a:schemeClr val="bg1"/>
                </a:solidFill>
                <a:latin typeface="+mj-lt"/>
              </a:rPr>
              <a:t> </a:t>
            </a:r>
          </a:p>
          <a:p>
            <a:r>
              <a:rPr lang="sv-SE" sz="2000" dirty="0">
                <a:solidFill>
                  <a:schemeClr val="bg1"/>
                </a:solidFill>
                <a:latin typeface="+mj-lt"/>
              </a:rPr>
              <a:t>Stockholms län och stad, 2021 kv3</a:t>
            </a:r>
          </a:p>
          <a:p>
            <a:endParaRPr lang="sv-SE" sz="2000" dirty="0">
              <a:solidFill>
                <a:schemeClr val="bg1"/>
              </a:solidFill>
              <a:latin typeface="+mj-lt"/>
            </a:endParaRPr>
          </a:p>
          <a:p>
            <a:r>
              <a:rPr lang="sv-SE" sz="2000" smtClean="0">
                <a:solidFill>
                  <a:schemeClr val="bg1"/>
                </a:solidFill>
                <a:latin typeface="+mj-lt"/>
              </a:rPr>
              <a:t>2022-01-10</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himmel, utomhus, natur, solnedgång&#10;&#10;Automatiskt genererad beskrivning">
            <a:extLst>
              <a:ext uri="{FF2B5EF4-FFF2-40B4-BE49-F238E27FC236}">
                <a16:creationId xmlns:a16="http://schemas.microsoft.com/office/drawing/2014/main" id="{07EA6AA3-F5CB-4DEB-887F-512621E62AD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och stad.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endParaRPr lang="sv-SE" sz="1100" u="sng" dirty="0">
              <a:hlinkClick r:id="rId4"/>
            </a:endParaRPr>
          </a:p>
          <a:p>
            <a:r>
              <a:rPr lang="sv-SE" sz="1100" dirty="0">
                <a:hlinkClick r:id="rId5"/>
              </a:rPr>
              <a:t>https://stockholmbusinessalliance.se/material/?cat=konjunkturrapporter</a:t>
            </a:r>
            <a:r>
              <a:rPr lang="sv-SE" sz="1100" dirty="0"/>
              <a:t/>
            </a:r>
            <a:br>
              <a:rPr lang="sv-SE" sz="1100" dirty="0"/>
            </a:br>
            <a:endParaRPr lang="sv-SE" sz="1100" dirty="0" smtClean="0"/>
          </a:p>
          <a:p>
            <a:r>
              <a:rPr lang="sv-SE" sz="1100" dirty="0" smtClean="0"/>
              <a:t>Frågor </a:t>
            </a:r>
            <a:r>
              <a:rPr lang="sv-SE" sz="1100" dirty="0"/>
              <a:t>kan ställas till Stefan Frid på Invest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47777" y="747232"/>
            <a:ext cx="5155635" cy="5852159"/>
          </a:xfrm>
        </p:spPr>
        <p:txBody>
          <a:bodyPr/>
          <a:lstStyle/>
          <a:p>
            <a:pPr>
              <a:spcBef>
                <a:spcPts val="600"/>
              </a:spcBef>
              <a:spcAft>
                <a:spcPts val="1000"/>
              </a:spcAft>
            </a:pPr>
            <a:r>
              <a:rPr lang="sv-SE" sz="1100" b="1" dirty="0">
                <a:cs typeface="Times New Roman" panose="02020603050405020304" pitchFamily="18" charset="0"/>
              </a:rPr>
              <a:t>Fjolåret präglades starkt av Covid-19 pandemin och dess följdverkningar. Återhämtningen fortsätter däremot starkt under årets tredje kvartal. Lönesumman i privat sektor visar en stark återhämtning samtidigt som företagande stärks med fler nya företag. Även på arbetsmarknaden går återhämtningen snabbt. Sysselsättningen stiger, arbetslösheten sjunker, </a:t>
            </a:r>
            <a:r>
              <a:rPr lang="sv-SE" sz="1100" b="1" dirty="0" smtClean="0">
                <a:cs typeface="Times New Roman" panose="02020603050405020304" pitchFamily="18" charset="0"/>
              </a:rPr>
              <a:t>varslen blir färre och de lediga jobben blir fler. </a:t>
            </a:r>
            <a:endParaRPr lang="sv-SE" sz="1100" b="1" dirty="0">
              <a:cs typeface="Times New Roman" panose="02020603050405020304" pitchFamily="18" charset="0"/>
            </a:endParaRPr>
          </a:p>
          <a:p>
            <a:pPr>
              <a:spcBef>
                <a:spcPts val="600"/>
              </a:spcBef>
              <a:spcAft>
                <a:spcPts val="1000"/>
              </a:spcAft>
            </a:pPr>
            <a:r>
              <a:rPr lang="sv-SE" sz="1100" dirty="0">
                <a:cs typeface="Times New Roman" panose="02020603050405020304" pitchFamily="18" charset="0"/>
              </a:rPr>
              <a:t>Den starka ökningen av lönesumman i privat sektor visar på en tydlig återhämtning i Stockholm under tredje kvartalet. En liknande utveckling syns även i relation till den totala lönesumman samt per sysselsatt och per invånare. Denna utveckling är välkommen och tyder på att den generella köpkraften är fortsatt god, vilket kommer ha stor betydelse för den fortsatta återhämtningen. Antalet nyregistrerade företag ökar också i såväl staden som länet under perioden. Även </a:t>
            </a:r>
            <a:r>
              <a:rPr lang="sv-SE" sz="1100" dirty="0" smtClean="0">
                <a:cs typeface="Times New Roman" panose="02020603050405020304" pitchFamily="18" charset="0"/>
              </a:rPr>
              <a:t>besöksnäringen får ett uppsving </a:t>
            </a:r>
            <a:r>
              <a:rPr lang="sv-SE" sz="1100" dirty="0">
                <a:cs typeface="Times New Roman" panose="02020603050405020304" pitchFamily="18" charset="0"/>
              </a:rPr>
              <a:t>och antalet övernattningar ökar med 67 procent i länet och drygt 90 procent i staden. Samtidigt ökar antalet företagskonkurser </a:t>
            </a:r>
            <a:r>
              <a:rPr lang="sv-SE" sz="1100" dirty="0" smtClean="0">
                <a:cs typeface="Times New Roman" panose="02020603050405020304" pitchFamily="18" charset="0"/>
              </a:rPr>
              <a:t>något i både länet och staden. </a:t>
            </a:r>
            <a:endParaRPr lang="sv-SE" sz="1100" dirty="0">
              <a:cs typeface="Times New Roman" panose="02020603050405020304" pitchFamily="18" charset="0"/>
            </a:endParaRPr>
          </a:p>
          <a:p>
            <a:pPr>
              <a:spcBef>
                <a:spcPts val="600"/>
              </a:spcBef>
              <a:spcAft>
                <a:spcPts val="1000"/>
              </a:spcAft>
            </a:pPr>
            <a:r>
              <a:rPr lang="sv-SE" sz="1100" dirty="0">
                <a:cs typeface="Times New Roman" panose="02020603050405020304" pitchFamily="18" charset="0"/>
              </a:rPr>
              <a:t>Återhämtningen på arbetsmarknaden fortsatte under det tredje kvartalet. Antalet sysselsatta personer ökar med drygt 2 procent vilket motsvarar 27 000 personer i länet samtidigt som arbetslösheten minskade med 1 procentenhet. Antalet lediga jobb anmälda på Arbetsförmedlingen fördubblas jämfört med samma period 2020. Antalet varslade minskar också kraftigt från de höga nivåerna under 2020.</a:t>
            </a:r>
          </a:p>
          <a:p>
            <a:pPr>
              <a:spcBef>
                <a:spcPts val="600"/>
              </a:spcBef>
              <a:spcAft>
                <a:spcPts val="1000"/>
              </a:spcAft>
            </a:pPr>
            <a:r>
              <a:rPr lang="sv-SE" sz="1100" dirty="0">
                <a:cs typeface="Times New Roman" panose="02020603050405020304" pitchFamily="18" charset="0"/>
              </a:rPr>
              <a:t>Antalet invånare ökade med 0,8 procent eller 18 000 personer i länet jämfört med samma period förra året. </a:t>
            </a:r>
          </a:p>
          <a:p>
            <a:pPr>
              <a:spcBef>
                <a:spcPts val="600"/>
              </a:spcBef>
              <a:spcAft>
                <a:spcPts val="1000"/>
              </a:spcAft>
            </a:pPr>
            <a:r>
              <a:rPr lang="sv-SE" sz="1100" dirty="0">
                <a:cs typeface="Times New Roman" panose="02020603050405020304" pitchFamily="18" charset="0"/>
              </a:rPr>
              <a:t>Staffan Ingvarsson</a:t>
            </a:r>
            <a:br>
              <a:rPr lang="sv-SE" sz="1100" dirty="0">
                <a:cs typeface="Times New Roman" panose="02020603050405020304" pitchFamily="18" charset="0"/>
              </a:rPr>
            </a:br>
            <a:r>
              <a:rPr lang="sv-SE" sz="1100" dirty="0">
                <a:cs typeface="Times New Roman" panose="02020603050405020304" pitchFamily="18" charset="0"/>
              </a:rPr>
              <a:t>VD Stockholm Business Region</a:t>
            </a:r>
          </a:p>
          <a:p>
            <a:endParaRPr lang="sv-SE" sz="1200" dirty="0"/>
          </a:p>
        </p:txBody>
      </p:sp>
      <p:pic>
        <p:nvPicPr>
          <p:cNvPr id="7" name="Platshållare för bild 4" descr="En bild som visar himmel, utomhus, natur, solnedgång&#10;&#10;Automatiskt genererad beskrivning">
            <a:extLst>
              <a:ext uri="{FF2B5EF4-FFF2-40B4-BE49-F238E27FC236}">
                <a16:creationId xmlns:a16="http://schemas.microsoft.com/office/drawing/2014/main" id="{4D5E9422-08A2-451C-956F-6938D9CA426B}"/>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0" r="30"/>
          <a:stretch>
            <a:fillRect/>
          </a:stretch>
        </p:blipFill>
        <p:spPr>
          <a:xfrm>
            <a:off x="0" y="0"/>
            <a:ext cx="6024563" cy="6858000"/>
          </a:xfrm>
        </p:spPr>
      </p:pic>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47777" y="302004"/>
            <a:ext cx="5230417" cy="931178"/>
          </a:xfrm>
        </p:spPr>
        <p:txBody>
          <a:bodyPr/>
          <a:lstStyle/>
          <a:p>
            <a:r>
              <a:rPr lang="sv-SE" sz="2000" dirty="0"/>
              <a:t>Återhämtning påbörjad</a:t>
            </a:r>
            <a:br>
              <a:rPr lang="sv-SE" sz="2000" dirty="0"/>
            </a:br>
            <a:r>
              <a:rPr lang="sv-SE" sz="2000" dirty="0"/>
              <a:t/>
            </a:r>
            <a:br>
              <a:rPr lang="sv-SE" sz="2000" dirty="0"/>
            </a:br>
            <a:endParaRPr lang="sv-SE" sz="20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Stockholm, 2021 kv3</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6856" y="5484225"/>
            <a:ext cx="2731838" cy="200055"/>
          </a:xfrm>
          <a:prstGeom prst="rect">
            <a:avLst/>
          </a:prstGeom>
          <a:noFill/>
        </p:spPr>
        <p:txBody>
          <a:bodyPr wrap="none" rtlCol="0">
            <a:spAutoFit/>
          </a:bodyPr>
          <a:lstStyle/>
          <a:p>
            <a:r>
              <a:rPr lang="sv-SE" sz="700" dirty="0">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456BDF59-60F8-4E6F-9C13-3E809030D2D0}"/>
              </a:ext>
            </a:extLst>
          </p:cNvPr>
          <p:cNvGraphicFramePr>
            <a:graphicFrameLocks noGrp="1"/>
          </p:cNvGraphicFramePr>
          <p:nvPr>
            <p:extLst>
              <p:ext uri="{D42A27DB-BD31-4B8C-83A1-F6EECF244321}">
                <p14:modId xmlns:p14="http://schemas.microsoft.com/office/powerpoint/2010/main" val="3400467937"/>
              </p:ext>
            </p:extLst>
          </p:nvPr>
        </p:nvGraphicFramePr>
        <p:xfrm>
          <a:off x="57728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Stockholms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Stockholms stad</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125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82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5 919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pitchFamily="34" charset="0"/>
                        </a:rPr>
                        <a:t>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3 507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295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1 302 700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552 800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86 744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56 001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2 184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1 302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-1,0 </a:t>
                      </a:r>
                      <a:r>
                        <a:rPr lang="sv-SE" sz="900" b="0" i="0" u="none" strike="noStrike" dirty="0" err="1">
                          <a:solidFill>
                            <a:srgbClr val="000000"/>
                          </a:solidFill>
                          <a:effectLst/>
                          <a:latin typeface="Futura Std Book" panose="020B0502020204020303"/>
                        </a:rPr>
                        <a:t>p.e</a:t>
                      </a:r>
                      <a:r>
                        <a:rPr lang="sv-SE" sz="900" b="0" i="0" u="none" strike="noStrike" dirty="0">
                          <a:solidFill>
                            <a:srgbClr val="000000"/>
                          </a:solidFill>
                          <a:effectLst/>
                          <a:latin typeface="Futura Std Book" panose="020B0502020204020303"/>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-1,3 </a:t>
                      </a:r>
                      <a:r>
                        <a:rPr lang="sv-SE" sz="900" b="0" i="0" u="none" strike="noStrike" dirty="0" err="1">
                          <a:solidFill>
                            <a:srgbClr val="000000"/>
                          </a:solidFill>
                          <a:effectLst/>
                          <a:latin typeface="+mn-lt"/>
                        </a:rPr>
                        <a:t>p.e</a:t>
                      </a:r>
                      <a:r>
                        <a:rPr lang="sv-SE" sz="900" b="0" i="0" u="none" strike="noStrike" dirty="0">
                          <a:solidFill>
                            <a:srgbClr val="000000"/>
                          </a:solidFill>
                          <a:effectLst/>
                          <a:latin typeface="+mn-lt"/>
                        </a:rPr>
                        <a:t>*</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2 408,4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977,3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3 513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1 440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2 994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67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1 870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sp>
        <p:nvSpPr>
          <p:cNvPr id="5" name="Likbent triangel 4">
            <a:extLst>
              <a:ext uri="{FF2B5EF4-FFF2-40B4-BE49-F238E27FC236}">
                <a16:creationId xmlns:a16="http://schemas.microsoft.com/office/drawing/2014/main" id="{8C826203-7414-40C4-AF92-39152CEA58A2}"/>
              </a:ext>
            </a:extLst>
          </p:cNvPr>
          <p:cNvSpPr/>
          <p:nvPr/>
        </p:nvSpPr>
        <p:spPr>
          <a:xfrm>
            <a:off x="3624578" y="246162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Likbent triangel 9">
            <a:extLst>
              <a:ext uri="{FF2B5EF4-FFF2-40B4-BE49-F238E27FC236}">
                <a16:creationId xmlns:a16="http://schemas.microsoft.com/office/drawing/2014/main" id="{41F1656E-795E-41BD-AE0F-56B2CF1F4614}"/>
              </a:ext>
            </a:extLst>
          </p:cNvPr>
          <p:cNvSpPr/>
          <p:nvPr/>
        </p:nvSpPr>
        <p:spPr>
          <a:xfrm rot="10800000" flipV="1">
            <a:off x="3624578"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2" name="Likbent triangel 11">
            <a:extLst>
              <a:ext uri="{FF2B5EF4-FFF2-40B4-BE49-F238E27FC236}">
                <a16:creationId xmlns:a16="http://schemas.microsoft.com/office/drawing/2014/main" id="{6B1498AB-95FA-4F4B-893B-437782B29953}"/>
              </a:ext>
            </a:extLst>
          </p:cNvPr>
          <p:cNvSpPr/>
          <p:nvPr/>
        </p:nvSpPr>
        <p:spPr>
          <a:xfrm>
            <a:off x="3624578" y="3362050"/>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4" name="Likbent triangel 13">
            <a:extLst>
              <a:ext uri="{FF2B5EF4-FFF2-40B4-BE49-F238E27FC236}">
                <a16:creationId xmlns:a16="http://schemas.microsoft.com/office/drawing/2014/main" id="{49278A57-B0AE-40A1-ADAD-96F7111C8CE6}"/>
              </a:ext>
            </a:extLst>
          </p:cNvPr>
          <p:cNvSpPr/>
          <p:nvPr/>
        </p:nvSpPr>
        <p:spPr>
          <a:xfrm>
            <a:off x="3633292" y="36810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5" name="Likbent triangel 14">
            <a:extLst>
              <a:ext uri="{FF2B5EF4-FFF2-40B4-BE49-F238E27FC236}">
                <a16:creationId xmlns:a16="http://schemas.microsoft.com/office/drawing/2014/main" id="{1FE08395-46F8-4051-B91B-A224B4092C68}"/>
              </a:ext>
            </a:extLst>
          </p:cNvPr>
          <p:cNvSpPr/>
          <p:nvPr/>
        </p:nvSpPr>
        <p:spPr>
          <a:xfrm rot="10800000">
            <a:off x="3633291" y="3996649"/>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6" name="Likbent triangel 15">
            <a:extLst>
              <a:ext uri="{FF2B5EF4-FFF2-40B4-BE49-F238E27FC236}">
                <a16:creationId xmlns:a16="http://schemas.microsoft.com/office/drawing/2014/main" id="{3F326E02-1F11-4622-8754-07B63DF2F394}"/>
              </a:ext>
            </a:extLst>
          </p:cNvPr>
          <p:cNvSpPr/>
          <p:nvPr/>
        </p:nvSpPr>
        <p:spPr>
          <a:xfrm rot="10800000">
            <a:off x="3624579"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7" name="Likbent triangel 16">
            <a:extLst>
              <a:ext uri="{FF2B5EF4-FFF2-40B4-BE49-F238E27FC236}">
                <a16:creationId xmlns:a16="http://schemas.microsoft.com/office/drawing/2014/main" id="{7DE223A2-8DF9-4DE2-96F2-C67714898F1F}"/>
              </a:ext>
            </a:extLst>
          </p:cNvPr>
          <p:cNvSpPr/>
          <p:nvPr/>
        </p:nvSpPr>
        <p:spPr>
          <a:xfrm>
            <a:off x="3624578" y="4634277"/>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8" name="Likbent triangel 17">
            <a:extLst>
              <a:ext uri="{FF2B5EF4-FFF2-40B4-BE49-F238E27FC236}">
                <a16:creationId xmlns:a16="http://schemas.microsoft.com/office/drawing/2014/main" id="{5085FCC1-75AE-4EFF-80E1-A8CE196EB8E0}"/>
              </a:ext>
            </a:extLst>
          </p:cNvPr>
          <p:cNvSpPr/>
          <p:nvPr/>
        </p:nvSpPr>
        <p:spPr>
          <a:xfrm rot="10800000" flipV="1">
            <a:off x="3624578" y="4915172"/>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9" name="Likbent triangel 18">
            <a:extLst>
              <a:ext uri="{FF2B5EF4-FFF2-40B4-BE49-F238E27FC236}">
                <a16:creationId xmlns:a16="http://schemas.microsoft.com/office/drawing/2014/main" id="{51AA645E-B2E1-4489-9EDE-CC9063FA0594}"/>
              </a:ext>
            </a:extLst>
          </p:cNvPr>
          <p:cNvSpPr/>
          <p:nvPr/>
        </p:nvSpPr>
        <p:spPr>
          <a:xfrm>
            <a:off x="3624578"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1" name="Likbent triangel 20">
            <a:extLst>
              <a:ext uri="{FF2B5EF4-FFF2-40B4-BE49-F238E27FC236}">
                <a16:creationId xmlns:a16="http://schemas.microsoft.com/office/drawing/2014/main" id="{7B9B3A0C-E9B1-460A-A6E2-F6BEC59E23EB}"/>
              </a:ext>
            </a:extLst>
          </p:cNvPr>
          <p:cNvSpPr/>
          <p:nvPr/>
        </p:nvSpPr>
        <p:spPr>
          <a:xfrm>
            <a:off x="5264599" y="24572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2" name="Likbent triangel 21">
            <a:extLst>
              <a:ext uri="{FF2B5EF4-FFF2-40B4-BE49-F238E27FC236}">
                <a16:creationId xmlns:a16="http://schemas.microsoft.com/office/drawing/2014/main" id="{E5801E06-D142-4A0A-B1CA-FE37735C482C}"/>
              </a:ext>
            </a:extLst>
          </p:cNvPr>
          <p:cNvSpPr/>
          <p:nvPr/>
        </p:nvSpPr>
        <p:spPr>
          <a:xfrm rot="10800000" flipV="1">
            <a:off x="5264599"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solidFill>
                <a:schemeClr val="accent3"/>
              </a:solidFill>
              <a:latin typeface="+mj-lt"/>
            </a:endParaRPr>
          </a:p>
        </p:txBody>
      </p:sp>
      <p:sp>
        <p:nvSpPr>
          <p:cNvPr id="23" name="Likbent triangel 22">
            <a:extLst>
              <a:ext uri="{FF2B5EF4-FFF2-40B4-BE49-F238E27FC236}">
                <a16:creationId xmlns:a16="http://schemas.microsoft.com/office/drawing/2014/main" id="{F3AD4527-E9DA-4890-B7A6-898924E65678}"/>
              </a:ext>
            </a:extLst>
          </p:cNvPr>
          <p:cNvSpPr/>
          <p:nvPr/>
        </p:nvSpPr>
        <p:spPr>
          <a:xfrm>
            <a:off x="5264599" y="3062013"/>
            <a:ext cx="117028" cy="100886"/>
          </a:xfrm>
          <a:prstGeom prst="triangle">
            <a:avLst/>
          </a:prstGeom>
          <a:solidFill>
            <a:srgbClr val="C400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4" name="Likbent triangel 23">
            <a:extLst>
              <a:ext uri="{FF2B5EF4-FFF2-40B4-BE49-F238E27FC236}">
                <a16:creationId xmlns:a16="http://schemas.microsoft.com/office/drawing/2014/main" id="{A7381558-9214-4233-88BB-B0554FFDD93F}"/>
              </a:ext>
            </a:extLst>
          </p:cNvPr>
          <p:cNvSpPr/>
          <p:nvPr/>
        </p:nvSpPr>
        <p:spPr>
          <a:xfrm>
            <a:off x="5264599" y="3374831"/>
            <a:ext cx="117028" cy="100886"/>
          </a:xfrm>
          <a:prstGeom prst="triangle">
            <a:avLst/>
          </a:prstGeom>
          <a:solidFill>
            <a:srgbClr val="0086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Likbent triangel 24">
            <a:extLst>
              <a:ext uri="{FF2B5EF4-FFF2-40B4-BE49-F238E27FC236}">
                <a16:creationId xmlns:a16="http://schemas.microsoft.com/office/drawing/2014/main" id="{ED4A62F1-8DA5-4125-81D0-C8851C36CB65}"/>
              </a:ext>
            </a:extLst>
          </p:cNvPr>
          <p:cNvSpPr/>
          <p:nvPr/>
        </p:nvSpPr>
        <p:spPr>
          <a:xfrm>
            <a:off x="5264599" y="368109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6" name="Likbent triangel 25">
            <a:extLst>
              <a:ext uri="{FF2B5EF4-FFF2-40B4-BE49-F238E27FC236}">
                <a16:creationId xmlns:a16="http://schemas.microsoft.com/office/drawing/2014/main" id="{BD4C6F4B-8DB8-4FC8-ACDD-44593AAE5364}"/>
              </a:ext>
            </a:extLst>
          </p:cNvPr>
          <p:cNvSpPr/>
          <p:nvPr/>
        </p:nvSpPr>
        <p:spPr>
          <a:xfrm rot="10800000">
            <a:off x="5269898" y="39781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Likbent triangel 26">
            <a:extLst>
              <a:ext uri="{FF2B5EF4-FFF2-40B4-BE49-F238E27FC236}">
                <a16:creationId xmlns:a16="http://schemas.microsoft.com/office/drawing/2014/main" id="{05FA87C4-56B6-4BA2-896E-EE7E2A3E2454}"/>
              </a:ext>
            </a:extLst>
          </p:cNvPr>
          <p:cNvSpPr/>
          <p:nvPr/>
        </p:nvSpPr>
        <p:spPr>
          <a:xfrm rot="10800000">
            <a:off x="5264600"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8" name="Likbent triangel 27">
            <a:extLst>
              <a:ext uri="{FF2B5EF4-FFF2-40B4-BE49-F238E27FC236}">
                <a16:creationId xmlns:a16="http://schemas.microsoft.com/office/drawing/2014/main" id="{E9D0FB08-7704-42D1-99EE-94189150D500}"/>
              </a:ext>
            </a:extLst>
          </p:cNvPr>
          <p:cNvSpPr/>
          <p:nvPr/>
        </p:nvSpPr>
        <p:spPr>
          <a:xfrm>
            <a:off x="5264599" y="461717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9" name="Likbent triangel 28">
            <a:extLst>
              <a:ext uri="{FF2B5EF4-FFF2-40B4-BE49-F238E27FC236}">
                <a16:creationId xmlns:a16="http://schemas.microsoft.com/office/drawing/2014/main" id="{D7BFB944-2A82-4E47-AF10-C98F1EF6771E}"/>
              </a:ext>
            </a:extLst>
          </p:cNvPr>
          <p:cNvSpPr/>
          <p:nvPr/>
        </p:nvSpPr>
        <p:spPr>
          <a:xfrm rot="10800000" flipV="1">
            <a:off x="5264599" y="4915172"/>
            <a:ext cx="117028" cy="100886"/>
          </a:xfrm>
          <a:prstGeom prst="triangle">
            <a:avLst/>
          </a:prstGeom>
          <a:solidFill>
            <a:srgbClr val="00867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0" name="Likbent triangel 29">
            <a:extLst>
              <a:ext uri="{FF2B5EF4-FFF2-40B4-BE49-F238E27FC236}">
                <a16:creationId xmlns:a16="http://schemas.microsoft.com/office/drawing/2014/main" id="{9B04318E-7B68-4C5B-AE8F-DF5C2C7EEA1C}"/>
              </a:ext>
            </a:extLst>
          </p:cNvPr>
          <p:cNvSpPr/>
          <p:nvPr/>
        </p:nvSpPr>
        <p:spPr>
          <a:xfrm>
            <a:off x="5264599"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1" name="Likbent triangel 30">
            <a:extLst>
              <a:ext uri="{FF2B5EF4-FFF2-40B4-BE49-F238E27FC236}">
                <a16:creationId xmlns:a16="http://schemas.microsoft.com/office/drawing/2014/main" id="{F0E0E8C2-B455-4096-8C43-9F5F3510573E}"/>
              </a:ext>
            </a:extLst>
          </p:cNvPr>
          <p:cNvSpPr/>
          <p:nvPr/>
        </p:nvSpPr>
        <p:spPr>
          <a:xfrm>
            <a:off x="3624577" y="3068736"/>
            <a:ext cx="117028" cy="100886"/>
          </a:xfrm>
          <a:prstGeom prst="triangle">
            <a:avLst/>
          </a:prstGeom>
          <a:solidFill>
            <a:srgbClr val="C400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Tree>
    <p:extLst>
      <p:ext uri="{BB962C8B-B14F-4D97-AF65-F5344CB8AC3E}">
        <p14:creationId xmlns:p14="http://schemas.microsoft.com/office/powerpoint/2010/main" val="2716695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2901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652659" y="1484739"/>
            <a:ext cx="5306047" cy="492443"/>
          </a:xfrm>
          <a:prstGeom prst="rect">
            <a:avLst/>
          </a:prstGeom>
          <a:noFill/>
        </p:spPr>
        <p:txBody>
          <a:bodyPr wrap="square" rtlCol="0">
            <a:spAutoFit/>
          </a:bodyPr>
          <a:lstStyle/>
          <a:p>
            <a:r>
              <a:rPr lang="sv-SE" sz="1400" b="1" dirty="0"/>
              <a:t>Lönesumma, Stockholms län</a:t>
            </a:r>
            <a:r>
              <a:rPr lang="sv-SE" sz="1400" dirty="0"/>
              <a:t/>
            </a:r>
            <a:br>
              <a:rPr lang="sv-SE" sz="1400" dirty="0"/>
            </a:br>
            <a:r>
              <a:rPr lang="sv-SE" sz="1200" dirty="0"/>
              <a:t>Index 100 = 2011 kv3</a:t>
            </a:r>
            <a:endParaRPr lang="sv-SE" sz="1400" dirty="0"/>
          </a:p>
        </p:txBody>
      </p:sp>
      <p:graphicFrame>
        <p:nvGraphicFramePr>
          <p:cNvPr id="48" name="Tabell 47">
            <a:extLst>
              <a:ext uri="{FF2B5EF4-FFF2-40B4-BE49-F238E27FC236}">
                <a16:creationId xmlns:a16="http://schemas.microsoft.com/office/drawing/2014/main" id="{DF764631-87E7-46B2-B6BA-39933A2B1E60}"/>
              </a:ext>
            </a:extLst>
          </p:cNvPr>
          <p:cNvGraphicFramePr>
            <a:graphicFrameLocks noGrp="1"/>
          </p:cNvGraphicFramePr>
          <p:nvPr>
            <p:extLst>
              <p:ext uri="{D42A27DB-BD31-4B8C-83A1-F6EECF244321}">
                <p14:modId xmlns:p14="http://schemas.microsoft.com/office/powerpoint/2010/main" val="2513687632"/>
              </p:ext>
            </p:extLst>
          </p:nvPr>
        </p:nvGraphicFramePr>
        <p:xfrm>
          <a:off x="6351464" y="1187260"/>
          <a:ext cx="4917427" cy="4692844"/>
        </p:xfrm>
        <a:graphic>
          <a:graphicData uri="http://schemas.openxmlformats.org/drawingml/2006/table">
            <a:tbl>
              <a:tblPr/>
              <a:tblGrid>
                <a:gridCol w="1946438">
                  <a:extLst>
                    <a:ext uri="{9D8B030D-6E8A-4147-A177-3AD203B41FA5}">
                      <a16:colId xmlns:a16="http://schemas.microsoft.com/office/drawing/2014/main" val="1290073089"/>
                    </a:ext>
                  </a:extLst>
                </a:gridCol>
                <a:gridCol w="688636">
                  <a:extLst>
                    <a:ext uri="{9D8B030D-6E8A-4147-A177-3AD203B41FA5}">
                      <a16:colId xmlns:a16="http://schemas.microsoft.com/office/drawing/2014/main" val="1158543902"/>
                    </a:ext>
                  </a:extLst>
                </a:gridCol>
                <a:gridCol w="917331">
                  <a:extLst>
                    <a:ext uri="{9D8B030D-6E8A-4147-A177-3AD203B41FA5}">
                      <a16:colId xmlns:a16="http://schemas.microsoft.com/office/drawing/2014/main" val="3124956111"/>
                    </a:ext>
                  </a:extLst>
                </a:gridCol>
                <a:gridCol w="746900">
                  <a:extLst>
                    <a:ext uri="{9D8B030D-6E8A-4147-A177-3AD203B41FA5}">
                      <a16:colId xmlns:a16="http://schemas.microsoft.com/office/drawing/2014/main" val="2343506331"/>
                    </a:ext>
                  </a:extLst>
                </a:gridCol>
                <a:gridCol w="618122">
                  <a:extLst>
                    <a:ext uri="{9D8B030D-6E8A-4147-A177-3AD203B41FA5}">
                      <a16:colId xmlns:a16="http://schemas.microsoft.com/office/drawing/2014/main" val="3085589118"/>
                    </a:ext>
                  </a:extLst>
                </a:gridCol>
              </a:tblGrid>
              <a:tr h="180494">
                <a:tc>
                  <a:txBody>
                    <a:bodyPr/>
                    <a:lstStyle/>
                    <a:p>
                      <a:pPr algn="l" fontAlgn="b"/>
                      <a:r>
                        <a:rPr lang="sv-SE" sz="800" b="1" i="0" u="none" strike="noStrike" dirty="0">
                          <a:solidFill>
                            <a:srgbClr val="000000"/>
                          </a:solidFill>
                          <a:effectLst/>
                          <a:latin typeface="Futura Std Book" panose="020B0502020204020303" pitchFamily="34" charset="0"/>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991398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8965753"/>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0801212"/>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512,84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630493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446605"/>
                  </a:ext>
                </a:extLst>
              </a:tr>
              <a:tr h="180494">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153,76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26,58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12256618"/>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97,89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8,20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29,44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66515143"/>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359,08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0450832"/>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7444560"/>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76424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11218027"/>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65201491"/>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99,50</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54722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105,23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09275747"/>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118,04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5,73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17,25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8628390"/>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15,55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26,26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75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 exkl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93,23</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17,63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0126470"/>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0392507"/>
                  </a:ext>
                </a:extLst>
              </a:tr>
              <a:tr h="180494">
                <a:tc>
                  <a:txBody>
                    <a:bodyPr/>
                    <a:lstStyle/>
                    <a:p>
                      <a:pPr algn="l" fontAlgn="b"/>
                      <a:r>
                        <a:rPr lang="sv-SE" sz="800" b="1" i="0" u="none" strike="noStrike">
                          <a:solidFill>
                            <a:srgbClr val="000000"/>
                          </a:solidFill>
                          <a:effectLst/>
                          <a:latin typeface="Futura Std Book" panose="020B0502020204020303" pitchFamily="34" charset="0"/>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2970375"/>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02657519"/>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9424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49,14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419971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6334948"/>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4,27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8746202"/>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8,14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23,56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736921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4288076"/>
                  </a:ext>
                </a:extLst>
              </a:tr>
            </a:tbl>
          </a:graphicData>
        </a:graphic>
      </p:graphicFrame>
      <p:graphicFrame>
        <p:nvGraphicFramePr>
          <p:cNvPr id="8" name="Diagram 7">
            <a:extLst>
              <a:ext uri="{FF2B5EF4-FFF2-40B4-BE49-F238E27FC236}">
                <a16:creationId xmlns:a16="http://schemas.microsoft.com/office/drawing/2014/main" id="{27F91C2C-C8D1-4538-91AF-D9F9875733CF}"/>
              </a:ext>
            </a:extLst>
          </p:cNvPr>
          <p:cNvGraphicFramePr>
            <a:graphicFrameLocks/>
          </p:cNvGraphicFramePr>
          <p:nvPr>
            <p:extLst>
              <p:ext uri="{D42A27DB-BD31-4B8C-83A1-F6EECF244321}">
                <p14:modId xmlns:p14="http://schemas.microsoft.com/office/powerpoint/2010/main" val="268101356"/>
              </p:ext>
            </p:extLst>
          </p:nvPr>
        </p:nvGraphicFramePr>
        <p:xfrm>
          <a:off x="652659" y="1944262"/>
          <a:ext cx="5306047" cy="36847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43156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68951" cy="492443"/>
          </a:xfrm>
          <a:prstGeom prst="rect">
            <a:avLst/>
          </a:prstGeom>
          <a:noFill/>
        </p:spPr>
        <p:txBody>
          <a:bodyPr wrap="square" rtlCol="0">
            <a:spAutoFit/>
          </a:bodyPr>
          <a:lstStyle/>
          <a:p>
            <a:r>
              <a:rPr lang="sv-SE" sz="1400" b="1" dirty="0"/>
              <a:t>Lönesumma i privat sektor efter näringsgren, Stockholms län</a:t>
            </a:r>
            <a:r>
              <a:rPr lang="sv-SE" sz="1400" dirty="0"/>
              <a:t/>
            </a:r>
            <a:br>
              <a:rPr lang="sv-SE" sz="1400" dirty="0"/>
            </a:br>
            <a:r>
              <a:rPr lang="sv-SE" sz="1200" dirty="0"/>
              <a:t>Index 100 = 2011 kv3</a:t>
            </a:r>
            <a:endParaRPr lang="sv-SE" sz="1400" dirty="0"/>
          </a:p>
        </p:txBody>
      </p:sp>
      <p:graphicFrame>
        <p:nvGraphicFramePr>
          <p:cNvPr id="36" name="Tabell 35">
            <a:extLst>
              <a:ext uri="{FF2B5EF4-FFF2-40B4-BE49-F238E27FC236}">
                <a16:creationId xmlns:a16="http://schemas.microsoft.com/office/drawing/2014/main" id="{31095A70-F641-46DA-BD16-4860A84D6E5A}"/>
              </a:ext>
            </a:extLst>
          </p:cNvPr>
          <p:cNvGraphicFramePr>
            <a:graphicFrameLocks noGrp="1"/>
          </p:cNvGraphicFramePr>
          <p:nvPr>
            <p:extLst>
              <p:ext uri="{D42A27DB-BD31-4B8C-83A1-F6EECF244321}">
                <p14:modId xmlns:p14="http://schemas.microsoft.com/office/powerpoint/2010/main" val="1153816368"/>
              </p:ext>
            </p:extLst>
          </p:nvPr>
        </p:nvGraphicFramePr>
        <p:xfrm>
          <a:off x="6429841" y="1291737"/>
          <a:ext cx="4743256" cy="4641747"/>
        </p:xfrm>
        <a:graphic>
          <a:graphicData uri="http://schemas.openxmlformats.org/drawingml/2006/table">
            <a:tbl>
              <a:tblPr/>
              <a:tblGrid>
                <a:gridCol w="1676855">
                  <a:extLst>
                    <a:ext uri="{9D8B030D-6E8A-4147-A177-3AD203B41FA5}">
                      <a16:colId xmlns:a16="http://schemas.microsoft.com/office/drawing/2014/main" val="1923856292"/>
                    </a:ext>
                  </a:extLst>
                </a:gridCol>
                <a:gridCol w="776650">
                  <a:extLst>
                    <a:ext uri="{9D8B030D-6E8A-4147-A177-3AD203B41FA5}">
                      <a16:colId xmlns:a16="http://schemas.microsoft.com/office/drawing/2014/main" val="1968688101"/>
                    </a:ext>
                  </a:extLst>
                </a:gridCol>
                <a:gridCol w="996280">
                  <a:extLst>
                    <a:ext uri="{9D8B030D-6E8A-4147-A177-3AD203B41FA5}">
                      <a16:colId xmlns:a16="http://schemas.microsoft.com/office/drawing/2014/main" val="329582632"/>
                    </a:ext>
                  </a:extLst>
                </a:gridCol>
                <a:gridCol w="574455">
                  <a:extLst>
                    <a:ext uri="{9D8B030D-6E8A-4147-A177-3AD203B41FA5}">
                      <a16:colId xmlns:a16="http://schemas.microsoft.com/office/drawing/2014/main" val="351942483"/>
                    </a:ext>
                  </a:extLst>
                </a:gridCol>
                <a:gridCol w="719016">
                  <a:extLst>
                    <a:ext uri="{9D8B030D-6E8A-4147-A177-3AD203B41FA5}">
                      <a16:colId xmlns:a16="http://schemas.microsoft.com/office/drawing/2014/main" val="3646501865"/>
                    </a:ext>
                  </a:extLst>
                </a:gridCol>
              </a:tblGrid>
              <a:tr h="288050">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013049378"/>
                  </a:ext>
                </a:extLst>
              </a:tr>
              <a:tr h="241589">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56049597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5408827"/>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370,16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7,79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22,78</a:t>
                      </a:r>
                    </a:p>
                  </a:txBody>
                  <a:tcPr marL="9525" marR="9525" marT="9525" marB="0" anchor="ctr">
                    <a:lnL>
                      <a:noFill/>
                    </a:lnL>
                    <a:lnR>
                      <a:noFill/>
                    </a:lnR>
                    <a:lnT>
                      <a:noFill/>
                    </a:lnT>
                    <a:lnB>
                      <a:noFill/>
                    </a:lnB>
                  </a:tcPr>
                </a:tc>
                <a:extLst>
                  <a:ext uri="{0D108BD9-81ED-4DB2-BD59-A6C34878D82A}">
                    <a16:rowId xmlns:a16="http://schemas.microsoft.com/office/drawing/2014/main" val="1589066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71,18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13,04</a:t>
                      </a:r>
                    </a:p>
                  </a:txBody>
                  <a:tcPr marL="9525" marR="9525" marT="9525" marB="0" anchor="ctr">
                    <a:lnL>
                      <a:noFill/>
                    </a:lnL>
                    <a:lnR>
                      <a:noFill/>
                    </a:lnR>
                    <a:lnT>
                      <a:noFill/>
                    </a:lnT>
                    <a:lnB>
                      <a:noFill/>
                    </a:lnB>
                  </a:tcPr>
                </a:tc>
                <a:extLst>
                  <a:ext uri="{0D108BD9-81ED-4DB2-BD59-A6C34878D82A}">
                    <a16:rowId xmlns:a16="http://schemas.microsoft.com/office/drawing/2014/main" val="3244035620"/>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257,45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19,47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24,76</a:t>
                      </a:r>
                    </a:p>
                  </a:txBody>
                  <a:tcPr marL="9525" marR="9525" marT="9525" marB="0" anchor="ctr">
                    <a:lnL>
                      <a:noFill/>
                    </a:lnL>
                    <a:lnR>
                      <a:noFill/>
                    </a:lnR>
                    <a:lnT>
                      <a:noFill/>
                    </a:lnT>
                    <a:lnB>
                      <a:noFill/>
                    </a:lnB>
                  </a:tcPr>
                </a:tc>
                <a:extLst>
                  <a:ext uri="{0D108BD9-81ED-4DB2-BD59-A6C34878D82A}">
                    <a16:rowId xmlns:a16="http://schemas.microsoft.com/office/drawing/2014/main" val="219624121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41,53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29,10</a:t>
                      </a:r>
                    </a:p>
                  </a:txBody>
                  <a:tcPr marL="9525" marR="9525" marT="9525" marB="0" anchor="ctr">
                    <a:lnL>
                      <a:noFill/>
                    </a:lnL>
                    <a:lnR>
                      <a:noFill/>
                    </a:lnR>
                    <a:lnT>
                      <a:noFill/>
                    </a:lnT>
                    <a:lnB>
                      <a:noFill/>
                    </a:lnB>
                  </a:tcPr>
                </a:tc>
                <a:extLst>
                  <a:ext uri="{0D108BD9-81ED-4DB2-BD59-A6C34878D82A}">
                    <a16:rowId xmlns:a16="http://schemas.microsoft.com/office/drawing/2014/main" val="3387378883"/>
                  </a:ext>
                </a:extLst>
              </a:tr>
              <a:tr h="185838">
                <a:tc>
                  <a:txBody>
                    <a:bodyPr/>
                    <a:lstStyle/>
                    <a:p>
                      <a:pPr algn="l" rtl="0" fontAlgn="b"/>
                      <a:r>
                        <a:rPr lang="sv-SE" sz="800" b="0" i="0" u="none" strike="noStrike">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142,68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6,95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5,12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20,36</a:t>
                      </a:r>
                    </a:p>
                  </a:txBody>
                  <a:tcPr marL="9525" marR="9525" marT="9525" marB="0" anchor="ctr">
                    <a:lnL>
                      <a:noFill/>
                    </a:lnL>
                    <a:lnR>
                      <a:noFill/>
                    </a:lnR>
                    <a:lnT>
                      <a:noFill/>
                    </a:lnT>
                    <a:lnB>
                      <a:noFill/>
                    </a:lnB>
                  </a:tcPr>
                </a:tc>
                <a:extLst>
                  <a:ext uri="{0D108BD9-81ED-4DB2-BD59-A6C34878D82A}">
                    <a16:rowId xmlns:a16="http://schemas.microsoft.com/office/drawing/2014/main" val="100164474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512,84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22,09</a:t>
                      </a:r>
                    </a:p>
                  </a:txBody>
                  <a:tcPr marL="9525" marR="9525" marT="9525" marB="0" anchor="ctr">
                    <a:lnL>
                      <a:noFill/>
                    </a:lnL>
                    <a:lnR>
                      <a:noFill/>
                    </a:lnR>
                    <a:lnT>
                      <a:noFill/>
                    </a:lnT>
                    <a:lnB>
                      <a:noFill/>
                    </a:lnB>
                  </a:tcPr>
                </a:tc>
                <a:extLst>
                  <a:ext uri="{0D108BD9-81ED-4DB2-BD59-A6C34878D82A}">
                    <a16:rowId xmlns:a16="http://schemas.microsoft.com/office/drawing/2014/main" val="2520684984"/>
                  </a:ext>
                </a:extLst>
              </a:tr>
              <a:tr h="273181">
                <a:tc>
                  <a:txBody>
                    <a:bodyPr/>
                    <a:lstStyle/>
                    <a:p>
                      <a:pPr algn="l" rtl="0" fontAlgn="b"/>
                      <a:r>
                        <a:rPr lang="sv-SE" sz="8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95519329"/>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189,49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14,56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23,27</a:t>
                      </a:r>
                    </a:p>
                  </a:txBody>
                  <a:tcPr marL="9525" marR="9525" marT="9525" marB="0" anchor="ctr">
                    <a:lnL>
                      <a:noFill/>
                    </a:lnL>
                    <a:lnR>
                      <a:noFill/>
                    </a:lnR>
                    <a:lnT>
                      <a:noFill/>
                    </a:lnT>
                    <a:lnB>
                      <a:noFill/>
                    </a:lnB>
                  </a:tcPr>
                </a:tc>
                <a:extLst>
                  <a:ext uri="{0D108BD9-81ED-4DB2-BD59-A6C34878D82A}">
                    <a16:rowId xmlns:a16="http://schemas.microsoft.com/office/drawing/2014/main" val="1567462032"/>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27,47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6,92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7,88</a:t>
                      </a:r>
                    </a:p>
                  </a:txBody>
                  <a:tcPr marL="9525" marR="9525" marT="9525" marB="0" anchor="ctr">
                    <a:lnL>
                      <a:noFill/>
                    </a:lnL>
                    <a:lnR>
                      <a:noFill/>
                    </a:lnR>
                    <a:lnT>
                      <a:noFill/>
                    </a:lnT>
                    <a:lnB>
                      <a:noFill/>
                    </a:lnB>
                  </a:tcPr>
                </a:tc>
                <a:extLst>
                  <a:ext uri="{0D108BD9-81ED-4DB2-BD59-A6C34878D82A}">
                    <a16:rowId xmlns:a16="http://schemas.microsoft.com/office/drawing/2014/main" val="102780991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143,14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11,66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25,94</a:t>
                      </a:r>
                    </a:p>
                  </a:txBody>
                  <a:tcPr marL="9525" marR="9525" marT="9525" marB="0" anchor="ctr">
                    <a:lnL>
                      <a:noFill/>
                    </a:lnL>
                    <a:lnR>
                      <a:noFill/>
                    </a:lnR>
                    <a:lnT>
                      <a:noFill/>
                    </a:lnT>
                    <a:lnB>
                      <a:noFill/>
                    </a:lnB>
                  </a:tcPr>
                </a:tc>
                <a:extLst>
                  <a:ext uri="{0D108BD9-81ED-4DB2-BD59-A6C34878D82A}">
                    <a16:rowId xmlns:a16="http://schemas.microsoft.com/office/drawing/2014/main" val="348091477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6,34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29,29</a:t>
                      </a:r>
                    </a:p>
                  </a:txBody>
                  <a:tcPr marL="9525" marR="9525" marT="9525" marB="0" anchor="ctr">
                    <a:lnL>
                      <a:noFill/>
                    </a:lnL>
                    <a:lnR>
                      <a:noFill/>
                    </a:lnR>
                    <a:lnT>
                      <a:noFill/>
                    </a:lnT>
                    <a:lnB>
                      <a:noFill/>
                    </a:lnB>
                  </a:tcPr>
                </a:tc>
                <a:extLst>
                  <a:ext uri="{0D108BD9-81ED-4DB2-BD59-A6C34878D82A}">
                    <a16:rowId xmlns:a16="http://schemas.microsoft.com/office/drawing/2014/main" val="38422745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62,43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5,01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24,25</a:t>
                      </a:r>
                    </a:p>
                  </a:txBody>
                  <a:tcPr marL="9525" marR="9525" marT="9525" marB="0" anchor="ctr">
                    <a:lnL>
                      <a:noFill/>
                    </a:lnL>
                    <a:lnR>
                      <a:noFill/>
                    </a:lnR>
                    <a:lnT>
                      <a:noFill/>
                    </a:lnT>
                    <a:lnB>
                      <a:noFill/>
                    </a:lnB>
                  </a:tcPr>
                </a:tc>
                <a:extLst>
                  <a:ext uri="{0D108BD9-81ED-4DB2-BD59-A6C34878D82A}">
                    <a16:rowId xmlns:a16="http://schemas.microsoft.com/office/drawing/2014/main" val="3259419236"/>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23,51</a:t>
                      </a:r>
                    </a:p>
                  </a:txBody>
                  <a:tcPr marL="9525" marR="9525" marT="9525" marB="0" anchor="ctr">
                    <a:lnL>
                      <a:noFill/>
                    </a:lnL>
                    <a:lnR>
                      <a:noFill/>
                    </a:lnR>
                    <a:lnT>
                      <a:noFill/>
                    </a:lnT>
                    <a:lnB>
                      <a:noFill/>
                    </a:lnB>
                  </a:tcPr>
                </a:tc>
                <a:extLst>
                  <a:ext uri="{0D108BD9-81ED-4DB2-BD59-A6C34878D82A}">
                    <a16:rowId xmlns:a16="http://schemas.microsoft.com/office/drawing/2014/main" val="804927737"/>
                  </a:ext>
                </a:extLst>
              </a:tr>
              <a:tr h="288050">
                <a:tc>
                  <a:txBody>
                    <a:bodyPr/>
                    <a:lstStyle/>
                    <a:p>
                      <a:pPr algn="l" rtl="0" fontAlgn="b"/>
                      <a:r>
                        <a:rPr lang="sv-SE" sz="800" b="1" i="0" u="none" strike="noStrike" dirty="0">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10502705"/>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124,82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10,18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8,88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25,92</a:t>
                      </a:r>
                    </a:p>
                  </a:txBody>
                  <a:tcPr marL="9525" marR="9525" marT="9525" marB="0" anchor="ctr">
                    <a:lnL>
                      <a:noFill/>
                    </a:lnL>
                    <a:lnR>
                      <a:noFill/>
                    </a:lnR>
                    <a:lnT>
                      <a:noFill/>
                    </a:lnT>
                    <a:lnB>
                      <a:noFill/>
                    </a:lnB>
                  </a:tcPr>
                </a:tc>
                <a:extLst>
                  <a:ext uri="{0D108BD9-81ED-4DB2-BD59-A6C34878D82A}">
                    <a16:rowId xmlns:a16="http://schemas.microsoft.com/office/drawing/2014/main" val="3564171759"/>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10,60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10,03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6,76</a:t>
                      </a:r>
                    </a:p>
                  </a:txBody>
                  <a:tcPr marL="9525" marR="9525" marT="9525" marB="0" anchor="ctr">
                    <a:lnL>
                      <a:noFill/>
                    </a:lnL>
                    <a:lnR>
                      <a:noFill/>
                    </a:lnR>
                    <a:lnT>
                      <a:noFill/>
                    </a:lnT>
                    <a:lnB>
                      <a:noFill/>
                    </a:lnB>
                  </a:tcPr>
                </a:tc>
                <a:extLst>
                  <a:ext uri="{0D108BD9-81ED-4DB2-BD59-A6C34878D82A}">
                    <a16:rowId xmlns:a16="http://schemas.microsoft.com/office/drawing/2014/main" val="348057436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104,21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9,04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27,86</a:t>
                      </a:r>
                    </a:p>
                  </a:txBody>
                  <a:tcPr marL="9525" marR="9525" marT="9525" marB="0" anchor="ctr">
                    <a:lnL>
                      <a:noFill/>
                    </a:lnL>
                    <a:lnR>
                      <a:noFill/>
                    </a:lnR>
                    <a:lnT>
                      <a:noFill/>
                    </a:lnT>
                    <a:lnB>
                      <a:noFill/>
                    </a:lnB>
                  </a:tcPr>
                </a:tc>
                <a:extLst>
                  <a:ext uri="{0D108BD9-81ED-4DB2-BD59-A6C34878D82A}">
                    <a16:rowId xmlns:a16="http://schemas.microsoft.com/office/drawing/2014/main" val="1168941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10,01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0,58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6,13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30,12</a:t>
                      </a:r>
                    </a:p>
                  </a:txBody>
                  <a:tcPr marL="9525" marR="9525" marT="9525" marB="0" anchor="ctr">
                    <a:lnL>
                      <a:noFill/>
                    </a:lnL>
                    <a:lnR>
                      <a:noFill/>
                    </a:lnR>
                    <a:lnT>
                      <a:noFill/>
                    </a:lnT>
                    <a:lnB>
                      <a:noFill/>
                    </a:lnB>
                  </a:tcPr>
                </a:tc>
                <a:extLst>
                  <a:ext uri="{0D108BD9-81ED-4DB2-BD59-A6C34878D82A}">
                    <a16:rowId xmlns:a16="http://schemas.microsoft.com/office/drawing/2014/main" val="1094203828"/>
                  </a:ext>
                </a:extLst>
              </a:tr>
              <a:tr h="195129">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28,95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1,19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4,29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29,49</a:t>
                      </a:r>
                    </a:p>
                  </a:txBody>
                  <a:tcPr marL="9525" marR="9525" marT="9525" marB="0" anchor="ctr">
                    <a:lnL>
                      <a:noFill/>
                    </a:lnL>
                    <a:lnR>
                      <a:noFill/>
                    </a:lnR>
                    <a:lnT>
                      <a:noFill/>
                    </a:lnT>
                    <a:lnB>
                      <a:noFill/>
                    </a:lnB>
                  </a:tcPr>
                </a:tc>
                <a:extLst>
                  <a:ext uri="{0D108BD9-81ED-4DB2-BD59-A6C34878D82A}">
                    <a16:rowId xmlns:a16="http://schemas.microsoft.com/office/drawing/2014/main" val="142797130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153,76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7,99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26,58</a:t>
                      </a:r>
                    </a:p>
                  </a:txBody>
                  <a:tcPr marL="9525" marR="9525" marT="9525" marB="0" anchor="ctr">
                    <a:lnL>
                      <a:noFill/>
                    </a:lnL>
                    <a:lnR>
                      <a:noFill/>
                    </a:lnR>
                    <a:lnT>
                      <a:noFill/>
                    </a:lnT>
                    <a:lnB>
                      <a:noFill/>
                    </a:lnB>
                  </a:tcPr>
                </a:tc>
                <a:extLst>
                  <a:ext uri="{0D108BD9-81ED-4DB2-BD59-A6C34878D82A}">
                    <a16:rowId xmlns:a16="http://schemas.microsoft.com/office/drawing/2014/main" val="756776210"/>
                  </a:ext>
                </a:extLst>
              </a:tr>
            </a:tbl>
          </a:graphicData>
        </a:graphic>
      </p:graphicFrame>
      <p:sp>
        <p:nvSpPr>
          <p:cNvPr id="8" name="Rektangel 7">
            <a:extLst>
              <a:ext uri="{FF2B5EF4-FFF2-40B4-BE49-F238E27FC236}">
                <a16:creationId xmlns:a16="http://schemas.microsoft.com/office/drawing/2014/main" id="{64673737-340E-4FF4-9C26-818E8D53DD88}"/>
              </a:ext>
            </a:extLst>
          </p:cNvPr>
          <p:cNvSpPr/>
          <p:nvPr/>
        </p:nvSpPr>
        <p:spPr>
          <a:xfrm>
            <a:off x="6096000" y="6107338"/>
            <a:ext cx="3927566"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BE574CB1-D753-4912-8245-A994088F3892}"/>
              </a:ext>
            </a:extLst>
          </p:cNvPr>
          <p:cNvGraphicFramePr>
            <a:graphicFrameLocks/>
          </p:cNvGraphicFramePr>
          <p:nvPr>
            <p:extLst>
              <p:ext uri="{D42A27DB-BD31-4B8C-83A1-F6EECF244321}">
                <p14:modId xmlns:p14="http://schemas.microsoft.com/office/powerpoint/2010/main" val="2942209797"/>
              </p:ext>
            </p:extLst>
          </p:nvPr>
        </p:nvGraphicFramePr>
        <p:xfrm>
          <a:off x="717549" y="1888280"/>
          <a:ext cx="5306548" cy="35189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5" y="198975"/>
            <a:ext cx="4737101" cy="514351"/>
          </a:xfrm>
        </p:spPr>
        <p:txBody>
          <a:bodyPr/>
          <a:lstStyle/>
          <a:p>
            <a:r>
              <a:rPr lang="sv-SE" dirty="0"/>
              <a:t>Lönesumma, 2021 kv3</a:t>
            </a:r>
          </a:p>
        </p:txBody>
      </p:sp>
      <p:graphicFrame>
        <p:nvGraphicFramePr>
          <p:cNvPr id="7" name="Platshållare för innehåll 4">
            <a:extLst>
              <a:ext uri="{FF2B5EF4-FFF2-40B4-BE49-F238E27FC236}">
                <a16:creationId xmlns:a16="http://schemas.microsoft.com/office/drawing/2014/main" id="{2D829299-8BEC-47B6-B4F6-ED9D52F03706}"/>
              </a:ext>
            </a:extLst>
          </p:cNvPr>
          <p:cNvGraphicFramePr>
            <a:graphicFrameLocks noGrp="1"/>
          </p:cNvGraphicFramePr>
          <p:nvPr>
            <p:ph idx="1"/>
            <p:extLst>
              <p:ext uri="{D42A27DB-BD31-4B8C-83A1-F6EECF244321}">
                <p14:modId xmlns:p14="http://schemas.microsoft.com/office/powerpoint/2010/main" val="402404759"/>
              </p:ext>
            </p:extLst>
          </p:nvPr>
        </p:nvGraphicFramePr>
        <p:xfrm>
          <a:off x="1882775" y="684171"/>
          <a:ext cx="8426450" cy="5480880"/>
        </p:xfrm>
        <a:graphic>
          <a:graphicData uri="http://schemas.openxmlformats.org/drawingml/2006/table">
            <a:tbl>
              <a:tblPr firstRow="1" bandRow="1">
                <a:tableStyleId>{5C22544A-7EE6-4342-B048-85BDC9FD1C3A}</a:tableStyleId>
              </a:tblPr>
              <a:tblGrid>
                <a:gridCol w="1938774">
                  <a:extLst>
                    <a:ext uri="{9D8B030D-6E8A-4147-A177-3AD203B41FA5}">
                      <a16:colId xmlns:a16="http://schemas.microsoft.com/office/drawing/2014/main" val="452260278"/>
                    </a:ext>
                  </a:extLst>
                </a:gridCol>
                <a:gridCol w="1029508">
                  <a:extLst>
                    <a:ext uri="{9D8B030D-6E8A-4147-A177-3AD203B41FA5}">
                      <a16:colId xmlns:a16="http://schemas.microsoft.com/office/drawing/2014/main" val="1889858293"/>
                    </a:ext>
                  </a:extLst>
                </a:gridCol>
                <a:gridCol w="1242509">
                  <a:extLst>
                    <a:ext uri="{9D8B030D-6E8A-4147-A177-3AD203B41FA5}">
                      <a16:colId xmlns:a16="http://schemas.microsoft.com/office/drawing/2014/main" val="1671515360"/>
                    </a:ext>
                  </a:extLst>
                </a:gridCol>
                <a:gridCol w="1065009">
                  <a:extLst>
                    <a:ext uri="{9D8B030D-6E8A-4147-A177-3AD203B41FA5}">
                      <a16:colId xmlns:a16="http://schemas.microsoft.com/office/drawing/2014/main" val="4289550210"/>
                    </a:ext>
                  </a:extLst>
                </a:gridCol>
                <a:gridCol w="1002883">
                  <a:extLst>
                    <a:ext uri="{9D8B030D-6E8A-4147-A177-3AD203B41FA5}">
                      <a16:colId xmlns:a16="http://schemas.microsoft.com/office/drawing/2014/main" val="3113551277"/>
                    </a:ext>
                  </a:extLst>
                </a:gridCol>
                <a:gridCol w="1020633">
                  <a:extLst>
                    <a:ext uri="{9D8B030D-6E8A-4147-A177-3AD203B41FA5}">
                      <a16:colId xmlns:a16="http://schemas.microsoft.com/office/drawing/2014/main" val="2939923620"/>
                    </a:ext>
                  </a:extLst>
                </a:gridCol>
                <a:gridCol w="1127134">
                  <a:extLst>
                    <a:ext uri="{9D8B030D-6E8A-4147-A177-3AD203B41FA5}">
                      <a16:colId xmlns:a16="http://schemas.microsoft.com/office/drawing/2014/main" val="237539039"/>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a:r>
                        <a:rPr lang="sv-SE" sz="1000" dirty="0"/>
                        <a:t>Stockholms län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hMerge="1">
                  <a:txBody>
                    <a:bodyPr/>
                    <a:lstStyle/>
                    <a:p>
                      <a:pPr algn="ctr"/>
                      <a:endParaRPr lang="sv-SE" sz="1000" dirty="0"/>
                    </a:p>
                  </a:txBody>
                  <a:tcPr>
                    <a:lnL w="12700" cap="flat" cmpd="sng" algn="ctr">
                      <a:noFill/>
                      <a:prstDash val="solid"/>
                      <a:round/>
                      <a:headEnd type="none" w="med" len="med"/>
                      <a:tailEnd type="none" w="med" len="med"/>
                    </a:lnL>
                    <a:lnB w="38100" cmpd="sng">
                      <a:noFill/>
                    </a:lnB>
                  </a:tcPr>
                </a:tc>
                <a:tc gridSpan="3">
                  <a:txBody>
                    <a:bodyPr/>
                    <a:lstStyle/>
                    <a:p>
                      <a:pPr algn="ctr"/>
                      <a:r>
                        <a:rPr lang="sv-SE" sz="1000" dirty="0"/>
                        <a:t>Stockholms stad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Mdkr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T w="38100" cmpd="sng">
                      <a:noFill/>
                    </a:lnT>
                    <a:lnB w="12700" cmpd="sng">
                      <a:noFill/>
                    </a:lnB>
                    <a:solidFill>
                      <a:srgbClr val="052364"/>
                    </a:solidFill>
                  </a:tcPr>
                </a:tc>
                <a:tc>
                  <a:txBody>
                    <a:bodyPr/>
                    <a:lstStyle/>
                    <a:p>
                      <a:pPr algn="ctr"/>
                      <a:r>
                        <a:rPr lang="sv-SE" sz="1000" dirty="0">
                          <a:solidFill>
                            <a:schemeClr val="bg1"/>
                          </a:solidFill>
                        </a:rPr>
                        <a:t>Mdkr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32,3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35,4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72,2</a:t>
                      </a:r>
                    </a:p>
                  </a:txBody>
                  <a:tcPr marL="9525" marR="9525" marT="9525" marB="0" anchor="ctr">
                    <a:lnL w="12700" cap="flat" cmpd="sng" algn="ctr">
                      <a:solidFill>
                        <a:schemeClr val="bg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Tillverkning och utvinning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-24,3</a:t>
                      </a:r>
                    </a:p>
                  </a:txBody>
                  <a:tcPr marL="9525" marR="9525" marT="9525" marB="0" anchor="ctr">
                    <a:lnR w="12700" cmpd="sng">
                      <a:noFill/>
                    </a:lnR>
                  </a:tcP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Energi och miljö</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a:t>
                      </a:r>
                    </a:p>
                  </a:txBody>
                  <a:tcPr marL="9525" marR="9525" marT="9525" marB="0" anchor="ctr">
                    <a:lnR w="12700" cmpd="sng">
                      <a:noFill/>
                    </a:lnR>
                  </a:tcP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Byggindustri</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35,5</a:t>
                      </a:r>
                    </a:p>
                  </a:txBody>
                  <a:tcPr marL="9525" marR="9525" marT="9525" marB="0" anchor="ctr">
                    <a:lnR w="12700" cmpd="sng">
                      <a:noFill/>
                    </a:lnR>
                  </a:tcP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20,5</a:t>
                      </a:r>
                    </a:p>
                  </a:txBody>
                  <a:tcPr marL="9525" marR="9525" marT="9525" marB="0" anchor="ctr">
                    <a:lnR w="12700" cmpd="sng">
                      <a:noFill/>
                    </a:lnR>
                  </a:tcP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13,9</a:t>
                      </a:r>
                    </a:p>
                  </a:txBody>
                  <a:tcPr marL="9525" marR="9525" marT="9525" marB="0" anchor="ctr">
                    <a:lnR w="12700" cmpd="sng">
                      <a:noFill/>
                    </a:lnR>
                  </a:tcP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a:t>
                      </a:r>
                    </a:p>
                  </a:txBody>
                  <a:tcPr marL="9525" marR="9525" marT="9525" marB="0" anchor="ctr">
                    <a:lnR w="12700" cmpd="sng">
                      <a:noFill/>
                    </a:lnR>
                  </a:tcP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18,4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48,5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53,3</a:t>
                      </a:r>
                    </a:p>
                  </a:txBody>
                  <a:tcPr marL="9525" marR="9525" marT="9525" marB="0" anchor="ctr">
                    <a:lnR w="12700" cmpd="sng">
                      <a:noFill/>
                    </a:lnR>
                  </a:tcP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Bank och försäkring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38,9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41,2</a:t>
                      </a:r>
                    </a:p>
                  </a:txBody>
                  <a:tcPr marL="9525" marR="9525" marT="9525" marB="0" anchor="ctr">
                    <a:lnR w="12700" cmpd="sng">
                      <a:noFill/>
                    </a:lnR>
                  </a:tcP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Fastigheter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41,7</a:t>
                      </a:r>
                    </a:p>
                  </a:txBody>
                  <a:tcPr marL="9525" marR="9525" marT="9525" marB="0" anchor="ctr">
                    <a:lnR w="12700" cmpd="sng">
                      <a:noFill/>
                    </a:lnR>
                  </a:tcP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Företagstjänster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31,6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29,8</a:t>
                      </a:r>
                    </a:p>
                  </a:txBody>
                  <a:tcPr marL="9525" marR="9525" marT="9525" marB="0" anchor="ctr">
                    <a:lnR w="12700" cmpd="sng">
                      <a:noFill/>
                    </a:lnR>
                  </a:tcP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Offentlig förvaltning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19,6</a:t>
                      </a:r>
                    </a:p>
                  </a:txBody>
                  <a:tcPr marL="9525" marR="9525" marT="9525" marB="0" anchor="ctr">
                    <a:lnR w="12700" cmpd="sng">
                      <a:noFill/>
                    </a:lnR>
                  </a:tcP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34,2</a:t>
                      </a:r>
                    </a:p>
                  </a:txBody>
                  <a:tcPr marL="9525" marR="9525" marT="9525" marB="0" anchor="ctr">
                    <a:lnR w="12700" cmpd="sng">
                      <a:noFill/>
                    </a:lnR>
                  </a:tcP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18,8</a:t>
                      </a:r>
                    </a:p>
                  </a:txBody>
                  <a:tcPr marL="9525" marR="9525" marT="9525" marB="0" anchor="ctr">
                    <a:lnR w="12700" cmpd="sng">
                      <a:noFill/>
                    </a:lnR>
                  </a:tcP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22,6</a:t>
                      </a:r>
                    </a:p>
                  </a:txBody>
                  <a:tcPr marL="9525" marR="9525" marT="9525" marB="0" anchor="ctr">
                    <a:lnR w="12700" cmpd="sng">
                      <a:noFill/>
                    </a:lnR>
                  </a:tcP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Okänd bransch</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-38,1</a:t>
                      </a:r>
                    </a:p>
                  </a:txBody>
                  <a:tcPr marL="9525" marR="9525" marT="9525" marB="0" anchor="ctr">
                    <a:lnR w="12700" cmpd="sng">
                      <a:noFill/>
                    </a:lnR>
                  </a:tcP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Privat sektor</a:t>
                      </a:r>
                    </a:p>
                  </a:txBody>
                  <a:tcPr>
                    <a:lnL w="12700" cmpd="sng">
                      <a:noFill/>
                    </a:lnL>
                  </a:tcPr>
                </a:tc>
                <a:tc>
                  <a:txBody>
                    <a:bodyPr/>
                    <a:lstStyle/>
                    <a:p>
                      <a:pPr algn="ctr" fontAlgn="ctr"/>
                      <a:r>
                        <a:rPr lang="sv-SE" sz="900" b="1" i="0" u="none" strike="noStrike" dirty="0">
                          <a:solidFill>
                            <a:srgbClr val="000000"/>
                          </a:solidFill>
                          <a:effectLst/>
                          <a:latin typeface="Futura Std Book" panose="020B0502020204020303"/>
                        </a:rPr>
                        <a:t>124,8</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8,9</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25,9</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82,4</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8,9</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27,2</a:t>
                      </a:r>
                    </a:p>
                  </a:txBody>
                  <a:tcPr marL="9525" marR="9525" marT="9525" marB="0" anchor="ctr">
                    <a:lnR w="12700" cmpd="sng">
                      <a:noFill/>
                    </a:lnR>
                  </a:tcPr>
                </a:tc>
                <a:extLst>
                  <a:ext uri="{0D108BD9-81ED-4DB2-BD59-A6C34878D82A}">
                    <a16:rowId xmlns:a16="http://schemas.microsoft.com/office/drawing/2014/main" val="132554628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Statlig*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55,1</a:t>
                      </a:r>
                    </a:p>
                  </a:txBody>
                  <a:tcPr marL="9525" marR="9525" marT="9525" marB="0" anchor="ctr">
                    <a:lnR w="12700" cmpd="sng">
                      <a:noFill/>
                    </a:lnR>
                  </a:tcPr>
                </a:tc>
                <a:extLst>
                  <a:ext uri="{0D108BD9-81ED-4DB2-BD59-A6C34878D82A}">
                    <a16:rowId xmlns:a16="http://schemas.microsoft.com/office/drawing/2014/main" val="25705051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Kommunal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20,4</a:t>
                      </a:r>
                    </a:p>
                  </a:txBody>
                  <a:tcPr marL="9525" marR="9525" marT="9525" marB="0" anchor="ctr">
                    <a:lnR w="12700" cmpd="sng">
                      <a:noFill/>
                    </a:lnR>
                  </a:tcPr>
                </a:tc>
                <a:extLst>
                  <a:ext uri="{0D108BD9-81ED-4DB2-BD59-A6C34878D82A}">
                    <a16:rowId xmlns:a16="http://schemas.microsoft.com/office/drawing/2014/main" val="41613844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Landsting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58,8</a:t>
                      </a:r>
                    </a:p>
                  </a:txBody>
                  <a:tcPr marL="9525" marR="9525" marT="9525" marB="0" anchor="ctr">
                    <a:lnR w="12700" cmpd="sng">
                      <a:noFill/>
                    </a:lnR>
                  </a:tcPr>
                </a:tc>
                <a:extLst>
                  <a:ext uri="{0D108BD9-81ED-4DB2-BD59-A6C34878D82A}">
                    <a16:rowId xmlns:a16="http://schemas.microsoft.com/office/drawing/2014/main" val="418263923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Offentlig sektor*</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42,7</a:t>
                      </a:r>
                    </a:p>
                  </a:txBody>
                  <a:tcPr marL="9525" marR="9525" marT="9525" marB="0" anchor="ctr">
                    <a:lnR w="12700" cmpd="sng">
                      <a:noFill/>
                    </a:lnR>
                  </a:tcPr>
                </a:tc>
                <a:extLst>
                  <a:ext uri="{0D108BD9-81ED-4DB2-BD59-A6C34878D82A}">
                    <a16:rowId xmlns:a16="http://schemas.microsoft.com/office/drawing/2014/main" val="313340735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153,8</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26,6</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97,9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29,4</a:t>
                      </a:r>
                    </a:p>
                  </a:txBody>
                  <a:tcPr marL="9525" marR="9525" marT="9525" marB="0" anchor="ctr">
                    <a:lnR w="12700" cmpd="sng">
                      <a:noFill/>
                    </a:lnR>
                  </a:tcPr>
                </a:tc>
                <a:extLst>
                  <a:ext uri="{0D108BD9-81ED-4DB2-BD59-A6C34878D82A}">
                    <a16:rowId xmlns:a16="http://schemas.microsoft.com/office/drawing/2014/main" val="1032754268"/>
                  </a:ext>
                </a:extLst>
              </a:tr>
            </a:tbl>
          </a:graphicData>
        </a:graphic>
      </p:graphicFrame>
      <p:sp>
        <p:nvSpPr>
          <p:cNvPr id="4" name="textruta 3">
            <a:extLst>
              <a:ext uri="{FF2B5EF4-FFF2-40B4-BE49-F238E27FC236}">
                <a16:creationId xmlns:a16="http://schemas.microsoft.com/office/drawing/2014/main" id="{F56D2271-D847-4DDF-98FF-4A38667C40CC}"/>
              </a:ext>
            </a:extLst>
          </p:cNvPr>
          <p:cNvSpPr txBox="1"/>
          <p:nvPr/>
        </p:nvSpPr>
        <p:spPr>
          <a:xfrm>
            <a:off x="2101849" y="6252914"/>
            <a:ext cx="5545108" cy="246221"/>
          </a:xfrm>
          <a:prstGeom prst="rect">
            <a:avLst/>
          </a:prstGeom>
          <a:noFill/>
        </p:spPr>
        <p:txBody>
          <a:bodyPr wrap="none" rtlCol="0">
            <a:spAutoFit/>
          </a:bodyPr>
          <a:lstStyle/>
          <a:p>
            <a:r>
              <a:rPr lang="sv-SE" sz="800" dirty="0"/>
              <a:t>Källa: Statistiska centralbyrån (Lönesummor nattbefolkning, arbetsgivaravgifter och preliminär A-skatt, LAPS</a:t>
            </a:r>
            <a:r>
              <a:rPr lang="sv-SE" sz="1000" dirty="0"/>
              <a:t>)</a:t>
            </a:r>
          </a:p>
        </p:txBody>
      </p:sp>
      <p:sp>
        <p:nvSpPr>
          <p:cNvPr id="6" name="Rektangel 5">
            <a:extLst>
              <a:ext uri="{FF2B5EF4-FFF2-40B4-BE49-F238E27FC236}">
                <a16:creationId xmlns:a16="http://schemas.microsoft.com/office/drawing/2014/main" id="{BE319CB8-C9EA-44B9-9F7F-B353E0D70C3E}"/>
              </a:ext>
            </a:extLst>
          </p:cNvPr>
          <p:cNvSpPr/>
          <p:nvPr/>
        </p:nvSpPr>
        <p:spPr>
          <a:xfrm>
            <a:off x="2101849" y="6499135"/>
            <a:ext cx="8207376" cy="415498"/>
          </a:xfrm>
          <a:prstGeom prst="rect">
            <a:avLst/>
          </a:prstGeom>
        </p:spPr>
        <p:txBody>
          <a:bodyPr wrap="square">
            <a:spAutoFit/>
          </a:bodyPr>
          <a:lstStyle/>
          <a:p>
            <a:r>
              <a:rPr lang="sv-SE" sz="700" dirty="0"/>
              <a:t>*fr.o.m. Q3 2019 redovisar Försvarsmakten samtliga anställda i Stockholm vilket påverkar lönesummorna för statlig och därmed också offentlig sektor. Detta innebär att statistiken ej är jämförbar med tidigare kvartal. </a:t>
            </a:r>
            <a:br>
              <a:rPr lang="sv-SE" sz="700" dirty="0"/>
            </a:br>
            <a:endParaRPr lang="sv-SE" sz="700" dirty="0"/>
          </a:p>
        </p:txBody>
      </p:sp>
    </p:spTree>
    <p:extLst>
      <p:ext uri="{BB962C8B-B14F-4D97-AF65-F5344CB8AC3E}">
        <p14:creationId xmlns:p14="http://schemas.microsoft.com/office/powerpoint/2010/main" val="62187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1041" y="5894460"/>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9297"/>
            <a:ext cx="4722408" cy="1479703"/>
          </a:xfrm>
        </p:spPr>
        <p:txBody>
          <a:bodyPr/>
          <a:lstStyle/>
          <a:p>
            <a:pPr lvl="4"/>
            <a:r>
              <a:rPr lang="sv-SE" sz="1400" dirty="0"/>
              <a:t>Det startades 5 919 nya företag i Stockholms län under det tredje kvartalet. Av dessa var cirka </a:t>
            </a:r>
            <a:br>
              <a:rPr lang="sv-SE" sz="1400" dirty="0"/>
            </a:br>
            <a:r>
              <a:rPr lang="sv-SE" sz="1400" dirty="0"/>
              <a:t>4 921 aktiebolag. </a:t>
            </a:r>
          </a:p>
          <a:p>
            <a:pPr lvl="4"/>
            <a:r>
              <a:rPr lang="sv-SE" sz="1400" dirty="0"/>
              <a:t>Närmare 60 procent av de nya företagen startades i Stockholms stad.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41" y="1456854"/>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32D3626-74EC-4CA9-88BE-D8B1B2CEAB1E}"/>
              </a:ext>
            </a:extLst>
          </p:cNvPr>
          <p:cNvGraphicFramePr>
            <a:graphicFrameLocks noGrp="1"/>
          </p:cNvGraphicFramePr>
          <p:nvPr>
            <p:extLst>
              <p:ext uri="{D42A27DB-BD31-4B8C-83A1-F6EECF244321}">
                <p14:modId xmlns:p14="http://schemas.microsoft.com/office/powerpoint/2010/main" val="355113170"/>
              </p:ext>
            </p:extLst>
          </p:nvPr>
        </p:nvGraphicFramePr>
        <p:xfrm>
          <a:off x="6755216" y="3720268"/>
          <a:ext cx="4722409" cy="226681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4">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8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8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8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16 863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77 662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44414373"/>
                  </a:ext>
                </a:extLst>
              </a:tr>
              <a:tr h="33778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8 769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39 806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37789">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5 919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26 453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4613420"/>
                  </a:ext>
                </a:extLst>
              </a:tr>
              <a:tr h="337789">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3 507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15 230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923977588"/>
                  </a:ext>
                </a:extLst>
              </a:tr>
              <a:tr h="337789">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10 944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51 209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98F0D3A9-804D-426C-9514-2A21EE36F546}"/>
              </a:ext>
            </a:extLst>
          </p:cNvPr>
          <p:cNvGraphicFramePr>
            <a:graphicFrameLocks/>
          </p:cNvGraphicFramePr>
          <p:nvPr>
            <p:extLst>
              <p:ext uri="{D42A27DB-BD31-4B8C-83A1-F6EECF244321}">
                <p14:modId xmlns:p14="http://schemas.microsoft.com/office/powerpoint/2010/main" val="42327975"/>
              </p:ext>
            </p:extLst>
          </p:nvPr>
        </p:nvGraphicFramePr>
        <p:xfrm>
          <a:off x="633723" y="1916646"/>
          <a:ext cx="5912356" cy="39778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05637"/>
            <a:ext cx="4735742" cy="1321848"/>
          </a:xfrm>
        </p:spPr>
        <p:txBody>
          <a:bodyPr/>
          <a:lstStyle/>
          <a:p>
            <a:pPr lvl="4"/>
            <a:r>
              <a:rPr lang="sv-SE" dirty="0"/>
              <a:t>Konkurserna ökade i både Stockholm och i övriga landet under tredje kvartalet.</a:t>
            </a:r>
          </a:p>
          <a:p>
            <a:pPr lvl="4"/>
            <a:r>
              <a:rPr lang="sv-SE" dirty="0"/>
              <a:t>I Stockholms län försattes 488 företag i konkurs varav 295 i staden. </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57224" y="1468480"/>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CD80FF49-1F49-4F4B-8303-9458BE338D96}"/>
              </a:ext>
            </a:extLst>
          </p:cNvPr>
          <p:cNvGraphicFramePr>
            <a:graphicFrameLocks noGrp="1"/>
          </p:cNvGraphicFramePr>
          <p:nvPr>
            <p:extLst>
              <p:ext uri="{D42A27DB-BD31-4B8C-83A1-F6EECF244321}">
                <p14:modId xmlns:p14="http://schemas.microsoft.com/office/powerpoint/2010/main" val="1436609702"/>
              </p:ext>
            </p:extLst>
          </p:nvPr>
        </p:nvGraphicFramePr>
        <p:xfrm>
          <a:off x="6761538" y="3705999"/>
          <a:ext cx="4716087" cy="2266432"/>
        </p:xfrm>
        <a:graphic>
          <a:graphicData uri="http://schemas.openxmlformats.org/drawingml/2006/table">
            <a:tbl>
              <a:tblPr bandRow="1">
                <a:tableStyleId>{2D5ABB26-0587-4C30-8999-92F81FD0307C}</a:tableStyleId>
              </a:tblPr>
              <a:tblGrid>
                <a:gridCol w="1540508">
                  <a:extLst>
                    <a:ext uri="{9D8B030D-6E8A-4147-A177-3AD203B41FA5}">
                      <a16:colId xmlns:a16="http://schemas.microsoft.com/office/drawing/2014/main" val="1678076792"/>
                    </a:ext>
                  </a:extLst>
                </a:gridCol>
                <a:gridCol w="684178">
                  <a:extLst>
                    <a:ext uri="{9D8B030D-6E8A-4147-A177-3AD203B41FA5}">
                      <a16:colId xmlns:a16="http://schemas.microsoft.com/office/drawing/2014/main" val="2601369493"/>
                    </a:ext>
                  </a:extLst>
                </a:gridCol>
                <a:gridCol w="776195">
                  <a:extLst>
                    <a:ext uri="{9D8B030D-6E8A-4147-A177-3AD203B41FA5}">
                      <a16:colId xmlns:a16="http://schemas.microsoft.com/office/drawing/2014/main" val="2395970223"/>
                    </a:ext>
                  </a:extLst>
                </a:gridCol>
                <a:gridCol w="614487">
                  <a:extLst>
                    <a:ext uri="{9D8B030D-6E8A-4147-A177-3AD203B41FA5}">
                      <a16:colId xmlns:a16="http://schemas.microsoft.com/office/drawing/2014/main" val="3235649811"/>
                    </a:ext>
                  </a:extLst>
                </a:gridCol>
                <a:gridCol w="560585">
                  <a:extLst>
                    <a:ext uri="{9D8B030D-6E8A-4147-A177-3AD203B41FA5}">
                      <a16:colId xmlns:a16="http://schemas.microsoft.com/office/drawing/2014/main" val="1050073455"/>
                    </a:ext>
                  </a:extLst>
                </a:gridCol>
                <a:gridCol w="540134">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Förändring (%)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1 389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6 923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734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488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2 387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295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1 457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4 536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BE1C6963-D6D2-4D86-8642-BBB1EFBE7E59}"/>
              </a:ext>
            </a:extLst>
          </p:cNvPr>
          <p:cNvGraphicFramePr>
            <a:graphicFrameLocks/>
          </p:cNvGraphicFramePr>
          <p:nvPr>
            <p:extLst>
              <p:ext uri="{D42A27DB-BD31-4B8C-83A1-F6EECF244321}">
                <p14:modId xmlns:p14="http://schemas.microsoft.com/office/powerpoint/2010/main" val="3392938043"/>
              </p:ext>
            </p:extLst>
          </p:nvPr>
        </p:nvGraphicFramePr>
        <p:xfrm>
          <a:off x="736290" y="1972548"/>
          <a:ext cx="5801244" cy="37836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198105"/>
            <a:ext cx="4722411" cy="2248667"/>
          </a:xfrm>
        </p:spPr>
        <p:txBody>
          <a:bodyPr/>
          <a:lstStyle/>
          <a:p>
            <a:pPr lvl="4"/>
            <a:r>
              <a:rPr lang="sv-SE" dirty="0"/>
              <a:t>Antal sysselsatta invånare ökade med </a:t>
            </a:r>
            <a:br>
              <a:rPr lang="sv-SE" dirty="0"/>
            </a:br>
            <a:r>
              <a:rPr lang="sv-SE" dirty="0"/>
              <a:t>27 200 personer (2,1%) i länet och ökade med 5 800 personer (1,1%) i Stockholms stad.</a:t>
            </a:r>
          </a:p>
          <a:p>
            <a:pPr lvl="4"/>
            <a:r>
              <a:rPr lang="sv-SE" dirty="0"/>
              <a:t>Framförallt ökade sysselsättningen inom Information &amp; kommunikation </a:t>
            </a:r>
            <a:r>
              <a:rPr lang="sv-SE" dirty="0" smtClean="0"/>
              <a:t>samt </a:t>
            </a:r>
            <a:r>
              <a:rPr lang="sv-SE" dirty="0"/>
              <a:t>Hotell och restaurang.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E4A1EEB5-AFC3-40BE-BF1B-DAA010FEE414}"/>
              </a:ext>
            </a:extLst>
          </p:cNvPr>
          <p:cNvGraphicFramePr>
            <a:graphicFrameLocks noGrp="1"/>
          </p:cNvGraphicFramePr>
          <p:nvPr>
            <p:extLst>
              <p:ext uri="{D42A27DB-BD31-4B8C-83A1-F6EECF244321}">
                <p14:modId xmlns:p14="http://schemas.microsoft.com/office/powerpoint/2010/main" val="1467640845"/>
              </p:ext>
            </p:extLst>
          </p:nvPr>
        </p:nvGraphicFramePr>
        <p:xfrm>
          <a:off x="6755214" y="3723770"/>
          <a:ext cx="4722411" cy="2248666"/>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29179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29179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3014">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5 154 100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544414373"/>
                  </a:ext>
                </a:extLst>
              </a:tr>
              <a:tr h="333014">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2 394 000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4178915708"/>
                  </a:ext>
                </a:extLst>
              </a:tr>
              <a:tr h="333014">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1 302 700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27 200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1554613420"/>
                  </a:ext>
                </a:extLst>
              </a:tr>
              <a:tr h="333014">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552 800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923977588"/>
                  </a:ext>
                </a:extLst>
              </a:tr>
              <a:tr h="333014">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3 851 400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2D2086D7-DAAB-4A7B-BA46-12601475F082}"/>
              </a:ext>
            </a:extLst>
          </p:cNvPr>
          <p:cNvGraphicFramePr>
            <a:graphicFrameLocks/>
          </p:cNvGraphicFramePr>
          <p:nvPr>
            <p:extLst>
              <p:ext uri="{D42A27DB-BD31-4B8C-83A1-F6EECF244321}">
                <p14:modId xmlns:p14="http://schemas.microsoft.com/office/powerpoint/2010/main" val="3916666503"/>
              </p:ext>
            </p:extLst>
          </p:nvPr>
        </p:nvGraphicFramePr>
        <p:xfrm>
          <a:off x="714375" y="1883556"/>
          <a:ext cx="5934254" cy="37566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697696791"/>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- 1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65 200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35 900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21,3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69 800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10,3</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132 100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53 900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44 200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14,2</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151 700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16,0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57,4</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70 800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-17,7</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331 100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10,5</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97 600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20,8</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125 500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139 200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1 287 900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19 100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1,5</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14 800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8 100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120,9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270,0</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900" b="1" i="0" u="none" strike="noStrike">
                          <a:solidFill>
                            <a:srgbClr val="000000"/>
                          </a:solidFill>
                          <a:effectLst/>
                          <a:latin typeface="Futura Std Book" panose="020B0502020204020303"/>
                        </a:rPr>
                        <a:t>1 302 700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27 200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2,1</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22309231"/>
              </p:ext>
            </p:extLst>
          </p:nvPr>
        </p:nvGraphicFramePr>
        <p:xfrm>
          <a:off x="1882773" y="1628775"/>
          <a:ext cx="7322932" cy="3522065"/>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415937">
                  <a:extLst>
                    <a:ext uri="{9D8B030D-6E8A-4147-A177-3AD203B41FA5}">
                      <a16:colId xmlns:a16="http://schemas.microsoft.com/office/drawing/2014/main" val="1889858293"/>
                    </a:ext>
                  </a:extLst>
                </a:gridCol>
                <a:gridCol w="1415937">
                  <a:extLst>
                    <a:ext uri="{9D8B030D-6E8A-4147-A177-3AD203B41FA5}">
                      <a16:colId xmlns:a16="http://schemas.microsoft.com/office/drawing/2014/main" val="1671515360"/>
                    </a:ext>
                  </a:extLst>
                </a:gridCol>
                <a:gridCol w="1415937">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 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900" b="0" i="0" u="none" strike="noStrike" dirty="0" err="1">
                          <a:solidFill>
                            <a:srgbClr val="000000"/>
                          </a:solidFill>
                          <a:effectLst/>
                          <a:latin typeface="Futura Std Book" panose="020B0502020204020303"/>
                        </a:rPr>
                        <a:t>i.u</a:t>
                      </a:r>
                      <a:r>
                        <a:rPr lang="sv-SE" sz="9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115 300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509 800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23 200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235 900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83 200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171 200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-24 700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10 400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57,6</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65 100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nchor="ctr">
                    <a:lnL w="12700" cmpd="sng">
                      <a:noFill/>
                    </a:lnL>
                  </a:tcPr>
                </a:tc>
                <a:tc>
                  <a:txBody>
                    <a:bodyPr/>
                    <a:lstStyle/>
                    <a:p>
                      <a:pPr algn="ctr" fontAlgn="ctr"/>
                      <a:r>
                        <a:rPr lang="sv-SE" sz="900" b="0" i="0" u="none" strike="noStrike">
                          <a:solidFill>
                            <a:srgbClr val="000000"/>
                          </a:solidFill>
                          <a:effectLst/>
                          <a:latin typeface="Futura Std Book" panose="020B0502020204020303"/>
                        </a:rPr>
                        <a:t>44 300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1 287 900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19 100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14 800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8 100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120,9</a:t>
                      </a:r>
                    </a:p>
                  </a:txBody>
                  <a:tcPr marL="9525" marR="9525" marT="9525" marB="0" anchor="ctr"/>
                </a:tc>
                <a:extLst>
                  <a:ext uri="{0D108BD9-81ED-4DB2-BD59-A6C34878D82A}">
                    <a16:rowId xmlns:a16="http://schemas.microsoft.com/office/drawing/2014/main" val="3055248050"/>
                  </a:ext>
                </a:extLst>
              </a:tr>
              <a:tr h="213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nchor="ctr">
                    <a:lnL w="12700" cmpd="sng">
                      <a:noFill/>
                    </a:lnL>
                  </a:tcPr>
                </a:tc>
                <a:tc>
                  <a:txBody>
                    <a:bodyPr/>
                    <a:lstStyle/>
                    <a:p>
                      <a:pPr algn="ctr" rtl="0" fontAlgn="ctr"/>
                      <a:r>
                        <a:rPr lang="sv-SE" sz="900" b="1" i="0" u="none" strike="noStrike">
                          <a:solidFill>
                            <a:srgbClr val="000000"/>
                          </a:solidFill>
                          <a:effectLst/>
                          <a:latin typeface="Futura Std Book" panose="020B0502020204020303"/>
                        </a:rPr>
                        <a:t>1 302 700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27 200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895911"/>
            <a:ext cx="4725915" cy="1542335"/>
          </a:xfrm>
        </p:spPr>
        <p:txBody>
          <a:bodyPr/>
          <a:lstStyle/>
          <a:p>
            <a:pPr lvl="4"/>
            <a:r>
              <a:rPr lang="sv-SE" sz="1400" dirty="0"/>
              <a:t>Antalet lediga jobb på Arbetsförmedlingen ökade i både länet och staden under kvartalet.</a:t>
            </a:r>
          </a:p>
          <a:p>
            <a:pPr lvl="4"/>
            <a:r>
              <a:rPr lang="sv-SE" sz="1400" dirty="0"/>
              <a:t>Antalet lediga jobb ökade inom flera branscher. Störst var ökningen inom Personliga &amp; kulturella tjänster och Tillverkning av verkstadsvaror samt Transport.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96108" y="1465908"/>
            <a:ext cx="4725914" cy="492443"/>
          </a:xfrm>
          <a:prstGeom prst="rect">
            <a:avLst/>
          </a:prstGeom>
          <a:noFill/>
        </p:spPr>
        <p:txBody>
          <a:bodyPr wrap="square" rtlCol="0">
            <a:spAutoFit/>
          </a:bodyPr>
          <a:lstStyle/>
          <a:p>
            <a:r>
              <a:rPr lang="sv-SE" sz="1400" b="1" dirty="0"/>
              <a:t>Nyanmälda platser på Arbetsförmedlingen</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6789A64C-4FA8-48AA-8057-4BA62B99F157}"/>
              </a:ext>
            </a:extLst>
          </p:cNvPr>
          <p:cNvGraphicFramePr>
            <a:graphicFrameLocks noGrp="1"/>
          </p:cNvGraphicFramePr>
          <p:nvPr>
            <p:extLst>
              <p:ext uri="{D42A27DB-BD31-4B8C-83A1-F6EECF244321}">
                <p14:modId xmlns:p14="http://schemas.microsoft.com/office/powerpoint/2010/main" val="3155266248"/>
              </p:ext>
            </p:extLst>
          </p:nvPr>
        </p:nvGraphicFramePr>
        <p:xfrm>
          <a:off x="6744446" y="3705998"/>
          <a:ext cx="4725915" cy="226643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1 171 250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144 564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527 429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86 744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283 924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56 001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183 480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208 111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887 326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5FA19D91-F626-4693-9EF0-E63DEBF26324}"/>
              </a:ext>
            </a:extLst>
          </p:cNvPr>
          <p:cNvGraphicFramePr>
            <a:graphicFrameLocks/>
          </p:cNvGraphicFramePr>
          <p:nvPr>
            <p:extLst>
              <p:ext uri="{D42A27DB-BD31-4B8C-83A1-F6EECF244321}">
                <p14:modId xmlns:p14="http://schemas.microsoft.com/office/powerpoint/2010/main" val="3872457821"/>
              </p:ext>
            </p:extLst>
          </p:nvPr>
        </p:nvGraphicFramePr>
        <p:xfrm>
          <a:off x="721638" y="1967405"/>
          <a:ext cx="5747528" cy="3789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7" y="1887523"/>
            <a:ext cx="4684939" cy="1551470"/>
          </a:xfrm>
        </p:spPr>
        <p:txBody>
          <a:bodyPr/>
          <a:lstStyle/>
          <a:p>
            <a:pPr lvl="4"/>
            <a:r>
              <a:rPr lang="sv-SE" dirty="0"/>
              <a:t>Under tredje kvartalet har nästan 2 200 personer varslats i länet och 1 300 i staden. Det är betydligt färre jämfört med 2020, då varslade personer ökade kraftigt pga. pandemin.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2E73D2B9-A861-42C6-80D3-9729332B0824}"/>
              </a:ext>
            </a:extLst>
          </p:cNvPr>
          <p:cNvGraphicFramePr>
            <a:graphicFrameLocks noGrp="1"/>
          </p:cNvGraphicFramePr>
          <p:nvPr>
            <p:extLst>
              <p:ext uri="{D42A27DB-BD31-4B8C-83A1-F6EECF244321}">
                <p14:modId xmlns:p14="http://schemas.microsoft.com/office/powerpoint/2010/main" val="3164789562"/>
              </p:ext>
            </p:extLst>
          </p:nvPr>
        </p:nvGraphicFramePr>
        <p:xfrm>
          <a:off x="6792684" y="3715992"/>
          <a:ext cx="4677675" cy="2256440"/>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3">
                  <a:extLst>
                    <a:ext uri="{9D8B030D-6E8A-4147-A177-3AD203B41FA5}">
                      <a16:colId xmlns:a16="http://schemas.microsoft.com/office/drawing/2014/main" val="3235649811"/>
                    </a:ext>
                  </a:extLst>
                </a:gridCol>
                <a:gridCol w="556020">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6243">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35 912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36243">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22 542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4178915708"/>
                  </a:ext>
                </a:extLst>
              </a:tr>
              <a:tr h="336243">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17 334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54613420"/>
                  </a:ext>
                </a:extLst>
              </a:tr>
              <a:tr h="336243">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12 312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923977588"/>
                  </a:ext>
                </a:extLst>
              </a:tr>
              <a:tr h="336243">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18 578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E658C93E-34BF-4178-9E19-E912634CAB60}"/>
              </a:ext>
            </a:extLst>
          </p:cNvPr>
          <p:cNvGraphicFramePr>
            <a:graphicFrameLocks/>
          </p:cNvGraphicFramePr>
          <p:nvPr>
            <p:extLst>
              <p:ext uri="{D42A27DB-BD31-4B8C-83A1-F6EECF244321}">
                <p14:modId xmlns:p14="http://schemas.microsoft.com/office/powerpoint/2010/main" val="794591228"/>
              </p:ext>
            </p:extLst>
          </p:nvPr>
        </p:nvGraphicFramePr>
        <p:xfrm>
          <a:off x="625022" y="2025497"/>
          <a:ext cx="5938148"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880101"/>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29468"/>
            <a:ext cx="4667523" cy="1509816"/>
          </a:xfrm>
        </p:spPr>
        <p:txBody>
          <a:bodyPr/>
          <a:lstStyle/>
          <a:p>
            <a:pPr lvl="4"/>
            <a:r>
              <a:rPr lang="sv-SE" sz="1400" dirty="0"/>
              <a:t>Arbetslösheten minskade i både absoluta som relativa tal i Stockholm under tredje kvartalet. </a:t>
            </a:r>
          </a:p>
          <a:p>
            <a:pPr lvl="4"/>
            <a:r>
              <a:rPr lang="sv-SE" sz="1400" dirty="0"/>
              <a:t>Danderyd kommun hade den lägsta relativa arbetslösheten i länet: 2,6 procent.</a:t>
            </a:r>
          </a:p>
          <a:p>
            <a:endParaRPr lang="sv-SE" sz="16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5904" y="1282848"/>
            <a:ext cx="497377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87967B9E-0076-4AE3-B0C2-6FDE75ACC321}"/>
              </a:ext>
            </a:extLst>
          </p:cNvPr>
          <p:cNvGraphicFramePr>
            <a:graphicFrameLocks noGrp="1"/>
          </p:cNvGraphicFramePr>
          <p:nvPr>
            <p:extLst>
              <p:ext uri="{D42A27DB-BD31-4B8C-83A1-F6EECF244321}">
                <p14:modId xmlns:p14="http://schemas.microsoft.com/office/powerpoint/2010/main" val="41687934"/>
              </p:ext>
            </p:extLst>
          </p:nvPr>
        </p:nvGraphicFramePr>
        <p:xfrm>
          <a:off x="6810101" y="3726566"/>
          <a:ext cx="4660267" cy="2140539"/>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8076792"/>
                    </a:ext>
                  </a:extLst>
                </a:gridCol>
                <a:gridCol w="676080">
                  <a:extLst>
                    <a:ext uri="{9D8B030D-6E8A-4147-A177-3AD203B41FA5}">
                      <a16:colId xmlns:a16="http://schemas.microsoft.com/office/drawing/2014/main" val="2601369493"/>
                    </a:ext>
                  </a:extLst>
                </a:gridCol>
                <a:gridCol w="767008">
                  <a:extLst>
                    <a:ext uri="{9D8B030D-6E8A-4147-A177-3AD203B41FA5}">
                      <a16:colId xmlns:a16="http://schemas.microsoft.com/office/drawing/2014/main" val="2395970223"/>
                    </a:ext>
                  </a:extLst>
                </a:gridCol>
                <a:gridCol w="607214">
                  <a:extLst>
                    <a:ext uri="{9D8B030D-6E8A-4147-A177-3AD203B41FA5}">
                      <a16:colId xmlns:a16="http://schemas.microsoft.com/office/drawing/2014/main" val="3235649811"/>
                    </a:ext>
                  </a:extLst>
                </a:gridCol>
                <a:gridCol w="553950">
                  <a:extLst>
                    <a:ext uri="{9D8B030D-6E8A-4147-A177-3AD203B41FA5}">
                      <a16:colId xmlns:a16="http://schemas.microsoft.com/office/drawing/2014/main" val="1050073455"/>
                    </a:ext>
                  </a:extLst>
                </a:gridCol>
                <a:gridCol w="533741">
                  <a:extLst>
                    <a:ext uri="{9D8B030D-6E8A-4147-A177-3AD203B41FA5}">
                      <a16:colId xmlns:a16="http://schemas.microsoft.com/office/drawing/2014/main" val="3827523272"/>
                    </a:ext>
                  </a:extLst>
                </a:gridCol>
              </a:tblGrid>
              <a:tr h="27776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77767">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17001">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394 764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-78 593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17001">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188 741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-30 763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17001">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94 573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-16 671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317001">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40 254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-9 578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923977588"/>
                  </a:ext>
                </a:extLst>
              </a:tr>
              <a:tr h="317001">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300 191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-61 922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645508160"/>
                  </a:ext>
                </a:extLst>
              </a:tr>
            </a:tbl>
          </a:graphicData>
        </a:graphic>
      </p:graphicFrame>
      <p:sp>
        <p:nvSpPr>
          <p:cNvPr id="12" name="textruta 11">
            <a:extLst>
              <a:ext uri="{FF2B5EF4-FFF2-40B4-BE49-F238E27FC236}">
                <a16:creationId xmlns:a16="http://schemas.microsoft.com/office/drawing/2014/main" id="{CF50989D-A454-4442-95C5-3FCCC241BEF9}"/>
              </a:ext>
            </a:extLst>
          </p:cNvPr>
          <p:cNvSpPr txBox="1"/>
          <p:nvPr/>
        </p:nvSpPr>
        <p:spPr>
          <a:xfrm>
            <a:off x="6728349" y="5950466"/>
            <a:ext cx="2816797" cy="184666"/>
          </a:xfrm>
          <a:prstGeom prst="rect">
            <a:avLst/>
          </a:prstGeom>
          <a:noFill/>
        </p:spPr>
        <p:txBody>
          <a:bodyPr wrap="none" rtlCol="0">
            <a:spAutoFit/>
          </a:bodyPr>
          <a:lstStyle/>
          <a:p>
            <a:r>
              <a:rPr lang="sv-SE" sz="600" dirty="0"/>
              <a:t>* Jämförelsen basers på oreviderad data från Statistiska centralbyrån. </a:t>
            </a:r>
          </a:p>
        </p:txBody>
      </p:sp>
      <p:graphicFrame>
        <p:nvGraphicFramePr>
          <p:cNvPr id="13" name="Diagram 12">
            <a:extLst>
              <a:ext uri="{FF2B5EF4-FFF2-40B4-BE49-F238E27FC236}">
                <a16:creationId xmlns:a16="http://schemas.microsoft.com/office/drawing/2014/main" id="{15FB08F0-E598-4BDB-A61B-5F5F5A1F8B74}"/>
              </a:ext>
            </a:extLst>
          </p:cNvPr>
          <p:cNvGraphicFramePr>
            <a:graphicFrameLocks/>
          </p:cNvGraphicFramePr>
          <p:nvPr>
            <p:extLst>
              <p:ext uri="{D42A27DB-BD31-4B8C-83A1-F6EECF244321}">
                <p14:modId xmlns:p14="http://schemas.microsoft.com/office/powerpoint/2010/main" val="1241270664"/>
              </p:ext>
            </p:extLst>
          </p:nvPr>
        </p:nvGraphicFramePr>
        <p:xfrm>
          <a:off x="747438" y="1806068"/>
          <a:ext cx="5980911" cy="39196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799554166"/>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55 390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-24 150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21 919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66,3</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5 546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-3 278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39 183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7 479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44,4</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4 433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94 573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-16 671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36,1</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956438381"/>
              </p:ext>
            </p:extLst>
          </p:nvPr>
        </p:nvGraphicFramePr>
        <p:xfrm>
          <a:off x="1882774" y="3585949"/>
          <a:ext cx="8426450"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8">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dirty="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stad</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23 743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-12 574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9 457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69,6</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2 322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30,4</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16 511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43,5</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40 254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-9 578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33,9</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9984"/>
            <a:ext cx="4725925" cy="1260451"/>
          </a:xfrm>
        </p:spPr>
        <p:txBody>
          <a:bodyPr/>
          <a:lstStyle/>
          <a:p>
            <a:pPr lvl="4"/>
            <a:r>
              <a:rPr lang="sv-SE" dirty="0"/>
              <a:t>Antal invånare ökade med 18 400 personer i länet, varav 500 i staden jämfört med samma kvartal 2020.</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2D0C9507-FB63-49B0-ADB0-2782E52D479C}"/>
              </a:ext>
            </a:extLst>
          </p:cNvPr>
          <p:cNvGraphicFramePr>
            <a:graphicFrameLocks noGrp="1"/>
          </p:cNvGraphicFramePr>
          <p:nvPr>
            <p:extLst>
              <p:ext uri="{D42A27DB-BD31-4B8C-83A1-F6EECF244321}">
                <p14:modId xmlns:p14="http://schemas.microsoft.com/office/powerpoint/2010/main" val="2602078030"/>
              </p:ext>
            </p:extLst>
          </p:nvPr>
        </p:nvGraphicFramePr>
        <p:xfrm>
          <a:off x="6744441" y="3687829"/>
          <a:ext cx="4725924" cy="2192274"/>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Förändring -1 år</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ctr"/>
                      <a:r>
                        <a:rPr lang="sv-SE" sz="800" u="none" strike="noStrike" dirty="0">
                          <a:effectLst/>
                        </a:rPr>
                        <a:t>(i tusental)</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T>
                      <a:noFill/>
                    </a:lnT>
                  </a:tcPr>
                </a:tc>
                <a:tc>
                  <a:txBody>
                    <a:bodyPr/>
                    <a:lstStyle/>
                    <a:p>
                      <a:pPr algn="ctr" rtl="0" fontAlgn="ctr"/>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2973882648"/>
                  </a:ext>
                </a:extLst>
              </a:tr>
              <a:tr h="31318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10 435,4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1318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4 733,0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4178915708"/>
                  </a:ext>
                </a:extLst>
              </a:tr>
              <a:tr h="31318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2 408,4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554613420"/>
                  </a:ext>
                </a:extLst>
              </a:tr>
              <a:tr h="31318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923977588"/>
                  </a:ext>
                </a:extLst>
              </a:tr>
              <a:tr h="31318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8 027,1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98E6701B-181C-4D8A-91CC-55EBBB0FDB64}"/>
              </a:ext>
            </a:extLst>
          </p:cNvPr>
          <p:cNvGraphicFramePr>
            <a:graphicFrameLocks/>
          </p:cNvGraphicFramePr>
          <p:nvPr>
            <p:extLst>
              <p:ext uri="{D42A27DB-BD31-4B8C-83A1-F6EECF244321}">
                <p14:modId xmlns:p14="http://schemas.microsoft.com/office/powerpoint/2010/main" val="3709949704"/>
              </p:ext>
            </p:extLst>
          </p:nvPr>
        </p:nvGraphicFramePr>
        <p:xfrm>
          <a:off x="862467" y="1950883"/>
          <a:ext cx="5657973"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132514"/>
            <a:ext cx="4725917" cy="2296486"/>
          </a:xfrm>
        </p:spPr>
        <p:txBody>
          <a:bodyPr/>
          <a:lstStyle/>
          <a:p>
            <a:pPr marL="285750" indent="-285750">
              <a:buFont typeface="Arial" panose="020B0604020202020204" pitchFamily="34" charset="0"/>
              <a:buChar char="•"/>
            </a:pPr>
            <a:r>
              <a:rPr lang="sv-SE" sz="1600" dirty="0"/>
              <a:t>Antalet påbörjade lägenheter ökade med 53 procent i länet under kvartalet medan </a:t>
            </a:r>
            <a:r>
              <a:rPr lang="sv-SE" sz="1600"/>
              <a:t>de fördubblades </a:t>
            </a:r>
            <a:r>
              <a:rPr lang="sv-SE" sz="1600" dirty="0"/>
              <a:t>i staden.</a:t>
            </a:r>
          </a:p>
          <a:p>
            <a:pPr marL="285750" indent="-285750">
              <a:buFont typeface="Arial" panose="020B0604020202020204" pitchFamily="34" charset="0"/>
              <a:buChar char="•"/>
            </a:pPr>
            <a:r>
              <a:rPr lang="sv-SE" sz="1600" dirty="0"/>
              <a:t>Den senaste fyra kvartalen har bostadsbyggandet ökat med 7 procent i länet jämfört med fyrakvartals-perioden dessförinnan.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8768"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A3B74061-5751-404A-8250-3D067C08821C}"/>
              </a:ext>
            </a:extLst>
          </p:cNvPr>
          <p:cNvGraphicFramePr>
            <a:graphicFrameLocks noGrp="1"/>
          </p:cNvGraphicFramePr>
          <p:nvPr>
            <p:extLst>
              <p:ext uri="{D42A27DB-BD31-4B8C-83A1-F6EECF244321}">
                <p14:modId xmlns:p14="http://schemas.microsoft.com/office/powerpoint/2010/main" val="1303176447"/>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11 045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53 987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5 516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25 017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 </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3 513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13 903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1554613420"/>
                  </a:ext>
                </a:extLst>
              </a:tr>
              <a:tr h="323973">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1 440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101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5 134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30 </a:t>
                      </a:r>
                    </a:p>
                  </a:txBody>
                  <a:tcPr marL="9525" marR="9525" marT="9525" marB="0" anchor="ctr"/>
                </a:tc>
                <a:extLst>
                  <a:ext uri="{0D108BD9-81ED-4DB2-BD59-A6C34878D82A}">
                    <a16:rowId xmlns:a16="http://schemas.microsoft.com/office/drawing/2014/main" val="923977588"/>
                  </a:ext>
                </a:extLst>
              </a:tr>
              <a:tr h="323973">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7 532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40 084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12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E56EC394-4AD9-46AF-BFF1-DC3D0CE02E7E}"/>
              </a:ext>
            </a:extLst>
          </p:cNvPr>
          <p:cNvGraphicFramePr>
            <a:graphicFrameLocks/>
          </p:cNvGraphicFramePr>
          <p:nvPr>
            <p:extLst>
              <p:ext uri="{D42A27DB-BD31-4B8C-83A1-F6EECF244321}">
                <p14:modId xmlns:p14="http://schemas.microsoft.com/office/powerpoint/2010/main" val="1075824605"/>
              </p:ext>
            </p:extLst>
          </p:nvPr>
        </p:nvGraphicFramePr>
        <p:xfrm>
          <a:off x="655756" y="1930729"/>
          <a:ext cx="5702315" cy="37009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50" y="5916380"/>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13146" y="193213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13146" y="192828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37006" y="441509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648416"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kv3</a:t>
            </a:r>
            <a:endParaRPr lang="sv-SE" sz="1400" dirty="0"/>
          </a:p>
        </p:txBody>
      </p:sp>
      <p:sp>
        <p:nvSpPr>
          <p:cNvPr id="26" name="textruta 25">
            <a:extLst>
              <a:ext uri="{FF2B5EF4-FFF2-40B4-BE49-F238E27FC236}">
                <a16:creationId xmlns:a16="http://schemas.microsoft.com/office/drawing/2014/main" id="{CC3303BC-723F-4E54-B968-94023133B121}"/>
              </a:ext>
            </a:extLst>
          </p:cNvPr>
          <p:cNvSpPr txBox="1"/>
          <p:nvPr/>
        </p:nvSpPr>
        <p:spPr>
          <a:xfrm>
            <a:off x="10337005" y="4529232"/>
            <a:ext cx="1359275" cy="276999"/>
          </a:xfrm>
          <a:prstGeom prst="rect">
            <a:avLst/>
          </a:prstGeom>
          <a:noFill/>
        </p:spPr>
        <p:txBody>
          <a:bodyPr wrap="square" rtlCol="0">
            <a:spAutoFit/>
          </a:bodyPr>
          <a:lstStyle/>
          <a:p>
            <a:r>
              <a:rPr lang="sv-SE" sz="600" dirty="0"/>
              <a:t>**För utländska gästnätter exklusive camping</a:t>
            </a:r>
          </a:p>
        </p:txBody>
      </p:sp>
      <p:graphicFrame>
        <p:nvGraphicFramePr>
          <p:cNvPr id="29" name="Tabell 28">
            <a:extLst>
              <a:ext uri="{FF2B5EF4-FFF2-40B4-BE49-F238E27FC236}">
                <a16:creationId xmlns:a16="http://schemas.microsoft.com/office/drawing/2014/main" id="{56CC6293-1FCE-4750-9F8C-DA2D52A35C67}"/>
              </a:ext>
            </a:extLst>
          </p:cNvPr>
          <p:cNvGraphicFramePr>
            <a:graphicFrameLocks noGrp="1"/>
          </p:cNvGraphicFramePr>
          <p:nvPr>
            <p:extLst>
              <p:ext uri="{D42A27DB-BD31-4B8C-83A1-F6EECF244321}">
                <p14:modId xmlns:p14="http://schemas.microsoft.com/office/powerpoint/2010/main" val="515893730"/>
              </p:ext>
            </p:extLst>
          </p:nvPr>
        </p:nvGraphicFramePr>
        <p:xfrm>
          <a:off x="6713145" y="2173022"/>
          <a:ext cx="4725923" cy="2177964"/>
        </p:xfrm>
        <a:graphic>
          <a:graphicData uri="http://schemas.openxmlformats.org/drawingml/2006/table">
            <a:tbl>
              <a:tblPr bandRow="1">
                <a:tableStyleId>{2D5ABB26-0587-4C30-8999-92F81FD0307C}</a:tableStyleId>
              </a:tblPr>
              <a:tblGrid>
                <a:gridCol w="1499047">
                  <a:extLst>
                    <a:ext uri="{9D8B030D-6E8A-4147-A177-3AD203B41FA5}">
                      <a16:colId xmlns:a16="http://schemas.microsoft.com/office/drawing/2014/main" val="1678076792"/>
                    </a:ext>
                  </a:extLst>
                </a:gridCol>
                <a:gridCol w="734328">
                  <a:extLst>
                    <a:ext uri="{9D8B030D-6E8A-4147-A177-3AD203B41FA5}">
                      <a16:colId xmlns:a16="http://schemas.microsoft.com/office/drawing/2014/main" val="2601369493"/>
                    </a:ext>
                  </a:extLst>
                </a:gridCol>
                <a:gridCol w="596102">
                  <a:extLst>
                    <a:ext uri="{9D8B030D-6E8A-4147-A177-3AD203B41FA5}">
                      <a16:colId xmlns:a16="http://schemas.microsoft.com/office/drawing/2014/main" val="2395970223"/>
                    </a:ext>
                  </a:extLst>
                </a:gridCol>
                <a:gridCol w="647937">
                  <a:extLst>
                    <a:ext uri="{9D8B030D-6E8A-4147-A177-3AD203B41FA5}">
                      <a16:colId xmlns:a16="http://schemas.microsoft.com/office/drawing/2014/main" val="3235649811"/>
                    </a:ext>
                  </a:extLst>
                </a:gridCol>
                <a:gridCol w="707249">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20828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2021 kv3</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225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(i 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249589">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30 717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extLst>
                  <a:ext uri="{0D108BD9-81ED-4DB2-BD59-A6C34878D82A}">
                    <a16:rowId xmlns:a16="http://schemas.microsoft.com/office/drawing/2014/main" val="1544414373"/>
                  </a:ext>
                </a:extLst>
              </a:tr>
              <a:tr h="249589">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5 472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13 276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4178915708"/>
                  </a:ext>
                </a:extLst>
              </a:tr>
              <a:tr h="249589">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2 994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7 128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extLst>
                  <a:ext uri="{0D108BD9-81ED-4DB2-BD59-A6C34878D82A}">
                    <a16:rowId xmlns:a16="http://schemas.microsoft.com/office/drawing/2014/main" val="1554613420"/>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1 464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2185568687"/>
                  </a:ext>
                </a:extLst>
              </a:tr>
              <a:tr h="249589">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4 278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923977588"/>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149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1 073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440758961"/>
                  </a:ext>
                </a:extLst>
              </a:tr>
              <a:tr h="249589">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10 751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23 589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1" name="Diagram 10">
            <a:extLst>
              <a:ext uri="{FF2B5EF4-FFF2-40B4-BE49-F238E27FC236}">
                <a16:creationId xmlns:a16="http://schemas.microsoft.com/office/drawing/2014/main" id="{5F4838B1-374C-4248-8D41-80C3F0E14DC4}"/>
              </a:ext>
            </a:extLst>
          </p:cNvPr>
          <p:cNvGraphicFramePr>
            <a:graphicFrameLocks/>
          </p:cNvGraphicFramePr>
          <p:nvPr>
            <p:extLst>
              <p:ext uri="{D42A27DB-BD31-4B8C-83A1-F6EECF244321}">
                <p14:modId xmlns:p14="http://schemas.microsoft.com/office/powerpoint/2010/main" val="3119380220"/>
              </p:ext>
            </p:extLst>
          </p:nvPr>
        </p:nvGraphicFramePr>
        <p:xfrm>
          <a:off x="845745" y="2164740"/>
          <a:ext cx="5760154" cy="37516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879994732"/>
              </p:ext>
            </p:extLst>
          </p:nvPr>
        </p:nvGraphicFramePr>
        <p:xfrm>
          <a:off x="6138862" y="69944"/>
          <a:ext cx="5687122" cy="655560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081677">
                  <a:extLst>
                    <a:ext uri="{9D8B030D-6E8A-4147-A177-3AD203B41FA5}">
                      <a16:colId xmlns:a16="http://schemas.microsoft.com/office/drawing/2014/main" val="2818758293"/>
                    </a:ext>
                  </a:extLst>
                </a:gridCol>
                <a:gridCol w="1151727">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5 919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882046982"/>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kern="1200" dirty="0">
                          <a:solidFill>
                            <a:srgbClr val="000000"/>
                          </a:solidFill>
                          <a:effectLst/>
                          <a:latin typeface="Futura Std Book" panose="020B0502020204020303"/>
                          <a:ea typeface="+mn-ea"/>
                          <a:cs typeface="+mn-cs"/>
                        </a:rPr>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3 507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58253915"/>
                  </a:ext>
                </a:extLst>
              </a:tr>
              <a:tr h="1671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Stockholms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309353236"/>
              </p:ext>
            </p:extLst>
          </p:nvPr>
        </p:nvGraphicFramePr>
        <p:xfrm>
          <a:off x="6167439" y="72052"/>
          <a:ext cx="5786873" cy="656088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84676">
                  <a:extLst>
                    <a:ext uri="{9D8B030D-6E8A-4147-A177-3AD203B41FA5}">
                      <a16:colId xmlns:a16="http://schemas.microsoft.com/office/drawing/2014/main" val="2818758293"/>
                    </a:ext>
                  </a:extLst>
                </a:gridCol>
                <a:gridCol w="1146974">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86 744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2 184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56 001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3 312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1 791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4 104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32932"/>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92494258-CBA6-4FDE-8A2E-6158B80FC93D}"/>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430797799"/>
              </p:ext>
            </p:extLst>
          </p:nvPr>
        </p:nvGraphicFramePr>
        <p:xfrm>
          <a:off x="6167440" y="106616"/>
          <a:ext cx="5702808" cy="6543621"/>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68578">
                  <a:extLst>
                    <a:ext uri="{9D8B030D-6E8A-4147-A177-3AD203B41FA5}">
                      <a16:colId xmlns:a16="http://schemas.microsoft.com/office/drawing/2014/main" val="2818758293"/>
                    </a:ext>
                  </a:extLst>
                </a:gridCol>
                <a:gridCol w="1254499">
                  <a:extLst>
                    <a:ext uri="{9D8B030D-6E8A-4147-A177-3AD203B41FA5}">
                      <a16:colId xmlns:a16="http://schemas.microsoft.com/office/drawing/2014/main" val="1452816917"/>
                    </a:ext>
                  </a:extLst>
                </a:gridCol>
              </a:tblGrid>
              <a:tr h="24165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15263">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94 573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 Väsby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93360832"/>
                  </a:ext>
                </a:extLst>
              </a:tr>
              <a:tr h="215263">
                <a:tc>
                  <a:txBody>
                    <a:bodyPr/>
                    <a:lstStyle/>
                    <a:p>
                      <a:pPr algn="l" fontAlgn="b"/>
                      <a:r>
                        <a:rPr lang="sv-SE" sz="800" b="0" i="0" u="none" strike="noStrike">
                          <a:solidFill>
                            <a:srgbClr val="000000"/>
                          </a:solidFill>
                          <a:effectLst/>
                          <a:latin typeface="Futura Std Book" panose="020B0502020204020303" pitchFamily="34" charset="0"/>
                        </a:rPr>
                        <a:t>Vallentuna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559525621"/>
                  </a:ext>
                </a:extLst>
              </a:tr>
              <a:tr h="215263">
                <a:tc>
                  <a:txBody>
                    <a:bodyPr/>
                    <a:lstStyle/>
                    <a:p>
                      <a:pPr algn="l" fontAlgn="b"/>
                      <a:r>
                        <a:rPr lang="sv-SE" sz="800" b="0" i="0" u="none" strike="noStrike">
                          <a:solidFill>
                            <a:srgbClr val="000000"/>
                          </a:solidFill>
                          <a:effectLst/>
                          <a:latin typeface="Futura Std Book" panose="020B0502020204020303" pitchFamily="34" charset="0"/>
                        </a:rPr>
                        <a:t>Österåker</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947986397"/>
                  </a:ext>
                </a:extLst>
              </a:tr>
              <a:tr h="215263">
                <a:tc>
                  <a:txBody>
                    <a:bodyPr/>
                    <a:lstStyle/>
                    <a:p>
                      <a:pPr algn="l" fontAlgn="b"/>
                      <a:r>
                        <a:rPr lang="sv-SE" sz="800" b="0" i="0" u="none" strike="noStrike">
                          <a:solidFill>
                            <a:srgbClr val="000000"/>
                          </a:solidFill>
                          <a:effectLst/>
                          <a:latin typeface="Futura Std Book" panose="020B0502020204020303" pitchFamily="34" charset="0"/>
                        </a:rPr>
                        <a:t>Värmdö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325918200"/>
                  </a:ext>
                </a:extLst>
              </a:tr>
              <a:tr h="215263">
                <a:tc>
                  <a:txBody>
                    <a:bodyPr/>
                    <a:lstStyle/>
                    <a:p>
                      <a:pPr algn="l" fontAlgn="b"/>
                      <a:r>
                        <a:rPr lang="sv-SE" sz="800" b="0" i="0" u="none" strike="noStrike">
                          <a:solidFill>
                            <a:srgbClr val="000000"/>
                          </a:solidFill>
                          <a:effectLst/>
                          <a:latin typeface="Futura Std Book" panose="020B0502020204020303" pitchFamily="34" charset="0"/>
                        </a:rPr>
                        <a:t>Järfälla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3 870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944598109"/>
                  </a:ext>
                </a:extLst>
              </a:tr>
              <a:tr h="215263">
                <a:tc>
                  <a:txBody>
                    <a:bodyPr/>
                    <a:lstStyle/>
                    <a:p>
                      <a:pPr algn="l" fontAlgn="b"/>
                      <a:r>
                        <a:rPr lang="sv-SE" sz="800" b="0" i="0" u="none" strike="noStrike">
                          <a:solidFill>
                            <a:srgbClr val="000000"/>
                          </a:solidFill>
                          <a:effectLst/>
                          <a:latin typeface="Futura Std Book" panose="020B0502020204020303" pitchFamily="34" charset="0"/>
                        </a:rPr>
                        <a:t>Ekerö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208508909"/>
                  </a:ext>
                </a:extLst>
              </a:tr>
              <a:tr h="215263">
                <a:tc>
                  <a:txBody>
                    <a:bodyPr/>
                    <a:lstStyle/>
                    <a:p>
                      <a:pPr algn="l" fontAlgn="b"/>
                      <a:r>
                        <a:rPr lang="sv-SE" sz="800" b="0" i="0" u="none" strike="noStrike">
                          <a:solidFill>
                            <a:srgbClr val="000000"/>
                          </a:solidFill>
                          <a:effectLst/>
                          <a:latin typeface="Futura Std Book" panose="020B0502020204020303" pitchFamily="34" charset="0"/>
                        </a:rPr>
                        <a:t>Huddinge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5 063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121273573"/>
                  </a:ext>
                </a:extLst>
              </a:tr>
              <a:tr h="215263">
                <a:tc>
                  <a:txBody>
                    <a:bodyPr/>
                    <a:lstStyle/>
                    <a:p>
                      <a:pPr algn="l" fontAlgn="b"/>
                      <a:r>
                        <a:rPr lang="sv-SE" sz="800" b="0" i="0" u="none" strike="noStrike">
                          <a:solidFill>
                            <a:srgbClr val="000000"/>
                          </a:solidFill>
                          <a:effectLst/>
                          <a:latin typeface="Futura Std Book" panose="020B0502020204020303" pitchFamily="34" charset="0"/>
                        </a:rPr>
                        <a:t>Botkyrka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6 349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084239425"/>
                  </a:ext>
                </a:extLst>
              </a:tr>
              <a:tr h="215263">
                <a:tc>
                  <a:txBody>
                    <a:bodyPr/>
                    <a:lstStyle/>
                    <a:p>
                      <a:pPr algn="l" fontAlgn="b"/>
                      <a:r>
                        <a:rPr lang="sv-SE" sz="800" b="0" i="0" u="none" strike="noStrike">
                          <a:solidFill>
                            <a:srgbClr val="000000"/>
                          </a:solidFill>
                          <a:effectLst/>
                          <a:latin typeface="Futura Std Book" panose="020B0502020204020303" pitchFamily="34" charset="0"/>
                        </a:rPr>
                        <a:t>Salem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047465816"/>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Haninge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3 974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226078857"/>
                  </a:ext>
                </a:extLst>
              </a:tr>
              <a:tr h="215263">
                <a:tc>
                  <a:txBody>
                    <a:bodyPr/>
                    <a:lstStyle/>
                    <a:p>
                      <a:pPr algn="l" fontAlgn="b"/>
                      <a:r>
                        <a:rPr lang="sv-SE" sz="800" b="0" i="0" u="none" strike="noStrike">
                          <a:solidFill>
                            <a:srgbClr val="000000"/>
                          </a:solidFill>
                          <a:effectLst/>
                          <a:latin typeface="Futura Std Book" panose="020B0502020204020303" pitchFamily="34" charset="0"/>
                        </a:rPr>
                        <a:t>Tyresö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443966492"/>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Upplands-Bro</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055248050"/>
                  </a:ext>
                </a:extLst>
              </a:tr>
              <a:tr h="215263">
                <a:tc>
                  <a:txBody>
                    <a:bodyPr/>
                    <a:lstStyle/>
                    <a:p>
                      <a:pPr algn="l" fontAlgn="b"/>
                      <a:r>
                        <a:rPr lang="sv-SE" sz="800" b="0" i="0" u="none" strike="noStrike">
                          <a:solidFill>
                            <a:srgbClr val="000000"/>
                          </a:solidFill>
                          <a:effectLst/>
                          <a:latin typeface="Futura Std Book" panose="020B0502020204020303" pitchFamily="34" charset="0"/>
                        </a:rPr>
                        <a:t>Nykvarn</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884210164"/>
                  </a:ext>
                </a:extLst>
              </a:tr>
              <a:tr h="215263">
                <a:tc>
                  <a:txBody>
                    <a:bodyPr/>
                    <a:lstStyle/>
                    <a:p>
                      <a:pPr algn="l" fontAlgn="b"/>
                      <a:r>
                        <a:rPr lang="sv-SE" sz="800" b="0" i="0" u="none" strike="noStrike">
                          <a:solidFill>
                            <a:srgbClr val="000000"/>
                          </a:solidFill>
                          <a:effectLst/>
                          <a:latin typeface="Futura Std Book" panose="020B0502020204020303" pitchFamily="34" charset="0"/>
                        </a:rPr>
                        <a:t>Täby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00777060"/>
                  </a:ext>
                </a:extLst>
              </a:tr>
              <a:tr h="215263">
                <a:tc>
                  <a:txBody>
                    <a:bodyPr/>
                    <a:lstStyle/>
                    <a:p>
                      <a:pPr algn="l" fontAlgn="b"/>
                      <a:r>
                        <a:rPr lang="sv-SE" sz="800" b="0" i="0" u="none" strike="noStrike">
                          <a:solidFill>
                            <a:srgbClr val="000000"/>
                          </a:solidFill>
                          <a:effectLst/>
                          <a:latin typeface="Futura Std Book" panose="020B0502020204020303" pitchFamily="34" charset="0"/>
                        </a:rPr>
                        <a:t>Danderyd</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670799064"/>
                  </a:ext>
                </a:extLst>
              </a:tr>
              <a:tr h="215263">
                <a:tc>
                  <a:txBody>
                    <a:bodyPr/>
                    <a:lstStyle/>
                    <a:p>
                      <a:pPr algn="l" fontAlgn="b"/>
                      <a:r>
                        <a:rPr lang="sv-SE" sz="800" b="0" i="0" u="none" strike="noStrike">
                          <a:solidFill>
                            <a:srgbClr val="000000"/>
                          </a:solidFill>
                          <a:effectLst/>
                          <a:latin typeface="Futura Std Book" panose="020B0502020204020303" pitchFamily="34" charset="0"/>
                        </a:rPr>
                        <a:t>Sollentuna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2 621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882046982"/>
                  </a:ext>
                </a:extLst>
              </a:tr>
              <a:tr h="215263">
                <a:tc>
                  <a:txBody>
                    <a:bodyPr/>
                    <a:lstStyle/>
                    <a:p>
                      <a:pPr algn="l" fontAlgn="b"/>
                      <a:r>
                        <a:rPr lang="sv-SE" sz="800" b="0" i="0" u="none" strike="noStrike">
                          <a:solidFill>
                            <a:srgbClr val="000000"/>
                          </a:solidFill>
                          <a:effectLst/>
                          <a:latin typeface="Futura Std Book" panose="020B0502020204020303" pitchFamily="34" charset="0"/>
                        </a:rPr>
                        <a:t>Stockholm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40 254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375897424"/>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Södertälje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6 658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58253915"/>
                  </a:ext>
                </a:extLst>
              </a:tr>
              <a:tr h="215263">
                <a:tc>
                  <a:txBody>
                    <a:bodyPr/>
                    <a:lstStyle/>
                    <a:p>
                      <a:pPr algn="l" fontAlgn="b"/>
                      <a:r>
                        <a:rPr lang="sv-SE" sz="800" b="0" i="0" u="none" strike="noStrike">
                          <a:solidFill>
                            <a:srgbClr val="000000"/>
                          </a:solidFill>
                          <a:effectLst/>
                          <a:latin typeface="Futura Std Book" panose="020B0502020204020303" pitchFamily="34" charset="0"/>
                        </a:rPr>
                        <a:t>Nacka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2 822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4027723901"/>
                  </a:ext>
                </a:extLst>
              </a:tr>
              <a:tr h="215263">
                <a:tc>
                  <a:txBody>
                    <a:bodyPr/>
                    <a:lstStyle/>
                    <a:p>
                      <a:pPr algn="l" fontAlgn="b"/>
                      <a:r>
                        <a:rPr lang="sv-SE" sz="800" b="0" i="0" u="none" strike="noStrike">
                          <a:solidFill>
                            <a:srgbClr val="000000"/>
                          </a:solidFill>
                          <a:effectLst/>
                          <a:latin typeface="Futura Std Book" panose="020B0502020204020303" pitchFamily="34" charset="0"/>
                        </a:rPr>
                        <a:t>Sundbyberg</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837414921"/>
                  </a:ext>
                </a:extLst>
              </a:tr>
              <a:tr h="215263">
                <a:tc>
                  <a:txBody>
                    <a:bodyPr/>
                    <a:lstStyle/>
                    <a:p>
                      <a:pPr algn="l" fontAlgn="b"/>
                      <a:r>
                        <a:rPr lang="sv-SE" sz="800" b="0" i="0" u="none" strike="noStrike">
                          <a:solidFill>
                            <a:srgbClr val="000000"/>
                          </a:solidFill>
                          <a:effectLst/>
                          <a:latin typeface="Futura Std Book" panose="020B0502020204020303" pitchFamily="34" charset="0"/>
                        </a:rPr>
                        <a:t>Solna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2 606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71748210"/>
                  </a:ext>
                </a:extLst>
              </a:tr>
              <a:tr h="215263">
                <a:tc>
                  <a:txBody>
                    <a:bodyPr/>
                    <a:lstStyle/>
                    <a:p>
                      <a:pPr algn="l" fontAlgn="b"/>
                      <a:r>
                        <a:rPr lang="sv-SE" sz="800" b="0" i="0" u="none" strike="noStrike">
                          <a:solidFill>
                            <a:srgbClr val="000000"/>
                          </a:solidFill>
                          <a:effectLst/>
                          <a:latin typeface="Futura Std Book" panose="020B0502020204020303" pitchFamily="34" charset="0"/>
                        </a:rPr>
                        <a:t>Lidingö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4135103726"/>
                  </a:ext>
                </a:extLst>
              </a:tr>
              <a:tr h="215263">
                <a:tc>
                  <a:txBody>
                    <a:bodyPr/>
                    <a:lstStyle/>
                    <a:p>
                      <a:pPr algn="l" fontAlgn="b"/>
                      <a:r>
                        <a:rPr lang="sv-SE" sz="800" b="0" i="0" u="none" strike="noStrike">
                          <a:solidFill>
                            <a:srgbClr val="000000"/>
                          </a:solidFill>
                          <a:effectLst/>
                          <a:latin typeface="Futura Std Book" panose="020B0502020204020303" pitchFamily="34" charset="0"/>
                        </a:rPr>
                        <a:t>Vaxholm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131866783"/>
                  </a:ext>
                </a:extLst>
              </a:tr>
              <a:tr h="215263">
                <a:tc>
                  <a:txBody>
                    <a:bodyPr/>
                    <a:lstStyle/>
                    <a:p>
                      <a:pPr algn="l" fontAlgn="b"/>
                      <a:r>
                        <a:rPr lang="sv-SE" sz="800" b="0" i="0" u="none" strike="noStrike">
                          <a:solidFill>
                            <a:srgbClr val="000000"/>
                          </a:solidFill>
                          <a:effectLst/>
                          <a:latin typeface="Futura Std Book" panose="020B0502020204020303" pitchFamily="34" charset="0"/>
                        </a:rPr>
                        <a:t>Norrtälje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68498379"/>
                  </a:ext>
                </a:extLst>
              </a:tr>
              <a:tr h="215263">
                <a:tc>
                  <a:txBody>
                    <a:bodyPr/>
                    <a:lstStyle/>
                    <a:p>
                      <a:pPr algn="l" fontAlgn="b"/>
                      <a:r>
                        <a:rPr lang="sv-SE" sz="800" b="0" i="0" u="none" strike="noStrike">
                          <a:solidFill>
                            <a:srgbClr val="000000"/>
                          </a:solidFill>
                          <a:effectLst/>
                          <a:latin typeface="Futura Std Book" panose="020B0502020204020303" pitchFamily="34" charset="0"/>
                        </a:rPr>
                        <a:t>Sigtuna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2 807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856165566"/>
                  </a:ext>
                </a:extLst>
              </a:tr>
              <a:tr h="215263">
                <a:tc>
                  <a:txBody>
                    <a:bodyPr/>
                    <a:lstStyle/>
                    <a:p>
                      <a:pPr algn="l" fontAlgn="b"/>
                      <a:r>
                        <a:rPr lang="sv-SE" sz="800" b="0" i="0" u="none" strike="noStrike">
                          <a:solidFill>
                            <a:srgbClr val="000000"/>
                          </a:solidFill>
                          <a:effectLst/>
                          <a:latin typeface="Futura Std Book" panose="020B0502020204020303" pitchFamily="34" charset="0"/>
                        </a:rPr>
                        <a:t>Nynäshamn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1 012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37" r="-80"/>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410695077"/>
              </p:ext>
            </p:extLst>
          </p:nvPr>
        </p:nvGraphicFramePr>
        <p:xfrm>
          <a:off x="6167439" y="67394"/>
          <a:ext cx="5687122" cy="656088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a:t>Stockholms län</a:t>
                      </a:r>
                      <a:endParaRPr lang="sv-SE" sz="800" b="1"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2 408 360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3 513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47 547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34 244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47 839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215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1 165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46 137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82 646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29 088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113 901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95 024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109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17 086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169</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95 177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478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3 087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49 147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30 832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11 413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73 620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240</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Danderyd</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32 822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Sollentuna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74 689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Stockholm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977 345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1440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Södertälje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100 839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Nacka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107 784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Sundbyberg</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53 303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580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57 900</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83 906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Lidingö</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48 113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1</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Vaxholm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Norrtälje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64 476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b"/>
                      <a:r>
                        <a:rPr lang="sv-SE" sz="800" b="0" i="0" u="none" strike="noStrike" kern="1200">
                          <a:solidFill>
                            <a:srgbClr val="000000"/>
                          </a:solidFill>
                          <a:effectLst/>
                          <a:latin typeface="Futura Std Book" panose="020B0502020204020303"/>
                          <a:ea typeface="+mn-ea"/>
                          <a:cs typeface="+mn-cs"/>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50 172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208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29 222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a:t>
                      </a:r>
                    </a:p>
                  </a:txBody>
                  <a:tcPr marL="9525" marR="9525" marT="9525" marB="0" anchor="ctr"/>
                </a:tc>
                <a:tc>
                  <a:txBody>
                    <a:bodyPr/>
                    <a:lstStyle/>
                    <a:p>
                      <a:pPr algn="ctr" fontAlgn="b"/>
                      <a:r>
                        <a:rPr lang="sv-SE" sz="800" b="0" i="0" u="none" strike="noStrike" kern="1200" dirty="0">
                          <a:solidFill>
                            <a:srgbClr val="000000"/>
                          </a:solidFill>
                          <a:effectLst/>
                          <a:latin typeface="Futura Std Book" panose="020B0502020204020303"/>
                          <a:ea typeface="+mn-ea"/>
                          <a:cs typeface="+mn-cs"/>
                        </a:rPr>
                        <a:t>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a:xfrm>
            <a:off x="0" y="0"/>
            <a:ext cx="6024563" cy="6858000"/>
          </a:xfrm>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965658140"/>
              </p:ext>
            </p:extLst>
          </p:nvPr>
        </p:nvGraphicFramePr>
        <p:xfrm>
          <a:off x="6164962" y="106615"/>
          <a:ext cx="4871338" cy="656454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0">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i="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2 994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0777060"/>
                  </a:ext>
                </a:extLst>
              </a:tr>
              <a:tr h="219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800" b="0" i="0" u="none" strike="noStrike" dirty="0">
                          <a:solidFill>
                            <a:srgbClr val="000000"/>
                          </a:solidFill>
                          <a:effectLst/>
                          <a:latin typeface="+mn-lt"/>
                        </a:rPr>
                        <a:t>1 870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233907323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descr="En bild som visar himmel, utomhus, vatten, stor&#10;&#10;Automatiskt genererad beskrivning">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0" r="10"/>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Capital of Scandinavia.</a:t>
            </a:r>
          </a:p>
          <a:p>
            <a:r>
              <a:rPr lang="sv-SE" sz="1200" dirty="0">
                <a:solidFill>
                  <a:schemeClr val="bg1"/>
                </a:solidFill>
              </a:rPr>
              <a:t>Bolaget ägs av Stockholms stad och har två dotterbolag, </a:t>
            </a:r>
            <a:br>
              <a:rPr lang="sv-SE" sz="1200" dirty="0">
                <a:solidFill>
                  <a:schemeClr val="bg1"/>
                </a:solidFill>
              </a:rPr>
            </a:br>
            <a:r>
              <a:rPr lang="sv-SE" sz="1200" dirty="0">
                <a:solidFill>
                  <a:schemeClr val="bg1"/>
                </a:solidFill>
              </a:rPr>
              <a:t>Invest Stockholm och Visit Stockholm.</a:t>
            </a:r>
          </a:p>
          <a:p>
            <a:r>
              <a:rPr lang="sv-SE" sz="1200" dirty="0">
                <a:solidFill>
                  <a:schemeClr val="bg1"/>
                </a:solidFill>
              </a:rPr>
              <a:t>Samtliga rapporter finns tillgängliga på </a:t>
            </a:r>
            <a:endParaRPr lang="sv-SE" sz="1200" dirty="0" smtClean="0">
              <a:solidFill>
                <a:schemeClr val="bg1"/>
              </a:solidFill>
            </a:endParaRPr>
          </a:p>
          <a:p>
            <a:r>
              <a:rPr lang="sv-SE" sz="1200">
                <a:hlinkClick r:id="rId3"/>
              </a:rPr>
              <a:t>https://stockholmbusinessalliance.se/material/?cat=konjunkturrapporter</a:t>
            </a:r>
            <a:endParaRPr lang="sv-SE" sz="1200" smtClean="0">
              <a:solidFill>
                <a:schemeClr val="bg1"/>
              </a:solidFill>
            </a:endParaRPr>
          </a:p>
          <a:p>
            <a:r>
              <a:rPr lang="sv-SE" sz="1200" dirty="0" smtClean="0">
                <a:solidFill>
                  <a:schemeClr val="bg1"/>
                </a:solidFill>
              </a:rPr>
              <a:t>Frågor </a:t>
            </a:r>
            <a:r>
              <a:rPr lang="sv-SE" sz="1200" dirty="0">
                <a:solidFill>
                  <a:schemeClr val="bg1"/>
                </a:solidFill>
              </a:rPr>
              <a:t>kan ställas till Stefan Frid på Invest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7" y="325482"/>
            <a:ext cx="550980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alphaModFix amt="68000"/>
          </a:blip>
          <a:stretch>
            <a:fillRect/>
          </a:stretch>
        </p:blipFill>
        <p:spPr>
          <a:xfrm>
            <a:off x="6429375" y="0"/>
            <a:ext cx="6244640" cy="6858000"/>
          </a:xfrm>
          <a:prstGeom prst="rect">
            <a:avLst/>
          </a:prstGeom>
        </p:spPr>
      </p:pic>
    </p:spTree>
    <p:extLst>
      <p:ext uri="{BB962C8B-B14F-4D97-AF65-F5344CB8AC3E}">
        <p14:creationId xmlns:p14="http://schemas.microsoft.com/office/powerpoint/2010/main" val="235255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4807</TotalTime>
  <Words>4029</Words>
  <Application>Microsoft Office PowerPoint</Application>
  <PresentationFormat>Bredbild</PresentationFormat>
  <Paragraphs>1794</Paragraphs>
  <Slides>24</Slides>
  <Notes>2</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24</vt:i4>
      </vt:variant>
    </vt:vector>
  </HeadingPairs>
  <TitlesOfParts>
    <vt:vector size="31" baseType="lpstr">
      <vt:lpstr>Arial</vt:lpstr>
      <vt:lpstr>Futura Std Book</vt:lpstr>
      <vt:lpstr>Futura Std Book</vt:lpstr>
      <vt:lpstr>Garamond</vt:lpstr>
      <vt:lpstr>Times New Roman</vt:lpstr>
      <vt:lpstr>Wingdings</vt:lpstr>
      <vt:lpstr>Stockholm Business Region</vt:lpstr>
      <vt:lpstr>PowerPoint-presentation</vt:lpstr>
      <vt:lpstr>Om rapporten</vt:lpstr>
      <vt:lpstr>Återhämtning påbörjad  </vt:lpstr>
      <vt:lpstr>Lönesumma</vt:lpstr>
      <vt:lpstr>Lönesumma efter sektor</vt:lpstr>
      <vt:lpstr>Lönesumma, 2021 kv3</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643</cp:revision>
  <cp:lastPrinted>2020-06-18T09:27:07Z</cp:lastPrinted>
  <dcterms:created xsi:type="dcterms:W3CDTF">2019-04-29T08:02:07Z</dcterms:created>
  <dcterms:modified xsi:type="dcterms:W3CDTF">2022-01-07T11:16:57Z</dcterms:modified>
</cp:coreProperties>
</file>