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0064"/>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6374" autoAdjust="0"/>
    <p:restoredTop sz="94660"/>
  </p:normalViewPr>
  <p:slideViewPr>
    <p:cSldViewPr snapToGrid="0">
      <p:cViewPr varScale="1">
        <p:scale>
          <a:sx n="69" d="100"/>
          <a:sy n="69" d="100"/>
        </p:scale>
        <p:origin x="1024" y="40"/>
      </p:cViewPr>
      <p:guideLst/>
    </p:cSldViewPr>
  </p:slideViewPr>
  <p:notesTextViewPr>
    <p:cViewPr>
      <p:scale>
        <a:sx n="3" d="2"/>
        <a:sy n="3" d="2"/>
      </p:scale>
      <p:origin x="0" y="0"/>
    </p:cViewPr>
  </p:notesTextViewPr>
  <p:sorterViewPr>
    <p:cViewPr>
      <p:scale>
        <a:sx n="78" d="100"/>
        <a:sy n="78" d="100"/>
      </p:scale>
      <p:origin x="0" y="-4148"/>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3\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3\Sida%20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6.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3\Sida%207.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6.xlsx" TargetMode="External"/></Relationships>
</file>

<file path=ppt/charts/_rels/chart1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3\Sida%2017.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Grafdata'!$B$42</c:f>
              <c:strCache>
                <c:ptCount val="1"/>
                <c:pt idx="0">
                  <c:v>Total</c:v>
                </c:pt>
              </c:strCache>
            </c:strRef>
          </c:tx>
          <c:spPr>
            <a:ln w="28575" cap="rnd">
              <a:solidFill>
                <a:schemeClr val="accent1"/>
              </a:solidFill>
              <a:round/>
            </a:ln>
            <a:effectLst/>
          </c:spPr>
          <c:marker>
            <c:symbol val="none"/>
          </c:marker>
          <c:cat>
            <c:strRef>
              <c:f>'s4 Grafdata'!$C$41:$AQ$41</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's4 Grafdata'!$C$42:$AQ$42</c:f>
              <c:numCache>
                <c:formatCode>General</c:formatCode>
                <c:ptCount val="41"/>
                <c:pt idx="0">
                  <c:v>100</c:v>
                </c:pt>
                <c:pt idx="1">
                  <c:v>99.517062600662527</c:v>
                </c:pt>
                <c:pt idx="2">
                  <c:v>98.023421462231653</c:v>
                </c:pt>
                <c:pt idx="3">
                  <c:v>104.83399241121836</c:v>
                </c:pt>
                <c:pt idx="4">
                  <c:v>104.56677152452306</c:v>
                </c:pt>
                <c:pt idx="5">
                  <c:v>105.28936941481236</c:v>
                </c:pt>
                <c:pt idx="6">
                  <c:v>103.16536201322366</c:v>
                </c:pt>
                <c:pt idx="7">
                  <c:v>108.26114877863695</c:v>
                </c:pt>
                <c:pt idx="8">
                  <c:v>108.63326939673918</c:v>
                </c:pt>
                <c:pt idx="9">
                  <c:v>108.24812598386049</c:v>
                </c:pt>
                <c:pt idx="10">
                  <c:v>106.69758478658798</c:v>
                </c:pt>
                <c:pt idx="11">
                  <c:v>113.48070108460772</c:v>
                </c:pt>
                <c:pt idx="12">
                  <c:v>113.23010959495009</c:v>
                </c:pt>
                <c:pt idx="13">
                  <c:v>112.49732756951315</c:v>
                </c:pt>
                <c:pt idx="14">
                  <c:v>111.79536751045639</c:v>
                </c:pt>
                <c:pt idx="15">
                  <c:v>119.12743157751741</c:v>
                </c:pt>
                <c:pt idx="16">
                  <c:v>118.36407442643245</c:v>
                </c:pt>
                <c:pt idx="17">
                  <c:v>119.18197286540544</c:v>
                </c:pt>
                <c:pt idx="18">
                  <c:v>118.00990950266554</c:v>
                </c:pt>
                <c:pt idx="19">
                  <c:v>125.27998736955912</c:v>
                </c:pt>
                <c:pt idx="20">
                  <c:v>125.11331019021164</c:v>
                </c:pt>
                <c:pt idx="21">
                  <c:v>126.09851367048289</c:v>
                </c:pt>
                <c:pt idx="22">
                  <c:v>123.99145376125216</c:v>
                </c:pt>
                <c:pt idx="23">
                  <c:v>131.91349390626243</c:v>
                </c:pt>
                <c:pt idx="24">
                  <c:v>131.06992563944885</c:v>
                </c:pt>
                <c:pt idx="25">
                  <c:v>131.85304419890349</c:v>
                </c:pt>
                <c:pt idx="26">
                  <c:v>130.02265134306137</c:v>
                </c:pt>
                <c:pt idx="27">
                  <c:v>140.49005414688631</c:v>
                </c:pt>
                <c:pt idx="28">
                  <c:v>138.66162936416256</c:v>
                </c:pt>
                <c:pt idx="29">
                  <c:v>138.89667088438003</c:v>
                </c:pt>
                <c:pt idx="30">
                  <c:v>137.72181626995942</c:v>
                </c:pt>
                <c:pt idx="31">
                  <c:v>146.1088207701076</c:v>
                </c:pt>
                <c:pt idx="32">
                  <c:v>141.68109517264563</c:v>
                </c:pt>
                <c:pt idx="33">
                  <c:v>141.56902765663057</c:v>
                </c:pt>
                <c:pt idx="34">
                  <c:v>140.87366952268965</c:v>
                </c:pt>
                <c:pt idx="35">
                  <c:v>143.602991031248</c:v>
                </c:pt>
                <c:pt idx="36">
                  <c:v>142.84617233319833</c:v>
                </c:pt>
                <c:pt idx="37">
                  <c:v>144.62558262991135</c:v>
                </c:pt>
                <c:pt idx="38">
                  <c:v>147.18473507079338</c:v>
                </c:pt>
                <c:pt idx="39">
                  <c:v>153.09463104437754</c:v>
                </c:pt>
                <c:pt idx="40">
                  <c:v>155.05222469392305</c:v>
                </c:pt>
              </c:numCache>
            </c:numRef>
          </c:val>
          <c:smooth val="0"/>
          <c:extLst>
            <c:ext xmlns:c16="http://schemas.microsoft.com/office/drawing/2014/chart" uri="{C3380CC4-5D6E-409C-BE32-E72D297353CC}">
              <c16:uniqueId val="{00000000-1EA5-4B6B-99DB-ACA050BB4A4A}"/>
            </c:ext>
          </c:extLst>
        </c:ser>
        <c:ser>
          <c:idx val="1"/>
          <c:order val="1"/>
          <c:tx>
            <c:strRef>
              <c:f>'s4 Grafdata'!$B$43</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's4 Grafdata'!$C$43:$AQ$43</c:f>
              <c:numCache>
                <c:formatCode>General</c:formatCode>
                <c:ptCount val="41"/>
                <c:pt idx="0">
                  <c:v>100</c:v>
                </c:pt>
                <c:pt idx="1">
                  <c:v>99.400097798621772</c:v>
                </c:pt>
                <c:pt idx="2">
                  <c:v>97.685799063684357</c:v>
                </c:pt>
                <c:pt idx="3">
                  <c:v>104.4787611636186</c:v>
                </c:pt>
                <c:pt idx="4">
                  <c:v>103.67449505422209</c:v>
                </c:pt>
                <c:pt idx="5">
                  <c:v>104.13634249060847</c:v>
                </c:pt>
                <c:pt idx="6">
                  <c:v>101.79864436363619</c:v>
                </c:pt>
                <c:pt idx="7">
                  <c:v>106.71049105396794</c:v>
                </c:pt>
                <c:pt idx="8">
                  <c:v>106.56610770693689</c:v>
                </c:pt>
                <c:pt idx="9">
                  <c:v>105.97682693917494</c:v>
                </c:pt>
                <c:pt idx="10">
                  <c:v>104.16334738264112</c:v>
                </c:pt>
                <c:pt idx="11">
                  <c:v>110.61964519352424</c:v>
                </c:pt>
                <c:pt idx="12">
                  <c:v>109.83754808439613</c:v>
                </c:pt>
                <c:pt idx="13">
                  <c:v>109.04447185633019</c:v>
                </c:pt>
                <c:pt idx="14">
                  <c:v>108.05099754480369</c:v>
                </c:pt>
                <c:pt idx="15">
                  <c:v>114.88208751814602</c:v>
                </c:pt>
                <c:pt idx="16">
                  <c:v>113.38910369953183</c:v>
                </c:pt>
                <c:pt idx="17">
                  <c:v>113.82059454436875</c:v>
                </c:pt>
                <c:pt idx="18">
                  <c:v>112.28845434135916</c:v>
                </c:pt>
                <c:pt idx="19">
                  <c:v>118.82298040441916</c:v>
                </c:pt>
                <c:pt idx="20">
                  <c:v>117.74960803000596</c:v>
                </c:pt>
                <c:pt idx="21">
                  <c:v>118.02362787423178</c:v>
                </c:pt>
                <c:pt idx="22">
                  <c:v>115.53484372412343</c:v>
                </c:pt>
                <c:pt idx="23">
                  <c:v>122.41509693615752</c:v>
                </c:pt>
                <c:pt idx="24">
                  <c:v>120.63699025228941</c:v>
                </c:pt>
                <c:pt idx="25">
                  <c:v>120.86835779907778</c:v>
                </c:pt>
                <c:pt idx="26">
                  <c:v>118.6822364777489</c:v>
                </c:pt>
                <c:pt idx="27">
                  <c:v>127.88844868718283</c:v>
                </c:pt>
                <c:pt idx="28">
                  <c:v>125.19533551451615</c:v>
                </c:pt>
                <c:pt idx="29">
                  <c:v>124.82741989341319</c:v>
                </c:pt>
                <c:pt idx="30">
                  <c:v>123.15245993512403</c:v>
                </c:pt>
                <c:pt idx="31">
                  <c:v>130.19682499549498</c:v>
                </c:pt>
                <c:pt idx="32">
                  <c:v>125.246868722271</c:v>
                </c:pt>
                <c:pt idx="33">
                  <c:v>124.78903597834184</c:v>
                </c:pt>
                <c:pt idx="34">
                  <c:v>123.75328028901671</c:v>
                </c:pt>
                <c:pt idx="35">
                  <c:v>126.07035809297655</c:v>
                </c:pt>
                <c:pt idx="36">
                  <c:v>124.64307676587433</c:v>
                </c:pt>
                <c:pt idx="37">
                  <c:v>125.94684795357338</c:v>
                </c:pt>
                <c:pt idx="38">
                  <c:v>127.81447405065735</c:v>
                </c:pt>
                <c:pt idx="39">
                  <c:v>132.71931691110242</c:v>
                </c:pt>
                <c:pt idx="40">
                  <c:v>133.38833330198514</c:v>
                </c:pt>
              </c:numCache>
            </c:numRef>
          </c:val>
          <c:smooth val="0"/>
          <c:extLst>
            <c:ext xmlns:c16="http://schemas.microsoft.com/office/drawing/2014/chart" uri="{C3380CC4-5D6E-409C-BE32-E72D297353CC}">
              <c16:uniqueId val="{00000001-1EA5-4B6B-99DB-ACA050BB4A4A}"/>
            </c:ext>
          </c:extLst>
        </c:ser>
        <c:ser>
          <c:idx val="2"/>
          <c:order val="2"/>
          <c:tx>
            <c:strRef>
              <c:f>'s4 Grafdata'!$B$44</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's4 Grafdata'!$C$44:$AQ$44</c:f>
              <c:numCache>
                <c:formatCode>General</c:formatCode>
                <c:ptCount val="41"/>
                <c:pt idx="0">
                  <c:v>100</c:v>
                </c:pt>
                <c:pt idx="1">
                  <c:v>99.687956239930998</c:v>
                </c:pt>
                <c:pt idx="2">
                  <c:v>99.965610465562577</c:v>
                </c:pt>
                <c:pt idx="3">
                  <c:v>105.07416192418793</c:v>
                </c:pt>
                <c:pt idx="4">
                  <c:v>104.38782097428144</c:v>
                </c:pt>
                <c:pt idx="5">
                  <c:v>106.50658755833621</c:v>
                </c:pt>
                <c:pt idx="6">
                  <c:v>107.9781001932664</c:v>
                </c:pt>
                <c:pt idx="7">
                  <c:v>110.53501188017192</c:v>
                </c:pt>
                <c:pt idx="8">
                  <c:v>110.27159016490347</c:v>
                </c:pt>
                <c:pt idx="9">
                  <c:v>110.52171556111776</c:v>
                </c:pt>
                <c:pt idx="10">
                  <c:v>108.93860757090373</c:v>
                </c:pt>
                <c:pt idx="11">
                  <c:v>111.56810499891206</c:v>
                </c:pt>
                <c:pt idx="12">
                  <c:v>108.81531674418598</c:v>
                </c:pt>
                <c:pt idx="13">
                  <c:v>112.49732756951316</c:v>
                </c:pt>
                <c:pt idx="14">
                  <c:v>111.41337878319969</c:v>
                </c:pt>
                <c:pt idx="15">
                  <c:v>115.24212562778079</c:v>
                </c:pt>
                <c:pt idx="16">
                  <c:v>114.37721162134555</c:v>
                </c:pt>
                <c:pt idx="17">
                  <c:v>115.61444152686227</c:v>
                </c:pt>
                <c:pt idx="18">
                  <c:v>114.98738398088236</c:v>
                </c:pt>
                <c:pt idx="19">
                  <c:v>118.25241526252883</c:v>
                </c:pt>
                <c:pt idx="20">
                  <c:v>117.58769754719138</c:v>
                </c:pt>
                <c:pt idx="21">
                  <c:v>119.21793566901405</c:v>
                </c:pt>
                <c:pt idx="22">
                  <c:v>118.6358906955666</c:v>
                </c:pt>
                <c:pt idx="23">
                  <c:v>124.04546713377715</c:v>
                </c:pt>
                <c:pt idx="24">
                  <c:v>121.23275363056845</c:v>
                </c:pt>
                <c:pt idx="25">
                  <c:v>123.98862297048957</c:v>
                </c:pt>
                <c:pt idx="26">
                  <c:v>122.00516882056699</c:v>
                </c:pt>
                <c:pt idx="27">
                  <c:v>129.12688800265286</c:v>
                </c:pt>
                <c:pt idx="28">
                  <c:v>131.73607567170711</c:v>
                </c:pt>
                <c:pt idx="29">
                  <c:v>133.84866412316359</c:v>
                </c:pt>
                <c:pt idx="30">
                  <c:v>129.85623840109321</c:v>
                </c:pt>
                <c:pt idx="31">
                  <c:v>134.15028139962661</c:v>
                </c:pt>
                <c:pt idx="32">
                  <c:v>124.40638060819359</c:v>
                </c:pt>
                <c:pt idx="33">
                  <c:v>128.034004340622</c:v>
                </c:pt>
                <c:pt idx="34">
                  <c:v>135.75381148937606</c:v>
                </c:pt>
                <c:pt idx="35">
                  <c:v>137.4755111075952</c:v>
                </c:pt>
                <c:pt idx="36">
                  <c:v>133.53675298242365</c:v>
                </c:pt>
                <c:pt idx="37">
                  <c:v>137.17873691184005</c:v>
                </c:pt>
                <c:pt idx="38">
                  <c:v>143.09627020771578</c:v>
                </c:pt>
                <c:pt idx="39">
                  <c:v>143.27037664580783</c:v>
                </c:pt>
                <c:pt idx="40">
                  <c:v>144.25379756212936</c:v>
                </c:pt>
              </c:numCache>
            </c:numRef>
          </c:val>
          <c:smooth val="0"/>
          <c:extLst>
            <c:ext xmlns:c16="http://schemas.microsoft.com/office/drawing/2014/chart" uri="{C3380CC4-5D6E-409C-BE32-E72D297353CC}">
              <c16:uniqueId val="{00000002-1EA5-4B6B-99DB-ACA050BB4A4A}"/>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Grafdata!$B$33</c:f>
              <c:strCache>
                <c:ptCount val="1"/>
                <c:pt idx="0">
                  <c:v>Privat sektor</c:v>
                </c:pt>
              </c:strCache>
            </c:strRef>
          </c:tx>
          <c:spPr>
            <a:ln w="28575" cap="rnd">
              <a:solidFill>
                <a:schemeClr val="accent1"/>
              </a:solidFill>
              <a:round/>
            </a:ln>
            <a:effectLst/>
          </c:spPr>
          <c:marker>
            <c:symbol val="none"/>
          </c:marker>
          <c:cat>
            <c:strRef>
              <c:f>Grafdata!$C$32:$AQ$32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Grafdata!$C$33:$AQ$33</c:f>
              <c:numCache>
                <c:formatCode>General</c:formatCode>
                <c:ptCount val="41"/>
                <c:pt idx="0">
                  <c:v>100</c:v>
                </c:pt>
                <c:pt idx="1">
                  <c:v>100.94735358409329</c:v>
                </c:pt>
                <c:pt idx="2">
                  <c:v>97.869121558561275</c:v>
                </c:pt>
                <c:pt idx="3">
                  <c:v>107.51818358541264</c:v>
                </c:pt>
                <c:pt idx="4">
                  <c:v>105.26915374463189</c:v>
                </c:pt>
                <c:pt idx="5">
                  <c:v>106.23235795258616</c:v>
                </c:pt>
                <c:pt idx="6">
                  <c:v>103.54099241724595</c:v>
                </c:pt>
                <c:pt idx="7">
                  <c:v>110.20782223539848</c:v>
                </c:pt>
                <c:pt idx="8">
                  <c:v>108.92626611781907</c:v>
                </c:pt>
                <c:pt idx="9">
                  <c:v>109.49572796199718</c:v>
                </c:pt>
                <c:pt idx="10">
                  <c:v>106.92908106114116</c:v>
                </c:pt>
                <c:pt idx="11">
                  <c:v>115.30108894981802</c:v>
                </c:pt>
                <c:pt idx="12">
                  <c:v>113.38638804247643</c:v>
                </c:pt>
                <c:pt idx="13">
                  <c:v>113.89980402693436</c:v>
                </c:pt>
                <c:pt idx="14">
                  <c:v>112.3457276937169</c:v>
                </c:pt>
                <c:pt idx="15">
                  <c:v>121.8260220547852</c:v>
                </c:pt>
                <c:pt idx="16">
                  <c:v>119.09256758762469</c:v>
                </c:pt>
                <c:pt idx="17">
                  <c:v>122.03831502343634</c:v>
                </c:pt>
                <c:pt idx="18">
                  <c:v>119.12609799951463</c:v>
                </c:pt>
                <c:pt idx="19">
                  <c:v>128.59780732650026</c:v>
                </c:pt>
                <c:pt idx="20">
                  <c:v>126.52350550347896</c:v>
                </c:pt>
                <c:pt idx="21">
                  <c:v>129.76010532599139</c:v>
                </c:pt>
                <c:pt idx="22">
                  <c:v>125.74729173191851</c:v>
                </c:pt>
                <c:pt idx="23">
                  <c:v>135.73409376868159</c:v>
                </c:pt>
                <c:pt idx="24">
                  <c:v>132.08145915261829</c:v>
                </c:pt>
                <c:pt idx="25">
                  <c:v>135.34377951304143</c:v>
                </c:pt>
                <c:pt idx="26">
                  <c:v>131.76928136439975</c:v>
                </c:pt>
                <c:pt idx="27">
                  <c:v>145.32457798180781</c:v>
                </c:pt>
                <c:pt idx="28">
                  <c:v>140.29581277826949</c:v>
                </c:pt>
                <c:pt idx="29">
                  <c:v>142.22380909598789</c:v>
                </c:pt>
                <c:pt idx="30">
                  <c:v>140.1325518030344</c:v>
                </c:pt>
                <c:pt idx="31">
                  <c:v>150.98478863815532</c:v>
                </c:pt>
                <c:pt idx="32">
                  <c:v>145.50573492411368</c:v>
                </c:pt>
                <c:pt idx="33">
                  <c:v>147.14998469422139</c:v>
                </c:pt>
                <c:pt idx="34">
                  <c:v>144.9850303139784</c:v>
                </c:pt>
                <c:pt idx="35">
                  <c:v>148.44357514354158</c:v>
                </c:pt>
                <c:pt idx="36">
                  <c:v>145.0387673314834</c:v>
                </c:pt>
                <c:pt idx="37">
                  <c:v>148.36926937871254</c:v>
                </c:pt>
                <c:pt idx="38">
                  <c:v>152.14178874051385</c:v>
                </c:pt>
                <c:pt idx="39">
                  <c:v>158.2553232913676</c:v>
                </c:pt>
                <c:pt idx="40">
                  <c:v>160.12561832406806</c:v>
                </c:pt>
              </c:numCache>
            </c:numRef>
          </c:val>
          <c:smooth val="0"/>
          <c:extLst>
            <c:ext xmlns:c16="http://schemas.microsoft.com/office/drawing/2014/chart" uri="{C3380CC4-5D6E-409C-BE32-E72D297353CC}">
              <c16:uniqueId val="{00000000-F313-460A-8839-EC2A54523BE0}"/>
            </c:ext>
          </c:extLst>
        </c:ser>
        <c:ser>
          <c:idx val="1"/>
          <c:order val="1"/>
          <c:tx>
            <c:strRef>
              <c:f>Grafdata!$B$34</c:f>
              <c:strCache>
                <c:ptCount val="1"/>
                <c:pt idx="0">
                  <c:v>Industri</c:v>
                </c:pt>
              </c:strCache>
            </c:strRef>
          </c:tx>
          <c:spPr>
            <a:ln w="28575" cap="rnd">
              <a:solidFill>
                <a:schemeClr val="accent2"/>
              </a:solidFill>
              <a:prstDash val="sysDot"/>
              <a:round/>
            </a:ln>
            <a:effectLst/>
          </c:spPr>
          <c:marker>
            <c:symbol val="none"/>
          </c:marker>
          <c:cat>
            <c:strRef>
              <c:f>Grafdata!$C$32:$AQ$32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Grafdata!$C$34:$AQ$34</c:f>
              <c:numCache>
                <c:formatCode>General</c:formatCode>
                <c:ptCount val="41"/>
                <c:pt idx="0">
                  <c:v>100</c:v>
                </c:pt>
                <c:pt idx="1">
                  <c:v>97.175247698930505</c:v>
                </c:pt>
                <c:pt idx="2">
                  <c:v>100.79499781108437</c:v>
                </c:pt>
                <c:pt idx="3">
                  <c:v>116.68663723192668</c:v>
                </c:pt>
                <c:pt idx="4">
                  <c:v>103.52795998420964</c:v>
                </c:pt>
                <c:pt idx="5">
                  <c:v>101.31755313206844</c:v>
                </c:pt>
                <c:pt idx="6">
                  <c:v>105.09325263870633</c:v>
                </c:pt>
                <c:pt idx="7">
                  <c:v>112.35647627584859</c:v>
                </c:pt>
                <c:pt idx="8">
                  <c:v>103.40625947279132</c:v>
                </c:pt>
                <c:pt idx="9">
                  <c:v>102.67701046094518</c:v>
                </c:pt>
                <c:pt idx="10">
                  <c:v>108.7917520283973</c:v>
                </c:pt>
                <c:pt idx="11">
                  <c:v>115.31854664642334</c:v>
                </c:pt>
                <c:pt idx="12">
                  <c:v>106.6827799883815</c:v>
                </c:pt>
                <c:pt idx="13">
                  <c:v>104.52337050931881</c:v>
                </c:pt>
                <c:pt idx="14">
                  <c:v>112.98363184602074</c:v>
                </c:pt>
                <c:pt idx="15">
                  <c:v>120.52189988603429</c:v>
                </c:pt>
                <c:pt idx="16">
                  <c:v>108.47921900899512</c:v>
                </c:pt>
                <c:pt idx="17">
                  <c:v>109.35295334852977</c:v>
                </c:pt>
                <c:pt idx="18">
                  <c:v>109.86950128514898</c:v>
                </c:pt>
                <c:pt idx="19">
                  <c:v>114.55598068044999</c:v>
                </c:pt>
                <c:pt idx="20">
                  <c:v>106.17356687983958</c:v>
                </c:pt>
                <c:pt idx="21">
                  <c:v>107.7244815684957</c:v>
                </c:pt>
                <c:pt idx="22">
                  <c:v>112.82545260694323</c:v>
                </c:pt>
                <c:pt idx="23">
                  <c:v>123.39553291868731</c:v>
                </c:pt>
                <c:pt idx="24">
                  <c:v>108.97205987212672</c:v>
                </c:pt>
                <c:pt idx="25">
                  <c:v>110.96383424630275</c:v>
                </c:pt>
                <c:pt idx="26">
                  <c:v>118.33175235864259</c:v>
                </c:pt>
                <c:pt idx="27">
                  <c:v>137.58687777290439</c:v>
                </c:pt>
                <c:pt idx="28">
                  <c:v>119.54308603422591</c:v>
                </c:pt>
                <c:pt idx="29">
                  <c:v>117.44913893957163</c:v>
                </c:pt>
                <c:pt idx="30">
                  <c:v>125.99175146392048</c:v>
                </c:pt>
                <c:pt idx="31">
                  <c:v>143.74155768659324</c:v>
                </c:pt>
                <c:pt idx="32">
                  <c:v>120.86481610418222</c:v>
                </c:pt>
                <c:pt idx="33">
                  <c:v>122.76403357343938</c:v>
                </c:pt>
                <c:pt idx="34">
                  <c:v>129.1096972256592</c:v>
                </c:pt>
                <c:pt idx="35">
                  <c:v>138.22254907363845</c:v>
                </c:pt>
                <c:pt idx="36">
                  <c:v>119.24939850980701</c:v>
                </c:pt>
                <c:pt idx="37">
                  <c:v>120.59792488887513</c:v>
                </c:pt>
                <c:pt idx="38">
                  <c:v>137.08255826212513</c:v>
                </c:pt>
                <c:pt idx="39">
                  <c:v>135.25335408837773</c:v>
                </c:pt>
                <c:pt idx="40">
                  <c:v>124.67274442305995</c:v>
                </c:pt>
              </c:numCache>
            </c:numRef>
          </c:val>
          <c:smooth val="0"/>
          <c:extLst>
            <c:ext xmlns:c16="http://schemas.microsoft.com/office/drawing/2014/chart" uri="{C3380CC4-5D6E-409C-BE32-E72D297353CC}">
              <c16:uniqueId val="{00000001-F313-460A-8839-EC2A54523BE0}"/>
            </c:ext>
          </c:extLst>
        </c:ser>
        <c:ser>
          <c:idx val="2"/>
          <c:order val="2"/>
          <c:tx>
            <c:strRef>
              <c:f>Grafdata!$B$35</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Grafdata!$C$35:$AQ$35</c:f>
              <c:numCache>
                <c:formatCode>General</c:formatCode>
                <c:ptCount val="41"/>
                <c:pt idx="0">
                  <c:v>100</c:v>
                </c:pt>
                <c:pt idx="1">
                  <c:v>101.4492054401039</c:v>
                </c:pt>
                <c:pt idx="2">
                  <c:v>97.409066048978801</c:v>
                </c:pt>
                <c:pt idx="3">
                  <c:v>103.90366303266298</c:v>
                </c:pt>
                <c:pt idx="4">
                  <c:v>105.75483176531371</c:v>
                </c:pt>
                <c:pt idx="5">
                  <c:v>107.29426451162853</c:v>
                </c:pt>
                <c:pt idx="6">
                  <c:v>103.89775494282958</c:v>
                </c:pt>
                <c:pt idx="7">
                  <c:v>107.91662622405977</c:v>
                </c:pt>
                <c:pt idx="8">
                  <c:v>109.45074710979044</c:v>
                </c:pt>
                <c:pt idx="9">
                  <c:v>110.05841796404319</c:v>
                </c:pt>
                <c:pt idx="10">
                  <c:v>106.78334490691346</c:v>
                </c:pt>
                <c:pt idx="11">
                  <c:v>114.00623313637315</c:v>
                </c:pt>
                <c:pt idx="12">
                  <c:v>114.91256724949304</c:v>
                </c:pt>
                <c:pt idx="13">
                  <c:v>115.24773401194619</c:v>
                </c:pt>
                <c:pt idx="14">
                  <c:v>111.98400560612689</c:v>
                </c:pt>
                <c:pt idx="15">
                  <c:v>120.34985074966214</c:v>
                </c:pt>
                <c:pt idx="16">
                  <c:v>120.74576334125487</c:v>
                </c:pt>
                <c:pt idx="17">
                  <c:v>123.72464571975166</c:v>
                </c:pt>
                <c:pt idx="18">
                  <c:v>121.7950610911202</c:v>
                </c:pt>
                <c:pt idx="19">
                  <c:v>131.17779461991131</c:v>
                </c:pt>
                <c:pt idx="20">
                  <c:v>131.32690742660276</c:v>
                </c:pt>
                <c:pt idx="21">
                  <c:v>134.69462865160014</c:v>
                </c:pt>
                <c:pt idx="22">
                  <c:v>129.35517720000234</c:v>
                </c:pt>
                <c:pt idx="23">
                  <c:v>137.36524152985686</c:v>
                </c:pt>
                <c:pt idx="24">
                  <c:v>137.47098552715153</c:v>
                </c:pt>
                <c:pt idx="25">
                  <c:v>140.34169450145643</c:v>
                </c:pt>
                <c:pt idx="26">
                  <c:v>134.92563404994328</c:v>
                </c:pt>
                <c:pt idx="27">
                  <c:v>145.58300875990761</c:v>
                </c:pt>
                <c:pt idx="28">
                  <c:v>144.60649164286426</c:v>
                </c:pt>
                <c:pt idx="29">
                  <c:v>147.24842890493935</c:v>
                </c:pt>
                <c:pt idx="30">
                  <c:v>143.76721228011328</c:v>
                </c:pt>
                <c:pt idx="31">
                  <c:v>150.60837281843237</c:v>
                </c:pt>
                <c:pt idx="32">
                  <c:v>150.59613675446428</c:v>
                </c:pt>
                <c:pt idx="33">
                  <c:v>151.58648819353323</c:v>
                </c:pt>
                <c:pt idx="34">
                  <c:v>148.58619819912272</c:v>
                </c:pt>
                <c:pt idx="35">
                  <c:v>147.61283807645719</c:v>
                </c:pt>
                <c:pt idx="36">
                  <c:v>149.69957921618794</c:v>
                </c:pt>
                <c:pt idx="37">
                  <c:v>153.91747116004879</c:v>
                </c:pt>
                <c:pt idx="38">
                  <c:v>156.32713589379142</c:v>
                </c:pt>
                <c:pt idx="39">
                  <c:v>162.52284031304222</c:v>
                </c:pt>
                <c:pt idx="40">
                  <c:v>169.59820445499489</c:v>
                </c:pt>
              </c:numCache>
            </c:numRef>
          </c:val>
          <c:smooth val="0"/>
          <c:extLst>
            <c:ext xmlns:c16="http://schemas.microsoft.com/office/drawing/2014/chart" uri="{C3380CC4-5D6E-409C-BE32-E72D297353CC}">
              <c16:uniqueId val="{00000002-F313-460A-8839-EC2A54523BE0}"/>
            </c:ext>
          </c:extLst>
        </c:ser>
        <c:ser>
          <c:idx val="3"/>
          <c:order val="3"/>
          <c:tx>
            <c:strRef>
              <c:f>Grafdata!$B$36</c:f>
              <c:strCache>
                <c:ptCount val="1"/>
                <c:pt idx="0">
                  <c:v>Övrigt</c:v>
                </c:pt>
              </c:strCache>
            </c:strRef>
          </c:tx>
          <c:spPr>
            <a:ln w="28575" cap="rnd">
              <a:solidFill>
                <a:schemeClr val="accent4"/>
              </a:solidFill>
              <a:prstDash val="dash"/>
              <a:round/>
            </a:ln>
            <a:effectLst/>
          </c:spPr>
          <c:marker>
            <c:symbol val="none"/>
          </c:marker>
          <c:cat>
            <c:strRef>
              <c:f>Grafdata!$C$32:$AQ$32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Grafdata!$C$36:$AQ$36</c:f>
              <c:numCache>
                <c:formatCode>General</c:formatCode>
                <c:ptCount val="41"/>
                <c:pt idx="0">
                  <c:v>100</c:v>
                </c:pt>
                <c:pt idx="1">
                  <c:v>104.67235488674255</c:v>
                </c:pt>
                <c:pt idx="2">
                  <c:v>95.319148723367633</c:v>
                </c:pt>
                <c:pt idx="3">
                  <c:v>109.94473433901541</c:v>
                </c:pt>
                <c:pt idx="4">
                  <c:v>105.77078804022447</c:v>
                </c:pt>
                <c:pt idx="5">
                  <c:v>109.12967261372576</c:v>
                </c:pt>
                <c:pt idx="6">
                  <c:v>99.307703855543849</c:v>
                </c:pt>
                <c:pt idx="7">
                  <c:v>117.69974158288041</c:v>
                </c:pt>
                <c:pt idx="8">
                  <c:v>115.3836998155988</c:v>
                </c:pt>
                <c:pt idx="9">
                  <c:v>117.88082019463464</c:v>
                </c:pt>
                <c:pt idx="10">
                  <c:v>104.6002948654873</c:v>
                </c:pt>
                <c:pt idx="11">
                  <c:v>121.48036683798644</c:v>
                </c:pt>
                <c:pt idx="12">
                  <c:v>116.96533741945127</c:v>
                </c:pt>
                <c:pt idx="13">
                  <c:v>122.67752369307043</c:v>
                </c:pt>
                <c:pt idx="14">
                  <c:v>113.04304931393195</c:v>
                </c:pt>
                <c:pt idx="15">
                  <c:v>131.02254793473017</c:v>
                </c:pt>
                <c:pt idx="16">
                  <c:v>128.41721358260665</c:v>
                </c:pt>
                <c:pt idx="17">
                  <c:v>134.57181769858732</c:v>
                </c:pt>
                <c:pt idx="18">
                  <c:v>121.37589443761713</c:v>
                </c:pt>
                <c:pt idx="19">
                  <c:v>139.05174730332746</c:v>
                </c:pt>
                <c:pt idx="20">
                  <c:v>136.57097473767953</c:v>
                </c:pt>
                <c:pt idx="21">
                  <c:v>141.91876447862185</c:v>
                </c:pt>
                <c:pt idx="22">
                  <c:v>129.45304644095094</c:v>
                </c:pt>
                <c:pt idx="23">
                  <c:v>147.96848191540658</c:v>
                </c:pt>
                <c:pt idx="24">
                  <c:v>143.80403511037949</c:v>
                </c:pt>
                <c:pt idx="25">
                  <c:v>151.00883346091248</c:v>
                </c:pt>
                <c:pt idx="26">
                  <c:v>138.47789096424941</c:v>
                </c:pt>
                <c:pt idx="27">
                  <c:v>156.66196734105961</c:v>
                </c:pt>
                <c:pt idx="28">
                  <c:v>153.36010389552874</c:v>
                </c:pt>
                <c:pt idx="29">
                  <c:v>158.40239665374759</c:v>
                </c:pt>
                <c:pt idx="30">
                  <c:v>145.69116103325297</c:v>
                </c:pt>
                <c:pt idx="31">
                  <c:v>164.56201177245848</c:v>
                </c:pt>
                <c:pt idx="32">
                  <c:v>161.15156741380878</c:v>
                </c:pt>
                <c:pt idx="33">
                  <c:v>165.51625610773104</c:v>
                </c:pt>
                <c:pt idx="34">
                  <c:v>153.52339697828566</c:v>
                </c:pt>
                <c:pt idx="35">
                  <c:v>169.03875892893663</c:v>
                </c:pt>
                <c:pt idx="36">
                  <c:v>164.61070388924244</c:v>
                </c:pt>
                <c:pt idx="37">
                  <c:v>166.90834869547166</c:v>
                </c:pt>
                <c:pt idx="38">
                  <c:v>156.55311129556023</c:v>
                </c:pt>
                <c:pt idx="39">
                  <c:v>175.1823010723422</c:v>
                </c:pt>
                <c:pt idx="40">
                  <c:v>172.33588759536718</c:v>
                </c:pt>
              </c:numCache>
            </c:numRef>
          </c:val>
          <c:smooth val="0"/>
          <c:extLst>
            <c:ext xmlns:c16="http://schemas.microsoft.com/office/drawing/2014/chart" uri="{C3380CC4-5D6E-409C-BE32-E72D297353CC}">
              <c16:uniqueId val="{00000003-F313-460A-8839-EC2A54523BE0}"/>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Uppsala län</c:v>
                </c:pt>
              </c:strCache>
            </c:strRef>
          </c:tx>
          <c:spPr>
            <a:ln w="28575" cap="rnd">
              <a:solidFill>
                <a:schemeClr val="accent2"/>
              </a:solidFill>
              <a:prstDash val="solid"/>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Grafdata!$B$21:$AP$21</c:f>
              <c:numCache>
                <c:formatCode>General</c:formatCode>
                <c:ptCount val="41"/>
                <c:pt idx="0">
                  <c:v>588.25</c:v>
                </c:pt>
                <c:pt idx="1">
                  <c:v>562.5</c:v>
                </c:pt>
                <c:pt idx="2">
                  <c:v>542.5</c:v>
                </c:pt>
                <c:pt idx="3">
                  <c:v>517.75</c:v>
                </c:pt>
                <c:pt idx="4">
                  <c:v>503</c:v>
                </c:pt>
                <c:pt idx="5">
                  <c:v>502.75</c:v>
                </c:pt>
                <c:pt idx="6">
                  <c:v>485.25</c:v>
                </c:pt>
                <c:pt idx="7">
                  <c:v>480.25</c:v>
                </c:pt>
                <c:pt idx="8">
                  <c:v>475.5</c:v>
                </c:pt>
                <c:pt idx="9">
                  <c:v>480</c:v>
                </c:pt>
                <c:pt idx="10">
                  <c:v>469.75</c:v>
                </c:pt>
                <c:pt idx="11">
                  <c:v>485</c:v>
                </c:pt>
                <c:pt idx="12">
                  <c:v>497</c:v>
                </c:pt>
                <c:pt idx="13">
                  <c:v>511.75</c:v>
                </c:pt>
                <c:pt idx="14">
                  <c:v>512.5</c:v>
                </c:pt>
                <c:pt idx="15">
                  <c:v>502.75</c:v>
                </c:pt>
                <c:pt idx="16">
                  <c:v>498.75</c:v>
                </c:pt>
                <c:pt idx="17">
                  <c:v>496</c:v>
                </c:pt>
                <c:pt idx="18">
                  <c:v>531</c:v>
                </c:pt>
                <c:pt idx="19">
                  <c:v>557.5</c:v>
                </c:pt>
                <c:pt idx="20">
                  <c:v>552.25</c:v>
                </c:pt>
                <c:pt idx="21">
                  <c:v>559.5</c:v>
                </c:pt>
                <c:pt idx="22">
                  <c:v>551.5</c:v>
                </c:pt>
                <c:pt idx="23">
                  <c:v>529.75</c:v>
                </c:pt>
                <c:pt idx="24">
                  <c:v>555.75</c:v>
                </c:pt>
                <c:pt idx="25">
                  <c:v>556.5</c:v>
                </c:pt>
                <c:pt idx="26">
                  <c:v>534</c:v>
                </c:pt>
                <c:pt idx="27">
                  <c:v>535.5</c:v>
                </c:pt>
                <c:pt idx="28">
                  <c:v>517.75</c:v>
                </c:pt>
                <c:pt idx="29">
                  <c:v>498</c:v>
                </c:pt>
                <c:pt idx="30">
                  <c:v>515.5</c:v>
                </c:pt>
                <c:pt idx="31">
                  <c:v>518.75</c:v>
                </c:pt>
                <c:pt idx="32">
                  <c:v>527.75</c:v>
                </c:pt>
                <c:pt idx="33">
                  <c:v>530.25</c:v>
                </c:pt>
                <c:pt idx="34">
                  <c:v>546.5</c:v>
                </c:pt>
                <c:pt idx="35">
                  <c:v>558.75</c:v>
                </c:pt>
                <c:pt idx="36">
                  <c:v>569</c:v>
                </c:pt>
                <c:pt idx="37">
                  <c:v>597.25</c:v>
                </c:pt>
                <c:pt idx="38">
                  <c:v>607.25</c:v>
                </c:pt>
                <c:pt idx="39">
                  <c:v>602</c:v>
                </c:pt>
                <c:pt idx="40">
                  <c:v>598.75</c:v>
                </c:pt>
              </c:numCache>
            </c:numRef>
          </c:val>
          <c:smooth val="0"/>
          <c:extLst>
            <c:ext xmlns:c16="http://schemas.microsoft.com/office/drawing/2014/chart" uri="{C3380CC4-5D6E-409C-BE32-E72D297353CC}">
              <c16:uniqueId val="{00000000-3984-4E89-AD74-CED1D48E75A8}"/>
            </c:ext>
          </c:extLst>
        </c:ser>
        <c:ser>
          <c:idx val="1"/>
          <c:order val="1"/>
          <c:tx>
            <c:strRef>
              <c:f>Grafdata!$A$22</c:f>
              <c:strCache>
                <c:ptCount val="1"/>
                <c:pt idx="0">
                  <c:v>Uppsala kommun</c:v>
                </c:pt>
              </c:strCache>
            </c:strRef>
          </c:tx>
          <c:spPr>
            <a:ln w="28575" cap="rnd">
              <a:solidFill>
                <a:schemeClr val="accent3"/>
              </a:solidFill>
              <a:prstDash val="sysDot"/>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Grafdata!$B$22:$AP$22</c:f>
              <c:numCache>
                <c:formatCode>General</c:formatCode>
                <c:ptCount val="41"/>
                <c:pt idx="0">
                  <c:v>372</c:v>
                </c:pt>
                <c:pt idx="1">
                  <c:v>359</c:v>
                </c:pt>
                <c:pt idx="2">
                  <c:v>351.5</c:v>
                </c:pt>
                <c:pt idx="3">
                  <c:v>336.25</c:v>
                </c:pt>
                <c:pt idx="4">
                  <c:v>326</c:v>
                </c:pt>
                <c:pt idx="5">
                  <c:v>322.75</c:v>
                </c:pt>
                <c:pt idx="6">
                  <c:v>307</c:v>
                </c:pt>
                <c:pt idx="7">
                  <c:v>305.75</c:v>
                </c:pt>
                <c:pt idx="8">
                  <c:v>305</c:v>
                </c:pt>
                <c:pt idx="9">
                  <c:v>313.5</c:v>
                </c:pt>
                <c:pt idx="10">
                  <c:v>316.5</c:v>
                </c:pt>
                <c:pt idx="11">
                  <c:v>325.25</c:v>
                </c:pt>
                <c:pt idx="12">
                  <c:v>327.25</c:v>
                </c:pt>
                <c:pt idx="13">
                  <c:v>335.5</c:v>
                </c:pt>
                <c:pt idx="14">
                  <c:v>328</c:v>
                </c:pt>
                <c:pt idx="15">
                  <c:v>320</c:v>
                </c:pt>
                <c:pt idx="16">
                  <c:v>325.5</c:v>
                </c:pt>
                <c:pt idx="17">
                  <c:v>324.25</c:v>
                </c:pt>
                <c:pt idx="18">
                  <c:v>357.25</c:v>
                </c:pt>
                <c:pt idx="19">
                  <c:v>372.25</c:v>
                </c:pt>
                <c:pt idx="20">
                  <c:v>366.5</c:v>
                </c:pt>
                <c:pt idx="21">
                  <c:v>370.5</c:v>
                </c:pt>
                <c:pt idx="22">
                  <c:v>356.75</c:v>
                </c:pt>
                <c:pt idx="23">
                  <c:v>348.25</c:v>
                </c:pt>
                <c:pt idx="24">
                  <c:v>351.5</c:v>
                </c:pt>
                <c:pt idx="25">
                  <c:v>356.5</c:v>
                </c:pt>
                <c:pt idx="26">
                  <c:v>337.5</c:v>
                </c:pt>
                <c:pt idx="27">
                  <c:v>325.25</c:v>
                </c:pt>
                <c:pt idx="28">
                  <c:v>323.5</c:v>
                </c:pt>
                <c:pt idx="29">
                  <c:v>304.75</c:v>
                </c:pt>
                <c:pt idx="30">
                  <c:v>305.75</c:v>
                </c:pt>
                <c:pt idx="31">
                  <c:v>309.75</c:v>
                </c:pt>
                <c:pt idx="32">
                  <c:v>310.75</c:v>
                </c:pt>
                <c:pt idx="33">
                  <c:v>309.5</c:v>
                </c:pt>
                <c:pt idx="34">
                  <c:v>335.5</c:v>
                </c:pt>
                <c:pt idx="35">
                  <c:v>350.25</c:v>
                </c:pt>
                <c:pt idx="36">
                  <c:v>362.5</c:v>
                </c:pt>
                <c:pt idx="37">
                  <c:v>385.5</c:v>
                </c:pt>
                <c:pt idx="38">
                  <c:v>385</c:v>
                </c:pt>
                <c:pt idx="39">
                  <c:v>385.75</c:v>
                </c:pt>
                <c:pt idx="40">
                  <c:v>378.75</c:v>
                </c:pt>
              </c:numCache>
            </c:numRef>
          </c:val>
          <c:smooth val="0"/>
          <c:extLst>
            <c:ext xmlns:c16="http://schemas.microsoft.com/office/drawing/2014/chart" uri="{C3380CC4-5D6E-409C-BE32-E72D297353CC}">
              <c16:uniqueId val="{00000001-3984-4E89-AD74-CED1D48E75A8}"/>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Uppsala län</c:v>
                </c:pt>
              </c:strCache>
            </c:strRef>
          </c:tx>
          <c:spPr>
            <a:ln w="28575" cap="rnd">
              <a:solidFill>
                <a:schemeClr val="accent2"/>
              </a:solidFill>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Grafdata!$B$21:$AP$21</c:f>
              <c:numCache>
                <c:formatCode>General</c:formatCode>
                <c:ptCount val="41"/>
                <c:pt idx="0">
                  <c:v>42.75</c:v>
                </c:pt>
                <c:pt idx="1">
                  <c:v>41.25</c:v>
                </c:pt>
                <c:pt idx="2">
                  <c:v>45</c:v>
                </c:pt>
                <c:pt idx="3">
                  <c:v>48.75</c:v>
                </c:pt>
                <c:pt idx="4">
                  <c:v>53.75</c:v>
                </c:pt>
                <c:pt idx="5">
                  <c:v>57.25</c:v>
                </c:pt>
                <c:pt idx="6">
                  <c:v>56.75</c:v>
                </c:pt>
                <c:pt idx="7">
                  <c:v>56.75</c:v>
                </c:pt>
                <c:pt idx="8">
                  <c:v>50.5</c:v>
                </c:pt>
                <c:pt idx="9">
                  <c:v>54.25</c:v>
                </c:pt>
                <c:pt idx="10">
                  <c:v>51.5</c:v>
                </c:pt>
                <c:pt idx="11">
                  <c:v>50.5</c:v>
                </c:pt>
                <c:pt idx="12">
                  <c:v>50.25</c:v>
                </c:pt>
                <c:pt idx="13">
                  <c:v>45.25</c:v>
                </c:pt>
                <c:pt idx="14">
                  <c:v>52.25</c:v>
                </c:pt>
                <c:pt idx="15">
                  <c:v>52.25</c:v>
                </c:pt>
                <c:pt idx="16">
                  <c:v>53.5</c:v>
                </c:pt>
                <c:pt idx="17">
                  <c:v>54.5</c:v>
                </c:pt>
                <c:pt idx="18">
                  <c:v>47.75</c:v>
                </c:pt>
                <c:pt idx="19">
                  <c:v>49.5</c:v>
                </c:pt>
                <c:pt idx="20">
                  <c:v>46.75</c:v>
                </c:pt>
                <c:pt idx="21">
                  <c:v>42</c:v>
                </c:pt>
                <c:pt idx="22">
                  <c:v>45</c:v>
                </c:pt>
                <c:pt idx="23">
                  <c:v>40.5</c:v>
                </c:pt>
                <c:pt idx="24">
                  <c:v>40.75</c:v>
                </c:pt>
                <c:pt idx="25">
                  <c:v>46</c:v>
                </c:pt>
                <c:pt idx="26">
                  <c:v>46.25</c:v>
                </c:pt>
                <c:pt idx="27">
                  <c:v>54.5</c:v>
                </c:pt>
                <c:pt idx="28">
                  <c:v>57.25</c:v>
                </c:pt>
                <c:pt idx="29">
                  <c:v>56.5</c:v>
                </c:pt>
                <c:pt idx="30">
                  <c:v>59.5</c:v>
                </c:pt>
                <c:pt idx="31">
                  <c:v>57</c:v>
                </c:pt>
                <c:pt idx="32">
                  <c:v>60</c:v>
                </c:pt>
                <c:pt idx="33">
                  <c:v>63.75</c:v>
                </c:pt>
                <c:pt idx="34">
                  <c:v>62.75</c:v>
                </c:pt>
                <c:pt idx="35">
                  <c:v>66.5</c:v>
                </c:pt>
                <c:pt idx="36">
                  <c:v>62.25</c:v>
                </c:pt>
                <c:pt idx="37">
                  <c:v>59.75</c:v>
                </c:pt>
                <c:pt idx="38">
                  <c:v>57.25</c:v>
                </c:pt>
                <c:pt idx="39">
                  <c:v>49</c:v>
                </c:pt>
                <c:pt idx="40">
                  <c:v>51.75</c:v>
                </c:pt>
              </c:numCache>
            </c:numRef>
          </c:val>
          <c:smooth val="0"/>
          <c:extLst>
            <c:ext xmlns:c16="http://schemas.microsoft.com/office/drawing/2014/chart" uri="{C3380CC4-5D6E-409C-BE32-E72D297353CC}">
              <c16:uniqueId val="{00000000-85A8-4269-BD3C-04B14E670244}"/>
            </c:ext>
          </c:extLst>
        </c:ser>
        <c:ser>
          <c:idx val="1"/>
          <c:order val="1"/>
          <c:tx>
            <c:strRef>
              <c:f>Grafdata!$A$22</c:f>
              <c:strCache>
                <c:ptCount val="1"/>
                <c:pt idx="0">
                  <c:v>Uppsala kommun</c:v>
                </c:pt>
              </c:strCache>
            </c:strRef>
          </c:tx>
          <c:spPr>
            <a:ln w="28575" cap="rnd">
              <a:solidFill>
                <a:schemeClr val="accent3"/>
              </a:solidFill>
              <a:prstDash val="sysDot"/>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Grafdata!$B$22:$AP$22</c:f>
              <c:numCache>
                <c:formatCode>General</c:formatCode>
                <c:ptCount val="41"/>
                <c:pt idx="0">
                  <c:v>24.75</c:v>
                </c:pt>
                <c:pt idx="1">
                  <c:v>24</c:v>
                </c:pt>
                <c:pt idx="2">
                  <c:v>26.25</c:v>
                </c:pt>
                <c:pt idx="3">
                  <c:v>27.25</c:v>
                </c:pt>
                <c:pt idx="4">
                  <c:v>30</c:v>
                </c:pt>
                <c:pt idx="5">
                  <c:v>32.75</c:v>
                </c:pt>
                <c:pt idx="6">
                  <c:v>32.75</c:v>
                </c:pt>
                <c:pt idx="7">
                  <c:v>33.75</c:v>
                </c:pt>
                <c:pt idx="8">
                  <c:v>30.5</c:v>
                </c:pt>
                <c:pt idx="9">
                  <c:v>32.25</c:v>
                </c:pt>
                <c:pt idx="10">
                  <c:v>30.25</c:v>
                </c:pt>
                <c:pt idx="11">
                  <c:v>28.75</c:v>
                </c:pt>
                <c:pt idx="12">
                  <c:v>29</c:v>
                </c:pt>
                <c:pt idx="13">
                  <c:v>26.5</c:v>
                </c:pt>
                <c:pt idx="14">
                  <c:v>28.75</c:v>
                </c:pt>
                <c:pt idx="15">
                  <c:v>28.75</c:v>
                </c:pt>
                <c:pt idx="16">
                  <c:v>30</c:v>
                </c:pt>
                <c:pt idx="17">
                  <c:v>30.75</c:v>
                </c:pt>
                <c:pt idx="18">
                  <c:v>29.75</c:v>
                </c:pt>
                <c:pt idx="19">
                  <c:v>31.5</c:v>
                </c:pt>
                <c:pt idx="20">
                  <c:v>30.25</c:v>
                </c:pt>
                <c:pt idx="21">
                  <c:v>25.75</c:v>
                </c:pt>
                <c:pt idx="22">
                  <c:v>27</c:v>
                </c:pt>
                <c:pt idx="23">
                  <c:v>25</c:v>
                </c:pt>
                <c:pt idx="24">
                  <c:v>25</c:v>
                </c:pt>
                <c:pt idx="25">
                  <c:v>28.75</c:v>
                </c:pt>
                <c:pt idx="26">
                  <c:v>30</c:v>
                </c:pt>
                <c:pt idx="27">
                  <c:v>32.75</c:v>
                </c:pt>
                <c:pt idx="28">
                  <c:v>33.75</c:v>
                </c:pt>
                <c:pt idx="29">
                  <c:v>33.75</c:v>
                </c:pt>
                <c:pt idx="30">
                  <c:v>35.75</c:v>
                </c:pt>
                <c:pt idx="31">
                  <c:v>38</c:v>
                </c:pt>
                <c:pt idx="32">
                  <c:v>40.5</c:v>
                </c:pt>
                <c:pt idx="33">
                  <c:v>43.5</c:v>
                </c:pt>
                <c:pt idx="34">
                  <c:v>41.5</c:v>
                </c:pt>
                <c:pt idx="35">
                  <c:v>42.75</c:v>
                </c:pt>
                <c:pt idx="36">
                  <c:v>40</c:v>
                </c:pt>
                <c:pt idx="37">
                  <c:v>37.75</c:v>
                </c:pt>
                <c:pt idx="38">
                  <c:v>37</c:v>
                </c:pt>
                <c:pt idx="39">
                  <c:v>31.5</c:v>
                </c:pt>
                <c:pt idx="40">
                  <c:v>33.25</c:v>
                </c:pt>
              </c:numCache>
            </c:numRef>
          </c:val>
          <c:smooth val="0"/>
          <c:extLst>
            <c:ext xmlns:c16="http://schemas.microsoft.com/office/drawing/2014/chart" uri="{C3380CC4-5D6E-409C-BE32-E72D297353CC}">
              <c16:uniqueId val="{00000001-85A8-4269-BD3C-04B14E670244}"/>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Grafdata!$B$14:$AP$14</c:f>
              <c:numCache>
                <c:formatCode>General</c:formatCode>
                <c:ptCount val="41"/>
                <c:pt idx="0">
                  <c:v>100</c:v>
                </c:pt>
                <c:pt idx="1">
                  <c:v>98.07549334069715</c:v>
                </c:pt>
                <c:pt idx="2">
                  <c:v>97.08562567708222</c:v>
                </c:pt>
                <c:pt idx="3">
                  <c:v>99.369118677910663</c:v>
                </c:pt>
                <c:pt idx="4">
                  <c:v>100.58839773137626</c:v>
                </c:pt>
                <c:pt idx="5">
                  <c:v>98.6596427130021</c:v>
                </c:pt>
                <c:pt idx="6">
                  <c:v>97.892813900630884</c:v>
                </c:pt>
                <c:pt idx="7">
                  <c:v>100.18267944006628</c:v>
                </c:pt>
                <c:pt idx="8">
                  <c:v>101.66960511502432</c:v>
                </c:pt>
                <c:pt idx="9">
                  <c:v>100</c:v>
                </c:pt>
                <c:pt idx="10">
                  <c:v>98.974021284278948</c:v>
                </c:pt>
                <c:pt idx="11">
                  <c:v>101.50604329077893</c:v>
                </c:pt>
                <c:pt idx="12">
                  <c:v>103.6302228264333</c:v>
                </c:pt>
                <c:pt idx="13">
                  <c:v>101.38071669817533</c:v>
                </c:pt>
                <c:pt idx="14">
                  <c:v>100.68398581048071</c:v>
                </c:pt>
                <c:pt idx="15">
                  <c:v>102.73806742145847</c:v>
                </c:pt>
                <c:pt idx="16">
                  <c:v>104.60097287422732</c:v>
                </c:pt>
                <c:pt idx="17">
                  <c:v>102.96535463177348</c:v>
                </c:pt>
                <c:pt idx="18">
                  <c:v>102.20277417634939</c:v>
                </c:pt>
                <c:pt idx="19">
                  <c:v>104.81763918686407</c:v>
                </c:pt>
                <c:pt idx="20">
                  <c:v>105.64819338530492</c:v>
                </c:pt>
                <c:pt idx="21">
                  <c:v>104.52875077001508</c:v>
                </c:pt>
                <c:pt idx="22">
                  <c:v>104.60309705376298</c:v>
                </c:pt>
                <c:pt idx="23">
                  <c:v>106.9290736453045</c:v>
                </c:pt>
                <c:pt idx="24">
                  <c:v>108.4138751407269</c:v>
                </c:pt>
                <c:pt idx="25">
                  <c:v>106.74427002570258</c:v>
                </c:pt>
                <c:pt idx="26">
                  <c:v>106.57221148331458</c:v>
                </c:pt>
                <c:pt idx="27">
                  <c:v>108.76011640503856</c:v>
                </c:pt>
                <c:pt idx="28">
                  <c:v>109.64165091233511</c:v>
                </c:pt>
                <c:pt idx="29">
                  <c:v>108.13985598062749</c:v>
                </c:pt>
                <c:pt idx="30">
                  <c:v>107.32417103893621</c:v>
                </c:pt>
                <c:pt idx="31">
                  <c:v>109.29965800709476</c:v>
                </c:pt>
                <c:pt idx="32">
                  <c:v>110.42972152006287</c:v>
                </c:pt>
                <c:pt idx="33">
                  <c:v>108.96828599953268</c:v>
                </c:pt>
                <c:pt idx="34">
                  <c:v>107.38789642500583</c:v>
                </c:pt>
                <c:pt idx="35">
                  <c:v>107.22008624168915</c:v>
                </c:pt>
                <c:pt idx="36">
                  <c:v>108.24181659833889</c:v>
                </c:pt>
                <c:pt idx="37">
                  <c:v>107.46011852921809</c:v>
                </c:pt>
                <c:pt idx="38">
                  <c:v>104.53937166769336</c:v>
                </c:pt>
                <c:pt idx="39">
                  <c:v>107.78936635724452</c:v>
                </c:pt>
                <c:pt idx="40">
                  <c:v>109.48233744716103</c:v>
                </c:pt>
              </c:numCache>
            </c:numRef>
          </c:val>
          <c:smooth val="0"/>
          <c:extLst>
            <c:ext xmlns:c16="http://schemas.microsoft.com/office/drawing/2014/chart" uri="{C3380CC4-5D6E-409C-BE32-E72D297353CC}">
              <c16:uniqueId val="{00000000-05D0-4EA3-A696-F8FC7F6912FD}"/>
            </c:ext>
          </c:extLst>
        </c:ser>
        <c:ser>
          <c:idx val="1"/>
          <c:order val="1"/>
          <c:tx>
            <c:strRef>
              <c:f>Grafdata!$A$15</c:f>
              <c:strCache>
                <c:ptCount val="1"/>
                <c:pt idx="0">
                  <c:v>SBA-länen</c:v>
                </c:pt>
              </c:strCache>
            </c:strRef>
          </c:tx>
          <c:spPr>
            <a:ln w="28575" cap="rnd">
              <a:solidFill>
                <a:schemeClr val="accent6"/>
              </a:solidFill>
              <a:prstDash val="sysDot"/>
              <a:round/>
            </a:ln>
            <a:effectLst/>
          </c:spPr>
          <c:marker>
            <c:symbol val="none"/>
          </c:marker>
          <c:cat>
            <c:strRef>
              <c:f>Grafdata!$B$13:$AP$13</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Grafdata!$B$15:$AP$15</c:f>
              <c:numCache>
                <c:formatCode>General</c:formatCode>
                <c:ptCount val="41"/>
                <c:pt idx="0">
                  <c:v>100</c:v>
                </c:pt>
                <c:pt idx="1">
                  <c:v>98.863850650575145</c:v>
                </c:pt>
                <c:pt idx="2">
                  <c:v>98.052988874222137</c:v>
                </c:pt>
                <c:pt idx="3">
                  <c:v>99.778427305298891</c:v>
                </c:pt>
                <c:pt idx="4">
                  <c:v>100.84857627757873</c:v>
                </c:pt>
                <c:pt idx="5">
                  <c:v>99.882142183669615</c:v>
                </c:pt>
                <c:pt idx="6">
                  <c:v>99.038280218744106</c:v>
                </c:pt>
                <c:pt idx="7">
                  <c:v>101.13614934942485</c:v>
                </c:pt>
                <c:pt idx="8">
                  <c:v>102.22986988497077</c:v>
                </c:pt>
                <c:pt idx="9">
                  <c:v>101.53686592494815</c:v>
                </c:pt>
                <c:pt idx="10">
                  <c:v>100.38185932491042</c:v>
                </c:pt>
                <c:pt idx="11">
                  <c:v>102.57872902130869</c:v>
                </c:pt>
                <c:pt idx="12">
                  <c:v>104.47388270790118</c:v>
                </c:pt>
                <c:pt idx="13">
                  <c:v>103.03130303601735</c:v>
                </c:pt>
                <c:pt idx="14">
                  <c:v>102.3948708278333</c:v>
                </c:pt>
                <c:pt idx="15">
                  <c:v>104.15330944748256</c:v>
                </c:pt>
                <c:pt idx="16">
                  <c:v>105.27060154629456</c:v>
                </c:pt>
                <c:pt idx="17">
                  <c:v>104.66716952621157</c:v>
                </c:pt>
                <c:pt idx="18">
                  <c:v>103.93645106496322</c:v>
                </c:pt>
                <c:pt idx="19">
                  <c:v>106.67075240429945</c:v>
                </c:pt>
                <c:pt idx="20">
                  <c:v>107.06204035451631</c:v>
                </c:pt>
                <c:pt idx="21">
                  <c:v>106.24646426551008</c:v>
                </c:pt>
                <c:pt idx="22">
                  <c:v>105.98246275693003</c:v>
                </c:pt>
                <c:pt idx="23">
                  <c:v>108.48104846313407</c:v>
                </c:pt>
                <c:pt idx="24">
                  <c:v>109.79634169338111</c:v>
                </c:pt>
                <c:pt idx="25">
                  <c:v>108.84405053743164</c:v>
                </c:pt>
                <c:pt idx="26">
                  <c:v>108.82047897416557</c:v>
                </c:pt>
                <c:pt idx="27">
                  <c:v>110.68734678483877</c:v>
                </c:pt>
                <c:pt idx="28">
                  <c:v>111.98378276447293</c:v>
                </c:pt>
                <c:pt idx="29">
                  <c:v>110.66377522157269</c:v>
                </c:pt>
                <c:pt idx="30">
                  <c:v>110.46105977748444</c:v>
                </c:pt>
                <c:pt idx="31">
                  <c:v>111.83763907222327</c:v>
                </c:pt>
                <c:pt idx="32">
                  <c:v>113.12464642655101</c:v>
                </c:pt>
                <c:pt idx="33">
                  <c:v>111.85649632283614</c:v>
                </c:pt>
                <c:pt idx="34">
                  <c:v>110.90891947953989</c:v>
                </c:pt>
                <c:pt idx="35">
                  <c:v>110.30548745992834</c:v>
                </c:pt>
                <c:pt idx="36">
                  <c:v>110.53648877993588</c:v>
                </c:pt>
                <c:pt idx="37">
                  <c:v>109.78219875542146</c:v>
                </c:pt>
                <c:pt idx="38">
                  <c:v>107.98133132189326</c:v>
                </c:pt>
                <c:pt idx="39">
                  <c:v>110.60720346973412</c:v>
                </c:pt>
                <c:pt idx="40">
                  <c:v>112.86064491797096</c:v>
                </c:pt>
              </c:numCache>
            </c:numRef>
          </c:val>
          <c:smooth val="0"/>
          <c:extLst>
            <c:ext xmlns:c16="http://schemas.microsoft.com/office/drawing/2014/chart" uri="{C3380CC4-5D6E-409C-BE32-E72D297353CC}">
              <c16:uniqueId val="{00000001-05D0-4EA3-A696-F8FC7F6912FD}"/>
            </c:ext>
          </c:extLst>
        </c:ser>
        <c:ser>
          <c:idx val="2"/>
          <c:order val="2"/>
          <c:tx>
            <c:strRef>
              <c:f>Grafdata!$A$16</c:f>
              <c:strCache>
                <c:ptCount val="1"/>
                <c:pt idx="0">
                  <c:v>Uppsala län</c:v>
                </c:pt>
              </c:strCache>
            </c:strRef>
          </c:tx>
          <c:spPr>
            <a:ln w="28575" cap="rnd">
              <a:solidFill>
                <a:schemeClr val="accent2"/>
              </a:solidFill>
              <a:round/>
            </a:ln>
            <a:effectLst/>
          </c:spPr>
          <c:marker>
            <c:symbol val="none"/>
          </c:marker>
          <c:cat>
            <c:strRef>
              <c:f>Grafdata!$B$13:$AP$13</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Grafdata!$B$16:$AP$16</c:f>
              <c:numCache>
                <c:formatCode>General</c:formatCode>
                <c:ptCount val="41"/>
                <c:pt idx="0">
                  <c:v>100</c:v>
                </c:pt>
                <c:pt idx="1">
                  <c:v>99.828571428571422</c:v>
                </c:pt>
                <c:pt idx="2">
                  <c:v>98.057142857142864</c:v>
                </c:pt>
                <c:pt idx="3">
                  <c:v>99.771428571428572</c:v>
                </c:pt>
                <c:pt idx="4">
                  <c:v>100.17142857142858</c:v>
                </c:pt>
                <c:pt idx="5">
                  <c:v>98.857142857142861</c:v>
                </c:pt>
                <c:pt idx="6">
                  <c:v>95.542857142857144</c:v>
                </c:pt>
                <c:pt idx="7">
                  <c:v>97.942857142857136</c:v>
                </c:pt>
                <c:pt idx="8">
                  <c:v>98.51428571428572</c:v>
                </c:pt>
                <c:pt idx="9">
                  <c:v>97.942857142857136</c:v>
                </c:pt>
                <c:pt idx="10">
                  <c:v>97.942857142857136</c:v>
                </c:pt>
                <c:pt idx="11">
                  <c:v>101.71428571428571</c:v>
                </c:pt>
                <c:pt idx="12">
                  <c:v>104.05714285714286</c:v>
                </c:pt>
                <c:pt idx="13">
                  <c:v>100</c:v>
                </c:pt>
                <c:pt idx="14">
                  <c:v>100.34285714285714</c:v>
                </c:pt>
                <c:pt idx="15">
                  <c:v>103.37142857142857</c:v>
                </c:pt>
                <c:pt idx="16">
                  <c:v>103.48571428571428</c:v>
                </c:pt>
                <c:pt idx="17">
                  <c:v>103.08571428571429</c:v>
                </c:pt>
                <c:pt idx="18">
                  <c:v>102.62857142857143</c:v>
                </c:pt>
                <c:pt idx="19">
                  <c:v>105.94285714285714</c:v>
                </c:pt>
                <c:pt idx="20">
                  <c:v>106.4</c:v>
                </c:pt>
                <c:pt idx="21">
                  <c:v>105.77142857142857</c:v>
                </c:pt>
                <c:pt idx="22">
                  <c:v>104.51428571428572</c:v>
                </c:pt>
                <c:pt idx="23">
                  <c:v>106.34285714285714</c:v>
                </c:pt>
                <c:pt idx="24">
                  <c:v>108.11428571428571</c:v>
                </c:pt>
                <c:pt idx="25">
                  <c:v>106.34285714285714</c:v>
                </c:pt>
                <c:pt idx="26">
                  <c:v>106.57142857142857</c:v>
                </c:pt>
                <c:pt idx="27">
                  <c:v>108.8</c:v>
                </c:pt>
                <c:pt idx="28">
                  <c:v>105.25714285714285</c:v>
                </c:pt>
                <c:pt idx="29">
                  <c:v>103.77142857142857</c:v>
                </c:pt>
                <c:pt idx="30">
                  <c:v>106.05714285714286</c:v>
                </c:pt>
                <c:pt idx="31">
                  <c:v>108.91428571428571</c:v>
                </c:pt>
                <c:pt idx="32">
                  <c:v>113.88571428571429</c:v>
                </c:pt>
                <c:pt idx="33">
                  <c:v>110.57142857142857</c:v>
                </c:pt>
                <c:pt idx="34">
                  <c:v>103.77142857142857</c:v>
                </c:pt>
                <c:pt idx="35">
                  <c:v>104.45714285714286</c:v>
                </c:pt>
                <c:pt idx="36">
                  <c:v>106.97142857142858</c:v>
                </c:pt>
                <c:pt idx="37">
                  <c:v>105.42857142857143</c:v>
                </c:pt>
                <c:pt idx="38">
                  <c:v>102.85714285714286</c:v>
                </c:pt>
                <c:pt idx="39">
                  <c:v>106.85714285714286</c:v>
                </c:pt>
                <c:pt idx="40">
                  <c:v>107.48571428571428</c:v>
                </c:pt>
              </c:numCache>
            </c:numRef>
          </c:val>
          <c:smooth val="0"/>
          <c:extLst>
            <c:ext xmlns:c16="http://schemas.microsoft.com/office/drawing/2014/chart" uri="{C3380CC4-5D6E-409C-BE32-E72D297353CC}">
              <c16:uniqueId val="{00000002-05D0-4EA3-A696-F8FC7F6912FD}"/>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Grafdata!$B$21:$AP$21</c:f>
              <c:numCache>
                <c:formatCode>General</c:formatCode>
                <c:ptCount val="41"/>
                <c:pt idx="0">
                  <c:v>100</c:v>
                </c:pt>
                <c:pt idx="1">
                  <c:v>104.39620324765806</c:v>
                </c:pt>
                <c:pt idx="2">
                  <c:v>147.24763047887092</c:v>
                </c:pt>
                <c:pt idx="3">
                  <c:v>119.67909716761172</c:v>
                </c:pt>
                <c:pt idx="4">
                  <c:v>92.274740283928651</c:v>
                </c:pt>
                <c:pt idx="5">
                  <c:v>99.077024957576256</c:v>
                </c:pt>
                <c:pt idx="6">
                  <c:v>142.19886042244389</c:v>
                </c:pt>
                <c:pt idx="7">
                  <c:v>122.09345639667232</c:v>
                </c:pt>
                <c:pt idx="8">
                  <c:v>94.315908557868738</c:v>
                </c:pt>
                <c:pt idx="9">
                  <c:v>103.19592180235365</c:v>
                </c:pt>
                <c:pt idx="10">
                  <c:v>146.87719879144075</c:v>
                </c:pt>
                <c:pt idx="11">
                  <c:v>142.70311659285625</c:v>
                </c:pt>
                <c:pt idx="12">
                  <c:v>118.239449250169</c:v>
                </c:pt>
                <c:pt idx="13">
                  <c:v>140.95650014486156</c:v>
                </c:pt>
                <c:pt idx="14">
                  <c:v>207.26170274409171</c:v>
                </c:pt>
                <c:pt idx="15">
                  <c:v>185.51453444255895</c:v>
                </c:pt>
                <c:pt idx="16">
                  <c:v>153.79123380654775</c:v>
                </c:pt>
                <c:pt idx="17">
                  <c:v>197.03654650055876</c:v>
                </c:pt>
                <c:pt idx="18">
                  <c:v>252.14533062925099</c:v>
                </c:pt>
                <c:pt idx="19">
                  <c:v>243.71576783521652</c:v>
                </c:pt>
                <c:pt idx="20">
                  <c:v>188.07237559151801</c:v>
                </c:pt>
                <c:pt idx="21">
                  <c:v>212.62847840183215</c:v>
                </c:pt>
                <c:pt idx="22">
                  <c:v>264.61653077273292</c:v>
                </c:pt>
                <c:pt idx="23">
                  <c:v>226.84767462715396</c:v>
                </c:pt>
                <c:pt idx="24">
                  <c:v>179.36895547921583</c:v>
                </c:pt>
                <c:pt idx="25">
                  <c:v>211.2771270504808</c:v>
                </c:pt>
                <c:pt idx="26">
                  <c:v>278.79502779962201</c:v>
                </c:pt>
                <c:pt idx="27">
                  <c:v>245.1519666680463</c:v>
                </c:pt>
                <c:pt idx="28">
                  <c:v>178.76950457348619</c:v>
                </c:pt>
                <c:pt idx="29">
                  <c:v>207.60868065615387</c:v>
                </c:pt>
                <c:pt idx="30">
                  <c:v>257.81769518369822</c:v>
                </c:pt>
                <c:pt idx="31">
                  <c:v>204.69006525668087</c:v>
                </c:pt>
                <c:pt idx="32">
                  <c:v>150.68360857028546</c:v>
                </c:pt>
                <c:pt idx="33">
                  <c:v>173.11576507594884</c:v>
                </c:pt>
                <c:pt idx="34">
                  <c:v>244.47387663314157</c:v>
                </c:pt>
                <c:pt idx="35">
                  <c:v>129.68903053129699</c:v>
                </c:pt>
                <c:pt idx="36">
                  <c:v>109.21250500117269</c:v>
                </c:pt>
                <c:pt idx="37">
                  <c:v>174.56851951492075</c:v>
                </c:pt>
                <c:pt idx="38">
                  <c:v>214.44131727439537</c:v>
                </c:pt>
                <c:pt idx="39">
                  <c:v>215.54226508284702</c:v>
                </c:pt>
                <c:pt idx="40">
                  <c:v>203.39596870990439</c:v>
                </c:pt>
              </c:numCache>
            </c:numRef>
          </c:val>
          <c:smooth val="0"/>
          <c:extLst>
            <c:ext xmlns:c16="http://schemas.microsoft.com/office/drawing/2014/chart" uri="{C3380CC4-5D6E-409C-BE32-E72D297353CC}">
              <c16:uniqueId val="{00000000-A6D3-4D4B-925E-82F2E3084112}"/>
            </c:ext>
          </c:extLst>
        </c:ser>
        <c:ser>
          <c:idx val="1"/>
          <c:order val="1"/>
          <c:tx>
            <c:strRef>
              <c:f>Grafdata!$A$22</c:f>
              <c:strCache>
                <c:ptCount val="1"/>
                <c:pt idx="0">
                  <c:v>Uppsala län</c:v>
                </c:pt>
              </c:strCache>
            </c:strRef>
          </c:tx>
          <c:spPr>
            <a:ln w="28575" cap="rnd">
              <a:solidFill>
                <a:schemeClr val="accent2"/>
              </a:solidFill>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Grafdata!$B$22:$AP$22</c:f>
              <c:numCache>
                <c:formatCode>General</c:formatCode>
                <c:ptCount val="41"/>
                <c:pt idx="0">
                  <c:v>100</c:v>
                </c:pt>
                <c:pt idx="1">
                  <c:v>101.5490943755958</c:v>
                </c:pt>
                <c:pt idx="2">
                  <c:v>135.15252621544329</c:v>
                </c:pt>
                <c:pt idx="3">
                  <c:v>135.89132507149665</c:v>
                </c:pt>
                <c:pt idx="4">
                  <c:v>93.469971401334604</c:v>
                </c:pt>
                <c:pt idx="5">
                  <c:v>97.855100095328879</c:v>
                </c:pt>
                <c:pt idx="6">
                  <c:v>117.27836034318399</c:v>
                </c:pt>
                <c:pt idx="7">
                  <c:v>117.56434699714013</c:v>
                </c:pt>
                <c:pt idx="8">
                  <c:v>87.678741658722586</c:v>
                </c:pt>
                <c:pt idx="9">
                  <c:v>100.38131553860819</c:v>
                </c:pt>
                <c:pt idx="10">
                  <c:v>130.74356530028598</c:v>
                </c:pt>
                <c:pt idx="11">
                  <c:v>145.51954242135366</c:v>
                </c:pt>
                <c:pt idx="12">
                  <c:v>123.87988560533842</c:v>
                </c:pt>
                <c:pt idx="13">
                  <c:v>147.49761677788371</c:v>
                </c:pt>
                <c:pt idx="14">
                  <c:v>207.79313632030505</c:v>
                </c:pt>
                <c:pt idx="15">
                  <c:v>171.49666348903719</c:v>
                </c:pt>
                <c:pt idx="16">
                  <c:v>176.02478551000954</c:v>
                </c:pt>
                <c:pt idx="17">
                  <c:v>205.55290753098188</c:v>
                </c:pt>
                <c:pt idx="18">
                  <c:v>257.31649189704478</c:v>
                </c:pt>
                <c:pt idx="19">
                  <c:v>241.39656816015253</c:v>
                </c:pt>
                <c:pt idx="20">
                  <c:v>196.13918017159199</c:v>
                </c:pt>
                <c:pt idx="21">
                  <c:v>199.2135367016206</c:v>
                </c:pt>
                <c:pt idx="22">
                  <c:v>255.38608198284081</c:v>
                </c:pt>
                <c:pt idx="23">
                  <c:v>214.13250714966634</c:v>
                </c:pt>
                <c:pt idx="24">
                  <c:v>167.61201143946616</c:v>
                </c:pt>
                <c:pt idx="25">
                  <c:v>186.15347950428981</c:v>
                </c:pt>
                <c:pt idx="26">
                  <c:v>286.03431839847474</c:v>
                </c:pt>
                <c:pt idx="27">
                  <c:v>219.99523355576738</c:v>
                </c:pt>
                <c:pt idx="28">
                  <c:v>175.85795996186846</c:v>
                </c:pt>
                <c:pt idx="29">
                  <c:v>207.24499523355576</c:v>
                </c:pt>
                <c:pt idx="30">
                  <c:v>269.16110581506194</c:v>
                </c:pt>
                <c:pt idx="31">
                  <c:v>220.61487130600571</c:v>
                </c:pt>
                <c:pt idx="32">
                  <c:v>165.01429933269782</c:v>
                </c:pt>
                <c:pt idx="33">
                  <c:v>201.90657769304099</c:v>
                </c:pt>
                <c:pt idx="34">
                  <c:v>261.29647283126786</c:v>
                </c:pt>
                <c:pt idx="35">
                  <c:v>158.57959961868445</c:v>
                </c:pt>
                <c:pt idx="36">
                  <c:v>129.28979980934224</c:v>
                </c:pt>
                <c:pt idx="37">
                  <c:v>198.09342230695901</c:v>
                </c:pt>
                <c:pt idx="38">
                  <c:v>247.21163012392756</c:v>
                </c:pt>
                <c:pt idx="39">
                  <c:v>227.1210676835081</c:v>
                </c:pt>
                <c:pt idx="40">
                  <c:v>232.93612964728314</c:v>
                </c:pt>
              </c:numCache>
            </c:numRef>
          </c:val>
          <c:smooth val="0"/>
          <c:extLst>
            <c:ext xmlns:c16="http://schemas.microsoft.com/office/drawing/2014/chart" uri="{C3380CC4-5D6E-409C-BE32-E72D297353CC}">
              <c16:uniqueId val="{00000001-A6D3-4D4B-925E-82F2E3084112}"/>
            </c:ext>
          </c:extLst>
        </c:ser>
        <c:ser>
          <c:idx val="2"/>
          <c:order val="2"/>
          <c:tx>
            <c:strRef>
              <c:f>Grafdata!$A$23</c:f>
              <c:strCache>
                <c:ptCount val="1"/>
                <c:pt idx="0">
                  <c:v>Uppsala kommun</c:v>
                </c:pt>
              </c:strCache>
            </c:strRef>
          </c:tx>
          <c:spPr>
            <a:ln w="28575" cap="rnd">
              <a:solidFill>
                <a:schemeClr val="accent3"/>
              </a:solidFill>
              <a:prstDash val="sysDot"/>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Grafdata!$B$23:$AP$23</c:f>
              <c:numCache>
                <c:formatCode>General</c:formatCode>
                <c:ptCount val="41"/>
                <c:pt idx="0">
                  <c:v>100</c:v>
                </c:pt>
                <c:pt idx="1">
                  <c:v>101.23704446673354</c:v>
                </c:pt>
                <c:pt idx="2">
                  <c:v>132.69809428284856</c:v>
                </c:pt>
                <c:pt idx="3">
                  <c:v>129.98996990972918</c:v>
                </c:pt>
                <c:pt idx="4">
                  <c:v>92.24339685723838</c:v>
                </c:pt>
                <c:pt idx="5">
                  <c:v>90.772316950852556</c:v>
                </c:pt>
                <c:pt idx="6">
                  <c:v>103.84486793714477</c:v>
                </c:pt>
                <c:pt idx="7">
                  <c:v>112.37044466733533</c:v>
                </c:pt>
                <c:pt idx="8">
                  <c:v>88.231360748913403</c:v>
                </c:pt>
                <c:pt idx="9">
                  <c:v>99.531929120695423</c:v>
                </c:pt>
                <c:pt idx="10">
                  <c:v>115.84754262788366</c:v>
                </c:pt>
                <c:pt idx="11">
                  <c:v>142.52758274824473</c:v>
                </c:pt>
                <c:pt idx="12">
                  <c:v>123.57071213640923</c:v>
                </c:pt>
                <c:pt idx="13">
                  <c:v>137.21163490471415</c:v>
                </c:pt>
                <c:pt idx="14">
                  <c:v>192.74490137077899</c:v>
                </c:pt>
                <c:pt idx="15">
                  <c:v>168.03744567034437</c:v>
                </c:pt>
                <c:pt idx="16">
                  <c:v>176.46272149782681</c:v>
                </c:pt>
                <c:pt idx="17">
                  <c:v>191.90906051487798</c:v>
                </c:pt>
                <c:pt idx="18">
                  <c:v>226.14510197258443</c:v>
                </c:pt>
                <c:pt idx="19">
                  <c:v>237.34536944165831</c:v>
                </c:pt>
                <c:pt idx="20">
                  <c:v>203.10932798395186</c:v>
                </c:pt>
                <c:pt idx="21">
                  <c:v>186.32564359745905</c:v>
                </c:pt>
                <c:pt idx="22">
                  <c:v>239.3513874958208</c:v>
                </c:pt>
                <c:pt idx="23">
                  <c:v>196.55633567368773</c:v>
                </c:pt>
                <c:pt idx="24">
                  <c:v>170.04346372450686</c:v>
                </c:pt>
                <c:pt idx="25">
                  <c:v>188.39852892009361</c:v>
                </c:pt>
                <c:pt idx="26">
                  <c:v>297.45904379806086</c:v>
                </c:pt>
                <c:pt idx="27">
                  <c:v>204.21263791374122</c:v>
                </c:pt>
                <c:pt idx="28">
                  <c:v>173.95519893012371</c:v>
                </c:pt>
                <c:pt idx="29">
                  <c:v>207.75660314276161</c:v>
                </c:pt>
                <c:pt idx="30">
                  <c:v>259.41156803744565</c:v>
                </c:pt>
                <c:pt idx="31">
                  <c:v>217.48579070544969</c:v>
                </c:pt>
                <c:pt idx="32">
                  <c:v>160.01337345369441</c:v>
                </c:pt>
                <c:pt idx="33">
                  <c:v>211.26713473754597</c:v>
                </c:pt>
                <c:pt idx="34">
                  <c:v>237.51253761283851</c:v>
                </c:pt>
                <c:pt idx="35">
                  <c:v>152.8251420929455</c:v>
                </c:pt>
                <c:pt idx="36">
                  <c:v>132.36375794048814</c:v>
                </c:pt>
                <c:pt idx="37">
                  <c:v>204.34637245068538</c:v>
                </c:pt>
                <c:pt idx="38">
                  <c:v>245.16883985289201</c:v>
                </c:pt>
                <c:pt idx="39">
                  <c:v>220.76228686058175</c:v>
                </c:pt>
                <c:pt idx="40">
                  <c:v>232.02942159812773</c:v>
                </c:pt>
              </c:numCache>
            </c:numRef>
          </c:val>
          <c:smooth val="0"/>
          <c:extLst>
            <c:ext xmlns:c16="http://schemas.microsoft.com/office/drawing/2014/chart" uri="{C3380CC4-5D6E-409C-BE32-E72D297353CC}">
              <c16:uniqueId val="{00000002-A6D3-4D4B-925E-82F2E3084112}"/>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Grafdata!$B$19:$AP$19</c:f>
              <c:numCache>
                <c:formatCode>General</c:formatCode>
                <c:ptCount val="41"/>
                <c:pt idx="0">
                  <c:v>100</c:v>
                </c:pt>
                <c:pt idx="1">
                  <c:v>167.85714285714286</c:v>
                </c:pt>
                <c:pt idx="2">
                  <c:v>163.40522358527897</c:v>
                </c:pt>
                <c:pt idx="3">
                  <c:v>137.33676296003165</c:v>
                </c:pt>
                <c:pt idx="4">
                  <c:v>150.85081123862287</c:v>
                </c:pt>
                <c:pt idx="5">
                  <c:v>255.47091412742381</c:v>
                </c:pt>
                <c:pt idx="6">
                  <c:v>170.19192718638703</c:v>
                </c:pt>
                <c:pt idx="7">
                  <c:v>153.88800949742779</c:v>
                </c:pt>
                <c:pt idx="8">
                  <c:v>113.53383458646617</c:v>
                </c:pt>
                <c:pt idx="9">
                  <c:v>143.64859517214089</c:v>
                </c:pt>
                <c:pt idx="10">
                  <c:v>129.49149188761376</c:v>
                </c:pt>
                <c:pt idx="11">
                  <c:v>124.52512861100119</c:v>
                </c:pt>
                <c:pt idx="12">
                  <c:v>100.79145231499803</c:v>
                </c:pt>
                <c:pt idx="13">
                  <c:v>110.90225563909775</c:v>
                </c:pt>
                <c:pt idx="14">
                  <c:v>165.80925999208549</c:v>
                </c:pt>
                <c:pt idx="15">
                  <c:v>88.771270280965567</c:v>
                </c:pt>
                <c:pt idx="16">
                  <c:v>76.34546893549664</c:v>
                </c:pt>
                <c:pt idx="17">
                  <c:v>95.884447962010285</c:v>
                </c:pt>
                <c:pt idx="18">
                  <c:v>104.19469726948951</c:v>
                </c:pt>
                <c:pt idx="19">
                  <c:v>88.810842896715471</c:v>
                </c:pt>
                <c:pt idx="20">
                  <c:v>75.425405619311434</c:v>
                </c:pt>
                <c:pt idx="21">
                  <c:v>113.31618519984171</c:v>
                </c:pt>
                <c:pt idx="22">
                  <c:v>92.481203007518801</c:v>
                </c:pt>
                <c:pt idx="23">
                  <c:v>76.187178472497038</c:v>
                </c:pt>
                <c:pt idx="24">
                  <c:v>83.300356153541756</c:v>
                </c:pt>
                <c:pt idx="25">
                  <c:v>90.136525524337159</c:v>
                </c:pt>
                <c:pt idx="26">
                  <c:v>82.281361297981803</c:v>
                </c:pt>
                <c:pt idx="27">
                  <c:v>94.677483181638308</c:v>
                </c:pt>
                <c:pt idx="28">
                  <c:v>69.657696873763356</c:v>
                </c:pt>
                <c:pt idx="29">
                  <c:v>107.25168183616937</c:v>
                </c:pt>
                <c:pt idx="30">
                  <c:v>157.58804907004352</c:v>
                </c:pt>
                <c:pt idx="31">
                  <c:v>119.35100910170162</c:v>
                </c:pt>
                <c:pt idx="32">
                  <c:v>82.548476454293635</c:v>
                </c:pt>
                <c:pt idx="33">
                  <c:v>135.08112386228728</c:v>
                </c:pt>
                <c:pt idx="34">
                  <c:v>483.76533438860309</c:v>
                </c:pt>
                <c:pt idx="35">
                  <c:v>461.79263949347052</c:v>
                </c:pt>
                <c:pt idx="36">
                  <c:v>133.98298377522755</c:v>
                </c:pt>
                <c:pt idx="37">
                  <c:v>141.97665215670756</c:v>
                </c:pt>
                <c:pt idx="38">
                  <c:v>87.524732884843687</c:v>
                </c:pt>
                <c:pt idx="39">
                  <c:v>75.979422239810049</c:v>
                </c:pt>
                <c:pt idx="40">
                  <c:v>49.802136921250494</c:v>
                </c:pt>
              </c:numCache>
            </c:numRef>
          </c:val>
          <c:smooth val="0"/>
          <c:extLst>
            <c:ext xmlns:c16="http://schemas.microsoft.com/office/drawing/2014/chart" uri="{C3380CC4-5D6E-409C-BE32-E72D297353CC}">
              <c16:uniqueId val="{00000000-4777-4BE7-85F7-BCE796FA3A8D}"/>
            </c:ext>
          </c:extLst>
        </c:ser>
        <c:ser>
          <c:idx val="1"/>
          <c:order val="1"/>
          <c:tx>
            <c:strRef>
              <c:f>Grafdata!$A$20</c:f>
              <c:strCache>
                <c:ptCount val="1"/>
                <c:pt idx="0">
                  <c:v>Uppsala län</c:v>
                </c:pt>
              </c:strCache>
            </c:strRef>
          </c:tx>
          <c:spPr>
            <a:ln w="28575" cap="rnd">
              <a:solidFill>
                <a:schemeClr val="accent2"/>
              </a:solidFill>
              <a:round/>
            </a:ln>
            <a:effectLst/>
          </c:spPr>
          <c:marker>
            <c:symbol val="none"/>
          </c:marker>
          <c:cat>
            <c:strRef>
              <c:f>Grafdata!$B$18:$AP$18</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Grafdata!$B$20:$AP$20</c:f>
              <c:numCache>
                <c:formatCode>General</c:formatCode>
                <c:ptCount val="41"/>
                <c:pt idx="0">
                  <c:v>100</c:v>
                </c:pt>
                <c:pt idx="1">
                  <c:v>333.01886792452831</c:v>
                </c:pt>
                <c:pt idx="2">
                  <c:v>154.71698113207546</c:v>
                </c:pt>
                <c:pt idx="3">
                  <c:v>190.56603773584905</c:v>
                </c:pt>
                <c:pt idx="4">
                  <c:v>370.75471698113205</c:v>
                </c:pt>
                <c:pt idx="5">
                  <c:v>403.77358490566036</c:v>
                </c:pt>
                <c:pt idx="6">
                  <c:v>283.96226415094338</c:v>
                </c:pt>
                <c:pt idx="7">
                  <c:v>398.11320754716979</c:v>
                </c:pt>
                <c:pt idx="8">
                  <c:v>301.88679245283021</c:v>
                </c:pt>
                <c:pt idx="9">
                  <c:v>590.56603773584902</c:v>
                </c:pt>
                <c:pt idx="10">
                  <c:v>267.92452830188677</c:v>
                </c:pt>
                <c:pt idx="11">
                  <c:v>543.39622641509436</c:v>
                </c:pt>
                <c:pt idx="12">
                  <c:v>166.03773584905662</c:v>
                </c:pt>
                <c:pt idx="13">
                  <c:v>116.0377358490566</c:v>
                </c:pt>
                <c:pt idx="14">
                  <c:v>395.28301886792451</c:v>
                </c:pt>
                <c:pt idx="15">
                  <c:v>118.86792452830188</c:v>
                </c:pt>
                <c:pt idx="16">
                  <c:v>79.245283018867923</c:v>
                </c:pt>
                <c:pt idx="17">
                  <c:v>289.62264150943395</c:v>
                </c:pt>
                <c:pt idx="18">
                  <c:v>66.981132075471692</c:v>
                </c:pt>
                <c:pt idx="19">
                  <c:v>226.41509433962264</c:v>
                </c:pt>
                <c:pt idx="20">
                  <c:v>196.22641509433961</c:v>
                </c:pt>
                <c:pt idx="21">
                  <c:v>207.54716981132074</c:v>
                </c:pt>
                <c:pt idx="22">
                  <c:v>204.71698113207546</c:v>
                </c:pt>
                <c:pt idx="23">
                  <c:v>38.679245283018865</c:v>
                </c:pt>
                <c:pt idx="24">
                  <c:v>168.8679245283019</c:v>
                </c:pt>
                <c:pt idx="25">
                  <c:v>135.84905660377359</c:v>
                </c:pt>
                <c:pt idx="26">
                  <c:v>127.35849056603773</c:v>
                </c:pt>
                <c:pt idx="27">
                  <c:v>272.64150943396226</c:v>
                </c:pt>
                <c:pt idx="28">
                  <c:v>209.43396226415095</c:v>
                </c:pt>
                <c:pt idx="29">
                  <c:v>100</c:v>
                </c:pt>
                <c:pt idx="30">
                  <c:v>233.96226415094338</c:v>
                </c:pt>
                <c:pt idx="31">
                  <c:v>135.84905660377359</c:v>
                </c:pt>
                <c:pt idx="32">
                  <c:v>100.94339622641509</c:v>
                </c:pt>
                <c:pt idx="33">
                  <c:v>280.18867924528303</c:v>
                </c:pt>
                <c:pt idx="34">
                  <c:v>691.5094339622641</c:v>
                </c:pt>
                <c:pt idx="35">
                  <c:v>367.92452830188677</c:v>
                </c:pt>
                <c:pt idx="36">
                  <c:v>255.66037735849056</c:v>
                </c:pt>
                <c:pt idx="37">
                  <c:v>313.20754716981133</c:v>
                </c:pt>
                <c:pt idx="38">
                  <c:v>166.03773584905662</c:v>
                </c:pt>
                <c:pt idx="39">
                  <c:v>72.64150943396227</c:v>
                </c:pt>
                <c:pt idx="40">
                  <c:v>97.169811320754718</c:v>
                </c:pt>
              </c:numCache>
            </c:numRef>
          </c:val>
          <c:smooth val="0"/>
          <c:extLst>
            <c:ext xmlns:c16="http://schemas.microsoft.com/office/drawing/2014/chart" uri="{C3380CC4-5D6E-409C-BE32-E72D297353CC}">
              <c16:uniqueId val="{00000001-4777-4BE7-85F7-BCE796FA3A8D}"/>
            </c:ext>
          </c:extLst>
        </c:ser>
        <c:ser>
          <c:idx val="2"/>
          <c:order val="2"/>
          <c:tx>
            <c:strRef>
              <c:f>Grafdata!$A$21</c:f>
              <c:strCache>
                <c:ptCount val="1"/>
                <c:pt idx="0">
                  <c:v>Uppsala kommun</c:v>
                </c:pt>
              </c:strCache>
            </c:strRef>
          </c:tx>
          <c:spPr>
            <a:ln w="28575" cap="rnd">
              <a:solidFill>
                <a:schemeClr val="accent3"/>
              </a:solidFill>
              <a:prstDash val="sysDot"/>
              <a:round/>
            </a:ln>
            <a:effectLst/>
          </c:spPr>
          <c:marker>
            <c:symbol val="none"/>
          </c:marker>
          <c:cat>
            <c:strRef>
              <c:f>Grafdata!$B$18:$AP$18</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Grafdata!$B$21:$AP$21</c:f>
              <c:numCache>
                <c:formatCode>General</c:formatCode>
                <c:ptCount val="41"/>
                <c:pt idx="0">
                  <c:v>100</c:v>
                </c:pt>
                <c:pt idx="1">
                  <c:v>200</c:v>
                </c:pt>
                <c:pt idx="2">
                  <c:v>183.78378378378378</c:v>
                </c:pt>
                <c:pt idx="3">
                  <c:v>98.648648648648646</c:v>
                </c:pt>
                <c:pt idx="4">
                  <c:v>154.05405405405406</c:v>
                </c:pt>
                <c:pt idx="5">
                  <c:v>305.40540540540542</c:v>
                </c:pt>
                <c:pt idx="6">
                  <c:v>241.8918918918919</c:v>
                </c:pt>
                <c:pt idx="7">
                  <c:v>191.8918918918919</c:v>
                </c:pt>
                <c:pt idx="8">
                  <c:v>339.18918918918916</c:v>
                </c:pt>
                <c:pt idx="9">
                  <c:v>590.54054054054052</c:v>
                </c:pt>
                <c:pt idx="10">
                  <c:v>283.7837837837838</c:v>
                </c:pt>
                <c:pt idx="11">
                  <c:v>517.56756756756761</c:v>
                </c:pt>
                <c:pt idx="12">
                  <c:v>164.86486486486487</c:v>
                </c:pt>
                <c:pt idx="13">
                  <c:v>114.86486486486487</c:v>
                </c:pt>
                <c:pt idx="14">
                  <c:v>305.40540540540542</c:v>
                </c:pt>
                <c:pt idx="15">
                  <c:v>68.918918918918919</c:v>
                </c:pt>
                <c:pt idx="16">
                  <c:v>95.945945945945951</c:v>
                </c:pt>
                <c:pt idx="17">
                  <c:v>187.83783783783784</c:v>
                </c:pt>
                <c:pt idx="18">
                  <c:v>71.621621621621628</c:v>
                </c:pt>
                <c:pt idx="19">
                  <c:v>254.05405405405406</c:v>
                </c:pt>
                <c:pt idx="20">
                  <c:v>229.72972972972974</c:v>
                </c:pt>
                <c:pt idx="21">
                  <c:v>235.13513513513513</c:v>
                </c:pt>
                <c:pt idx="22">
                  <c:v>132.43243243243242</c:v>
                </c:pt>
                <c:pt idx="23">
                  <c:v>32.432432432432435</c:v>
                </c:pt>
                <c:pt idx="24">
                  <c:v>124.32432432432432</c:v>
                </c:pt>
                <c:pt idx="25">
                  <c:v>125.67567567567568</c:v>
                </c:pt>
                <c:pt idx="26">
                  <c:v>127.02702702702703</c:v>
                </c:pt>
                <c:pt idx="27">
                  <c:v>252.70270270270271</c:v>
                </c:pt>
                <c:pt idx="28">
                  <c:v>141.8918918918919</c:v>
                </c:pt>
                <c:pt idx="29">
                  <c:v>78.378378378378372</c:v>
                </c:pt>
                <c:pt idx="30">
                  <c:v>262.16216216216219</c:v>
                </c:pt>
                <c:pt idx="31">
                  <c:v>139.18918918918919</c:v>
                </c:pt>
                <c:pt idx="32">
                  <c:v>108.10810810810811</c:v>
                </c:pt>
                <c:pt idx="33">
                  <c:v>351.35135135135135</c:v>
                </c:pt>
                <c:pt idx="34">
                  <c:v>647.29729729729729</c:v>
                </c:pt>
                <c:pt idx="35">
                  <c:v>356.75675675675677</c:v>
                </c:pt>
                <c:pt idx="36">
                  <c:v>339.18918918918916</c:v>
                </c:pt>
                <c:pt idx="37">
                  <c:v>394.59459459459458</c:v>
                </c:pt>
                <c:pt idx="38">
                  <c:v>217.56756756756758</c:v>
                </c:pt>
                <c:pt idx="39">
                  <c:v>63.513513513513516</c:v>
                </c:pt>
                <c:pt idx="40">
                  <c:v>50</c:v>
                </c:pt>
              </c:numCache>
            </c:numRef>
          </c:val>
          <c:smooth val="0"/>
          <c:extLst>
            <c:ext xmlns:c16="http://schemas.microsoft.com/office/drawing/2014/chart" uri="{C3380CC4-5D6E-409C-BE32-E72D297353CC}">
              <c16:uniqueId val="{00000002-4777-4BE7-85F7-BCE796FA3A8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2">
                  <c:v>2012</c:v>
                </c:pt>
                <c:pt idx="6">
                  <c:v>2013</c:v>
                </c:pt>
                <c:pt idx="10">
                  <c:v>2014</c:v>
                </c:pt>
                <c:pt idx="14">
                  <c:v>2015</c:v>
                </c:pt>
                <c:pt idx="18">
                  <c:v>2016</c:v>
                </c:pt>
                <c:pt idx="22">
                  <c:v>2017</c:v>
                </c:pt>
                <c:pt idx="26">
                  <c:v>2018</c:v>
                </c:pt>
                <c:pt idx="30">
                  <c:v>2019</c:v>
                </c:pt>
                <c:pt idx="34">
                  <c:v>2020</c:v>
                </c:pt>
                <c:pt idx="38">
                  <c:v>2021</c:v>
                </c:pt>
              </c:numCache>
            </c:numRef>
          </c:cat>
          <c:val>
            <c:numRef>
              <c:f>Grafdata!$B$4:$AP$4</c:f>
              <c:numCache>
                <c:formatCode>General</c:formatCode>
                <c:ptCount val="41"/>
                <c:pt idx="0">
                  <c:v>5.1979901999999996</c:v>
                </c:pt>
                <c:pt idx="1">
                  <c:v>5.3716065000000004</c:v>
                </c:pt>
                <c:pt idx="2">
                  <c:v>5.6471321000000003</c:v>
                </c:pt>
                <c:pt idx="3">
                  <c:v>5.2812840999999997</c:v>
                </c:pt>
                <c:pt idx="4">
                  <c:v>5.4272818000000003</c:v>
                </c:pt>
                <c:pt idx="5">
                  <c:v>5.6900012000000002</c:v>
                </c:pt>
                <c:pt idx="6">
                  <c:v>5.8598794999999999</c:v>
                </c:pt>
                <c:pt idx="7">
                  <c:v>5.4593397000000001</c:v>
                </c:pt>
                <c:pt idx="8">
                  <c:v>5.5785103999999999</c:v>
                </c:pt>
                <c:pt idx="9">
                  <c:v>5.6457477999999996</c:v>
                </c:pt>
                <c:pt idx="10">
                  <c:v>5.5976245000000002</c:v>
                </c:pt>
                <c:pt idx="11">
                  <c:v>5.0938878000000001</c:v>
                </c:pt>
                <c:pt idx="12">
                  <c:v>5.1062773000000004</c:v>
                </c:pt>
                <c:pt idx="13">
                  <c:v>5.2243864999999996</c:v>
                </c:pt>
                <c:pt idx="14">
                  <c:v>5.2929404</c:v>
                </c:pt>
                <c:pt idx="15">
                  <c:v>4.9356795</c:v>
                </c:pt>
                <c:pt idx="16">
                  <c:v>5.0270139</c:v>
                </c:pt>
                <c:pt idx="17">
                  <c:v>5.1607665000000003</c:v>
                </c:pt>
                <c:pt idx="18">
                  <c:v>5.1933197</c:v>
                </c:pt>
                <c:pt idx="19">
                  <c:v>4.8013187999999998</c:v>
                </c:pt>
                <c:pt idx="20">
                  <c:v>4.8220586000000001</c:v>
                </c:pt>
                <c:pt idx="21">
                  <c:v>4.9710428000000002</c:v>
                </c:pt>
                <c:pt idx="22">
                  <c:v>5.0919134000000001</c:v>
                </c:pt>
                <c:pt idx="23">
                  <c:v>4.8117241000000002</c:v>
                </c:pt>
                <c:pt idx="24">
                  <c:v>4.8194819000000004</c:v>
                </c:pt>
                <c:pt idx="25">
                  <c:v>4.8820189999999997</c:v>
                </c:pt>
                <c:pt idx="26">
                  <c:v>4.9013086000000001</c:v>
                </c:pt>
                <c:pt idx="27">
                  <c:v>4.5815858</c:v>
                </c:pt>
                <c:pt idx="28">
                  <c:v>4.5682245000000004</c:v>
                </c:pt>
                <c:pt idx="29">
                  <c:v>4.5652578999999998</c:v>
                </c:pt>
                <c:pt idx="30">
                  <c:v>4.6360673999999999</c:v>
                </c:pt>
                <c:pt idx="31">
                  <c:v>4.4652865000000004</c:v>
                </c:pt>
                <c:pt idx="32">
                  <c:v>4.6453017000000001</c:v>
                </c:pt>
                <c:pt idx="33">
                  <c:v>4.8557554528969531</c:v>
                </c:pt>
                <c:pt idx="34">
                  <c:v>5.0690150105641782</c:v>
                </c:pt>
                <c:pt idx="35">
                  <c:v>5.8655588453141814</c:v>
                </c:pt>
                <c:pt idx="36">
                  <c:v>6.2768198893320166</c:v>
                </c:pt>
                <c:pt idx="37">
                  <c:v>6.0307963571851229</c:v>
                </c:pt>
                <c:pt idx="38">
                  <c:v>5.9896784238545449</c:v>
                </c:pt>
                <c:pt idx="39">
                  <c:v>5.5009540448191512</c:v>
                </c:pt>
                <c:pt idx="40">
                  <c:v>5.2183485831050209</c:v>
                </c:pt>
              </c:numCache>
            </c:numRef>
          </c:val>
          <c:smooth val="0"/>
          <c:extLst>
            <c:ext xmlns:c16="http://schemas.microsoft.com/office/drawing/2014/chart" uri="{C3380CC4-5D6E-409C-BE32-E72D297353CC}">
              <c16:uniqueId val="{00000000-D8C8-4951-832C-09C098A30F1E}"/>
            </c:ext>
          </c:extLst>
        </c:ser>
        <c:ser>
          <c:idx val="1"/>
          <c:order val="1"/>
          <c:tx>
            <c:strRef>
              <c:f>Grafdata!$A$5</c:f>
              <c:strCache>
                <c:ptCount val="1"/>
                <c:pt idx="0">
                  <c:v>Uppsala län</c:v>
                </c:pt>
              </c:strCache>
            </c:strRef>
          </c:tx>
          <c:spPr>
            <a:ln w="28575" cap="rnd">
              <a:solidFill>
                <a:schemeClr val="accent2"/>
              </a:solidFill>
              <a:round/>
            </a:ln>
            <a:effectLst/>
          </c:spPr>
          <c:marker>
            <c:symbol val="none"/>
          </c:marker>
          <c:cat>
            <c:numRef>
              <c:f>Grafdata!$B$2:$AP$2</c:f>
              <c:numCache>
                <c:formatCode>General</c:formatCode>
                <c:ptCount val="41"/>
                <c:pt idx="2">
                  <c:v>2012</c:v>
                </c:pt>
                <c:pt idx="6">
                  <c:v>2013</c:v>
                </c:pt>
                <c:pt idx="10">
                  <c:v>2014</c:v>
                </c:pt>
                <c:pt idx="14">
                  <c:v>2015</c:v>
                </c:pt>
                <c:pt idx="18">
                  <c:v>2016</c:v>
                </c:pt>
                <c:pt idx="22">
                  <c:v>2017</c:v>
                </c:pt>
                <c:pt idx="26">
                  <c:v>2018</c:v>
                </c:pt>
                <c:pt idx="30">
                  <c:v>2019</c:v>
                </c:pt>
                <c:pt idx="34">
                  <c:v>2020</c:v>
                </c:pt>
                <c:pt idx="38">
                  <c:v>2021</c:v>
                </c:pt>
              </c:numCache>
            </c:numRef>
          </c:cat>
          <c:val>
            <c:numRef>
              <c:f>Grafdata!$B$5:$AP$5</c:f>
              <c:numCache>
                <c:formatCode>General</c:formatCode>
                <c:ptCount val="41"/>
                <c:pt idx="0">
                  <c:v>3.8837356000000001</c:v>
                </c:pt>
                <c:pt idx="1">
                  <c:v>3.8092237999999998</c:v>
                </c:pt>
                <c:pt idx="2">
                  <c:v>3.9343311000000001</c:v>
                </c:pt>
                <c:pt idx="3">
                  <c:v>3.7564147000000001</c:v>
                </c:pt>
                <c:pt idx="4">
                  <c:v>3.9851112</c:v>
                </c:pt>
                <c:pt idx="5">
                  <c:v>4.0286524000000004</c:v>
                </c:pt>
                <c:pt idx="6">
                  <c:v>4.0924538000000004</c:v>
                </c:pt>
                <c:pt idx="7">
                  <c:v>3.9030452000000002</c:v>
                </c:pt>
                <c:pt idx="8">
                  <c:v>4.1212891999999997</c:v>
                </c:pt>
                <c:pt idx="9">
                  <c:v>3.9313948999999999</c:v>
                </c:pt>
                <c:pt idx="10">
                  <c:v>3.8519247000000001</c:v>
                </c:pt>
                <c:pt idx="11">
                  <c:v>3.4299697999999998</c:v>
                </c:pt>
                <c:pt idx="12">
                  <c:v>3.5113064</c:v>
                </c:pt>
                <c:pt idx="13">
                  <c:v>3.4413808000000001</c:v>
                </c:pt>
                <c:pt idx="14">
                  <c:v>3.5567959</c:v>
                </c:pt>
                <c:pt idx="15">
                  <c:v>3.3797613000000002</c:v>
                </c:pt>
                <c:pt idx="16">
                  <c:v>3.5498200999999998</c:v>
                </c:pt>
                <c:pt idx="17">
                  <c:v>3.5803636000000001</c:v>
                </c:pt>
                <c:pt idx="18">
                  <c:v>3.5653413</c:v>
                </c:pt>
                <c:pt idx="19">
                  <c:v>3.4322070999999998</c:v>
                </c:pt>
                <c:pt idx="20">
                  <c:v>3.5998681000000001</c:v>
                </c:pt>
                <c:pt idx="21">
                  <c:v>3.6944298</c:v>
                </c:pt>
                <c:pt idx="22">
                  <c:v>3.7811670999999998</c:v>
                </c:pt>
                <c:pt idx="23">
                  <c:v>3.6891343000000001</c:v>
                </c:pt>
                <c:pt idx="24">
                  <c:v>3.8091621</c:v>
                </c:pt>
                <c:pt idx="25">
                  <c:v>3.8061275000000001</c:v>
                </c:pt>
                <c:pt idx="26">
                  <c:v>3.7874450999999998</c:v>
                </c:pt>
                <c:pt idx="27">
                  <c:v>3.5785154000000001</c:v>
                </c:pt>
                <c:pt idx="28">
                  <c:v>3.6579894999999998</c:v>
                </c:pt>
                <c:pt idx="29">
                  <c:v>3.5844619999999998</c:v>
                </c:pt>
                <c:pt idx="30">
                  <c:v>3.5919694</c:v>
                </c:pt>
                <c:pt idx="31">
                  <c:v>3.4729296999999999</c:v>
                </c:pt>
                <c:pt idx="32">
                  <c:v>3.6873141</c:v>
                </c:pt>
                <c:pt idx="33">
                  <c:v>3.7390769926320475</c:v>
                </c:pt>
                <c:pt idx="34">
                  <c:v>3.9413681163909051</c:v>
                </c:pt>
                <c:pt idx="35">
                  <c:v>4.8022628697195691</c:v>
                </c:pt>
                <c:pt idx="36">
                  <c:v>5.3856901861275839</c:v>
                </c:pt>
                <c:pt idx="37">
                  <c:v>5.1804601041203515</c:v>
                </c:pt>
                <c:pt idx="38">
                  <c:v>5.1207004814065442</c:v>
                </c:pt>
                <c:pt idx="39">
                  <c:v>4.7968518079072382</c:v>
                </c:pt>
                <c:pt idx="40">
                  <c:v>4.7742649445582277</c:v>
                </c:pt>
              </c:numCache>
            </c:numRef>
          </c:val>
          <c:smooth val="0"/>
          <c:extLst>
            <c:ext xmlns:c16="http://schemas.microsoft.com/office/drawing/2014/chart" uri="{C3380CC4-5D6E-409C-BE32-E72D297353CC}">
              <c16:uniqueId val="{00000001-D8C8-4951-832C-09C098A30F1E}"/>
            </c:ext>
          </c:extLst>
        </c:ser>
        <c:ser>
          <c:idx val="2"/>
          <c:order val="2"/>
          <c:tx>
            <c:strRef>
              <c:f>Grafdata!$A$6</c:f>
              <c:strCache>
                <c:ptCount val="1"/>
                <c:pt idx="0">
                  <c:v>Uppsala kommun</c:v>
                </c:pt>
              </c:strCache>
            </c:strRef>
          </c:tx>
          <c:spPr>
            <a:ln w="28575" cap="rnd">
              <a:solidFill>
                <a:schemeClr val="accent3"/>
              </a:solidFill>
              <a:prstDash val="sysDash"/>
              <a:round/>
            </a:ln>
            <a:effectLst/>
          </c:spPr>
          <c:marker>
            <c:symbol val="none"/>
          </c:marker>
          <c:cat>
            <c:numRef>
              <c:f>Grafdata!$B$2:$AP$2</c:f>
              <c:numCache>
                <c:formatCode>General</c:formatCode>
                <c:ptCount val="41"/>
                <c:pt idx="2">
                  <c:v>2012</c:v>
                </c:pt>
                <c:pt idx="6">
                  <c:v>2013</c:v>
                </c:pt>
                <c:pt idx="10">
                  <c:v>2014</c:v>
                </c:pt>
                <c:pt idx="14">
                  <c:v>2015</c:v>
                </c:pt>
                <c:pt idx="18">
                  <c:v>2016</c:v>
                </c:pt>
                <c:pt idx="22">
                  <c:v>2017</c:v>
                </c:pt>
                <c:pt idx="26">
                  <c:v>2018</c:v>
                </c:pt>
                <c:pt idx="30">
                  <c:v>2019</c:v>
                </c:pt>
                <c:pt idx="34">
                  <c:v>2020</c:v>
                </c:pt>
                <c:pt idx="38">
                  <c:v>2021</c:v>
                </c:pt>
              </c:numCache>
            </c:numRef>
          </c:cat>
          <c:val>
            <c:numRef>
              <c:f>Grafdata!$B$6:$AP$6</c:f>
              <c:numCache>
                <c:formatCode>General</c:formatCode>
                <c:ptCount val="41"/>
                <c:pt idx="0">
                  <c:v>4.0400698999999998</c:v>
                </c:pt>
                <c:pt idx="1">
                  <c:v>3.9105601999999999</c:v>
                </c:pt>
                <c:pt idx="2">
                  <c:v>3.9859946000000002</c:v>
                </c:pt>
                <c:pt idx="3">
                  <c:v>3.8915163000000002</c:v>
                </c:pt>
                <c:pt idx="4">
                  <c:v>4.0815671</c:v>
                </c:pt>
                <c:pt idx="5">
                  <c:v>3.9285538999999998</c:v>
                </c:pt>
                <c:pt idx="6">
                  <c:v>3.9123679999999998</c:v>
                </c:pt>
                <c:pt idx="7">
                  <c:v>3.8345389000000001</c:v>
                </c:pt>
                <c:pt idx="8">
                  <c:v>4.1107399999999998</c:v>
                </c:pt>
                <c:pt idx="9">
                  <c:v>3.8179213000000001</c:v>
                </c:pt>
                <c:pt idx="10">
                  <c:v>3.6765618</c:v>
                </c:pt>
                <c:pt idx="11">
                  <c:v>3.2990547000000001</c:v>
                </c:pt>
                <c:pt idx="12">
                  <c:v>3.4543987</c:v>
                </c:pt>
                <c:pt idx="13">
                  <c:v>3.3082712999999999</c:v>
                </c:pt>
                <c:pt idx="14">
                  <c:v>3.4318857</c:v>
                </c:pt>
                <c:pt idx="15">
                  <c:v>3.3349685</c:v>
                </c:pt>
                <c:pt idx="16">
                  <c:v>3.5345808999999999</c:v>
                </c:pt>
                <c:pt idx="17">
                  <c:v>3.5122021999999999</c:v>
                </c:pt>
                <c:pt idx="18">
                  <c:v>3.4568973999999999</c:v>
                </c:pt>
                <c:pt idx="19">
                  <c:v>3.3632152</c:v>
                </c:pt>
                <c:pt idx="20">
                  <c:v>3.5805799999999999</c:v>
                </c:pt>
                <c:pt idx="21">
                  <c:v>3.6344118999999999</c:v>
                </c:pt>
                <c:pt idx="22">
                  <c:v>3.6578184999999999</c:v>
                </c:pt>
                <c:pt idx="23">
                  <c:v>3.6470254</c:v>
                </c:pt>
                <c:pt idx="24">
                  <c:v>3.8135815000000002</c:v>
                </c:pt>
                <c:pt idx="25">
                  <c:v>3.7751945</c:v>
                </c:pt>
                <c:pt idx="26">
                  <c:v>3.7265895000000002</c:v>
                </c:pt>
                <c:pt idx="27">
                  <c:v>3.5577616000000001</c:v>
                </c:pt>
                <c:pt idx="28">
                  <c:v>3.6536374</c:v>
                </c:pt>
                <c:pt idx="29">
                  <c:v>3.517023</c:v>
                </c:pt>
                <c:pt idx="30">
                  <c:v>3.4812789</c:v>
                </c:pt>
                <c:pt idx="31">
                  <c:v>3.4632871000000001</c:v>
                </c:pt>
                <c:pt idx="32">
                  <c:v>3.7510341</c:v>
                </c:pt>
                <c:pt idx="33">
                  <c:v>3.7894061759544089</c:v>
                </c:pt>
                <c:pt idx="34">
                  <c:v>3.9916817664013706</c:v>
                </c:pt>
                <c:pt idx="35">
                  <c:v>4.9934970017149496</c:v>
                </c:pt>
                <c:pt idx="36">
                  <c:v>5.6561610905716062</c:v>
                </c:pt>
                <c:pt idx="37">
                  <c:v>5.3784576816796283</c:v>
                </c:pt>
                <c:pt idx="38">
                  <c:v>5.2771327402141974</c:v>
                </c:pt>
                <c:pt idx="39">
                  <c:v>4.9922923880687691</c:v>
                </c:pt>
                <c:pt idx="40">
                  <c:v>4.9320888437714423</c:v>
                </c:pt>
              </c:numCache>
            </c:numRef>
          </c:val>
          <c:smooth val="0"/>
          <c:extLst>
            <c:ext xmlns:c16="http://schemas.microsoft.com/office/drawing/2014/chart" uri="{C3380CC4-5D6E-409C-BE32-E72D297353CC}">
              <c16:uniqueId val="{00000002-D8C8-4951-832C-09C098A30F1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Grafdata!$B$23:$AP$23</c:f>
              <c:numCache>
                <c:formatCode>General</c:formatCode>
                <c:ptCount val="41"/>
                <c:pt idx="0">
                  <c:v>100</c:v>
                </c:pt>
                <c:pt idx="1">
                  <c:v>100.12333212334606</c:v>
                </c:pt>
                <c:pt idx="2">
                  <c:v>100.25275641646959</c:v>
                </c:pt>
                <c:pt idx="3">
                  <c:v>100.45645872412437</c:v>
                </c:pt>
                <c:pt idx="4">
                  <c:v>100.72737550804156</c:v>
                </c:pt>
                <c:pt idx="5">
                  <c:v>100.89449312197199</c:v>
                </c:pt>
                <c:pt idx="6">
                  <c:v>101.08003506217919</c:v>
                </c:pt>
                <c:pt idx="7">
                  <c:v>101.32256043442978</c:v>
                </c:pt>
                <c:pt idx="8">
                  <c:v>101.62883714310391</c:v>
                </c:pt>
                <c:pt idx="9">
                  <c:v>101.83388036161092</c:v>
                </c:pt>
                <c:pt idx="10">
                  <c:v>102.06623803976149</c:v>
                </c:pt>
                <c:pt idx="11">
                  <c:v>102.35472392334889</c:v>
                </c:pt>
                <c:pt idx="12">
                  <c:v>102.71691767039651</c:v>
                </c:pt>
                <c:pt idx="13">
                  <c:v>102.9160165360704</c:v>
                </c:pt>
                <c:pt idx="14">
                  <c:v>103.12720471612073</c:v>
                </c:pt>
                <c:pt idx="15">
                  <c:v>103.39976860313199</c:v>
                </c:pt>
                <c:pt idx="16">
                  <c:v>103.77441064856373</c:v>
                </c:pt>
                <c:pt idx="17">
                  <c:v>104.01051654208865</c:v>
                </c:pt>
                <c:pt idx="18">
                  <c:v>104.26772858359482</c:v>
                </c:pt>
                <c:pt idx="19">
                  <c:v>104.59454128917915</c:v>
                </c:pt>
                <c:pt idx="20">
                  <c:v>105.10228193463661</c:v>
                </c:pt>
                <c:pt idx="21">
                  <c:v>105.53235533419617</c:v>
                </c:pt>
                <c:pt idx="22">
                  <c:v>105.83580240422148</c:v>
                </c:pt>
                <c:pt idx="23">
                  <c:v>106.14376844940236</c:v>
                </c:pt>
                <c:pt idx="24">
                  <c:v>106.57320834777188</c:v>
                </c:pt>
                <c:pt idx="25">
                  <c:v>106.85308917352802</c:v>
                </c:pt>
                <c:pt idx="26">
                  <c:v>107.09006085201264</c:v>
                </c:pt>
                <c:pt idx="27">
                  <c:v>107.39454264064835</c:v>
                </c:pt>
                <c:pt idx="28">
                  <c:v>107.77001879598031</c:v>
                </c:pt>
                <c:pt idx="29">
                  <c:v>108.01390619578946</c:v>
                </c:pt>
                <c:pt idx="30">
                  <c:v>108.27698868165658</c:v>
                </c:pt>
                <c:pt idx="31">
                  <c:v>108.55242444072931</c:v>
                </c:pt>
                <c:pt idx="32">
                  <c:v>108.89301579719684</c:v>
                </c:pt>
                <c:pt idx="33">
                  <c:v>109.04233202768738</c:v>
                </c:pt>
                <c:pt idx="34">
                  <c:v>109.20930182467347</c:v>
                </c:pt>
                <c:pt idx="35">
                  <c:v>109.30418974458711</c:v>
                </c:pt>
                <c:pt idx="36">
                  <c:v>109.52417303282571</c:v>
                </c:pt>
                <c:pt idx="37">
                  <c:v>109.58826223655061</c:v>
                </c:pt>
                <c:pt idx="38">
                  <c:v>109.69924108669105</c:v>
                </c:pt>
                <c:pt idx="39">
                  <c:v>109.90451658896775</c:v>
                </c:pt>
                <c:pt idx="40">
                  <c:v>110.18113488359521</c:v>
                </c:pt>
              </c:numCache>
            </c:numRef>
          </c:val>
          <c:smooth val="0"/>
          <c:extLst>
            <c:ext xmlns:c16="http://schemas.microsoft.com/office/drawing/2014/chart" uri="{C3380CC4-5D6E-409C-BE32-E72D297353CC}">
              <c16:uniqueId val="{00000000-C5F5-4881-A8FE-282847AE9ACC}"/>
            </c:ext>
          </c:extLst>
        </c:ser>
        <c:ser>
          <c:idx val="1"/>
          <c:order val="1"/>
          <c:tx>
            <c:strRef>
              <c:f>Grafdata!$A$24</c:f>
              <c:strCache>
                <c:ptCount val="1"/>
                <c:pt idx="0">
                  <c:v>Uppsala län</c:v>
                </c:pt>
              </c:strCache>
            </c:strRef>
          </c:tx>
          <c:spPr>
            <a:ln w="28575" cap="rnd">
              <a:solidFill>
                <a:schemeClr val="accent2"/>
              </a:solidFill>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Grafdata!$B$24:$AP$24</c:f>
              <c:numCache>
                <c:formatCode>General</c:formatCode>
                <c:ptCount val="41"/>
                <c:pt idx="0">
                  <c:v>100</c:v>
                </c:pt>
                <c:pt idx="1">
                  <c:v>100.1176707112278</c:v>
                </c:pt>
                <c:pt idx="2">
                  <c:v>100.34562075734999</c:v>
                </c:pt>
                <c:pt idx="3">
                  <c:v>100.3400033113366</c:v>
                </c:pt>
                <c:pt idx="4">
                  <c:v>100.8606518602616</c:v>
                </c:pt>
                <c:pt idx="5">
                  <c:v>101.10722817474397</c:v>
                </c:pt>
                <c:pt idx="6">
                  <c:v>101.34256959719956</c:v>
                </c:pt>
                <c:pt idx="7">
                  <c:v>101.45314458714728</c:v>
                </c:pt>
                <c:pt idx="8">
                  <c:v>101.93979280493862</c:v>
                </c:pt>
                <c:pt idx="9">
                  <c:v>102.1432034816339</c:v>
                </c:pt>
                <c:pt idx="10">
                  <c:v>102.43294543390336</c:v>
                </c:pt>
                <c:pt idx="11">
                  <c:v>102.58639040658483</c:v>
                </c:pt>
                <c:pt idx="12">
                  <c:v>103.08870834220299</c:v>
                </c:pt>
                <c:pt idx="13">
                  <c:v>103.1664656212304</c:v>
                </c:pt>
                <c:pt idx="14">
                  <c:v>103.46537288015327</c:v>
                </c:pt>
                <c:pt idx="15">
                  <c:v>103.69539251164881</c:v>
                </c:pt>
                <c:pt idx="16">
                  <c:v>104.38752099150879</c:v>
                </c:pt>
                <c:pt idx="17">
                  <c:v>104.71037630975188</c:v>
                </c:pt>
                <c:pt idx="18">
                  <c:v>105.09531918919558</c:v>
                </c:pt>
                <c:pt idx="19">
                  <c:v>105.43413988031884</c:v>
                </c:pt>
                <c:pt idx="20">
                  <c:v>106.2536956881667</c:v>
                </c:pt>
                <c:pt idx="21">
                  <c:v>106.84175358925235</c:v>
                </c:pt>
                <c:pt idx="22">
                  <c:v>107.3195321554436</c:v>
                </c:pt>
                <c:pt idx="23">
                  <c:v>107.75917121975449</c:v>
                </c:pt>
                <c:pt idx="24">
                  <c:v>108.64820596513636</c:v>
                </c:pt>
                <c:pt idx="25">
                  <c:v>109.08814068450057</c:v>
                </c:pt>
                <c:pt idx="26">
                  <c:v>109.55527566877173</c:v>
                </c:pt>
                <c:pt idx="27">
                  <c:v>109.85359161758792</c:v>
                </c:pt>
                <c:pt idx="28">
                  <c:v>110.75622649542326</c:v>
                </c:pt>
                <c:pt idx="29">
                  <c:v>111.27096194328153</c:v>
                </c:pt>
                <c:pt idx="30">
                  <c:v>111.83034130419357</c:v>
                </c:pt>
                <c:pt idx="31">
                  <c:v>112.22149293975733</c:v>
                </c:pt>
                <c:pt idx="32">
                  <c:v>113.12146692211263</c:v>
                </c:pt>
                <c:pt idx="33">
                  <c:v>113.44668748078242</c:v>
                </c:pt>
                <c:pt idx="34">
                  <c:v>113.83429125570615</c:v>
                </c:pt>
                <c:pt idx="35">
                  <c:v>113.90702239882684</c:v>
                </c:pt>
                <c:pt idx="36">
                  <c:v>114.60417701459353</c:v>
                </c:pt>
                <c:pt idx="37">
                  <c:v>114.83064878544904</c:v>
                </c:pt>
                <c:pt idx="38">
                  <c:v>115.15498237895882</c:v>
                </c:pt>
                <c:pt idx="39">
                  <c:v>115.35218429953404</c:v>
                </c:pt>
                <c:pt idx="40">
                  <c:v>116.24121904491592</c:v>
                </c:pt>
              </c:numCache>
            </c:numRef>
          </c:val>
          <c:smooth val="0"/>
          <c:extLst>
            <c:ext xmlns:c16="http://schemas.microsoft.com/office/drawing/2014/chart" uri="{C3380CC4-5D6E-409C-BE32-E72D297353CC}">
              <c16:uniqueId val="{00000001-C5F5-4881-A8FE-282847AE9ACC}"/>
            </c:ext>
          </c:extLst>
        </c:ser>
        <c:ser>
          <c:idx val="2"/>
          <c:order val="2"/>
          <c:tx>
            <c:strRef>
              <c:f>Grafdata!$A$25</c:f>
              <c:strCache>
                <c:ptCount val="1"/>
                <c:pt idx="0">
                  <c:v>Uppsala kommun</c:v>
                </c:pt>
              </c:strCache>
            </c:strRef>
          </c:tx>
          <c:spPr>
            <a:ln w="28575" cap="rnd">
              <a:solidFill>
                <a:schemeClr val="accent3"/>
              </a:solidFill>
              <a:prstDash val="sysDot"/>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Grafdata!$B$25:$AP$25</c:f>
              <c:numCache>
                <c:formatCode>General</c:formatCode>
                <c:ptCount val="41"/>
                <c:pt idx="0">
                  <c:v>100</c:v>
                </c:pt>
                <c:pt idx="1">
                  <c:v>100.17580766341096</c:v>
                </c:pt>
                <c:pt idx="2">
                  <c:v>100.54194840971701</c:v>
                </c:pt>
                <c:pt idx="3">
                  <c:v>100.31254695717506</c:v>
                </c:pt>
                <c:pt idx="4">
                  <c:v>101.11795642374155</c:v>
                </c:pt>
                <c:pt idx="5">
                  <c:v>101.4901076884548</c:v>
                </c:pt>
                <c:pt idx="6">
                  <c:v>101.82769847232657</c:v>
                </c:pt>
                <c:pt idx="7">
                  <c:v>101.82569496619084</c:v>
                </c:pt>
                <c:pt idx="8">
                  <c:v>102.49887302779865</c:v>
                </c:pt>
                <c:pt idx="9">
                  <c:v>102.7793638868019</c:v>
                </c:pt>
                <c:pt idx="10">
                  <c:v>103.1565239168545</c:v>
                </c:pt>
                <c:pt idx="11">
                  <c:v>103.20010017530679</c:v>
                </c:pt>
                <c:pt idx="12">
                  <c:v>103.84022038567493</c:v>
                </c:pt>
                <c:pt idx="13">
                  <c:v>103.86275982970197</c:v>
                </c:pt>
                <c:pt idx="14">
                  <c:v>104.17280240420736</c:v>
                </c:pt>
                <c:pt idx="15">
                  <c:v>104.15426997245179</c:v>
                </c:pt>
                <c:pt idx="16">
                  <c:v>105.02278988229402</c:v>
                </c:pt>
                <c:pt idx="17">
                  <c:v>105.24718256949662</c:v>
                </c:pt>
                <c:pt idx="18">
                  <c:v>105.70698722764838</c:v>
                </c:pt>
                <c:pt idx="19">
                  <c:v>105.89080891560231</c:v>
                </c:pt>
                <c:pt idx="20">
                  <c:v>106.8534936138242</c:v>
                </c:pt>
                <c:pt idx="21">
                  <c:v>107.46756824442775</c:v>
                </c:pt>
                <c:pt idx="22">
                  <c:v>108.07012271475081</c:v>
                </c:pt>
                <c:pt idx="23">
                  <c:v>108.46080641121964</c:v>
                </c:pt>
                <c:pt idx="24">
                  <c:v>109.62434259954921</c:v>
                </c:pt>
                <c:pt idx="25">
                  <c:v>110.14976208364638</c:v>
                </c:pt>
                <c:pt idx="26">
                  <c:v>110.76433759078387</c:v>
                </c:pt>
                <c:pt idx="27">
                  <c:v>110.96969696969697</c:v>
                </c:pt>
                <c:pt idx="28">
                  <c:v>112.19283746556474</c:v>
                </c:pt>
                <c:pt idx="29">
                  <c:v>112.7793638868019</c:v>
                </c:pt>
                <c:pt idx="30">
                  <c:v>113.49261207112447</c:v>
                </c:pt>
                <c:pt idx="31">
                  <c:v>113.86526421237166</c:v>
                </c:pt>
                <c:pt idx="32">
                  <c:v>115.18407212622088</c:v>
                </c:pt>
                <c:pt idx="33">
                  <c:v>115.58577510643626</c:v>
                </c:pt>
                <c:pt idx="34">
                  <c:v>116.06761833208114</c:v>
                </c:pt>
                <c:pt idx="35">
                  <c:v>115.87728524918607</c:v>
                </c:pt>
                <c:pt idx="36">
                  <c:v>116.85199098422238</c:v>
                </c:pt>
                <c:pt idx="37">
                  <c:v>117.12446781868269</c:v>
                </c:pt>
                <c:pt idx="38">
                  <c:v>117.39744552967693</c:v>
                </c:pt>
                <c:pt idx="39">
                  <c:v>117.33233158026546</c:v>
                </c:pt>
                <c:pt idx="40">
                  <c:v>118.4618081642875</c:v>
                </c:pt>
              </c:numCache>
            </c:numRef>
          </c:val>
          <c:smooth val="0"/>
          <c:extLst>
            <c:ext xmlns:c16="http://schemas.microsoft.com/office/drawing/2014/chart" uri="{C3380CC4-5D6E-409C-BE32-E72D297353CC}">
              <c16:uniqueId val="{00000002-C5F5-4881-A8FE-282847AE9ACC}"/>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Grafdata!$B$23:$AP$23</c:f>
              <c:numCache>
                <c:formatCode>General</c:formatCode>
                <c:ptCount val="41"/>
                <c:pt idx="0">
                  <c:v>100</c:v>
                </c:pt>
                <c:pt idx="1">
                  <c:v>110.92962290784432</c:v>
                </c:pt>
                <c:pt idx="2">
                  <c:v>112.62351280500101</c:v>
                </c:pt>
                <c:pt idx="3">
                  <c:v>125.32768703367614</c:v>
                </c:pt>
                <c:pt idx="4">
                  <c:v>88.788062109296234</c:v>
                </c:pt>
                <c:pt idx="5">
                  <c:v>103.16596087920952</c:v>
                </c:pt>
                <c:pt idx="6">
                  <c:v>148.25569671304697</c:v>
                </c:pt>
                <c:pt idx="7">
                  <c:v>157.75357935067555</c:v>
                </c:pt>
                <c:pt idx="8">
                  <c:v>131.33696309739867</c:v>
                </c:pt>
                <c:pt idx="9">
                  <c:v>177.71728171002218</c:v>
                </c:pt>
                <c:pt idx="10">
                  <c:v>176.0233918128655</c:v>
                </c:pt>
                <c:pt idx="11">
                  <c:v>186.06573906029442</c:v>
                </c:pt>
                <c:pt idx="12">
                  <c:v>156.50332728372655</c:v>
                </c:pt>
                <c:pt idx="13">
                  <c:v>223.61363178060094</c:v>
                </c:pt>
                <c:pt idx="14">
                  <c:v>228.13067150635209</c:v>
                </c:pt>
                <c:pt idx="15">
                  <c:v>266.58600524299254</c:v>
                </c:pt>
                <c:pt idx="16">
                  <c:v>237.40673522887678</c:v>
                </c:pt>
                <c:pt idx="17">
                  <c:v>237.66888485581771</c:v>
                </c:pt>
                <c:pt idx="18">
                  <c:v>300.10082677959264</c:v>
                </c:pt>
                <c:pt idx="19">
                  <c:v>334.28110506150432</c:v>
                </c:pt>
                <c:pt idx="20">
                  <c:v>295.66444847751563</c:v>
                </c:pt>
                <c:pt idx="21">
                  <c:v>303.32728372655777</c:v>
                </c:pt>
                <c:pt idx="22">
                  <c:v>342.24642064932448</c:v>
                </c:pt>
                <c:pt idx="23">
                  <c:v>357.16878402903814</c:v>
                </c:pt>
                <c:pt idx="24">
                  <c:v>256.36216979229681</c:v>
                </c:pt>
                <c:pt idx="25">
                  <c:v>330.32869530147207</c:v>
                </c:pt>
                <c:pt idx="26">
                  <c:v>278.06009276063725</c:v>
                </c:pt>
                <c:pt idx="27">
                  <c:v>289.77616454930427</c:v>
                </c:pt>
                <c:pt idx="28">
                  <c:v>222.56503327283727</c:v>
                </c:pt>
                <c:pt idx="29">
                  <c:v>277.11232103246624</c:v>
                </c:pt>
                <c:pt idx="30">
                  <c:v>234.40209719701554</c:v>
                </c:pt>
                <c:pt idx="31">
                  <c:v>254.97076023391813</c:v>
                </c:pt>
                <c:pt idx="32">
                  <c:v>179.39100625126034</c:v>
                </c:pt>
                <c:pt idx="33">
                  <c:v>284.33151845130067</c:v>
                </c:pt>
                <c:pt idx="34">
                  <c:v>239.06029441419642</c:v>
                </c:pt>
                <c:pt idx="35">
                  <c:v>252.14761040532366</c:v>
                </c:pt>
                <c:pt idx="36">
                  <c:v>207.15870135107883</c:v>
                </c:pt>
                <c:pt idx="37">
                  <c:v>259.16515426497278</c:v>
                </c:pt>
                <c:pt idx="38">
                  <c:v>310.76830006049607</c:v>
                </c:pt>
                <c:pt idx="39">
                  <c:v>296.00725952813065</c:v>
                </c:pt>
                <c:pt idx="40">
                  <c:v>222.72635612018553</c:v>
                </c:pt>
              </c:numCache>
            </c:numRef>
          </c:val>
          <c:smooth val="0"/>
          <c:extLst>
            <c:ext xmlns:c16="http://schemas.microsoft.com/office/drawing/2014/chart" uri="{C3380CC4-5D6E-409C-BE32-E72D297353CC}">
              <c16:uniqueId val="{00000000-705B-45BD-8D22-5B526C45F5F4}"/>
            </c:ext>
          </c:extLst>
        </c:ser>
        <c:ser>
          <c:idx val="1"/>
          <c:order val="1"/>
          <c:tx>
            <c:strRef>
              <c:f>Grafdata!$A$24</c:f>
              <c:strCache>
                <c:ptCount val="1"/>
                <c:pt idx="0">
                  <c:v>Uppsala län</c:v>
                </c:pt>
              </c:strCache>
            </c:strRef>
          </c:tx>
          <c:spPr>
            <a:ln w="28575" cap="rnd">
              <a:solidFill>
                <a:schemeClr val="accent2"/>
              </a:solidFill>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Grafdata!$B$24:$AP$24</c:f>
              <c:numCache>
                <c:formatCode>General</c:formatCode>
                <c:ptCount val="41"/>
                <c:pt idx="0">
                  <c:v>100</c:v>
                </c:pt>
                <c:pt idx="1">
                  <c:v>124.48979591836735</c:v>
                </c:pt>
                <c:pt idx="2">
                  <c:v>85.204081632653057</c:v>
                </c:pt>
                <c:pt idx="3">
                  <c:v>177.0408163265306</c:v>
                </c:pt>
                <c:pt idx="4">
                  <c:v>219.89795918367346</c:v>
                </c:pt>
                <c:pt idx="5">
                  <c:v>165.81632653061226</c:v>
                </c:pt>
                <c:pt idx="6">
                  <c:v>353.57142857142856</c:v>
                </c:pt>
                <c:pt idx="7">
                  <c:v>208.67346938775509</c:v>
                </c:pt>
                <c:pt idx="8">
                  <c:v>223.46938775510205</c:v>
                </c:pt>
                <c:pt idx="9">
                  <c:v>166.32653061224491</c:v>
                </c:pt>
                <c:pt idx="10">
                  <c:v>494.38775510204084</c:v>
                </c:pt>
                <c:pt idx="11">
                  <c:v>283.67346938775512</c:v>
                </c:pt>
                <c:pt idx="12">
                  <c:v>197.44897959183675</c:v>
                </c:pt>
                <c:pt idx="13">
                  <c:v>395.91836734693879</c:v>
                </c:pt>
                <c:pt idx="14">
                  <c:v>610.71428571428567</c:v>
                </c:pt>
                <c:pt idx="15">
                  <c:v>438.26530612244898</c:v>
                </c:pt>
                <c:pt idx="16">
                  <c:v>248.46938775510205</c:v>
                </c:pt>
                <c:pt idx="17">
                  <c:v>375.51020408163265</c:v>
                </c:pt>
                <c:pt idx="18">
                  <c:v>723.46938775510205</c:v>
                </c:pt>
                <c:pt idx="19">
                  <c:v>652.55102040816325</c:v>
                </c:pt>
                <c:pt idx="20">
                  <c:v>481.63265306122452</c:v>
                </c:pt>
                <c:pt idx="21">
                  <c:v>323.9795918367347</c:v>
                </c:pt>
                <c:pt idx="22">
                  <c:v>578.57142857142856</c:v>
                </c:pt>
                <c:pt idx="23">
                  <c:v>832.65306122448976</c:v>
                </c:pt>
                <c:pt idx="24">
                  <c:v>292.34693877551018</c:v>
                </c:pt>
                <c:pt idx="25">
                  <c:v>613.26530612244903</c:v>
                </c:pt>
                <c:pt idx="26">
                  <c:v>530.10204081632651</c:v>
                </c:pt>
                <c:pt idx="27">
                  <c:v>404.59183673469386</c:v>
                </c:pt>
                <c:pt idx="28">
                  <c:v>163.77551020408163</c:v>
                </c:pt>
                <c:pt idx="29">
                  <c:v>496.42857142857144</c:v>
                </c:pt>
                <c:pt idx="30">
                  <c:v>454.08163265306121</c:v>
                </c:pt>
                <c:pt idx="31">
                  <c:v>227.55102040816325</c:v>
                </c:pt>
                <c:pt idx="32">
                  <c:v>211.73469387755102</c:v>
                </c:pt>
                <c:pt idx="33">
                  <c:v>415.81632653061223</c:v>
                </c:pt>
                <c:pt idx="34">
                  <c:v>367.34693877551018</c:v>
                </c:pt>
                <c:pt idx="35">
                  <c:v>373.9795918367347</c:v>
                </c:pt>
                <c:pt idx="36">
                  <c:v>209.69387755102042</c:v>
                </c:pt>
                <c:pt idx="37">
                  <c:v>376.0204081632653</c:v>
                </c:pt>
                <c:pt idx="38">
                  <c:v>407.65306122448982</c:v>
                </c:pt>
                <c:pt idx="39">
                  <c:v>693.87755102040819</c:v>
                </c:pt>
                <c:pt idx="40">
                  <c:v>364.79591836734693</c:v>
                </c:pt>
              </c:numCache>
            </c:numRef>
          </c:val>
          <c:smooth val="0"/>
          <c:extLst>
            <c:ext xmlns:c16="http://schemas.microsoft.com/office/drawing/2014/chart" uri="{C3380CC4-5D6E-409C-BE32-E72D297353CC}">
              <c16:uniqueId val="{00000001-705B-45BD-8D22-5B526C45F5F4}"/>
            </c:ext>
          </c:extLst>
        </c:ser>
        <c:ser>
          <c:idx val="2"/>
          <c:order val="2"/>
          <c:tx>
            <c:strRef>
              <c:f>Grafdata!$A$25</c:f>
              <c:strCache>
                <c:ptCount val="1"/>
                <c:pt idx="0">
                  <c:v>Uppsala kommun</c:v>
                </c:pt>
              </c:strCache>
            </c:strRef>
          </c:tx>
          <c:spPr>
            <a:ln w="28575" cap="rnd">
              <a:solidFill>
                <a:schemeClr val="accent3"/>
              </a:solidFill>
              <a:prstDash val="sysDot"/>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Grafdata!$B$25:$AP$25</c:f>
              <c:numCache>
                <c:formatCode>General</c:formatCode>
                <c:ptCount val="41"/>
                <c:pt idx="0">
                  <c:v>100</c:v>
                </c:pt>
                <c:pt idx="1">
                  <c:v>123.86363636363636</c:v>
                </c:pt>
                <c:pt idx="2">
                  <c:v>77.272727272727266</c:v>
                </c:pt>
                <c:pt idx="3">
                  <c:v>122.15909090909091</c:v>
                </c:pt>
                <c:pt idx="4">
                  <c:v>200</c:v>
                </c:pt>
                <c:pt idx="5">
                  <c:v>83.522727272727266</c:v>
                </c:pt>
                <c:pt idx="6">
                  <c:v>352.84090909090907</c:v>
                </c:pt>
                <c:pt idx="7">
                  <c:v>196.02272727272728</c:v>
                </c:pt>
                <c:pt idx="8">
                  <c:v>179.54545454545453</c:v>
                </c:pt>
                <c:pt idx="9">
                  <c:v>27.84090909090909</c:v>
                </c:pt>
                <c:pt idx="10">
                  <c:v>264.77272727272725</c:v>
                </c:pt>
                <c:pt idx="11">
                  <c:v>255.11363636363637</c:v>
                </c:pt>
                <c:pt idx="12">
                  <c:v>163.63636363636363</c:v>
                </c:pt>
                <c:pt idx="13">
                  <c:v>365.90909090909093</c:v>
                </c:pt>
                <c:pt idx="14">
                  <c:v>633.52272727272725</c:v>
                </c:pt>
                <c:pt idx="15">
                  <c:v>431.81818181818181</c:v>
                </c:pt>
                <c:pt idx="16">
                  <c:v>17.613636363636363</c:v>
                </c:pt>
                <c:pt idx="17">
                  <c:v>328.40909090909093</c:v>
                </c:pt>
                <c:pt idx="18">
                  <c:v>740.34090909090912</c:v>
                </c:pt>
                <c:pt idx="19">
                  <c:v>526.7045454545455</c:v>
                </c:pt>
                <c:pt idx="20">
                  <c:v>384.65909090909093</c:v>
                </c:pt>
                <c:pt idx="21">
                  <c:v>177.27272727272728</c:v>
                </c:pt>
                <c:pt idx="22">
                  <c:v>521.59090909090912</c:v>
                </c:pt>
                <c:pt idx="23">
                  <c:v>739.77272727272725</c:v>
                </c:pt>
                <c:pt idx="24">
                  <c:v>127.84090909090909</c:v>
                </c:pt>
                <c:pt idx="25">
                  <c:v>542.0454545454545</c:v>
                </c:pt>
                <c:pt idx="26">
                  <c:v>348.29545454545456</c:v>
                </c:pt>
                <c:pt idx="27">
                  <c:v>132.95454545454547</c:v>
                </c:pt>
                <c:pt idx="28">
                  <c:v>34.090909090909093</c:v>
                </c:pt>
                <c:pt idx="29">
                  <c:v>480.11363636363637</c:v>
                </c:pt>
                <c:pt idx="30">
                  <c:v>465.90909090909093</c:v>
                </c:pt>
                <c:pt idx="31">
                  <c:v>184.09090909090909</c:v>
                </c:pt>
                <c:pt idx="32">
                  <c:v>108.52272727272727</c:v>
                </c:pt>
                <c:pt idx="33">
                  <c:v>381.25</c:v>
                </c:pt>
                <c:pt idx="34">
                  <c:v>271.59090909090907</c:v>
                </c:pt>
                <c:pt idx="35">
                  <c:v>278.97727272727275</c:v>
                </c:pt>
                <c:pt idx="36">
                  <c:v>98.86363636363636</c:v>
                </c:pt>
                <c:pt idx="37">
                  <c:v>242.61363636363637</c:v>
                </c:pt>
                <c:pt idx="38">
                  <c:v>302.27272727272725</c:v>
                </c:pt>
                <c:pt idx="39">
                  <c:v>689.77272727272725</c:v>
                </c:pt>
                <c:pt idx="40">
                  <c:v>217.61363636363637</c:v>
                </c:pt>
              </c:numCache>
            </c:numRef>
          </c:val>
          <c:smooth val="0"/>
          <c:extLst>
            <c:ext xmlns:c16="http://schemas.microsoft.com/office/drawing/2014/chart" uri="{C3380CC4-5D6E-409C-BE32-E72D297353CC}">
              <c16:uniqueId val="{00000002-705B-45BD-8D22-5B526C45F5F4}"/>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Grafdata!$B$21:$L$21</c:f>
              <c:numCache>
                <c:formatCode>General</c:formatCode>
                <c:ptCount val="11"/>
                <c:pt idx="0">
                  <c:v>100</c:v>
                </c:pt>
                <c:pt idx="1">
                  <c:v>100.15052689614095</c:v>
                </c:pt>
                <c:pt idx="2">
                  <c:v>102.12115772665297</c:v>
                </c:pt>
                <c:pt idx="3">
                  <c:v>108.42427973612592</c:v>
                </c:pt>
                <c:pt idx="4">
                  <c:v>119.40749937182952</c:v>
                </c:pt>
                <c:pt idx="5">
                  <c:v>122.81821157891333</c:v>
                </c:pt>
                <c:pt idx="6">
                  <c:v>124.74553136549052</c:v>
                </c:pt>
                <c:pt idx="7">
                  <c:v>126.63345777710596</c:v>
                </c:pt>
                <c:pt idx="8">
                  <c:v>133.58917502992207</c:v>
                </c:pt>
                <c:pt idx="9">
                  <c:v>85.428108910850753</c:v>
                </c:pt>
                <c:pt idx="10">
                  <c:v>119.13699819709221</c:v>
                </c:pt>
              </c:numCache>
            </c:numRef>
          </c:val>
          <c:smooth val="0"/>
          <c:extLst>
            <c:ext xmlns:c16="http://schemas.microsoft.com/office/drawing/2014/chart" uri="{C3380CC4-5D6E-409C-BE32-E72D297353CC}">
              <c16:uniqueId val="{00000000-94B6-4F3C-BE08-A3A632D4D963}"/>
            </c:ext>
          </c:extLst>
        </c:ser>
        <c:ser>
          <c:idx val="1"/>
          <c:order val="1"/>
          <c:tx>
            <c:strRef>
              <c:f>Grafdata!$A$22</c:f>
              <c:strCache>
                <c:ptCount val="1"/>
                <c:pt idx="0">
                  <c:v>Uppsala län</c:v>
                </c:pt>
              </c:strCache>
            </c:strRef>
          </c:tx>
          <c:spPr>
            <a:ln w="28575" cap="rnd">
              <a:solidFill>
                <a:schemeClr val="accent2"/>
              </a:solidFill>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Grafdata!$B$22:$L$22</c:f>
              <c:numCache>
                <c:formatCode>General</c:formatCode>
                <c:ptCount val="11"/>
                <c:pt idx="0">
                  <c:v>100</c:v>
                </c:pt>
                <c:pt idx="1">
                  <c:v>99.064834081182966</c:v>
                </c:pt>
                <c:pt idx="2">
                  <c:v>99.783430294280009</c:v>
                </c:pt>
                <c:pt idx="3">
                  <c:v>104.00016985859273</c:v>
                </c:pt>
                <c:pt idx="4">
                  <c:v>120.4094535743438</c:v>
                </c:pt>
                <c:pt idx="5">
                  <c:v>108.62787285140676</c:v>
                </c:pt>
                <c:pt idx="6">
                  <c:v>105.4887916920275</c:v>
                </c:pt>
                <c:pt idx="7">
                  <c:v>106.56125997329445</c:v>
                </c:pt>
                <c:pt idx="8">
                  <c:v>111.91841125596274</c:v>
                </c:pt>
                <c:pt idx="9">
                  <c:v>80.531846126988171</c:v>
                </c:pt>
                <c:pt idx="10">
                  <c:v>109.00439273193955</c:v>
                </c:pt>
              </c:numCache>
            </c:numRef>
          </c:val>
          <c:smooth val="0"/>
          <c:extLst>
            <c:ext xmlns:c16="http://schemas.microsoft.com/office/drawing/2014/chart" uri="{C3380CC4-5D6E-409C-BE32-E72D297353CC}">
              <c16:uniqueId val="{00000001-94B6-4F3C-BE08-A3A632D4D963}"/>
            </c:ext>
          </c:extLst>
        </c:ser>
        <c:ser>
          <c:idx val="2"/>
          <c:order val="2"/>
          <c:tx>
            <c:strRef>
              <c:f>Grafdata!$A$23</c:f>
              <c:strCache>
                <c:ptCount val="1"/>
                <c:pt idx="0">
                  <c:v>Uppsala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Grafdata!$B$23:$L$23</c:f>
              <c:numCache>
                <c:formatCode>General</c:formatCode>
                <c:ptCount val="11"/>
                <c:pt idx="0">
                  <c:v>100</c:v>
                </c:pt>
                <c:pt idx="1">
                  <c:v>104.35533152652386</c:v>
                </c:pt>
                <c:pt idx="2">
                  <c:v>113.00557579105457</c:v>
                </c:pt>
                <c:pt idx="3">
                  <c:v>120.0063871290718</c:v>
                </c:pt>
                <c:pt idx="4">
                  <c:v>138.88035353622539</c:v>
                </c:pt>
                <c:pt idx="5">
                  <c:v>129.84170277408552</c:v>
                </c:pt>
                <c:pt idx="6">
                  <c:v>137.81094097947488</c:v>
                </c:pt>
                <c:pt idx="7">
                  <c:v>144.4285245731844</c:v>
                </c:pt>
                <c:pt idx="8">
                  <c:v>145.86476548878801</c:v>
                </c:pt>
                <c:pt idx="9">
                  <c:v>99.659065407654197</c:v>
                </c:pt>
                <c:pt idx="10">
                  <c:v>147.12924441989333</c:v>
                </c:pt>
              </c:numCache>
            </c:numRef>
          </c:val>
          <c:smooth val="0"/>
          <c:extLst>
            <c:ext xmlns:c16="http://schemas.microsoft.com/office/drawing/2014/chart" uri="{C3380CC4-5D6E-409C-BE32-E72D297353CC}">
              <c16:uniqueId val="{00000002-94B6-4F3C-BE08-A3A632D4D963}"/>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2022-01-07</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07/01/2022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1/7/2022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1/7/2022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1/7/2022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1/7/2022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1/7/2022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1/7/2022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1/7/2022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1/7/2022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1/7/2022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1/7/2022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1/7/2022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stockholmbusinessalliance.se/material/?cat=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image" Target="../media/image6.jpg"/><Relationship Id="rId1" Type="http://schemas.openxmlformats.org/officeDocument/2006/relationships/slideLayout" Target="../slideLayouts/slideLayout12.xml"/><Relationship Id="rId6" Type="http://schemas.openxmlformats.org/officeDocument/2006/relationships/image" Target="../media/image10.svg"/><Relationship Id="rId5" Type="http://schemas.openxmlformats.org/officeDocument/2006/relationships/image" Target="../media/image8.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image" Target="../media/image11.jpg"/><Relationship Id="rId1" Type="http://schemas.openxmlformats.org/officeDocument/2006/relationships/slideLayout" Target="../slideLayouts/slideLayout11.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bild 9">
            <a:extLst>
              <a:ext uri="{FF2B5EF4-FFF2-40B4-BE49-F238E27FC236}">
                <a16:creationId xmlns:a16="http://schemas.microsoft.com/office/drawing/2014/main" id="{F7D338E5-2F7F-4BEE-85CF-C4EFD9F4D1B0}"/>
              </a:ext>
            </a:extLst>
          </p:cNvPr>
          <p:cNvPicPr>
            <a:picLocks noChangeAspect="1"/>
          </p:cNvPicPr>
          <p:nvPr/>
        </p:nvPicPr>
        <p:blipFill rotWithShape="1">
          <a:blip r:embed="rId2"/>
          <a:srcRect l="2235" t="9873" b="7638"/>
          <a:stretch/>
        </p:blipFill>
        <p:spPr>
          <a:xfrm>
            <a:off x="0" y="-1"/>
            <a:ext cx="12192000" cy="6858001"/>
          </a:xfrm>
          <a:prstGeom prst="rect">
            <a:avLst/>
          </a:prstGeom>
        </p:spPr>
      </p:pic>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rgbClr val="D6EDFC">
              <a:alpha val="50196"/>
            </a:srgbClr>
          </a:solidFill>
        </p:spPr>
        <p:txBody>
          <a:bodyPr wrap="square" lIns="432000" rtlCol="0" anchor="ctr">
            <a:noAutofit/>
          </a:bodyPr>
          <a:lstStyle/>
          <a:p>
            <a:r>
              <a:rPr lang="en-GB" sz="3200" dirty="0" err="1">
                <a:solidFill>
                  <a:schemeClr val="bg1"/>
                </a:solidFill>
              </a:rPr>
              <a:t>Uppsalakonjunkturen</a:t>
            </a:r>
            <a:r>
              <a:rPr lang="sv-SE" sz="3200" dirty="0">
                <a:solidFill>
                  <a:schemeClr val="bg1"/>
                </a:solidFill>
                <a:latin typeface="+mj-lt"/>
              </a:rPr>
              <a:t> </a:t>
            </a:r>
          </a:p>
          <a:p>
            <a:r>
              <a:rPr lang="sv-SE" sz="2000" dirty="0">
                <a:solidFill>
                  <a:schemeClr val="bg1"/>
                </a:solidFill>
                <a:latin typeface="+mj-lt"/>
              </a:rPr>
              <a:t>Uppsala län, 2021 kv3</a:t>
            </a:r>
          </a:p>
          <a:p>
            <a:endParaRPr lang="sv-SE" sz="2000" dirty="0">
              <a:solidFill>
                <a:schemeClr val="bg1"/>
              </a:solidFill>
              <a:latin typeface="+mj-lt"/>
            </a:endParaRPr>
          </a:p>
          <a:p>
            <a:r>
              <a:rPr lang="sv-SE" sz="2000" dirty="0" smtClean="0">
                <a:solidFill>
                  <a:schemeClr val="bg1"/>
                </a:solidFill>
                <a:latin typeface="+mj-lt"/>
              </a:rPr>
              <a:t>2022-01-10</a:t>
            </a:r>
            <a:endParaRPr lang="sv-SE" sz="2000" dirty="0">
              <a:solidFill>
                <a:schemeClr val="bg1"/>
              </a:solidFill>
              <a:latin typeface="+mj-lt"/>
            </a:endParaRPr>
          </a:p>
          <a:p>
            <a:r>
              <a:rPr lang="sv-SE" sz="2000" dirty="0">
                <a:solidFill>
                  <a:schemeClr val="bg1"/>
                </a:solidFill>
                <a:latin typeface="+mj-lt"/>
              </a:rPr>
              <a:t>Stockholm 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334963" y="333375"/>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byggnad&#10;&#10;Automatiskt genererad beskrivning">
            <a:extLst>
              <a:ext uri="{FF2B5EF4-FFF2-40B4-BE49-F238E27FC236}">
                <a16:creationId xmlns:a16="http://schemas.microsoft.com/office/drawing/2014/main" id="{B0583737-C664-4945-B440-0DD36D71B755}"/>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Uppsala län och Uppsala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rPr>
              <a:t>https://stockholmbusinessalliance.se/material/?cat=konjunkturrapporter</a:t>
            </a:r>
            <a:endParaRPr lang="sv-SE" sz="1100" u="sng" dirty="0"/>
          </a:p>
          <a:p>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himmel, utomhus, byggnad&#10;&#10;Automatiskt genererad beskrivning">
            <a:extLst>
              <a:ext uri="{FF2B5EF4-FFF2-40B4-BE49-F238E27FC236}">
                <a16:creationId xmlns:a16="http://schemas.microsoft.com/office/drawing/2014/main" id="{6594C673-9A22-47B8-A1AF-D80441D2CEEF}"/>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1" y="976271"/>
            <a:ext cx="5341906" cy="4502031"/>
          </a:xfrm>
        </p:spPr>
        <p:txBody>
          <a:bodyPr/>
          <a:lstStyle/>
          <a:p>
            <a:pPr>
              <a:lnSpc>
                <a:spcPct val="107000"/>
              </a:lnSpc>
              <a:spcAft>
                <a:spcPts val="800"/>
              </a:spcAft>
            </a:pPr>
            <a:r>
              <a:rPr lang="sv-SE" sz="1100" b="1" dirty="0">
                <a:effectLst/>
                <a:ea typeface="Minion Pro" panose="02040503050201020203" pitchFamily="18" charset="0"/>
                <a:cs typeface="Times New Roman" panose="02020603050405020304" pitchFamily="18" charset="0"/>
              </a:rPr>
              <a:t>Fjolåret präglades starkt av följdverkningarna av Covid-19 pandemin. </a:t>
            </a:r>
            <a:r>
              <a:rPr lang="sv-SE" sz="1100" b="1" dirty="0" smtClean="0">
                <a:effectLst/>
                <a:ea typeface="Minion Pro" panose="02040503050201020203" pitchFamily="18" charset="0"/>
                <a:cs typeface="Times New Roman" panose="02020603050405020304" pitchFamily="18" charset="0"/>
              </a:rPr>
              <a:t>Förutom företagandet pekar nu </a:t>
            </a:r>
            <a:r>
              <a:rPr lang="sv-SE" sz="1100" b="1" smtClean="0">
                <a:effectLst/>
                <a:ea typeface="Minion Pro" panose="02040503050201020203" pitchFamily="18" charset="0"/>
                <a:cs typeface="Times New Roman" panose="02020603050405020304" pitchFamily="18" charset="0"/>
              </a:rPr>
              <a:t>alla konjunkturindikatorer </a:t>
            </a:r>
            <a:r>
              <a:rPr lang="sv-SE" sz="1100" b="1" dirty="0" smtClean="0">
                <a:effectLst/>
                <a:ea typeface="Minion Pro" panose="02040503050201020203" pitchFamily="18" charset="0"/>
                <a:cs typeface="Times New Roman" panose="02020603050405020304" pitchFamily="18" charset="0"/>
              </a:rPr>
              <a:t>åt rätt under tredje kvartalet i Uppsala län. Lönesumman ökar tvåsiffrigt, sysselsättningen stiger och arbetslösheten sjunker och mycket tyder på att denna utveckling komm</a:t>
            </a:r>
            <a:r>
              <a:rPr lang="sv-SE" sz="1100" b="1" dirty="0" smtClean="0">
                <a:ea typeface="Minion Pro" panose="02040503050201020203" pitchFamily="18" charset="0"/>
                <a:cs typeface="Times New Roman" panose="02020603050405020304" pitchFamily="18" charset="0"/>
              </a:rPr>
              <a:t>er att förstärkas. Samtidigt har Uppsala län en starkare ökning i antalet invånare</a:t>
            </a:r>
            <a:r>
              <a:rPr lang="sv-SE" sz="1100" b="1" dirty="0" smtClean="0">
                <a:effectLst/>
                <a:ea typeface="Minion Pro" panose="02040503050201020203" pitchFamily="18" charset="0"/>
                <a:cs typeface="Times New Roman" panose="02020603050405020304" pitchFamily="18" charset="0"/>
              </a:rPr>
              <a:t> än övriga Stockholmsregionen, vilket också avspeglas genom ett ökat bostadsbyggande.</a:t>
            </a:r>
          </a:p>
          <a:p>
            <a:pPr>
              <a:lnSpc>
                <a:spcPct val="107000"/>
              </a:lnSpc>
              <a:spcAft>
                <a:spcPts val="800"/>
              </a:spcAft>
            </a:pPr>
            <a:r>
              <a:rPr lang="sv-SE" sz="1100" dirty="0" smtClean="0">
                <a:effectLst/>
                <a:ea typeface="Minion Pro" panose="02040503050201020203" pitchFamily="18" charset="0"/>
                <a:cs typeface="Times New Roman" panose="02020603050405020304" pitchFamily="18" charset="0"/>
              </a:rPr>
              <a:t>För </a:t>
            </a:r>
            <a:r>
              <a:rPr lang="sv-SE" sz="1100" dirty="0">
                <a:effectLst/>
                <a:ea typeface="Minion Pro" panose="02040503050201020203" pitchFamily="18" charset="0"/>
                <a:cs typeface="Times New Roman" panose="02020603050405020304" pitchFamily="18" charset="0"/>
              </a:rPr>
              <a:t>Uppsala län ökar lönesumman i privat sektor med 10,4 procent jämfört med motsvarande kvartal 2020. Lönesumman ökar även totalt med 8,5 procent vilket är en högre ökningstakt än Sverige som helhet. Däremot minskar nyföretagandet </a:t>
            </a:r>
            <a:r>
              <a:rPr lang="sv-SE" sz="1100" dirty="0" smtClean="0">
                <a:effectLst/>
                <a:ea typeface="Minion Pro" panose="02040503050201020203" pitchFamily="18" charset="0"/>
                <a:cs typeface="Times New Roman" panose="02020603050405020304" pitchFamily="18" charset="0"/>
              </a:rPr>
              <a:t>något samtidigt som konkurserna ökar, trots det startas det nästan 11 nya företag per företagskonkurs i länet.</a:t>
            </a:r>
          </a:p>
          <a:p>
            <a:pPr>
              <a:lnSpc>
                <a:spcPct val="107000"/>
              </a:lnSpc>
              <a:spcAft>
                <a:spcPts val="800"/>
              </a:spcAft>
            </a:pPr>
            <a:r>
              <a:rPr lang="sv-SE" sz="1100" dirty="0" smtClean="0">
                <a:effectLst/>
                <a:ea typeface="Minion Pro" panose="02040503050201020203" pitchFamily="18" charset="0"/>
                <a:cs typeface="Times New Roman" panose="02020603050405020304" pitchFamily="18" charset="0"/>
              </a:rPr>
              <a:t>I </a:t>
            </a:r>
            <a:r>
              <a:rPr lang="sv-SE" sz="1100" dirty="0">
                <a:effectLst/>
                <a:ea typeface="Minion Pro" panose="02040503050201020203" pitchFamily="18" charset="0"/>
                <a:cs typeface="Times New Roman" panose="02020603050405020304" pitchFamily="18" charset="0"/>
              </a:rPr>
              <a:t>likhet med stora delar av Stockholmsregionen syns det en tydlig återhämtning på arbetsmarknaden under kvartalet. Arbetslösheten sjunker med 0,6 procentenheter samtidigt som varslen minskar med 62 procent och antalet lediga jobb ökar med 80 procent. </a:t>
            </a:r>
            <a:r>
              <a:rPr lang="sv-SE" sz="1100" dirty="0" smtClean="0">
                <a:ea typeface="Minion Pro" panose="02040503050201020203" pitchFamily="18" charset="0"/>
                <a:cs typeface="Times New Roman" panose="02020603050405020304" pitchFamily="18" charset="0"/>
              </a:rPr>
              <a:t>Den goda utvecklingen gör dock ännu inte några tydliga avtryck i sysselsättningsstatistiken som endast ökar med 0,5 procent under perioden.</a:t>
            </a:r>
            <a:endParaRPr lang="sv-SE" sz="1100" dirty="0" smtClean="0">
              <a:effectLst/>
              <a:ea typeface="Minion Pro" panose="02040503050201020203" pitchFamily="18" charset="0"/>
              <a:cs typeface="Times New Roman" panose="02020603050405020304" pitchFamily="18" charset="0"/>
            </a:endParaRPr>
          </a:p>
          <a:p>
            <a:pPr>
              <a:lnSpc>
                <a:spcPct val="107000"/>
              </a:lnSpc>
              <a:spcAft>
                <a:spcPts val="800"/>
              </a:spcAft>
            </a:pPr>
            <a:r>
              <a:rPr lang="sv-SE" sz="1100" dirty="0" smtClean="0">
                <a:effectLst/>
                <a:ea typeface="Minion Pro" panose="02040503050201020203" pitchFamily="18" charset="0"/>
                <a:cs typeface="Times New Roman" panose="02020603050405020304" pitchFamily="18" charset="0"/>
              </a:rPr>
              <a:t>Uppsala </a:t>
            </a:r>
            <a:r>
              <a:rPr lang="sv-SE" sz="1100" dirty="0">
                <a:effectLst/>
                <a:ea typeface="Minion Pro" panose="02040503050201020203" pitchFamily="18" charset="0"/>
                <a:cs typeface="Times New Roman" panose="02020603050405020304" pitchFamily="18" charset="0"/>
              </a:rPr>
              <a:t>län och kommun har en positiv befolkningsutveckling under </a:t>
            </a:r>
            <a:r>
              <a:rPr lang="sv-SE" sz="1100" dirty="0" smtClean="0">
                <a:effectLst/>
                <a:ea typeface="Minion Pro" panose="02040503050201020203" pitchFamily="18" charset="0"/>
                <a:cs typeface="Times New Roman" panose="02020603050405020304" pitchFamily="18" charset="0"/>
              </a:rPr>
              <a:t>kvartalet. Antal invånare </a:t>
            </a:r>
            <a:r>
              <a:rPr lang="sv-SE" sz="1100" dirty="0">
                <a:effectLst/>
                <a:ea typeface="Minion Pro" panose="02040503050201020203" pitchFamily="18" charset="0"/>
                <a:cs typeface="Times New Roman" panose="02020603050405020304" pitchFamily="18" charset="0"/>
              </a:rPr>
              <a:t>ökar med 1,4 procent vilket är en snabbare takt än både Stockholmsregionen och Sverige som helhet. Nu återstår </a:t>
            </a:r>
            <a:r>
              <a:rPr lang="sv-SE" sz="1100" dirty="0" smtClean="0">
                <a:effectLst/>
                <a:ea typeface="Minion Pro" panose="02040503050201020203" pitchFamily="18" charset="0"/>
                <a:cs typeface="Times New Roman" panose="02020603050405020304" pitchFamily="18" charset="0"/>
              </a:rPr>
              <a:t>det knapp 7 000 personer innan Uppsala län når 400 000 invånare, vilket kan ske redan under första halvåret 2022!</a:t>
            </a:r>
            <a:endParaRPr lang="sv-SE" sz="1100" dirty="0">
              <a:effectLst/>
              <a:ea typeface="Minion Pro" panose="02040503050201020203" pitchFamily="18" charset="0"/>
              <a:cs typeface="Times New Roman" panose="02020603050405020304" pitchFamily="18" charset="0"/>
            </a:endParaRPr>
          </a:p>
          <a:p>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1" y="165979"/>
            <a:ext cx="4951381" cy="782656"/>
          </a:xfrm>
        </p:spPr>
        <p:txBody>
          <a:bodyPr/>
          <a:lstStyle/>
          <a:p>
            <a:r>
              <a:rPr lang="sv-SE" sz="2800" dirty="0"/>
              <a:t>Stabilt läge för Uppsala</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Uppsala, 2021 kv3</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489896" y="5463131"/>
            <a:ext cx="3054041" cy="215444"/>
          </a:xfrm>
          <a:prstGeom prst="rect">
            <a:avLst/>
          </a:prstGeom>
          <a:noFill/>
        </p:spPr>
        <p:txBody>
          <a:bodyPr wrap="none" rtlCol="0">
            <a:spAutoFit/>
          </a:bodyPr>
          <a:lstStyle/>
          <a:p>
            <a:r>
              <a:rPr lang="sv-SE" sz="800" dirty="0">
                <a:latin typeface="+mj-lt"/>
                <a:cs typeface="Arial" panose="020B0604020202020204" pitchFamily="34" charset="0"/>
              </a:rPr>
              <a:t>* Förändring i arbetslösheten visas i procentenheter, ej i procent</a:t>
            </a:r>
          </a:p>
        </p:txBody>
      </p:sp>
      <p:graphicFrame>
        <p:nvGraphicFramePr>
          <p:cNvPr id="55" name="Tabell 54">
            <a:extLst>
              <a:ext uri="{FF2B5EF4-FFF2-40B4-BE49-F238E27FC236}">
                <a16:creationId xmlns:a16="http://schemas.microsoft.com/office/drawing/2014/main" id="{5F4C59C4-1941-4967-A8FA-E93C0AD9208A}"/>
              </a:ext>
            </a:extLst>
          </p:cNvPr>
          <p:cNvGraphicFramePr>
            <a:graphicFrameLocks noGrp="1"/>
          </p:cNvGraphicFramePr>
          <p:nvPr>
            <p:extLst>
              <p:ext uri="{D42A27DB-BD31-4B8C-83A1-F6EECF244321}">
                <p14:modId xmlns:p14="http://schemas.microsoft.com/office/powerpoint/2010/main" val="1461381119"/>
              </p:ext>
            </p:extLst>
          </p:nvPr>
        </p:nvGraphicFramePr>
        <p:xfrm>
          <a:off x="595236" y="1628775"/>
          <a:ext cx="4869990" cy="3792277"/>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2">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a:latin typeface="+mj-lt"/>
                          <a:cs typeface="Arial" panose="020B0604020202020204" pitchFamily="34" charset="0"/>
                        </a:rPr>
                        <a:t>Uppsala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Uppsala kommun</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2021 kv3</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2021 kv3</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2">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307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188 100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9 774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6 940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-0,6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-0,7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393,2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236,5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9" name="Bild 8" descr="Spela upp">
            <a:extLst>
              <a:ext uri="{FF2B5EF4-FFF2-40B4-BE49-F238E27FC236}">
                <a16:creationId xmlns:a16="http://schemas.microsoft.com/office/drawing/2014/main" id="{8D46B22D-66E1-4BBD-AEB9-CE99A8B85A0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19824" y="2436223"/>
            <a:ext cx="180000" cy="180000"/>
          </a:xfrm>
          <a:prstGeom prst="rect">
            <a:avLst/>
          </a:prstGeom>
        </p:spPr>
      </p:pic>
      <p:pic>
        <p:nvPicPr>
          <p:cNvPr id="12" name="Bild 11" descr="Spela upp">
            <a:extLst>
              <a:ext uri="{FF2B5EF4-FFF2-40B4-BE49-F238E27FC236}">
                <a16:creationId xmlns:a16="http://schemas.microsoft.com/office/drawing/2014/main" id="{24FD88E6-DDB8-4301-BA22-BBCA7C95B5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5400000">
            <a:off x="3619823" y="2741755"/>
            <a:ext cx="180000" cy="180000"/>
          </a:xfrm>
          <a:prstGeom prst="rect">
            <a:avLst/>
          </a:prstGeom>
        </p:spPr>
      </p:pic>
      <p:pic>
        <p:nvPicPr>
          <p:cNvPr id="14" name="Bild 13" descr="Spela upp">
            <a:extLst>
              <a:ext uri="{FF2B5EF4-FFF2-40B4-BE49-F238E27FC236}">
                <a16:creationId xmlns:a16="http://schemas.microsoft.com/office/drawing/2014/main" id="{094E0F5C-7FDE-4705-AF3C-AAF8529D084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16200000">
            <a:off x="3619823" y="3047287"/>
            <a:ext cx="180000" cy="180000"/>
          </a:xfrm>
          <a:prstGeom prst="rect">
            <a:avLst/>
          </a:prstGeom>
        </p:spPr>
      </p:pic>
      <p:pic>
        <p:nvPicPr>
          <p:cNvPr id="16" name="Bild 15" descr="Spela upp">
            <a:extLst>
              <a:ext uri="{FF2B5EF4-FFF2-40B4-BE49-F238E27FC236}">
                <a16:creationId xmlns:a16="http://schemas.microsoft.com/office/drawing/2014/main" id="{2E9E9075-A3F9-4294-B7C1-D4B12C2129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3619823" y="3658351"/>
            <a:ext cx="180000" cy="180000"/>
          </a:xfrm>
          <a:prstGeom prst="rect">
            <a:avLst/>
          </a:prstGeom>
        </p:spPr>
      </p:pic>
      <p:pic>
        <p:nvPicPr>
          <p:cNvPr id="17" name="Bild 16" descr="Spela upp">
            <a:extLst>
              <a:ext uri="{FF2B5EF4-FFF2-40B4-BE49-F238E27FC236}">
                <a16:creationId xmlns:a16="http://schemas.microsoft.com/office/drawing/2014/main" id="{253792F4-590B-49FB-A3EC-AA6CF0B2FE0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flipV="1">
            <a:off x="3619823" y="3963883"/>
            <a:ext cx="180000" cy="180000"/>
          </a:xfrm>
          <a:prstGeom prst="rect">
            <a:avLst/>
          </a:prstGeom>
        </p:spPr>
      </p:pic>
      <p:pic>
        <p:nvPicPr>
          <p:cNvPr id="19" name="Bild 18" descr="Spela upp">
            <a:extLst>
              <a:ext uri="{FF2B5EF4-FFF2-40B4-BE49-F238E27FC236}">
                <a16:creationId xmlns:a16="http://schemas.microsoft.com/office/drawing/2014/main" id="{161BCAD5-F71B-4F99-BAEC-B0000E30E5A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rot="16200000">
            <a:off x="3619823" y="4574947"/>
            <a:ext cx="180000" cy="180000"/>
          </a:xfrm>
          <a:prstGeom prst="rect">
            <a:avLst/>
          </a:prstGeom>
        </p:spPr>
      </p:pic>
      <p:pic>
        <p:nvPicPr>
          <p:cNvPr id="22" name="Bild 21" descr="Spela upp">
            <a:extLst>
              <a:ext uri="{FF2B5EF4-FFF2-40B4-BE49-F238E27FC236}">
                <a16:creationId xmlns:a16="http://schemas.microsoft.com/office/drawing/2014/main" id="{44BAC389-811B-4C91-B44A-C4B9F2007DD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19823" y="5186012"/>
            <a:ext cx="180000" cy="180000"/>
          </a:xfrm>
          <a:prstGeom prst="rect">
            <a:avLst/>
          </a:prstGeom>
        </p:spPr>
      </p:pic>
      <p:pic>
        <p:nvPicPr>
          <p:cNvPr id="27" name="Bild 26" descr="Spela upp">
            <a:extLst>
              <a:ext uri="{FF2B5EF4-FFF2-40B4-BE49-F238E27FC236}">
                <a16:creationId xmlns:a16="http://schemas.microsoft.com/office/drawing/2014/main" id="{4081F431-F485-486F-AAAC-ADC2C632D46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5273584" y="3658351"/>
            <a:ext cx="180000" cy="180000"/>
          </a:xfrm>
          <a:prstGeom prst="rect">
            <a:avLst/>
          </a:prstGeom>
        </p:spPr>
      </p:pic>
      <p:pic>
        <p:nvPicPr>
          <p:cNvPr id="30" name="Bild 29" descr="Spela upp">
            <a:extLst>
              <a:ext uri="{FF2B5EF4-FFF2-40B4-BE49-F238E27FC236}">
                <a16:creationId xmlns:a16="http://schemas.microsoft.com/office/drawing/2014/main" id="{CC5DD7B9-D0E9-4819-98E8-B3078D3C399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rot="16200000">
            <a:off x="5273584" y="4574947"/>
            <a:ext cx="180000" cy="180000"/>
          </a:xfrm>
          <a:prstGeom prst="rect">
            <a:avLst/>
          </a:prstGeom>
        </p:spPr>
      </p:pic>
      <p:pic>
        <p:nvPicPr>
          <p:cNvPr id="32" name="Bild 31" descr="Spela upp">
            <a:extLst>
              <a:ext uri="{FF2B5EF4-FFF2-40B4-BE49-F238E27FC236}">
                <a16:creationId xmlns:a16="http://schemas.microsoft.com/office/drawing/2014/main" id="{C1BFF403-150C-4C5E-96D4-366ECB02CF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5273584" y="5186012"/>
            <a:ext cx="180000" cy="180000"/>
          </a:xfrm>
          <a:prstGeom prst="rect">
            <a:avLst/>
          </a:prstGeom>
        </p:spPr>
      </p:pic>
      <p:pic>
        <p:nvPicPr>
          <p:cNvPr id="33" name="Bild 32" descr="Spela upp">
            <a:extLst>
              <a:ext uri="{FF2B5EF4-FFF2-40B4-BE49-F238E27FC236}">
                <a16:creationId xmlns:a16="http://schemas.microsoft.com/office/drawing/2014/main" id="{9ED26D02-201D-4CE2-A330-0E6C64CF00E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flipV="1">
            <a:off x="5273584" y="3943016"/>
            <a:ext cx="180000" cy="180000"/>
          </a:xfrm>
          <a:prstGeom prst="rect">
            <a:avLst/>
          </a:prstGeom>
        </p:spPr>
      </p:pic>
      <p:pic>
        <p:nvPicPr>
          <p:cNvPr id="34" name="Bild 33" descr="Spela upp">
            <a:extLst>
              <a:ext uri="{FF2B5EF4-FFF2-40B4-BE49-F238E27FC236}">
                <a16:creationId xmlns:a16="http://schemas.microsoft.com/office/drawing/2014/main" id="{7B52CFEF-F802-41C0-8A03-7EAD41D4CEF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3619823" y="4892815"/>
            <a:ext cx="180000" cy="180000"/>
          </a:xfrm>
          <a:prstGeom prst="rect">
            <a:avLst/>
          </a:prstGeom>
        </p:spPr>
      </p:pic>
      <p:pic>
        <p:nvPicPr>
          <p:cNvPr id="35" name="Bild 34" descr="Spela upp">
            <a:extLst>
              <a:ext uri="{FF2B5EF4-FFF2-40B4-BE49-F238E27FC236}">
                <a16:creationId xmlns:a16="http://schemas.microsoft.com/office/drawing/2014/main" id="{A9537A5B-4034-4BF0-878A-7D831C60A6F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5273584" y="4916702"/>
            <a:ext cx="180000" cy="180000"/>
          </a:xfrm>
          <a:prstGeom prst="rect">
            <a:avLst/>
          </a:prstGeom>
        </p:spPr>
      </p:pic>
      <p:pic>
        <p:nvPicPr>
          <p:cNvPr id="28" name="Bild 27" descr="Spela upp">
            <a:extLst>
              <a:ext uri="{FF2B5EF4-FFF2-40B4-BE49-F238E27FC236}">
                <a16:creationId xmlns:a16="http://schemas.microsoft.com/office/drawing/2014/main" id="{63DBF27B-EAEA-468A-AF0F-2A477162B3E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3644035" y="3336500"/>
            <a:ext cx="180000" cy="180000"/>
          </a:xfrm>
          <a:prstGeom prst="rect">
            <a:avLst/>
          </a:prstGeom>
        </p:spPr>
      </p:pic>
      <p:pic>
        <p:nvPicPr>
          <p:cNvPr id="31" name="Bild 30" descr="Spela upp">
            <a:extLst>
              <a:ext uri="{FF2B5EF4-FFF2-40B4-BE49-F238E27FC236}">
                <a16:creationId xmlns:a16="http://schemas.microsoft.com/office/drawing/2014/main" id="{04877C9C-B904-4380-BA17-8F8C4A424F4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flipV="1">
            <a:off x="3626944" y="4270110"/>
            <a:ext cx="180000" cy="180000"/>
          </a:xfrm>
          <a:prstGeom prst="rect">
            <a:avLst/>
          </a:prstGeom>
        </p:spPr>
      </p:pic>
      <p:pic>
        <p:nvPicPr>
          <p:cNvPr id="36" name="Bild 35" descr="Spela upp">
            <a:extLst>
              <a:ext uri="{FF2B5EF4-FFF2-40B4-BE49-F238E27FC236}">
                <a16:creationId xmlns:a16="http://schemas.microsoft.com/office/drawing/2014/main" id="{B8537FE0-A8CE-4810-9548-51C29055EC2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5400000">
            <a:off x="5267739" y="2731784"/>
            <a:ext cx="180000" cy="180000"/>
          </a:xfrm>
          <a:prstGeom prst="rect">
            <a:avLst/>
          </a:prstGeom>
        </p:spPr>
      </p:pic>
      <p:pic>
        <p:nvPicPr>
          <p:cNvPr id="37" name="Bild 36" descr="Spela upp">
            <a:extLst>
              <a:ext uri="{FF2B5EF4-FFF2-40B4-BE49-F238E27FC236}">
                <a16:creationId xmlns:a16="http://schemas.microsoft.com/office/drawing/2014/main" id="{DBFB25EE-67D9-4057-861B-2D4E5BADC5D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16200000">
            <a:off x="5267738" y="3003134"/>
            <a:ext cx="180000" cy="180000"/>
          </a:xfrm>
          <a:prstGeom prst="rect">
            <a:avLst/>
          </a:prstGeom>
        </p:spPr>
      </p:pic>
      <p:pic>
        <p:nvPicPr>
          <p:cNvPr id="38" name="Bild 37" descr="Spela upp">
            <a:extLst>
              <a:ext uri="{FF2B5EF4-FFF2-40B4-BE49-F238E27FC236}">
                <a16:creationId xmlns:a16="http://schemas.microsoft.com/office/drawing/2014/main" id="{928DAABE-7772-407F-8451-015A0E2CB3A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flipV="1">
            <a:off x="5272159" y="4232151"/>
            <a:ext cx="180000" cy="180000"/>
          </a:xfrm>
          <a:prstGeom prst="rect">
            <a:avLst/>
          </a:prstGeom>
        </p:spPr>
      </p:pic>
    </p:spTree>
    <p:extLst>
      <p:ext uri="{BB962C8B-B14F-4D97-AF65-F5344CB8AC3E}">
        <p14:creationId xmlns:p14="http://schemas.microsoft.com/office/powerpoint/2010/main" val="27166958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Uppsala län</a:t>
            </a:r>
            <a:r>
              <a:rPr lang="sv-SE" sz="1400" dirty="0"/>
              <a:t/>
            </a:r>
            <a:br>
              <a:rPr lang="sv-SE" sz="1400" dirty="0"/>
            </a:br>
            <a:r>
              <a:rPr lang="sv-SE" sz="1200" dirty="0"/>
              <a:t>Index 100 = 2011 kv3</a:t>
            </a:r>
            <a:endParaRPr lang="sv-SE" sz="1400" dirty="0"/>
          </a:p>
        </p:txBody>
      </p:sp>
      <p:graphicFrame>
        <p:nvGraphicFramePr>
          <p:cNvPr id="48" name="Tabell 47">
            <a:extLst>
              <a:ext uri="{FF2B5EF4-FFF2-40B4-BE49-F238E27FC236}">
                <a16:creationId xmlns:a16="http://schemas.microsoft.com/office/drawing/2014/main" id="{1DDFCC43-F9C2-493D-B5BF-AA0EF680598A}"/>
              </a:ext>
            </a:extLst>
          </p:cNvPr>
          <p:cNvGraphicFramePr>
            <a:graphicFrameLocks noGrp="1"/>
          </p:cNvGraphicFramePr>
          <p:nvPr>
            <p:extLst>
              <p:ext uri="{D42A27DB-BD31-4B8C-83A1-F6EECF244321}">
                <p14:modId xmlns:p14="http://schemas.microsoft.com/office/powerpoint/2010/main" val="3056708748"/>
              </p:ext>
            </p:extLst>
          </p:nvPr>
        </p:nvGraphicFramePr>
        <p:xfrm>
          <a:off x="6414329" y="1339573"/>
          <a:ext cx="4748972" cy="4508232"/>
        </p:xfrm>
        <a:graphic>
          <a:graphicData uri="http://schemas.openxmlformats.org/drawingml/2006/table">
            <a:tbl>
              <a:tblPr/>
              <a:tblGrid>
                <a:gridCol w="1576844">
                  <a:extLst>
                    <a:ext uri="{9D8B030D-6E8A-4147-A177-3AD203B41FA5}">
                      <a16:colId xmlns:a16="http://schemas.microsoft.com/office/drawing/2014/main" val="3530058171"/>
                    </a:ext>
                  </a:extLst>
                </a:gridCol>
                <a:gridCol w="897540">
                  <a:extLst>
                    <a:ext uri="{9D8B030D-6E8A-4147-A177-3AD203B41FA5}">
                      <a16:colId xmlns:a16="http://schemas.microsoft.com/office/drawing/2014/main" val="2721186626"/>
                    </a:ext>
                  </a:extLst>
                </a:gridCol>
                <a:gridCol w="885065">
                  <a:extLst>
                    <a:ext uri="{9D8B030D-6E8A-4147-A177-3AD203B41FA5}">
                      <a16:colId xmlns:a16="http://schemas.microsoft.com/office/drawing/2014/main" val="2978357727"/>
                    </a:ext>
                  </a:extLst>
                </a:gridCol>
                <a:gridCol w="602638">
                  <a:extLst>
                    <a:ext uri="{9D8B030D-6E8A-4147-A177-3AD203B41FA5}">
                      <a16:colId xmlns:a16="http://schemas.microsoft.com/office/drawing/2014/main" val="1773448222"/>
                    </a:ext>
                  </a:extLst>
                </a:gridCol>
                <a:gridCol w="786885">
                  <a:extLst>
                    <a:ext uri="{9D8B030D-6E8A-4147-A177-3AD203B41FA5}">
                      <a16:colId xmlns:a16="http://schemas.microsoft.com/office/drawing/2014/main" val="829252885"/>
                    </a:ext>
                  </a:extLst>
                </a:gridCol>
              </a:tblGrid>
              <a:tr h="196292">
                <a:tc>
                  <a:txBody>
                    <a:bodyPr/>
                    <a:lstStyle/>
                    <a:p>
                      <a:pPr algn="l" fontAlgn="b"/>
                      <a:r>
                        <a:rPr lang="sv-SE" sz="800" b="1" i="0" u="none" strike="noStrike" dirty="0">
                          <a:solidFill>
                            <a:srgbClr val="000000"/>
                          </a:solidFill>
                          <a:effectLst/>
                          <a:latin typeface="Futura Std Book" panose="020B0502020204020303"/>
                        </a:rPr>
                        <a:t>Lönesumma, total</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29240129"/>
                  </a:ext>
                </a:extLst>
              </a:tr>
              <a:tr h="20076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78242792"/>
                  </a:ext>
                </a:extLst>
              </a:tr>
              <a:tr h="264568">
                <a:tc>
                  <a:txBody>
                    <a:bodyPr/>
                    <a:lstStyle/>
                    <a:p>
                      <a:pPr algn="l" fontAlgn="b"/>
                      <a:endParaRPr lang="sv-SE" sz="11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8980279"/>
                  </a:ext>
                </a:extLst>
              </a:tr>
              <a:tr h="196292">
                <a:tc>
                  <a:txBody>
                    <a:bodyPr/>
                    <a:lstStyle/>
                    <a:p>
                      <a:pPr algn="l" fontAlgn="b"/>
                      <a:r>
                        <a:rPr lang="sv-SE" sz="800" b="0"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512,84</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33,70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7,03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22,09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18964487"/>
                  </a:ext>
                </a:extLst>
              </a:tr>
              <a:tr h="196292">
                <a:tc>
                  <a:txBody>
                    <a:bodyPr/>
                    <a:lstStyle/>
                    <a:p>
                      <a:pPr algn="l" fontAlgn="b"/>
                      <a:r>
                        <a:rPr lang="sv-SE" sz="800" b="0" i="0" u="none" strike="noStrike" dirty="0">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251,92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7,48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23,51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9072838"/>
                  </a:ext>
                </a:extLst>
              </a:tr>
              <a:tr h="196292">
                <a:tc>
                  <a:txBody>
                    <a:bodyPr/>
                    <a:lstStyle/>
                    <a:p>
                      <a:pPr algn="l" fontAlgn="b"/>
                      <a:r>
                        <a:rPr lang="sv-SE" sz="800" b="1" i="0" u="none" strike="noStrike" dirty="0">
                          <a:solidFill>
                            <a:srgbClr val="000000"/>
                          </a:solidFill>
                          <a:effectLst/>
                          <a:latin typeface="Futura Std Book" panose="020B0502020204020303"/>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16,06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8,54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23,93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58652978"/>
                  </a:ext>
                </a:extLst>
              </a:tr>
              <a:tr h="196292">
                <a:tc>
                  <a:txBody>
                    <a:bodyPr/>
                    <a:lstStyle/>
                    <a:p>
                      <a:pPr algn="l" fontAlgn="b"/>
                      <a:endParaRPr lang="sv-SE" sz="800" b="1"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48035409"/>
                  </a:ext>
                </a:extLst>
              </a:tr>
              <a:tr h="378360">
                <a:tc>
                  <a:txBody>
                    <a:bodyPr/>
                    <a:lstStyle/>
                    <a:p>
                      <a:pPr algn="l" fontAlgn="b"/>
                      <a:r>
                        <a:rPr lang="sv-SE" sz="800" b="1" i="0" u="none" strike="noStrike" dirty="0">
                          <a:solidFill>
                            <a:srgbClr val="000000"/>
                          </a:solidFill>
                          <a:effectLst/>
                          <a:latin typeface="Futura Std Book" panose="020B0502020204020303"/>
                        </a:rPr>
                        <a:t>Lönesumma per sysselsatt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03303067"/>
                  </a:ext>
                </a:extLst>
              </a:tr>
              <a:tr h="19629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723548317"/>
                  </a:ext>
                </a:extLst>
              </a:tr>
              <a:tr h="264568">
                <a:tc>
                  <a:txBody>
                    <a:bodyPr/>
                    <a:lstStyle/>
                    <a:p>
                      <a:pPr algn="l" fontAlgn="b"/>
                      <a:endParaRPr lang="sv-SE" sz="11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9081734"/>
                  </a:ext>
                </a:extLst>
              </a:tr>
              <a:tr h="196292">
                <a:tc>
                  <a:txBody>
                    <a:bodyPr/>
                    <a:lstStyle/>
                    <a:p>
                      <a:pPr algn="l" fontAlgn="b"/>
                      <a:r>
                        <a:rPr lang="sv-SE" sz="800" b="0"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99,50</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39549401"/>
                  </a:ext>
                </a:extLst>
              </a:tr>
              <a:tr h="196292">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105,23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17,16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09767079"/>
                  </a:ext>
                </a:extLst>
              </a:tr>
              <a:tr h="196292">
                <a:tc>
                  <a:txBody>
                    <a:bodyPr/>
                    <a:lstStyle/>
                    <a:p>
                      <a:pPr algn="l" fontAlgn="b"/>
                      <a:r>
                        <a:rPr lang="sv-SE" sz="800" b="1" i="0" u="none" strike="noStrike" dirty="0">
                          <a:solidFill>
                            <a:srgbClr val="000000"/>
                          </a:solidFill>
                          <a:effectLst/>
                          <a:latin typeface="Futura Std Book" panose="020B0502020204020303"/>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85,38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6,34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8,03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22,68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50948806"/>
                  </a:ext>
                </a:extLst>
              </a:tr>
              <a:tr h="196292">
                <a:tc>
                  <a:txBody>
                    <a:bodyPr/>
                    <a:lstStyle/>
                    <a:p>
                      <a:pPr algn="l" fontAlgn="b"/>
                      <a:endParaRPr lang="sv-SE" sz="800" b="1"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6881371"/>
                  </a:ext>
                </a:extLst>
              </a:tr>
              <a:tr h="378360">
                <a:tc>
                  <a:txBody>
                    <a:bodyPr/>
                    <a:lstStyle/>
                    <a:p>
                      <a:pPr algn="l" fontAlgn="b"/>
                      <a:r>
                        <a:rPr lang="sv-SE" sz="800" b="1" i="0" u="none" strike="noStrike" dirty="0">
                          <a:solidFill>
                            <a:srgbClr val="000000"/>
                          </a:solidFill>
                          <a:effectLst/>
                          <a:latin typeface="Futura Std Book" panose="020B0502020204020303"/>
                        </a:rPr>
                        <a:t>Lönesumma per invånare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15157777"/>
                  </a:ext>
                </a:extLst>
              </a:tr>
              <a:tr h="19629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45276482"/>
                  </a:ext>
                </a:extLst>
              </a:tr>
              <a:tr h="264568">
                <a:tc>
                  <a:txBody>
                    <a:bodyPr/>
                    <a:lstStyle/>
                    <a:p>
                      <a:pPr algn="l" fontAlgn="b"/>
                      <a:endParaRPr lang="sv-SE" sz="11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88569102"/>
                  </a:ext>
                </a:extLst>
              </a:tr>
              <a:tr h="200768">
                <a:tc>
                  <a:txBody>
                    <a:bodyPr/>
                    <a:lstStyle/>
                    <a:p>
                      <a:pPr algn="l" fontAlgn="b"/>
                      <a:r>
                        <a:rPr lang="sv-SE" sz="800" b="0"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49,14</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16,47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2941776"/>
                  </a:ext>
                </a:extLst>
              </a:tr>
              <a:tr h="200768">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53,23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17,03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67833017"/>
                  </a:ext>
                </a:extLst>
              </a:tr>
              <a:tr h="196292">
                <a:tc>
                  <a:txBody>
                    <a:bodyPr/>
                    <a:lstStyle/>
                    <a:p>
                      <a:pPr algn="l" fontAlgn="b"/>
                      <a:r>
                        <a:rPr lang="sv-SE" sz="800" b="1" i="0" u="none" strike="noStrike" dirty="0">
                          <a:solidFill>
                            <a:srgbClr val="000000"/>
                          </a:solidFill>
                          <a:effectLst/>
                          <a:latin typeface="Futura Std Book" panose="020B0502020204020303"/>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40,85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2,68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7,02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13,28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83076873"/>
                  </a:ext>
                </a:extLst>
              </a:tr>
            </a:tbl>
          </a:graphicData>
        </a:graphic>
      </p:graphicFrame>
      <p:graphicFrame>
        <p:nvGraphicFramePr>
          <p:cNvPr id="9" name="Diagram 8">
            <a:extLst>
              <a:ext uri="{FF2B5EF4-FFF2-40B4-BE49-F238E27FC236}">
                <a16:creationId xmlns:a16="http://schemas.microsoft.com/office/drawing/2014/main" id="{9BA12514-C9B0-4A12-A0FB-2CDD4518B5F7}"/>
              </a:ext>
            </a:extLst>
          </p:cNvPr>
          <p:cNvGraphicFramePr>
            <a:graphicFrameLocks/>
          </p:cNvGraphicFramePr>
          <p:nvPr>
            <p:extLst>
              <p:ext uri="{D42A27DB-BD31-4B8C-83A1-F6EECF244321}">
                <p14:modId xmlns:p14="http://schemas.microsoft.com/office/powerpoint/2010/main" val="617710421"/>
              </p:ext>
            </p:extLst>
          </p:nvPr>
        </p:nvGraphicFramePr>
        <p:xfrm>
          <a:off x="730305" y="1880655"/>
          <a:ext cx="5293291" cy="387633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49" y="5780782"/>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307013" cy="492443"/>
          </a:xfrm>
          <a:prstGeom prst="rect">
            <a:avLst/>
          </a:prstGeom>
          <a:noFill/>
        </p:spPr>
        <p:txBody>
          <a:bodyPr wrap="square" rtlCol="0">
            <a:spAutoFit/>
          </a:bodyPr>
          <a:lstStyle/>
          <a:p>
            <a:r>
              <a:rPr lang="sv-SE" sz="1400" b="1" dirty="0"/>
              <a:t>Lönesumma i privat sektor efter näringsgren, Uppsala län</a:t>
            </a:r>
            <a:r>
              <a:rPr lang="sv-SE" sz="1400" dirty="0"/>
              <a:t/>
            </a:r>
            <a:br>
              <a:rPr lang="sv-SE" sz="1400" dirty="0"/>
            </a:br>
            <a:r>
              <a:rPr lang="sv-SE" sz="1200" dirty="0"/>
              <a:t>Index 100 = 2011 kv3</a:t>
            </a:r>
            <a:endParaRPr lang="sv-SE" sz="1400" dirty="0"/>
          </a:p>
        </p:txBody>
      </p:sp>
      <p:graphicFrame>
        <p:nvGraphicFramePr>
          <p:cNvPr id="36" name="Tabell 35">
            <a:extLst>
              <a:ext uri="{FF2B5EF4-FFF2-40B4-BE49-F238E27FC236}">
                <a16:creationId xmlns:a16="http://schemas.microsoft.com/office/drawing/2014/main" id="{6FEA2868-9BD8-457B-A5F4-F3CF1811F26C}"/>
              </a:ext>
            </a:extLst>
          </p:cNvPr>
          <p:cNvGraphicFramePr>
            <a:graphicFrameLocks noGrp="1"/>
          </p:cNvGraphicFramePr>
          <p:nvPr>
            <p:extLst>
              <p:ext uri="{D42A27DB-BD31-4B8C-83A1-F6EECF244321}">
                <p14:modId xmlns:p14="http://schemas.microsoft.com/office/powerpoint/2010/main" val="2145109460"/>
              </p:ext>
            </p:extLst>
          </p:nvPr>
        </p:nvGraphicFramePr>
        <p:xfrm>
          <a:off x="6543815" y="1250172"/>
          <a:ext cx="4590910" cy="4800149"/>
        </p:xfrm>
        <a:graphic>
          <a:graphicData uri="http://schemas.openxmlformats.org/drawingml/2006/table">
            <a:tbl>
              <a:tblPr/>
              <a:tblGrid>
                <a:gridCol w="1547177">
                  <a:extLst>
                    <a:ext uri="{9D8B030D-6E8A-4147-A177-3AD203B41FA5}">
                      <a16:colId xmlns:a16="http://schemas.microsoft.com/office/drawing/2014/main" val="2673819213"/>
                    </a:ext>
                  </a:extLst>
                </a:gridCol>
                <a:gridCol w="686526">
                  <a:extLst>
                    <a:ext uri="{9D8B030D-6E8A-4147-A177-3AD203B41FA5}">
                      <a16:colId xmlns:a16="http://schemas.microsoft.com/office/drawing/2014/main" val="1642595649"/>
                    </a:ext>
                  </a:extLst>
                </a:gridCol>
                <a:gridCol w="832785">
                  <a:extLst>
                    <a:ext uri="{9D8B030D-6E8A-4147-A177-3AD203B41FA5}">
                      <a16:colId xmlns:a16="http://schemas.microsoft.com/office/drawing/2014/main" val="2320012456"/>
                    </a:ext>
                  </a:extLst>
                </a:gridCol>
                <a:gridCol w="762211">
                  <a:extLst>
                    <a:ext uri="{9D8B030D-6E8A-4147-A177-3AD203B41FA5}">
                      <a16:colId xmlns:a16="http://schemas.microsoft.com/office/drawing/2014/main" val="2593374640"/>
                    </a:ext>
                  </a:extLst>
                </a:gridCol>
                <a:gridCol w="762211">
                  <a:extLst>
                    <a:ext uri="{9D8B030D-6E8A-4147-A177-3AD203B41FA5}">
                      <a16:colId xmlns:a16="http://schemas.microsoft.com/office/drawing/2014/main" val="1062070174"/>
                    </a:ext>
                  </a:extLst>
                </a:gridCol>
              </a:tblGrid>
              <a:tr h="294994">
                <a:tc>
                  <a:txBody>
                    <a:bodyPr/>
                    <a:lstStyle/>
                    <a:p>
                      <a:pPr algn="l" fontAlgn="b"/>
                      <a:r>
                        <a:rPr lang="sv-SE" sz="1100" b="1" i="0" u="none" strike="noStrike" dirty="0">
                          <a:solidFill>
                            <a:srgbClr val="000000"/>
                          </a:solidFill>
                          <a:effectLst/>
                          <a:latin typeface="Futura Std Book" panose="020B0502020204020303"/>
                        </a:rPr>
                        <a:t>Lönesumma efter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60059618"/>
                  </a:ext>
                </a:extLst>
              </a:tr>
              <a:tr h="24741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70033479"/>
                  </a:ext>
                </a:extLst>
              </a:tr>
              <a:tr h="180803">
                <a:tc>
                  <a:txBody>
                    <a:bodyPr/>
                    <a:lstStyle/>
                    <a:p>
                      <a:pPr algn="l" rtl="0" fontAlgn="b"/>
                      <a:r>
                        <a:rPr lang="sv-SE" sz="800" b="1"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09040322"/>
                  </a:ext>
                </a:extLst>
              </a:tr>
              <a:tr h="190318">
                <a:tc>
                  <a:txBody>
                    <a:bodyPr/>
                    <a:lstStyle/>
                    <a:p>
                      <a:pPr algn="l" rtl="0" fontAlgn="b"/>
                      <a:r>
                        <a:rPr lang="sv-SE" sz="800" b="0" i="0" u="none" strike="noStrike" dirty="0">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370,16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22,78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70792090"/>
                  </a:ext>
                </a:extLst>
              </a:tr>
              <a:tr h="190318">
                <a:tc>
                  <a:txBody>
                    <a:bodyPr/>
                    <a:lstStyle/>
                    <a:p>
                      <a:pPr algn="l" rtl="0" fontAlgn="b"/>
                      <a:r>
                        <a:rPr lang="sv-SE" sz="800" b="0" i="1" u="none" strike="noStrike" dirty="0">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71,18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13,04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12330697"/>
                  </a:ext>
                </a:extLst>
              </a:tr>
              <a:tr h="180803">
                <a:tc>
                  <a:txBody>
                    <a:bodyPr/>
                    <a:lstStyle/>
                    <a:p>
                      <a:pPr algn="l" rtl="0" fontAlgn="b"/>
                      <a:r>
                        <a:rPr lang="sv-SE" sz="800" b="0" i="1" u="none" strike="noStrike" dirty="0">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257,45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19,47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76899014"/>
                  </a:ext>
                </a:extLst>
              </a:tr>
              <a:tr h="180803">
                <a:tc>
                  <a:txBody>
                    <a:bodyPr/>
                    <a:lstStyle/>
                    <a:p>
                      <a:pPr algn="l" rtl="0" fontAlgn="b"/>
                      <a:r>
                        <a:rPr lang="sv-SE" sz="800" b="0" i="1" u="none" strike="noStrike" dirty="0">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41,53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29,10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71511806"/>
                  </a:ext>
                </a:extLst>
              </a:tr>
              <a:tr h="180803">
                <a:tc>
                  <a:txBody>
                    <a:bodyPr/>
                    <a:lstStyle/>
                    <a:p>
                      <a:pPr algn="l" rtl="0" fontAlgn="b"/>
                      <a:r>
                        <a:rPr lang="sv-SE" sz="800" b="0" i="0" u="none" strike="noStrike" dirty="0">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142,68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20,36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07429497"/>
                  </a:ext>
                </a:extLst>
              </a:tr>
              <a:tr h="180803">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512,84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33,70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7,03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22,09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56084553"/>
                  </a:ext>
                </a:extLst>
              </a:tr>
              <a:tr h="228382">
                <a:tc>
                  <a:txBody>
                    <a:bodyPr/>
                    <a:lstStyle/>
                    <a:p>
                      <a:pPr algn="l" rtl="0" fontAlgn="b"/>
                      <a:r>
                        <a:rPr lang="sv-SE" sz="800" b="1" i="0" u="none" strike="noStrike" dirty="0">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75790012"/>
                  </a:ext>
                </a:extLst>
              </a:tr>
              <a:tr h="180803">
                <a:tc>
                  <a:txBody>
                    <a:bodyPr/>
                    <a:lstStyle/>
                    <a:p>
                      <a:pPr algn="l" rtl="0" fontAlgn="b"/>
                      <a:r>
                        <a:rPr lang="sv-SE" sz="800" b="0" i="0" u="none" strike="noStrike" dirty="0">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189,49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14,56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23,27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45365115"/>
                  </a:ext>
                </a:extLst>
              </a:tr>
              <a:tr h="180803">
                <a:tc>
                  <a:txBody>
                    <a:bodyPr/>
                    <a:lstStyle/>
                    <a:p>
                      <a:pPr algn="l" rtl="0" fontAlgn="b"/>
                      <a:r>
                        <a:rPr lang="sv-SE" sz="800" b="0" i="1" u="none" strike="noStrike" dirty="0">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27,47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63426882"/>
                  </a:ext>
                </a:extLst>
              </a:tr>
              <a:tr h="180803">
                <a:tc>
                  <a:txBody>
                    <a:bodyPr/>
                    <a:lstStyle/>
                    <a:p>
                      <a:pPr algn="l" rtl="0" fontAlgn="b"/>
                      <a:r>
                        <a:rPr lang="sv-SE" sz="800" b="0" i="1" u="none" strike="noStrike">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143,14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8,87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25,94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05552297"/>
                  </a:ext>
                </a:extLst>
              </a:tr>
              <a:tr h="180803">
                <a:tc>
                  <a:txBody>
                    <a:bodyPr/>
                    <a:lstStyle/>
                    <a:p>
                      <a:pPr algn="l" rtl="0" fontAlgn="b"/>
                      <a:r>
                        <a:rPr lang="sv-SE" sz="800" b="0" i="1" u="none" strike="noStrike" dirty="0">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18,87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6,34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1871908"/>
                  </a:ext>
                </a:extLst>
              </a:tr>
              <a:tr h="180803">
                <a:tc>
                  <a:txBody>
                    <a:bodyPr/>
                    <a:lstStyle/>
                    <a:p>
                      <a:pPr algn="l" rtl="0" fontAlgn="b"/>
                      <a:r>
                        <a:rPr lang="sv-SE" sz="800" b="0" i="0" u="none" strike="noStrike" dirty="0">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62,43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2,98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24,25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02293757"/>
                  </a:ext>
                </a:extLst>
              </a:tr>
              <a:tr h="190318">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251,92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17,54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7,48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23,51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66549825"/>
                  </a:ext>
                </a:extLst>
              </a:tr>
              <a:tr h="338212">
                <a:tc>
                  <a:txBody>
                    <a:bodyPr/>
                    <a:lstStyle/>
                    <a:p>
                      <a:pPr algn="l" rtl="0" fontAlgn="b"/>
                      <a:r>
                        <a:rPr lang="sv-SE" sz="800" b="1" i="0" u="none" strike="noStrike" dirty="0">
                          <a:solidFill>
                            <a:srgbClr val="000000"/>
                          </a:solidFill>
                          <a:effectLst/>
                          <a:latin typeface="Futura Std Book" panose="020B0502020204020303"/>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92704111"/>
                  </a:ext>
                </a:extLst>
              </a:tr>
              <a:tr h="180803">
                <a:tc>
                  <a:txBody>
                    <a:bodyPr/>
                    <a:lstStyle/>
                    <a:p>
                      <a:pPr algn="l" rtl="0" fontAlgn="b"/>
                      <a:r>
                        <a:rPr lang="sv-SE" sz="800" b="0" i="0" u="none" strike="noStrike" dirty="0">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9,98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10,40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26,56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7916627"/>
                  </a:ext>
                </a:extLst>
              </a:tr>
              <a:tr h="180803">
                <a:tc>
                  <a:txBody>
                    <a:bodyPr/>
                    <a:lstStyle/>
                    <a:p>
                      <a:pPr algn="l" rtl="0" fontAlgn="b"/>
                      <a:r>
                        <a:rPr lang="sv-SE" sz="800" b="0" i="1" u="none" strike="noStrike" dirty="0">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4,55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17,42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00236257"/>
                  </a:ext>
                </a:extLst>
              </a:tr>
              <a:tr h="180803">
                <a:tc>
                  <a:txBody>
                    <a:bodyPr/>
                    <a:lstStyle/>
                    <a:p>
                      <a:pPr algn="l" rtl="0" fontAlgn="b"/>
                      <a:r>
                        <a:rPr lang="sv-SE" sz="800" b="0" i="1" u="none" strike="noStrike" dirty="0">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6,83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0,80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29,14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9263572"/>
                  </a:ext>
                </a:extLst>
              </a:tr>
              <a:tr h="190318">
                <a:tc>
                  <a:txBody>
                    <a:bodyPr/>
                    <a:lstStyle/>
                    <a:p>
                      <a:pPr algn="l" rtl="0" fontAlgn="b"/>
                      <a:r>
                        <a:rPr lang="sv-SE" sz="800" b="0" i="1" u="none" strike="noStrike" dirty="0">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26,19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68064759"/>
                  </a:ext>
                </a:extLst>
              </a:tr>
              <a:tr h="190318">
                <a:tc>
                  <a:txBody>
                    <a:bodyPr/>
                    <a:lstStyle/>
                    <a:p>
                      <a:pPr algn="l" rtl="0" fontAlgn="b"/>
                      <a:r>
                        <a:rPr lang="sv-SE" sz="800" b="0" i="0" u="none" strike="noStrike" dirty="0">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5,63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19,85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94519482"/>
                  </a:ext>
                </a:extLst>
              </a:tr>
              <a:tr h="180803">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16,06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8,54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23,93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54938124"/>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67438" y="6119336"/>
            <a:ext cx="3564132" cy="738664"/>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a:p>
            <a:r>
              <a:rPr lang="sv-SE" sz="700" dirty="0"/>
              <a:t>**</a:t>
            </a:r>
            <a:r>
              <a:rPr lang="sv-SE" sz="700" dirty="0" err="1"/>
              <a:t>fr.o.m</a:t>
            </a:r>
            <a:r>
              <a:rPr lang="sv-SE" sz="700" dirty="0"/>
              <a:t> Q3 2019 redovisar Försvarsmakten samtliga anställda i Stockholm vilket påverkar lönesummorna för statlig och därmed också offentlig sektor. Detta innebär att statistiken ej är jämförbar med tidigare kvartal.</a:t>
            </a:r>
          </a:p>
        </p:txBody>
      </p:sp>
      <p:graphicFrame>
        <p:nvGraphicFramePr>
          <p:cNvPr id="13" name="Diagram 12">
            <a:extLst>
              <a:ext uri="{FF2B5EF4-FFF2-40B4-BE49-F238E27FC236}">
                <a16:creationId xmlns:a16="http://schemas.microsoft.com/office/drawing/2014/main" id="{C37BE314-272D-4787-A40B-B5929511DEC3}"/>
              </a:ext>
            </a:extLst>
          </p:cNvPr>
          <p:cNvGraphicFramePr>
            <a:graphicFrameLocks/>
          </p:cNvGraphicFramePr>
          <p:nvPr>
            <p:extLst>
              <p:ext uri="{D42A27DB-BD31-4B8C-83A1-F6EECF244321}">
                <p14:modId xmlns:p14="http://schemas.microsoft.com/office/powerpoint/2010/main" val="2634775000"/>
              </p:ext>
            </p:extLst>
          </p:nvPr>
        </p:nvGraphicFramePr>
        <p:xfrm>
          <a:off x="574304" y="1953022"/>
          <a:ext cx="5591176" cy="38277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8815"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7" y="1749924"/>
            <a:ext cx="4728815" cy="1714756"/>
          </a:xfrm>
        </p:spPr>
        <p:txBody>
          <a:bodyPr/>
          <a:lstStyle/>
          <a:p>
            <a:pPr lvl="4"/>
            <a:r>
              <a:rPr lang="sv-SE" sz="1400" dirty="0"/>
              <a:t>Antalet nyregistrerade företag minskade med 3 procent under </a:t>
            </a:r>
            <a:r>
              <a:rPr lang="sv-SE" sz="1400" dirty="0" smtClean="0"/>
              <a:t>tredje kvartalet, men </a:t>
            </a:r>
            <a:r>
              <a:rPr lang="sv-SE" sz="1400" dirty="0"/>
              <a:t>har ökat </a:t>
            </a:r>
            <a:r>
              <a:rPr lang="sv-SE" sz="1400" dirty="0" smtClean="0"/>
              <a:t>med 5 </a:t>
            </a:r>
            <a:r>
              <a:rPr lang="sv-SE" sz="1400" dirty="0"/>
              <a:t>procent för de fyra senaste kvartalen. </a:t>
            </a:r>
          </a:p>
          <a:p>
            <a:pPr lvl="4"/>
            <a:r>
              <a:rPr lang="sv-SE" sz="1400" dirty="0"/>
              <a:t>Av länets samtliga nyregistrerade företag var </a:t>
            </a:r>
            <a:br>
              <a:rPr lang="sv-SE" sz="1400" dirty="0"/>
            </a:br>
            <a:r>
              <a:rPr lang="sv-SE" sz="1400" dirty="0"/>
              <a:t>349 av 505 aktiebolag. </a:t>
            </a:r>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5072"/>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2298" y="5968956"/>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A45E487E-A87A-4B90-8184-DE491A1A1BEC}"/>
              </a:ext>
            </a:extLst>
          </p:cNvPr>
          <p:cNvGraphicFramePr>
            <a:graphicFrameLocks noGrp="1"/>
          </p:cNvGraphicFramePr>
          <p:nvPr>
            <p:extLst>
              <p:ext uri="{D42A27DB-BD31-4B8C-83A1-F6EECF244321}">
                <p14:modId xmlns:p14="http://schemas.microsoft.com/office/powerpoint/2010/main" val="2957800085"/>
              </p:ext>
            </p:extLst>
          </p:nvPr>
        </p:nvGraphicFramePr>
        <p:xfrm>
          <a:off x="6755215" y="3722070"/>
          <a:ext cx="4722409" cy="2246884"/>
        </p:xfrm>
        <a:graphic>
          <a:graphicData uri="http://schemas.openxmlformats.org/drawingml/2006/table">
            <a:tbl>
              <a:tblPr bandRow="1">
                <a:tableStyleId>{2D5ABB26-0587-4C30-8999-92F81FD0307C}</a:tableStyleId>
              </a:tblPr>
              <a:tblGrid>
                <a:gridCol w="1542573">
                  <a:extLst>
                    <a:ext uri="{9D8B030D-6E8A-4147-A177-3AD203B41FA5}">
                      <a16:colId xmlns:a16="http://schemas.microsoft.com/office/drawing/2014/main" val="1678076792"/>
                    </a:ext>
                  </a:extLst>
                </a:gridCol>
                <a:gridCol w="685095">
                  <a:extLst>
                    <a:ext uri="{9D8B030D-6E8A-4147-A177-3AD203B41FA5}">
                      <a16:colId xmlns:a16="http://schemas.microsoft.com/office/drawing/2014/main" val="2601369493"/>
                    </a:ext>
                  </a:extLst>
                </a:gridCol>
                <a:gridCol w="777235">
                  <a:extLst>
                    <a:ext uri="{9D8B030D-6E8A-4147-A177-3AD203B41FA5}">
                      <a16:colId xmlns:a16="http://schemas.microsoft.com/office/drawing/2014/main" val="2395970223"/>
                    </a:ext>
                  </a:extLst>
                </a:gridCol>
                <a:gridCol w="615311">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32833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475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344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16 863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77 662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544414373"/>
                  </a:ext>
                </a:extLst>
              </a:tr>
              <a:tr h="39344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8 769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39 806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4178915708"/>
                  </a:ext>
                </a:extLst>
              </a:tr>
              <a:tr h="393449">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505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2 395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1554613420"/>
                  </a:ext>
                </a:extLst>
              </a:tr>
              <a:tr h="393449">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307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1 515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B26400BF-9222-43C6-B7AE-206CFE23EDEF}"/>
              </a:ext>
            </a:extLst>
          </p:cNvPr>
          <p:cNvGraphicFramePr>
            <a:graphicFrameLocks/>
          </p:cNvGraphicFramePr>
          <p:nvPr>
            <p:extLst>
              <p:ext uri="{D42A27DB-BD31-4B8C-83A1-F6EECF244321}">
                <p14:modId xmlns:p14="http://schemas.microsoft.com/office/powerpoint/2010/main" val="2203247778"/>
              </p:ext>
            </p:extLst>
          </p:nvPr>
        </p:nvGraphicFramePr>
        <p:xfrm>
          <a:off x="742987" y="1895475"/>
          <a:ext cx="5800725" cy="38615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832926"/>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3" y="2105337"/>
            <a:ext cx="4722412" cy="1322148"/>
          </a:xfrm>
        </p:spPr>
        <p:txBody>
          <a:bodyPr/>
          <a:lstStyle/>
          <a:p>
            <a:pPr lvl="4"/>
            <a:r>
              <a:rPr lang="sv-SE" sz="1400" dirty="0"/>
              <a:t>Företagskonkurserna ökade med 31 procent för Uppsala län och 30 procent för Uppsala kommun.</a:t>
            </a:r>
          </a:p>
          <a:p>
            <a:pPr lvl="4"/>
            <a:r>
              <a:rPr lang="sv-SE" sz="1400" dirty="0"/>
              <a:t>På helårsbasis har företagskonkurserna sjunkit med 17 procent i </a:t>
            </a:r>
            <a:r>
              <a:rPr lang="sv-SE" sz="1400" dirty="0" smtClean="0"/>
              <a:t>både Uppsala län och kommun.</a:t>
            </a:r>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7615CE7B-9701-44A6-889B-39C17E1CA92C}"/>
              </a:ext>
            </a:extLst>
          </p:cNvPr>
          <p:cNvGraphicFramePr>
            <a:graphicFrameLocks noGrp="1"/>
          </p:cNvGraphicFramePr>
          <p:nvPr>
            <p:extLst>
              <p:ext uri="{D42A27DB-BD31-4B8C-83A1-F6EECF244321}">
                <p14:modId xmlns:p14="http://schemas.microsoft.com/office/powerpoint/2010/main" val="2775494891"/>
              </p:ext>
            </p:extLst>
          </p:nvPr>
        </p:nvGraphicFramePr>
        <p:xfrm>
          <a:off x="6755213" y="3737399"/>
          <a:ext cx="4722412" cy="2235034"/>
        </p:xfrm>
        <a:graphic>
          <a:graphicData uri="http://schemas.openxmlformats.org/drawingml/2006/table">
            <a:tbl>
              <a:tblPr bandRow="1">
                <a:tableStyleId>{2D5ABB26-0587-4C30-8999-92F81FD0307C}</a:tableStyleId>
              </a:tblPr>
              <a:tblGrid>
                <a:gridCol w="1542574">
                  <a:extLst>
                    <a:ext uri="{9D8B030D-6E8A-4147-A177-3AD203B41FA5}">
                      <a16:colId xmlns:a16="http://schemas.microsoft.com/office/drawing/2014/main" val="1678076792"/>
                    </a:ext>
                  </a:extLst>
                </a:gridCol>
                <a:gridCol w="685095">
                  <a:extLst>
                    <a:ext uri="{9D8B030D-6E8A-4147-A177-3AD203B41FA5}">
                      <a16:colId xmlns:a16="http://schemas.microsoft.com/office/drawing/2014/main" val="2601369493"/>
                    </a:ext>
                  </a:extLst>
                </a:gridCol>
                <a:gridCol w="777236">
                  <a:extLst>
                    <a:ext uri="{9D8B030D-6E8A-4147-A177-3AD203B41FA5}">
                      <a16:colId xmlns:a16="http://schemas.microsoft.com/office/drawing/2014/main" val="2395970223"/>
                    </a:ext>
                  </a:extLst>
                </a:gridCol>
                <a:gridCol w="615312">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32660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293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137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1 389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6 923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544414373"/>
                  </a:ext>
                </a:extLst>
              </a:tr>
              <a:tr h="39137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734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3 581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4178915708"/>
                  </a:ext>
                </a:extLst>
              </a:tr>
              <a:tr h="391374">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47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1554613420"/>
                  </a:ext>
                </a:extLst>
              </a:tr>
              <a:tr h="391374">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30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69F92B96-3061-4566-B450-970013F8EA6D}"/>
              </a:ext>
            </a:extLst>
          </p:cNvPr>
          <p:cNvGraphicFramePr>
            <a:graphicFrameLocks/>
          </p:cNvGraphicFramePr>
          <p:nvPr>
            <p:extLst>
              <p:ext uri="{D42A27DB-BD31-4B8C-83A1-F6EECF244321}">
                <p14:modId xmlns:p14="http://schemas.microsoft.com/office/powerpoint/2010/main" val="1220573589"/>
              </p:ext>
            </p:extLst>
          </p:nvPr>
        </p:nvGraphicFramePr>
        <p:xfrm>
          <a:off x="782067" y="1957842"/>
          <a:ext cx="5705475" cy="381617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2039" y="1888711"/>
            <a:ext cx="4722411" cy="1558060"/>
          </a:xfrm>
        </p:spPr>
        <p:txBody>
          <a:bodyPr/>
          <a:lstStyle/>
          <a:p>
            <a:pPr lvl="4"/>
            <a:r>
              <a:rPr lang="sv-SE" sz="1400" dirty="0"/>
              <a:t>Sysselsättningen ökade med 0,5 procent eller </a:t>
            </a:r>
            <a:br>
              <a:rPr lang="sv-SE" sz="1400" dirty="0"/>
            </a:br>
            <a:r>
              <a:rPr lang="sv-SE" sz="1400" dirty="0"/>
              <a:t>900 personer. </a:t>
            </a:r>
          </a:p>
          <a:p>
            <a:pPr lvl="4"/>
            <a:r>
              <a:rPr lang="sv-SE" sz="1400" dirty="0"/>
              <a:t>Procentuellt sett har sysselsättningen ökat som mest inom </a:t>
            </a:r>
            <a:r>
              <a:rPr lang="sv-SE" sz="1400" dirty="0" smtClean="0"/>
              <a:t>transport och bygg.</a:t>
            </a:r>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kv3</a:t>
            </a:r>
            <a:endParaRPr lang="sv-SE" sz="1400" dirty="0"/>
          </a:p>
        </p:txBody>
      </p:sp>
      <p:graphicFrame>
        <p:nvGraphicFramePr>
          <p:cNvPr id="17" name="Tabell 16">
            <a:extLst>
              <a:ext uri="{FF2B5EF4-FFF2-40B4-BE49-F238E27FC236}">
                <a16:creationId xmlns:a16="http://schemas.microsoft.com/office/drawing/2014/main" id="{59AB07E2-6F3E-4416-9D89-42B5C25D6613}"/>
              </a:ext>
            </a:extLst>
          </p:cNvPr>
          <p:cNvGraphicFramePr>
            <a:graphicFrameLocks noGrp="1"/>
          </p:cNvGraphicFramePr>
          <p:nvPr>
            <p:extLst>
              <p:ext uri="{D42A27DB-BD31-4B8C-83A1-F6EECF244321}">
                <p14:modId xmlns:p14="http://schemas.microsoft.com/office/powerpoint/2010/main" val="3587006395"/>
              </p:ext>
            </p:extLst>
          </p:nvPr>
        </p:nvGraphicFramePr>
        <p:xfrm>
          <a:off x="6755214" y="3723770"/>
          <a:ext cx="4722411" cy="2248663"/>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4596">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4596">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3157">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5 154 100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58 400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3,6 </a:t>
                      </a:r>
                    </a:p>
                  </a:txBody>
                  <a:tcPr marL="9525" marR="9525" marT="9525" marB="0" anchor="ctr"/>
                </a:tc>
                <a:extLst>
                  <a:ext uri="{0D108BD9-81ED-4DB2-BD59-A6C34878D82A}">
                    <a16:rowId xmlns:a16="http://schemas.microsoft.com/office/drawing/2014/main" val="1544414373"/>
                  </a:ext>
                </a:extLst>
              </a:tr>
              <a:tr h="473157">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2 394 000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49 300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5,4 </a:t>
                      </a:r>
                    </a:p>
                  </a:txBody>
                  <a:tcPr marL="9525" marR="9525" marT="9525" marB="0" anchor="ctr"/>
                </a:tc>
                <a:extLst>
                  <a:ext uri="{0D108BD9-81ED-4DB2-BD59-A6C34878D82A}">
                    <a16:rowId xmlns:a16="http://schemas.microsoft.com/office/drawing/2014/main" val="4178915708"/>
                  </a:ext>
                </a:extLst>
              </a:tr>
              <a:tr h="473157">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188 100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900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1,0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3" name="Diagram 12">
            <a:extLst>
              <a:ext uri="{FF2B5EF4-FFF2-40B4-BE49-F238E27FC236}">
                <a16:creationId xmlns:a16="http://schemas.microsoft.com/office/drawing/2014/main" id="{0300E099-78CC-4A63-80B6-CFDE4D19745F}"/>
              </a:ext>
            </a:extLst>
          </p:cNvPr>
          <p:cNvGraphicFramePr>
            <a:graphicFrameLocks/>
          </p:cNvGraphicFramePr>
          <p:nvPr>
            <p:extLst>
              <p:ext uri="{D42A27DB-BD31-4B8C-83A1-F6EECF244321}">
                <p14:modId xmlns:p14="http://schemas.microsoft.com/office/powerpoint/2010/main" val="390355576"/>
              </p:ext>
            </p:extLst>
          </p:nvPr>
        </p:nvGraphicFramePr>
        <p:xfrm>
          <a:off x="722652" y="1865655"/>
          <a:ext cx="5908884" cy="389133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377511165"/>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Uppsala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17 400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-6 600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14 300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17 100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24,4</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38,4</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-9,3</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34 600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18 100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48,4</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19 000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-24,3</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30 500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186 500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188 100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0,5</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1955856377"/>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Förändring -1år</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Uppsala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12 700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56 800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-7,9</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36 900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12,5</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14 100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9,3</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26 600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-10,1</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15 100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18,9</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11 700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28,6</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-9 400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9 200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9 200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186 500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188 100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849321"/>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46512"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1887523"/>
            <a:ext cx="4746512" cy="1541475"/>
          </a:xfrm>
        </p:spPr>
        <p:txBody>
          <a:bodyPr/>
          <a:lstStyle/>
          <a:p>
            <a:pPr lvl="4"/>
            <a:r>
              <a:rPr lang="sv-SE" sz="1400" dirty="0"/>
              <a:t>Antalet lediga jobb ökade med 80 procent i Uppsala län och med 75 procent i Uppsala kommun.</a:t>
            </a:r>
          </a:p>
          <a:p>
            <a:pPr lvl="4"/>
            <a:r>
              <a:rPr lang="sv-SE" sz="1400" dirty="0"/>
              <a:t>De lediga jobben ökade mest inom </a:t>
            </a:r>
            <a:r>
              <a:rPr lang="sv-SE" sz="1400" dirty="0" smtClean="0"/>
              <a:t>byggverksamhet samt </a:t>
            </a:r>
            <a:r>
              <a:rPr lang="sv-SE" sz="1400" dirty="0"/>
              <a:t>Information &amp; kommunikation</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kv3</a:t>
            </a:r>
            <a:endParaRPr lang="sv-SE" sz="1400" dirty="0"/>
          </a:p>
        </p:txBody>
      </p:sp>
      <p:graphicFrame>
        <p:nvGraphicFramePr>
          <p:cNvPr id="26" name="Tabell 25">
            <a:extLst>
              <a:ext uri="{FF2B5EF4-FFF2-40B4-BE49-F238E27FC236}">
                <a16:creationId xmlns:a16="http://schemas.microsoft.com/office/drawing/2014/main" id="{1C1272E4-EFC3-44DC-A73B-FED0FAD201CA}"/>
              </a:ext>
            </a:extLst>
          </p:cNvPr>
          <p:cNvGraphicFramePr>
            <a:graphicFrameLocks noGrp="1"/>
          </p:cNvGraphicFramePr>
          <p:nvPr>
            <p:extLst>
              <p:ext uri="{D42A27DB-BD31-4B8C-83A1-F6EECF244321}">
                <p14:modId xmlns:p14="http://schemas.microsoft.com/office/powerpoint/2010/main" val="606981071"/>
              </p:ext>
            </p:extLst>
          </p:nvPr>
        </p:nvGraphicFramePr>
        <p:xfrm>
          <a:off x="6744445" y="3705998"/>
          <a:ext cx="4746513" cy="2266432"/>
        </p:xfrm>
        <a:graphic>
          <a:graphicData uri="http://schemas.openxmlformats.org/drawingml/2006/table">
            <a:tbl>
              <a:tblPr bandRow="1">
                <a:tableStyleId>{2D5ABB26-0587-4C30-8999-92F81FD0307C}</a:tableStyleId>
              </a:tblPr>
              <a:tblGrid>
                <a:gridCol w="1550446">
                  <a:extLst>
                    <a:ext uri="{9D8B030D-6E8A-4147-A177-3AD203B41FA5}">
                      <a16:colId xmlns:a16="http://schemas.microsoft.com/office/drawing/2014/main" val="1678076792"/>
                    </a:ext>
                  </a:extLst>
                </a:gridCol>
                <a:gridCol w="688592">
                  <a:extLst>
                    <a:ext uri="{9D8B030D-6E8A-4147-A177-3AD203B41FA5}">
                      <a16:colId xmlns:a16="http://schemas.microsoft.com/office/drawing/2014/main" val="2601369493"/>
                    </a:ext>
                  </a:extLst>
                </a:gridCol>
                <a:gridCol w="626104">
                  <a:extLst>
                    <a:ext uri="{9D8B030D-6E8A-4147-A177-3AD203B41FA5}">
                      <a16:colId xmlns:a16="http://schemas.microsoft.com/office/drawing/2014/main" val="2395970223"/>
                    </a:ext>
                  </a:extLst>
                </a:gridCol>
                <a:gridCol w="617549">
                  <a:extLst>
                    <a:ext uri="{9D8B030D-6E8A-4147-A177-3AD203B41FA5}">
                      <a16:colId xmlns:a16="http://schemas.microsoft.com/office/drawing/2014/main" val="3235649811"/>
                    </a:ext>
                  </a:extLst>
                </a:gridCol>
                <a:gridCol w="720204">
                  <a:extLst>
                    <a:ext uri="{9D8B030D-6E8A-4147-A177-3AD203B41FA5}">
                      <a16:colId xmlns:a16="http://schemas.microsoft.com/office/drawing/2014/main" val="1050073455"/>
                    </a:ext>
                  </a:extLst>
                </a:gridCol>
                <a:gridCol w="543618">
                  <a:extLst>
                    <a:ext uri="{9D8B030D-6E8A-4147-A177-3AD203B41FA5}">
                      <a16:colId xmlns:a16="http://schemas.microsoft.com/office/drawing/2014/main" val="3827523272"/>
                    </a:ext>
                  </a:extLst>
                </a:gridCol>
              </a:tblGrid>
              <a:tr h="331192">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294 855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1 171 250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144 564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527 429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9 774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37 989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6 940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26 988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BFEDB10E-ED70-4F34-8CA8-E3AA06BD98F1}"/>
              </a:ext>
            </a:extLst>
          </p:cNvPr>
          <p:cNvGraphicFramePr>
            <a:graphicFrameLocks/>
          </p:cNvGraphicFramePr>
          <p:nvPr>
            <p:extLst>
              <p:ext uri="{D42A27DB-BD31-4B8C-83A1-F6EECF244321}">
                <p14:modId xmlns:p14="http://schemas.microsoft.com/office/powerpoint/2010/main" val="2504928513"/>
              </p:ext>
            </p:extLst>
          </p:nvPr>
        </p:nvGraphicFramePr>
        <p:xfrm>
          <a:off x="583873" y="1997806"/>
          <a:ext cx="6153151" cy="38195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946553"/>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79354" y="2059160"/>
            <a:ext cx="4684939" cy="1384331"/>
          </a:xfrm>
        </p:spPr>
        <p:txBody>
          <a:bodyPr/>
          <a:lstStyle/>
          <a:p>
            <a:pPr lvl="4"/>
            <a:r>
              <a:rPr lang="sv-SE" sz="1400" dirty="0"/>
              <a:t>Antalet </a:t>
            </a:r>
            <a:r>
              <a:rPr lang="sv-SE" sz="1400" dirty="0" smtClean="0"/>
              <a:t>varslade personer normaliserades efter fjolårets rekordnivåer.</a:t>
            </a:r>
            <a:endParaRPr lang="sv-SE" sz="1400" dirty="0"/>
          </a:p>
          <a:p>
            <a:pPr lvl="4"/>
            <a:r>
              <a:rPr lang="sv-SE" sz="1400" dirty="0"/>
              <a:t>På helårsbasis har varslen minskat med </a:t>
            </a:r>
            <a:r>
              <a:rPr lang="sv-SE" sz="1400" dirty="0" smtClean="0"/>
              <a:t>närmare 60 </a:t>
            </a:r>
            <a:r>
              <a:rPr lang="sv-SE" sz="1400" dirty="0"/>
              <a:t>procent för Uppsala </a:t>
            </a:r>
            <a:r>
              <a:rPr lang="sv-SE" sz="1400" dirty="0" smtClean="0"/>
              <a:t>län.</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kv3</a:t>
            </a:r>
            <a:endParaRPr lang="sv-SE" sz="1400" dirty="0"/>
          </a:p>
        </p:txBody>
      </p:sp>
      <p:graphicFrame>
        <p:nvGraphicFramePr>
          <p:cNvPr id="26" name="Tabell 25">
            <a:extLst>
              <a:ext uri="{FF2B5EF4-FFF2-40B4-BE49-F238E27FC236}">
                <a16:creationId xmlns:a16="http://schemas.microsoft.com/office/drawing/2014/main" id="{A35AE596-1943-4E56-BB61-025E23F65E7E}"/>
              </a:ext>
            </a:extLst>
          </p:cNvPr>
          <p:cNvGraphicFramePr>
            <a:graphicFrameLocks noGrp="1"/>
          </p:cNvGraphicFramePr>
          <p:nvPr>
            <p:extLst>
              <p:ext uri="{D42A27DB-BD31-4B8C-83A1-F6EECF244321}">
                <p14:modId xmlns:p14="http://schemas.microsoft.com/office/powerpoint/2010/main" val="3618547999"/>
              </p:ext>
            </p:extLst>
          </p:nvPr>
        </p:nvGraphicFramePr>
        <p:xfrm>
          <a:off x="6792685" y="3737399"/>
          <a:ext cx="4684938" cy="2235034"/>
        </p:xfrm>
        <a:graphic>
          <a:graphicData uri="http://schemas.openxmlformats.org/drawingml/2006/table">
            <a:tbl>
              <a:tblPr bandRow="1">
                <a:tableStyleId>{2D5ABB26-0587-4C30-8999-92F81FD0307C}</a:tableStyleId>
              </a:tblPr>
              <a:tblGrid>
                <a:gridCol w="1530333">
                  <a:extLst>
                    <a:ext uri="{9D8B030D-6E8A-4147-A177-3AD203B41FA5}">
                      <a16:colId xmlns:a16="http://schemas.microsoft.com/office/drawing/2014/main" val="1678076792"/>
                    </a:ext>
                  </a:extLst>
                </a:gridCol>
                <a:gridCol w="679659">
                  <a:extLst>
                    <a:ext uri="{9D8B030D-6E8A-4147-A177-3AD203B41FA5}">
                      <a16:colId xmlns:a16="http://schemas.microsoft.com/office/drawing/2014/main" val="2601369493"/>
                    </a:ext>
                  </a:extLst>
                </a:gridCol>
                <a:gridCol w="771068">
                  <a:extLst>
                    <a:ext uri="{9D8B030D-6E8A-4147-A177-3AD203B41FA5}">
                      <a16:colId xmlns:a16="http://schemas.microsoft.com/office/drawing/2014/main" val="2395970223"/>
                    </a:ext>
                  </a:extLst>
                </a:gridCol>
                <a:gridCol w="610429">
                  <a:extLst>
                    <a:ext uri="{9D8B030D-6E8A-4147-A177-3AD203B41FA5}">
                      <a16:colId xmlns:a16="http://schemas.microsoft.com/office/drawing/2014/main" val="3235649811"/>
                    </a:ext>
                  </a:extLst>
                </a:gridCol>
                <a:gridCol w="556883">
                  <a:extLst>
                    <a:ext uri="{9D8B030D-6E8A-4147-A177-3AD203B41FA5}">
                      <a16:colId xmlns:a16="http://schemas.microsoft.com/office/drawing/2014/main" val="1050073455"/>
                    </a:ext>
                  </a:extLst>
                </a:gridCol>
                <a:gridCol w="536566">
                  <a:extLst>
                    <a:ext uri="{9D8B030D-6E8A-4147-A177-3AD203B41FA5}">
                      <a16:colId xmlns:a16="http://schemas.microsoft.com/office/drawing/2014/main" val="3827523272"/>
                    </a:ext>
                  </a:extLst>
                </a:gridCol>
              </a:tblGrid>
              <a:tr h="32660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2935">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137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5 034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35 912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1544414373"/>
                  </a:ext>
                </a:extLst>
              </a:tr>
              <a:tr h="39137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2 940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22 542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4178915708"/>
                  </a:ext>
                </a:extLst>
              </a:tr>
              <a:tr h="391374">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103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688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1554613420"/>
                  </a:ext>
                </a:extLst>
              </a:tr>
              <a:tr h="391374">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37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537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-57</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DFF6151C-D6B8-45E3-ABA3-E6B1AABB8AF3}"/>
              </a:ext>
            </a:extLst>
          </p:cNvPr>
          <p:cNvGraphicFramePr>
            <a:graphicFrameLocks/>
          </p:cNvGraphicFramePr>
          <p:nvPr>
            <p:extLst>
              <p:ext uri="{D42A27DB-BD31-4B8C-83A1-F6EECF244321}">
                <p14:modId xmlns:p14="http://schemas.microsoft.com/office/powerpoint/2010/main" val="1145758104"/>
              </p:ext>
            </p:extLst>
          </p:nvPr>
        </p:nvGraphicFramePr>
        <p:xfrm>
          <a:off x="750107" y="1957834"/>
          <a:ext cx="5847246" cy="398871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02845" y="1681670"/>
            <a:ext cx="4667523" cy="1752472"/>
          </a:xfrm>
        </p:spPr>
        <p:txBody>
          <a:bodyPr/>
          <a:lstStyle/>
          <a:p>
            <a:pPr lvl="4"/>
            <a:r>
              <a:rPr lang="sv-SE" sz="1400" dirty="0" smtClean="0"/>
              <a:t>Arbetslösheten i länet minskade från 5,4 till 4,8 procent under tredje kvartalet. Länet </a:t>
            </a:r>
            <a:r>
              <a:rPr lang="sv-SE" sz="1400" dirty="0"/>
              <a:t>svarar för den lägsta arbetslösheten i Stockholmsregionen efter Dalarna. </a:t>
            </a:r>
          </a:p>
          <a:p>
            <a:pPr lvl="4"/>
            <a:r>
              <a:rPr lang="sv-SE" sz="1400" dirty="0"/>
              <a:t>Östhammar kommun stod för länets lägsta arbetslöshet (2,7 %). </a:t>
            </a:r>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714375" y="1235868"/>
            <a:ext cx="5226324"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4" name="Tabell 3">
            <a:extLst>
              <a:ext uri="{FF2B5EF4-FFF2-40B4-BE49-F238E27FC236}">
                <a16:creationId xmlns:a16="http://schemas.microsoft.com/office/drawing/2014/main" id="{2F3CC516-9B2A-4B2E-8D93-EC89C6E23745}"/>
              </a:ext>
            </a:extLst>
          </p:cNvPr>
          <p:cNvGraphicFramePr>
            <a:graphicFrameLocks noGrp="1"/>
          </p:cNvGraphicFramePr>
          <p:nvPr>
            <p:extLst>
              <p:ext uri="{D42A27DB-BD31-4B8C-83A1-F6EECF244321}">
                <p14:modId xmlns:p14="http://schemas.microsoft.com/office/powerpoint/2010/main" val="1562008877"/>
              </p:ext>
            </p:extLst>
          </p:nvPr>
        </p:nvGraphicFramePr>
        <p:xfrm>
          <a:off x="6810101" y="3726566"/>
          <a:ext cx="4660267" cy="2153534"/>
        </p:xfrm>
        <a:graphic>
          <a:graphicData uri="http://schemas.openxmlformats.org/drawingml/2006/table">
            <a:tbl>
              <a:tblPr bandRow="1">
                <a:tableStyleId>{2D5ABB26-0587-4C30-8999-92F81FD0307C}</a:tableStyleId>
              </a:tblPr>
              <a:tblGrid>
                <a:gridCol w="1522274">
                  <a:extLst>
                    <a:ext uri="{9D8B030D-6E8A-4147-A177-3AD203B41FA5}">
                      <a16:colId xmlns:a16="http://schemas.microsoft.com/office/drawing/2014/main" val="2395226318"/>
                    </a:ext>
                  </a:extLst>
                </a:gridCol>
                <a:gridCol w="676080">
                  <a:extLst>
                    <a:ext uri="{9D8B030D-6E8A-4147-A177-3AD203B41FA5}">
                      <a16:colId xmlns:a16="http://schemas.microsoft.com/office/drawing/2014/main" val="2497216744"/>
                    </a:ext>
                  </a:extLst>
                </a:gridCol>
                <a:gridCol w="767008">
                  <a:extLst>
                    <a:ext uri="{9D8B030D-6E8A-4147-A177-3AD203B41FA5}">
                      <a16:colId xmlns:a16="http://schemas.microsoft.com/office/drawing/2014/main" val="1567125472"/>
                    </a:ext>
                  </a:extLst>
                </a:gridCol>
                <a:gridCol w="607214">
                  <a:extLst>
                    <a:ext uri="{9D8B030D-6E8A-4147-A177-3AD203B41FA5}">
                      <a16:colId xmlns:a16="http://schemas.microsoft.com/office/drawing/2014/main" val="4058630291"/>
                    </a:ext>
                  </a:extLst>
                </a:gridCol>
                <a:gridCol w="553950">
                  <a:extLst>
                    <a:ext uri="{9D8B030D-6E8A-4147-A177-3AD203B41FA5}">
                      <a16:colId xmlns:a16="http://schemas.microsoft.com/office/drawing/2014/main" val="3830497264"/>
                    </a:ext>
                  </a:extLst>
                </a:gridCol>
                <a:gridCol w="533741">
                  <a:extLst>
                    <a:ext uri="{9D8B030D-6E8A-4147-A177-3AD203B41FA5}">
                      <a16:colId xmlns:a16="http://schemas.microsoft.com/office/drawing/2014/main" val="3292259298"/>
                    </a:ext>
                  </a:extLst>
                </a:gridCol>
              </a:tblGrid>
              <a:tr h="32803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a:solidFill>
                            <a:srgbClr val="000000"/>
                          </a:solidFill>
                          <a:effectLst/>
                          <a:latin typeface="Futura Std Book" panose="020B0502020204020303" pitchFamily="34" charset="0"/>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3282416922"/>
                  </a:ext>
                </a:extLst>
              </a:tr>
              <a:tr h="328033">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412337128"/>
                  </a:ext>
                </a:extLst>
              </a:tr>
              <a:tr h="374367">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dirty="0">
                          <a:solidFill>
                            <a:srgbClr val="000000"/>
                          </a:solidFill>
                          <a:effectLst/>
                          <a:latin typeface="Futura Std Book" panose="020B0502020204020303"/>
                        </a:rPr>
                        <a:t>394 764 </a:t>
                      </a:r>
                    </a:p>
                  </a:txBody>
                  <a:tcPr marL="9525" marR="9525" marT="9525" marB="0" anchor="ctr"/>
                </a:tc>
                <a:tc>
                  <a:txBody>
                    <a:bodyPr/>
                    <a:lstStyle/>
                    <a:p>
                      <a:pPr algn="ctr" fontAlgn="ctr"/>
                      <a:r>
                        <a:rPr lang="sv-SE" sz="700" b="0" i="0" u="none" strike="noStrike" dirty="0">
                          <a:solidFill>
                            <a:srgbClr val="000000"/>
                          </a:solidFill>
                          <a:effectLst/>
                          <a:latin typeface="Futura Std Book" panose="020B0502020204020303"/>
                        </a:rPr>
                        <a:t>-78 593 </a:t>
                      </a:r>
                    </a:p>
                  </a:txBody>
                  <a:tcPr marL="9525" marR="9525" marT="9525" marB="0" anchor="ctr"/>
                </a:tc>
                <a:tc>
                  <a:txBody>
                    <a:bodyPr/>
                    <a:lstStyle/>
                    <a:p>
                      <a:pPr algn="ctr" fontAlgn="ctr"/>
                      <a:r>
                        <a:rPr lang="sv-SE" sz="700" b="0" i="0" u="none" strike="noStrike" dirty="0">
                          <a:solidFill>
                            <a:srgbClr val="000000"/>
                          </a:solidFill>
                          <a:effectLst/>
                          <a:latin typeface="Futura Std Book" panose="020B0502020204020303"/>
                        </a:rPr>
                        <a:t>5,2</a:t>
                      </a:r>
                    </a:p>
                  </a:txBody>
                  <a:tcPr marL="9525" marR="9525" marT="9525" marB="0" anchor="ctr"/>
                </a:tc>
                <a:tc>
                  <a:txBody>
                    <a:bodyPr/>
                    <a:lstStyle/>
                    <a:p>
                      <a:pPr algn="ctr" fontAlgn="ctr"/>
                      <a:r>
                        <a:rPr lang="sv-SE" sz="700" b="0" i="0" u="none" strike="noStrike" dirty="0">
                          <a:solidFill>
                            <a:srgbClr val="000000"/>
                          </a:solidFill>
                          <a:effectLst/>
                          <a:latin typeface="Futura Std Book" panose="020B0502020204020303"/>
                        </a:rPr>
                        <a:t>6,3</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466013393"/>
                  </a:ext>
                </a:extLst>
              </a:tr>
              <a:tr h="374367">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188 741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-30 763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700" b="0" i="0" u="none" strike="noStrike" dirty="0">
                          <a:solidFill>
                            <a:srgbClr val="000000"/>
                          </a:solidFill>
                          <a:effectLst/>
                          <a:latin typeface="Futura Std Book" panose="020B0502020204020303"/>
                        </a:rPr>
                        <a:t>6,4</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887001564"/>
                  </a:ext>
                </a:extLst>
              </a:tr>
              <a:tr h="374367">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13 777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-1 590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5,4</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546171257"/>
                  </a:ext>
                </a:extLst>
              </a:tr>
              <a:tr h="374367">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8 745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-1 168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5,7</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3659005240"/>
                  </a:ext>
                </a:extLst>
              </a:tr>
            </a:tbl>
          </a:graphicData>
        </a:graphic>
      </p:graphicFrame>
      <p:graphicFrame>
        <p:nvGraphicFramePr>
          <p:cNvPr id="13" name="Diagram 12">
            <a:extLst>
              <a:ext uri="{FF2B5EF4-FFF2-40B4-BE49-F238E27FC236}">
                <a16:creationId xmlns:a16="http://schemas.microsoft.com/office/drawing/2014/main" id="{DBA89FD4-5936-4021-A861-9D9DF5F01067}"/>
              </a:ext>
            </a:extLst>
          </p:cNvPr>
          <p:cNvGraphicFramePr>
            <a:graphicFrameLocks/>
          </p:cNvGraphicFramePr>
          <p:nvPr>
            <p:extLst>
              <p:ext uri="{D42A27DB-BD31-4B8C-83A1-F6EECF244321}">
                <p14:modId xmlns:p14="http://schemas.microsoft.com/office/powerpoint/2010/main" val="3960416240"/>
              </p:ext>
            </p:extLst>
          </p:nvPr>
        </p:nvGraphicFramePr>
        <p:xfrm>
          <a:off x="764487" y="1709737"/>
          <a:ext cx="5764500" cy="404725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416888035"/>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10850">
                  <a:extLst>
                    <a:ext uri="{9D8B030D-6E8A-4147-A177-3AD203B41FA5}">
                      <a16:colId xmlns:a16="http://schemas.microsoft.com/office/drawing/2014/main" val="452260278"/>
                    </a:ext>
                  </a:extLst>
                </a:gridCol>
                <a:gridCol w="1957511">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a:solidFill>
                            <a:schemeClr val="bg1"/>
                          </a:solidFill>
                        </a:rPr>
                        <a:t>Uppsala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7 505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-2 618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-25,9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25,8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2 748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56,8</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1 151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14,9</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6 272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1 028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68,9</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30,5</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13 777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-1 590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-10,3</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42,3</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2679513571"/>
              </p:ext>
            </p:extLst>
          </p:nvPr>
        </p:nvGraphicFramePr>
        <p:xfrm>
          <a:off x="1882774" y="3585949"/>
          <a:ext cx="8426449" cy="1915560"/>
        </p:xfrm>
        <a:graphic>
          <a:graphicData uri="http://schemas.openxmlformats.org/drawingml/2006/table">
            <a:tbl>
              <a:tblPr firstRow="1" bandRow="1">
                <a:tableStyleId>{5C22544A-7EE6-4342-B048-85BDC9FD1C3A}</a:tableStyleId>
              </a:tblPr>
              <a:tblGrid>
                <a:gridCol w="2628266">
                  <a:extLst>
                    <a:ext uri="{9D8B030D-6E8A-4147-A177-3AD203B41FA5}">
                      <a16:colId xmlns:a16="http://schemas.microsoft.com/office/drawing/2014/main" val="3172541576"/>
                    </a:ext>
                  </a:extLst>
                </a:gridCol>
                <a:gridCol w="1956872">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Uppsala kommun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4 904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-1 811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-27,0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28,2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1 760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60,4</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22,7</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3 842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93,3</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570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74,4</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8 745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-1 168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-11,8</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50,4</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a:t>
            </a:r>
            <a:r>
              <a:rPr lang="sv-SE" dirty="0">
                <a:solidFill>
                  <a:srgbClr val="FF0000"/>
                </a:solidFill>
              </a:rPr>
              <a:t>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33184"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0" y="1950884"/>
            <a:ext cx="4733184" cy="1486681"/>
          </a:xfrm>
        </p:spPr>
        <p:txBody>
          <a:bodyPr/>
          <a:lstStyle/>
          <a:p>
            <a:pPr lvl="4"/>
            <a:r>
              <a:rPr lang="sv-SE" sz="1400" dirty="0" smtClean="0"/>
              <a:t>Antal invånare ökad med 1,4 procent i både Uppsala län och kommun under tredje kvartalet.</a:t>
            </a:r>
          </a:p>
          <a:p>
            <a:pPr lvl="4"/>
            <a:r>
              <a:rPr lang="sv-SE" sz="1400" dirty="0" smtClean="0"/>
              <a:t>Uppsala växer därmed i dubbel takt jämfört med Stockholmsregionen. </a:t>
            </a:r>
            <a:endParaRPr lang="sv-SE" sz="1400" dirty="0"/>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kv3</a:t>
            </a:r>
            <a:endParaRPr lang="sv-SE" sz="1400" dirty="0"/>
          </a:p>
        </p:txBody>
      </p:sp>
      <p:graphicFrame>
        <p:nvGraphicFramePr>
          <p:cNvPr id="3" name="Tabell 2">
            <a:extLst>
              <a:ext uri="{FF2B5EF4-FFF2-40B4-BE49-F238E27FC236}">
                <a16:creationId xmlns:a16="http://schemas.microsoft.com/office/drawing/2014/main" id="{74BE77DC-77A0-40DB-858A-7806E2922DE1}"/>
              </a:ext>
            </a:extLst>
          </p:cNvPr>
          <p:cNvGraphicFramePr>
            <a:graphicFrameLocks noGrp="1"/>
          </p:cNvGraphicFramePr>
          <p:nvPr>
            <p:extLst>
              <p:ext uri="{D42A27DB-BD31-4B8C-83A1-F6EECF244321}">
                <p14:modId xmlns:p14="http://schemas.microsoft.com/office/powerpoint/2010/main" val="1009134418"/>
              </p:ext>
            </p:extLst>
          </p:nvPr>
        </p:nvGraphicFramePr>
        <p:xfrm>
          <a:off x="6744441" y="3723128"/>
          <a:ext cx="4733183" cy="2165538"/>
        </p:xfrm>
        <a:graphic>
          <a:graphicData uri="http://schemas.openxmlformats.org/drawingml/2006/table">
            <a:tbl>
              <a:tblPr bandRow="1">
                <a:tableStyleId>{2D5ABB26-0587-4C30-8999-92F81FD0307C}</a:tableStyleId>
              </a:tblPr>
              <a:tblGrid>
                <a:gridCol w="1738666">
                  <a:extLst>
                    <a:ext uri="{9D8B030D-6E8A-4147-A177-3AD203B41FA5}">
                      <a16:colId xmlns:a16="http://schemas.microsoft.com/office/drawing/2014/main" val="1350475765"/>
                    </a:ext>
                  </a:extLst>
                </a:gridCol>
                <a:gridCol w="844178">
                  <a:extLst>
                    <a:ext uri="{9D8B030D-6E8A-4147-A177-3AD203B41FA5}">
                      <a16:colId xmlns:a16="http://schemas.microsoft.com/office/drawing/2014/main" val="3150859487"/>
                    </a:ext>
                  </a:extLst>
                </a:gridCol>
                <a:gridCol w="824114">
                  <a:extLst>
                    <a:ext uri="{9D8B030D-6E8A-4147-A177-3AD203B41FA5}">
                      <a16:colId xmlns:a16="http://schemas.microsoft.com/office/drawing/2014/main" val="2507945543"/>
                    </a:ext>
                  </a:extLst>
                </a:gridCol>
                <a:gridCol w="749592">
                  <a:extLst>
                    <a:ext uri="{9D8B030D-6E8A-4147-A177-3AD203B41FA5}">
                      <a16:colId xmlns:a16="http://schemas.microsoft.com/office/drawing/2014/main" val="3296469785"/>
                    </a:ext>
                  </a:extLst>
                </a:gridCol>
                <a:gridCol w="576633">
                  <a:extLst>
                    <a:ext uri="{9D8B030D-6E8A-4147-A177-3AD203B41FA5}">
                      <a16:colId xmlns:a16="http://schemas.microsoft.com/office/drawing/2014/main" val="3410481507"/>
                    </a:ext>
                  </a:extLst>
                </a:gridCol>
              </a:tblGrid>
              <a:tr h="36092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92625253"/>
                  </a:ext>
                </a:extLst>
              </a:tr>
              <a:tr h="360923">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590857157"/>
                  </a:ext>
                </a:extLst>
              </a:tr>
              <a:tr h="36092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10 435,4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 </a:t>
                      </a:r>
                    </a:p>
                  </a:txBody>
                  <a:tcPr marL="9525" marR="9525" marT="9525" marB="0" anchor="ctr"/>
                </a:tc>
                <a:extLst>
                  <a:ext uri="{0D108BD9-81ED-4DB2-BD59-A6C34878D82A}">
                    <a16:rowId xmlns:a16="http://schemas.microsoft.com/office/drawing/2014/main" val="3700979003"/>
                  </a:ext>
                </a:extLst>
              </a:tr>
              <a:tr h="36092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4 733,0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 </a:t>
                      </a:r>
                    </a:p>
                  </a:txBody>
                  <a:tcPr marL="9525" marR="9525" marT="9525" marB="0" anchor="ctr"/>
                </a:tc>
                <a:extLst>
                  <a:ext uri="{0D108BD9-81ED-4DB2-BD59-A6C34878D82A}">
                    <a16:rowId xmlns:a16="http://schemas.microsoft.com/office/drawing/2014/main" val="1812128137"/>
                  </a:ext>
                </a:extLst>
              </a:tr>
              <a:tr h="360923">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393,2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9,4 </a:t>
                      </a:r>
                    </a:p>
                  </a:txBody>
                  <a:tcPr marL="9525" marR="9525" marT="9525" marB="0" anchor="ctr"/>
                </a:tc>
                <a:extLst>
                  <a:ext uri="{0D108BD9-81ED-4DB2-BD59-A6C34878D82A}">
                    <a16:rowId xmlns:a16="http://schemas.microsoft.com/office/drawing/2014/main" val="3641912311"/>
                  </a:ext>
                </a:extLst>
              </a:tr>
              <a:tr h="360923">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236,5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-0,8 </a:t>
                      </a:r>
                    </a:p>
                  </a:txBody>
                  <a:tcPr marL="9525" marR="9525" marT="9525" marB="0" anchor="ctr"/>
                </a:tc>
                <a:extLst>
                  <a:ext uri="{0D108BD9-81ED-4DB2-BD59-A6C34878D82A}">
                    <a16:rowId xmlns:a16="http://schemas.microsoft.com/office/drawing/2014/main" val="3127139500"/>
                  </a:ext>
                </a:extLst>
              </a:tr>
            </a:tbl>
          </a:graphicData>
        </a:graphic>
      </p:graphicFrame>
      <p:graphicFrame>
        <p:nvGraphicFramePr>
          <p:cNvPr id="13" name="Diagram 12">
            <a:extLst>
              <a:ext uri="{FF2B5EF4-FFF2-40B4-BE49-F238E27FC236}">
                <a16:creationId xmlns:a16="http://schemas.microsoft.com/office/drawing/2014/main" id="{A82B1D1C-A87D-45AE-BA3F-69672ABF2908}"/>
              </a:ext>
            </a:extLst>
          </p:cNvPr>
          <p:cNvGraphicFramePr>
            <a:graphicFrameLocks/>
          </p:cNvGraphicFramePr>
          <p:nvPr>
            <p:extLst>
              <p:ext uri="{D42A27DB-BD31-4B8C-83A1-F6EECF244321}">
                <p14:modId xmlns:p14="http://schemas.microsoft.com/office/powerpoint/2010/main" val="3811108223"/>
              </p:ext>
            </p:extLst>
          </p:nvPr>
        </p:nvGraphicFramePr>
        <p:xfrm>
          <a:off x="738848" y="1894227"/>
          <a:ext cx="5901233" cy="38627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33180"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1113" y="1456855"/>
            <a:ext cx="4733180" cy="1972146"/>
          </a:xfrm>
        </p:spPr>
        <p:txBody>
          <a:bodyPr/>
          <a:lstStyle/>
          <a:p>
            <a:pPr marL="285750" indent="-285750">
              <a:buFont typeface="Arial" panose="020B0604020202020204" pitchFamily="34" charset="0"/>
              <a:buChar char="•"/>
            </a:pPr>
            <a:r>
              <a:rPr lang="sv-SE" sz="1400" dirty="0"/>
              <a:t>Bostadsbyggandet </a:t>
            </a:r>
            <a:r>
              <a:rPr lang="sv-SE" sz="1400" dirty="0" smtClean="0"/>
              <a:t>ökade med </a:t>
            </a:r>
            <a:r>
              <a:rPr lang="sv-SE" sz="1400" dirty="0"/>
              <a:t>74 procent </a:t>
            </a:r>
            <a:r>
              <a:rPr lang="sv-SE" sz="1400" dirty="0" smtClean="0"/>
              <a:t>i länet under kvartalet</a:t>
            </a:r>
            <a:r>
              <a:rPr lang="sv-SE" sz="1400" dirty="0"/>
              <a:t> </a:t>
            </a:r>
            <a:r>
              <a:rPr lang="sv-SE" sz="1400" dirty="0" smtClean="0"/>
              <a:t>pådrivet av Uppsala kommun.</a:t>
            </a:r>
          </a:p>
          <a:p>
            <a:pPr marL="285750" indent="-285750">
              <a:buFont typeface="Arial" panose="020B0604020202020204" pitchFamily="34" charset="0"/>
              <a:buChar char="•"/>
            </a:pPr>
            <a:r>
              <a:rPr lang="sv-SE" sz="1400" dirty="0" smtClean="0"/>
              <a:t>På </a:t>
            </a:r>
            <a:r>
              <a:rPr lang="sv-SE" sz="1400" dirty="0"/>
              <a:t>helårsbasis har </a:t>
            </a:r>
            <a:r>
              <a:rPr lang="sv-SE" sz="1400" dirty="0" smtClean="0"/>
              <a:t>bostadsbyggandet ökat med 35 procent i länet och 41 procent i Uppsala kommun. </a:t>
            </a:r>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kv3</a:t>
            </a:r>
            <a:endParaRPr lang="sv-SE" sz="1400" dirty="0"/>
          </a:p>
        </p:txBody>
      </p:sp>
      <p:graphicFrame>
        <p:nvGraphicFramePr>
          <p:cNvPr id="3" name="Tabell 2">
            <a:extLst>
              <a:ext uri="{FF2B5EF4-FFF2-40B4-BE49-F238E27FC236}">
                <a16:creationId xmlns:a16="http://schemas.microsoft.com/office/drawing/2014/main" id="{ACF6CAF0-B108-45D1-AA0F-31A2E5CC7DA7}"/>
              </a:ext>
            </a:extLst>
          </p:cNvPr>
          <p:cNvGraphicFramePr>
            <a:graphicFrameLocks noGrp="1"/>
          </p:cNvGraphicFramePr>
          <p:nvPr>
            <p:extLst>
              <p:ext uri="{D42A27DB-BD31-4B8C-83A1-F6EECF244321}">
                <p14:modId xmlns:p14="http://schemas.microsoft.com/office/powerpoint/2010/main" val="2615138688"/>
              </p:ext>
            </p:extLst>
          </p:nvPr>
        </p:nvGraphicFramePr>
        <p:xfrm>
          <a:off x="6744445" y="3730344"/>
          <a:ext cx="4746514" cy="2149756"/>
        </p:xfrm>
        <a:graphic>
          <a:graphicData uri="http://schemas.openxmlformats.org/drawingml/2006/table">
            <a:tbl>
              <a:tblPr bandRow="1">
                <a:tableStyleId>{2D5ABB26-0587-4C30-8999-92F81FD0307C}</a:tableStyleId>
              </a:tblPr>
              <a:tblGrid>
                <a:gridCol w="1550447">
                  <a:extLst>
                    <a:ext uri="{9D8B030D-6E8A-4147-A177-3AD203B41FA5}">
                      <a16:colId xmlns:a16="http://schemas.microsoft.com/office/drawing/2014/main" val="2563402271"/>
                    </a:ext>
                  </a:extLst>
                </a:gridCol>
                <a:gridCol w="688592">
                  <a:extLst>
                    <a:ext uri="{9D8B030D-6E8A-4147-A177-3AD203B41FA5}">
                      <a16:colId xmlns:a16="http://schemas.microsoft.com/office/drawing/2014/main" val="930993391"/>
                    </a:ext>
                  </a:extLst>
                </a:gridCol>
                <a:gridCol w="781203">
                  <a:extLst>
                    <a:ext uri="{9D8B030D-6E8A-4147-A177-3AD203B41FA5}">
                      <a16:colId xmlns:a16="http://schemas.microsoft.com/office/drawing/2014/main" val="2407904494"/>
                    </a:ext>
                  </a:extLst>
                </a:gridCol>
                <a:gridCol w="618452">
                  <a:extLst>
                    <a:ext uri="{9D8B030D-6E8A-4147-A177-3AD203B41FA5}">
                      <a16:colId xmlns:a16="http://schemas.microsoft.com/office/drawing/2014/main" val="630731481"/>
                    </a:ext>
                  </a:extLst>
                </a:gridCol>
                <a:gridCol w="564202">
                  <a:extLst>
                    <a:ext uri="{9D8B030D-6E8A-4147-A177-3AD203B41FA5}">
                      <a16:colId xmlns:a16="http://schemas.microsoft.com/office/drawing/2014/main" val="557979284"/>
                    </a:ext>
                  </a:extLst>
                </a:gridCol>
                <a:gridCol w="543618">
                  <a:extLst>
                    <a:ext uri="{9D8B030D-6E8A-4147-A177-3AD203B41FA5}">
                      <a16:colId xmlns:a16="http://schemas.microsoft.com/office/drawing/2014/main" val="3663586322"/>
                    </a:ext>
                  </a:extLst>
                </a:gridCol>
              </a:tblGrid>
              <a:tr h="314142">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3595473482"/>
                  </a:ext>
                </a:extLst>
              </a:tr>
              <a:tr h="329850">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310578881"/>
                  </a:ext>
                </a:extLst>
              </a:tr>
              <a:tr h="376441">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11 045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53 987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73213776"/>
                  </a:ext>
                </a:extLst>
              </a:tr>
              <a:tr h="376441">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5 516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25 017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3181585377"/>
                  </a:ext>
                </a:extLst>
              </a:tr>
              <a:tr h="376441">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715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3 611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a:t>
                      </a:r>
                    </a:p>
                  </a:txBody>
                  <a:tcPr marL="9525" marR="9525" marT="9525" marB="0" anchor="ctr"/>
                </a:tc>
                <a:extLst>
                  <a:ext uri="{0D108BD9-81ED-4DB2-BD59-A6C34878D82A}">
                    <a16:rowId xmlns:a16="http://schemas.microsoft.com/office/drawing/2014/main" val="977420305"/>
                  </a:ext>
                </a:extLst>
              </a:tr>
              <a:tr h="376441">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383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2 556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600720821"/>
                  </a:ext>
                </a:extLst>
              </a:tr>
            </a:tbl>
          </a:graphicData>
        </a:graphic>
      </p:graphicFrame>
      <p:graphicFrame>
        <p:nvGraphicFramePr>
          <p:cNvPr id="13" name="Diagram 12">
            <a:extLst>
              <a:ext uri="{FF2B5EF4-FFF2-40B4-BE49-F238E27FC236}">
                <a16:creationId xmlns:a16="http://schemas.microsoft.com/office/drawing/2014/main" id="{A82B1D1C-A87D-45AE-BA3F-69672ABF2908}"/>
              </a:ext>
            </a:extLst>
          </p:cNvPr>
          <p:cNvGraphicFramePr>
            <a:graphicFrameLocks/>
          </p:cNvGraphicFramePr>
          <p:nvPr>
            <p:extLst>
              <p:ext uri="{D42A27DB-BD31-4B8C-83A1-F6EECF244321}">
                <p14:modId xmlns:p14="http://schemas.microsoft.com/office/powerpoint/2010/main" val="3959960059"/>
              </p:ext>
            </p:extLst>
          </p:nvPr>
        </p:nvGraphicFramePr>
        <p:xfrm>
          <a:off x="807209" y="1911321"/>
          <a:ext cx="5790144" cy="38456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36166" y="2341947"/>
            <a:ext cx="473318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27890" y="2348239"/>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1244" y="4775655"/>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1" y="1456854"/>
            <a:ext cx="6179638"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kv3</a:t>
            </a:r>
            <a:endParaRPr lang="sv-SE" sz="1400" dirty="0"/>
          </a:p>
        </p:txBody>
      </p:sp>
      <p:graphicFrame>
        <p:nvGraphicFramePr>
          <p:cNvPr id="4" name="Tabell 3">
            <a:extLst>
              <a:ext uri="{FF2B5EF4-FFF2-40B4-BE49-F238E27FC236}">
                <a16:creationId xmlns:a16="http://schemas.microsoft.com/office/drawing/2014/main" id="{068B3E50-6F04-40F3-9EEA-3120155B919C}"/>
              </a:ext>
            </a:extLst>
          </p:cNvPr>
          <p:cNvGraphicFramePr>
            <a:graphicFrameLocks noGrp="1"/>
          </p:cNvGraphicFramePr>
          <p:nvPr>
            <p:extLst>
              <p:ext uri="{D42A27DB-BD31-4B8C-83A1-F6EECF244321}">
                <p14:modId xmlns:p14="http://schemas.microsoft.com/office/powerpoint/2010/main" val="2036708031"/>
              </p:ext>
            </p:extLst>
          </p:nvPr>
        </p:nvGraphicFramePr>
        <p:xfrm>
          <a:off x="6712537" y="2601551"/>
          <a:ext cx="4733184" cy="2174104"/>
        </p:xfrm>
        <a:graphic>
          <a:graphicData uri="http://schemas.openxmlformats.org/drawingml/2006/table">
            <a:tbl>
              <a:tblPr bandRow="1">
                <a:tableStyleId>{2D5ABB26-0587-4C30-8999-92F81FD0307C}</a:tableStyleId>
              </a:tblPr>
              <a:tblGrid>
                <a:gridCol w="1546092">
                  <a:extLst>
                    <a:ext uri="{9D8B030D-6E8A-4147-A177-3AD203B41FA5}">
                      <a16:colId xmlns:a16="http://schemas.microsoft.com/office/drawing/2014/main" val="226247226"/>
                    </a:ext>
                  </a:extLst>
                </a:gridCol>
                <a:gridCol w="686658">
                  <a:extLst>
                    <a:ext uri="{9D8B030D-6E8A-4147-A177-3AD203B41FA5}">
                      <a16:colId xmlns:a16="http://schemas.microsoft.com/office/drawing/2014/main" val="1608357605"/>
                    </a:ext>
                  </a:extLst>
                </a:gridCol>
                <a:gridCol w="779009">
                  <a:extLst>
                    <a:ext uri="{9D8B030D-6E8A-4147-A177-3AD203B41FA5}">
                      <a16:colId xmlns:a16="http://schemas.microsoft.com/office/drawing/2014/main" val="3015834062"/>
                    </a:ext>
                  </a:extLst>
                </a:gridCol>
                <a:gridCol w="572927">
                  <a:extLst>
                    <a:ext uri="{9D8B030D-6E8A-4147-A177-3AD203B41FA5}">
                      <a16:colId xmlns:a16="http://schemas.microsoft.com/office/drawing/2014/main" val="2375083865"/>
                    </a:ext>
                  </a:extLst>
                </a:gridCol>
                <a:gridCol w="606406">
                  <a:extLst>
                    <a:ext uri="{9D8B030D-6E8A-4147-A177-3AD203B41FA5}">
                      <a16:colId xmlns:a16="http://schemas.microsoft.com/office/drawing/2014/main" val="771144910"/>
                    </a:ext>
                  </a:extLst>
                </a:gridCol>
                <a:gridCol w="542092">
                  <a:extLst>
                    <a:ext uri="{9D8B030D-6E8A-4147-A177-3AD203B41FA5}">
                      <a16:colId xmlns:a16="http://schemas.microsoft.com/office/drawing/2014/main" val="3281385385"/>
                    </a:ext>
                  </a:extLst>
                </a:gridCol>
              </a:tblGrid>
              <a:tr h="23529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553099349"/>
                  </a:ext>
                </a:extLst>
              </a:tr>
              <a:tr h="24706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T>
                      <a:noFill/>
                    </a:lnT>
                  </a:tcPr>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685213949"/>
                  </a:ext>
                </a:extLst>
              </a:tr>
              <a:tr h="28195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13 745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30 717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a:t>
                      </a:r>
                    </a:p>
                  </a:txBody>
                  <a:tcPr marL="9525" marR="9525" marT="9525" marB="0" anchor="ctr"/>
                </a:tc>
                <a:extLst>
                  <a:ext uri="{0D108BD9-81ED-4DB2-BD59-A6C34878D82A}">
                    <a16:rowId xmlns:a16="http://schemas.microsoft.com/office/drawing/2014/main" val="1156873607"/>
                  </a:ext>
                </a:extLst>
              </a:tr>
              <a:tr h="28195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5 472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13 276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 </a:t>
                      </a:r>
                    </a:p>
                  </a:txBody>
                  <a:tcPr marL="9525" marR="9525" marT="9525" marB="0" anchor="ctr"/>
                </a:tc>
                <a:extLst>
                  <a:ext uri="{0D108BD9-81ED-4DB2-BD59-A6C34878D82A}">
                    <a16:rowId xmlns:a16="http://schemas.microsoft.com/office/drawing/2014/main" val="4016564608"/>
                  </a:ext>
                </a:extLst>
              </a:tr>
              <a:tr h="281958">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231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521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 </a:t>
                      </a:r>
                    </a:p>
                  </a:txBody>
                  <a:tcPr marL="9525" marR="9525" marT="9525" marB="0" anchor="ctr"/>
                </a:tc>
                <a:extLst>
                  <a:ext uri="{0D108BD9-81ED-4DB2-BD59-A6C34878D82A}">
                    <a16:rowId xmlns:a16="http://schemas.microsoft.com/office/drawing/2014/main" val="99760695"/>
                  </a:ext>
                </a:extLst>
              </a:tr>
              <a:tr h="281958">
                <a:tc>
                  <a:txBody>
                    <a:bodyPr/>
                    <a:lstStyle/>
                    <a:p>
                      <a:pPr marL="72000" algn="l" fontAlgn="b"/>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24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163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-21 </a:t>
                      </a:r>
                    </a:p>
                  </a:txBody>
                  <a:tcPr marL="9525" marR="9525" marT="9525" marB="0" anchor="ctr"/>
                </a:tc>
                <a:extLst>
                  <a:ext uri="{0D108BD9-81ED-4DB2-BD59-A6C34878D82A}">
                    <a16:rowId xmlns:a16="http://schemas.microsoft.com/office/drawing/2014/main" val="431771379"/>
                  </a:ext>
                </a:extLst>
              </a:tr>
              <a:tr h="281958">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170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393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 </a:t>
                      </a:r>
                    </a:p>
                  </a:txBody>
                  <a:tcPr marL="9525" marR="9525" marT="9525" marB="0" anchor="ctr"/>
                </a:tc>
                <a:extLst>
                  <a:ext uri="{0D108BD9-81ED-4DB2-BD59-A6C34878D82A}">
                    <a16:rowId xmlns:a16="http://schemas.microsoft.com/office/drawing/2014/main" val="2231077658"/>
                  </a:ext>
                </a:extLst>
              </a:tr>
              <a:tr h="28195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20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165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41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-25 </a:t>
                      </a:r>
                    </a:p>
                  </a:txBody>
                  <a:tcPr marL="9525" marR="9525" marT="9525" marB="0" anchor="ctr"/>
                </a:tc>
                <a:extLst>
                  <a:ext uri="{0D108BD9-81ED-4DB2-BD59-A6C34878D82A}">
                    <a16:rowId xmlns:a16="http://schemas.microsoft.com/office/drawing/2014/main" val="3972017810"/>
                  </a:ext>
                </a:extLst>
              </a:tr>
            </a:tbl>
          </a:graphicData>
        </a:graphic>
      </p:graphicFrame>
      <p:sp>
        <p:nvSpPr>
          <p:cNvPr id="11" name="textruta 10">
            <a:extLst>
              <a:ext uri="{FF2B5EF4-FFF2-40B4-BE49-F238E27FC236}">
                <a16:creationId xmlns:a16="http://schemas.microsoft.com/office/drawing/2014/main" id="{BF5BCD3F-81CE-42CD-9AB0-58077A2D935A}"/>
              </a:ext>
            </a:extLst>
          </p:cNvPr>
          <p:cNvSpPr txBox="1"/>
          <p:nvPr/>
        </p:nvSpPr>
        <p:spPr>
          <a:xfrm>
            <a:off x="10335431" y="4948916"/>
            <a:ext cx="1181734" cy="276999"/>
          </a:xfrm>
          <a:prstGeom prst="rect">
            <a:avLst/>
          </a:prstGeom>
          <a:noFill/>
        </p:spPr>
        <p:txBody>
          <a:bodyPr wrap="square" rtlCol="0">
            <a:spAutoFit/>
          </a:bodyPr>
          <a:lstStyle/>
          <a:p>
            <a:r>
              <a:rPr lang="sv-SE" sz="600" dirty="0"/>
              <a:t>**För utländska gästnätter exklusive camping</a:t>
            </a:r>
          </a:p>
        </p:txBody>
      </p:sp>
      <p:graphicFrame>
        <p:nvGraphicFramePr>
          <p:cNvPr id="12" name="Diagram 11">
            <a:extLst>
              <a:ext uri="{FF2B5EF4-FFF2-40B4-BE49-F238E27FC236}">
                <a16:creationId xmlns:a16="http://schemas.microsoft.com/office/drawing/2014/main" id="{08F209BC-62C6-478F-A412-8C4E9F359C56}"/>
              </a:ext>
            </a:extLst>
          </p:cNvPr>
          <p:cNvGraphicFramePr>
            <a:graphicFrameLocks/>
          </p:cNvGraphicFramePr>
          <p:nvPr>
            <p:extLst>
              <p:ext uri="{D42A27DB-BD31-4B8C-83A1-F6EECF244321}">
                <p14:modId xmlns:p14="http://schemas.microsoft.com/office/powerpoint/2010/main" val="4008611048"/>
              </p:ext>
            </p:extLst>
          </p:nvPr>
        </p:nvGraphicFramePr>
        <p:xfrm>
          <a:off x="760617" y="2223998"/>
          <a:ext cx="5457825" cy="346750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latshållare för bild 17" descr="En bild som visar byggnad, utomhus, himmel, hög&#10;&#10;Automatiskt genererad beskrivning">
            <a:extLst>
              <a:ext uri="{FF2B5EF4-FFF2-40B4-BE49-F238E27FC236}">
                <a16:creationId xmlns:a16="http://schemas.microsoft.com/office/drawing/2014/main" id="{8D87B532-361E-409D-948B-8D79FFBFCE3A}"/>
              </a:ext>
            </a:extLst>
          </p:cNvPr>
          <p:cNvPicPr>
            <a:picLocks noGrp="1" noChangeAspect="1"/>
          </p:cNvPicPr>
          <p:nvPr>
            <p:ph type="pic" sz="quarter" idx="13"/>
          </p:nvPr>
        </p:nvPicPr>
        <p:blipFill>
          <a:blip r:embed="rId2"/>
          <a:srcRect l="1585" r="1585"/>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2037764710"/>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16702">
                  <a:extLst>
                    <a:ext uri="{9D8B030D-6E8A-4147-A177-3AD203B41FA5}">
                      <a16:colId xmlns:a16="http://schemas.microsoft.com/office/drawing/2014/main" val="2818758293"/>
                    </a:ext>
                  </a:extLst>
                </a:gridCol>
                <a:gridCol w="1116702">
                  <a:extLst>
                    <a:ext uri="{9D8B030D-6E8A-4147-A177-3AD203B41FA5}">
                      <a16:colId xmlns:a16="http://schemas.microsoft.com/office/drawing/2014/main" val="2261431699"/>
                    </a:ext>
                  </a:extLst>
                </a:gridCol>
              </a:tblGrid>
              <a:tr h="585499">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kern="1200" dirty="0">
                          <a:solidFill>
                            <a:schemeClr val="bg1"/>
                          </a:solidFill>
                          <a:latin typeface="+mn-lt"/>
                          <a:ea typeface="+mn-ea"/>
                          <a:cs typeface="+mn-cs"/>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kern="1200" dirty="0">
                          <a:solidFill>
                            <a:schemeClr val="bg1"/>
                          </a:solidFill>
                          <a:latin typeface="+mn-lt"/>
                          <a:ea typeface="+mn-ea"/>
                          <a:cs typeface="+mn-cs"/>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kern="1200" dirty="0">
                          <a:solidFill>
                            <a:schemeClr val="bg1"/>
                          </a:solidFill>
                          <a:latin typeface="+mn-lt"/>
                          <a:ea typeface="+mn-ea"/>
                          <a:cs typeface="+mn-cs"/>
                        </a:rPr>
                        <a:t>2021 kv3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kern="1200" dirty="0">
                          <a:solidFill>
                            <a:schemeClr val="bg1"/>
                          </a:solidFill>
                          <a:latin typeface="+mn-lt"/>
                          <a:ea typeface="+mn-ea"/>
                          <a:cs typeface="+mn-cs"/>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311">
                <a:tc>
                  <a:txBody>
                    <a:bodyPr/>
                    <a:lstStyle/>
                    <a:p>
                      <a:pPr algn="l" rtl="0" fontAlgn="ctr"/>
                      <a:r>
                        <a:rPr lang="sv-SE" sz="800" b="1" i="0" u="none" strike="noStrike">
                          <a:solidFill>
                            <a:srgbClr val="000000"/>
                          </a:solidFill>
                          <a:effectLst/>
                          <a:latin typeface="Futura Std Book" panose="020B0502020204020303" pitchFamily="34" charset="0"/>
                        </a:rPr>
                        <a:t>Uppsala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505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8650">
                <a:tc>
                  <a:txBody>
                    <a:bodyPr/>
                    <a:lstStyle/>
                    <a:p>
                      <a:pPr algn="l" rtl="0" fontAlgn="ctr"/>
                      <a:r>
                        <a:rPr lang="sv-SE" sz="800" b="0" i="0" u="none" strike="noStrike" dirty="0">
                          <a:solidFill>
                            <a:srgbClr val="000000"/>
                          </a:solidFill>
                          <a:effectLst/>
                          <a:latin typeface="Futura Std Book" panose="020B0502020204020303" pitchFamily="34" charset="0"/>
                        </a:rPr>
                        <a:t>Enköping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293360832"/>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Heby</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Håbo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1947986397"/>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Knivsta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325918200"/>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Tierp</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200</a:t>
                      </a:r>
                    </a:p>
                  </a:txBody>
                  <a:tcPr marL="9525" marR="9525" marT="9525" marB="0" anchor="ctr"/>
                </a:tc>
                <a:extLst>
                  <a:ext uri="{0D108BD9-81ED-4DB2-BD59-A6C34878D82A}">
                    <a16:rowId xmlns:a16="http://schemas.microsoft.com/office/drawing/2014/main" val="3944598109"/>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Uppsala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extLst>
                  <a:ext uri="{0D108BD9-81ED-4DB2-BD59-A6C34878D82A}">
                    <a16:rowId xmlns:a16="http://schemas.microsoft.com/office/drawing/2014/main" val="3208508909"/>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Älvkarleby</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1121273573"/>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Östhammar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084239425"/>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Uppsala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byggnad, utomhus, himmel, hög&#10;&#10;Automatiskt genererad beskrivning">
            <a:extLst>
              <a:ext uri="{FF2B5EF4-FFF2-40B4-BE49-F238E27FC236}">
                <a16:creationId xmlns:a16="http://schemas.microsoft.com/office/drawing/2014/main" id="{BDAFF4F4-B214-4017-9B61-4F36E84ABF80}"/>
              </a:ext>
            </a:extLst>
          </p:cNvPr>
          <p:cNvPicPr>
            <a:picLocks noGrp="1" noChangeAspect="1"/>
          </p:cNvPicPr>
          <p:nvPr>
            <p:ph type="pic" sz="quarter" idx="13"/>
          </p:nvPr>
        </p:nvPicPr>
        <p:blipFill>
          <a:blip r:embed="rId2"/>
          <a:srcRect l="1585" r="1585"/>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Uppsala 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2052314391"/>
              </p:ext>
            </p:extLst>
          </p:nvPr>
        </p:nvGraphicFramePr>
        <p:xfrm>
          <a:off x="6167438" y="106615"/>
          <a:ext cx="5689600" cy="6418008"/>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978979">
                  <a:extLst>
                    <a:ext uri="{9D8B030D-6E8A-4147-A177-3AD203B41FA5}">
                      <a16:colId xmlns:a16="http://schemas.microsoft.com/office/drawing/2014/main" val="2818758293"/>
                    </a:ext>
                  </a:extLst>
                </a:gridCol>
                <a:gridCol w="1255398">
                  <a:extLst>
                    <a:ext uri="{9D8B030D-6E8A-4147-A177-3AD203B41FA5}">
                      <a16:colId xmlns:a16="http://schemas.microsoft.com/office/drawing/2014/main" val="1452816917"/>
                    </a:ext>
                  </a:extLst>
                </a:gridCol>
              </a:tblGrid>
              <a:tr h="585499">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a:solidFill>
                            <a:schemeClr val="bg1"/>
                          </a:solidFill>
                        </a:rPr>
                        <a:t>Antal*                 </a:t>
                      </a: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kern="1200" dirty="0">
                          <a:solidFill>
                            <a:srgbClr val="FFFFFF"/>
                          </a:solidFill>
                          <a:effectLst/>
                          <a:latin typeface="Futura Std Book" panose="020B0502020204020303" pitchFamily="34" charset="0"/>
                          <a:ea typeface="+mn-ea"/>
                          <a:cs typeface="+mn-cs"/>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kern="1200" dirty="0">
                          <a:solidFill>
                            <a:srgbClr val="FFFFFF"/>
                          </a:solidFill>
                          <a:effectLst/>
                          <a:latin typeface="Futura Std Book" panose="020B0502020204020303" pitchFamily="34" charset="0"/>
                          <a:ea typeface="+mn-ea"/>
                          <a:cs typeface="+mn-cs"/>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kern="1200" dirty="0">
                          <a:solidFill>
                            <a:srgbClr val="FFFFFF"/>
                          </a:solidFill>
                          <a:effectLst/>
                          <a:latin typeface="Futura Std Book" panose="020B0502020204020303" pitchFamily="34" charset="0"/>
                          <a:ea typeface="+mn-ea"/>
                          <a:cs typeface="+mn-cs"/>
                        </a:rPr>
                        <a:t>2021 kv3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kern="1200" dirty="0">
                          <a:solidFill>
                            <a:srgbClr val="FFFFFF"/>
                          </a:solidFill>
                          <a:effectLst/>
                          <a:latin typeface="Futura Std Book" panose="020B0502020204020303" pitchFamily="34" charset="0"/>
                          <a:ea typeface="+mn-ea"/>
                          <a:cs typeface="+mn-cs"/>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311">
                <a:tc>
                  <a:txBody>
                    <a:bodyPr/>
                    <a:lstStyle/>
                    <a:p>
                      <a:pPr marL="72000" algn="l" defTabSz="914400" rtl="0" eaLnBrk="1" fontAlgn="b" latinLnBrk="0" hangingPunct="1"/>
                      <a:r>
                        <a:rPr lang="sv-SE" sz="800" b="1" i="0" u="none" strike="noStrike" kern="1200" dirty="0">
                          <a:solidFill>
                            <a:srgbClr val="000000"/>
                          </a:solidFill>
                          <a:effectLst/>
                          <a:latin typeface="Futura Std Book" panose="020B0502020204020303" pitchFamily="34" charset="0"/>
                          <a:ea typeface="+mn-ea"/>
                          <a:cs typeface="+mn-cs"/>
                        </a:rPr>
                        <a:t>Uppsala län</a:t>
                      </a: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9 774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103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Håbo</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Älvkarleby</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Knivsta</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Heby</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325918200"/>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Tierp</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944598109"/>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Uppsala</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6 940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-85</a:t>
                      </a:r>
                    </a:p>
                  </a:txBody>
                  <a:tcPr marL="9525" marR="9525" marT="9525" marB="0" anchor="ctr"/>
                </a:tc>
                <a:extLst>
                  <a:ext uri="{0D108BD9-81ED-4DB2-BD59-A6C34878D82A}">
                    <a16:rowId xmlns:a16="http://schemas.microsoft.com/office/drawing/2014/main" val="3208508909"/>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Enköping</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1 149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79</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Östhammar</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1084239425"/>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11" name="textruta 10">
            <a:extLst>
              <a:ext uri="{FF2B5EF4-FFF2-40B4-BE49-F238E27FC236}">
                <a16:creationId xmlns:a16="http://schemas.microsoft.com/office/drawing/2014/main" id="{5EF2F2E0-92CB-4136-954E-2C070D9A22D8}"/>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byggnad, utomhus, himmel, hög&#10;&#10;Automatiskt genererad beskrivning">
            <a:extLst>
              <a:ext uri="{FF2B5EF4-FFF2-40B4-BE49-F238E27FC236}">
                <a16:creationId xmlns:a16="http://schemas.microsoft.com/office/drawing/2014/main" id="{331698A9-B7F7-40FF-B9C5-ADA85EDB414E}"/>
              </a:ext>
            </a:extLst>
          </p:cNvPr>
          <p:cNvPicPr>
            <a:picLocks noGrp="1" noChangeAspect="1"/>
          </p:cNvPicPr>
          <p:nvPr>
            <p:ph type="pic" sz="quarter" idx="13"/>
          </p:nvPr>
        </p:nvPicPr>
        <p:blipFill>
          <a:blip r:embed="rId2"/>
          <a:srcRect l="1585" r="1585"/>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Uppsala 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1711602728"/>
              </p:ext>
            </p:extLst>
          </p:nvPr>
        </p:nvGraphicFramePr>
        <p:xfrm>
          <a:off x="6167440" y="106614"/>
          <a:ext cx="5702807" cy="6424985"/>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155663">
                  <a:extLst>
                    <a:ext uri="{9D8B030D-6E8A-4147-A177-3AD203B41FA5}">
                      <a16:colId xmlns:a16="http://schemas.microsoft.com/office/drawing/2014/main" val="2818758293"/>
                    </a:ext>
                  </a:extLst>
                </a:gridCol>
                <a:gridCol w="1167413">
                  <a:extLst>
                    <a:ext uri="{9D8B030D-6E8A-4147-A177-3AD203B41FA5}">
                      <a16:colId xmlns:a16="http://schemas.microsoft.com/office/drawing/2014/main" val="1452816917"/>
                    </a:ext>
                  </a:extLst>
                </a:gridCol>
              </a:tblGrid>
              <a:tr h="5861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861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861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868">
                <a:tc>
                  <a:txBody>
                    <a:bodyPr/>
                    <a:lstStyle/>
                    <a:p>
                      <a:pPr marL="72000" algn="l" defTabSz="914400" rtl="0" eaLnBrk="1" fontAlgn="b" latinLnBrk="0" hangingPunct="1"/>
                      <a:r>
                        <a:rPr lang="sv-SE" sz="800" b="1" i="0" u="none" strike="noStrike" kern="1200" dirty="0">
                          <a:solidFill>
                            <a:srgbClr val="000000"/>
                          </a:solidFill>
                          <a:effectLst/>
                          <a:latin typeface="Futura Std Book" panose="020B0502020204020303" pitchFamily="34" charset="0"/>
                          <a:ea typeface="+mn-ea"/>
                          <a:cs typeface="+mn-cs"/>
                        </a:rPr>
                        <a:t>Uppsala län</a:t>
                      </a: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13 777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-10,3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Håbo</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93360832"/>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Älvkarleby</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1559525621"/>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Knivsta</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1947986397"/>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Heby</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482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2325918200"/>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Tierp</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3944598109"/>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Uppsala</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8 745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3208508909"/>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Enköping</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1 726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1121273573"/>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Östhammar</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1084239425"/>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byggnad, utomhus, himmel, hög&#10;&#10;Automatiskt genererad beskrivning">
            <a:extLst>
              <a:ext uri="{FF2B5EF4-FFF2-40B4-BE49-F238E27FC236}">
                <a16:creationId xmlns:a16="http://schemas.microsoft.com/office/drawing/2014/main" id="{34185575-BCF8-4CD6-B3AC-D9BCC173060C}"/>
              </a:ext>
            </a:extLst>
          </p:cNvPr>
          <p:cNvPicPr>
            <a:picLocks noGrp="1" noChangeAspect="1"/>
          </p:cNvPicPr>
          <p:nvPr>
            <p:ph type="pic" sz="quarter" idx="13"/>
          </p:nvPr>
        </p:nvPicPr>
        <p:blipFill>
          <a:blip r:embed="rId2"/>
          <a:srcRect l="1585" r="1585"/>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i Uppsala 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828622017"/>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585499">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311">
                <a:tc>
                  <a:txBody>
                    <a:bodyPr/>
                    <a:lstStyle/>
                    <a:p>
                      <a:pPr marL="72000" algn="l" fontAlgn="b"/>
                      <a:r>
                        <a:rPr lang="sv-SE" sz="800" b="1" i="0" u="none" strike="noStrike" kern="1200" dirty="0">
                          <a:solidFill>
                            <a:srgbClr val="000000"/>
                          </a:solidFill>
                          <a:effectLst/>
                          <a:latin typeface="Futura Std Book" panose="020B0502020204020303" pitchFamily="34" charset="0"/>
                          <a:ea typeface="+mn-ea"/>
                          <a:cs typeface="+mn-cs"/>
                        </a:rPr>
                        <a:t>Uppsala län</a:t>
                      </a: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393 165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715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Enköping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47 154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1 206</a:t>
                      </a:r>
                    </a:p>
                  </a:txBody>
                  <a:tcPr marL="9525" marR="9525" marT="9525" marB="0" anchor="ctr"/>
                </a:tc>
                <a:extLst>
                  <a:ext uri="{0D108BD9-81ED-4DB2-BD59-A6C34878D82A}">
                    <a16:rowId xmlns:a16="http://schemas.microsoft.com/office/drawing/2014/main" val="293360832"/>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Heby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14 250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Håbo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22 241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1947986397"/>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Knivsta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19 607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2325918200"/>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Tierp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21 431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111</a:t>
                      </a:r>
                    </a:p>
                  </a:txBody>
                  <a:tcPr marL="9525" marR="9525" marT="9525" marB="0" anchor="ctr"/>
                </a:tc>
                <a:extLst>
                  <a:ext uri="{0D108BD9-81ED-4DB2-BD59-A6C34878D82A}">
                    <a16:rowId xmlns:a16="http://schemas.microsoft.com/office/drawing/2014/main" val="3944598109"/>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Uppsala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236 509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120</a:t>
                      </a:r>
                    </a:p>
                  </a:txBody>
                  <a:tcPr marL="9525" marR="9525" marT="9525" marB="0" anchor="ctr"/>
                </a:tc>
                <a:extLst>
                  <a:ext uri="{0D108BD9-81ED-4DB2-BD59-A6C34878D82A}">
                    <a16:rowId xmlns:a16="http://schemas.microsoft.com/office/drawing/2014/main" val="3208508909"/>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Älvkarleby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9 624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1121273573"/>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Östhammar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22 349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1084239425"/>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byggnad, utomhus, himmel, hög&#10;&#10;Automatiskt genererad beskrivning">
            <a:extLst>
              <a:ext uri="{FF2B5EF4-FFF2-40B4-BE49-F238E27FC236}">
                <a16:creationId xmlns:a16="http://schemas.microsoft.com/office/drawing/2014/main" id="{C82841F1-D815-435F-83A1-B321E692B0CF}"/>
              </a:ext>
            </a:extLst>
          </p:cNvPr>
          <p:cNvPicPr>
            <a:picLocks noGrp="1" noChangeAspect="1"/>
          </p:cNvPicPr>
          <p:nvPr>
            <p:ph type="pic" sz="quarter" idx="13"/>
          </p:nvPr>
        </p:nvPicPr>
        <p:blipFill>
          <a:blip r:embed="rId2"/>
          <a:srcRect l="1585" r="1585"/>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i Uppsala 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292479834"/>
              </p:ext>
            </p:extLst>
          </p:nvPr>
        </p:nvGraphicFramePr>
        <p:xfrm>
          <a:off x="6164962" y="106615"/>
          <a:ext cx="4871338" cy="641800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585499">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311">
                <a:tc>
                  <a:txBody>
                    <a:bodyPr/>
                    <a:lstStyle/>
                    <a:p>
                      <a:pPr algn="l" rtl="0" fontAlgn="ctr"/>
                      <a:r>
                        <a:rPr lang="sv-SE" sz="800" b="1" i="0" u="none" strike="noStrike" dirty="0">
                          <a:solidFill>
                            <a:srgbClr val="000000"/>
                          </a:solidFill>
                          <a:effectLst/>
                          <a:latin typeface="Futura Std Book" panose="020B0502020204020303" pitchFamily="34" charset="0"/>
                        </a:rPr>
                        <a:t>Uppsala län</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231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8650">
                <a:tc>
                  <a:txBody>
                    <a:bodyPr/>
                    <a:lstStyle/>
                    <a:p>
                      <a:pPr algn="l" rtl="0" fontAlgn="ctr"/>
                      <a:r>
                        <a:rPr lang="sv-SE" sz="800" b="0" i="0" u="none" strike="noStrike" dirty="0">
                          <a:solidFill>
                            <a:srgbClr val="000000"/>
                          </a:solidFill>
                          <a:effectLst/>
                          <a:latin typeface="Futura Std Book" panose="020B0502020204020303" pitchFamily="34" charset="0"/>
                        </a:rPr>
                        <a:t>Enköping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extLst>
                  <a:ext uri="{0D108BD9-81ED-4DB2-BD59-A6C34878D82A}">
                    <a16:rowId xmlns:a16="http://schemas.microsoft.com/office/drawing/2014/main" val="293360832"/>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Heby</a:t>
                      </a:r>
                    </a:p>
                  </a:txBody>
                  <a:tcPr marL="180000" marR="9525" marT="9525" marB="0" anchor="ctr">
                    <a:lnL w="12700" cmpd="sng">
                      <a:noFill/>
                    </a:lnL>
                  </a:tcP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559525621"/>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Håbo</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947986397"/>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Knivsta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325918200"/>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Tierp</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944598109"/>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Uppsala</a:t>
                      </a:r>
                    </a:p>
                  </a:txBody>
                  <a:tcPr marL="180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170</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48</a:t>
                      </a:r>
                    </a:p>
                  </a:txBody>
                  <a:tcPr marL="0" marR="0" marT="0" marB="0" anchor="ctr"/>
                </a:tc>
                <a:extLst>
                  <a:ext uri="{0D108BD9-81ED-4DB2-BD59-A6C34878D82A}">
                    <a16:rowId xmlns:a16="http://schemas.microsoft.com/office/drawing/2014/main" val="3208508909"/>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Älvkarleby</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1121273573"/>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Östhammar</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084239425"/>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rotWithShape="1">
          <a:blip r:embed="rId2"/>
          <a:srcRect l="7951" r="10"/>
          <a:stretch/>
        </p:blipFill>
        <p:spPr>
          <a:xfrm>
            <a:off x="6453963" y="0"/>
            <a:ext cx="5748669" cy="6883216"/>
          </a:xfrm>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61554" y="1628775"/>
            <a:ext cx="5310596"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ahyp="http://schemas.microsoft.com/office/drawing/2018/hyperlinkcolor" xmlns="" val="tx"/>
                    </a:ext>
                  </a:extLst>
                </a:hlinkClick>
              </a:rPr>
              <a:t>https://stockholmbusinessalliance.se/material/?cat=konjunkturrapporter</a:t>
            </a:r>
            <a:endParaRPr lang="sv-SE" sz="1200" u="sng"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61554" y="342899"/>
            <a:ext cx="5565487"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6750305" y="0"/>
            <a:ext cx="6109559" cy="6858000"/>
          </a:xfrm>
          <a:prstGeom prst="rect">
            <a:avLst/>
          </a:prstGeom>
        </p:spPr>
      </p:pic>
    </p:spTree>
    <p:extLst>
      <p:ext uri="{BB962C8B-B14F-4D97-AF65-F5344CB8AC3E}">
        <p14:creationId xmlns:p14="http://schemas.microsoft.com/office/powerpoint/2010/main" val="235255917"/>
      </p:ext>
    </p:extLst>
  </p:cSld>
  <p:clrMapOvr>
    <a:masterClrMapping/>
  </p:clrMapOvr>
  <p:timing>
    <p:tnLst>
      <p:par>
        <p:cTn id="1" dur="indefinite" restart="never" nodeType="tmRoot"/>
      </p:par>
    </p:tnLst>
  </p:timing>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2799</TotalTime>
  <Words>2982</Words>
  <Application>Microsoft Office PowerPoint</Application>
  <PresentationFormat>Bredbild</PresentationFormat>
  <Paragraphs>1129</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Calibri</vt:lpstr>
      <vt:lpstr>Futura std book</vt:lpstr>
      <vt:lpstr>Futura std book</vt:lpstr>
      <vt:lpstr>Garamond</vt:lpstr>
      <vt:lpstr>Minion Pro</vt:lpstr>
      <vt:lpstr>Times New Roman</vt:lpstr>
      <vt:lpstr>Stockholm Business Region</vt:lpstr>
      <vt:lpstr>PowerPoint-presentation</vt:lpstr>
      <vt:lpstr>Om rapporten</vt:lpstr>
      <vt:lpstr>Stabilt läge för Uppsala</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535</cp:revision>
  <cp:lastPrinted>2020-06-25T08:35:02Z</cp:lastPrinted>
  <dcterms:created xsi:type="dcterms:W3CDTF">2019-04-29T08:02:07Z</dcterms:created>
  <dcterms:modified xsi:type="dcterms:W3CDTF">2022-01-07T11:17:36Z</dcterms:modified>
</cp:coreProperties>
</file>