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p:scale>
          <a:sx n="70" d="100"/>
          <a:sy n="70" d="100"/>
        </p:scale>
        <p:origin x="460" y="2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Grafdata'!$B$54</c:f>
              <c:strCache>
                <c:ptCount val="1"/>
                <c:pt idx="0">
                  <c:v>Total</c:v>
                </c:pt>
              </c:strCache>
            </c:strRef>
          </c:tx>
          <c:spPr>
            <a:ln w="28575" cap="rnd">
              <a:solidFill>
                <a:schemeClr val="accent1"/>
              </a:solidFill>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Grafdata'!$C$54:$AQ$54</c:f>
              <c:numCache>
                <c:formatCode>General</c:formatCode>
                <c:ptCount val="41"/>
                <c:pt idx="0">
                  <c:v>100</c:v>
                </c:pt>
                <c:pt idx="1">
                  <c:v>98.020479207766058</c:v>
                </c:pt>
                <c:pt idx="2">
                  <c:v>96.345254828631155</c:v>
                </c:pt>
                <c:pt idx="3">
                  <c:v>103.31522261983561</c:v>
                </c:pt>
                <c:pt idx="4">
                  <c:v>103.80502586201465</c:v>
                </c:pt>
                <c:pt idx="5">
                  <c:v>102.93429710439233</c:v>
                </c:pt>
                <c:pt idx="6">
                  <c:v>99.932188835795472</c:v>
                </c:pt>
                <c:pt idx="7">
                  <c:v>106.01098117768494</c:v>
                </c:pt>
                <c:pt idx="8">
                  <c:v>107.49174357707868</c:v>
                </c:pt>
                <c:pt idx="9">
                  <c:v>106.31812795044095</c:v>
                </c:pt>
                <c:pt idx="10">
                  <c:v>104.01081765930194</c:v>
                </c:pt>
                <c:pt idx="11">
                  <c:v>110.7660037808788</c:v>
                </c:pt>
                <c:pt idx="12">
                  <c:v>111.20494748673292</c:v>
                </c:pt>
                <c:pt idx="13">
                  <c:v>108.93776412895248</c:v>
                </c:pt>
                <c:pt idx="14">
                  <c:v>108.00869225341167</c:v>
                </c:pt>
                <c:pt idx="15">
                  <c:v>115.56222417169704</c:v>
                </c:pt>
                <c:pt idx="16">
                  <c:v>114.38799069421569</c:v>
                </c:pt>
                <c:pt idx="17">
                  <c:v>112.8408667121803</c:v>
                </c:pt>
                <c:pt idx="18">
                  <c:v>111.52462201971706</c:v>
                </c:pt>
                <c:pt idx="19">
                  <c:v>118.59689895826783</c:v>
                </c:pt>
                <c:pt idx="20">
                  <c:v>118.14264195567154</c:v>
                </c:pt>
                <c:pt idx="21">
                  <c:v>117.76175728383116</c:v>
                </c:pt>
                <c:pt idx="22">
                  <c:v>113.82788491995066</c:v>
                </c:pt>
                <c:pt idx="23">
                  <c:v>122.70993250716312</c:v>
                </c:pt>
                <c:pt idx="24">
                  <c:v>122.29050840569741</c:v>
                </c:pt>
                <c:pt idx="25">
                  <c:v>121.92943952351978</c:v>
                </c:pt>
                <c:pt idx="26">
                  <c:v>120.63321764335502</c:v>
                </c:pt>
                <c:pt idx="27">
                  <c:v>129.25204610126264</c:v>
                </c:pt>
                <c:pt idx="28">
                  <c:v>128.0314806628958</c:v>
                </c:pt>
                <c:pt idx="29">
                  <c:v>126.15745075884962</c:v>
                </c:pt>
                <c:pt idx="30">
                  <c:v>123.62970682783646</c:v>
                </c:pt>
                <c:pt idx="31">
                  <c:v>133.74347253729033</c:v>
                </c:pt>
                <c:pt idx="32">
                  <c:v>130.37176558605555</c:v>
                </c:pt>
                <c:pt idx="33">
                  <c:v>130.63366138045171</c:v>
                </c:pt>
                <c:pt idx="34">
                  <c:v>129.89229003968867</c:v>
                </c:pt>
                <c:pt idx="35">
                  <c:v>129.94800959043747</c:v>
                </c:pt>
                <c:pt idx="36">
                  <c:v>129.14014559258479</c:v>
                </c:pt>
                <c:pt idx="37">
                  <c:v>129.09659550581304</c:v>
                </c:pt>
                <c:pt idx="38">
                  <c:v>130.181703096327</c:v>
                </c:pt>
                <c:pt idx="39">
                  <c:v>137.39836027284812</c:v>
                </c:pt>
                <c:pt idx="40">
                  <c:v>136.06560606331232</c:v>
                </c:pt>
              </c:numCache>
            </c:numRef>
          </c:val>
          <c:smooth val="0"/>
          <c:extLst>
            <c:ext xmlns:c16="http://schemas.microsoft.com/office/drawing/2014/chart" uri="{C3380CC4-5D6E-409C-BE32-E72D297353CC}">
              <c16:uniqueId val="{00000000-F42B-4909-8093-242B0C0F59B4}"/>
            </c:ext>
          </c:extLst>
        </c:ser>
        <c:ser>
          <c:idx val="1"/>
          <c:order val="1"/>
          <c:tx>
            <c:strRef>
              <c:f>'s4 Grafdata'!$B$55</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Grafdata'!$C$55:$AQ$55</c:f>
              <c:numCache>
                <c:formatCode>General</c:formatCode>
                <c:ptCount val="41"/>
                <c:pt idx="0">
                  <c:v>100</c:v>
                </c:pt>
                <c:pt idx="1">
                  <c:v>97.817311576029297</c:v>
                </c:pt>
                <c:pt idx="2">
                  <c:v>95.993408888983666</c:v>
                </c:pt>
                <c:pt idx="3">
                  <c:v>102.66378724575425</c:v>
                </c:pt>
                <c:pt idx="4">
                  <c:v>102.94569123842662</c:v>
                </c:pt>
                <c:pt idx="5">
                  <c:v>101.93236856928884</c:v>
                </c:pt>
                <c:pt idx="6">
                  <c:v>98.73674766281566</c:v>
                </c:pt>
                <c:pt idx="7">
                  <c:v>104.37377771221139</c:v>
                </c:pt>
                <c:pt idx="8">
                  <c:v>105.52906027035185</c:v>
                </c:pt>
                <c:pt idx="9">
                  <c:v>104.13310971791741</c:v>
                </c:pt>
                <c:pt idx="10">
                  <c:v>101.60416094823547</c:v>
                </c:pt>
                <c:pt idx="11">
                  <c:v>107.83892892375547</c:v>
                </c:pt>
                <c:pt idx="12">
                  <c:v>108.01221653641903</c:v>
                </c:pt>
                <c:pt idx="13">
                  <c:v>105.61888435531542</c:v>
                </c:pt>
                <c:pt idx="14">
                  <c:v>104.50288468459719</c:v>
                </c:pt>
                <c:pt idx="15">
                  <c:v>111.42204735970289</c:v>
                </c:pt>
                <c:pt idx="16">
                  <c:v>109.96019988423187</c:v>
                </c:pt>
                <c:pt idx="17">
                  <c:v>108.33792365133992</c:v>
                </c:pt>
                <c:pt idx="18">
                  <c:v>106.86393429305127</c:v>
                </c:pt>
                <c:pt idx="19">
                  <c:v>113.33719204038077</c:v>
                </c:pt>
                <c:pt idx="20">
                  <c:v>112.40773429610027</c:v>
                </c:pt>
                <c:pt idx="21">
                  <c:v>111.64593775572334</c:v>
                </c:pt>
                <c:pt idx="22">
                  <c:v>107.54225960954381</c:v>
                </c:pt>
                <c:pt idx="23">
                  <c:v>115.5058936953219</c:v>
                </c:pt>
                <c:pt idx="24">
                  <c:v>114.69410870230323</c:v>
                </c:pt>
                <c:pt idx="25">
                  <c:v>114.11924487837354</c:v>
                </c:pt>
                <c:pt idx="26">
                  <c:v>112.68450348509162</c:v>
                </c:pt>
                <c:pt idx="27">
                  <c:v>120.3632046966006</c:v>
                </c:pt>
                <c:pt idx="28">
                  <c:v>118.94413557877286</c:v>
                </c:pt>
                <c:pt idx="29">
                  <c:v>116.85484187889168</c:v>
                </c:pt>
                <c:pt idx="30">
                  <c:v>114.26862373569097</c:v>
                </c:pt>
                <c:pt idx="31">
                  <c:v>123.30620691656343</c:v>
                </c:pt>
                <c:pt idx="32">
                  <c:v>120.04495651407828</c:v>
                </c:pt>
                <c:pt idx="33">
                  <c:v>120.16052095220871</c:v>
                </c:pt>
                <c:pt idx="34">
                  <c:v>119.2524849178277</c:v>
                </c:pt>
                <c:pt idx="35">
                  <c:v>119.0963610971385</c:v>
                </c:pt>
                <c:pt idx="36">
                  <c:v>118.25984805938678</c:v>
                </c:pt>
                <c:pt idx="37">
                  <c:v>118.19138697518572</c:v>
                </c:pt>
                <c:pt idx="38">
                  <c:v>118.96847962913449</c:v>
                </c:pt>
                <c:pt idx="39">
                  <c:v>125.24100428233132</c:v>
                </c:pt>
                <c:pt idx="40">
                  <c:v>123.91577494703752</c:v>
                </c:pt>
              </c:numCache>
            </c:numRef>
          </c:val>
          <c:smooth val="0"/>
          <c:extLst>
            <c:ext xmlns:c16="http://schemas.microsoft.com/office/drawing/2014/chart" uri="{C3380CC4-5D6E-409C-BE32-E72D297353CC}">
              <c16:uniqueId val="{00000001-F42B-4909-8093-242B0C0F59B4}"/>
            </c:ext>
          </c:extLst>
        </c:ser>
        <c:ser>
          <c:idx val="2"/>
          <c:order val="2"/>
          <c:tx>
            <c:strRef>
              <c:f>'s4 Grafdata'!$B$56</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Grafdata'!$C$56:$AQ$56</c:f>
              <c:numCache>
                <c:formatCode>General</c:formatCode>
                <c:ptCount val="41"/>
                <c:pt idx="0">
                  <c:v>100</c:v>
                </c:pt>
                <c:pt idx="1">
                  <c:v>98.3553057806363</c:v>
                </c:pt>
                <c:pt idx="2">
                  <c:v>98.098504699862744</c:v>
                </c:pt>
                <c:pt idx="3">
                  <c:v>103.84549750069023</c:v>
                </c:pt>
                <c:pt idx="4">
                  <c:v>100.96929253962516</c:v>
                </c:pt>
                <c:pt idx="5">
                  <c:v>100.03953606092719</c:v>
                </c:pt>
                <c:pt idx="6">
                  <c:v>99.424489315884585</c:v>
                </c:pt>
                <c:pt idx="7">
                  <c:v>102.35242636300723</c:v>
                </c:pt>
                <c:pt idx="8">
                  <c:v>101.69307464015093</c:v>
                </c:pt>
                <c:pt idx="9">
                  <c:v>101.15287477066244</c:v>
                </c:pt>
                <c:pt idx="10">
                  <c:v>100.75244084887041</c:v>
                </c:pt>
                <c:pt idx="11">
                  <c:v>104.79070406001016</c:v>
                </c:pt>
                <c:pt idx="12">
                  <c:v>104.0332908414898</c:v>
                </c:pt>
                <c:pt idx="13">
                  <c:v>103.72923245666058</c:v>
                </c:pt>
                <c:pt idx="14">
                  <c:v>103.09521803229789</c:v>
                </c:pt>
                <c:pt idx="15">
                  <c:v>107.59557321849766</c:v>
                </c:pt>
                <c:pt idx="16">
                  <c:v>106.41796442256805</c:v>
                </c:pt>
                <c:pt idx="17">
                  <c:v>108.58969564849458</c:v>
                </c:pt>
                <c:pt idx="18">
                  <c:v>107.05999254343753</c:v>
                </c:pt>
                <c:pt idx="19">
                  <c:v>110.15917492171124</c:v>
                </c:pt>
                <c:pt idx="20">
                  <c:v>109.99810166237251</c:v>
                </c:pt>
                <c:pt idx="21">
                  <c:v>114.07260083141108</c:v>
                </c:pt>
                <c:pt idx="22">
                  <c:v>109.71924920503859</c:v>
                </c:pt>
                <c:pt idx="23">
                  <c:v>115.99691930484045</c:v>
                </c:pt>
                <c:pt idx="24">
                  <c:v>113.95031512822717</c:v>
                </c:pt>
                <c:pt idx="25">
                  <c:v>113.34421791149981</c:v>
                </c:pt>
                <c:pt idx="26">
                  <c:v>113.03351732929995</c:v>
                </c:pt>
                <c:pt idx="27">
                  <c:v>119.39556145360348</c:v>
                </c:pt>
                <c:pt idx="28">
                  <c:v>118.45432266055323</c:v>
                </c:pt>
                <c:pt idx="29">
                  <c:v>114.82184712753552</c:v>
                </c:pt>
                <c:pt idx="30">
                  <c:v>115.56476175235312</c:v>
                </c:pt>
                <c:pt idx="31">
                  <c:v>118.60270206137066</c:v>
                </c:pt>
                <c:pt idx="32">
                  <c:v>115.61269778386057</c:v>
                </c:pt>
                <c:pt idx="33">
                  <c:v>116.99279887349907</c:v>
                </c:pt>
                <c:pt idx="34">
                  <c:v>118.2211005396082</c:v>
                </c:pt>
                <c:pt idx="35">
                  <c:v>117.99761303613913</c:v>
                </c:pt>
                <c:pt idx="36">
                  <c:v>121.19782034447853</c:v>
                </c:pt>
                <c:pt idx="37">
                  <c:v>126.30183157313101</c:v>
                </c:pt>
                <c:pt idx="38">
                  <c:v>124.25954600989783</c:v>
                </c:pt>
                <c:pt idx="39">
                  <c:v>127.72395041186437</c:v>
                </c:pt>
                <c:pt idx="40">
                  <c:v>125.98667228084474</c:v>
                </c:pt>
              </c:numCache>
            </c:numRef>
          </c:val>
          <c:smooth val="0"/>
          <c:extLst>
            <c:ext xmlns:c16="http://schemas.microsoft.com/office/drawing/2014/chart" uri="{C3380CC4-5D6E-409C-BE32-E72D297353CC}">
              <c16:uniqueId val="{00000002-F42B-4909-8093-242B0C0F59B4}"/>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Grafdata!$B$49</c:f>
              <c:strCache>
                <c:ptCount val="1"/>
                <c:pt idx="0">
                  <c:v>Privat sektor</c:v>
                </c:pt>
              </c:strCache>
            </c:strRef>
          </c:tx>
          <c:spPr>
            <a:ln w="28575" cap="rnd">
              <a:solidFill>
                <a:schemeClr val="accent1"/>
              </a:solidFill>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Grafdata!$C$49:$AQ$49</c:f>
              <c:numCache>
                <c:formatCode>General</c:formatCode>
                <c:ptCount val="41"/>
                <c:pt idx="0">
                  <c:v>100</c:v>
                </c:pt>
                <c:pt idx="1">
                  <c:v>99.249218641106836</c:v>
                </c:pt>
                <c:pt idx="2">
                  <c:v>96.694421582615874</c:v>
                </c:pt>
                <c:pt idx="3">
                  <c:v>105.11143244267113</c:v>
                </c:pt>
                <c:pt idx="4">
                  <c:v>104.44513906244023</c:v>
                </c:pt>
                <c:pt idx="5">
                  <c:v>103.59614180590611</c:v>
                </c:pt>
                <c:pt idx="6">
                  <c:v>100.02332062723355</c:v>
                </c:pt>
                <c:pt idx="7">
                  <c:v>107.07959314305212</c:v>
                </c:pt>
                <c:pt idx="8">
                  <c:v>107.26189819270395</c:v>
                </c:pt>
                <c:pt idx="9">
                  <c:v>107.33123878298679</c:v>
                </c:pt>
                <c:pt idx="10">
                  <c:v>103.80786458331229</c:v>
                </c:pt>
                <c:pt idx="11">
                  <c:v>111.15427295251486</c:v>
                </c:pt>
                <c:pt idx="12">
                  <c:v>110.43234983956145</c:v>
                </c:pt>
                <c:pt idx="13">
                  <c:v>109.19628787864337</c:v>
                </c:pt>
                <c:pt idx="14">
                  <c:v>107.23805353961673</c:v>
                </c:pt>
                <c:pt idx="15">
                  <c:v>115.79151706242794</c:v>
                </c:pt>
                <c:pt idx="16">
                  <c:v>113.00805764133668</c:v>
                </c:pt>
                <c:pt idx="17">
                  <c:v>112.62402966940232</c:v>
                </c:pt>
                <c:pt idx="18">
                  <c:v>109.70974715249974</c:v>
                </c:pt>
                <c:pt idx="19">
                  <c:v>117.81518648658499</c:v>
                </c:pt>
                <c:pt idx="20">
                  <c:v>115.65507052671401</c:v>
                </c:pt>
                <c:pt idx="21">
                  <c:v>116.12588670301689</c:v>
                </c:pt>
                <c:pt idx="22">
                  <c:v>110.72785030841578</c:v>
                </c:pt>
                <c:pt idx="23">
                  <c:v>121.27969771882178</c:v>
                </c:pt>
                <c:pt idx="24">
                  <c:v>119.19737786142332</c:v>
                </c:pt>
                <c:pt idx="25">
                  <c:v>119.8191329145676</c:v>
                </c:pt>
                <c:pt idx="26">
                  <c:v>117.97505793964081</c:v>
                </c:pt>
                <c:pt idx="27">
                  <c:v>127.72217867829863</c:v>
                </c:pt>
                <c:pt idx="28">
                  <c:v>124.91336573232854</c:v>
                </c:pt>
                <c:pt idx="29">
                  <c:v>123.84107142379099</c:v>
                </c:pt>
                <c:pt idx="30">
                  <c:v>120.70357856328501</c:v>
                </c:pt>
                <c:pt idx="31">
                  <c:v>132.22628200261082</c:v>
                </c:pt>
                <c:pt idx="32">
                  <c:v>127.66689182768694</c:v>
                </c:pt>
                <c:pt idx="33">
                  <c:v>129.54754462920965</c:v>
                </c:pt>
                <c:pt idx="34">
                  <c:v>128.23227743572855</c:v>
                </c:pt>
                <c:pt idx="35">
                  <c:v>127.1114805346229</c:v>
                </c:pt>
                <c:pt idx="36">
                  <c:v>124.65366792532541</c:v>
                </c:pt>
                <c:pt idx="37">
                  <c:v>125.43281897244809</c:v>
                </c:pt>
                <c:pt idx="38">
                  <c:v>125.94999053234532</c:v>
                </c:pt>
                <c:pt idx="39">
                  <c:v>134.59226251925483</c:v>
                </c:pt>
                <c:pt idx="40">
                  <c:v>131.59917910741459</c:v>
                </c:pt>
              </c:numCache>
            </c:numRef>
          </c:val>
          <c:smooth val="0"/>
          <c:extLst>
            <c:ext xmlns:c16="http://schemas.microsoft.com/office/drawing/2014/chart" uri="{C3380CC4-5D6E-409C-BE32-E72D297353CC}">
              <c16:uniqueId val="{00000000-E8C9-4FCB-ACBA-E2CD8223BB0E}"/>
            </c:ext>
          </c:extLst>
        </c:ser>
        <c:ser>
          <c:idx val="1"/>
          <c:order val="1"/>
          <c:tx>
            <c:strRef>
              <c:f>Grafdata!$B$50</c:f>
              <c:strCache>
                <c:ptCount val="1"/>
                <c:pt idx="0">
                  <c:v>Industri</c:v>
                </c:pt>
              </c:strCache>
            </c:strRef>
          </c:tx>
          <c:spPr>
            <a:ln w="28575" cap="rnd">
              <a:solidFill>
                <a:schemeClr val="accent2"/>
              </a:solidFill>
              <a:prstDash val="sysDot"/>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Grafdata!$C$50:$AQ$50</c:f>
              <c:numCache>
                <c:formatCode>General</c:formatCode>
                <c:ptCount val="41"/>
                <c:pt idx="0">
                  <c:v>100</c:v>
                </c:pt>
                <c:pt idx="1">
                  <c:v>99.529858920519487</c:v>
                </c:pt>
                <c:pt idx="2">
                  <c:v>99.253750938689393</c:v>
                </c:pt>
                <c:pt idx="3">
                  <c:v>108.19624887090202</c:v>
                </c:pt>
                <c:pt idx="4">
                  <c:v>104.70277802832224</c:v>
                </c:pt>
                <c:pt idx="5">
                  <c:v>101.77707495693024</c:v>
                </c:pt>
                <c:pt idx="6">
                  <c:v>99.598815681797205</c:v>
                </c:pt>
                <c:pt idx="7">
                  <c:v>107.89586773647594</c:v>
                </c:pt>
                <c:pt idx="8">
                  <c:v>104.62783728232428</c:v>
                </c:pt>
                <c:pt idx="9">
                  <c:v>104.76180575079623</c:v>
                </c:pt>
                <c:pt idx="10">
                  <c:v>102.45622040423709</c:v>
                </c:pt>
                <c:pt idx="11">
                  <c:v>110.59857710360318</c:v>
                </c:pt>
                <c:pt idx="12">
                  <c:v>105.83380273108919</c:v>
                </c:pt>
                <c:pt idx="13">
                  <c:v>104.18886925743612</c:v>
                </c:pt>
                <c:pt idx="14">
                  <c:v>103.03997846265921</c:v>
                </c:pt>
                <c:pt idx="15">
                  <c:v>111.52482098429236</c:v>
                </c:pt>
                <c:pt idx="16">
                  <c:v>105.03558742662783</c:v>
                </c:pt>
                <c:pt idx="17">
                  <c:v>102.45636217662557</c:v>
                </c:pt>
                <c:pt idx="18">
                  <c:v>100.83807840742932</c:v>
                </c:pt>
                <c:pt idx="19">
                  <c:v>111.30099078625976</c:v>
                </c:pt>
                <c:pt idx="20">
                  <c:v>104.22501388133637</c:v>
                </c:pt>
                <c:pt idx="21">
                  <c:v>104.38973872642643</c:v>
                </c:pt>
                <c:pt idx="22">
                  <c:v>100.35645930660453</c:v>
                </c:pt>
                <c:pt idx="23">
                  <c:v>111.19275586046312</c:v>
                </c:pt>
                <c:pt idx="24">
                  <c:v>102.85129656972089</c:v>
                </c:pt>
                <c:pt idx="25">
                  <c:v>102.28437731381712</c:v>
                </c:pt>
                <c:pt idx="26">
                  <c:v>104.2618609692874</c:v>
                </c:pt>
                <c:pt idx="27">
                  <c:v>115.16546823323432</c:v>
                </c:pt>
                <c:pt idx="28">
                  <c:v>108.11217112063397</c:v>
                </c:pt>
                <c:pt idx="29">
                  <c:v>105.25947871026273</c:v>
                </c:pt>
                <c:pt idx="30">
                  <c:v>104.98369657264598</c:v>
                </c:pt>
                <c:pt idx="31">
                  <c:v>121.13164904733836</c:v>
                </c:pt>
                <c:pt idx="32">
                  <c:v>107.61800640633116</c:v>
                </c:pt>
                <c:pt idx="33">
                  <c:v>113.05029000980571</c:v>
                </c:pt>
                <c:pt idx="34">
                  <c:v>117.07879916977616</c:v>
                </c:pt>
                <c:pt idx="35">
                  <c:v>109.49412683837684</c:v>
                </c:pt>
                <c:pt idx="36">
                  <c:v>102.35182470243116</c:v>
                </c:pt>
                <c:pt idx="37">
                  <c:v>103.44086546228014</c:v>
                </c:pt>
                <c:pt idx="38">
                  <c:v>107.69490437740711</c:v>
                </c:pt>
                <c:pt idx="39">
                  <c:v>116.96935178238874</c:v>
                </c:pt>
                <c:pt idx="40">
                  <c:v>107.18047754030228</c:v>
                </c:pt>
              </c:numCache>
            </c:numRef>
          </c:val>
          <c:smooth val="0"/>
          <c:extLst>
            <c:ext xmlns:c16="http://schemas.microsoft.com/office/drawing/2014/chart" uri="{C3380CC4-5D6E-409C-BE32-E72D297353CC}">
              <c16:uniqueId val="{00000001-E8C9-4FCB-ACBA-E2CD8223BB0E}"/>
            </c:ext>
          </c:extLst>
        </c:ser>
        <c:ser>
          <c:idx val="2"/>
          <c:order val="2"/>
          <c:tx>
            <c:strRef>
              <c:f>Grafdata!$B$51</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Grafdata!$C$51:$AQ$51</c:f>
              <c:numCache>
                <c:formatCode>General</c:formatCode>
                <c:ptCount val="41"/>
                <c:pt idx="0">
                  <c:v>100</c:v>
                </c:pt>
                <c:pt idx="1">
                  <c:v>98.514108795122198</c:v>
                </c:pt>
                <c:pt idx="2">
                  <c:v>95.18663777749282</c:v>
                </c:pt>
                <c:pt idx="3">
                  <c:v>102.36645545789312</c:v>
                </c:pt>
                <c:pt idx="4">
                  <c:v>104.22065633961097</c:v>
                </c:pt>
                <c:pt idx="5">
                  <c:v>104.22966770335351</c:v>
                </c:pt>
                <c:pt idx="6">
                  <c:v>100.57849160910143</c:v>
                </c:pt>
                <c:pt idx="7">
                  <c:v>105.65254388955118</c:v>
                </c:pt>
                <c:pt idx="8">
                  <c:v>108.93576823980474</c:v>
                </c:pt>
                <c:pt idx="9">
                  <c:v>108.62726851901895</c:v>
                </c:pt>
                <c:pt idx="10">
                  <c:v>105.79257203661525</c:v>
                </c:pt>
                <c:pt idx="11">
                  <c:v>112.27119921858822</c:v>
                </c:pt>
                <c:pt idx="12">
                  <c:v>114.86274339334237</c:v>
                </c:pt>
                <c:pt idx="13">
                  <c:v>113.43322959609947</c:v>
                </c:pt>
                <c:pt idx="14">
                  <c:v>110.65766915004684</c:v>
                </c:pt>
                <c:pt idx="15">
                  <c:v>118.28330188226236</c:v>
                </c:pt>
                <c:pt idx="16">
                  <c:v>119.22264287770824</c:v>
                </c:pt>
                <c:pt idx="17">
                  <c:v>119.37091204873846</c:v>
                </c:pt>
                <c:pt idx="18">
                  <c:v>117.04657193225269</c:v>
                </c:pt>
                <c:pt idx="19">
                  <c:v>122.84296247598265</c:v>
                </c:pt>
                <c:pt idx="20">
                  <c:v>124.4968178195867</c:v>
                </c:pt>
                <c:pt idx="21">
                  <c:v>123.9706389103758</c:v>
                </c:pt>
                <c:pt idx="22">
                  <c:v>118.38516772531887</c:v>
                </c:pt>
                <c:pt idx="23">
                  <c:v>127.07825978765267</c:v>
                </c:pt>
                <c:pt idx="24">
                  <c:v>129.25979339271279</c:v>
                </c:pt>
                <c:pt idx="25">
                  <c:v>129.63276235228184</c:v>
                </c:pt>
                <c:pt idx="26">
                  <c:v>126.85602212914489</c:v>
                </c:pt>
                <c:pt idx="27">
                  <c:v>134.29693519062511</c:v>
                </c:pt>
                <c:pt idx="28">
                  <c:v>134.46410297440602</c:v>
                </c:pt>
                <c:pt idx="29">
                  <c:v>133.45816636358654</c:v>
                </c:pt>
                <c:pt idx="30">
                  <c:v>129.76805521272863</c:v>
                </c:pt>
                <c:pt idx="31">
                  <c:v>137.73500736348686</c:v>
                </c:pt>
                <c:pt idx="32">
                  <c:v>139.19185734962662</c:v>
                </c:pt>
                <c:pt idx="33">
                  <c:v>138.13414981022302</c:v>
                </c:pt>
                <c:pt idx="34">
                  <c:v>134.64072833930388</c:v>
                </c:pt>
                <c:pt idx="35">
                  <c:v>135.81356342586534</c:v>
                </c:pt>
                <c:pt idx="36">
                  <c:v>137.05900372462483</c:v>
                </c:pt>
                <c:pt idx="37">
                  <c:v>136.81932631351151</c:v>
                </c:pt>
                <c:pt idx="38">
                  <c:v>136.04688302046731</c:v>
                </c:pt>
                <c:pt idx="39">
                  <c:v>143.47091322718541</c:v>
                </c:pt>
                <c:pt idx="40">
                  <c:v>145.70429119722806</c:v>
                </c:pt>
              </c:numCache>
            </c:numRef>
          </c:val>
          <c:smooth val="0"/>
          <c:extLst>
            <c:ext xmlns:c16="http://schemas.microsoft.com/office/drawing/2014/chart" uri="{C3380CC4-5D6E-409C-BE32-E72D297353CC}">
              <c16:uniqueId val="{00000002-E8C9-4FCB-ACBA-E2CD8223BB0E}"/>
            </c:ext>
          </c:extLst>
        </c:ser>
        <c:ser>
          <c:idx val="3"/>
          <c:order val="3"/>
          <c:tx>
            <c:strRef>
              <c:f>Grafdata!$B$52</c:f>
              <c:strCache>
                <c:ptCount val="1"/>
                <c:pt idx="0">
                  <c:v>Övrigt</c:v>
                </c:pt>
              </c:strCache>
            </c:strRef>
          </c:tx>
          <c:spPr>
            <a:ln w="28575" cap="rnd">
              <a:solidFill>
                <a:schemeClr val="accent4"/>
              </a:solidFill>
              <a:prstDash val="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Grafdata!$C$52:$AQ$52</c:f>
              <c:numCache>
                <c:formatCode>General</c:formatCode>
                <c:ptCount val="41"/>
                <c:pt idx="0">
                  <c:v>101</c:v>
                </c:pt>
                <c:pt idx="1">
                  <c:v>101.95125806017643</c:v>
                </c:pt>
                <c:pt idx="2">
                  <c:v>94.44317353528254</c:v>
                </c:pt>
                <c:pt idx="3">
                  <c:v>107.19884672704735</c:v>
                </c:pt>
                <c:pt idx="4">
                  <c:v>104.59477169131445</c:v>
                </c:pt>
                <c:pt idx="5">
                  <c:v>107.46387640576421</c:v>
                </c:pt>
                <c:pt idx="6">
                  <c:v>98.817763994312415</c:v>
                </c:pt>
                <c:pt idx="7">
                  <c:v>111.25844557736542</c:v>
                </c:pt>
                <c:pt idx="8">
                  <c:v>108.94715804281353</c:v>
                </c:pt>
                <c:pt idx="9">
                  <c:v>110.71812326224968</c:v>
                </c:pt>
                <c:pt idx="10">
                  <c:v>98.846137127870122</c:v>
                </c:pt>
                <c:pt idx="11">
                  <c:v>107.55673841640611</c:v>
                </c:pt>
                <c:pt idx="12">
                  <c:v>105.56899047142636</c:v>
                </c:pt>
                <c:pt idx="13">
                  <c:v>106.9404816087056</c:v>
                </c:pt>
                <c:pt idx="14">
                  <c:v>106.03268197516454</c:v>
                </c:pt>
                <c:pt idx="15">
                  <c:v>119.65776431997919</c:v>
                </c:pt>
                <c:pt idx="16">
                  <c:v>112.16568314590037</c:v>
                </c:pt>
                <c:pt idx="17">
                  <c:v>117.65100842283903</c:v>
                </c:pt>
                <c:pt idx="18">
                  <c:v>106.59185925716267</c:v>
                </c:pt>
                <c:pt idx="19">
                  <c:v>117.38606476619047</c:v>
                </c:pt>
                <c:pt idx="20">
                  <c:v>114.79954071504068</c:v>
                </c:pt>
                <c:pt idx="21">
                  <c:v>121.63288897210083</c:v>
                </c:pt>
                <c:pt idx="22">
                  <c:v>111.84320355231934</c:v>
                </c:pt>
                <c:pt idx="23">
                  <c:v>130.89760099850167</c:v>
                </c:pt>
                <c:pt idx="24">
                  <c:v>131.33783208295475</c:v>
                </c:pt>
                <c:pt idx="25">
                  <c:v>137.91713907244051</c:v>
                </c:pt>
                <c:pt idx="26">
                  <c:v>125.8863410785365</c:v>
                </c:pt>
                <c:pt idx="27">
                  <c:v>143.02584377141596</c:v>
                </c:pt>
                <c:pt idx="28">
                  <c:v>141.49003778700788</c:v>
                </c:pt>
                <c:pt idx="29">
                  <c:v>147.06896288327988</c:v>
                </c:pt>
                <c:pt idx="30">
                  <c:v>135.54875594638787</c:v>
                </c:pt>
                <c:pt idx="31">
                  <c:v>147.30204631122402</c:v>
                </c:pt>
                <c:pt idx="32">
                  <c:v>146.78507708022386</c:v>
                </c:pt>
                <c:pt idx="33">
                  <c:v>149.92003253502563</c:v>
                </c:pt>
                <c:pt idx="34">
                  <c:v>138.88378086151852</c:v>
                </c:pt>
                <c:pt idx="35">
                  <c:v>151.28684599022583</c:v>
                </c:pt>
                <c:pt idx="36">
                  <c:v>148.06666327004635</c:v>
                </c:pt>
                <c:pt idx="37">
                  <c:v>152.90133898217616</c:v>
                </c:pt>
                <c:pt idx="38">
                  <c:v>145.41192212121916</c:v>
                </c:pt>
                <c:pt idx="39">
                  <c:v>157.87562578530873</c:v>
                </c:pt>
                <c:pt idx="40">
                  <c:v>154.53141985971652</c:v>
                </c:pt>
              </c:numCache>
            </c:numRef>
          </c:val>
          <c:smooth val="0"/>
          <c:extLst>
            <c:ext xmlns:c16="http://schemas.microsoft.com/office/drawing/2014/chart" uri="{C3380CC4-5D6E-409C-BE32-E72D297353CC}">
              <c16:uniqueId val="{00000003-E8C9-4FCB-ACBA-E2CD8223BB0E}"/>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prstDash val="solid"/>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Grafdata!$B$30:$AP$30</c:f>
              <c:numCache>
                <c:formatCode>General</c:formatCode>
                <c:ptCount val="41"/>
                <c:pt idx="0">
                  <c:v>366.75</c:v>
                </c:pt>
                <c:pt idx="1">
                  <c:v>358.25</c:v>
                </c:pt>
                <c:pt idx="2">
                  <c:v>346.5</c:v>
                </c:pt>
                <c:pt idx="3">
                  <c:v>330</c:v>
                </c:pt>
                <c:pt idx="4">
                  <c:v>323.25</c:v>
                </c:pt>
                <c:pt idx="5">
                  <c:v>316</c:v>
                </c:pt>
                <c:pt idx="6">
                  <c:v>296.75</c:v>
                </c:pt>
                <c:pt idx="7">
                  <c:v>299</c:v>
                </c:pt>
                <c:pt idx="8">
                  <c:v>299</c:v>
                </c:pt>
                <c:pt idx="9">
                  <c:v>301.25</c:v>
                </c:pt>
                <c:pt idx="10">
                  <c:v>308.5</c:v>
                </c:pt>
                <c:pt idx="11">
                  <c:v>314.75</c:v>
                </c:pt>
                <c:pt idx="12">
                  <c:v>316</c:v>
                </c:pt>
                <c:pt idx="13">
                  <c:v>328.75</c:v>
                </c:pt>
                <c:pt idx="14">
                  <c:v>336.75</c:v>
                </c:pt>
                <c:pt idx="15">
                  <c:v>328.5</c:v>
                </c:pt>
                <c:pt idx="16">
                  <c:v>334.75</c:v>
                </c:pt>
                <c:pt idx="17">
                  <c:v>338.5</c:v>
                </c:pt>
                <c:pt idx="18">
                  <c:v>327</c:v>
                </c:pt>
                <c:pt idx="19">
                  <c:v>340.5</c:v>
                </c:pt>
                <c:pt idx="20">
                  <c:v>331.25</c:v>
                </c:pt>
                <c:pt idx="21">
                  <c:v>325.5</c:v>
                </c:pt>
                <c:pt idx="22">
                  <c:v>324</c:v>
                </c:pt>
                <c:pt idx="23">
                  <c:v>318.25</c:v>
                </c:pt>
                <c:pt idx="24">
                  <c:v>320.5</c:v>
                </c:pt>
                <c:pt idx="25">
                  <c:v>321.25</c:v>
                </c:pt>
                <c:pt idx="26">
                  <c:v>323.5</c:v>
                </c:pt>
                <c:pt idx="27">
                  <c:v>329</c:v>
                </c:pt>
                <c:pt idx="28">
                  <c:v>338.75</c:v>
                </c:pt>
                <c:pt idx="29">
                  <c:v>352</c:v>
                </c:pt>
                <c:pt idx="30">
                  <c:v>355.5</c:v>
                </c:pt>
                <c:pt idx="31">
                  <c:v>357.75</c:v>
                </c:pt>
                <c:pt idx="32">
                  <c:v>353</c:v>
                </c:pt>
                <c:pt idx="33">
                  <c:v>340</c:v>
                </c:pt>
                <c:pt idx="34">
                  <c:v>369.5</c:v>
                </c:pt>
                <c:pt idx="35">
                  <c:v>362.75</c:v>
                </c:pt>
                <c:pt idx="36">
                  <c:v>389.75</c:v>
                </c:pt>
                <c:pt idx="37">
                  <c:v>409.25</c:v>
                </c:pt>
                <c:pt idx="38">
                  <c:v>396.75</c:v>
                </c:pt>
                <c:pt idx="39">
                  <c:v>414</c:v>
                </c:pt>
                <c:pt idx="40">
                  <c:v>404.5</c:v>
                </c:pt>
              </c:numCache>
            </c:numRef>
          </c:val>
          <c:smooth val="0"/>
          <c:extLst>
            <c:ext xmlns:c16="http://schemas.microsoft.com/office/drawing/2014/chart" uri="{C3380CC4-5D6E-409C-BE32-E72D297353CC}">
              <c16:uniqueId val="{00000000-BB3C-4901-B148-745AB48F139E}"/>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Grafdata!$B$31:$AP$31</c:f>
              <c:numCache>
                <c:formatCode>General</c:formatCode>
                <c:ptCount val="41"/>
                <c:pt idx="0">
                  <c:v>229.25</c:v>
                </c:pt>
                <c:pt idx="1">
                  <c:v>220.75</c:v>
                </c:pt>
                <c:pt idx="2">
                  <c:v>215.75</c:v>
                </c:pt>
                <c:pt idx="3">
                  <c:v>202</c:v>
                </c:pt>
                <c:pt idx="4">
                  <c:v>198</c:v>
                </c:pt>
                <c:pt idx="5">
                  <c:v>196.75</c:v>
                </c:pt>
                <c:pt idx="6">
                  <c:v>190.5</c:v>
                </c:pt>
                <c:pt idx="7">
                  <c:v>197.75</c:v>
                </c:pt>
                <c:pt idx="8">
                  <c:v>199.5</c:v>
                </c:pt>
                <c:pt idx="9">
                  <c:v>202.5</c:v>
                </c:pt>
                <c:pt idx="10">
                  <c:v>204.5</c:v>
                </c:pt>
                <c:pt idx="11">
                  <c:v>208</c:v>
                </c:pt>
                <c:pt idx="12">
                  <c:v>206.25</c:v>
                </c:pt>
                <c:pt idx="13">
                  <c:v>209.5</c:v>
                </c:pt>
                <c:pt idx="14">
                  <c:v>215</c:v>
                </c:pt>
                <c:pt idx="15">
                  <c:v>211.25</c:v>
                </c:pt>
                <c:pt idx="16">
                  <c:v>215</c:v>
                </c:pt>
                <c:pt idx="17">
                  <c:v>221</c:v>
                </c:pt>
                <c:pt idx="18">
                  <c:v>211.5</c:v>
                </c:pt>
                <c:pt idx="19">
                  <c:v>222</c:v>
                </c:pt>
                <c:pt idx="20">
                  <c:v>216.5</c:v>
                </c:pt>
                <c:pt idx="21">
                  <c:v>215.5</c:v>
                </c:pt>
                <c:pt idx="22">
                  <c:v>219.5</c:v>
                </c:pt>
                <c:pt idx="23">
                  <c:v>211.75</c:v>
                </c:pt>
                <c:pt idx="24">
                  <c:v>215.5</c:v>
                </c:pt>
                <c:pt idx="25">
                  <c:v>207.5</c:v>
                </c:pt>
                <c:pt idx="26">
                  <c:v>211.5</c:v>
                </c:pt>
                <c:pt idx="27">
                  <c:v>217.25</c:v>
                </c:pt>
                <c:pt idx="28">
                  <c:v>223.75</c:v>
                </c:pt>
                <c:pt idx="29">
                  <c:v>239.5</c:v>
                </c:pt>
                <c:pt idx="30">
                  <c:v>238.25</c:v>
                </c:pt>
                <c:pt idx="31">
                  <c:v>240</c:v>
                </c:pt>
                <c:pt idx="32">
                  <c:v>239.5</c:v>
                </c:pt>
                <c:pt idx="33">
                  <c:v>226.25</c:v>
                </c:pt>
                <c:pt idx="34">
                  <c:v>248</c:v>
                </c:pt>
                <c:pt idx="35">
                  <c:v>242.25</c:v>
                </c:pt>
                <c:pt idx="36">
                  <c:v>258.25</c:v>
                </c:pt>
                <c:pt idx="37">
                  <c:v>278.25</c:v>
                </c:pt>
                <c:pt idx="38">
                  <c:v>265.25</c:v>
                </c:pt>
                <c:pt idx="39">
                  <c:v>278.75</c:v>
                </c:pt>
                <c:pt idx="40">
                  <c:v>267.25</c:v>
                </c:pt>
              </c:numCache>
            </c:numRef>
          </c:val>
          <c:smooth val="0"/>
          <c:extLst>
            <c:ext xmlns:c16="http://schemas.microsoft.com/office/drawing/2014/chart" uri="{C3380CC4-5D6E-409C-BE32-E72D297353CC}">
              <c16:uniqueId val="{00000001-BB3C-4901-B148-745AB48F139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Grafdata!$B$30:$AO$30</c:f>
              <c:numCache>
                <c:formatCode>General</c:formatCode>
                <c:ptCount val="40"/>
                <c:pt idx="0">
                  <c:v>35</c:v>
                </c:pt>
                <c:pt idx="1">
                  <c:v>37.75</c:v>
                </c:pt>
                <c:pt idx="2">
                  <c:v>39.5</c:v>
                </c:pt>
                <c:pt idx="3">
                  <c:v>38</c:v>
                </c:pt>
                <c:pt idx="4">
                  <c:v>35.5</c:v>
                </c:pt>
                <c:pt idx="5">
                  <c:v>37.25</c:v>
                </c:pt>
                <c:pt idx="6">
                  <c:v>40</c:v>
                </c:pt>
                <c:pt idx="7">
                  <c:v>42.5</c:v>
                </c:pt>
                <c:pt idx="8">
                  <c:v>45.5</c:v>
                </c:pt>
                <c:pt idx="9">
                  <c:v>42.5</c:v>
                </c:pt>
                <c:pt idx="10">
                  <c:v>42</c:v>
                </c:pt>
                <c:pt idx="11">
                  <c:v>37</c:v>
                </c:pt>
                <c:pt idx="12">
                  <c:v>37</c:v>
                </c:pt>
                <c:pt idx="13">
                  <c:v>38.5</c:v>
                </c:pt>
                <c:pt idx="14">
                  <c:v>36.5</c:v>
                </c:pt>
                <c:pt idx="15">
                  <c:v>39.5</c:v>
                </c:pt>
                <c:pt idx="16">
                  <c:v>36.25</c:v>
                </c:pt>
                <c:pt idx="17">
                  <c:v>30.5</c:v>
                </c:pt>
                <c:pt idx="18">
                  <c:v>24.25</c:v>
                </c:pt>
                <c:pt idx="19">
                  <c:v>21.5</c:v>
                </c:pt>
                <c:pt idx="20">
                  <c:v>20</c:v>
                </c:pt>
                <c:pt idx="21">
                  <c:v>22.75</c:v>
                </c:pt>
                <c:pt idx="22">
                  <c:v>31.25</c:v>
                </c:pt>
                <c:pt idx="23">
                  <c:v>34.25</c:v>
                </c:pt>
                <c:pt idx="24">
                  <c:v>35.75</c:v>
                </c:pt>
                <c:pt idx="25">
                  <c:v>37.25</c:v>
                </c:pt>
                <c:pt idx="26">
                  <c:v>34.5</c:v>
                </c:pt>
                <c:pt idx="27">
                  <c:v>36</c:v>
                </c:pt>
                <c:pt idx="28">
                  <c:v>37.25</c:v>
                </c:pt>
                <c:pt idx="29">
                  <c:v>37.25</c:v>
                </c:pt>
                <c:pt idx="30">
                  <c:v>37.25</c:v>
                </c:pt>
                <c:pt idx="31">
                  <c:v>37.75</c:v>
                </c:pt>
                <c:pt idx="32">
                  <c:v>40.75</c:v>
                </c:pt>
                <c:pt idx="33">
                  <c:v>43.75</c:v>
                </c:pt>
                <c:pt idx="34">
                  <c:v>46.25</c:v>
                </c:pt>
                <c:pt idx="35">
                  <c:v>49.25</c:v>
                </c:pt>
                <c:pt idx="36">
                  <c:v>46.5</c:v>
                </c:pt>
                <c:pt idx="37">
                  <c:v>43.75</c:v>
                </c:pt>
                <c:pt idx="38">
                  <c:v>41.25</c:v>
                </c:pt>
                <c:pt idx="39">
                  <c:v>37.25</c:v>
                </c:pt>
              </c:numCache>
            </c:numRef>
          </c:val>
          <c:smooth val="0"/>
          <c:extLst>
            <c:ext xmlns:c16="http://schemas.microsoft.com/office/drawing/2014/chart" uri="{C3380CC4-5D6E-409C-BE32-E72D297353CC}">
              <c16:uniqueId val="{00000000-F5B3-4A61-9D60-4CD3D65B3734}"/>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Grafdata!$B$31:$AO$31</c:f>
              <c:numCache>
                <c:formatCode>General</c:formatCode>
                <c:ptCount val="40"/>
                <c:pt idx="0">
                  <c:v>17.75</c:v>
                </c:pt>
                <c:pt idx="1">
                  <c:v>18.75</c:v>
                </c:pt>
                <c:pt idx="2">
                  <c:v>19.75</c:v>
                </c:pt>
                <c:pt idx="3">
                  <c:v>19</c:v>
                </c:pt>
                <c:pt idx="4">
                  <c:v>19</c:v>
                </c:pt>
                <c:pt idx="5">
                  <c:v>19.25</c:v>
                </c:pt>
                <c:pt idx="6">
                  <c:v>21.25</c:v>
                </c:pt>
                <c:pt idx="7">
                  <c:v>23.25</c:v>
                </c:pt>
                <c:pt idx="8">
                  <c:v>26</c:v>
                </c:pt>
                <c:pt idx="9">
                  <c:v>25.5</c:v>
                </c:pt>
                <c:pt idx="10">
                  <c:v>24.75</c:v>
                </c:pt>
                <c:pt idx="11">
                  <c:v>22</c:v>
                </c:pt>
                <c:pt idx="12">
                  <c:v>21.5</c:v>
                </c:pt>
                <c:pt idx="13">
                  <c:v>21.75</c:v>
                </c:pt>
                <c:pt idx="14">
                  <c:v>21.5</c:v>
                </c:pt>
                <c:pt idx="15">
                  <c:v>25</c:v>
                </c:pt>
                <c:pt idx="16">
                  <c:v>22.25</c:v>
                </c:pt>
                <c:pt idx="17">
                  <c:v>19.25</c:v>
                </c:pt>
                <c:pt idx="18">
                  <c:v>15.75</c:v>
                </c:pt>
                <c:pt idx="19">
                  <c:v>13</c:v>
                </c:pt>
                <c:pt idx="20">
                  <c:v>12.75</c:v>
                </c:pt>
                <c:pt idx="21">
                  <c:v>15.5</c:v>
                </c:pt>
                <c:pt idx="22">
                  <c:v>19.75</c:v>
                </c:pt>
                <c:pt idx="23">
                  <c:v>23</c:v>
                </c:pt>
                <c:pt idx="24">
                  <c:v>22.5</c:v>
                </c:pt>
                <c:pt idx="25">
                  <c:v>22.75</c:v>
                </c:pt>
                <c:pt idx="26">
                  <c:v>21</c:v>
                </c:pt>
                <c:pt idx="27">
                  <c:v>20</c:v>
                </c:pt>
                <c:pt idx="28">
                  <c:v>22.25</c:v>
                </c:pt>
                <c:pt idx="29">
                  <c:v>22.5</c:v>
                </c:pt>
                <c:pt idx="30">
                  <c:v>22.25</c:v>
                </c:pt>
                <c:pt idx="31">
                  <c:v>24</c:v>
                </c:pt>
                <c:pt idx="32">
                  <c:v>24</c:v>
                </c:pt>
                <c:pt idx="33">
                  <c:v>25.5</c:v>
                </c:pt>
                <c:pt idx="34">
                  <c:v>28.25</c:v>
                </c:pt>
                <c:pt idx="35">
                  <c:v>29.25</c:v>
                </c:pt>
                <c:pt idx="36">
                  <c:v>29.75</c:v>
                </c:pt>
                <c:pt idx="37">
                  <c:v>27.25</c:v>
                </c:pt>
                <c:pt idx="38">
                  <c:v>24</c:v>
                </c:pt>
                <c:pt idx="39">
                  <c:v>20.25</c:v>
                </c:pt>
              </c:numCache>
            </c:numRef>
          </c:val>
          <c:smooth val="0"/>
          <c:extLst>
            <c:ext xmlns:c16="http://schemas.microsoft.com/office/drawing/2014/chart" uri="{C3380CC4-5D6E-409C-BE32-E72D297353CC}">
              <c16:uniqueId val="{00000001-F5B3-4A61-9D60-4CD3D65B373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Grafdata!$B$14:$AP$14</c:f>
              <c:numCache>
                <c:formatCode>General</c:formatCode>
                <c:ptCount val="41"/>
                <c:pt idx="0">
                  <c:v>100</c:v>
                </c:pt>
                <c:pt idx="1">
                  <c:v>98.07549334069715</c:v>
                </c:pt>
                <c:pt idx="2">
                  <c:v>97.08562567708222</c:v>
                </c:pt>
                <c:pt idx="3">
                  <c:v>99.369118677910663</c:v>
                </c:pt>
                <c:pt idx="4">
                  <c:v>100.58839773137626</c:v>
                </c:pt>
                <c:pt idx="5">
                  <c:v>98.6596427130021</c:v>
                </c:pt>
                <c:pt idx="6">
                  <c:v>97.892813900630884</c:v>
                </c:pt>
                <c:pt idx="7">
                  <c:v>100.18267944006628</c:v>
                </c:pt>
                <c:pt idx="8">
                  <c:v>101.66960511502432</c:v>
                </c:pt>
                <c:pt idx="9">
                  <c:v>100</c:v>
                </c:pt>
                <c:pt idx="10">
                  <c:v>98.974021284278948</c:v>
                </c:pt>
                <c:pt idx="11">
                  <c:v>101.50604329077893</c:v>
                </c:pt>
                <c:pt idx="12">
                  <c:v>103.6302228264333</c:v>
                </c:pt>
                <c:pt idx="13">
                  <c:v>101.38071669817533</c:v>
                </c:pt>
                <c:pt idx="14">
                  <c:v>100.68398581048071</c:v>
                </c:pt>
                <c:pt idx="15">
                  <c:v>102.73806742145847</c:v>
                </c:pt>
                <c:pt idx="16">
                  <c:v>104.60097287422732</c:v>
                </c:pt>
                <c:pt idx="17">
                  <c:v>102.96535463177348</c:v>
                </c:pt>
                <c:pt idx="18">
                  <c:v>102.20277417634939</c:v>
                </c:pt>
                <c:pt idx="19">
                  <c:v>104.81763918686407</c:v>
                </c:pt>
                <c:pt idx="20">
                  <c:v>105.64819338530492</c:v>
                </c:pt>
                <c:pt idx="21">
                  <c:v>104.52875077001508</c:v>
                </c:pt>
                <c:pt idx="22">
                  <c:v>104.60309705376298</c:v>
                </c:pt>
                <c:pt idx="23">
                  <c:v>106.9290736453045</c:v>
                </c:pt>
                <c:pt idx="24">
                  <c:v>108.4138751407269</c:v>
                </c:pt>
                <c:pt idx="25">
                  <c:v>106.74427002570258</c:v>
                </c:pt>
                <c:pt idx="26">
                  <c:v>106.57221148331458</c:v>
                </c:pt>
                <c:pt idx="27">
                  <c:v>108.76011640503856</c:v>
                </c:pt>
                <c:pt idx="28">
                  <c:v>109.64165091233511</c:v>
                </c:pt>
                <c:pt idx="29">
                  <c:v>108.13985598062749</c:v>
                </c:pt>
                <c:pt idx="30">
                  <c:v>107.32417103893621</c:v>
                </c:pt>
                <c:pt idx="31">
                  <c:v>109.29965800709476</c:v>
                </c:pt>
                <c:pt idx="32">
                  <c:v>110.42972152006287</c:v>
                </c:pt>
                <c:pt idx="33">
                  <c:v>108.96828599953268</c:v>
                </c:pt>
                <c:pt idx="34">
                  <c:v>107.38789642500583</c:v>
                </c:pt>
                <c:pt idx="35">
                  <c:v>107.22008624168915</c:v>
                </c:pt>
                <c:pt idx="36">
                  <c:v>108.24181659833889</c:v>
                </c:pt>
                <c:pt idx="37">
                  <c:v>107.46011852921809</c:v>
                </c:pt>
                <c:pt idx="38">
                  <c:v>104.53937166769336</c:v>
                </c:pt>
                <c:pt idx="39">
                  <c:v>107.78936635724452</c:v>
                </c:pt>
                <c:pt idx="40">
                  <c:v>109.48233744716103</c:v>
                </c:pt>
              </c:numCache>
            </c:numRef>
          </c:val>
          <c:smooth val="0"/>
          <c:extLst>
            <c:ext xmlns:c16="http://schemas.microsoft.com/office/drawing/2014/chart" uri="{C3380CC4-5D6E-409C-BE32-E72D297353CC}">
              <c16:uniqueId val="{00000000-8705-408D-8271-30B9CEEC8041}"/>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Grafdata!$B$15:$AP$15</c:f>
              <c:numCache>
                <c:formatCode>General</c:formatCode>
                <c:ptCount val="41"/>
                <c:pt idx="0">
                  <c:v>100</c:v>
                </c:pt>
                <c:pt idx="1">
                  <c:v>98.863850650575145</c:v>
                </c:pt>
                <c:pt idx="2">
                  <c:v>98.052988874222137</c:v>
                </c:pt>
                <c:pt idx="3">
                  <c:v>99.778427305298891</c:v>
                </c:pt>
                <c:pt idx="4">
                  <c:v>100.84857627757873</c:v>
                </c:pt>
                <c:pt idx="5">
                  <c:v>99.882142183669615</c:v>
                </c:pt>
                <c:pt idx="6">
                  <c:v>99.038280218744106</c:v>
                </c:pt>
                <c:pt idx="7">
                  <c:v>101.13614934942485</c:v>
                </c:pt>
                <c:pt idx="8">
                  <c:v>102.22986988497077</c:v>
                </c:pt>
                <c:pt idx="9">
                  <c:v>101.53686592494815</c:v>
                </c:pt>
                <c:pt idx="10">
                  <c:v>100.38185932491042</c:v>
                </c:pt>
                <c:pt idx="11">
                  <c:v>102.57872902130869</c:v>
                </c:pt>
                <c:pt idx="12">
                  <c:v>104.47388270790118</c:v>
                </c:pt>
                <c:pt idx="13">
                  <c:v>103.03130303601735</c:v>
                </c:pt>
                <c:pt idx="14">
                  <c:v>102.3948708278333</c:v>
                </c:pt>
                <c:pt idx="15">
                  <c:v>104.15330944748256</c:v>
                </c:pt>
                <c:pt idx="16">
                  <c:v>105.27060154629456</c:v>
                </c:pt>
                <c:pt idx="17">
                  <c:v>104.66716952621157</c:v>
                </c:pt>
                <c:pt idx="18">
                  <c:v>103.93645106496322</c:v>
                </c:pt>
                <c:pt idx="19">
                  <c:v>106.67075240429945</c:v>
                </c:pt>
                <c:pt idx="20">
                  <c:v>107.06204035451631</c:v>
                </c:pt>
                <c:pt idx="21">
                  <c:v>106.24646426551008</c:v>
                </c:pt>
                <c:pt idx="22">
                  <c:v>105.98246275693003</c:v>
                </c:pt>
                <c:pt idx="23">
                  <c:v>108.48104846313407</c:v>
                </c:pt>
                <c:pt idx="24">
                  <c:v>109.79634169338111</c:v>
                </c:pt>
                <c:pt idx="25">
                  <c:v>108.84405053743164</c:v>
                </c:pt>
                <c:pt idx="26">
                  <c:v>108.82047897416557</c:v>
                </c:pt>
                <c:pt idx="27">
                  <c:v>110.68734678483877</c:v>
                </c:pt>
                <c:pt idx="28">
                  <c:v>111.98378276447293</c:v>
                </c:pt>
                <c:pt idx="29">
                  <c:v>110.66377522157269</c:v>
                </c:pt>
                <c:pt idx="30">
                  <c:v>110.46105977748444</c:v>
                </c:pt>
                <c:pt idx="31">
                  <c:v>111.83763907222327</c:v>
                </c:pt>
                <c:pt idx="32">
                  <c:v>113.12464642655101</c:v>
                </c:pt>
                <c:pt idx="33">
                  <c:v>111.85649632283614</c:v>
                </c:pt>
                <c:pt idx="34">
                  <c:v>110.90891947953989</c:v>
                </c:pt>
                <c:pt idx="35">
                  <c:v>110.30548745992834</c:v>
                </c:pt>
                <c:pt idx="36">
                  <c:v>110.53648877993588</c:v>
                </c:pt>
                <c:pt idx="37">
                  <c:v>109.78219875542146</c:v>
                </c:pt>
                <c:pt idx="38">
                  <c:v>107.98133132189326</c:v>
                </c:pt>
                <c:pt idx="39">
                  <c:v>110.60720346973412</c:v>
                </c:pt>
                <c:pt idx="40">
                  <c:v>112.86064491797096</c:v>
                </c:pt>
              </c:numCache>
            </c:numRef>
          </c:val>
          <c:smooth val="0"/>
          <c:extLst>
            <c:ext xmlns:c16="http://schemas.microsoft.com/office/drawing/2014/chart" uri="{C3380CC4-5D6E-409C-BE32-E72D297353CC}">
              <c16:uniqueId val="{00000001-8705-408D-8271-30B9CEEC8041}"/>
            </c:ext>
          </c:extLst>
        </c:ser>
        <c:ser>
          <c:idx val="2"/>
          <c:order val="2"/>
          <c:tx>
            <c:strRef>
              <c:f>Grafdata!$A$20</c:f>
              <c:strCache>
                <c:ptCount val="1"/>
                <c:pt idx="0">
                  <c:v>Västmanlands län</c:v>
                </c:pt>
              </c:strCache>
            </c:strRef>
          </c:tx>
          <c:spPr>
            <a:ln w="28575" cap="rnd">
              <a:solidFill>
                <a:schemeClr val="accent2"/>
              </a:solidFill>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Grafdata!$B$20:$AP$20</c:f>
              <c:numCache>
                <c:formatCode>General</c:formatCode>
                <c:ptCount val="41"/>
                <c:pt idx="0">
                  <c:v>100</c:v>
                </c:pt>
                <c:pt idx="1">
                  <c:v>99.659574468085111</c:v>
                </c:pt>
                <c:pt idx="2">
                  <c:v>98.212765957446805</c:v>
                </c:pt>
                <c:pt idx="3">
                  <c:v>99.489361702127653</c:v>
                </c:pt>
                <c:pt idx="4">
                  <c:v>102.80851063829788</c:v>
                </c:pt>
                <c:pt idx="5">
                  <c:v>102.8936170212766</c:v>
                </c:pt>
                <c:pt idx="6">
                  <c:v>100.51063829787235</c:v>
                </c:pt>
                <c:pt idx="7">
                  <c:v>103.57446808510639</c:v>
                </c:pt>
                <c:pt idx="8">
                  <c:v>105.70212765957447</c:v>
                </c:pt>
                <c:pt idx="9">
                  <c:v>105.1063829787234</c:v>
                </c:pt>
                <c:pt idx="10">
                  <c:v>103.23404255319149</c:v>
                </c:pt>
                <c:pt idx="11">
                  <c:v>105.70212765957447</c:v>
                </c:pt>
                <c:pt idx="12">
                  <c:v>106.8936170212766</c:v>
                </c:pt>
                <c:pt idx="13">
                  <c:v>105.02127659574468</c:v>
                </c:pt>
                <c:pt idx="14">
                  <c:v>104.76595744680851</c:v>
                </c:pt>
                <c:pt idx="15">
                  <c:v>107.40425531914893</c:v>
                </c:pt>
                <c:pt idx="16">
                  <c:v>107.48936170212765</c:v>
                </c:pt>
                <c:pt idx="17">
                  <c:v>103.91489361702128</c:v>
                </c:pt>
                <c:pt idx="18">
                  <c:v>104.17021276595744</c:v>
                </c:pt>
                <c:pt idx="19">
                  <c:v>107.65957446808511</c:v>
                </c:pt>
                <c:pt idx="20">
                  <c:v>107.40425531914893</c:v>
                </c:pt>
                <c:pt idx="21">
                  <c:v>103.23404255319149</c:v>
                </c:pt>
                <c:pt idx="22">
                  <c:v>103.74468085106383</c:v>
                </c:pt>
                <c:pt idx="23">
                  <c:v>105.78723404255319</c:v>
                </c:pt>
                <c:pt idx="24">
                  <c:v>107.31914893617021</c:v>
                </c:pt>
                <c:pt idx="25">
                  <c:v>107.57446808510639</c:v>
                </c:pt>
                <c:pt idx="26">
                  <c:v>106.72340425531915</c:v>
                </c:pt>
                <c:pt idx="27">
                  <c:v>108.25531914893617</c:v>
                </c:pt>
                <c:pt idx="28">
                  <c:v>108.08510638297872</c:v>
                </c:pt>
                <c:pt idx="29">
                  <c:v>109.87234042553192</c:v>
                </c:pt>
                <c:pt idx="30">
                  <c:v>106.97872340425532</c:v>
                </c:pt>
                <c:pt idx="31">
                  <c:v>112.76595744680851</c:v>
                </c:pt>
                <c:pt idx="32">
                  <c:v>112.76595744680851</c:v>
                </c:pt>
                <c:pt idx="33">
                  <c:v>111.65957446808511</c:v>
                </c:pt>
                <c:pt idx="34">
                  <c:v>109.87234042553192</c:v>
                </c:pt>
                <c:pt idx="35">
                  <c:v>110.12765957446808</c:v>
                </c:pt>
                <c:pt idx="36">
                  <c:v>106.55319148936171</c:v>
                </c:pt>
                <c:pt idx="37">
                  <c:v>102.21276595744681</c:v>
                </c:pt>
                <c:pt idx="38">
                  <c:v>104.76595744680851</c:v>
                </c:pt>
                <c:pt idx="39">
                  <c:v>107.57446808510639</c:v>
                </c:pt>
                <c:pt idx="40">
                  <c:v>108</c:v>
                </c:pt>
              </c:numCache>
            </c:numRef>
          </c:val>
          <c:smooth val="0"/>
          <c:extLst>
            <c:ext xmlns:c16="http://schemas.microsoft.com/office/drawing/2014/chart" uri="{C3380CC4-5D6E-409C-BE32-E72D297353CC}">
              <c16:uniqueId val="{00000002-8705-408D-8271-30B9CEEC8041}"/>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Grafdata!$B$21:$AP$21</c:f>
              <c:numCache>
                <c:formatCode>General</c:formatCode>
                <c:ptCount val="41"/>
                <c:pt idx="0">
                  <c:v>100</c:v>
                </c:pt>
                <c:pt idx="1">
                  <c:v>104.39620324765806</c:v>
                </c:pt>
                <c:pt idx="2">
                  <c:v>147.24763047887092</c:v>
                </c:pt>
                <c:pt idx="3">
                  <c:v>119.67909716761172</c:v>
                </c:pt>
                <c:pt idx="4">
                  <c:v>92.274740283928651</c:v>
                </c:pt>
                <c:pt idx="5">
                  <c:v>99.077024957576256</c:v>
                </c:pt>
                <c:pt idx="6">
                  <c:v>142.19886042244389</c:v>
                </c:pt>
                <c:pt idx="7">
                  <c:v>122.09345639667232</c:v>
                </c:pt>
                <c:pt idx="8">
                  <c:v>94.315908557868738</c:v>
                </c:pt>
                <c:pt idx="9">
                  <c:v>103.19592180235365</c:v>
                </c:pt>
                <c:pt idx="10">
                  <c:v>146.87719879144075</c:v>
                </c:pt>
                <c:pt idx="11">
                  <c:v>142.70311659285625</c:v>
                </c:pt>
                <c:pt idx="12">
                  <c:v>118.239449250169</c:v>
                </c:pt>
                <c:pt idx="13">
                  <c:v>140.95650014486156</c:v>
                </c:pt>
                <c:pt idx="14">
                  <c:v>207.26170274409171</c:v>
                </c:pt>
                <c:pt idx="15">
                  <c:v>185.51453444255895</c:v>
                </c:pt>
                <c:pt idx="16">
                  <c:v>153.79123380654775</c:v>
                </c:pt>
                <c:pt idx="17">
                  <c:v>197.03654650055876</c:v>
                </c:pt>
                <c:pt idx="18">
                  <c:v>252.14533062925099</c:v>
                </c:pt>
                <c:pt idx="19">
                  <c:v>243.71576783521652</c:v>
                </c:pt>
                <c:pt idx="20">
                  <c:v>188.07237559151801</c:v>
                </c:pt>
                <c:pt idx="21">
                  <c:v>212.62847840183215</c:v>
                </c:pt>
                <c:pt idx="22">
                  <c:v>264.61653077273292</c:v>
                </c:pt>
                <c:pt idx="23">
                  <c:v>226.84767462715396</c:v>
                </c:pt>
                <c:pt idx="24">
                  <c:v>179.36895547921583</c:v>
                </c:pt>
                <c:pt idx="25">
                  <c:v>211.2771270504808</c:v>
                </c:pt>
                <c:pt idx="26">
                  <c:v>278.79502779962201</c:v>
                </c:pt>
                <c:pt idx="27">
                  <c:v>245.1519666680463</c:v>
                </c:pt>
                <c:pt idx="28">
                  <c:v>178.76950457348619</c:v>
                </c:pt>
                <c:pt idx="29">
                  <c:v>207.60868065615387</c:v>
                </c:pt>
                <c:pt idx="30">
                  <c:v>257.81769518369822</c:v>
                </c:pt>
                <c:pt idx="31">
                  <c:v>204.69006525668087</c:v>
                </c:pt>
                <c:pt idx="32">
                  <c:v>150.68360857028546</c:v>
                </c:pt>
                <c:pt idx="33">
                  <c:v>173.11576507594884</c:v>
                </c:pt>
                <c:pt idx="34">
                  <c:v>244.47387663314157</c:v>
                </c:pt>
                <c:pt idx="35">
                  <c:v>129.68903053129699</c:v>
                </c:pt>
                <c:pt idx="36">
                  <c:v>109.21250500117269</c:v>
                </c:pt>
                <c:pt idx="37">
                  <c:v>174.56851951492075</c:v>
                </c:pt>
                <c:pt idx="38">
                  <c:v>214.44131727439537</c:v>
                </c:pt>
                <c:pt idx="39">
                  <c:v>215.54226508284702</c:v>
                </c:pt>
                <c:pt idx="40">
                  <c:v>203.39596870990439</c:v>
                </c:pt>
              </c:numCache>
            </c:numRef>
          </c:val>
          <c:smooth val="0"/>
          <c:extLst>
            <c:ext xmlns:c16="http://schemas.microsoft.com/office/drawing/2014/chart" uri="{C3380CC4-5D6E-409C-BE32-E72D297353CC}">
              <c16:uniqueId val="{00000000-30A1-44A0-9314-E8AC3F87FB10}"/>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Grafdata!$B$31:$AP$31</c:f>
              <c:numCache>
                <c:formatCode>General</c:formatCode>
                <c:ptCount val="41"/>
                <c:pt idx="0">
                  <c:v>100</c:v>
                </c:pt>
                <c:pt idx="1">
                  <c:v>97.774834437086099</c:v>
                </c:pt>
                <c:pt idx="2">
                  <c:v>147.60264900662253</c:v>
                </c:pt>
                <c:pt idx="3">
                  <c:v>133.24503311258277</c:v>
                </c:pt>
                <c:pt idx="4">
                  <c:v>91.867549668874176</c:v>
                </c:pt>
                <c:pt idx="5">
                  <c:v>84.953642384105962</c:v>
                </c:pt>
                <c:pt idx="6">
                  <c:v>147.1523178807947</c:v>
                </c:pt>
                <c:pt idx="7">
                  <c:v>113.08609271523179</c:v>
                </c:pt>
                <c:pt idx="8">
                  <c:v>80.52980132450331</c:v>
                </c:pt>
                <c:pt idx="9">
                  <c:v>80.63576158940397</c:v>
                </c:pt>
                <c:pt idx="10">
                  <c:v>143.68211920529802</c:v>
                </c:pt>
                <c:pt idx="11">
                  <c:v>135.01986754966887</c:v>
                </c:pt>
                <c:pt idx="12">
                  <c:v>103.3112582781457</c:v>
                </c:pt>
                <c:pt idx="13">
                  <c:v>128.82119205298014</c:v>
                </c:pt>
                <c:pt idx="14">
                  <c:v>195.17880794701986</c:v>
                </c:pt>
                <c:pt idx="15">
                  <c:v>173.43046357615893</c:v>
                </c:pt>
                <c:pt idx="16">
                  <c:v>121.05960264900662</c:v>
                </c:pt>
                <c:pt idx="17">
                  <c:v>162.78145695364239</c:v>
                </c:pt>
                <c:pt idx="18">
                  <c:v>215.20529801324503</c:v>
                </c:pt>
                <c:pt idx="19">
                  <c:v>183.68211920529802</c:v>
                </c:pt>
                <c:pt idx="20">
                  <c:v>133.13907284768212</c:v>
                </c:pt>
                <c:pt idx="21">
                  <c:v>160.07947019867549</c:v>
                </c:pt>
                <c:pt idx="22">
                  <c:v>240.34437086092714</c:v>
                </c:pt>
                <c:pt idx="23">
                  <c:v>167.89403973509934</c:v>
                </c:pt>
                <c:pt idx="24">
                  <c:v>133.50993377483445</c:v>
                </c:pt>
                <c:pt idx="25">
                  <c:v>180.79470198675497</c:v>
                </c:pt>
                <c:pt idx="26">
                  <c:v>217.66887417218544</c:v>
                </c:pt>
                <c:pt idx="27">
                  <c:v>219.89403973509934</c:v>
                </c:pt>
                <c:pt idx="28">
                  <c:v>151.20529801324503</c:v>
                </c:pt>
                <c:pt idx="29">
                  <c:v>171.36423841059602</c:v>
                </c:pt>
                <c:pt idx="30">
                  <c:v>220.29139072847681</c:v>
                </c:pt>
                <c:pt idx="31">
                  <c:v>173.64238410596028</c:v>
                </c:pt>
                <c:pt idx="32">
                  <c:v>121.50993377483444</c:v>
                </c:pt>
                <c:pt idx="33">
                  <c:v>127.84105960264901</c:v>
                </c:pt>
                <c:pt idx="34">
                  <c:v>236.60927152317882</c:v>
                </c:pt>
                <c:pt idx="35">
                  <c:v>113.74834437086092</c:v>
                </c:pt>
                <c:pt idx="36">
                  <c:v>113.32450331125828</c:v>
                </c:pt>
                <c:pt idx="37">
                  <c:v>175.78807947019868</c:v>
                </c:pt>
                <c:pt idx="38">
                  <c:v>238.11920529801324</c:v>
                </c:pt>
                <c:pt idx="39">
                  <c:v>195.17880794701986</c:v>
                </c:pt>
                <c:pt idx="40">
                  <c:v>180.15894039735099</c:v>
                </c:pt>
              </c:numCache>
            </c:numRef>
          </c:val>
          <c:smooth val="0"/>
          <c:extLst>
            <c:ext xmlns:c16="http://schemas.microsoft.com/office/drawing/2014/chart" uri="{C3380CC4-5D6E-409C-BE32-E72D297353CC}">
              <c16:uniqueId val="{00000001-30A1-44A0-9314-E8AC3F87FB10}"/>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Grafdata!$B$32:$AP$32</c:f>
              <c:numCache>
                <c:formatCode>General</c:formatCode>
                <c:ptCount val="41"/>
                <c:pt idx="0">
                  <c:v>100</c:v>
                </c:pt>
                <c:pt idx="1">
                  <c:v>106.11303344867359</c:v>
                </c:pt>
                <c:pt idx="2">
                  <c:v>140.75355632449057</c:v>
                </c:pt>
                <c:pt idx="3">
                  <c:v>141.56093810073048</c:v>
                </c:pt>
                <c:pt idx="4">
                  <c:v>92.272202998846595</c:v>
                </c:pt>
                <c:pt idx="5">
                  <c:v>85.121107266435985</c:v>
                </c:pt>
                <c:pt idx="6">
                  <c:v>137.06266820453672</c:v>
                </c:pt>
                <c:pt idx="7">
                  <c:v>104.959630911188</c:v>
                </c:pt>
                <c:pt idx="8">
                  <c:v>78.892733564013838</c:v>
                </c:pt>
                <c:pt idx="9">
                  <c:v>83.698577470203773</c:v>
                </c:pt>
                <c:pt idx="10">
                  <c:v>121.06881968473664</c:v>
                </c:pt>
                <c:pt idx="11">
                  <c:v>116.64744329104191</c:v>
                </c:pt>
                <c:pt idx="12">
                  <c:v>95.232602845059589</c:v>
                </c:pt>
                <c:pt idx="13">
                  <c:v>123.9523260284506</c:v>
                </c:pt>
                <c:pt idx="14">
                  <c:v>156.8242983467897</c:v>
                </c:pt>
                <c:pt idx="15">
                  <c:v>174.74048442906573</c:v>
                </c:pt>
                <c:pt idx="16">
                  <c:v>113.76393694732795</c:v>
                </c:pt>
                <c:pt idx="17">
                  <c:v>152.90272971933871</c:v>
                </c:pt>
                <c:pt idx="18">
                  <c:v>183.3525567089581</c:v>
                </c:pt>
                <c:pt idx="19">
                  <c:v>169.39638600538254</c:v>
                </c:pt>
                <c:pt idx="20">
                  <c:v>134.17916186082277</c:v>
                </c:pt>
                <c:pt idx="21">
                  <c:v>144.75201845444059</c:v>
                </c:pt>
                <c:pt idx="22">
                  <c:v>197.80853517877739</c:v>
                </c:pt>
                <c:pt idx="23">
                  <c:v>144.82891195693963</c:v>
                </c:pt>
                <c:pt idx="24">
                  <c:v>129.45021145713187</c:v>
                </c:pt>
                <c:pt idx="25">
                  <c:v>169.1272587466359</c:v>
                </c:pt>
                <c:pt idx="26">
                  <c:v>196.6551326412918</c:v>
                </c:pt>
                <c:pt idx="27">
                  <c:v>201.73010380622839</c:v>
                </c:pt>
                <c:pt idx="28">
                  <c:v>148.3275663206459</c:v>
                </c:pt>
                <c:pt idx="29">
                  <c:v>179.46943483275663</c:v>
                </c:pt>
                <c:pt idx="30">
                  <c:v>211.26489811610918</c:v>
                </c:pt>
                <c:pt idx="31">
                  <c:v>173.77931564782776</c:v>
                </c:pt>
                <c:pt idx="32">
                  <c:v>122.7604767397155</c:v>
                </c:pt>
                <c:pt idx="33">
                  <c:v>137.67781622452904</c:v>
                </c:pt>
                <c:pt idx="34">
                  <c:v>213.57170319108036</c:v>
                </c:pt>
                <c:pt idx="35">
                  <c:v>113.0718954248366</c:v>
                </c:pt>
                <c:pt idx="36">
                  <c:v>120.45367166474433</c:v>
                </c:pt>
                <c:pt idx="37">
                  <c:v>167.01268742791234</c:v>
                </c:pt>
                <c:pt idx="38">
                  <c:v>207.61245674740485</c:v>
                </c:pt>
                <c:pt idx="39">
                  <c:v>183.85236447520185</c:v>
                </c:pt>
                <c:pt idx="40">
                  <c:v>178.93118031526336</c:v>
                </c:pt>
              </c:numCache>
            </c:numRef>
          </c:val>
          <c:smooth val="0"/>
          <c:extLst>
            <c:ext xmlns:c16="http://schemas.microsoft.com/office/drawing/2014/chart" uri="{C3380CC4-5D6E-409C-BE32-E72D297353CC}">
              <c16:uniqueId val="{00000002-30A1-44A0-9314-E8AC3F87FB1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Grafdata!$B$19:$AP$19</c:f>
              <c:numCache>
                <c:formatCode>General</c:formatCode>
                <c:ptCount val="41"/>
                <c:pt idx="0">
                  <c:v>100</c:v>
                </c:pt>
                <c:pt idx="1">
                  <c:v>167.85714285714286</c:v>
                </c:pt>
                <c:pt idx="2">
                  <c:v>163.40522358527897</c:v>
                </c:pt>
                <c:pt idx="3">
                  <c:v>137.33676296003165</c:v>
                </c:pt>
                <c:pt idx="4">
                  <c:v>150.85081123862287</c:v>
                </c:pt>
                <c:pt idx="5">
                  <c:v>255.47091412742381</c:v>
                </c:pt>
                <c:pt idx="6">
                  <c:v>170.19192718638703</c:v>
                </c:pt>
                <c:pt idx="7">
                  <c:v>153.88800949742779</c:v>
                </c:pt>
                <c:pt idx="8">
                  <c:v>113.53383458646617</c:v>
                </c:pt>
                <c:pt idx="9">
                  <c:v>143.64859517214089</c:v>
                </c:pt>
                <c:pt idx="10">
                  <c:v>129.49149188761376</c:v>
                </c:pt>
                <c:pt idx="11">
                  <c:v>124.52512861100119</c:v>
                </c:pt>
                <c:pt idx="12">
                  <c:v>100.79145231499803</c:v>
                </c:pt>
                <c:pt idx="13">
                  <c:v>110.90225563909775</c:v>
                </c:pt>
                <c:pt idx="14">
                  <c:v>165.80925999208549</c:v>
                </c:pt>
                <c:pt idx="15">
                  <c:v>88.771270280965567</c:v>
                </c:pt>
                <c:pt idx="16">
                  <c:v>76.34546893549664</c:v>
                </c:pt>
                <c:pt idx="17">
                  <c:v>95.884447962010285</c:v>
                </c:pt>
                <c:pt idx="18">
                  <c:v>104.19469726948951</c:v>
                </c:pt>
                <c:pt idx="19">
                  <c:v>88.810842896715471</c:v>
                </c:pt>
                <c:pt idx="20">
                  <c:v>75.425405619311434</c:v>
                </c:pt>
                <c:pt idx="21">
                  <c:v>113.31618519984171</c:v>
                </c:pt>
                <c:pt idx="22">
                  <c:v>92.481203007518801</c:v>
                </c:pt>
                <c:pt idx="23">
                  <c:v>76.187178472497038</c:v>
                </c:pt>
                <c:pt idx="24">
                  <c:v>83.300356153541756</c:v>
                </c:pt>
                <c:pt idx="25">
                  <c:v>90.136525524337159</c:v>
                </c:pt>
                <c:pt idx="26">
                  <c:v>82.281361297981803</c:v>
                </c:pt>
                <c:pt idx="27">
                  <c:v>94.677483181638308</c:v>
                </c:pt>
                <c:pt idx="28">
                  <c:v>69.657696873763356</c:v>
                </c:pt>
                <c:pt idx="29">
                  <c:v>107.25168183616937</c:v>
                </c:pt>
                <c:pt idx="30">
                  <c:v>157.58804907004352</c:v>
                </c:pt>
                <c:pt idx="31">
                  <c:v>119.35100910170162</c:v>
                </c:pt>
                <c:pt idx="32">
                  <c:v>82.548476454293635</c:v>
                </c:pt>
                <c:pt idx="33">
                  <c:v>135.08112386228728</c:v>
                </c:pt>
                <c:pt idx="34">
                  <c:v>483.76533438860309</c:v>
                </c:pt>
                <c:pt idx="35">
                  <c:v>461.79263949347052</c:v>
                </c:pt>
                <c:pt idx="36">
                  <c:v>133.98298377522755</c:v>
                </c:pt>
                <c:pt idx="37">
                  <c:v>141.97665215670756</c:v>
                </c:pt>
                <c:pt idx="38">
                  <c:v>87.524732884843687</c:v>
                </c:pt>
                <c:pt idx="39">
                  <c:v>75.979422239810049</c:v>
                </c:pt>
                <c:pt idx="40">
                  <c:v>49.802136921250494</c:v>
                </c:pt>
              </c:numCache>
            </c:numRef>
          </c:val>
          <c:smooth val="0"/>
          <c:extLst>
            <c:ext xmlns:c16="http://schemas.microsoft.com/office/drawing/2014/chart" uri="{C3380CC4-5D6E-409C-BE32-E72D297353CC}">
              <c16:uniqueId val="{00000000-AD43-44DD-B6D7-A9F6F34164B0}"/>
            </c:ext>
          </c:extLst>
        </c:ser>
        <c:ser>
          <c:idx val="1"/>
          <c:order val="1"/>
          <c:tx>
            <c:strRef>
              <c:f>Grafdata!$A$29</c:f>
              <c:strCache>
                <c:ptCount val="1"/>
                <c:pt idx="0">
                  <c:v>Västmanlands län</c:v>
                </c:pt>
              </c:strCache>
            </c:strRef>
          </c:tx>
          <c:spPr>
            <a:ln w="28575" cap="rnd">
              <a:solidFill>
                <a:schemeClr val="accent2"/>
              </a:solidFill>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Grafdata!$B$29:$AP$29</c:f>
              <c:numCache>
                <c:formatCode>General</c:formatCode>
                <c:ptCount val="41"/>
                <c:pt idx="0">
                  <c:v>103</c:v>
                </c:pt>
                <c:pt idx="1">
                  <c:v>96.124031007751938</c:v>
                </c:pt>
                <c:pt idx="2">
                  <c:v>64.082687338501287</c:v>
                </c:pt>
                <c:pt idx="3">
                  <c:v>55.038759689922479</c:v>
                </c:pt>
                <c:pt idx="4">
                  <c:v>116.5374677002584</c:v>
                </c:pt>
                <c:pt idx="5">
                  <c:v>105.94315245478036</c:v>
                </c:pt>
                <c:pt idx="6">
                  <c:v>109.30232558139535</c:v>
                </c:pt>
                <c:pt idx="7">
                  <c:v>160.20671834625324</c:v>
                </c:pt>
                <c:pt idx="8">
                  <c:v>87.338501291989658</c:v>
                </c:pt>
                <c:pt idx="9">
                  <c:v>124.8062015503876</c:v>
                </c:pt>
                <c:pt idx="10">
                  <c:v>57.105943152454778</c:v>
                </c:pt>
                <c:pt idx="11">
                  <c:v>67.441860465116278</c:v>
                </c:pt>
                <c:pt idx="12">
                  <c:v>113.17829457364341</c:v>
                </c:pt>
                <c:pt idx="13">
                  <c:v>27.906976744186046</c:v>
                </c:pt>
                <c:pt idx="14">
                  <c:v>174.93540051679585</c:v>
                </c:pt>
                <c:pt idx="15">
                  <c:v>75.710594315245473</c:v>
                </c:pt>
                <c:pt idx="16">
                  <c:v>93.540051679586568</c:v>
                </c:pt>
                <c:pt idx="17">
                  <c:v>41.343669250645995</c:v>
                </c:pt>
                <c:pt idx="18">
                  <c:v>107.75193798449612</c:v>
                </c:pt>
                <c:pt idx="19">
                  <c:v>87.338501291989658</c:v>
                </c:pt>
                <c:pt idx="20">
                  <c:v>45.219638242894057</c:v>
                </c:pt>
                <c:pt idx="21">
                  <c:v>77.519379844961236</c:v>
                </c:pt>
                <c:pt idx="22">
                  <c:v>56.847545219638242</c:v>
                </c:pt>
                <c:pt idx="23">
                  <c:v>63.824289405684752</c:v>
                </c:pt>
                <c:pt idx="24">
                  <c:v>136.43410852713177</c:v>
                </c:pt>
                <c:pt idx="25">
                  <c:v>62.273901808785531</c:v>
                </c:pt>
                <c:pt idx="26">
                  <c:v>30.749354005167959</c:v>
                </c:pt>
                <c:pt idx="27">
                  <c:v>19.379844961240309</c:v>
                </c:pt>
                <c:pt idx="28">
                  <c:v>14.987080103359173</c:v>
                </c:pt>
                <c:pt idx="29">
                  <c:v>27.390180878552972</c:v>
                </c:pt>
                <c:pt idx="30">
                  <c:v>58.139534883720927</c:v>
                </c:pt>
                <c:pt idx="31">
                  <c:v>66.666666666666671</c:v>
                </c:pt>
                <c:pt idx="32">
                  <c:v>75.452196382428937</c:v>
                </c:pt>
                <c:pt idx="33">
                  <c:v>55.813953488372093</c:v>
                </c:pt>
                <c:pt idx="34">
                  <c:v>134.36692506459949</c:v>
                </c:pt>
                <c:pt idx="35">
                  <c:v>157.88113695090439</c:v>
                </c:pt>
                <c:pt idx="36">
                  <c:v>62.015503875968989</c:v>
                </c:pt>
                <c:pt idx="37">
                  <c:v>54.00516795865633</c:v>
                </c:pt>
                <c:pt idx="38">
                  <c:v>141.60206718346254</c:v>
                </c:pt>
                <c:pt idx="39">
                  <c:v>62.015503875968989</c:v>
                </c:pt>
                <c:pt idx="40">
                  <c:v>20.671834625322997</c:v>
                </c:pt>
              </c:numCache>
            </c:numRef>
          </c:val>
          <c:smooth val="0"/>
          <c:extLst>
            <c:ext xmlns:c16="http://schemas.microsoft.com/office/drawing/2014/chart" uri="{C3380CC4-5D6E-409C-BE32-E72D297353CC}">
              <c16:uniqueId val="{00000001-AD43-44DD-B6D7-A9F6F34164B0}"/>
            </c:ext>
          </c:extLst>
        </c:ser>
        <c:ser>
          <c:idx val="2"/>
          <c:order val="2"/>
          <c:tx>
            <c:strRef>
              <c:f>Grafdata!$A$30</c:f>
              <c:strCache>
                <c:ptCount val="1"/>
                <c:pt idx="0">
                  <c:v>Västerås kommun</c:v>
                </c:pt>
              </c:strCache>
            </c:strRef>
          </c:tx>
          <c:spPr>
            <a:ln w="28575" cap="rnd">
              <a:solidFill>
                <a:schemeClr val="accent3"/>
              </a:solidFill>
              <a:prstDash val="sysDot"/>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Grafdata!$B$30:$AP$30</c:f>
              <c:numCache>
                <c:formatCode>General</c:formatCode>
                <c:ptCount val="41"/>
                <c:pt idx="0">
                  <c:v>104</c:v>
                </c:pt>
                <c:pt idx="1">
                  <c:v>82.79069767441861</c:v>
                </c:pt>
                <c:pt idx="2">
                  <c:v>75.348837209302332</c:v>
                </c:pt>
                <c:pt idx="3">
                  <c:v>66.976744186046517</c:v>
                </c:pt>
                <c:pt idx="4">
                  <c:v>46.97674418604651</c:v>
                </c:pt>
                <c:pt idx="5">
                  <c:v>114.88372093023256</c:v>
                </c:pt>
                <c:pt idx="6">
                  <c:v>60.930232558139537</c:v>
                </c:pt>
                <c:pt idx="7">
                  <c:v>106.51162790697674</c:v>
                </c:pt>
                <c:pt idx="8">
                  <c:v>154.88372093023256</c:v>
                </c:pt>
                <c:pt idx="9">
                  <c:v>175.34883720930233</c:v>
                </c:pt>
                <c:pt idx="10">
                  <c:v>61.395348837209305</c:v>
                </c:pt>
                <c:pt idx="11">
                  <c:v>86.976744186046517</c:v>
                </c:pt>
                <c:pt idx="12">
                  <c:v>173.48837209302326</c:v>
                </c:pt>
                <c:pt idx="13">
                  <c:v>23.720930232558139</c:v>
                </c:pt>
                <c:pt idx="14">
                  <c:v>253.02325581395348</c:v>
                </c:pt>
                <c:pt idx="15">
                  <c:v>46.511627906976742</c:v>
                </c:pt>
                <c:pt idx="16">
                  <c:v>52.558139534883722</c:v>
                </c:pt>
                <c:pt idx="17">
                  <c:v>26.511627906976745</c:v>
                </c:pt>
                <c:pt idx="18">
                  <c:v>143.72093023255815</c:v>
                </c:pt>
                <c:pt idx="19">
                  <c:v>70.697674418604649</c:v>
                </c:pt>
                <c:pt idx="20">
                  <c:v>56.279069767441861</c:v>
                </c:pt>
                <c:pt idx="21">
                  <c:v>109.76744186046511</c:v>
                </c:pt>
                <c:pt idx="22">
                  <c:v>64.186046511627907</c:v>
                </c:pt>
                <c:pt idx="23">
                  <c:v>80.930232558139537</c:v>
                </c:pt>
                <c:pt idx="24">
                  <c:v>142.7906976744186</c:v>
                </c:pt>
                <c:pt idx="25">
                  <c:v>32.558139534883722</c:v>
                </c:pt>
                <c:pt idx="26">
                  <c:v>37.209302325581397</c:v>
                </c:pt>
                <c:pt idx="27">
                  <c:v>17.209302325581394</c:v>
                </c:pt>
                <c:pt idx="28">
                  <c:v>22.790697674418606</c:v>
                </c:pt>
                <c:pt idx="29">
                  <c:v>15.348837209302326</c:v>
                </c:pt>
                <c:pt idx="30">
                  <c:v>76.279069767441854</c:v>
                </c:pt>
                <c:pt idx="31">
                  <c:v>101.86046511627907</c:v>
                </c:pt>
                <c:pt idx="32">
                  <c:v>36.744186046511629</c:v>
                </c:pt>
                <c:pt idx="33">
                  <c:v>40.465116279069768</c:v>
                </c:pt>
                <c:pt idx="34">
                  <c:v>162.32558139534885</c:v>
                </c:pt>
                <c:pt idx="35">
                  <c:v>105.11627906976744</c:v>
                </c:pt>
                <c:pt idx="36">
                  <c:v>47.906976744186046</c:v>
                </c:pt>
                <c:pt idx="37">
                  <c:v>74.883720930232556</c:v>
                </c:pt>
                <c:pt idx="38">
                  <c:v>194.88372093023256</c:v>
                </c:pt>
                <c:pt idx="39">
                  <c:v>60</c:v>
                </c:pt>
                <c:pt idx="40">
                  <c:v>24.651162790697676</c:v>
                </c:pt>
              </c:numCache>
            </c:numRef>
          </c:val>
          <c:smooth val="0"/>
          <c:extLst>
            <c:ext xmlns:c16="http://schemas.microsoft.com/office/drawing/2014/chart" uri="{C3380CC4-5D6E-409C-BE32-E72D297353CC}">
              <c16:uniqueId val="{00000002-AD43-44DD-B6D7-A9F6F34164B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Grafdata!$B$4:$AP$4</c:f>
              <c:numCache>
                <c:formatCode>General</c:formatCode>
                <c:ptCount val="41"/>
                <c:pt idx="0">
                  <c:v>5.1979901999999996</c:v>
                </c:pt>
                <c:pt idx="1">
                  <c:v>5.3716065000000004</c:v>
                </c:pt>
                <c:pt idx="2">
                  <c:v>5.6471321000000003</c:v>
                </c:pt>
                <c:pt idx="3">
                  <c:v>5.2812840999999997</c:v>
                </c:pt>
                <c:pt idx="4">
                  <c:v>5.4272818000000003</c:v>
                </c:pt>
                <c:pt idx="5">
                  <c:v>5.6900012000000002</c:v>
                </c:pt>
                <c:pt idx="6">
                  <c:v>5.8598794999999999</c:v>
                </c:pt>
                <c:pt idx="7">
                  <c:v>5.4593397000000001</c:v>
                </c:pt>
                <c:pt idx="8">
                  <c:v>5.5785103999999999</c:v>
                </c:pt>
                <c:pt idx="9">
                  <c:v>5.6457477999999996</c:v>
                </c:pt>
                <c:pt idx="10">
                  <c:v>5.5976245000000002</c:v>
                </c:pt>
                <c:pt idx="11">
                  <c:v>5.0938878000000001</c:v>
                </c:pt>
                <c:pt idx="12">
                  <c:v>5.1062773000000004</c:v>
                </c:pt>
                <c:pt idx="13">
                  <c:v>5.2243864999999996</c:v>
                </c:pt>
                <c:pt idx="14">
                  <c:v>5.2929404</c:v>
                </c:pt>
                <c:pt idx="15">
                  <c:v>4.9356795</c:v>
                </c:pt>
                <c:pt idx="16">
                  <c:v>5.0270139</c:v>
                </c:pt>
                <c:pt idx="17">
                  <c:v>5.1607665000000003</c:v>
                </c:pt>
                <c:pt idx="18">
                  <c:v>5.1933197</c:v>
                </c:pt>
                <c:pt idx="19">
                  <c:v>4.8013187999999998</c:v>
                </c:pt>
                <c:pt idx="20">
                  <c:v>4.8220586000000001</c:v>
                </c:pt>
                <c:pt idx="21">
                  <c:v>4.9710428000000002</c:v>
                </c:pt>
                <c:pt idx="22">
                  <c:v>5.0919134000000001</c:v>
                </c:pt>
                <c:pt idx="23">
                  <c:v>4.8117241000000002</c:v>
                </c:pt>
                <c:pt idx="24">
                  <c:v>4.8194819000000004</c:v>
                </c:pt>
                <c:pt idx="25">
                  <c:v>4.8820189999999997</c:v>
                </c:pt>
                <c:pt idx="26">
                  <c:v>4.9013086000000001</c:v>
                </c:pt>
                <c:pt idx="27">
                  <c:v>4.5815858</c:v>
                </c:pt>
                <c:pt idx="28">
                  <c:v>4.5682245000000004</c:v>
                </c:pt>
                <c:pt idx="29">
                  <c:v>4.5652578999999998</c:v>
                </c:pt>
                <c:pt idx="30">
                  <c:v>4.6360673999999999</c:v>
                </c:pt>
                <c:pt idx="31">
                  <c:v>4.4652865000000004</c:v>
                </c:pt>
                <c:pt idx="32">
                  <c:v>4.6453017000000001</c:v>
                </c:pt>
                <c:pt idx="33">
                  <c:v>4.8557554528969531</c:v>
                </c:pt>
                <c:pt idx="34">
                  <c:v>5.0690150105641782</c:v>
                </c:pt>
                <c:pt idx="35">
                  <c:v>5.8655588453141814</c:v>
                </c:pt>
                <c:pt idx="36">
                  <c:v>6.2768198893320166</c:v>
                </c:pt>
                <c:pt idx="37">
                  <c:v>6.0307963571851229</c:v>
                </c:pt>
                <c:pt idx="38">
                  <c:v>5.9896784238545449</c:v>
                </c:pt>
                <c:pt idx="39">
                  <c:v>5.5009540448191512</c:v>
                </c:pt>
                <c:pt idx="40">
                  <c:v>5.2183485831050209</c:v>
                </c:pt>
              </c:numCache>
            </c:numRef>
          </c:val>
          <c:smooth val="0"/>
          <c:extLst>
            <c:ext xmlns:c16="http://schemas.microsoft.com/office/drawing/2014/chart" uri="{C3380CC4-5D6E-409C-BE32-E72D297353CC}">
              <c16:uniqueId val="{00000000-3144-4BEA-A477-2C91619F4C98}"/>
            </c:ext>
          </c:extLst>
        </c:ser>
        <c:ser>
          <c:idx val="1"/>
          <c:order val="1"/>
          <c:tx>
            <c:strRef>
              <c:f>Grafdata!$A$14</c:f>
              <c:strCache>
                <c:ptCount val="1"/>
                <c:pt idx="0">
                  <c:v>Västmanlands län</c:v>
                </c:pt>
              </c:strCache>
            </c:strRef>
          </c:tx>
          <c:spPr>
            <a:ln w="28575" cap="rnd">
              <a:solidFill>
                <a:schemeClr val="accent2"/>
              </a:solidFill>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Grafdata!$B$14:$AP$14</c:f>
              <c:numCache>
                <c:formatCode>General</c:formatCode>
                <c:ptCount val="41"/>
                <c:pt idx="0">
                  <c:v>6.0417512000000002</c:v>
                </c:pt>
                <c:pt idx="1">
                  <c:v>6.2076965</c:v>
                </c:pt>
                <c:pt idx="2">
                  <c:v>6.6255077</c:v>
                </c:pt>
                <c:pt idx="3">
                  <c:v>6.214162</c:v>
                </c:pt>
                <c:pt idx="4">
                  <c:v>6.3725696000000003</c:v>
                </c:pt>
                <c:pt idx="5">
                  <c:v>6.6683785000000002</c:v>
                </c:pt>
                <c:pt idx="6">
                  <c:v>6.9276084999999998</c:v>
                </c:pt>
                <c:pt idx="7">
                  <c:v>6.5386214000000002</c:v>
                </c:pt>
                <c:pt idx="8">
                  <c:v>6.7048360000000002</c:v>
                </c:pt>
                <c:pt idx="9">
                  <c:v>6.7480102999999998</c:v>
                </c:pt>
                <c:pt idx="10">
                  <c:v>6.6309500999999997</c:v>
                </c:pt>
                <c:pt idx="11">
                  <c:v>5.9801387999999998</c:v>
                </c:pt>
                <c:pt idx="12">
                  <c:v>5.9861236</c:v>
                </c:pt>
                <c:pt idx="13">
                  <c:v>6.0898066999999996</c:v>
                </c:pt>
                <c:pt idx="14">
                  <c:v>6.1210499</c:v>
                </c:pt>
                <c:pt idx="15">
                  <c:v>5.7891190000000003</c:v>
                </c:pt>
                <c:pt idx="16">
                  <c:v>5.9777969000000004</c:v>
                </c:pt>
                <c:pt idx="17">
                  <c:v>6.2727266000000004</c:v>
                </c:pt>
                <c:pt idx="18">
                  <c:v>6.2913247999999999</c:v>
                </c:pt>
                <c:pt idx="19">
                  <c:v>5.8900135999999996</c:v>
                </c:pt>
                <c:pt idx="20">
                  <c:v>5.9019250999999997</c:v>
                </c:pt>
                <c:pt idx="21">
                  <c:v>6.0277975000000001</c:v>
                </c:pt>
                <c:pt idx="22">
                  <c:v>6.1722669999999997</c:v>
                </c:pt>
                <c:pt idx="23">
                  <c:v>5.8854240999999998</c:v>
                </c:pt>
                <c:pt idx="24">
                  <c:v>5.8945267000000001</c:v>
                </c:pt>
                <c:pt idx="25">
                  <c:v>5.9504060000000001</c:v>
                </c:pt>
                <c:pt idx="26">
                  <c:v>5.8537695999999997</c:v>
                </c:pt>
                <c:pt idx="27">
                  <c:v>5.4206060999999996</c:v>
                </c:pt>
                <c:pt idx="28">
                  <c:v>5.3762952000000004</c:v>
                </c:pt>
                <c:pt idx="29">
                  <c:v>5.5030900000000003</c:v>
                </c:pt>
                <c:pt idx="30">
                  <c:v>5.6378686</c:v>
                </c:pt>
                <c:pt idx="31">
                  <c:v>5.4055777999999997</c:v>
                </c:pt>
                <c:pt idx="32">
                  <c:v>5.5961353999999996</c:v>
                </c:pt>
                <c:pt idx="33">
                  <c:v>5.9217757105006612</c:v>
                </c:pt>
                <c:pt idx="34">
                  <c:v>6.2077811030354857</c:v>
                </c:pt>
                <c:pt idx="35">
                  <c:v>6.9560479172429979</c:v>
                </c:pt>
                <c:pt idx="36">
                  <c:v>7.4098859978833209</c:v>
                </c:pt>
                <c:pt idx="37">
                  <c:v>7.2363011514852511</c:v>
                </c:pt>
                <c:pt idx="38">
                  <c:v>7.2419157982269073</c:v>
                </c:pt>
                <c:pt idx="39">
                  <c:v>6.7988953050464467</c:v>
                </c:pt>
                <c:pt idx="40">
                  <c:v>6.6278224090142821</c:v>
                </c:pt>
              </c:numCache>
            </c:numRef>
          </c:val>
          <c:smooth val="0"/>
          <c:extLst>
            <c:ext xmlns:c16="http://schemas.microsoft.com/office/drawing/2014/chart" uri="{C3380CC4-5D6E-409C-BE32-E72D297353CC}">
              <c16:uniqueId val="{00000001-3144-4BEA-A477-2C91619F4C98}"/>
            </c:ext>
          </c:extLst>
        </c:ser>
        <c:ser>
          <c:idx val="2"/>
          <c:order val="2"/>
          <c:tx>
            <c:strRef>
              <c:f>Grafdata!$A$15</c:f>
              <c:strCache>
                <c:ptCount val="1"/>
                <c:pt idx="0">
                  <c:v>Västerås kommun</c:v>
                </c:pt>
              </c:strCache>
            </c:strRef>
          </c:tx>
          <c:spPr>
            <a:ln w="28575" cap="rnd">
              <a:solidFill>
                <a:schemeClr val="accent3"/>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Grafdata!$B$15:$AP$15</c:f>
              <c:numCache>
                <c:formatCode>General</c:formatCode>
                <c:ptCount val="41"/>
                <c:pt idx="0">
                  <c:v>6.4129432</c:v>
                </c:pt>
                <c:pt idx="1">
                  <c:v>6.3753064000000004</c:v>
                </c:pt>
                <c:pt idx="2">
                  <c:v>6.7261648999999997</c:v>
                </c:pt>
                <c:pt idx="3">
                  <c:v>6.3369255000000004</c:v>
                </c:pt>
                <c:pt idx="4">
                  <c:v>6.5266535000000001</c:v>
                </c:pt>
                <c:pt idx="5">
                  <c:v>6.7136231000000004</c:v>
                </c:pt>
                <c:pt idx="6">
                  <c:v>6.9033026</c:v>
                </c:pt>
                <c:pt idx="7">
                  <c:v>6.5367579999999998</c:v>
                </c:pt>
                <c:pt idx="8">
                  <c:v>6.7991424</c:v>
                </c:pt>
                <c:pt idx="9">
                  <c:v>6.7105734999999997</c:v>
                </c:pt>
                <c:pt idx="10">
                  <c:v>6.4769772999999997</c:v>
                </c:pt>
                <c:pt idx="11">
                  <c:v>5.8045517999999996</c:v>
                </c:pt>
                <c:pt idx="12">
                  <c:v>5.7740045999999996</c:v>
                </c:pt>
                <c:pt idx="13">
                  <c:v>5.8087847000000004</c:v>
                </c:pt>
                <c:pt idx="14">
                  <c:v>5.7797656999999996</c:v>
                </c:pt>
                <c:pt idx="15">
                  <c:v>5.5517203000000004</c:v>
                </c:pt>
                <c:pt idx="16">
                  <c:v>5.7180587000000003</c:v>
                </c:pt>
                <c:pt idx="17">
                  <c:v>5.9571120000000004</c:v>
                </c:pt>
                <c:pt idx="18">
                  <c:v>5.888115</c:v>
                </c:pt>
                <c:pt idx="19">
                  <c:v>5.5414253000000002</c:v>
                </c:pt>
                <c:pt idx="20">
                  <c:v>5.7109287999999996</c:v>
                </c:pt>
                <c:pt idx="21">
                  <c:v>5.8799485000000002</c:v>
                </c:pt>
                <c:pt idx="22">
                  <c:v>6.0701098</c:v>
                </c:pt>
                <c:pt idx="23">
                  <c:v>5.9278484000000002</c:v>
                </c:pt>
                <c:pt idx="24">
                  <c:v>5.9915780999999999</c:v>
                </c:pt>
                <c:pt idx="25">
                  <c:v>6.0882192000000002</c:v>
                </c:pt>
                <c:pt idx="26">
                  <c:v>5.9600011000000004</c:v>
                </c:pt>
                <c:pt idx="27">
                  <c:v>5.5780554000000002</c:v>
                </c:pt>
                <c:pt idx="28">
                  <c:v>5.5382975999999999</c:v>
                </c:pt>
                <c:pt idx="29">
                  <c:v>5.6031013999999999</c:v>
                </c:pt>
                <c:pt idx="30">
                  <c:v>5.7100923999999997</c:v>
                </c:pt>
                <c:pt idx="31">
                  <c:v>5.4209287000000002</c:v>
                </c:pt>
                <c:pt idx="32">
                  <c:v>5.6054323000000004</c:v>
                </c:pt>
                <c:pt idx="33">
                  <c:v>5.8817927220887904</c:v>
                </c:pt>
                <c:pt idx="34">
                  <c:v>6.2708205633877885</c:v>
                </c:pt>
                <c:pt idx="35">
                  <c:v>7.1461928153836158</c:v>
                </c:pt>
                <c:pt idx="36">
                  <c:v>7.6600461074658623</c:v>
                </c:pt>
                <c:pt idx="37">
                  <c:v>7.5072731143120697</c:v>
                </c:pt>
                <c:pt idx="38">
                  <c:v>7.5143366797871245</c:v>
                </c:pt>
                <c:pt idx="39">
                  <c:v>7.0920544604755138</c:v>
                </c:pt>
                <c:pt idx="40">
                  <c:v>6.9563885230784637</c:v>
                </c:pt>
              </c:numCache>
            </c:numRef>
          </c:val>
          <c:smooth val="0"/>
          <c:extLst>
            <c:ext xmlns:c16="http://schemas.microsoft.com/office/drawing/2014/chart" uri="{C3380CC4-5D6E-409C-BE32-E72D297353CC}">
              <c16:uniqueId val="{00000002-3144-4BEA-A477-2C91619F4C9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100.12333212334606</c:v>
                </c:pt>
                <c:pt idx="2">
                  <c:v>100.25275641646959</c:v>
                </c:pt>
                <c:pt idx="3">
                  <c:v>100.45645872412437</c:v>
                </c:pt>
                <c:pt idx="4">
                  <c:v>100.72737550804156</c:v>
                </c:pt>
                <c:pt idx="5">
                  <c:v>100.89449312197199</c:v>
                </c:pt>
                <c:pt idx="6">
                  <c:v>101.08003506217919</c:v>
                </c:pt>
                <c:pt idx="7">
                  <c:v>101.32256043442978</c:v>
                </c:pt>
                <c:pt idx="8">
                  <c:v>101.62883714310391</c:v>
                </c:pt>
                <c:pt idx="9">
                  <c:v>101.83388036161092</c:v>
                </c:pt>
                <c:pt idx="10">
                  <c:v>102.06623803976149</c:v>
                </c:pt>
                <c:pt idx="11">
                  <c:v>102.35472392334889</c:v>
                </c:pt>
                <c:pt idx="12">
                  <c:v>102.71691767039651</c:v>
                </c:pt>
                <c:pt idx="13">
                  <c:v>102.9160165360704</c:v>
                </c:pt>
                <c:pt idx="14">
                  <c:v>103.12720471612073</c:v>
                </c:pt>
                <c:pt idx="15">
                  <c:v>103.39976860313199</c:v>
                </c:pt>
                <c:pt idx="16">
                  <c:v>103.77441064856373</c:v>
                </c:pt>
                <c:pt idx="17">
                  <c:v>104.01051654208865</c:v>
                </c:pt>
                <c:pt idx="18">
                  <c:v>104.26772858359482</c:v>
                </c:pt>
                <c:pt idx="19">
                  <c:v>104.59454128917915</c:v>
                </c:pt>
                <c:pt idx="20">
                  <c:v>105.10228193463661</c:v>
                </c:pt>
                <c:pt idx="21">
                  <c:v>105.53235533419617</c:v>
                </c:pt>
                <c:pt idx="22">
                  <c:v>105.83580240422148</c:v>
                </c:pt>
                <c:pt idx="23">
                  <c:v>106.14376844940236</c:v>
                </c:pt>
                <c:pt idx="24">
                  <c:v>106.57320834777188</c:v>
                </c:pt>
                <c:pt idx="25">
                  <c:v>106.85308917352802</c:v>
                </c:pt>
                <c:pt idx="26">
                  <c:v>107.09006085201264</c:v>
                </c:pt>
                <c:pt idx="27">
                  <c:v>107.39454264064835</c:v>
                </c:pt>
                <c:pt idx="28">
                  <c:v>107.77001879598031</c:v>
                </c:pt>
                <c:pt idx="29">
                  <c:v>108.01390619578946</c:v>
                </c:pt>
                <c:pt idx="30">
                  <c:v>108.27698868165658</c:v>
                </c:pt>
                <c:pt idx="31">
                  <c:v>108.55242444072931</c:v>
                </c:pt>
                <c:pt idx="32">
                  <c:v>108.89301579719684</c:v>
                </c:pt>
                <c:pt idx="33">
                  <c:v>109.04233202768738</c:v>
                </c:pt>
                <c:pt idx="34">
                  <c:v>109.20930182467347</c:v>
                </c:pt>
                <c:pt idx="35">
                  <c:v>109.30418974458711</c:v>
                </c:pt>
                <c:pt idx="36">
                  <c:v>109.52417303282571</c:v>
                </c:pt>
                <c:pt idx="37">
                  <c:v>109.58826223655061</c:v>
                </c:pt>
                <c:pt idx="38">
                  <c:v>109.69924108669105</c:v>
                </c:pt>
                <c:pt idx="39">
                  <c:v>109.90451658896775</c:v>
                </c:pt>
                <c:pt idx="40">
                  <c:v>110.18113488359521</c:v>
                </c:pt>
              </c:numCache>
            </c:numRef>
          </c:val>
          <c:smooth val="0"/>
          <c:extLst>
            <c:ext xmlns:c16="http://schemas.microsoft.com/office/drawing/2014/chart" uri="{C3380CC4-5D6E-409C-BE32-E72D297353CC}">
              <c16:uniqueId val="{00000000-8DC8-46AF-9D1B-0BB55794D607}"/>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Grafdata!$B$33:$AP$33</c:f>
              <c:numCache>
                <c:formatCode>General</c:formatCode>
                <c:ptCount val="41"/>
                <c:pt idx="0">
                  <c:v>100</c:v>
                </c:pt>
                <c:pt idx="1">
                  <c:v>100.20770109959406</c:v>
                </c:pt>
                <c:pt idx="2">
                  <c:v>100.36653135222481</c:v>
                </c:pt>
                <c:pt idx="3">
                  <c:v>100.63453277105585</c:v>
                </c:pt>
                <c:pt idx="4">
                  <c:v>100.83474559571198</c:v>
                </c:pt>
                <c:pt idx="5">
                  <c:v>100.98293461553619</c:v>
                </c:pt>
                <c:pt idx="6">
                  <c:v>101.21073582154258</c:v>
                </c:pt>
                <c:pt idx="7">
                  <c:v>101.56859653962874</c:v>
                </c:pt>
                <c:pt idx="8">
                  <c:v>101.85985102274071</c:v>
                </c:pt>
                <c:pt idx="9">
                  <c:v>102.09829346155362</c:v>
                </c:pt>
                <c:pt idx="10">
                  <c:v>102.36865959878611</c:v>
                </c:pt>
                <c:pt idx="11">
                  <c:v>102.71430260513144</c:v>
                </c:pt>
                <c:pt idx="12">
                  <c:v>102.95589800181295</c:v>
                </c:pt>
                <c:pt idx="13">
                  <c:v>103.14231663579396</c:v>
                </c:pt>
                <c:pt idx="14">
                  <c:v>103.35474717219091</c:v>
                </c:pt>
                <c:pt idx="15">
                  <c:v>103.71576084814566</c:v>
                </c:pt>
                <c:pt idx="16">
                  <c:v>104.02672131793639</c:v>
                </c:pt>
                <c:pt idx="17">
                  <c:v>104.15638671028259</c:v>
                </c:pt>
                <c:pt idx="18">
                  <c:v>104.36132897174161</c:v>
                </c:pt>
                <c:pt idx="19">
                  <c:v>104.64075986284634</c:v>
                </c:pt>
                <c:pt idx="20">
                  <c:v>105.10187995112915</c:v>
                </c:pt>
                <c:pt idx="21">
                  <c:v>105.47787017695975</c:v>
                </c:pt>
                <c:pt idx="22">
                  <c:v>105.84479564891814</c:v>
                </c:pt>
                <c:pt idx="23">
                  <c:v>106.23694478382532</c:v>
                </c:pt>
                <c:pt idx="24">
                  <c:v>106.62318212272889</c:v>
                </c:pt>
                <c:pt idx="25">
                  <c:v>106.84388917353093</c:v>
                </c:pt>
                <c:pt idx="26">
                  <c:v>107.05395499152642</c:v>
                </c:pt>
                <c:pt idx="27">
                  <c:v>107.38501556772948</c:v>
                </c:pt>
                <c:pt idx="28">
                  <c:v>107.64001103535254</c:v>
                </c:pt>
                <c:pt idx="29">
                  <c:v>107.96082449848264</c:v>
                </c:pt>
                <c:pt idx="30">
                  <c:v>108.19217278209121</c:v>
                </c:pt>
                <c:pt idx="31">
                  <c:v>108.46450951799157</c:v>
                </c:pt>
                <c:pt idx="32">
                  <c:v>108.60245142474284</c:v>
                </c:pt>
                <c:pt idx="33">
                  <c:v>108.71595790801246</c:v>
                </c:pt>
                <c:pt idx="34">
                  <c:v>108.92208252867221</c:v>
                </c:pt>
                <c:pt idx="35">
                  <c:v>109.11165412052182</c:v>
                </c:pt>
                <c:pt idx="36">
                  <c:v>109.2003310605762</c:v>
                </c:pt>
                <c:pt idx="37">
                  <c:v>109.22673708272573</c:v>
                </c:pt>
                <c:pt idx="38">
                  <c:v>109.42537342844756</c:v>
                </c:pt>
                <c:pt idx="39">
                  <c:v>109.70716903795373</c:v>
                </c:pt>
                <c:pt idx="40">
                  <c:v>109.80491073188034</c:v>
                </c:pt>
              </c:numCache>
            </c:numRef>
          </c:val>
          <c:smooth val="0"/>
          <c:extLst>
            <c:ext xmlns:c16="http://schemas.microsoft.com/office/drawing/2014/chart" uri="{C3380CC4-5D6E-409C-BE32-E72D297353CC}">
              <c16:uniqueId val="{00000001-8DC8-46AF-9D1B-0BB55794D607}"/>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Grafdata!$B$34:$AP$34</c:f>
              <c:numCache>
                <c:formatCode>General</c:formatCode>
                <c:ptCount val="41"/>
                <c:pt idx="0">
                  <c:v>100</c:v>
                </c:pt>
                <c:pt idx="1">
                  <c:v>100.30081059778875</c:v>
                </c:pt>
                <c:pt idx="2">
                  <c:v>100.64139182749669</c:v>
                </c:pt>
                <c:pt idx="3">
                  <c:v>100.98558856919729</c:v>
                </c:pt>
                <c:pt idx="4">
                  <c:v>101.3702790452156</c:v>
                </c:pt>
                <c:pt idx="5">
                  <c:v>101.59516389115862</c:v>
                </c:pt>
                <c:pt idx="6">
                  <c:v>101.8186025323046</c:v>
                </c:pt>
                <c:pt idx="7">
                  <c:v>102.11724382289776</c:v>
                </c:pt>
                <c:pt idx="8">
                  <c:v>102.56845971958089</c:v>
                </c:pt>
                <c:pt idx="9">
                  <c:v>102.77526700556066</c:v>
                </c:pt>
                <c:pt idx="10">
                  <c:v>102.99653633951104</c:v>
                </c:pt>
                <c:pt idx="11">
                  <c:v>103.37038027955138</c:v>
                </c:pt>
                <c:pt idx="12">
                  <c:v>103.66974467254308</c:v>
                </c:pt>
                <c:pt idx="13">
                  <c:v>103.91126087365232</c:v>
                </c:pt>
                <c:pt idx="14">
                  <c:v>104.2576269225485</c:v>
                </c:pt>
                <c:pt idx="15">
                  <c:v>104.55699131554019</c:v>
                </c:pt>
                <c:pt idx="16">
                  <c:v>104.90552667163197</c:v>
                </c:pt>
                <c:pt idx="17">
                  <c:v>105.00748410982479</c:v>
                </c:pt>
                <c:pt idx="18">
                  <c:v>105.18175178787068</c:v>
                </c:pt>
                <c:pt idx="19">
                  <c:v>105.54619539673013</c:v>
                </c:pt>
                <c:pt idx="20">
                  <c:v>106.08273737643988</c:v>
                </c:pt>
                <c:pt idx="21">
                  <c:v>106.5997555913893</c:v>
                </c:pt>
                <c:pt idx="22">
                  <c:v>107.07917248161512</c:v>
                </c:pt>
                <c:pt idx="23">
                  <c:v>107.65548509324405</c:v>
                </c:pt>
                <c:pt idx="24">
                  <c:v>108.24481354804654</c:v>
                </c:pt>
                <c:pt idx="25">
                  <c:v>108.5622555010015</c:v>
                </c:pt>
                <c:pt idx="26">
                  <c:v>108.87318953236968</c:v>
                </c:pt>
                <c:pt idx="27">
                  <c:v>109.2441410628159</c:v>
                </c:pt>
                <c:pt idx="28">
                  <c:v>109.58978400931356</c:v>
                </c:pt>
                <c:pt idx="29">
                  <c:v>109.96796656374509</c:v>
                </c:pt>
                <c:pt idx="30">
                  <c:v>110.44955276116652</c:v>
                </c:pt>
                <c:pt idx="31">
                  <c:v>110.9000455554511</c:v>
                </c:pt>
                <c:pt idx="32">
                  <c:v>111.23339576117374</c:v>
                </c:pt>
                <c:pt idx="33">
                  <c:v>111.39320139124901</c:v>
                </c:pt>
                <c:pt idx="34">
                  <c:v>111.79307701763646</c:v>
                </c:pt>
                <c:pt idx="35">
                  <c:v>112.13438134974294</c:v>
                </c:pt>
                <c:pt idx="36">
                  <c:v>112.38891339402572</c:v>
                </c:pt>
                <c:pt idx="37">
                  <c:v>112.47930119384206</c:v>
                </c:pt>
                <c:pt idx="38">
                  <c:v>112.70129363019097</c:v>
                </c:pt>
                <c:pt idx="39">
                  <c:v>113.00571973997238</c:v>
                </c:pt>
                <c:pt idx="40">
                  <c:v>113.23566630270513</c:v>
                </c:pt>
              </c:numCache>
            </c:numRef>
          </c:val>
          <c:smooth val="0"/>
          <c:extLst>
            <c:ext xmlns:c16="http://schemas.microsoft.com/office/drawing/2014/chart" uri="{C3380CC4-5D6E-409C-BE32-E72D297353CC}">
              <c16:uniqueId val="{00000002-8DC8-46AF-9D1B-0BB55794D60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110.92962290784432</c:v>
                </c:pt>
                <c:pt idx="2">
                  <c:v>112.62351280500101</c:v>
                </c:pt>
                <c:pt idx="3">
                  <c:v>125.32768703367614</c:v>
                </c:pt>
                <c:pt idx="4">
                  <c:v>88.788062109296234</c:v>
                </c:pt>
                <c:pt idx="5">
                  <c:v>103.16596087920952</c:v>
                </c:pt>
                <c:pt idx="6">
                  <c:v>148.25569671304697</c:v>
                </c:pt>
                <c:pt idx="7">
                  <c:v>157.75357935067555</c:v>
                </c:pt>
                <c:pt idx="8">
                  <c:v>131.33696309739867</c:v>
                </c:pt>
                <c:pt idx="9">
                  <c:v>177.71728171002218</c:v>
                </c:pt>
                <c:pt idx="10">
                  <c:v>176.0233918128655</c:v>
                </c:pt>
                <c:pt idx="11">
                  <c:v>186.06573906029442</c:v>
                </c:pt>
                <c:pt idx="12">
                  <c:v>156.50332728372655</c:v>
                </c:pt>
                <c:pt idx="13">
                  <c:v>223.61363178060094</c:v>
                </c:pt>
                <c:pt idx="14">
                  <c:v>228.13067150635209</c:v>
                </c:pt>
                <c:pt idx="15">
                  <c:v>266.58600524299254</c:v>
                </c:pt>
                <c:pt idx="16">
                  <c:v>237.40673522887678</c:v>
                </c:pt>
                <c:pt idx="17">
                  <c:v>237.66888485581771</c:v>
                </c:pt>
                <c:pt idx="18">
                  <c:v>300.10082677959264</c:v>
                </c:pt>
                <c:pt idx="19">
                  <c:v>334.28110506150432</c:v>
                </c:pt>
                <c:pt idx="20">
                  <c:v>295.66444847751563</c:v>
                </c:pt>
                <c:pt idx="21">
                  <c:v>303.32728372655777</c:v>
                </c:pt>
                <c:pt idx="22">
                  <c:v>342.24642064932448</c:v>
                </c:pt>
                <c:pt idx="23">
                  <c:v>357.16878402903814</c:v>
                </c:pt>
                <c:pt idx="24">
                  <c:v>256.36216979229681</c:v>
                </c:pt>
                <c:pt idx="25">
                  <c:v>330.32869530147207</c:v>
                </c:pt>
                <c:pt idx="26">
                  <c:v>278.06009276063725</c:v>
                </c:pt>
                <c:pt idx="27">
                  <c:v>289.77616454930427</c:v>
                </c:pt>
                <c:pt idx="28">
                  <c:v>222.56503327283727</c:v>
                </c:pt>
                <c:pt idx="29">
                  <c:v>277.11232103246624</c:v>
                </c:pt>
                <c:pt idx="30">
                  <c:v>234.40209719701554</c:v>
                </c:pt>
                <c:pt idx="31">
                  <c:v>254.97076023391813</c:v>
                </c:pt>
                <c:pt idx="32">
                  <c:v>179.39100625126034</c:v>
                </c:pt>
                <c:pt idx="33">
                  <c:v>284.33151845130067</c:v>
                </c:pt>
                <c:pt idx="34">
                  <c:v>239.06029441419642</c:v>
                </c:pt>
                <c:pt idx="35">
                  <c:v>252.14761040532366</c:v>
                </c:pt>
                <c:pt idx="36">
                  <c:v>207.15870135107883</c:v>
                </c:pt>
                <c:pt idx="37">
                  <c:v>259.16515426497278</c:v>
                </c:pt>
                <c:pt idx="38">
                  <c:v>310.76830006049607</c:v>
                </c:pt>
                <c:pt idx="39">
                  <c:v>296.00725952813065</c:v>
                </c:pt>
                <c:pt idx="40">
                  <c:v>222.72635612018553</c:v>
                </c:pt>
              </c:numCache>
            </c:numRef>
          </c:val>
          <c:smooth val="0"/>
          <c:extLst>
            <c:ext xmlns:c16="http://schemas.microsoft.com/office/drawing/2014/chart" uri="{C3380CC4-5D6E-409C-BE32-E72D297353CC}">
              <c16:uniqueId val="{00000000-1C2F-4101-95C1-5C8B29BFF14C}"/>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Grafdata!$B$33:$AP$33</c:f>
              <c:numCache>
                <c:formatCode>General</c:formatCode>
                <c:ptCount val="41"/>
                <c:pt idx="0">
                  <c:v>100</c:v>
                </c:pt>
                <c:pt idx="1">
                  <c:v>45</c:v>
                </c:pt>
                <c:pt idx="2">
                  <c:v>269</c:v>
                </c:pt>
                <c:pt idx="3">
                  <c:v>103</c:v>
                </c:pt>
                <c:pt idx="4">
                  <c:v>30</c:v>
                </c:pt>
                <c:pt idx="5">
                  <c:v>148</c:v>
                </c:pt>
                <c:pt idx="6">
                  <c:v>141</c:v>
                </c:pt>
                <c:pt idx="7">
                  <c:v>121</c:v>
                </c:pt>
                <c:pt idx="8">
                  <c:v>194</c:v>
                </c:pt>
                <c:pt idx="9">
                  <c:v>24</c:v>
                </c:pt>
                <c:pt idx="10">
                  <c:v>150</c:v>
                </c:pt>
                <c:pt idx="11">
                  <c:v>255</c:v>
                </c:pt>
                <c:pt idx="12">
                  <c:v>36</c:v>
                </c:pt>
                <c:pt idx="13">
                  <c:v>57</c:v>
                </c:pt>
                <c:pt idx="14">
                  <c:v>699</c:v>
                </c:pt>
                <c:pt idx="15">
                  <c:v>330</c:v>
                </c:pt>
                <c:pt idx="16">
                  <c:v>136</c:v>
                </c:pt>
                <c:pt idx="17">
                  <c:v>80</c:v>
                </c:pt>
                <c:pt idx="18">
                  <c:v>203</c:v>
                </c:pt>
                <c:pt idx="19">
                  <c:v>511</c:v>
                </c:pt>
                <c:pt idx="20">
                  <c:v>185</c:v>
                </c:pt>
                <c:pt idx="21">
                  <c:v>222</c:v>
                </c:pt>
                <c:pt idx="22">
                  <c:v>496</c:v>
                </c:pt>
                <c:pt idx="23">
                  <c:v>519</c:v>
                </c:pt>
                <c:pt idx="24">
                  <c:v>402</c:v>
                </c:pt>
                <c:pt idx="25">
                  <c:v>513</c:v>
                </c:pt>
                <c:pt idx="26">
                  <c:v>340</c:v>
                </c:pt>
                <c:pt idx="27">
                  <c:v>166</c:v>
                </c:pt>
                <c:pt idx="28">
                  <c:v>247</c:v>
                </c:pt>
                <c:pt idx="29">
                  <c:v>362</c:v>
                </c:pt>
                <c:pt idx="30">
                  <c:v>250</c:v>
                </c:pt>
                <c:pt idx="31">
                  <c:v>219</c:v>
                </c:pt>
                <c:pt idx="32">
                  <c:v>221</c:v>
                </c:pt>
                <c:pt idx="33">
                  <c:v>644</c:v>
                </c:pt>
                <c:pt idx="34">
                  <c:v>412</c:v>
                </c:pt>
                <c:pt idx="35">
                  <c:v>408</c:v>
                </c:pt>
                <c:pt idx="36">
                  <c:v>285</c:v>
                </c:pt>
                <c:pt idx="37">
                  <c:v>405</c:v>
                </c:pt>
                <c:pt idx="38">
                  <c:v>344</c:v>
                </c:pt>
                <c:pt idx="39">
                  <c:v>594</c:v>
                </c:pt>
                <c:pt idx="40">
                  <c:v>285</c:v>
                </c:pt>
              </c:numCache>
            </c:numRef>
          </c:val>
          <c:smooth val="0"/>
          <c:extLst>
            <c:ext xmlns:c16="http://schemas.microsoft.com/office/drawing/2014/chart" uri="{C3380CC4-5D6E-409C-BE32-E72D297353CC}">
              <c16:uniqueId val="{00000001-1C2F-4101-95C1-5C8B29BFF14C}"/>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Grafdata!$B$34:$AP$34</c:f>
              <c:numCache>
                <c:formatCode>General</c:formatCode>
                <c:ptCount val="41"/>
                <c:pt idx="0">
                  <c:v>100</c:v>
                </c:pt>
                <c:pt idx="1">
                  <c:v>40.54054054054054</c:v>
                </c:pt>
                <c:pt idx="2">
                  <c:v>354.05405405405406</c:v>
                </c:pt>
                <c:pt idx="3">
                  <c:v>21.621621621621621</c:v>
                </c:pt>
                <c:pt idx="4">
                  <c:v>18.918918918918919</c:v>
                </c:pt>
                <c:pt idx="5">
                  <c:v>194.59459459459458</c:v>
                </c:pt>
                <c:pt idx="6">
                  <c:v>183.78378378378378</c:v>
                </c:pt>
                <c:pt idx="7">
                  <c:v>137.83783783783784</c:v>
                </c:pt>
                <c:pt idx="8">
                  <c:v>244.59459459459458</c:v>
                </c:pt>
                <c:pt idx="9">
                  <c:v>20.27027027027027</c:v>
                </c:pt>
                <c:pt idx="10">
                  <c:v>194.59459459459458</c:v>
                </c:pt>
                <c:pt idx="11">
                  <c:v>321.62162162162161</c:v>
                </c:pt>
                <c:pt idx="12">
                  <c:v>37.837837837837839</c:v>
                </c:pt>
                <c:pt idx="13">
                  <c:v>60.810810810810814</c:v>
                </c:pt>
                <c:pt idx="14">
                  <c:v>822.97297297297303</c:v>
                </c:pt>
                <c:pt idx="15">
                  <c:v>356.75675675675677</c:v>
                </c:pt>
                <c:pt idx="16">
                  <c:v>102.70270270270271</c:v>
                </c:pt>
                <c:pt idx="17">
                  <c:v>71.621621621621628</c:v>
                </c:pt>
                <c:pt idx="18">
                  <c:v>136.48648648648648</c:v>
                </c:pt>
                <c:pt idx="19">
                  <c:v>624.32432432432438</c:v>
                </c:pt>
                <c:pt idx="20">
                  <c:v>172.97297297297297</c:v>
                </c:pt>
                <c:pt idx="21">
                  <c:v>264.86486486486484</c:v>
                </c:pt>
                <c:pt idx="22">
                  <c:v>585.1351351351351</c:v>
                </c:pt>
                <c:pt idx="23">
                  <c:v>524.32432432432438</c:v>
                </c:pt>
                <c:pt idx="24">
                  <c:v>337.83783783783781</c:v>
                </c:pt>
                <c:pt idx="25">
                  <c:v>636.48648648648646</c:v>
                </c:pt>
                <c:pt idx="26">
                  <c:v>393.24324324324323</c:v>
                </c:pt>
                <c:pt idx="27">
                  <c:v>159.45945945945945</c:v>
                </c:pt>
                <c:pt idx="28">
                  <c:v>158.1081081081081</c:v>
                </c:pt>
                <c:pt idx="29">
                  <c:v>414.86486486486484</c:v>
                </c:pt>
                <c:pt idx="30">
                  <c:v>290.54054054054052</c:v>
                </c:pt>
                <c:pt idx="31">
                  <c:v>231.08108108108109</c:v>
                </c:pt>
                <c:pt idx="32">
                  <c:v>102.70270270270271</c:v>
                </c:pt>
                <c:pt idx="33">
                  <c:v>779.72972972972968</c:v>
                </c:pt>
                <c:pt idx="34">
                  <c:v>525.67567567567562</c:v>
                </c:pt>
                <c:pt idx="35">
                  <c:v>468.91891891891891</c:v>
                </c:pt>
                <c:pt idx="36">
                  <c:v>336.48648648648651</c:v>
                </c:pt>
                <c:pt idx="37">
                  <c:v>409.45945945945948</c:v>
                </c:pt>
                <c:pt idx="38">
                  <c:v>409.45945945945948</c:v>
                </c:pt>
                <c:pt idx="39">
                  <c:v>694.59459459459458</c:v>
                </c:pt>
                <c:pt idx="40">
                  <c:v>340.54054054054052</c:v>
                </c:pt>
              </c:numCache>
            </c:numRef>
          </c:val>
          <c:smooth val="0"/>
          <c:extLst>
            <c:ext xmlns:c16="http://schemas.microsoft.com/office/drawing/2014/chart" uri="{C3380CC4-5D6E-409C-BE32-E72D297353CC}">
              <c16:uniqueId val="{00000002-1C2F-4101-95C1-5C8B29BFF14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100.15052689614095</c:v>
                </c:pt>
                <c:pt idx="2">
                  <c:v>102.12115772665297</c:v>
                </c:pt>
                <c:pt idx="3">
                  <c:v>108.42427973612592</c:v>
                </c:pt>
                <c:pt idx="4">
                  <c:v>119.40749937182952</c:v>
                </c:pt>
                <c:pt idx="5">
                  <c:v>122.81821157891333</c:v>
                </c:pt>
                <c:pt idx="6">
                  <c:v>124.74553136549052</c:v>
                </c:pt>
                <c:pt idx="7">
                  <c:v>126.63345777710596</c:v>
                </c:pt>
                <c:pt idx="8">
                  <c:v>133.58917502992207</c:v>
                </c:pt>
                <c:pt idx="9">
                  <c:v>85.428108910850753</c:v>
                </c:pt>
                <c:pt idx="10">
                  <c:v>119.13699819709221</c:v>
                </c:pt>
              </c:numCache>
            </c:numRef>
          </c:val>
          <c:smooth val="0"/>
          <c:extLst>
            <c:ext xmlns:c16="http://schemas.microsoft.com/office/drawing/2014/chart" uri="{C3380CC4-5D6E-409C-BE32-E72D297353CC}">
              <c16:uniqueId val="{00000000-A788-42A5-AF2D-AD170901BFA6}"/>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Grafdata!$B$31:$L$31</c:f>
              <c:numCache>
                <c:formatCode>General</c:formatCode>
                <c:ptCount val="11"/>
                <c:pt idx="0">
                  <c:v>100</c:v>
                </c:pt>
                <c:pt idx="1">
                  <c:v>102.66005654750377</c:v>
                </c:pt>
                <c:pt idx="2">
                  <c:v>102.14803052015957</c:v>
                </c:pt>
                <c:pt idx="3">
                  <c:v>106.00255625702002</c:v>
                </c:pt>
                <c:pt idx="4">
                  <c:v>118.31364499012355</c:v>
                </c:pt>
                <c:pt idx="5">
                  <c:v>111.36217514233704</c:v>
                </c:pt>
                <c:pt idx="6">
                  <c:v>128.23114760447731</c:v>
                </c:pt>
                <c:pt idx="7">
                  <c:v>136.3677911615477</c:v>
                </c:pt>
                <c:pt idx="8">
                  <c:v>145.08385297649019</c:v>
                </c:pt>
                <c:pt idx="9">
                  <c:v>122.09458150974089</c:v>
                </c:pt>
                <c:pt idx="10">
                  <c:v>158.35547465045121</c:v>
                </c:pt>
              </c:numCache>
            </c:numRef>
          </c:val>
          <c:smooth val="0"/>
          <c:extLst>
            <c:ext xmlns:c16="http://schemas.microsoft.com/office/drawing/2014/chart" uri="{C3380CC4-5D6E-409C-BE32-E72D297353CC}">
              <c16:uniqueId val="{00000001-A788-42A5-AF2D-AD170901BFA6}"/>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Grafdata!$B$32:$L$32</c:f>
              <c:numCache>
                <c:formatCode>General</c:formatCode>
                <c:ptCount val="11"/>
                <c:pt idx="0">
                  <c:v>100</c:v>
                </c:pt>
                <c:pt idx="1">
                  <c:v>92.863392551451284</c:v>
                </c:pt>
                <c:pt idx="2">
                  <c:v>90.219500133145658</c:v>
                </c:pt>
                <c:pt idx="3">
                  <c:v>102.48792178643436</c:v>
                </c:pt>
                <c:pt idx="4">
                  <c:v>112.62474480414907</c:v>
                </c:pt>
                <c:pt idx="5">
                  <c:v>107.6235401529273</c:v>
                </c:pt>
                <c:pt idx="6">
                  <c:v>135.13777405815296</c:v>
                </c:pt>
                <c:pt idx="7">
                  <c:v>152.64833060701741</c:v>
                </c:pt>
                <c:pt idx="8">
                  <c:v>167.13711467011578</c:v>
                </c:pt>
                <c:pt idx="9">
                  <c:v>147.63444541661912</c:v>
                </c:pt>
                <c:pt idx="10">
                  <c:v>193.11827138889944</c:v>
                </c:pt>
              </c:numCache>
            </c:numRef>
          </c:val>
          <c:smooth val="0"/>
          <c:extLst>
            <c:ext xmlns:c16="http://schemas.microsoft.com/office/drawing/2014/chart" uri="{C3380CC4-5D6E-409C-BE32-E72D297353CC}">
              <c16:uniqueId val="{00000002-A788-42A5-AF2D-AD170901BFA6}"/>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2022-01-05</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05/01/2022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1/5/2022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1/5/2022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1/5/2022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1/5/2022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1/5/2022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1/5/2022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1/5/2022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17.sv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2.pn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Västmanlands-konjunkturen</a:t>
            </a:r>
            <a:r>
              <a:rPr lang="sv-SE" sz="3200" dirty="0">
                <a:solidFill>
                  <a:schemeClr val="bg1"/>
                </a:solidFill>
                <a:latin typeface="+mj-lt"/>
              </a:rPr>
              <a:t> </a:t>
            </a:r>
          </a:p>
          <a:p>
            <a:r>
              <a:rPr lang="sv-SE" sz="2000" dirty="0">
                <a:solidFill>
                  <a:schemeClr val="bg1"/>
                </a:solidFill>
                <a:latin typeface="+mj-lt"/>
              </a:rPr>
              <a:t>Västmanlands län, 2021 kv3</a:t>
            </a:r>
          </a:p>
          <a:p>
            <a:endParaRPr lang="sv-SE" sz="2000" dirty="0">
              <a:solidFill>
                <a:schemeClr val="bg1"/>
              </a:solidFill>
              <a:latin typeface="+mj-lt"/>
            </a:endParaRPr>
          </a:p>
          <a:p>
            <a:r>
              <a:rPr lang="sv-SE" sz="2000" dirty="0" smtClean="0">
                <a:solidFill>
                  <a:schemeClr val="bg1"/>
                </a:solidFill>
                <a:latin typeface="+mj-lt"/>
              </a:rPr>
              <a:t>2022-01-10</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vatten, utomhus, himmel, flod&#10;&#10;Automatiskt genererad beskrivning">
            <a:extLst>
              <a:ext uri="{FF2B5EF4-FFF2-40B4-BE49-F238E27FC236}">
                <a16:creationId xmlns:a16="http://schemas.microsoft.com/office/drawing/2014/main" id="{90425F1C-C393-4837-BF68-FB8856B81E3A}"/>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Västmanlands län och Västerås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t>https://stockholmbusinessalliance.se/material/?cat=konjunkturrapporter</a:t>
            </a:r>
            <a:endParaRPr lang="sv-SE" sz="1100" dirty="0"/>
          </a:p>
          <a:p>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träd&#10;&#10;Automatiskt genererad beskrivning">
            <a:extLst>
              <a:ext uri="{FF2B5EF4-FFF2-40B4-BE49-F238E27FC236}">
                <a16:creationId xmlns:a16="http://schemas.microsoft.com/office/drawing/2014/main" id="{8C3E6EE8-2CF8-48BD-9AAF-A39BA09EEED0}"/>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811189"/>
            <a:ext cx="4858260" cy="4180459"/>
          </a:xfrm>
        </p:spPr>
        <p:txBody>
          <a:bodyPr/>
          <a:lstStyle/>
          <a:p>
            <a:pPr>
              <a:lnSpc>
                <a:spcPct val="107000"/>
              </a:lnSpc>
              <a:spcAft>
                <a:spcPts val="800"/>
              </a:spcAft>
            </a:pPr>
            <a:r>
              <a:rPr lang="sv-SE" sz="1050" b="1" dirty="0" smtClean="0">
                <a:ea typeface="Minion Pro" panose="02040503050201020203" pitchFamily="18" charset="0"/>
                <a:cs typeface="Times New Roman" panose="02020603050405020304" pitchFamily="18" charset="0"/>
              </a:rPr>
              <a:t>Fjolåret </a:t>
            </a:r>
            <a:r>
              <a:rPr lang="sv-SE" sz="1050" b="1" dirty="0">
                <a:ea typeface="Minion Pro" panose="02040503050201020203" pitchFamily="18" charset="0"/>
                <a:cs typeface="Times New Roman" panose="02020603050405020304" pitchFamily="18" charset="0"/>
              </a:rPr>
              <a:t>präglades starkt av följdverkningarna av Covid-19 pandemin. Förutom företagandet pekar nu alla </a:t>
            </a:r>
            <a:r>
              <a:rPr lang="sv-SE" sz="1050" b="1" dirty="0" smtClean="0">
                <a:ea typeface="Minion Pro" panose="02040503050201020203" pitchFamily="18" charset="0"/>
                <a:cs typeface="Times New Roman" panose="02020603050405020304" pitchFamily="18" charset="0"/>
              </a:rPr>
              <a:t>konjunkturindikatorer </a:t>
            </a:r>
            <a:r>
              <a:rPr lang="sv-SE" sz="1050" b="1" dirty="0">
                <a:ea typeface="Minion Pro" panose="02040503050201020203" pitchFamily="18" charset="0"/>
                <a:cs typeface="Times New Roman" panose="02020603050405020304" pitchFamily="18" charset="0"/>
              </a:rPr>
              <a:t>åt rätt under tredje kvartalet i </a:t>
            </a:r>
            <a:r>
              <a:rPr lang="sv-SE" sz="1050" b="1" dirty="0" smtClean="0">
                <a:ea typeface="Minion Pro" panose="02040503050201020203" pitchFamily="18" charset="0"/>
                <a:cs typeface="Times New Roman" panose="02020603050405020304" pitchFamily="18" charset="0"/>
              </a:rPr>
              <a:t>Västmanland. </a:t>
            </a:r>
            <a:r>
              <a:rPr lang="sv-SE" sz="1050" b="1" dirty="0">
                <a:ea typeface="Minion Pro" panose="02040503050201020203" pitchFamily="18" charset="0"/>
                <a:cs typeface="Times New Roman" panose="02020603050405020304" pitchFamily="18" charset="0"/>
              </a:rPr>
              <a:t>Lönesumman </a:t>
            </a:r>
            <a:r>
              <a:rPr lang="sv-SE" sz="1050" b="1" dirty="0" smtClean="0">
                <a:ea typeface="Minion Pro" panose="02040503050201020203" pitchFamily="18" charset="0"/>
                <a:cs typeface="Times New Roman" panose="02020603050405020304" pitchFamily="18" charset="0"/>
              </a:rPr>
              <a:t>ökar, </a:t>
            </a:r>
            <a:r>
              <a:rPr lang="sv-SE" sz="1050" b="1" dirty="0">
                <a:ea typeface="Minion Pro" panose="02040503050201020203" pitchFamily="18" charset="0"/>
                <a:cs typeface="Times New Roman" panose="02020603050405020304" pitchFamily="18" charset="0"/>
              </a:rPr>
              <a:t>sysselsättningen stiger och arbetslösheten sjunker </a:t>
            </a:r>
            <a:r>
              <a:rPr lang="sv-SE" sz="1050" b="1" dirty="0" smtClean="0">
                <a:ea typeface="Minion Pro" panose="02040503050201020203" pitchFamily="18" charset="0"/>
                <a:cs typeface="Times New Roman" panose="02020603050405020304" pitchFamily="18" charset="0"/>
              </a:rPr>
              <a:t>och</a:t>
            </a:r>
            <a:r>
              <a:rPr lang="sv-SE" sz="1050" b="1" dirty="0">
                <a:ea typeface="Minion Pro" panose="02040503050201020203" pitchFamily="18" charset="0"/>
                <a:cs typeface="Times New Roman" panose="02020603050405020304" pitchFamily="18" charset="0"/>
              </a:rPr>
              <a:t> genom fler lediga jobb och färre varsel</a:t>
            </a:r>
            <a:r>
              <a:rPr lang="sv-SE" sz="1050" b="1" dirty="0" smtClean="0">
                <a:ea typeface="Minion Pro" panose="02040503050201020203" pitchFamily="18" charset="0"/>
                <a:cs typeface="Times New Roman" panose="02020603050405020304" pitchFamily="18" charset="0"/>
              </a:rPr>
              <a:t> tyder  mycket på att </a:t>
            </a:r>
            <a:r>
              <a:rPr lang="sv-SE" sz="1050" b="1" dirty="0">
                <a:ea typeface="Minion Pro" panose="02040503050201020203" pitchFamily="18" charset="0"/>
                <a:cs typeface="Times New Roman" panose="02020603050405020304" pitchFamily="18" charset="0"/>
              </a:rPr>
              <a:t>denna utveckling kommer att </a:t>
            </a:r>
            <a:r>
              <a:rPr lang="sv-SE" sz="1050" b="1" dirty="0" smtClean="0">
                <a:ea typeface="Minion Pro" panose="02040503050201020203" pitchFamily="18" charset="0"/>
                <a:cs typeface="Times New Roman" panose="02020603050405020304" pitchFamily="18" charset="0"/>
              </a:rPr>
              <a:t>förstärkas ytterligare. Samtidigt ökar antalet invånare  i länet, där Västerås visar en starkare utveckling är Stockholmsregionen i stort.  </a:t>
            </a:r>
            <a:endParaRPr lang="sv-SE" sz="1050" b="1" dirty="0">
              <a:ea typeface="Minion Pro" panose="02040503050201020203" pitchFamily="18" charset="0"/>
              <a:cs typeface="Times New Roman" panose="02020603050405020304" pitchFamily="18" charset="0"/>
            </a:endParaRPr>
          </a:p>
          <a:p>
            <a:pPr>
              <a:lnSpc>
                <a:spcPct val="107000"/>
              </a:lnSpc>
              <a:spcAft>
                <a:spcPts val="800"/>
              </a:spcAft>
            </a:pPr>
            <a:r>
              <a:rPr lang="sv-SE" sz="1050" dirty="0" smtClean="0">
                <a:effectLst/>
                <a:ea typeface="Minion Pro" panose="02040503050201020203" pitchFamily="18" charset="0"/>
                <a:cs typeface="Times New Roman" panose="02020603050405020304" pitchFamily="18" charset="0"/>
              </a:rPr>
              <a:t>Lönesumman i privat sektor ökar med 5,6 procent under tredje kvartalet i </a:t>
            </a:r>
            <a:r>
              <a:rPr lang="sv-SE" sz="1050" dirty="0" smtClean="0">
                <a:ea typeface="Minion Pro" panose="02040503050201020203" pitchFamily="18" charset="0"/>
                <a:cs typeface="Times New Roman" panose="02020603050405020304" pitchFamily="18" charset="0"/>
              </a:rPr>
              <a:t>Västmanland, med tjänstenäringarna som draglok. Företagandet tappar dock fart genom färre nystartade företag och fler konkurser jämfört med 2020. Trots det startas det nästan elva nya företag per företagskonkurs i länet och nio i Västerås. </a:t>
            </a:r>
          </a:p>
          <a:p>
            <a:r>
              <a:rPr lang="sv-SE" sz="1050" dirty="0" smtClean="0">
                <a:effectLst/>
                <a:ea typeface="Minion Pro" panose="02040503050201020203" pitchFamily="18" charset="0"/>
                <a:cs typeface="Times New Roman" panose="02020603050405020304" pitchFamily="18" charset="0"/>
              </a:rPr>
              <a:t>Återhämtningen avspeglas tydligast på arbetsmarknaden. Antalet sysselsatta invånare ökar med 1,4 procent elle</a:t>
            </a:r>
            <a:r>
              <a:rPr lang="sv-SE" sz="1050" dirty="0" smtClean="0">
                <a:ea typeface="Minion Pro" panose="02040503050201020203" pitchFamily="18" charset="0"/>
                <a:cs typeface="Times New Roman" panose="02020603050405020304" pitchFamily="18" charset="0"/>
              </a:rPr>
              <a:t>r 1 700 personer i länet. Samtidigt minskar arbetslösheten med 0,8 procent eller 1 543 personer. </a:t>
            </a:r>
            <a:r>
              <a:rPr lang="sv-SE" sz="1050" dirty="0" smtClean="0">
                <a:effectLst/>
                <a:ea typeface="Minion Pro" panose="02040503050201020203" pitchFamily="18" charset="0"/>
                <a:cs typeface="Times New Roman" panose="02020603050405020304" pitchFamily="18" charset="0"/>
              </a:rPr>
              <a:t>Dessutom minskar antalet varslade personer med 67 procent och antalet lediga jobb ökar med 59 procent. I </a:t>
            </a:r>
            <a:r>
              <a:rPr lang="sv-SE" sz="1050" dirty="0">
                <a:effectLst/>
                <a:ea typeface="Minion Pro" panose="02040503050201020203" pitchFamily="18" charset="0"/>
                <a:cs typeface="Times New Roman" panose="02020603050405020304" pitchFamily="18" charset="0"/>
              </a:rPr>
              <a:t>synnerhet det sistnämnda tyder på att arbetsgivare börjar se mer hoppfullt på framtiden och på ekonomins utveckling.</a:t>
            </a:r>
            <a:br>
              <a:rPr lang="sv-SE" sz="1050" dirty="0">
                <a:effectLst/>
                <a:ea typeface="Minion Pro" panose="02040503050201020203" pitchFamily="18" charset="0"/>
                <a:cs typeface="Times New Roman" panose="02020603050405020304" pitchFamily="18" charset="0"/>
              </a:rPr>
            </a:br>
            <a:r>
              <a:rPr lang="sv-SE" sz="1050" dirty="0">
                <a:effectLst/>
                <a:ea typeface="Minion Pro" panose="02040503050201020203" pitchFamily="18" charset="0"/>
                <a:cs typeface="Times New Roman" panose="02020603050405020304" pitchFamily="18" charset="0"/>
              </a:rPr>
              <a:t/>
            </a:r>
            <a:br>
              <a:rPr lang="sv-SE" sz="1050" dirty="0">
                <a:effectLst/>
                <a:ea typeface="Minion Pro" panose="02040503050201020203" pitchFamily="18" charset="0"/>
                <a:cs typeface="Times New Roman" panose="02020603050405020304" pitchFamily="18" charset="0"/>
              </a:rPr>
            </a:br>
            <a:r>
              <a:rPr lang="sv-SE" sz="1050" dirty="0">
                <a:effectLst/>
                <a:ea typeface="Minion Pro" panose="02040503050201020203" pitchFamily="18" charset="0"/>
                <a:cs typeface="Times New Roman" panose="02020603050405020304" pitchFamily="18" charset="0"/>
              </a:rPr>
              <a:t>I likhet med de flesta länen i Stockholmsregionen ökar befolkningen i Västmanlands län och ökningstakten är i linje med landet som helhet. Västerås </a:t>
            </a:r>
            <a:r>
              <a:rPr lang="sv-SE" sz="1050" dirty="0" smtClean="0">
                <a:effectLst/>
                <a:ea typeface="Minion Pro" panose="02040503050201020203" pitchFamily="18" charset="0"/>
                <a:cs typeface="Times New Roman" panose="02020603050405020304" pitchFamily="18" charset="0"/>
              </a:rPr>
              <a:t>växer </a:t>
            </a:r>
            <a:r>
              <a:rPr lang="sv-SE" sz="1050" dirty="0">
                <a:effectLst/>
                <a:ea typeface="Minion Pro" panose="02040503050201020203" pitchFamily="18" charset="0"/>
                <a:cs typeface="Times New Roman" panose="02020603050405020304" pitchFamily="18" charset="0"/>
              </a:rPr>
              <a:t>i sin tur i något högre takt </a:t>
            </a:r>
            <a:r>
              <a:rPr lang="sv-SE" sz="1050" dirty="0" smtClean="0">
                <a:effectLst/>
                <a:ea typeface="Minion Pro" panose="02040503050201020203" pitchFamily="18" charset="0"/>
                <a:cs typeface="Times New Roman" panose="02020603050405020304" pitchFamily="18" charset="0"/>
              </a:rPr>
              <a:t>än såväl Stockholmsregionen och </a:t>
            </a:r>
            <a:r>
              <a:rPr lang="sv-SE" sz="1050" dirty="0">
                <a:effectLst/>
                <a:ea typeface="Minion Pro" panose="02040503050201020203" pitchFamily="18" charset="0"/>
                <a:cs typeface="Times New Roman" panose="02020603050405020304" pitchFamily="18" charset="0"/>
              </a:rPr>
              <a:t>Sverige som helhet. </a:t>
            </a:r>
            <a:endParaRPr lang="sv-SE" sz="1050" dirty="0" smtClean="0">
              <a:effectLst/>
              <a:ea typeface="Minion Pro" panose="02040503050201020203" pitchFamily="18" charset="0"/>
              <a:cs typeface="Times New Roman" panose="02020603050405020304" pitchFamily="18" charset="0"/>
            </a:endParaRPr>
          </a:p>
          <a:p>
            <a:r>
              <a:rPr lang="sv-SE" sz="1050" dirty="0">
                <a:effectLst/>
                <a:ea typeface="Minion Pro" panose="02040503050201020203" pitchFamily="18" charset="0"/>
                <a:cs typeface="Times New Roman" panose="02020603050405020304" pitchFamily="18" charset="0"/>
              </a:rPr>
              <a:t/>
            </a:r>
            <a:br>
              <a:rPr lang="sv-SE" sz="1050" dirty="0">
                <a:effectLst/>
                <a:ea typeface="Minion Pro" panose="02040503050201020203" pitchFamily="18" charset="0"/>
                <a:cs typeface="Times New Roman" panose="02020603050405020304" pitchFamily="18" charset="0"/>
              </a:rPr>
            </a:br>
            <a:r>
              <a:rPr lang="sv-SE" sz="1050" dirty="0"/>
              <a:t>Staffan Ingvarsson</a:t>
            </a:r>
            <a:br>
              <a:rPr lang="sv-SE" sz="1050" dirty="0"/>
            </a:br>
            <a:r>
              <a:rPr lang="sv-SE" sz="105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176295"/>
            <a:ext cx="5411290" cy="572635"/>
          </a:xfrm>
        </p:spPr>
        <p:txBody>
          <a:bodyPr/>
          <a:lstStyle/>
          <a:p>
            <a:r>
              <a:rPr lang="sv-SE" sz="2400" dirty="0" smtClean="0"/>
              <a:t>Tydlig återhämtning</a:t>
            </a:r>
            <a:endParaRPr lang="sv-SE" sz="24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80903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Västmanland, 2021 kv3</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95236" y="5524024"/>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05D11EAE-6E60-426C-8BC2-1C66E1746C8C}"/>
              </a:ext>
            </a:extLst>
          </p:cNvPr>
          <p:cNvGraphicFramePr>
            <a:graphicFrameLocks noGrp="1"/>
          </p:cNvGraphicFramePr>
          <p:nvPr>
            <p:extLst>
              <p:ext uri="{D42A27DB-BD31-4B8C-83A1-F6EECF244321}">
                <p14:modId xmlns:p14="http://schemas.microsoft.com/office/powerpoint/2010/main" val="14724703"/>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Västmanlands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Västerås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2021 kv3</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126 900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6 801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4 654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09390046-487F-4A51-A997-AC0E4F1628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4316" y="2442071"/>
            <a:ext cx="180000" cy="180000"/>
          </a:xfrm>
          <a:prstGeom prst="rect">
            <a:avLst/>
          </a:prstGeom>
        </p:spPr>
      </p:pic>
      <p:pic>
        <p:nvPicPr>
          <p:cNvPr id="11" name="Bild 10" descr="Spela upp">
            <a:extLst>
              <a:ext uri="{FF2B5EF4-FFF2-40B4-BE49-F238E27FC236}">
                <a16:creationId xmlns:a16="http://schemas.microsoft.com/office/drawing/2014/main" id="{A1155CAB-4A12-4792-9D1D-266CD3EB05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3614316" y="3056251"/>
            <a:ext cx="180000" cy="180000"/>
          </a:xfrm>
          <a:prstGeom prst="rect">
            <a:avLst/>
          </a:prstGeom>
        </p:spPr>
      </p:pic>
      <p:pic>
        <p:nvPicPr>
          <p:cNvPr id="16" name="Bild 15" descr="Spela upp">
            <a:extLst>
              <a:ext uri="{FF2B5EF4-FFF2-40B4-BE49-F238E27FC236}">
                <a16:creationId xmlns:a16="http://schemas.microsoft.com/office/drawing/2014/main" id="{67E66F67-EAC9-4BCB-80A7-9CDD827F8B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4316" y="3670431"/>
            <a:ext cx="180000" cy="180000"/>
          </a:xfrm>
          <a:prstGeom prst="rect">
            <a:avLst/>
          </a:prstGeom>
        </p:spPr>
      </p:pic>
      <p:pic>
        <p:nvPicPr>
          <p:cNvPr id="17" name="Bild 16" descr="Spela upp">
            <a:extLst>
              <a:ext uri="{FF2B5EF4-FFF2-40B4-BE49-F238E27FC236}">
                <a16:creationId xmlns:a16="http://schemas.microsoft.com/office/drawing/2014/main" id="{765D5E7E-04C5-4630-9FFE-53B08C4BF3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4316" y="3977521"/>
            <a:ext cx="180000" cy="180000"/>
          </a:xfrm>
          <a:prstGeom prst="rect">
            <a:avLst/>
          </a:prstGeom>
        </p:spPr>
      </p:pic>
      <p:pic>
        <p:nvPicPr>
          <p:cNvPr id="18" name="Bild 17" descr="Spela upp">
            <a:extLst>
              <a:ext uri="{FF2B5EF4-FFF2-40B4-BE49-F238E27FC236}">
                <a16:creationId xmlns:a16="http://schemas.microsoft.com/office/drawing/2014/main" id="{1FD155BC-FE8D-43E8-A9A4-CCBF2DD88B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14316" y="4284611"/>
            <a:ext cx="180000" cy="180000"/>
          </a:xfrm>
          <a:prstGeom prst="rect">
            <a:avLst/>
          </a:prstGeom>
        </p:spPr>
      </p:pic>
      <p:pic>
        <p:nvPicPr>
          <p:cNvPr id="19" name="Bild 18" descr="Spela upp">
            <a:extLst>
              <a:ext uri="{FF2B5EF4-FFF2-40B4-BE49-F238E27FC236}">
                <a16:creationId xmlns:a16="http://schemas.microsoft.com/office/drawing/2014/main" id="{32983BB4-551B-4369-8DB5-1E91D4AC0B3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3614316" y="4591701"/>
            <a:ext cx="180000" cy="180000"/>
          </a:xfrm>
          <a:prstGeom prst="rect">
            <a:avLst/>
          </a:prstGeom>
        </p:spPr>
      </p:pic>
      <p:pic>
        <p:nvPicPr>
          <p:cNvPr id="21" name="Bild 20" descr="Spela upp">
            <a:extLst>
              <a:ext uri="{FF2B5EF4-FFF2-40B4-BE49-F238E27FC236}">
                <a16:creationId xmlns:a16="http://schemas.microsoft.com/office/drawing/2014/main" id="{D1D72C57-DC0C-4792-9570-26A28DE1597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flipV="1">
            <a:off x="3614316" y="4898791"/>
            <a:ext cx="180000" cy="180000"/>
          </a:xfrm>
          <a:prstGeom prst="rect">
            <a:avLst/>
          </a:prstGeom>
        </p:spPr>
      </p:pic>
      <p:pic>
        <p:nvPicPr>
          <p:cNvPr id="22" name="Bild 21" descr="Spela upp">
            <a:extLst>
              <a:ext uri="{FF2B5EF4-FFF2-40B4-BE49-F238E27FC236}">
                <a16:creationId xmlns:a16="http://schemas.microsoft.com/office/drawing/2014/main" id="{4BD9D464-8D23-4D55-9916-51C4F6FDA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4316" y="5205880"/>
            <a:ext cx="180000" cy="180000"/>
          </a:xfrm>
          <a:prstGeom prst="rect">
            <a:avLst/>
          </a:prstGeom>
        </p:spPr>
      </p:pic>
      <p:pic>
        <p:nvPicPr>
          <p:cNvPr id="24" name="Bild 23" descr="Spela upp">
            <a:extLst>
              <a:ext uri="{FF2B5EF4-FFF2-40B4-BE49-F238E27FC236}">
                <a16:creationId xmlns:a16="http://schemas.microsoft.com/office/drawing/2014/main" id="{6988F9CE-BC4F-44EC-8FAC-0E89ED71867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6200000" flipV="1">
            <a:off x="5229756" y="3056251"/>
            <a:ext cx="180000" cy="180000"/>
          </a:xfrm>
          <a:prstGeom prst="rect">
            <a:avLst/>
          </a:prstGeom>
        </p:spPr>
      </p:pic>
      <p:pic>
        <p:nvPicPr>
          <p:cNvPr id="27" name="Bild 26" descr="Spela upp">
            <a:extLst>
              <a:ext uri="{FF2B5EF4-FFF2-40B4-BE49-F238E27FC236}">
                <a16:creationId xmlns:a16="http://schemas.microsoft.com/office/drawing/2014/main" id="{057FDE43-0AB6-4061-82CF-F6878D6666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29756" y="3670431"/>
            <a:ext cx="180000" cy="180000"/>
          </a:xfrm>
          <a:prstGeom prst="rect">
            <a:avLst/>
          </a:prstGeom>
        </p:spPr>
      </p:pic>
      <p:pic>
        <p:nvPicPr>
          <p:cNvPr id="28" name="Bild 27" descr="Spela upp">
            <a:extLst>
              <a:ext uri="{FF2B5EF4-FFF2-40B4-BE49-F238E27FC236}">
                <a16:creationId xmlns:a16="http://schemas.microsoft.com/office/drawing/2014/main" id="{344F9B63-E845-4C8A-BD84-34D6E01C0A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29756" y="3977521"/>
            <a:ext cx="180000" cy="180000"/>
          </a:xfrm>
          <a:prstGeom prst="rect">
            <a:avLst/>
          </a:prstGeom>
        </p:spPr>
      </p:pic>
      <p:pic>
        <p:nvPicPr>
          <p:cNvPr id="29" name="Bild 28" descr="Spela upp">
            <a:extLst>
              <a:ext uri="{FF2B5EF4-FFF2-40B4-BE49-F238E27FC236}">
                <a16:creationId xmlns:a16="http://schemas.microsoft.com/office/drawing/2014/main" id="{386C3B1D-DB85-4399-A36F-DE196124FF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29756" y="4284611"/>
            <a:ext cx="180000" cy="180000"/>
          </a:xfrm>
          <a:prstGeom prst="rect">
            <a:avLst/>
          </a:prstGeom>
        </p:spPr>
      </p:pic>
      <p:pic>
        <p:nvPicPr>
          <p:cNvPr id="30" name="Bild 29" descr="Spela upp">
            <a:extLst>
              <a:ext uri="{FF2B5EF4-FFF2-40B4-BE49-F238E27FC236}">
                <a16:creationId xmlns:a16="http://schemas.microsoft.com/office/drawing/2014/main" id="{542CCD43-D9E9-4899-8472-389AE2AA35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5229756" y="4591701"/>
            <a:ext cx="180000" cy="180000"/>
          </a:xfrm>
          <a:prstGeom prst="rect">
            <a:avLst/>
          </a:prstGeom>
        </p:spPr>
      </p:pic>
      <p:pic>
        <p:nvPicPr>
          <p:cNvPr id="31" name="Bild 30" descr="Spela upp">
            <a:extLst>
              <a:ext uri="{FF2B5EF4-FFF2-40B4-BE49-F238E27FC236}">
                <a16:creationId xmlns:a16="http://schemas.microsoft.com/office/drawing/2014/main" id="{F8F4B29C-3A05-42FA-A4FD-3D16ED5F9D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29756" y="4898791"/>
            <a:ext cx="180000" cy="180000"/>
          </a:xfrm>
          <a:prstGeom prst="rect">
            <a:avLst/>
          </a:prstGeom>
        </p:spPr>
      </p:pic>
      <p:pic>
        <p:nvPicPr>
          <p:cNvPr id="32" name="Bild 31" descr="Spela upp">
            <a:extLst>
              <a:ext uri="{FF2B5EF4-FFF2-40B4-BE49-F238E27FC236}">
                <a16:creationId xmlns:a16="http://schemas.microsoft.com/office/drawing/2014/main" id="{1B3B4B74-13DF-472C-848A-2AD709988F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29756" y="5205880"/>
            <a:ext cx="180000" cy="180000"/>
          </a:xfrm>
          <a:prstGeom prst="rect">
            <a:avLst/>
          </a:prstGeom>
        </p:spPr>
      </p:pic>
      <p:pic>
        <p:nvPicPr>
          <p:cNvPr id="33" name="Bild 32" descr="Spela upp">
            <a:extLst>
              <a:ext uri="{FF2B5EF4-FFF2-40B4-BE49-F238E27FC236}">
                <a16:creationId xmlns:a16="http://schemas.microsoft.com/office/drawing/2014/main" id="{BB5403D4-B255-4CD4-ABAC-96C7CF83247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5400000">
            <a:off x="3613242" y="2705753"/>
            <a:ext cx="180000" cy="180000"/>
          </a:xfrm>
          <a:prstGeom prst="rect">
            <a:avLst/>
          </a:prstGeom>
        </p:spPr>
      </p:pic>
      <p:pic>
        <p:nvPicPr>
          <p:cNvPr id="34" name="Bild 33" descr="Spela upp">
            <a:extLst>
              <a:ext uri="{FF2B5EF4-FFF2-40B4-BE49-F238E27FC236}">
                <a16:creationId xmlns:a16="http://schemas.microsoft.com/office/drawing/2014/main" id="{5475C3BE-2A97-4DE7-BEBC-3C9E83AB1E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2889" y="3344264"/>
            <a:ext cx="180000" cy="180000"/>
          </a:xfrm>
          <a:prstGeom prst="rect">
            <a:avLst/>
          </a:prstGeom>
        </p:spPr>
      </p:pic>
      <p:pic>
        <p:nvPicPr>
          <p:cNvPr id="35" name="Bild 34" descr="Spela upp">
            <a:extLst>
              <a:ext uri="{FF2B5EF4-FFF2-40B4-BE49-F238E27FC236}">
                <a16:creationId xmlns:a16="http://schemas.microsoft.com/office/drawing/2014/main" id="{D2BC2E83-18F7-48AD-BE82-1FC942458D2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5400000">
            <a:off x="5218428" y="2721419"/>
            <a:ext cx="180000" cy="180000"/>
          </a:xfrm>
          <a:prstGeom prst="rect">
            <a:avLst/>
          </a:prstGeom>
        </p:spPr>
      </p:pic>
    </p:spTree>
    <p:extLst>
      <p:ext uri="{BB962C8B-B14F-4D97-AF65-F5344CB8AC3E}">
        <p14:creationId xmlns:p14="http://schemas.microsoft.com/office/powerpoint/2010/main" val="2716695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Västmanlands län</a:t>
            </a:r>
            <a:r>
              <a:rPr lang="sv-SE" sz="1400" dirty="0"/>
              <a:t/>
            </a:r>
            <a:br>
              <a:rPr lang="sv-SE" sz="1400" dirty="0"/>
            </a:br>
            <a:r>
              <a:rPr lang="sv-SE" sz="1200" dirty="0"/>
              <a:t>Index 100 = 2011 kv3</a:t>
            </a:r>
            <a:endParaRPr lang="sv-SE" sz="1400" dirty="0"/>
          </a:p>
        </p:txBody>
      </p:sp>
      <p:graphicFrame>
        <p:nvGraphicFramePr>
          <p:cNvPr id="48" name="Tabell 47">
            <a:extLst>
              <a:ext uri="{FF2B5EF4-FFF2-40B4-BE49-F238E27FC236}">
                <a16:creationId xmlns:a16="http://schemas.microsoft.com/office/drawing/2014/main" id="{C24EFC91-59EA-447F-8817-164D32DAE9C5}"/>
              </a:ext>
            </a:extLst>
          </p:cNvPr>
          <p:cNvGraphicFramePr>
            <a:graphicFrameLocks noGrp="1"/>
          </p:cNvGraphicFramePr>
          <p:nvPr>
            <p:extLst>
              <p:ext uri="{D42A27DB-BD31-4B8C-83A1-F6EECF244321}">
                <p14:modId xmlns:p14="http://schemas.microsoft.com/office/powerpoint/2010/main" val="930388391"/>
              </p:ext>
            </p:extLst>
          </p:nvPr>
        </p:nvGraphicFramePr>
        <p:xfrm>
          <a:off x="6515104" y="1334629"/>
          <a:ext cx="4610095" cy="4513181"/>
        </p:xfrm>
        <a:graphic>
          <a:graphicData uri="http://schemas.openxmlformats.org/drawingml/2006/table">
            <a:tbl>
              <a:tblPr/>
              <a:tblGrid>
                <a:gridCol w="1406888">
                  <a:extLst>
                    <a:ext uri="{9D8B030D-6E8A-4147-A177-3AD203B41FA5}">
                      <a16:colId xmlns:a16="http://schemas.microsoft.com/office/drawing/2014/main" val="3011870690"/>
                    </a:ext>
                  </a:extLst>
                </a:gridCol>
                <a:gridCol w="800801">
                  <a:extLst>
                    <a:ext uri="{9D8B030D-6E8A-4147-A177-3AD203B41FA5}">
                      <a16:colId xmlns:a16="http://schemas.microsoft.com/office/drawing/2014/main" val="1807061579"/>
                    </a:ext>
                  </a:extLst>
                </a:gridCol>
                <a:gridCol w="734983">
                  <a:extLst>
                    <a:ext uri="{9D8B030D-6E8A-4147-A177-3AD203B41FA5}">
                      <a16:colId xmlns:a16="http://schemas.microsoft.com/office/drawing/2014/main" val="1730974597"/>
                    </a:ext>
                  </a:extLst>
                </a:gridCol>
                <a:gridCol w="768404">
                  <a:extLst>
                    <a:ext uri="{9D8B030D-6E8A-4147-A177-3AD203B41FA5}">
                      <a16:colId xmlns:a16="http://schemas.microsoft.com/office/drawing/2014/main" val="736476101"/>
                    </a:ext>
                  </a:extLst>
                </a:gridCol>
                <a:gridCol w="899019">
                  <a:extLst>
                    <a:ext uri="{9D8B030D-6E8A-4147-A177-3AD203B41FA5}">
                      <a16:colId xmlns:a16="http://schemas.microsoft.com/office/drawing/2014/main" val="1984240249"/>
                    </a:ext>
                  </a:extLst>
                </a:gridCol>
              </a:tblGrid>
              <a:tr h="206280">
                <a:tc>
                  <a:txBody>
                    <a:bodyPr/>
                    <a:lstStyle/>
                    <a:p>
                      <a:pPr algn="l" fontAlgn="b"/>
                      <a:r>
                        <a:rPr lang="sv-SE" sz="800" b="1" i="0" u="none" strike="noStrike" dirty="0">
                          <a:solidFill>
                            <a:srgbClr val="000000"/>
                          </a:solidFill>
                          <a:effectLst/>
                          <a:latin typeface="Futura Std Book" panose="020B0502020204020303"/>
                        </a:rPr>
                        <a:t>Lönesumma, total</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043835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947466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3388560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512,84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79514844"/>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99927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15,17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1554909"/>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4011422"/>
                  </a:ext>
                </a:extLst>
              </a:tr>
              <a:tr h="394248">
                <a:tc>
                  <a:txBody>
                    <a:bodyPr/>
                    <a:lstStyle/>
                    <a:p>
                      <a:pPr algn="l" fontAlgn="b"/>
                      <a:r>
                        <a:rPr lang="sv-SE" sz="800" b="1" i="0" u="none" strike="noStrike">
                          <a:solidFill>
                            <a:srgbClr val="000000"/>
                          </a:solidFill>
                          <a:effectLst/>
                          <a:latin typeface="Futura Std Book" panose="020B0502020204020303"/>
                        </a:rPr>
                        <a:t>Lönesumma per sysselsatt</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5104313"/>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2850197"/>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6585116"/>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99,50</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0987277"/>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739945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92,43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3,95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14,54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3999937"/>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035288"/>
                  </a:ext>
                </a:extLst>
              </a:tr>
              <a:tr h="394248">
                <a:tc>
                  <a:txBody>
                    <a:bodyPr/>
                    <a:lstStyle/>
                    <a:p>
                      <a:pPr algn="l" fontAlgn="b"/>
                      <a:r>
                        <a:rPr lang="sv-SE" sz="800" b="1" i="0" u="none" strike="noStrike">
                          <a:solidFill>
                            <a:srgbClr val="000000"/>
                          </a:solidFill>
                          <a:effectLst/>
                          <a:latin typeface="Futura Std Book" panose="020B0502020204020303"/>
                        </a:rPr>
                        <a:t>Lönesumma per invånare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149611"/>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912579"/>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7744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49,14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17197765"/>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44596822"/>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42,10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10,24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05218586"/>
                  </a:ext>
                </a:extLst>
              </a:tr>
            </a:tbl>
          </a:graphicData>
        </a:graphic>
      </p:graphicFrame>
      <p:graphicFrame>
        <p:nvGraphicFramePr>
          <p:cNvPr id="9" name="Diagram 8">
            <a:extLst>
              <a:ext uri="{FF2B5EF4-FFF2-40B4-BE49-F238E27FC236}">
                <a16:creationId xmlns:a16="http://schemas.microsoft.com/office/drawing/2014/main" id="{DD3B9413-1547-45C9-A165-46E6D699C878}"/>
              </a:ext>
            </a:extLst>
          </p:cNvPr>
          <p:cNvGraphicFramePr>
            <a:graphicFrameLocks/>
          </p:cNvGraphicFramePr>
          <p:nvPr>
            <p:extLst>
              <p:ext uri="{D42A27DB-BD31-4B8C-83A1-F6EECF244321}">
                <p14:modId xmlns:p14="http://schemas.microsoft.com/office/powerpoint/2010/main" val="4014745507"/>
              </p:ext>
            </p:extLst>
          </p:nvPr>
        </p:nvGraphicFramePr>
        <p:xfrm>
          <a:off x="730309" y="1937491"/>
          <a:ext cx="5293288" cy="38194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654342" y="339576"/>
            <a:ext cx="8489658"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654342" y="1445016"/>
            <a:ext cx="5662569" cy="492443"/>
          </a:xfrm>
          <a:prstGeom prst="rect">
            <a:avLst/>
          </a:prstGeom>
          <a:noFill/>
        </p:spPr>
        <p:txBody>
          <a:bodyPr wrap="square" rtlCol="0">
            <a:spAutoFit/>
          </a:bodyPr>
          <a:lstStyle/>
          <a:p>
            <a:r>
              <a:rPr lang="sv-SE" sz="1400" b="1" dirty="0"/>
              <a:t>Lönesumma i privat sektor efter näringsgren, Västmanlands län</a:t>
            </a:r>
            <a:r>
              <a:rPr lang="sv-SE" sz="1400" dirty="0"/>
              <a:t/>
            </a:r>
            <a:br>
              <a:rPr lang="sv-SE" sz="1400" dirty="0"/>
            </a:br>
            <a:r>
              <a:rPr lang="sv-SE" sz="1200" dirty="0"/>
              <a:t>Index 100 = 2011 kv3</a:t>
            </a:r>
            <a:endParaRPr lang="sv-SE" sz="1400" dirty="0"/>
          </a:p>
        </p:txBody>
      </p:sp>
      <p:graphicFrame>
        <p:nvGraphicFramePr>
          <p:cNvPr id="36" name="Tabell 35">
            <a:extLst>
              <a:ext uri="{FF2B5EF4-FFF2-40B4-BE49-F238E27FC236}">
                <a16:creationId xmlns:a16="http://schemas.microsoft.com/office/drawing/2014/main" id="{6B9B9929-ED69-4815-9750-3A8235A0FE5C}"/>
              </a:ext>
            </a:extLst>
          </p:cNvPr>
          <p:cNvGraphicFramePr>
            <a:graphicFrameLocks noGrp="1"/>
          </p:cNvGraphicFramePr>
          <p:nvPr>
            <p:extLst>
              <p:ext uri="{D42A27DB-BD31-4B8C-83A1-F6EECF244321}">
                <p14:modId xmlns:p14="http://schemas.microsoft.com/office/powerpoint/2010/main" val="594766021"/>
              </p:ext>
            </p:extLst>
          </p:nvPr>
        </p:nvGraphicFramePr>
        <p:xfrm>
          <a:off x="6509579" y="1449388"/>
          <a:ext cx="4615621" cy="4636188"/>
        </p:xfrm>
        <a:graphic>
          <a:graphicData uri="http://schemas.openxmlformats.org/drawingml/2006/table">
            <a:tbl>
              <a:tblPr/>
              <a:tblGrid>
                <a:gridCol w="1404910">
                  <a:extLst>
                    <a:ext uri="{9D8B030D-6E8A-4147-A177-3AD203B41FA5}">
                      <a16:colId xmlns:a16="http://schemas.microsoft.com/office/drawing/2014/main" val="3851156577"/>
                    </a:ext>
                  </a:extLst>
                </a:gridCol>
                <a:gridCol w="840817">
                  <a:extLst>
                    <a:ext uri="{9D8B030D-6E8A-4147-A177-3AD203B41FA5}">
                      <a16:colId xmlns:a16="http://schemas.microsoft.com/office/drawing/2014/main" val="1354685038"/>
                    </a:ext>
                  </a:extLst>
                </a:gridCol>
                <a:gridCol w="837268">
                  <a:extLst>
                    <a:ext uri="{9D8B030D-6E8A-4147-A177-3AD203B41FA5}">
                      <a16:colId xmlns:a16="http://schemas.microsoft.com/office/drawing/2014/main" val="3206029088"/>
                    </a:ext>
                  </a:extLst>
                </a:gridCol>
                <a:gridCol w="766313">
                  <a:extLst>
                    <a:ext uri="{9D8B030D-6E8A-4147-A177-3AD203B41FA5}">
                      <a16:colId xmlns:a16="http://schemas.microsoft.com/office/drawing/2014/main" val="3758950695"/>
                    </a:ext>
                  </a:extLst>
                </a:gridCol>
                <a:gridCol w="766313">
                  <a:extLst>
                    <a:ext uri="{9D8B030D-6E8A-4147-A177-3AD203B41FA5}">
                      <a16:colId xmlns:a16="http://schemas.microsoft.com/office/drawing/2014/main" val="41975761"/>
                    </a:ext>
                  </a:extLst>
                </a:gridCol>
              </a:tblGrid>
              <a:tr h="284974">
                <a:tc>
                  <a:txBody>
                    <a:bodyPr/>
                    <a:lstStyle/>
                    <a:p>
                      <a:pPr algn="l" fontAlgn="b"/>
                      <a:r>
                        <a:rPr lang="sv-SE" sz="1050" b="0" i="0" u="none" strike="noStrike" dirty="0">
                          <a:solidFill>
                            <a:srgbClr val="000000"/>
                          </a:solidFill>
                          <a:effectLst/>
                          <a:latin typeface="Futura Std Book" panose="020B0502020204020303"/>
                        </a:rPr>
                        <a:t>Lönesumma efter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46233248"/>
                  </a:ext>
                </a:extLst>
              </a:tr>
              <a:tr h="2390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0707598"/>
                  </a:ext>
                </a:extLst>
              </a:tr>
              <a:tr h="174661">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8766256"/>
                  </a:ext>
                </a:extLst>
              </a:tr>
              <a:tr h="183854">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5863716"/>
                  </a:ext>
                </a:extLst>
              </a:tr>
              <a:tr h="183854">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13,04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4230556"/>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12968961"/>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6442044"/>
                  </a:ext>
                </a:extLst>
              </a:tr>
              <a:tr h="174661">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142,68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2423421"/>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512,84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349156"/>
                  </a:ext>
                </a:extLst>
              </a:tr>
              <a:tr h="220625">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3832466"/>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189,49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73655050"/>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0709947"/>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15084"/>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54226823"/>
                  </a:ext>
                </a:extLst>
              </a:tr>
              <a:tr h="174661">
                <a:tc>
                  <a:txBody>
                    <a:bodyPr/>
                    <a:lstStyle/>
                    <a:p>
                      <a:pPr algn="l" rtl="0" fontAlgn="b"/>
                      <a:r>
                        <a:rPr lang="sv-SE" sz="800" b="0" i="0" u="none" strike="noStrike">
                          <a:solidFill>
                            <a:srgbClr val="000000"/>
                          </a:solidFill>
                          <a:effectLst/>
                          <a:latin typeface="Futura Std Book" panose="020B0502020204020303"/>
                        </a:rPr>
                        <a:t>Offentlig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1163016"/>
                  </a:ext>
                </a:extLst>
              </a:tr>
              <a:tr h="183854">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9960774"/>
                  </a:ext>
                </a:extLst>
              </a:tr>
              <a:tr h="332492">
                <a:tc>
                  <a:txBody>
                    <a:bodyPr/>
                    <a:lstStyle/>
                    <a:p>
                      <a:pPr algn="l" rtl="0" fontAlgn="b"/>
                      <a:r>
                        <a:rPr lang="sv-SE" sz="800" b="1" i="0" u="none" strike="noStrike" dirty="0">
                          <a:solidFill>
                            <a:srgbClr val="000000"/>
                          </a:solidFill>
                          <a:effectLst/>
                          <a:latin typeface="Futura Std Book" panose="020B0502020204020303"/>
                        </a:rPr>
                        <a:t>Västmanlands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54218821"/>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13,79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66118376"/>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0482288"/>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8122375"/>
                  </a:ext>
                </a:extLst>
              </a:tr>
              <a:tr h="174661">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34,61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72719130"/>
                  </a:ext>
                </a:extLst>
              </a:tr>
              <a:tr h="174661">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18,67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63157107"/>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15,17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32634476"/>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8" y="6129337"/>
            <a:ext cx="3564132" cy="73866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br>
              <a:rPr lang="sv-SE" sz="700" dirty="0"/>
            </a:br>
            <a:endParaRPr lang="sv-SE" sz="700" dirty="0"/>
          </a:p>
          <a:p>
            <a:r>
              <a:rPr lang="sv-SE" sz="700" dirty="0"/>
              <a:t>**fr.o.m.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3" name="Diagram 12">
            <a:extLst>
              <a:ext uri="{FF2B5EF4-FFF2-40B4-BE49-F238E27FC236}">
                <a16:creationId xmlns:a16="http://schemas.microsoft.com/office/drawing/2014/main" id="{A6205989-2EFD-4BBF-81CB-4FDA760DCB05}"/>
              </a:ext>
            </a:extLst>
          </p:cNvPr>
          <p:cNvGraphicFramePr>
            <a:graphicFrameLocks/>
          </p:cNvGraphicFramePr>
          <p:nvPr>
            <p:extLst>
              <p:ext uri="{D42A27DB-BD31-4B8C-83A1-F6EECF244321}">
                <p14:modId xmlns:p14="http://schemas.microsoft.com/office/powerpoint/2010/main" val="3872687991"/>
              </p:ext>
            </p:extLst>
          </p:nvPr>
        </p:nvGraphicFramePr>
        <p:xfrm>
          <a:off x="582850" y="1970114"/>
          <a:ext cx="5591176" cy="37794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755168"/>
            <a:ext cx="4722408" cy="1676310"/>
          </a:xfrm>
        </p:spPr>
        <p:txBody>
          <a:bodyPr/>
          <a:lstStyle/>
          <a:p>
            <a:pPr lvl="4"/>
            <a:r>
              <a:rPr lang="sv-SE" sz="1400" dirty="0"/>
              <a:t>Nyföretagandet minskar med 10 procent i länet under </a:t>
            </a:r>
            <a:r>
              <a:rPr lang="sv-SE" sz="1400" dirty="0" smtClean="0"/>
              <a:t>kvartalet och med 17 procent i Västerås. </a:t>
            </a:r>
            <a:endParaRPr lang="sv-SE" sz="1400" dirty="0"/>
          </a:p>
          <a:p>
            <a:pPr lvl="4"/>
            <a:r>
              <a:rPr lang="sv-SE" sz="1400" dirty="0"/>
              <a:t>Av länets samtliga nyregistrerade företag var 257</a:t>
            </a:r>
            <a:br>
              <a:rPr lang="sv-SE" sz="1400" dirty="0"/>
            </a:br>
            <a:r>
              <a:rPr lang="sv-SE" sz="1400" dirty="0"/>
              <a:t>av 356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D166C28F-8F18-4358-B890-6DFA8FA53508}"/>
              </a:ext>
            </a:extLst>
          </p:cNvPr>
          <p:cNvGraphicFramePr>
            <a:graphicFrameLocks noGrp="1"/>
          </p:cNvGraphicFramePr>
          <p:nvPr>
            <p:extLst>
              <p:ext uri="{D42A27DB-BD31-4B8C-83A1-F6EECF244321}">
                <p14:modId xmlns:p14="http://schemas.microsoft.com/office/powerpoint/2010/main" val="3026028346"/>
              </p:ext>
            </p:extLst>
          </p:nvPr>
        </p:nvGraphicFramePr>
        <p:xfrm>
          <a:off x="6755217" y="3729793"/>
          <a:ext cx="4722408" cy="2242641"/>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3559309660"/>
                    </a:ext>
                  </a:extLst>
                </a:gridCol>
                <a:gridCol w="685095">
                  <a:extLst>
                    <a:ext uri="{9D8B030D-6E8A-4147-A177-3AD203B41FA5}">
                      <a16:colId xmlns:a16="http://schemas.microsoft.com/office/drawing/2014/main" val="3520782427"/>
                    </a:ext>
                  </a:extLst>
                </a:gridCol>
                <a:gridCol w="777235">
                  <a:extLst>
                    <a:ext uri="{9D8B030D-6E8A-4147-A177-3AD203B41FA5}">
                      <a16:colId xmlns:a16="http://schemas.microsoft.com/office/drawing/2014/main" val="370978703"/>
                    </a:ext>
                  </a:extLst>
                </a:gridCol>
                <a:gridCol w="615311">
                  <a:extLst>
                    <a:ext uri="{9D8B030D-6E8A-4147-A177-3AD203B41FA5}">
                      <a16:colId xmlns:a16="http://schemas.microsoft.com/office/drawing/2014/main" val="3860410495"/>
                    </a:ext>
                  </a:extLst>
                </a:gridCol>
                <a:gridCol w="561337">
                  <a:extLst>
                    <a:ext uri="{9D8B030D-6E8A-4147-A177-3AD203B41FA5}">
                      <a16:colId xmlns:a16="http://schemas.microsoft.com/office/drawing/2014/main" val="3038721373"/>
                    </a:ext>
                  </a:extLst>
                </a:gridCol>
                <a:gridCol w="540858">
                  <a:extLst>
                    <a:ext uri="{9D8B030D-6E8A-4147-A177-3AD203B41FA5}">
                      <a16:colId xmlns:a16="http://schemas.microsoft.com/office/drawing/2014/main" val="4118532131"/>
                    </a:ext>
                  </a:extLst>
                </a:gridCol>
              </a:tblGrid>
              <a:tr h="32771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916814556"/>
                  </a:ext>
                </a:extLst>
              </a:tr>
              <a:tr h="34410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97848069"/>
                  </a:ext>
                </a:extLst>
              </a:tr>
              <a:tr h="392706">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16 863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77 662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215660617"/>
                  </a:ext>
                </a:extLst>
              </a:tr>
              <a:tr h="392706">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8 769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39 806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771367639"/>
                  </a:ext>
                </a:extLst>
              </a:tr>
              <a:tr h="392706">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3520091852"/>
                  </a:ext>
                </a:extLst>
              </a:tr>
              <a:tr h="392706">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1 069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2366476311"/>
                  </a:ext>
                </a:extLst>
              </a:tr>
            </a:tbl>
          </a:graphicData>
        </a:graphic>
      </p:graphicFrame>
      <p:graphicFrame>
        <p:nvGraphicFramePr>
          <p:cNvPr id="13" name="Diagram 12">
            <a:extLst>
              <a:ext uri="{FF2B5EF4-FFF2-40B4-BE49-F238E27FC236}">
                <a16:creationId xmlns:a16="http://schemas.microsoft.com/office/drawing/2014/main" id="{75809F53-56DC-4361-93D9-47A1A9576061}"/>
              </a:ext>
            </a:extLst>
          </p:cNvPr>
          <p:cNvGraphicFramePr>
            <a:graphicFrameLocks/>
          </p:cNvGraphicFramePr>
          <p:nvPr>
            <p:extLst>
              <p:ext uri="{D42A27DB-BD31-4B8C-83A1-F6EECF244321}">
                <p14:modId xmlns:p14="http://schemas.microsoft.com/office/powerpoint/2010/main" val="1171533091"/>
              </p:ext>
            </p:extLst>
          </p:nvPr>
        </p:nvGraphicFramePr>
        <p:xfrm>
          <a:off x="751539" y="1895475"/>
          <a:ext cx="5800725" cy="38615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2063692"/>
            <a:ext cx="4722412" cy="1363792"/>
          </a:xfrm>
        </p:spPr>
        <p:txBody>
          <a:bodyPr/>
          <a:lstStyle/>
          <a:p>
            <a:pPr lvl="4"/>
            <a:r>
              <a:rPr lang="sv-SE" sz="1400" dirty="0"/>
              <a:t>Konkurserna i Västmanlands län ökade med </a:t>
            </a:r>
            <a:br>
              <a:rPr lang="sv-SE" sz="1400" dirty="0"/>
            </a:br>
            <a:r>
              <a:rPr lang="sv-SE" sz="1400" dirty="0"/>
              <a:t>22 procent under </a:t>
            </a:r>
            <a:r>
              <a:rPr lang="sv-SE" sz="1400" dirty="0" smtClean="0"/>
              <a:t>kvartalet, men har minskat de senaste 12 månaderna.</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5"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59320A02-43A9-4485-A4F5-8FAA310C0A9A}"/>
              </a:ext>
            </a:extLst>
          </p:cNvPr>
          <p:cNvGraphicFramePr>
            <a:graphicFrameLocks noGrp="1"/>
          </p:cNvGraphicFramePr>
          <p:nvPr>
            <p:extLst>
              <p:ext uri="{D42A27DB-BD31-4B8C-83A1-F6EECF244321}">
                <p14:modId xmlns:p14="http://schemas.microsoft.com/office/powerpoint/2010/main" val="1998083852"/>
              </p:ext>
            </p:extLst>
          </p:nvPr>
        </p:nvGraphicFramePr>
        <p:xfrm>
          <a:off x="6755211" y="3705999"/>
          <a:ext cx="4735747" cy="2266433"/>
        </p:xfrm>
        <a:graphic>
          <a:graphicData uri="http://schemas.openxmlformats.org/drawingml/2006/table">
            <a:tbl>
              <a:tblPr bandRow="1">
                <a:tableStyleId>{2D5ABB26-0587-4C30-8999-92F81FD0307C}</a:tableStyleId>
              </a:tblPr>
              <a:tblGrid>
                <a:gridCol w="1546930">
                  <a:extLst>
                    <a:ext uri="{9D8B030D-6E8A-4147-A177-3AD203B41FA5}">
                      <a16:colId xmlns:a16="http://schemas.microsoft.com/office/drawing/2014/main" val="113169261"/>
                    </a:ext>
                  </a:extLst>
                </a:gridCol>
                <a:gridCol w="687030">
                  <a:extLst>
                    <a:ext uri="{9D8B030D-6E8A-4147-A177-3AD203B41FA5}">
                      <a16:colId xmlns:a16="http://schemas.microsoft.com/office/drawing/2014/main" val="998224675"/>
                    </a:ext>
                  </a:extLst>
                </a:gridCol>
                <a:gridCol w="779431">
                  <a:extLst>
                    <a:ext uri="{9D8B030D-6E8A-4147-A177-3AD203B41FA5}">
                      <a16:colId xmlns:a16="http://schemas.microsoft.com/office/drawing/2014/main" val="566560668"/>
                    </a:ext>
                  </a:extLst>
                </a:gridCol>
                <a:gridCol w="617049">
                  <a:extLst>
                    <a:ext uri="{9D8B030D-6E8A-4147-A177-3AD203B41FA5}">
                      <a16:colId xmlns:a16="http://schemas.microsoft.com/office/drawing/2014/main" val="441605132"/>
                    </a:ext>
                  </a:extLst>
                </a:gridCol>
                <a:gridCol w="562922">
                  <a:extLst>
                    <a:ext uri="{9D8B030D-6E8A-4147-A177-3AD203B41FA5}">
                      <a16:colId xmlns:a16="http://schemas.microsoft.com/office/drawing/2014/main" val="4138397488"/>
                    </a:ext>
                  </a:extLst>
                </a:gridCol>
                <a:gridCol w="542385">
                  <a:extLst>
                    <a:ext uri="{9D8B030D-6E8A-4147-A177-3AD203B41FA5}">
                      <a16:colId xmlns:a16="http://schemas.microsoft.com/office/drawing/2014/main" val="3471966931"/>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135297774"/>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7791784"/>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1 389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09381292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560531061"/>
                  </a:ext>
                </a:extLst>
              </a:tr>
              <a:tr h="39687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788615443"/>
                  </a:ext>
                </a:extLst>
              </a:tr>
              <a:tr h="39687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1479351613"/>
                  </a:ext>
                </a:extLst>
              </a:tr>
            </a:tbl>
          </a:graphicData>
        </a:graphic>
      </p:graphicFrame>
      <p:graphicFrame>
        <p:nvGraphicFramePr>
          <p:cNvPr id="13" name="Diagram 12">
            <a:extLst>
              <a:ext uri="{FF2B5EF4-FFF2-40B4-BE49-F238E27FC236}">
                <a16:creationId xmlns:a16="http://schemas.microsoft.com/office/drawing/2014/main" id="{9722B6F1-82C3-4F9C-9D3E-9342A5B664C2}"/>
              </a:ext>
            </a:extLst>
          </p:cNvPr>
          <p:cNvGraphicFramePr>
            <a:graphicFrameLocks/>
          </p:cNvGraphicFramePr>
          <p:nvPr>
            <p:extLst>
              <p:ext uri="{D42A27DB-BD31-4B8C-83A1-F6EECF244321}">
                <p14:modId xmlns:p14="http://schemas.microsoft.com/office/powerpoint/2010/main" val="2703530240"/>
              </p:ext>
            </p:extLst>
          </p:nvPr>
        </p:nvGraphicFramePr>
        <p:xfrm>
          <a:off x="572568" y="1949297"/>
          <a:ext cx="6169311"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2080470"/>
            <a:ext cx="4722411" cy="1357416"/>
          </a:xfrm>
        </p:spPr>
        <p:txBody>
          <a:bodyPr/>
          <a:lstStyle/>
          <a:p>
            <a:pPr lvl="4"/>
            <a:r>
              <a:rPr lang="sv-SE" sz="1400" dirty="0"/>
              <a:t>Sysselsättningen ökade med 1,4 procent eller </a:t>
            </a:r>
            <a:br>
              <a:rPr lang="sv-SE" sz="1400" dirty="0"/>
            </a:br>
            <a:r>
              <a:rPr lang="sv-SE" sz="1400" dirty="0"/>
              <a:t>1 700 personer </a:t>
            </a:r>
            <a:r>
              <a:rPr lang="sv-SE" sz="1400" dirty="0" smtClean="0"/>
              <a:t>i Västmanland under </a:t>
            </a:r>
            <a:r>
              <a:rPr lang="sv-SE" sz="1400" dirty="0"/>
              <a:t>kvartalet</a:t>
            </a:r>
            <a:r>
              <a:rPr lang="sv-SE" sz="1400" dirty="0" smtClean="0"/>
              <a:t>.</a:t>
            </a:r>
          </a:p>
          <a:p>
            <a:pPr lvl="4"/>
            <a:r>
              <a:rPr lang="sv-SE" sz="1400" dirty="0" smtClean="0"/>
              <a:t>Utvecklingen är något lägre än för övriga Stockholmsregionen men bättre än Sverige som helhet.</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kv3</a:t>
            </a:r>
            <a:endParaRPr lang="sv-SE" sz="1400" dirty="0"/>
          </a:p>
        </p:txBody>
      </p:sp>
      <p:graphicFrame>
        <p:nvGraphicFramePr>
          <p:cNvPr id="17" name="Tabell 16">
            <a:extLst>
              <a:ext uri="{FF2B5EF4-FFF2-40B4-BE49-F238E27FC236}">
                <a16:creationId xmlns:a16="http://schemas.microsoft.com/office/drawing/2014/main" id="{ABD87D62-237E-43CB-9087-319DFFAD5A42}"/>
              </a:ext>
            </a:extLst>
          </p:cNvPr>
          <p:cNvGraphicFramePr>
            <a:graphicFrameLocks noGrp="1"/>
          </p:cNvGraphicFramePr>
          <p:nvPr>
            <p:extLst>
              <p:ext uri="{D42A27DB-BD31-4B8C-83A1-F6EECF244321}">
                <p14:modId xmlns:p14="http://schemas.microsoft.com/office/powerpoint/2010/main" val="379716779"/>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5 154 100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58 400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2 394 000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126 900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1 700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0,6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2BA6F5B1-8FFB-4A4D-B038-ABAD3AEC94D0}"/>
              </a:ext>
            </a:extLst>
          </p:cNvPr>
          <p:cNvGraphicFramePr>
            <a:graphicFrameLocks/>
          </p:cNvGraphicFramePr>
          <p:nvPr>
            <p:extLst>
              <p:ext uri="{D42A27DB-BD31-4B8C-83A1-F6EECF244321}">
                <p14:modId xmlns:p14="http://schemas.microsoft.com/office/powerpoint/2010/main" val="2255681223"/>
              </p:ext>
            </p:extLst>
          </p:nvPr>
        </p:nvGraphicFramePr>
        <p:xfrm>
          <a:off x="731199" y="1865655"/>
          <a:ext cx="5874700" cy="38913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180258253"/>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26 400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126 100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1 500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126 900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624441043"/>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6 900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32 600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126 100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126 900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830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7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7183" y="1883773"/>
            <a:ext cx="4733179" cy="1545226"/>
          </a:xfrm>
        </p:spPr>
        <p:txBody>
          <a:bodyPr/>
          <a:lstStyle/>
          <a:p>
            <a:pPr lvl="4"/>
            <a:r>
              <a:rPr lang="sv-SE" sz="1400" dirty="0"/>
              <a:t>De lediga jobben ökar med 59 procent för kvartalet. </a:t>
            </a:r>
          </a:p>
          <a:p>
            <a:pPr lvl="4"/>
            <a:r>
              <a:rPr lang="sv-SE" sz="1400" dirty="0"/>
              <a:t>De lediga jobben ökade mest inom </a:t>
            </a:r>
            <a:r>
              <a:rPr lang="sv-SE" sz="1400" dirty="0" smtClean="0"/>
              <a:t>handel </a:t>
            </a:r>
            <a:r>
              <a:rPr lang="sv-SE" sz="1400" dirty="0"/>
              <a:t>och  </a:t>
            </a:r>
            <a:r>
              <a:rPr lang="sv-SE" sz="1400" dirty="0" smtClean="0"/>
              <a:t>tillverkning av </a:t>
            </a:r>
            <a:r>
              <a:rPr lang="sv-SE" sz="1400" dirty="0"/>
              <a:t>verkstadsvaror.</a:t>
            </a:r>
          </a:p>
          <a:p>
            <a:pPr lvl="4"/>
            <a:r>
              <a:rPr lang="sv-SE" sz="1400" dirty="0"/>
              <a:t>De lediga jobben minskade mest inom </a:t>
            </a:r>
            <a:r>
              <a:rPr lang="sv-SE" sz="1400" dirty="0" smtClean="0"/>
              <a:t>transport</a:t>
            </a:r>
            <a:r>
              <a:rPr lang="sv-SE" sz="1400" dirty="0"/>
              <a: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kv3</a:t>
            </a:r>
            <a:endParaRPr lang="sv-SE" sz="1400" dirty="0"/>
          </a:p>
        </p:txBody>
      </p:sp>
      <p:graphicFrame>
        <p:nvGraphicFramePr>
          <p:cNvPr id="3" name="Tabell 2">
            <a:extLst>
              <a:ext uri="{FF2B5EF4-FFF2-40B4-BE49-F238E27FC236}">
                <a16:creationId xmlns:a16="http://schemas.microsoft.com/office/drawing/2014/main" id="{3C5F2389-BD88-47EA-A712-36877B683425}"/>
              </a:ext>
            </a:extLst>
          </p:cNvPr>
          <p:cNvGraphicFramePr>
            <a:graphicFrameLocks noGrp="1"/>
          </p:cNvGraphicFramePr>
          <p:nvPr>
            <p:extLst>
              <p:ext uri="{D42A27DB-BD31-4B8C-83A1-F6EECF244321}">
                <p14:modId xmlns:p14="http://schemas.microsoft.com/office/powerpoint/2010/main" val="1900010213"/>
              </p:ext>
            </p:extLst>
          </p:nvPr>
        </p:nvGraphicFramePr>
        <p:xfrm>
          <a:off x="6744445" y="3721044"/>
          <a:ext cx="4746513" cy="2251389"/>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22713445"/>
                    </a:ext>
                  </a:extLst>
                </a:gridCol>
                <a:gridCol w="688592">
                  <a:extLst>
                    <a:ext uri="{9D8B030D-6E8A-4147-A177-3AD203B41FA5}">
                      <a16:colId xmlns:a16="http://schemas.microsoft.com/office/drawing/2014/main" val="2280961563"/>
                    </a:ext>
                  </a:extLst>
                </a:gridCol>
                <a:gridCol w="626104">
                  <a:extLst>
                    <a:ext uri="{9D8B030D-6E8A-4147-A177-3AD203B41FA5}">
                      <a16:colId xmlns:a16="http://schemas.microsoft.com/office/drawing/2014/main" val="4183886420"/>
                    </a:ext>
                  </a:extLst>
                </a:gridCol>
                <a:gridCol w="617549">
                  <a:extLst>
                    <a:ext uri="{9D8B030D-6E8A-4147-A177-3AD203B41FA5}">
                      <a16:colId xmlns:a16="http://schemas.microsoft.com/office/drawing/2014/main" val="2368053488"/>
                    </a:ext>
                  </a:extLst>
                </a:gridCol>
                <a:gridCol w="720204">
                  <a:extLst>
                    <a:ext uri="{9D8B030D-6E8A-4147-A177-3AD203B41FA5}">
                      <a16:colId xmlns:a16="http://schemas.microsoft.com/office/drawing/2014/main" val="2485503196"/>
                    </a:ext>
                  </a:extLst>
                </a:gridCol>
                <a:gridCol w="543618">
                  <a:extLst>
                    <a:ext uri="{9D8B030D-6E8A-4147-A177-3AD203B41FA5}">
                      <a16:colId xmlns:a16="http://schemas.microsoft.com/office/drawing/2014/main" val="2334919036"/>
                    </a:ext>
                  </a:extLst>
                </a:gridCol>
              </a:tblGrid>
              <a:tr h="32899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94627478"/>
                  </a:ext>
                </a:extLst>
              </a:tr>
              <a:tr h="34544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4004868"/>
                  </a:ext>
                </a:extLst>
              </a:tr>
              <a:tr h="39423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294 855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1 171 250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3600334354"/>
                  </a:ext>
                </a:extLst>
              </a:tr>
              <a:tr h="39423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144 564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527 429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079578640"/>
                  </a:ext>
                </a:extLst>
              </a:tr>
              <a:tr h="394238">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6 801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29 794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745970331"/>
                  </a:ext>
                </a:extLst>
              </a:tr>
              <a:tr h="394238">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4 654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19 180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1596345457"/>
                  </a:ext>
                </a:extLst>
              </a:tr>
            </a:tbl>
          </a:graphicData>
        </a:graphic>
      </p:graphicFrame>
      <p:graphicFrame>
        <p:nvGraphicFramePr>
          <p:cNvPr id="12" name="Diagram 11">
            <a:extLst>
              <a:ext uri="{FF2B5EF4-FFF2-40B4-BE49-F238E27FC236}">
                <a16:creationId xmlns:a16="http://schemas.microsoft.com/office/drawing/2014/main" id="{B2AEB304-B825-438A-9E54-5DB59AFC6E08}"/>
              </a:ext>
            </a:extLst>
          </p:cNvPr>
          <p:cNvGraphicFramePr>
            <a:graphicFrameLocks/>
          </p:cNvGraphicFramePr>
          <p:nvPr>
            <p:extLst>
              <p:ext uri="{D42A27DB-BD31-4B8C-83A1-F6EECF244321}">
                <p14:modId xmlns:p14="http://schemas.microsoft.com/office/powerpoint/2010/main" val="2250089382"/>
              </p:ext>
            </p:extLst>
          </p:nvPr>
        </p:nvGraphicFramePr>
        <p:xfrm>
          <a:off x="635146" y="1903801"/>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5305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2013358"/>
            <a:ext cx="4684939" cy="1429076"/>
          </a:xfrm>
        </p:spPr>
        <p:txBody>
          <a:bodyPr/>
          <a:lstStyle/>
          <a:p>
            <a:pPr lvl="4"/>
            <a:r>
              <a:rPr lang="sv-SE" sz="1400" dirty="0"/>
              <a:t>Personer berörda av varsel minskade med </a:t>
            </a:r>
            <a:br>
              <a:rPr lang="sv-SE" sz="1400" dirty="0"/>
            </a:br>
            <a:r>
              <a:rPr lang="sv-SE" sz="1400" dirty="0"/>
              <a:t>67 procent </a:t>
            </a:r>
            <a:r>
              <a:rPr lang="sv-SE" sz="1400" dirty="0" smtClean="0"/>
              <a:t>i länet under </a:t>
            </a:r>
            <a:r>
              <a:rPr lang="sv-SE" sz="1400" dirty="0"/>
              <a:t>kvartalet och minskade med </a:t>
            </a:r>
            <a:br>
              <a:rPr lang="sv-SE" sz="1400" dirty="0"/>
            </a:br>
            <a:r>
              <a:rPr lang="sv-SE" sz="1400" dirty="0"/>
              <a:t>49 procent i Västerås.</a:t>
            </a:r>
          </a:p>
          <a:p>
            <a:pPr lvl="4"/>
            <a:r>
              <a:rPr lang="sv-SE" sz="1400" dirty="0"/>
              <a:t>På helårsbasis har antalet personer berörda av varsel minskat med 32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339"/>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kv3</a:t>
            </a:r>
            <a:endParaRPr lang="sv-SE" sz="1400" dirty="0"/>
          </a:p>
        </p:txBody>
      </p:sp>
      <p:graphicFrame>
        <p:nvGraphicFramePr>
          <p:cNvPr id="4" name="Tabell 3">
            <a:extLst>
              <a:ext uri="{FF2B5EF4-FFF2-40B4-BE49-F238E27FC236}">
                <a16:creationId xmlns:a16="http://schemas.microsoft.com/office/drawing/2014/main" id="{CD05D20C-1D1C-48D5-8257-675B7279E2AF}"/>
              </a:ext>
            </a:extLst>
          </p:cNvPr>
          <p:cNvGraphicFramePr>
            <a:graphicFrameLocks noGrp="1"/>
          </p:cNvGraphicFramePr>
          <p:nvPr>
            <p:extLst>
              <p:ext uri="{D42A27DB-BD31-4B8C-83A1-F6EECF244321}">
                <p14:modId xmlns:p14="http://schemas.microsoft.com/office/powerpoint/2010/main" val="3885554191"/>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3949827425"/>
                    </a:ext>
                  </a:extLst>
                </a:gridCol>
                <a:gridCol w="679659">
                  <a:extLst>
                    <a:ext uri="{9D8B030D-6E8A-4147-A177-3AD203B41FA5}">
                      <a16:colId xmlns:a16="http://schemas.microsoft.com/office/drawing/2014/main" val="4202303683"/>
                    </a:ext>
                  </a:extLst>
                </a:gridCol>
                <a:gridCol w="771068">
                  <a:extLst>
                    <a:ext uri="{9D8B030D-6E8A-4147-A177-3AD203B41FA5}">
                      <a16:colId xmlns:a16="http://schemas.microsoft.com/office/drawing/2014/main" val="873687594"/>
                    </a:ext>
                  </a:extLst>
                </a:gridCol>
                <a:gridCol w="610429">
                  <a:extLst>
                    <a:ext uri="{9D8B030D-6E8A-4147-A177-3AD203B41FA5}">
                      <a16:colId xmlns:a16="http://schemas.microsoft.com/office/drawing/2014/main" val="1022405617"/>
                    </a:ext>
                  </a:extLst>
                </a:gridCol>
                <a:gridCol w="556883">
                  <a:extLst>
                    <a:ext uri="{9D8B030D-6E8A-4147-A177-3AD203B41FA5}">
                      <a16:colId xmlns:a16="http://schemas.microsoft.com/office/drawing/2014/main" val="857344853"/>
                    </a:ext>
                  </a:extLst>
                </a:gridCol>
                <a:gridCol w="536566">
                  <a:extLst>
                    <a:ext uri="{9D8B030D-6E8A-4147-A177-3AD203B41FA5}">
                      <a16:colId xmlns:a16="http://schemas.microsoft.com/office/drawing/2014/main" val="2133774834"/>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11307365"/>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573050683"/>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5 034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717264148"/>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2 940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22 542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985392776"/>
                  </a:ext>
                </a:extLst>
              </a:tr>
              <a:tr h="39512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1 077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653708567"/>
                  </a:ext>
                </a:extLst>
              </a:tr>
              <a:tr h="39512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521219802"/>
                  </a:ext>
                </a:extLst>
              </a:tr>
            </a:tbl>
          </a:graphicData>
        </a:graphic>
      </p:graphicFrame>
      <p:graphicFrame>
        <p:nvGraphicFramePr>
          <p:cNvPr id="13" name="Diagram 12">
            <a:extLst>
              <a:ext uri="{FF2B5EF4-FFF2-40B4-BE49-F238E27FC236}">
                <a16:creationId xmlns:a16="http://schemas.microsoft.com/office/drawing/2014/main" id="{6472EF6B-104B-47B4-8849-68187D1055AE}"/>
              </a:ext>
            </a:extLst>
          </p:cNvPr>
          <p:cNvGraphicFramePr>
            <a:graphicFrameLocks/>
          </p:cNvGraphicFramePr>
          <p:nvPr>
            <p:extLst>
              <p:ext uri="{D42A27DB-BD31-4B8C-83A1-F6EECF244321}">
                <p14:modId xmlns:p14="http://schemas.microsoft.com/office/powerpoint/2010/main" val="3450892401"/>
              </p:ext>
            </p:extLst>
          </p:nvPr>
        </p:nvGraphicFramePr>
        <p:xfrm>
          <a:off x="750108" y="1880919"/>
          <a:ext cx="5830154" cy="38760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77519"/>
            <a:ext cx="4667523" cy="1461764"/>
          </a:xfrm>
        </p:spPr>
        <p:txBody>
          <a:bodyPr/>
          <a:lstStyle/>
          <a:p>
            <a:pPr lvl="4"/>
            <a:r>
              <a:rPr lang="sv-SE" sz="1400" dirty="0"/>
              <a:t>Arbetslösheten minskade med 0,8 procentenheter i länet under kvartalet.</a:t>
            </a:r>
          </a:p>
          <a:p>
            <a:pPr lvl="4"/>
            <a:r>
              <a:rPr lang="sv-SE" sz="1400" dirty="0"/>
              <a:t>Skinnskattebergs kommun stod för länets lägsta arbetslöshet (4,7%).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72510" y="1251275"/>
            <a:ext cx="498384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01650FC8-A5E0-4E6A-92CD-FC7216A814F2}"/>
              </a:ext>
            </a:extLst>
          </p:cNvPr>
          <p:cNvGraphicFramePr>
            <a:graphicFrameLocks noGrp="1"/>
          </p:cNvGraphicFramePr>
          <p:nvPr>
            <p:extLst>
              <p:ext uri="{D42A27DB-BD31-4B8C-83A1-F6EECF244321}">
                <p14:modId xmlns:p14="http://schemas.microsoft.com/office/powerpoint/2010/main" val="1548583729"/>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700603"/>
                    </a:ext>
                  </a:extLst>
                </a:gridCol>
                <a:gridCol w="676080">
                  <a:extLst>
                    <a:ext uri="{9D8B030D-6E8A-4147-A177-3AD203B41FA5}">
                      <a16:colId xmlns:a16="http://schemas.microsoft.com/office/drawing/2014/main" val="732712714"/>
                    </a:ext>
                  </a:extLst>
                </a:gridCol>
                <a:gridCol w="767008">
                  <a:extLst>
                    <a:ext uri="{9D8B030D-6E8A-4147-A177-3AD203B41FA5}">
                      <a16:colId xmlns:a16="http://schemas.microsoft.com/office/drawing/2014/main" val="2903009341"/>
                    </a:ext>
                  </a:extLst>
                </a:gridCol>
                <a:gridCol w="607214">
                  <a:extLst>
                    <a:ext uri="{9D8B030D-6E8A-4147-A177-3AD203B41FA5}">
                      <a16:colId xmlns:a16="http://schemas.microsoft.com/office/drawing/2014/main" val="3248358379"/>
                    </a:ext>
                  </a:extLst>
                </a:gridCol>
                <a:gridCol w="553950">
                  <a:extLst>
                    <a:ext uri="{9D8B030D-6E8A-4147-A177-3AD203B41FA5}">
                      <a16:colId xmlns:a16="http://schemas.microsoft.com/office/drawing/2014/main" val="256329306"/>
                    </a:ext>
                  </a:extLst>
                </a:gridCol>
                <a:gridCol w="533741">
                  <a:extLst>
                    <a:ext uri="{9D8B030D-6E8A-4147-A177-3AD203B41FA5}">
                      <a16:colId xmlns:a16="http://schemas.microsoft.com/office/drawing/2014/main" val="4035758589"/>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Antal</a:t>
                      </a: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Förändring</a:t>
                      </a:r>
                    </a:p>
                  </a:txBody>
                  <a:tcPr marL="9525" marR="9525" marT="9525" marB="0" anchor="b"/>
                </a:tc>
                <a:tc gridSpan="3">
                  <a:txBody>
                    <a:bodyPr/>
                    <a:lstStyle/>
                    <a:p>
                      <a:pPr algn="ctr" fontAlgn="b"/>
                      <a:r>
                        <a:rPr lang="sv-SE" sz="800" u="none" strike="noStrike" kern="1200">
                          <a:solidFill>
                            <a:schemeClr val="tx1"/>
                          </a:solidFill>
                          <a:effectLst/>
                          <a:latin typeface="+mn-lt"/>
                          <a:ea typeface="+mn-ea"/>
                          <a:cs typeface="+mn-cs"/>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176294679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2790856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394 764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-78 593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922288001"/>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188 741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-30 763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2112833039"/>
                  </a:ext>
                </a:extLst>
              </a:tr>
              <a:tr h="374367">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13 184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-1 543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2171270188"/>
                  </a:ext>
                </a:extLst>
              </a:tr>
              <a:tr h="374367">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7 871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-768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2628132735"/>
                  </a:ext>
                </a:extLst>
              </a:tr>
            </a:tbl>
          </a:graphicData>
        </a:graphic>
      </p:graphicFrame>
      <p:graphicFrame>
        <p:nvGraphicFramePr>
          <p:cNvPr id="13" name="Diagram 12">
            <a:extLst>
              <a:ext uri="{FF2B5EF4-FFF2-40B4-BE49-F238E27FC236}">
                <a16:creationId xmlns:a16="http://schemas.microsoft.com/office/drawing/2014/main" id="{5C6D4C37-EE83-4372-AAD2-EF27A188F3D6}"/>
              </a:ext>
            </a:extLst>
          </p:cNvPr>
          <p:cNvGraphicFramePr>
            <a:graphicFrameLocks/>
          </p:cNvGraphicFramePr>
          <p:nvPr>
            <p:extLst>
              <p:ext uri="{D42A27DB-BD31-4B8C-83A1-F6EECF244321}">
                <p14:modId xmlns:p14="http://schemas.microsoft.com/office/powerpoint/2010/main" val="2064225545"/>
              </p:ext>
            </p:extLst>
          </p:nvPr>
        </p:nvGraphicFramePr>
        <p:xfrm>
          <a:off x="738841" y="1735375"/>
          <a:ext cx="5867058" cy="40216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794826357"/>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41602">
                  <a:extLst>
                    <a:ext uri="{9D8B030D-6E8A-4147-A177-3AD203B41FA5}">
                      <a16:colId xmlns:a16="http://schemas.microsoft.com/office/drawing/2014/main" val="452260278"/>
                    </a:ext>
                  </a:extLst>
                </a:gridCol>
                <a:gridCol w="19267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5 006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-2 776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1 963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8 178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45,0</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13 184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14,5</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194726860"/>
              </p:ext>
            </p:extLst>
          </p:nvPr>
        </p:nvGraphicFramePr>
        <p:xfrm>
          <a:off x="1882774" y="3585949"/>
          <a:ext cx="8426449" cy="1796280"/>
        </p:xfrm>
        <a:graphic>
          <a:graphicData uri="http://schemas.openxmlformats.org/drawingml/2006/table">
            <a:tbl>
              <a:tblPr firstRow="1" bandRow="1">
                <a:tableStyleId>{5C22544A-7EE6-4342-B048-85BDC9FD1C3A}</a:tableStyleId>
              </a:tblPr>
              <a:tblGrid>
                <a:gridCol w="2660651">
                  <a:extLst>
                    <a:ext uri="{9D8B030D-6E8A-4147-A177-3AD203B41FA5}">
                      <a16:colId xmlns:a16="http://schemas.microsoft.com/office/drawing/2014/main" val="3172541576"/>
                    </a:ext>
                  </a:extLst>
                </a:gridCol>
                <a:gridCol w="19244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Västerås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3 000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-1 763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-37,0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1 232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18,3</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-32,7</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4 871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74,2</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34,0</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7 871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27,5</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2020878"/>
            <a:ext cx="4725924" cy="1399557"/>
          </a:xfrm>
        </p:spPr>
        <p:txBody>
          <a:bodyPr/>
          <a:lstStyle/>
          <a:p>
            <a:pPr lvl="4"/>
            <a:r>
              <a:rPr lang="sv-SE" sz="1400" dirty="0"/>
              <a:t>Antalet invånare ökade med 0,6 </a:t>
            </a:r>
            <a:r>
              <a:rPr lang="sv-SE" sz="1400" dirty="0" smtClean="0"/>
              <a:t>procent elle</a:t>
            </a:r>
            <a:r>
              <a:rPr lang="sv-SE" sz="1400" dirty="0" smtClean="0"/>
              <a:t>r 1 500 personer</a:t>
            </a:r>
            <a:r>
              <a:rPr lang="sv-SE" sz="1400" dirty="0" smtClean="0"/>
              <a:t> </a:t>
            </a:r>
            <a:r>
              <a:rPr lang="sv-SE" sz="1400" dirty="0"/>
              <a:t>i länet och 0,8 procent i Västerås kommun under kvartalet.</a:t>
            </a:r>
            <a:endParaRPr lang="sv-SE" sz="1800" dirty="0"/>
          </a:p>
          <a:p>
            <a:pPr lvl="4"/>
            <a:r>
              <a:rPr lang="sv-SE" sz="1400" dirty="0"/>
              <a:t>I Sverige ökade antalet invånare med 0,6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63116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kv3</a:t>
            </a:r>
            <a:endParaRPr lang="sv-SE" sz="1400" dirty="0"/>
          </a:p>
        </p:txBody>
      </p:sp>
      <p:graphicFrame>
        <p:nvGraphicFramePr>
          <p:cNvPr id="3" name="Tabell 2">
            <a:extLst>
              <a:ext uri="{FF2B5EF4-FFF2-40B4-BE49-F238E27FC236}">
                <a16:creationId xmlns:a16="http://schemas.microsoft.com/office/drawing/2014/main" id="{06B92B46-C8BF-4204-884C-0B0415EE408E}"/>
              </a:ext>
            </a:extLst>
          </p:cNvPr>
          <p:cNvGraphicFramePr>
            <a:graphicFrameLocks noGrp="1"/>
          </p:cNvGraphicFramePr>
          <p:nvPr>
            <p:extLst>
              <p:ext uri="{D42A27DB-BD31-4B8C-83A1-F6EECF244321}">
                <p14:modId xmlns:p14="http://schemas.microsoft.com/office/powerpoint/2010/main" val="2168058807"/>
              </p:ext>
            </p:extLst>
          </p:nvPr>
        </p:nvGraphicFramePr>
        <p:xfrm>
          <a:off x="6744440" y="3714564"/>
          <a:ext cx="4725924" cy="21655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377391958"/>
                    </a:ext>
                  </a:extLst>
                </a:gridCol>
                <a:gridCol w="842883">
                  <a:extLst>
                    <a:ext uri="{9D8B030D-6E8A-4147-A177-3AD203B41FA5}">
                      <a16:colId xmlns:a16="http://schemas.microsoft.com/office/drawing/2014/main" val="3775523766"/>
                    </a:ext>
                  </a:extLst>
                </a:gridCol>
                <a:gridCol w="822850">
                  <a:extLst>
                    <a:ext uri="{9D8B030D-6E8A-4147-A177-3AD203B41FA5}">
                      <a16:colId xmlns:a16="http://schemas.microsoft.com/office/drawing/2014/main" val="4113143520"/>
                    </a:ext>
                  </a:extLst>
                </a:gridCol>
                <a:gridCol w="748442">
                  <a:extLst>
                    <a:ext uri="{9D8B030D-6E8A-4147-A177-3AD203B41FA5}">
                      <a16:colId xmlns:a16="http://schemas.microsoft.com/office/drawing/2014/main" val="3423054423"/>
                    </a:ext>
                  </a:extLst>
                </a:gridCol>
                <a:gridCol w="575749">
                  <a:extLst>
                    <a:ext uri="{9D8B030D-6E8A-4147-A177-3AD203B41FA5}">
                      <a16:colId xmlns:a16="http://schemas.microsoft.com/office/drawing/2014/main" val="1177195877"/>
                    </a:ext>
                  </a:extLst>
                </a:gridCol>
              </a:tblGrid>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8554168"/>
                  </a:ext>
                </a:extLst>
              </a:tr>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067753529"/>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10 435,4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70853297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4 733,0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 </a:t>
                      </a:r>
                    </a:p>
                  </a:txBody>
                  <a:tcPr marL="9525" marR="9525" marT="9525" marB="0" anchor="ctr"/>
                </a:tc>
                <a:extLst>
                  <a:ext uri="{0D108BD9-81ED-4DB2-BD59-A6C34878D82A}">
                    <a16:rowId xmlns:a16="http://schemas.microsoft.com/office/drawing/2014/main" val="3160599179"/>
                  </a:ext>
                </a:extLst>
              </a:tr>
              <a:tr h="360923">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a:t>
                      </a:r>
                    </a:p>
                  </a:txBody>
                  <a:tcPr marL="9525" marR="9525" marT="9525" marB="0" anchor="ctr"/>
                </a:tc>
                <a:extLst>
                  <a:ext uri="{0D108BD9-81ED-4DB2-BD59-A6C34878D82A}">
                    <a16:rowId xmlns:a16="http://schemas.microsoft.com/office/drawing/2014/main" val="1133605478"/>
                  </a:ext>
                </a:extLst>
              </a:tr>
              <a:tr h="360923">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6,7 </a:t>
                      </a:r>
                    </a:p>
                  </a:txBody>
                  <a:tcPr marL="9525" marR="9525" marT="9525" marB="0" anchor="ctr"/>
                </a:tc>
                <a:extLst>
                  <a:ext uri="{0D108BD9-81ED-4DB2-BD59-A6C34878D82A}">
                    <a16:rowId xmlns:a16="http://schemas.microsoft.com/office/drawing/2014/main" val="2217360536"/>
                  </a:ext>
                </a:extLst>
              </a:tr>
            </a:tbl>
          </a:graphicData>
        </a:graphic>
      </p:graphicFrame>
      <p:graphicFrame>
        <p:nvGraphicFramePr>
          <p:cNvPr id="13" name="Diagram 12">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2826823359"/>
              </p:ext>
            </p:extLst>
          </p:nvPr>
        </p:nvGraphicFramePr>
        <p:xfrm>
          <a:off x="747398" y="1902775"/>
          <a:ext cx="5755951" cy="38542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2139550"/>
            <a:ext cx="4733180" cy="1289450"/>
          </a:xfrm>
        </p:spPr>
        <p:txBody>
          <a:bodyPr/>
          <a:lstStyle/>
          <a:p>
            <a:pPr lvl="4"/>
            <a:r>
              <a:rPr lang="sv-SE" sz="1400" dirty="0"/>
              <a:t>Bostadsbyggandet </a:t>
            </a:r>
            <a:r>
              <a:rPr lang="sv-SE" sz="1400" dirty="0" smtClean="0"/>
              <a:t>befinner </a:t>
            </a:r>
            <a:r>
              <a:rPr lang="sv-SE" sz="1400" dirty="0"/>
              <a:t>sig på samma nivå som samma period som förra året. </a:t>
            </a:r>
          </a:p>
          <a:p>
            <a:pPr lvl="4"/>
            <a:r>
              <a:rPr lang="sv-SE" sz="1400" dirty="0"/>
              <a:t>Av länets 285 påbörjade lägenheter svarade Västerås för </a:t>
            </a:r>
            <a:r>
              <a:rPr lang="sv-SE" sz="1400" dirty="0" smtClean="0"/>
              <a:t>252</a:t>
            </a:r>
            <a:r>
              <a:rPr lang="sv-SE" sz="1400" dirty="0"/>
              <a: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kv3</a:t>
            </a:r>
            <a:endParaRPr lang="sv-SE" sz="1400" dirty="0"/>
          </a:p>
        </p:txBody>
      </p:sp>
      <p:graphicFrame>
        <p:nvGraphicFramePr>
          <p:cNvPr id="3" name="Tabell 2">
            <a:extLst>
              <a:ext uri="{FF2B5EF4-FFF2-40B4-BE49-F238E27FC236}">
                <a16:creationId xmlns:a16="http://schemas.microsoft.com/office/drawing/2014/main" id="{7A24CD89-21F7-4633-A3CB-C48910EC16A7}"/>
              </a:ext>
            </a:extLst>
          </p:cNvPr>
          <p:cNvGraphicFramePr>
            <a:graphicFrameLocks noGrp="1"/>
          </p:cNvGraphicFramePr>
          <p:nvPr>
            <p:extLst>
              <p:ext uri="{D42A27DB-BD31-4B8C-83A1-F6EECF244321}">
                <p14:modId xmlns:p14="http://schemas.microsoft.com/office/powerpoint/2010/main" val="1202503141"/>
              </p:ext>
            </p:extLst>
          </p:nvPr>
        </p:nvGraphicFramePr>
        <p:xfrm>
          <a:off x="6744444" y="3730344"/>
          <a:ext cx="4725917" cy="2149756"/>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3859614006"/>
                    </a:ext>
                  </a:extLst>
                </a:gridCol>
                <a:gridCol w="685604">
                  <a:extLst>
                    <a:ext uri="{9D8B030D-6E8A-4147-A177-3AD203B41FA5}">
                      <a16:colId xmlns:a16="http://schemas.microsoft.com/office/drawing/2014/main" val="2524124296"/>
                    </a:ext>
                  </a:extLst>
                </a:gridCol>
                <a:gridCol w="777813">
                  <a:extLst>
                    <a:ext uri="{9D8B030D-6E8A-4147-A177-3AD203B41FA5}">
                      <a16:colId xmlns:a16="http://schemas.microsoft.com/office/drawing/2014/main" val="1097672926"/>
                    </a:ext>
                  </a:extLst>
                </a:gridCol>
                <a:gridCol w="615768">
                  <a:extLst>
                    <a:ext uri="{9D8B030D-6E8A-4147-A177-3AD203B41FA5}">
                      <a16:colId xmlns:a16="http://schemas.microsoft.com/office/drawing/2014/main" val="2652394528"/>
                    </a:ext>
                  </a:extLst>
                </a:gridCol>
                <a:gridCol w="561754">
                  <a:extLst>
                    <a:ext uri="{9D8B030D-6E8A-4147-A177-3AD203B41FA5}">
                      <a16:colId xmlns:a16="http://schemas.microsoft.com/office/drawing/2014/main" val="1263849957"/>
                    </a:ext>
                  </a:extLst>
                </a:gridCol>
                <a:gridCol w="541259">
                  <a:extLst>
                    <a:ext uri="{9D8B030D-6E8A-4147-A177-3AD203B41FA5}">
                      <a16:colId xmlns:a16="http://schemas.microsoft.com/office/drawing/2014/main" val="1489986958"/>
                    </a:ext>
                  </a:extLst>
                </a:gridCol>
              </a:tblGrid>
              <a:tr h="31414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967682204"/>
                  </a:ext>
                </a:extLst>
              </a:tr>
              <a:tr h="3298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59458464"/>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11 045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53 987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332352560"/>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5 516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25 017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2479268706"/>
                  </a:ext>
                </a:extLst>
              </a:tr>
              <a:tr h="376441">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657277135"/>
                  </a:ext>
                </a:extLst>
              </a:tr>
              <a:tr h="376441">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1 372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3903410004"/>
                  </a:ext>
                </a:extLst>
              </a:tr>
            </a:tbl>
          </a:graphicData>
        </a:graphic>
      </p:graphicFrame>
      <p:graphicFrame>
        <p:nvGraphicFramePr>
          <p:cNvPr id="12" name="Diagram 11">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2455768631"/>
              </p:ext>
            </p:extLst>
          </p:nvPr>
        </p:nvGraphicFramePr>
        <p:xfrm>
          <a:off x="764490" y="1928409"/>
          <a:ext cx="5798680" cy="382858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39" y="233146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7" y="236292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479805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785604"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kv3</a:t>
            </a:r>
            <a:endParaRPr lang="sv-SE" sz="1400" dirty="0"/>
          </a:p>
        </p:txBody>
      </p:sp>
      <p:graphicFrame>
        <p:nvGraphicFramePr>
          <p:cNvPr id="4" name="Tabell 3">
            <a:extLst>
              <a:ext uri="{FF2B5EF4-FFF2-40B4-BE49-F238E27FC236}">
                <a16:creationId xmlns:a16="http://schemas.microsoft.com/office/drawing/2014/main" id="{CC841664-6D72-46FA-AFA8-1DC466B1C0F8}"/>
              </a:ext>
            </a:extLst>
          </p:cNvPr>
          <p:cNvGraphicFramePr>
            <a:graphicFrameLocks noGrp="1"/>
          </p:cNvGraphicFramePr>
          <p:nvPr>
            <p:extLst>
              <p:ext uri="{D42A27DB-BD31-4B8C-83A1-F6EECF244321}">
                <p14:modId xmlns:p14="http://schemas.microsoft.com/office/powerpoint/2010/main" val="3446099029"/>
              </p:ext>
            </p:extLst>
          </p:nvPr>
        </p:nvGraphicFramePr>
        <p:xfrm>
          <a:off x="6744437" y="2618945"/>
          <a:ext cx="4725924" cy="2195077"/>
        </p:xfrm>
        <a:graphic>
          <a:graphicData uri="http://schemas.openxmlformats.org/drawingml/2006/table">
            <a:tbl>
              <a:tblPr bandRow="1">
                <a:tableStyleId>{2D5ABB26-0587-4C30-8999-92F81FD0307C}</a:tableStyleId>
              </a:tblPr>
              <a:tblGrid>
                <a:gridCol w="1543721">
                  <a:extLst>
                    <a:ext uri="{9D8B030D-6E8A-4147-A177-3AD203B41FA5}">
                      <a16:colId xmlns:a16="http://schemas.microsoft.com/office/drawing/2014/main" val="2588086048"/>
                    </a:ext>
                  </a:extLst>
                </a:gridCol>
                <a:gridCol w="685605">
                  <a:extLst>
                    <a:ext uri="{9D8B030D-6E8A-4147-A177-3AD203B41FA5}">
                      <a16:colId xmlns:a16="http://schemas.microsoft.com/office/drawing/2014/main" val="337650717"/>
                    </a:ext>
                  </a:extLst>
                </a:gridCol>
                <a:gridCol w="777814">
                  <a:extLst>
                    <a:ext uri="{9D8B030D-6E8A-4147-A177-3AD203B41FA5}">
                      <a16:colId xmlns:a16="http://schemas.microsoft.com/office/drawing/2014/main" val="2005788357"/>
                    </a:ext>
                  </a:extLst>
                </a:gridCol>
                <a:gridCol w="572048">
                  <a:extLst>
                    <a:ext uri="{9D8B030D-6E8A-4147-A177-3AD203B41FA5}">
                      <a16:colId xmlns:a16="http://schemas.microsoft.com/office/drawing/2014/main" val="2391748948"/>
                    </a:ext>
                  </a:extLst>
                </a:gridCol>
                <a:gridCol w="605476">
                  <a:extLst>
                    <a:ext uri="{9D8B030D-6E8A-4147-A177-3AD203B41FA5}">
                      <a16:colId xmlns:a16="http://schemas.microsoft.com/office/drawing/2014/main" val="1583891564"/>
                    </a:ext>
                  </a:extLst>
                </a:gridCol>
                <a:gridCol w="541260">
                  <a:extLst>
                    <a:ext uri="{9D8B030D-6E8A-4147-A177-3AD203B41FA5}">
                      <a16:colId xmlns:a16="http://schemas.microsoft.com/office/drawing/2014/main" val="3791572549"/>
                    </a:ext>
                  </a:extLst>
                </a:gridCol>
              </a:tblGrid>
              <a:tr h="2375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215778766"/>
                  </a:ext>
                </a:extLst>
              </a:tr>
              <a:tr h="24944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591211211"/>
                  </a:ext>
                </a:extLst>
              </a:tr>
              <a:tr h="28467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13 745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30 717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extLst>
                  <a:ext uri="{0D108BD9-81ED-4DB2-BD59-A6C34878D82A}">
                    <a16:rowId xmlns:a16="http://schemas.microsoft.com/office/drawing/2014/main" val="3155524576"/>
                  </a:ext>
                </a:extLst>
              </a:tr>
              <a:tr h="28467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5 472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13 276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3912248797"/>
                  </a:ext>
                </a:extLst>
              </a:tr>
              <a:tr h="284678">
                <a:tc>
                  <a:txBody>
                    <a:bodyPr/>
                    <a:lstStyle/>
                    <a:p>
                      <a:pPr marL="72000" algn="l" fontAlgn="b"/>
                      <a:r>
                        <a:rPr lang="sv-SE" sz="800" b="1" u="none" strike="noStrike" dirty="0">
                          <a:effectLst/>
                        </a:rPr>
                        <a:t>Västmanlands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204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extLst>
                  <a:ext uri="{0D108BD9-81ED-4DB2-BD59-A6C34878D82A}">
                    <a16:rowId xmlns:a16="http://schemas.microsoft.com/office/drawing/2014/main" val="3345795674"/>
                  </a:ext>
                </a:extLst>
              </a:tr>
              <a:tr h="284678">
                <a:tc>
                  <a:txBody>
                    <a:bodyPr/>
                    <a:lstStyle/>
                    <a:p>
                      <a:pPr marL="72000" algn="l" fontAlgn="b"/>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-17 </a:t>
                      </a:r>
                    </a:p>
                  </a:txBody>
                  <a:tcPr marL="9525" marR="9525" marT="9525" marB="0" anchor="ctr"/>
                </a:tc>
                <a:extLst>
                  <a:ext uri="{0D108BD9-81ED-4DB2-BD59-A6C34878D82A}">
                    <a16:rowId xmlns:a16="http://schemas.microsoft.com/office/drawing/2014/main" val="3108025676"/>
                  </a:ext>
                </a:extLst>
              </a:tr>
              <a:tr h="284678">
                <a:tc>
                  <a:txBody>
                    <a:bodyPr/>
                    <a:lstStyle/>
                    <a:p>
                      <a:pPr marL="72000" algn="l" fontAlgn="b"/>
                      <a:r>
                        <a:rPr lang="sv-SE" sz="800" b="1" u="none" strike="noStrike" dirty="0">
                          <a:effectLst/>
                        </a:rPr>
                        <a:t>Västerås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a:t>
                      </a:r>
                    </a:p>
                  </a:txBody>
                  <a:tcPr marL="9525" marR="9525" marT="9525" marB="0" anchor="ctr"/>
                </a:tc>
                <a:extLst>
                  <a:ext uri="{0D108BD9-81ED-4DB2-BD59-A6C34878D82A}">
                    <a16:rowId xmlns:a16="http://schemas.microsoft.com/office/drawing/2014/main" val="3057009573"/>
                  </a:ext>
                </a:extLst>
              </a:tr>
              <a:tr h="28467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407413212"/>
                  </a:ext>
                </a:extLst>
              </a:tr>
            </a:tbl>
          </a:graphicData>
        </a:graphic>
      </p:graphicFrame>
      <p:sp>
        <p:nvSpPr>
          <p:cNvPr id="11" name="textruta 10">
            <a:extLst>
              <a:ext uri="{FF2B5EF4-FFF2-40B4-BE49-F238E27FC236}">
                <a16:creationId xmlns:a16="http://schemas.microsoft.com/office/drawing/2014/main" id="{955E221F-2EDD-40D5-A6EF-0A7DD9F5A654}"/>
              </a:ext>
            </a:extLst>
          </p:cNvPr>
          <p:cNvSpPr txBox="1"/>
          <p:nvPr/>
        </p:nvSpPr>
        <p:spPr>
          <a:xfrm>
            <a:off x="10337001" y="4998203"/>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15E61F2F-A87A-4545-9EC4-C640A15C0417}"/>
              </a:ext>
            </a:extLst>
          </p:cNvPr>
          <p:cNvGraphicFramePr>
            <a:graphicFrameLocks/>
          </p:cNvGraphicFramePr>
          <p:nvPr>
            <p:extLst>
              <p:ext uri="{D42A27DB-BD31-4B8C-83A1-F6EECF244321}">
                <p14:modId xmlns:p14="http://schemas.microsoft.com/office/powerpoint/2010/main" val="803779534"/>
              </p:ext>
            </p:extLst>
          </p:nvPr>
        </p:nvGraphicFramePr>
        <p:xfrm>
          <a:off x="769154" y="2164175"/>
          <a:ext cx="5457825" cy="35928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oskärpa&#10;&#10;Automatiskt genererad beskrivning">
            <a:extLst>
              <a:ext uri="{FF2B5EF4-FFF2-40B4-BE49-F238E27FC236}">
                <a16:creationId xmlns:a16="http://schemas.microsoft.com/office/drawing/2014/main" id="{BA2E3F11-0009-4F0E-A1F5-46F16ABABCB1}"/>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77630468"/>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68763">
                  <a:extLst>
                    <a:ext uri="{9D8B030D-6E8A-4147-A177-3AD203B41FA5}">
                      <a16:colId xmlns:a16="http://schemas.microsoft.com/office/drawing/2014/main" val="2818758293"/>
                    </a:ext>
                  </a:extLst>
                </a:gridCol>
                <a:gridCol w="1064641">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algn="l" rtl="0" fontAlgn="ctr"/>
                      <a:r>
                        <a:rPr lang="sv-SE" sz="800" b="1" i="0" u="none" strike="noStrike">
                          <a:solidFill>
                            <a:srgbClr val="000000"/>
                          </a:solidFill>
                          <a:effectLst/>
                          <a:latin typeface="Futura Std Book" panose="020B0502020204020303" pitchFamily="34" charset="0"/>
                        </a:rPr>
                        <a:t>Västmanlands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356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Arboga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Västmanlands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E9CA1CBA-BCE8-4159-8212-E37F87A2CFFF}"/>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588409742"/>
              </p:ext>
            </p:extLst>
          </p:nvPr>
        </p:nvGraphicFramePr>
        <p:xfrm>
          <a:off x="6167438" y="106615"/>
          <a:ext cx="5689601" cy="6418015"/>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58550">
                  <a:extLst>
                    <a:ext uri="{9D8B030D-6E8A-4147-A177-3AD203B41FA5}">
                      <a16:colId xmlns:a16="http://schemas.microsoft.com/office/drawing/2014/main" val="2818758293"/>
                    </a:ext>
                  </a:extLst>
                </a:gridCol>
                <a:gridCol w="1075828">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6 801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4 654</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49</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0775A1A2-25AB-4AC6-9872-756C99FADC5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870A2852-8585-4B22-BF7C-0EB91459C397}"/>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4019340650"/>
              </p:ext>
            </p:extLst>
          </p:nvPr>
        </p:nvGraphicFramePr>
        <p:xfrm>
          <a:off x="6167440" y="106615"/>
          <a:ext cx="5702807" cy="64180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13 184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7 871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11FD440D-E43C-4E57-8AF7-F8B606F70399}"/>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1144497711"/>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278 608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Arboga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14 081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1 500</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Fagersta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13 263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16 530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8 798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26 148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5 709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22 972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4 380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10 130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156 597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8A9C8F8A-27D5-458A-937A-652C55C9801A}"/>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87398" y="326398"/>
            <a:ext cx="4918077" cy="1302377"/>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596996100"/>
              </p:ext>
            </p:extLst>
          </p:nvPr>
        </p:nvGraphicFramePr>
        <p:xfrm>
          <a:off x="6164962" y="106614"/>
          <a:ext cx="4871338" cy="6424989"/>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0458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510">
                <a:tc>
                  <a:txBody>
                    <a:bodyPr/>
                    <a:lstStyle/>
                    <a:p>
                      <a:pPr algn="l" rtl="0" fontAlgn="ctr"/>
                      <a:r>
                        <a:rPr lang="sv-SE" sz="800" b="1" i="0" u="none" strike="noStrike" dirty="0">
                          <a:solidFill>
                            <a:srgbClr val="000000"/>
                          </a:solidFill>
                          <a:effectLst/>
                          <a:latin typeface="Futura Std Book" panose="020B0502020204020303" pitchFamily="34" charset="0"/>
                        </a:rPr>
                        <a:t>Västmanlands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204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Arboga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293360832"/>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559525621"/>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Hallstahammar</a:t>
                      </a:r>
                    </a:p>
                  </a:txBody>
                  <a:tcPr marL="180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39445981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32085089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121273573"/>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Skinnskatteberg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084239425"/>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047465816"/>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152</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31</a:t>
                      </a:r>
                    </a:p>
                  </a:txBody>
                  <a:tcPr marL="0" marR="0" marT="0"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vatten, utomhus, himmel, flod&#10;&#10;Automatiskt genererad beskrivning">
            <a:extLst>
              <a:ext uri="{FF2B5EF4-FFF2-40B4-BE49-F238E27FC236}">
                <a16:creationId xmlns:a16="http://schemas.microsoft.com/office/drawing/2014/main" id="{09E341FC-A2D8-4272-8A84-1D606F261749}"/>
              </a:ext>
            </a:extLst>
          </p:cNvPr>
          <p:cNvPicPr>
            <a:picLocks noGrp="1" noChangeAspect="1"/>
          </p:cNvPicPr>
          <p:nvPr>
            <p:ph type="pic" sz="quarter" idx="13"/>
          </p:nvPr>
        </p:nvPicPr>
        <p:blipFill>
          <a:blip r:embed="rId2"/>
          <a:srcRect t="2493" b="24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380654" cy="4002904"/>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94827"/>
            <a:ext cx="568960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5350461" y="0"/>
            <a:ext cx="6532591" cy="6858000"/>
          </a:xfrm>
          <a:prstGeom prst="rect">
            <a:avLst/>
          </a:prstGeom>
        </p:spPr>
      </p:pic>
    </p:spTree>
    <p:extLst>
      <p:ext uri="{BB962C8B-B14F-4D97-AF65-F5344CB8AC3E}">
        <p14:creationId xmlns:p14="http://schemas.microsoft.com/office/powerpoint/2010/main" val="235255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2615</TotalTime>
  <Words>3048</Words>
  <Application>Microsoft Office PowerPoint</Application>
  <PresentationFormat>Bredbild</PresentationFormat>
  <Paragraphs>1175</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Tydlig 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565</cp:revision>
  <cp:lastPrinted>2020-03-19T09:14:48Z</cp:lastPrinted>
  <dcterms:created xsi:type="dcterms:W3CDTF">2019-04-29T08:02:07Z</dcterms:created>
  <dcterms:modified xsi:type="dcterms:W3CDTF">2022-01-05T12:57:21Z</dcterms:modified>
</cp:coreProperties>
</file>