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40064"/>
    <a:srgbClr val="00867F"/>
    <a:srgbClr val="0070C0"/>
    <a:srgbClr val="FFFFFF"/>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66" d="100"/>
          <a:sy n="66" d="100"/>
        </p:scale>
        <p:origin x="624" y="5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4\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Grafdata'!$B$57</c:f>
              <c:strCache>
                <c:ptCount val="1"/>
                <c:pt idx="0">
                  <c:v>Total</c:v>
                </c:pt>
              </c:strCache>
            </c:strRef>
          </c:tx>
          <c:spPr>
            <a:ln w="28575" cap="rnd">
              <a:solidFill>
                <a:schemeClr val="accent1"/>
              </a:solidFill>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Grafdata'!$C$57:$AQ$57</c:f>
              <c:numCache>
                <c:formatCode>General</c:formatCode>
                <c:ptCount val="41"/>
                <c:pt idx="0">
                  <c:v>100</c:v>
                </c:pt>
                <c:pt idx="1">
                  <c:v>99.1901796309335</c:v>
                </c:pt>
                <c:pt idx="2">
                  <c:v>105.6514842924973</c:v>
                </c:pt>
                <c:pt idx="3">
                  <c:v>107.03601282803974</c:v>
                </c:pt>
                <c:pt idx="4">
                  <c:v>104.43476296673525</c:v>
                </c:pt>
                <c:pt idx="5">
                  <c:v>102.12464113981409</c:v>
                </c:pt>
                <c:pt idx="6">
                  <c:v>106.89316470811788</c:v>
                </c:pt>
                <c:pt idx="7">
                  <c:v>108.3847422733696</c:v>
                </c:pt>
                <c:pt idx="8">
                  <c:v>105.79475390201935</c:v>
                </c:pt>
                <c:pt idx="9">
                  <c:v>105.11209928116365</c:v>
                </c:pt>
                <c:pt idx="10">
                  <c:v>110.44781312399022</c:v>
                </c:pt>
                <c:pt idx="11">
                  <c:v>112.32202075810891</c:v>
                </c:pt>
                <c:pt idx="12">
                  <c:v>108.0746156102137</c:v>
                </c:pt>
                <c:pt idx="13">
                  <c:v>107.75191183403305</c:v>
                </c:pt>
                <c:pt idx="14">
                  <c:v>114.15083215112244</c:v>
                </c:pt>
                <c:pt idx="15">
                  <c:v>115.53468885149412</c:v>
                </c:pt>
                <c:pt idx="16">
                  <c:v>111.53435137938803</c:v>
                </c:pt>
                <c:pt idx="17">
                  <c:v>111.38902178652053</c:v>
                </c:pt>
                <c:pt idx="18">
                  <c:v>118.36469967287262</c:v>
                </c:pt>
                <c:pt idx="19">
                  <c:v>120.43794100349966</c:v>
                </c:pt>
                <c:pt idx="20">
                  <c:v>118.19097619741223</c:v>
                </c:pt>
                <c:pt idx="21">
                  <c:v>115.97770760939883</c:v>
                </c:pt>
                <c:pt idx="22">
                  <c:v>122.97625354384084</c:v>
                </c:pt>
                <c:pt idx="23">
                  <c:v>124.36580563217261</c:v>
                </c:pt>
                <c:pt idx="24">
                  <c:v>121.47303237032069</c:v>
                </c:pt>
                <c:pt idx="25">
                  <c:v>120.76962198009912</c:v>
                </c:pt>
                <c:pt idx="26">
                  <c:v>128.27594900591481</c:v>
                </c:pt>
                <c:pt idx="27">
                  <c:v>128.60078505628198</c:v>
                </c:pt>
                <c:pt idx="28">
                  <c:v>125.94054522918495</c:v>
                </c:pt>
                <c:pt idx="29">
                  <c:v>125.30422036066284</c:v>
                </c:pt>
                <c:pt idx="30">
                  <c:v>132.24988525225999</c:v>
                </c:pt>
                <c:pt idx="31">
                  <c:v>132.76615586988262</c:v>
                </c:pt>
                <c:pt idx="32">
                  <c:v>126.73672468394079</c:v>
                </c:pt>
                <c:pt idx="33">
                  <c:v>125.38669838200713</c:v>
                </c:pt>
                <c:pt idx="34">
                  <c:v>129.03531018338194</c:v>
                </c:pt>
                <c:pt idx="35">
                  <c:v>129.63775939053139</c:v>
                </c:pt>
                <c:pt idx="36">
                  <c:v>128.50342823190635</c:v>
                </c:pt>
                <c:pt idx="37">
                  <c:v>129.11653824533377</c:v>
                </c:pt>
                <c:pt idx="38">
                  <c:v>137.39648154743409</c:v>
                </c:pt>
                <c:pt idx="39">
                  <c:v>138.84244583875716</c:v>
                </c:pt>
                <c:pt idx="40">
                  <c:v>134.95843163285289</c:v>
                </c:pt>
              </c:numCache>
            </c:numRef>
          </c:val>
          <c:smooth val="0"/>
          <c:extLst>
            <c:ext xmlns:c16="http://schemas.microsoft.com/office/drawing/2014/chart" uri="{C3380CC4-5D6E-409C-BE32-E72D297353CC}">
              <c16:uniqueId val="{00000000-30F6-49B5-BDF1-B0EF7B0A7F42}"/>
            </c:ext>
          </c:extLst>
        </c:ser>
        <c:ser>
          <c:idx val="1"/>
          <c:order val="1"/>
          <c:tx>
            <c:strRef>
              <c:f>'s4 Grafdata'!$B$58</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Grafdata'!$C$58:$AQ$58</c:f>
              <c:numCache>
                <c:formatCode>General</c:formatCode>
                <c:ptCount val="41"/>
                <c:pt idx="0">
                  <c:v>100</c:v>
                </c:pt>
                <c:pt idx="1">
                  <c:v>99.247955997847797</c:v>
                </c:pt>
                <c:pt idx="2">
                  <c:v>105.58848969520658</c:v>
                </c:pt>
                <c:pt idx="3">
                  <c:v>107.03639984881188</c:v>
                </c:pt>
                <c:pt idx="4">
                  <c:v>104.43853924136296</c:v>
                </c:pt>
                <c:pt idx="5">
                  <c:v>102.09806127464036</c:v>
                </c:pt>
                <c:pt idx="6">
                  <c:v>106.67985514293773</c:v>
                </c:pt>
                <c:pt idx="7">
                  <c:v>108.15908901153365</c:v>
                </c:pt>
                <c:pt idx="8">
                  <c:v>105.49569716462646</c:v>
                </c:pt>
                <c:pt idx="9">
                  <c:v>104.71227946623284</c:v>
                </c:pt>
                <c:pt idx="10">
                  <c:v>109.77068913626053</c:v>
                </c:pt>
                <c:pt idx="11">
                  <c:v>111.55563417652625</c:v>
                </c:pt>
                <c:pt idx="12">
                  <c:v>107.16864309899408</c:v>
                </c:pt>
                <c:pt idx="13">
                  <c:v>106.76519321863761</c:v>
                </c:pt>
                <c:pt idx="14">
                  <c:v>112.80362490129338</c:v>
                </c:pt>
                <c:pt idx="15">
                  <c:v>113.91878163134777</c:v>
                </c:pt>
                <c:pt idx="16">
                  <c:v>109.76307659464696</c:v>
                </c:pt>
                <c:pt idx="17">
                  <c:v>109.49109433282408</c:v>
                </c:pt>
                <c:pt idx="18">
                  <c:v>115.96132146295574</c:v>
                </c:pt>
                <c:pt idx="19">
                  <c:v>117.60793430419065</c:v>
                </c:pt>
                <c:pt idx="20">
                  <c:v>114.88198942131896</c:v>
                </c:pt>
                <c:pt idx="21">
                  <c:v>112.56926817667426</c:v>
                </c:pt>
                <c:pt idx="22">
                  <c:v>119.09797409874369</c:v>
                </c:pt>
                <c:pt idx="23">
                  <c:v>120.3792087282196</c:v>
                </c:pt>
                <c:pt idx="24">
                  <c:v>117.39796689845979</c:v>
                </c:pt>
                <c:pt idx="25">
                  <c:v>116.62523351801934</c:v>
                </c:pt>
                <c:pt idx="26">
                  <c:v>123.56461926376939</c:v>
                </c:pt>
                <c:pt idx="27">
                  <c:v>123.90773452860446</c:v>
                </c:pt>
                <c:pt idx="28">
                  <c:v>121.28077443690623</c:v>
                </c:pt>
                <c:pt idx="29">
                  <c:v>120.60122395700962</c:v>
                </c:pt>
                <c:pt idx="30">
                  <c:v>127.05450827372836</c:v>
                </c:pt>
                <c:pt idx="31">
                  <c:v>127.57088225660492</c:v>
                </c:pt>
                <c:pt idx="32">
                  <c:v>121.71903024042452</c:v>
                </c:pt>
                <c:pt idx="33">
                  <c:v>120.49651737217125</c:v>
                </c:pt>
                <c:pt idx="34">
                  <c:v>123.98818218442244</c:v>
                </c:pt>
                <c:pt idx="35">
                  <c:v>124.5744248759314</c:v>
                </c:pt>
                <c:pt idx="36">
                  <c:v>123.54020018686711</c:v>
                </c:pt>
                <c:pt idx="37">
                  <c:v>124.05933664243112</c:v>
                </c:pt>
                <c:pt idx="38">
                  <c:v>131.76639984175887</c:v>
                </c:pt>
                <c:pt idx="39">
                  <c:v>133.27512003205587</c:v>
                </c:pt>
                <c:pt idx="40">
                  <c:v>129.42600964863172</c:v>
                </c:pt>
              </c:numCache>
            </c:numRef>
          </c:val>
          <c:smooth val="0"/>
          <c:extLst>
            <c:ext xmlns:c16="http://schemas.microsoft.com/office/drawing/2014/chart" uri="{C3380CC4-5D6E-409C-BE32-E72D297353CC}">
              <c16:uniqueId val="{00000001-30F6-49B5-BDF1-B0EF7B0A7F42}"/>
            </c:ext>
          </c:extLst>
        </c:ser>
        <c:ser>
          <c:idx val="2"/>
          <c:order val="2"/>
          <c:tx>
            <c:strRef>
              <c:f>'s4 Grafdata'!$B$59</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's4 Grafdata'!$C$59:$AQ$59</c:f>
              <c:numCache>
                <c:formatCode>General</c:formatCode>
                <c:ptCount val="41"/>
                <c:pt idx="0">
                  <c:v>100</c:v>
                </c:pt>
                <c:pt idx="1">
                  <c:v>100.65566439997529</c:v>
                </c:pt>
                <c:pt idx="2">
                  <c:v>102.89193059829029</c:v>
                </c:pt>
                <c:pt idx="3">
                  <c:v>101.14554434510634</c:v>
                </c:pt>
                <c:pt idx="4">
                  <c:v>102.62602836716076</c:v>
                </c:pt>
                <c:pt idx="5">
                  <c:v>101.81257195374896</c:v>
                </c:pt>
                <c:pt idx="6">
                  <c:v>105.59847081309145</c:v>
                </c:pt>
                <c:pt idx="7">
                  <c:v>106.66824183012618</c:v>
                </c:pt>
                <c:pt idx="8">
                  <c:v>105.47146970369386</c:v>
                </c:pt>
                <c:pt idx="9">
                  <c:v>104.71090806253325</c:v>
                </c:pt>
                <c:pt idx="10">
                  <c:v>109.19272433849034</c:v>
                </c:pt>
                <c:pt idx="11">
                  <c:v>109.55174670353669</c:v>
                </c:pt>
                <c:pt idx="12">
                  <c:v>110.35788213719003</c:v>
                </c:pt>
                <c:pt idx="13">
                  <c:v>108.41653426631699</c:v>
                </c:pt>
                <c:pt idx="14">
                  <c:v>111.9209886981328</c:v>
                </c:pt>
                <c:pt idx="15">
                  <c:v>113.36298417383448</c:v>
                </c:pt>
                <c:pt idx="16">
                  <c:v>109.10969156679262</c:v>
                </c:pt>
                <c:pt idx="17">
                  <c:v>109.13113621795975</c:v>
                </c:pt>
                <c:pt idx="18">
                  <c:v>114.67404088574519</c:v>
                </c:pt>
                <c:pt idx="19">
                  <c:v>116.16519808541538</c:v>
                </c:pt>
                <c:pt idx="20">
                  <c:v>118.55436121262331</c:v>
                </c:pt>
                <c:pt idx="21">
                  <c:v>121.76259728903096</c:v>
                </c:pt>
                <c:pt idx="22">
                  <c:v>120.30285672767037</c:v>
                </c:pt>
                <c:pt idx="23">
                  <c:v>118.12036124453073</c:v>
                </c:pt>
                <c:pt idx="24">
                  <c:v>117.25022725093824</c:v>
                </c:pt>
                <c:pt idx="25">
                  <c:v>115.03967641170026</c:v>
                </c:pt>
                <c:pt idx="26">
                  <c:v>122.63744575290757</c:v>
                </c:pt>
                <c:pt idx="27">
                  <c:v>119.447704269358</c:v>
                </c:pt>
                <c:pt idx="28">
                  <c:v>117.98450217091627</c:v>
                </c:pt>
                <c:pt idx="29">
                  <c:v>123.50604801409742</c:v>
                </c:pt>
                <c:pt idx="30">
                  <c:v>131.6446226195265</c:v>
                </c:pt>
                <c:pt idx="31">
                  <c:v>127.39693633102705</c:v>
                </c:pt>
                <c:pt idx="32">
                  <c:v>122.24052159094069</c:v>
                </c:pt>
                <c:pt idx="33">
                  <c:v>124.05583122708057</c:v>
                </c:pt>
                <c:pt idx="34">
                  <c:v>127.6657162921254</c:v>
                </c:pt>
                <c:pt idx="35">
                  <c:v>129.83674290456133</c:v>
                </c:pt>
                <c:pt idx="36">
                  <c:v>131.32104451263729</c:v>
                </c:pt>
                <c:pt idx="37">
                  <c:v>127.84300638100193</c:v>
                </c:pt>
                <c:pt idx="38">
                  <c:v>138.56445782024844</c:v>
                </c:pt>
                <c:pt idx="39">
                  <c:v>131.48722193002763</c:v>
                </c:pt>
                <c:pt idx="40">
                  <c:v>134.44332311517022</c:v>
                </c:pt>
              </c:numCache>
            </c:numRef>
          </c:val>
          <c:smooth val="0"/>
          <c:extLst>
            <c:ext xmlns:c16="http://schemas.microsoft.com/office/drawing/2014/chart" uri="{C3380CC4-5D6E-409C-BE32-E72D297353CC}">
              <c16:uniqueId val="{00000002-30F6-49B5-BDF1-B0EF7B0A7F42}"/>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Grafdata!$B$53</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Grafdata!$C$53:$AQ$53</c:f>
              <c:numCache>
                <c:formatCode>General</c:formatCode>
                <c:ptCount val="41"/>
                <c:pt idx="0">
                  <c:v>102</c:v>
                </c:pt>
                <c:pt idx="1">
                  <c:v>98.399576364058078</c:v>
                </c:pt>
                <c:pt idx="2">
                  <c:v>106.6568222992538</c:v>
                </c:pt>
                <c:pt idx="3">
                  <c:v>106.58604756708674</c:v>
                </c:pt>
                <c:pt idx="4">
                  <c:v>103.32506704462635</c:v>
                </c:pt>
                <c:pt idx="5">
                  <c:v>100.80179911886553</c:v>
                </c:pt>
                <c:pt idx="6">
                  <c:v>106.8853718641091</c:v>
                </c:pt>
                <c:pt idx="7">
                  <c:v>107.01005090595905</c:v>
                </c:pt>
                <c:pt idx="8">
                  <c:v>105.42833753444596</c:v>
                </c:pt>
                <c:pt idx="9">
                  <c:v>103.23415625762028</c:v>
                </c:pt>
                <c:pt idx="10">
                  <c:v>109.9174768149642</c:v>
                </c:pt>
                <c:pt idx="11">
                  <c:v>110.585375253169</c:v>
                </c:pt>
                <c:pt idx="12">
                  <c:v>107.07547460907892</c:v>
                </c:pt>
                <c:pt idx="13">
                  <c:v>105.5695291858913</c:v>
                </c:pt>
                <c:pt idx="14">
                  <c:v>113.18795475437102</c:v>
                </c:pt>
                <c:pt idx="15">
                  <c:v>113.62436788901326</c:v>
                </c:pt>
                <c:pt idx="16">
                  <c:v>110.3828944847059</c:v>
                </c:pt>
                <c:pt idx="17">
                  <c:v>108.56573451050126</c:v>
                </c:pt>
                <c:pt idx="18">
                  <c:v>117.39183646974169</c:v>
                </c:pt>
                <c:pt idx="19">
                  <c:v>118.14029358759487</c:v>
                </c:pt>
                <c:pt idx="20">
                  <c:v>116.09506534964628</c:v>
                </c:pt>
                <c:pt idx="21">
                  <c:v>112.52389062935748</c:v>
                </c:pt>
                <c:pt idx="22">
                  <c:v>120.95349252134001</c:v>
                </c:pt>
                <c:pt idx="23">
                  <c:v>120.91128954641694</c:v>
                </c:pt>
                <c:pt idx="24">
                  <c:v>119.04271205583122</c:v>
                </c:pt>
                <c:pt idx="25">
                  <c:v>117.27678686674551</c:v>
                </c:pt>
                <c:pt idx="26">
                  <c:v>126.3884806227701</c:v>
                </c:pt>
                <c:pt idx="27">
                  <c:v>125.20387710792816</c:v>
                </c:pt>
                <c:pt idx="28">
                  <c:v>123.40361039558671</c:v>
                </c:pt>
                <c:pt idx="29">
                  <c:v>122.0858575125162</c:v>
                </c:pt>
                <c:pt idx="30">
                  <c:v>130.44461607033944</c:v>
                </c:pt>
                <c:pt idx="31">
                  <c:v>129.9965089696112</c:v>
                </c:pt>
                <c:pt idx="32">
                  <c:v>123.75362359671531</c:v>
                </c:pt>
                <c:pt idx="33">
                  <c:v>121.0248530161638</c:v>
                </c:pt>
                <c:pt idx="34">
                  <c:v>125.85693065774073</c:v>
                </c:pt>
                <c:pt idx="35">
                  <c:v>125.11492715238806</c:v>
                </c:pt>
                <c:pt idx="36">
                  <c:v>123.65166808080389</c:v>
                </c:pt>
                <c:pt idx="37">
                  <c:v>124.19609891931438</c:v>
                </c:pt>
                <c:pt idx="38">
                  <c:v>134.75350103587741</c:v>
                </c:pt>
                <c:pt idx="39">
                  <c:v>135.16957215536368</c:v>
                </c:pt>
                <c:pt idx="40">
                  <c:v>132.61039640088271</c:v>
                </c:pt>
              </c:numCache>
            </c:numRef>
          </c:val>
          <c:smooth val="0"/>
          <c:extLst>
            <c:ext xmlns:c16="http://schemas.microsoft.com/office/drawing/2014/chart" uri="{C3380CC4-5D6E-409C-BE32-E72D297353CC}">
              <c16:uniqueId val="{00000000-AE41-475C-A0E2-ED5BB7C755DD}"/>
            </c:ext>
          </c:extLst>
        </c:ser>
        <c:ser>
          <c:idx val="1"/>
          <c:order val="1"/>
          <c:tx>
            <c:strRef>
              <c:f>Grafdata!$B$54</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Grafdata!$C$54:$AQ$54</c:f>
              <c:numCache>
                <c:formatCode>General</c:formatCode>
                <c:ptCount val="41"/>
                <c:pt idx="0">
                  <c:v>103</c:v>
                </c:pt>
                <c:pt idx="1">
                  <c:v>99.484732743190776</c:v>
                </c:pt>
                <c:pt idx="2">
                  <c:v>109.68574006838419</c:v>
                </c:pt>
                <c:pt idx="3">
                  <c:v>107.23045919393839</c:v>
                </c:pt>
                <c:pt idx="4">
                  <c:v>101.48263351769654</c:v>
                </c:pt>
                <c:pt idx="5">
                  <c:v>99.132653107564977</c:v>
                </c:pt>
                <c:pt idx="6">
                  <c:v>105.05138064172345</c:v>
                </c:pt>
                <c:pt idx="7">
                  <c:v>103.5165289797593</c:v>
                </c:pt>
                <c:pt idx="8">
                  <c:v>100.1967552587613</c:v>
                </c:pt>
                <c:pt idx="9">
                  <c:v>99.820451462851821</c:v>
                </c:pt>
                <c:pt idx="10">
                  <c:v>105.59627005108054</c:v>
                </c:pt>
                <c:pt idx="11">
                  <c:v>104.28550231152961</c:v>
                </c:pt>
                <c:pt idx="12">
                  <c:v>99.336761778608178</c:v>
                </c:pt>
                <c:pt idx="13">
                  <c:v>99.186614172804767</c:v>
                </c:pt>
                <c:pt idx="14">
                  <c:v>106.71879652710699</c:v>
                </c:pt>
                <c:pt idx="15">
                  <c:v>105.24402371991823</c:v>
                </c:pt>
                <c:pt idx="16">
                  <c:v>97.87748761196346</c:v>
                </c:pt>
                <c:pt idx="17">
                  <c:v>97.326740226166578</c:v>
                </c:pt>
                <c:pt idx="18">
                  <c:v>108.49770273377639</c:v>
                </c:pt>
                <c:pt idx="19">
                  <c:v>106.96577762367528</c:v>
                </c:pt>
                <c:pt idx="20">
                  <c:v>101.679424688358</c:v>
                </c:pt>
                <c:pt idx="21">
                  <c:v>99.985175012128366</c:v>
                </c:pt>
                <c:pt idx="22">
                  <c:v>109.89667921207236</c:v>
                </c:pt>
                <c:pt idx="23">
                  <c:v>106.5134872681292</c:v>
                </c:pt>
                <c:pt idx="24">
                  <c:v>103.56262334105342</c:v>
                </c:pt>
                <c:pt idx="25">
                  <c:v>105.02363141414992</c:v>
                </c:pt>
                <c:pt idx="26">
                  <c:v>114.34136879299885</c:v>
                </c:pt>
                <c:pt idx="27">
                  <c:v>109.62477886260757</c:v>
                </c:pt>
                <c:pt idx="28">
                  <c:v>105.6106156126488</c:v>
                </c:pt>
                <c:pt idx="29">
                  <c:v>105.63799719397177</c:v>
                </c:pt>
                <c:pt idx="30">
                  <c:v>114.80552079556493</c:v>
                </c:pt>
                <c:pt idx="31">
                  <c:v>111.07983472098084</c:v>
                </c:pt>
                <c:pt idx="32">
                  <c:v>99.975751817237651</c:v>
                </c:pt>
                <c:pt idx="33">
                  <c:v>97.016651006154561</c:v>
                </c:pt>
                <c:pt idx="34">
                  <c:v>111.12914327042915</c:v>
                </c:pt>
                <c:pt idx="35">
                  <c:v>106.2114091305705</c:v>
                </c:pt>
                <c:pt idx="36">
                  <c:v>103.77319220722565</c:v>
                </c:pt>
                <c:pt idx="37">
                  <c:v>106.51698568167494</c:v>
                </c:pt>
                <c:pt idx="38">
                  <c:v>117.97827494933506</c:v>
                </c:pt>
                <c:pt idx="39">
                  <c:v>112.11587856837205</c:v>
                </c:pt>
                <c:pt idx="40">
                  <c:v>109.81115441277397</c:v>
                </c:pt>
              </c:numCache>
            </c:numRef>
          </c:val>
          <c:smooth val="0"/>
          <c:extLst>
            <c:ext xmlns:c16="http://schemas.microsoft.com/office/drawing/2014/chart" uri="{C3380CC4-5D6E-409C-BE32-E72D297353CC}">
              <c16:uniqueId val="{00000001-AE41-475C-A0E2-ED5BB7C755DD}"/>
            </c:ext>
          </c:extLst>
        </c:ser>
        <c:ser>
          <c:idx val="2"/>
          <c:order val="2"/>
          <c:tx>
            <c:strRef>
              <c:f>Grafdata!$B$55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Grafdata!$C$55:$AQ$55</c:f>
              <c:numCache>
                <c:formatCode>General</c:formatCode>
                <c:ptCount val="41"/>
                <c:pt idx="0">
                  <c:v>104</c:v>
                </c:pt>
                <c:pt idx="1">
                  <c:v>100.30674333442263</c:v>
                </c:pt>
                <c:pt idx="2">
                  <c:v>106.81027122507086</c:v>
                </c:pt>
                <c:pt idx="3">
                  <c:v>107.78400883844181</c:v>
                </c:pt>
                <c:pt idx="4">
                  <c:v>105.08625828175342</c:v>
                </c:pt>
                <c:pt idx="5">
                  <c:v>105.16388644883195</c:v>
                </c:pt>
                <c:pt idx="6">
                  <c:v>110.23967888473571</c:v>
                </c:pt>
                <c:pt idx="7">
                  <c:v>110.48278029061174</c:v>
                </c:pt>
                <c:pt idx="8">
                  <c:v>108.99238244400273</c:v>
                </c:pt>
                <c:pt idx="9">
                  <c:v>108.42296510354711</c:v>
                </c:pt>
                <c:pt idx="10">
                  <c:v>114.73854813006622</c:v>
                </c:pt>
                <c:pt idx="11">
                  <c:v>115.83397160982271</c:v>
                </c:pt>
                <c:pt idx="12">
                  <c:v>111.73975557738578</c:v>
                </c:pt>
                <c:pt idx="13">
                  <c:v>112.67450583717154</c:v>
                </c:pt>
                <c:pt idx="14">
                  <c:v>119.02463916379889</c:v>
                </c:pt>
                <c:pt idx="15">
                  <c:v>119.95588325517576</c:v>
                </c:pt>
                <c:pt idx="16">
                  <c:v>117.48460826118065</c:v>
                </c:pt>
                <c:pt idx="17">
                  <c:v>118.31297261809276</c:v>
                </c:pt>
                <c:pt idx="18">
                  <c:v>124.68881952176149</c:v>
                </c:pt>
                <c:pt idx="19">
                  <c:v>126.42959398089221</c:v>
                </c:pt>
                <c:pt idx="20">
                  <c:v>124.882369110954</c:v>
                </c:pt>
                <c:pt idx="21">
                  <c:v>122.93438575243273</c:v>
                </c:pt>
                <c:pt idx="22">
                  <c:v>128.57249383857121</c:v>
                </c:pt>
                <c:pt idx="23">
                  <c:v>130.02591750975881</c:v>
                </c:pt>
                <c:pt idx="24">
                  <c:v>127.10392217035808</c:v>
                </c:pt>
                <c:pt idx="25">
                  <c:v>126.38785759758781</c:v>
                </c:pt>
                <c:pt idx="26">
                  <c:v>134.21754800203692</c:v>
                </c:pt>
                <c:pt idx="27">
                  <c:v>134.50964697069278</c:v>
                </c:pt>
                <c:pt idx="28">
                  <c:v>132.36201236816206</c:v>
                </c:pt>
                <c:pt idx="29">
                  <c:v>133.57578209801065</c:v>
                </c:pt>
                <c:pt idx="30">
                  <c:v>139.35287381816897</c:v>
                </c:pt>
                <c:pt idx="31">
                  <c:v>140.21777271204863</c:v>
                </c:pt>
                <c:pt idx="32">
                  <c:v>135.53602030862515</c:v>
                </c:pt>
                <c:pt idx="33">
                  <c:v>136.38637200856397</c:v>
                </c:pt>
                <c:pt idx="34">
                  <c:v>133.01270769941098</c:v>
                </c:pt>
                <c:pt idx="35">
                  <c:v>134.79230680352183</c:v>
                </c:pt>
                <c:pt idx="36">
                  <c:v>132.70167655140497</c:v>
                </c:pt>
                <c:pt idx="37">
                  <c:v>135.21031605065099</c:v>
                </c:pt>
                <c:pt idx="38">
                  <c:v>143.1895363201819</c:v>
                </c:pt>
                <c:pt idx="39">
                  <c:v>146.73239586443054</c:v>
                </c:pt>
                <c:pt idx="40">
                  <c:v>142.80354840904761</c:v>
                </c:pt>
              </c:numCache>
            </c:numRef>
          </c:val>
          <c:smooth val="0"/>
          <c:extLst>
            <c:ext xmlns:c16="http://schemas.microsoft.com/office/drawing/2014/chart" uri="{C3380CC4-5D6E-409C-BE32-E72D297353CC}">
              <c16:uniqueId val="{00000002-AE41-475C-A0E2-ED5BB7C755DD}"/>
            </c:ext>
          </c:extLst>
        </c:ser>
        <c:ser>
          <c:idx val="3"/>
          <c:order val="3"/>
          <c:tx>
            <c:strRef>
              <c:f>Grafdata!$B$56</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Grafdata!$C$56:$AQ$56</c:f>
              <c:numCache>
                <c:formatCode>General</c:formatCode>
                <c:ptCount val="41"/>
                <c:pt idx="0">
                  <c:v>105</c:v>
                </c:pt>
                <c:pt idx="1">
                  <c:v>88.921455460250698</c:v>
                </c:pt>
                <c:pt idx="2">
                  <c:v>98.770942279245219</c:v>
                </c:pt>
                <c:pt idx="3">
                  <c:v>100.72261121713748</c:v>
                </c:pt>
                <c:pt idx="4">
                  <c:v>101.46061168118658</c:v>
                </c:pt>
                <c:pt idx="5">
                  <c:v>89.175564062871857</c:v>
                </c:pt>
                <c:pt idx="6">
                  <c:v>99.278163527328701</c:v>
                </c:pt>
                <c:pt idx="7">
                  <c:v>102.99613524172025</c:v>
                </c:pt>
                <c:pt idx="8">
                  <c:v>105.295243819514</c:v>
                </c:pt>
                <c:pt idx="9">
                  <c:v>92.862976179979213</c:v>
                </c:pt>
                <c:pt idx="10">
                  <c:v>103.06474321738203</c:v>
                </c:pt>
                <c:pt idx="11">
                  <c:v>106.98847483887521</c:v>
                </c:pt>
                <c:pt idx="12">
                  <c:v>109.06161308265139</c:v>
                </c:pt>
                <c:pt idx="13">
                  <c:v>95.505791458978649</c:v>
                </c:pt>
                <c:pt idx="14">
                  <c:v>107.88863656249237</c:v>
                </c:pt>
                <c:pt idx="15">
                  <c:v>111.17571943443767</c:v>
                </c:pt>
                <c:pt idx="16">
                  <c:v>115.15686010995982</c:v>
                </c:pt>
                <c:pt idx="17">
                  <c:v>100.77055204521281</c:v>
                </c:pt>
                <c:pt idx="18">
                  <c:v>112.71949898457117</c:v>
                </c:pt>
                <c:pt idx="19">
                  <c:v>115.42573656392953</c:v>
                </c:pt>
                <c:pt idx="20">
                  <c:v>119.44031002388566</c:v>
                </c:pt>
                <c:pt idx="21">
                  <c:v>105.49371023169955</c:v>
                </c:pt>
                <c:pt idx="22">
                  <c:v>120.36155733993095</c:v>
                </c:pt>
                <c:pt idx="23">
                  <c:v>123.03762234775641</c:v>
                </c:pt>
                <c:pt idx="24">
                  <c:v>127.57363624504576</c:v>
                </c:pt>
                <c:pt idx="25">
                  <c:v>114.22250519879417</c:v>
                </c:pt>
                <c:pt idx="26">
                  <c:v>127.44007718675505</c:v>
                </c:pt>
                <c:pt idx="27">
                  <c:v>129.50422715742229</c:v>
                </c:pt>
                <c:pt idx="28">
                  <c:v>134.31275452226214</c:v>
                </c:pt>
                <c:pt idx="29">
                  <c:v>120.64470632178899</c:v>
                </c:pt>
                <c:pt idx="30">
                  <c:v>136.31807552392428</c:v>
                </c:pt>
                <c:pt idx="31">
                  <c:v>139.09064003279954</c:v>
                </c:pt>
                <c:pt idx="32">
                  <c:v>139.01200736390004</c:v>
                </c:pt>
                <c:pt idx="33">
                  <c:v>123.98515311184423</c:v>
                </c:pt>
                <c:pt idx="34">
                  <c:v>135.81833505127793</c:v>
                </c:pt>
                <c:pt idx="35">
                  <c:v>136.13077580757184</c:v>
                </c:pt>
                <c:pt idx="36">
                  <c:v>139.28188929734111</c:v>
                </c:pt>
                <c:pt idx="37">
                  <c:v>127.44519362104172</c:v>
                </c:pt>
                <c:pt idx="38">
                  <c:v>145.07434472888957</c:v>
                </c:pt>
                <c:pt idx="39">
                  <c:v>149.46299856964851</c:v>
                </c:pt>
                <c:pt idx="40">
                  <c:v>151.20737398247852</c:v>
                </c:pt>
              </c:numCache>
            </c:numRef>
          </c:val>
          <c:smooth val="0"/>
          <c:extLst>
            <c:ext xmlns:c16="http://schemas.microsoft.com/office/drawing/2014/chart" uri="{C3380CC4-5D6E-409C-BE32-E72D297353CC}">
              <c16:uniqueId val="{00000003-AE41-475C-A0E2-ED5BB7C755DD}"/>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prstDash val="solid"/>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Grafdata!$B$32:$AP$32</c:f>
              <c:numCache>
                <c:formatCode>General</c:formatCode>
                <c:ptCount val="41"/>
                <c:pt idx="0">
                  <c:v>398</c:v>
                </c:pt>
                <c:pt idx="1">
                  <c:v>385.25</c:v>
                </c:pt>
                <c:pt idx="2">
                  <c:v>372.5</c:v>
                </c:pt>
                <c:pt idx="3">
                  <c:v>361.75</c:v>
                </c:pt>
                <c:pt idx="4">
                  <c:v>350.5</c:v>
                </c:pt>
                <c:pt idx="5">
                  <c:v>324.75</c:v>
                </c:pt>
                <c:pt idx="6">
                  <c:v>318.5</c:v>
                </c:pt>
                <c:pt idx="7">
                  <c:v>318</c:v>
                </c:pt>
                <c:pt idx="8">
                  <c:v>307.25</c:v>
                </c:pt>
                <c:pt idx="9">
                  <c:v>297.75</c:v>
                </c:pt>
                <c:pt idx="10">
                  <c:v>307.5</c:v>
                </c:pt>
                <c:pt idx="11">
                  <c:v>318.5</c:v>
                </c:pt>
                <c:pt idx="12">
                  <c:v>329.25</c:v>
                </c:pt>
                <c:pt idx="13">
                  <c:v>330.25</c:v>
                </c:pt>
                <c:pt idx="14">
                  <c:v>325</c:v>
                </c:pt>
                <c:pt idx="15">
                  <c:v>319.75</c:v>
                </c:pt>
                <c:pt idx="16">
                  <c:v>328</c:v>
                </c:pt>
                <c:pt idx="17">
                  <c:v>342.75</c:v>
                </c:pt>
                <c:pt idx="18">
                  <c:v>337.25</c:v>
                </c:pt>
                <c:pt idx="19">
                  <c:v>341.75</c:v>
                </c:pt>
                <c:pt idx="20">
                  <c:v>333.75</c:v>
                </c:pt>
                <c:pt idx="21">
                  <c:v>339.5</c:v>
                </c:pt>
                <c:pt idx="22">
                  <c:v>350.5</c:v>
                </c:pt>
                <c:pt idx="23">
                  <c:v>358</c:v>
                </c:pt>
                <c:pt idx="24">
                  <c:v>371</c:v>
                </c:pt>
                <c:pt idx="25">
                  <c:v>360</c:v>
                </c:pt>
                <c:pt idx="26">
                  <c:v>363.75</c:v>
                </c:pt>
                <c:pt idx="27">
                  <c:v>360</c:v>
                </c:pt>
                <c:pt idx="28">
                  <c:v>349.5</c:v>
                </c:pt>
                <c:pt idx="29">
                  <c:v>352.25</c:v>
                </c:pt>
                <c:pt idx="30">
                  <c:v>347.5</c:v>
                </c:pt>
                <c:pt idx="31">
                  <c:v>350.75</c:v>
                </c:pt>
                <c:pt idx="32">
                  <c:v>350.75</c:v>
                </c:pt>
                <c:pt idx="33">
                  <c:v>370.25</c:v>
                </c:pt>
                <c:pt idx="34">
                  <c:v>374</c:v>
                </c:pt>
                <c:pt idx="35">
                  <c:v>374</c:v>
                </c:pt>
                <c:pt idx="36">
                  <c:v>400.5</c:v>
                </c:pt>
                <c:pt idx="37">
                  <c:v>404</c:v>
                </c:pt>
                <c:pt idx="38">
                  <c:v>422.25</c:v>
                </c:pt>
                <c:pt idx="39">
                  <c:v>421.5</c:v>
                </c:pt>
                <c:pt idx="40">
                  <c:v>426.5</c:v>
                </c:pt>
              </c:numCache>
            </c:numRef>
          </c:val>
          <c:smooth val="0"/>
          <c:extLst>
            <c:ext xmlns:c16="http://schemas.microsoft.com/office/drawing/2014/chart" uri="{C3380CC4-5D6E-409C-BE32-E72D297353CC}">
              <c16:uniqueId val="{00000000-47B4-42BC-943A-12BA6AADE316}"/>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Grafdata!$B$34:$AP$34</c:f>
              <c:numCache>
                <c:formatCode>General</c:formatCode>
                <c:ptCount val="41"/>
                <c:pt idx="0">
                  <c:v>29</c:v>
                </c:pt>
                <c:pt idx="1">
                  <c:v>30.75</c:v>
                </c:pt>
                <c:pt idx="2">
                  <c:v>28.5</c:v>
                </c:pt>
                <c:pt idx="3">
                  <c:v>28.5</c:v>
                </c:pt>
                <c:pt idx="4">
                  <c:v>27</c:v>
                </c:pt>
                <c:pt idx="5">
                  <c:v>24.5</c:v>
                </c:pt>
                <c:pt idx="6">
                  <c:v>24.75</c:v>
                </c:pt>
                <c:pt idx="7">
                  <c:v>24.25</c:v>
                </c:pt>
                <c:pt idx="8">
                  <c:v>23.25</c:v>
                </c:pt>
                <c:pt idx="9">
                  <c:v>23.25</c:v>
                </c:pt>
                <c:pt idx="10">
                  <c:v>21.5</c:v>
                </c:pt>
                <c:pt idx="11">
                  <c:v>22.25</c:v>
                </c:pt>
                <c:pt idx="12">
                  <c:v>24.5</c:v>
                </c:pt>
                <c:pt idx="13">
                  <c:v>24.75</c:v>
                </c:pt>
                <c:pt idx="14">
                  <c:v>26.5</c:v>
                </c:pt>
                <c:pt idx="15">
                  <c:v>25</c:v>
                </c:pt>
                <c:pt idx="16">
                  <c:v>21.5</c:v>
                </c:pt>
                <c:pt idx="17">
                  <c:v>21.25</c:v>
                </c:pt>
                <c:pt idx="18">
                  <c:v>21.25</c:v>
                </c:pt>
                <c:pt idx="19">
                  <c:v>21</c:v>
                </c:pt>
                <c:pt idx="20">
                  <c:v>22.75</c:v>
                </c:pt>
                <c:pt idx="21">
                  <c:v>24</c:v>
                </c:pt>
                <c:pt idx="22">
                  <c:v>25.25</c:v>
                </c:pt>
                <c:pt idx="23">
                  <c:v>24.25</c:v>
                </c:pt>
                <c:pt idx="24">
                  <c:v>26.5</c:v>
                </c:pt>
                <c:pt idx="25">
                  <c:v>24</c:v>
                </c:pt>
                <c:pt idx="26">
                  <c:v>22.25</c:v>
                </c:pt>
                <c:pt idx="27">
                  <c:v>23.75</c:v>
                </c:pt>
                <c:pt idx="28">
                  <c:v>22.5</c:v>
                </c:pt>
                <c:pt idx="29">
                  <c:v>22.5</c:v>
                </c:pt>
                <c:pt idx="30">
                  <c:v>22.5</c:v>
                </c:pt>
                <c:pt idx="31">
                  <c:v>22</c:v>
                </c:pt>
                <c:pt idx="32">
                  <c:v>20.75</c:v>
                </c:pt>
                <c:pt idx="33">
                  <c:v>23.5</c:v>
                </c:pt>
                <c:pt idx="34">
                  <c:v>22.75</c:v>
                </c:pt>
                <c:pt idx="35">
                  <c:v>24.5</c:v>
                </c:pt>
                <c:pt idx="36">
                  <c:v>26.75</c:v>
                </c:pt>
                <c:pt idx="37">
                  <c:v>26.5</c:v>
                </c:pt>
                <c:pt idx="38">
                  <c:v>29.25</c:v>
                </c:pt>
                <c:pt idx="39">
                  <c:v>27.75</c:v>
                </c:pt>
                <c:pt idx="40">
                  <c:v>29</c:v>
                </c:pt>
              </c:numCache>
            </c:numRef>
          </c:val>
          <c:smooth val="0"/>
          <c:extLst>
            <c:ext xmlns:c16="http://schemas.microsoft.com/office/drawing/2014/chart" uri="{C3380CC4-5D6E-409C-BE32-E72D297353CC}">
              <c16:uniqueId val="{00000001-47B4-42BC-943A-12BA6AADE316}"/>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Grafdata!$B$33:$AP$33</c:f>
              <c:numCache>
                <c:formatCode>General</c:formatCode>
                <c:ptCount val="41"/>
                <c:pt idx="0">
                  <c:v>11.5</c:v>
                </c:pt>
                <c:pt idx="1">
                  <c:v>11</c:v>
                </c:pt>
                <c:pt idx="2">
                  <c:v>9.75</c:v>
                </c:pt>
                <c:pt idx="3">
                  <c:v>9.75</c:v>
                </c:pt>
                <c:pt idx="4">
                  <c:v>10.5</c:v>
                </c:pt>
                <c:pt idx="5">
                  <c:v>8.25</c:v>
                </c:pt>
                <c:pt idx="6">
                  <c:v>8.75</c:v>
                </c:pt>
                <c:pt idx="7">
                  <c:v>8.5</c:v>
                </c:pt>
                <c:pt idx="8">
                  <c:v>8.25</c:v>
                </c:pt>
                <c:pt idx="9">
                  <c:v>9.5</c:v>
                </c:pt>
                <c:pt idx="10">
                  <c:v>9.25</c:v>
                </c:pt>
                <c:pt idx="11">
                  <c:v>8.75</c:v>
                </c:pt>
                <c:pt idx="12">
                  <c:v>7.75</c:v>
                </c:pt>
                <c:pt idx="13">
                  <c:v>6</c:v>
                </c:pt>
                <c:pt idx="14">
                  <c:v>6.75</c:v>
                </c:pt>
                <c:pt idx="15">
                  <c:v>7.5</c:v>
                </c:pt>
                <c:pt idx="16">
                  <c:v>8.25</c:v>
                </c:pt>
                <c:pt idx="17">
                  <c:v>8.5</c:v>
                </c:pt>
                <c:pt idx="18">
                  <c:v>7.75</c:v>
                </c:pt>
                <c:pt idx="19">
                  <c:v>8.25</c:v>
                </c:pt>
                <c:pt idx="20">
                  <c:v>6.5</c:v>
                </c:pt>
                <c:pt idx="21">
                  <c:v>7.5</c:v>
                </c:pt>
                <c:pt idx="22">
                  <c:v>8</c:v>
                </c:pt>
                <c:pt idx="23">
                  <c:v>7.25</c:v>
                </c:pt>
                <c:pt idx="24">
                  <c:v>8.25</c:v>
                </c:pt>
                <c:pt idx="25">
                  <c:v>8.75</c:v>
                </c:pt>
                <c:pt idx="26">
                  <c:v>10</c:v>
                </c:pt>
                <c:pt idx="27">
                  <c:v>10.25</c:v>
                </c:pt>
                <c:pt idx="28">
                  <c:v>9.5</c:v>
                </c:pt>
                <c:pt idx="29">
                  <c:v>9.75</c:v>
                </c:pt>
                <c:pt idx="30">
                  <c:v>8.5</c:v>
                </c:pt>
                <c:pt idx="31">
                  <c:v>8.75</c:v>
                </c:pt>
                <c:pt idx="32">
                  <c:v>9.75</c:v>
                </c:pt>
                <c:pt idx="33">
                  <c:v>10.25</c:v>
                </c:pt>
                <c:pt idx="34">
                  <c:v>10.75</c:v>
                </c:pt>
                <c:pt idx="35">
                  <c:v>10</c:v>
                </c:pt>
                <c:pt idx="36">
                  <c:v>10.5</c:v>
                </c:pt>
                <c:pt idx="37">
                  <c:v>9.75</c:v>
                </c:pt>
                <c:pt idx="38">
                  <c:v>9.25</c:v>
                </c:pt>
                <c:pt idx="39">
                  <c:v>10</c:v>
                </c:pt>
                <c:pt idx="40">
                  <c:v>8.5</c:v>
                </c:pt>
              </c:numCache>
            </c:numRef>
          </c:val>
          <c:smooth val="0"/>
          <c:extLst>
            <c:ext xmlns:c16="http://schemas.microsoft.com/office/drawing/2014/chart" uri="{C3380CC4-5D6E-409C-BE32-E72D297353CC}">
              <c16:uniqueId val="{00000002-47B4-42BC-943A-12BA6AADE31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Grafdata!$B$32:$AP$32</c:f>
              <c:numCache>
                <c:formatCode>General</c:formatCode>
                <c:ptCount val="41"/>
                <c:pt idx="0">
                  <c:v>47.75</c:v>
                </c:pt>
                <c:pt idx="1">
                  <c:v>48.75</c:v>
                </c:pt>
                <c:pt idx="2">
                  <c:v>46.75</c:v>
                </c:pt>
                <c:pt idx="3">
                  <c:v>54</c:v>
                </c:pt>
                <c:pt idx="4">
                  <c:v>54</c:v>
                </c:pt>
                <c:pt idx="5">
                  <c:v>52</c:v>
                </c:pt>
                <c:pt idx="6">
                  <c:v>52.75</c:v>
                </c:pt>
                <c:pt idx="7">
                  <c:v>44.5</c:v>
                </c:pt>
                <c:pt idx="8">
                  <c:v>40</c:v>
                </c:pt>
                <c:pt idx="9">
                  <c:v>40.75</c:v>
                </c:pt>
                <c:pt idx="10">
                  <c:v>42.25</c:v>
                </c:pt>
                <c:pt idx="11">
                  <c:v>41.5</c:v>
                </c:pt>
                <c:pt idx="12">
                  <c:v>49.25</c:v>
                </c:pt>
                <c:pt idx="13">
                  <c:v>46.75</c:v>
                </c:pt>
                <c:pt idx="14">
                  <c:v>44.25</c:v>
                </c:pt>
                <c:pt idx="15">
                  <c:v>44.5</c:v>
                </c:pt>
                <c:pt idx="16">
                  <c:v>36</c:v>
                </c:pt>
                <c:pt idx="17">
                  <c:v>33.5</c:v>
                </c:pt>
                <c:pt idx="18">
                  <c:v>31.5</c:v>
                </c:pt>
                <c:pt idx="19">
                  <c:v>29.5</c:v>
                </c:pt>
                <c:pt idx="20">
                  <c:v>31</c:v>
                </c:pt>
                <c:pt idx="21">
                  <c:v>35.5</c:v>
                </c:pt>
                <c:pt idx="22">
                  <c:v>38.5</c:v>
                </c:pt>
                <c:pt idx="23">
                  <c:v>39</c:v>
                </c:pt>
                <c:pt idx="24">
                  <c:v>40.75</c:v>
                </c:pt>
                <c:pt idx="25">
                  <c:v>38</c:v>
                </c:pt>
                <c:pt idx="26">
                  <c:v>40</c:v>
                </c:pt>
                <c:pt idx="27">
                  <c:v>41.25</c:v>
                </c:pt>
                <c:pt idx="28">
                  <c:v>41.5</c:v>
                </c:pt>
                <c:pt idx="29">
                  <c:v>45</c:v>
                </c:pt>
                <c:pt idx="30">
                  <c:v>41</c:v>
                </c:pt>
                <c:pt idx="31">
                  <c:v>40.25</c:v>
                </c:pt>
                <c:pt idx="32">
                  <c:v>38.5</c:v>
                </c:pt>
                <c:pt idx="33">
                  <c:v>38.75</c:v>
                </c:pt>
                <c:pt idx="34">
                  <c:v>41.25</c:v>
                </c:pt>
                <c:pt idx="35">
                  <c:v>41.5</c:v>
                </c:pt>
                <c:pt idx="36">
                  <c:v>43.25</c:v>
                </c:pt>
                <c:pt idx="37">
                  <c:v>42</c:v>
                </c:pt>
                <c:pt idx="38">
                  <c:v>39.25</c:v>
                </c:pt>
                <c:pt idx="39">
                  <c:v>41.25</c:v>
                </c:pt>
                <c:pt idx="40">
                  <c:v>35</c:v>
                </c:pt>
              </c:numCache>
            </c:numRef>
          </c:val>
          <c:smooth val="0"/>
          <c:extLst>
            <c:ext xmlns:c16="http://schemas.microsoft.com/office/drawing/2014/chart" uri="{C3380CC4-5D6E-409C-BE32-E72D297353CC}">
              <c16:uniqueId val="{00000000-66D5-40A0-A92A-3495A8EC438E}"/>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Grafdata!$B$34:$AP$34</c:f>
              <c:numCache>
                <c:formatCode>General</c:formatCode>
                <c:ptCount val="41"/>
                <c:pt idx="0">
                  <c:v>4</c:v>
                </c:pt>
                <c:pt idx="1">
                  <c:v>5.25</c:v>
                </c:pt>
                <c:pt idx="2">
                  <c:v>4</c:v>
                </c:pt>
                <c:pt idx="3">
                  <c:v>6</c:v>
                </c:pt>
                <c:pt idx="4">
                  <c:v>7</c:v>
                </c:pt>
                <c:pt idx="5">
                  <c:v>7</c:v>
                </c:pt>
                <c:pt idx="6">
                  <c:v>7.25</c:v>
                </c:pt>
                <c:pt idx="7">
                  <c:v>5.75</c:v>
                </c:pt>
                <c:pt idx="8">
                  <c:v>4.25</c:v>
                </c:pt>
                <c:pt idx="9">
                  <c:v>4</c:v>
                </c:pt>
                <c:pt idx="10">
                  <c:v>4.5</c:v>
                </c:pt>
                <c:pt idx="11">
                  <c:v>4.75</c:v>
                </c:pt>
                <c:pt idx="12">
                  <c:v>4.75</c:v>
                </c:pt>
                <c:pt idx="13">
                  <c:v>3.5</c:v>
                </c:pt>
                <c:pt idx="14">
                  <c:v>3.25</c:v>
                </c:pt>
                <c:pt idx="15">
                  <c:v>2.5</c:v>
                </c:pt>
                <c:pt idx="16">
                  <c:v>2.5</c:v>
                </c:pt>
                <c:pt idx="17">
                  <c:v>2.75</c:v>
                </c:pt>
                <c:pt idx="18">
                  <c:v>2.25</c:v>
                </c:pt>
                <c:pt idx="19">
                  <c:v>2.5</c:v>
                </c:pt>
                <c:pt idx="20">
                  <c:v>2.5</c:v>
                </c:pt>
                <c:pt idx="21">
                  <c:v>2</c:v>
                </c:pt>
                <c:pt idx="22">
                  <c:v>1.75</c:v>
                </c:pt>
                <c:pt idx="23">
                  <c:v>1</c:v>
                </c:pt>
                <c:pt idx="24">
                  <c:v>1.75</c:v>
                </c:pt>
                <c:pt idx="25">
                  <c:v>2.25</c:v>
                </c:pt>
                <c:pt idx="26">
                  <c:v>3.25</c:v>
                </c:pt>
                <c:pt idx="27">
                  <c:v>3.5</c:v>
                </c:pt>
                <c:pt idx="28">
                  <c:v>2.25</c:v>
                </c:pt>
                <c:pt idx="29">
                  <c:v>2.5</c:v>
                </c:pt>
                <c:pt idx="30">
                  <c:v>2.5</c:v>
                </c:pt>
                <c:pt idx="31">
                  <c:v>2.75</c:v>
                </c:pt>
                <c:pt idx="32">
                  <c:v>3.25</c:v>
                </c:pt>
                <c:pt idx="33">
                  <c:v>3</c:v>
                </c:pt>
                <c:pt idx="34">
                  <c:v>3.25</c:v>
                </c:pt>
                <c:pt idx="35">
                  <c:v>3.5</c:v>
                </c:pt>
                <c:pt idx="36">
                  <c:v>4</c:v>
                </c:pt>
                <c:pt idx="37">
                  <c:v>3.5</c:v>
                </c:pt>
                <c:pt idx="38">
                  <c:v>3</c:v>
                </c:pt>
                <c:pt idx="39">
                  <c:v>4</c:v>
                </c:pt>
                <c:pt idx="40">
                  <c:v>3.25</c:v>
                </c:pt>
              </c:numCache>
            </c:numRef>
          </c:val>
          <c:smooth val="0"/>
          <c:extLst>
            <c:ext xmlns:c16="http://schemas.microsoft.com/office/drawing/2014/chart" uri="{C3380CC4-5D6E-409C-BE32-E72D297353CC}">
              <c16:uniqueId val="{00000001-66D5-40A0-A92A-3495A8EC438E}"/>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Grafdata!$B$33:$AP$33</c:f>
              <c:numCache>
                <c:formatCode>General</c:formatCode>
                <c:ptCount val="41"/>
                <c:pt idx="0">
                  <c:v>2.75</c:v>
                </c:pt>
                <c:pt idx="1">
                  <c:v>2.75</c:v>
                </c:pt>
                <c:pt idx="2">
                  <c:v>1.75</c:v>
                </c:pt>
                <c:pt idx="3">
                  <c:v>2.75</c:v>
                </c:pt>
                <c:pt idx="4">
                  <c:v>2</c:v>
                </c:pt>
                <c:pt idx="5">
                  <c:v>1.75</c:v>
                </c:pt>
                <c:pt idx="6">
                  <c:v>1.75</c:v>
                </c:pt>
                <c:pt idx="7">
                  <c:v>0.5</c:v>
                </c:pt>
                <c:pt idx="8">
                  <c:v>0.75</c:v>
                </c:pt>
                <c:pt idx="9">
                  <c:v>1</c:v>
                </c:pt>
                <c:pt idx="10">
                  <c:v>0.75</c:v>
                </c:pt>
                <c:pt idx="11">
                  <c:v>0.75</c:v>
                </c:pt>
                <c:pt idx="12">
                  <c:v>0.75</c:v>
                </c:pt>
                <c:pt idx="13">
                  <c:v>0.5</c:v>
                </c:pt>
                <c:pt idx="14">
                  <c:v>0.5</c:v>
                </c:pt>
                <c:pt idx="15">
                  <c:v>1.25</c:v>
                </c:pt>
                <c:pt idx="16">
                  <c:v>1.5</c:v>
                </c:pt>
                <c:pt idx="17">
                  <c:v>1.5</c:v>
                </c:pt>
                <c:pt idx="18">
                  <c:v>1.75</c:v>
                </c:pt>
                <c:pt idx="19">
                  <c:v>1</c:v>
                </c:pt>
                <c:pt idx="20">
                  <c:v>0.75</c:v>
                </c:pt>
                <c:pt idx="21">
                  <c:v>1.75</c:v>
                </c:pt>
                <c:pt idx="22">
                  <c:v>1.5</c:v>
                </c:pt>
                <c:pt idx="23">
                  <c:v>2.25</c:v>
                </c:pt>
                <c:pt idx="24">
                  <c:v>2</c:v>
                </c:pt>
                <c:pt idx="25">
                  <c:v>1</c:v>
                </c:pt>
                <c:pt idx="26">
                  <c:v>2</c:v>
                </c:pt>
                <c:pt idx="27">
                  <c:v>1.25</c:v>
                </c:pt>
                <c:pt idx="28">
                  <c:v>1.5</c:v>
                </c:pt>
                <c:pt idx="29">
                  <c:v>1.5</c:v>
                </c:pt>
                <c:pt idx="30">
                  <c:v>0.5</c:v>
                </c:pt>
                <c:pt idx="31">
                  <c:v>0.75</c:v>
                </c:pt>
                <c:pt idx="32">
                  <c:v>1.25</c:v>
                </c:pt>
                <c:pt idx="33">
                  <c:v>1.25</c:v>
                </c:pt>
                <c:pt idx="34">
                  <c:v>1.75</c:v>
                </c:pt>
                <c:pt idx="35">
                  <c:v>1.75</c:v>
                </c:pt>
                <c:pt idx="36">
                  <c:v>1.25</c:v>
                </c:pt>
                <c:pt idx="37">
                  <c:v>1</c:v>
                </c:pt>
                <c:pt idx="38">
                  <c:v>0.5</c:v>
                </c:pt>
                <c:pt idx="39">
                  <c:v>0.75</c:v>
                </c:pt>
                <c:pt idx="40">
                  <c:v>0.5</c:v>
                </c:pt>
              </c:numCache>
            </c:numRef>
          </c:val>
          <c:smooth val="0"/>
          <c:extLst>
            <c:ext xmlns:c16="http://schemas.microsoft.com/office/drawing/2014/chart" uri="{C3380CC4-5D6E-409C-BE32-E72D297353CC}">
              <c16:uniqueId val="{00000002-66D5-40A0-A92A-3495A8EC438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Grafdata!$B$14:$AP$14</c:f>
              <c:numCache>
                <c:formatCode>General</c:formatCode>
                <c:ptCount val="41"/>
                <c:pt idx="0">
                  <c:v>100</c:v>
                </c:pt>
                <c:pt idx="1">
                  <c:v>98.990708453358167</c:v>
                </c:pt>
                <c:pt idx="2">
                  <c:v>101.31900976803621</c:v>
                </c:pt>
                <c:pt idx="3">
                  <c:v>102.56221437698989</c:v>
                </c:pt>
                <c:pt idx="4">
                  <c:v>100.59561196421997</c:v>
                </c:pt>
                <c:pt idx="5">
                  <c:v>99.813735894825754</c:v>
                </c:pt>
                <c:pt idx="6">
                  <c:v>102.14853479456802</c:v>
                </c:pt>
                <c:pt idx="7">
                  <c:v>103.66463797621884</c:v>
                </c:pt>
                <c:pt idx="8">
                  <c:v>101.96227068939378</c:v>
                </c:pt>
                <c:pt idx="9">
                  <c:v>100.91615949405471</c:v>
                </c:pt>
                <c:pt idx="10">
                  <c:v>103.49786662623725</c:v>
                </c:pt>
                <c:pt idx="11">
                  <c:v>105.66372831430985</c:v>
                </c:pt>
                <c:pt idx="12">
                  <c:v>103.37008078664097</c:v>
                </c:pt>
                <c:pt idx="13">
                  <c:v>102.65967815295315</c:v>
                </c:pt>
                <c:pt idx="14">
                  <c:v>104.75406640531935</c:v>
                </c:pt>
                <c:pt idx="15">
                  <c:v>106.65352710575903</c:v>
                </c:pt>
                <c:pt idx="16">
                  <c:v>104.98581360594312</c:v>
                </c:pt>
                <c:pt idx="17">
                  <c:v>104.2082692577592</c:v>
                </c:pt>
                <c:pt idx="18">
                  <c:v>106.87444499794243</c:v>
                </c:pt>
                <c:pt idx="19">
                  <c:v>107.72129691797882</c:v>
                </c:pt>
                <c:pt idx="20">
                  <c:v>106.57988780836456</c:v>
                </c:pt>
                <c:pt idx="21">
                  <c:v>106.6556929674471</c:v>
                </c:pt>
                <c:pt idx="22">
                  <c:v>109.02731151588659</c:v>
                </c:pt>
                <c:pt idx="23">
                  <c:v>110.54124883584934</c:v>
                </c:pt>
                <c:pt idx="24">
                  <c:v>108.83888154902428</c:v>
                </c:pt>
                <c:pt idx="25">
                  <c:v>108.6634467522904</c:v>
                </c:pt>
                <c:pt idx="26">
                  <c:v>110.89428429100518</c:v>
                </c:pt>
                <c:pt idx="27">
                  <c:v>111.7931168915553</c:v>
                </c:pt>
                <c:pt idx="28">
                  <c:v>110.26185267808798</c:v>
                </c:pt>
                <c:pt idx="29">
                  <c:v>109.43016178986809</c:v>
                </c:pt>
                <c:pt idx="30">
                  <c:v>111.44441315977562</c:v>
                </c:pt>
                <c:pt idx="31">
                  <c:v>112.59665157783024</c:v>
                </c:pt>
                <c:pt idx="32">
                  <c:v>111.10653873643629</c:v>
                </c:pt>
                <c:pt idx="33">
                  <c:v>109.49513764051028</c:v>
                </c:pt>
                <c:pt idx="34">
                  <c:v>109.32403456715254</c:v>
                </c:pt>
                <c:pt idx="35">
                  <c:v>110.36581403911546</c:v>
                </c:pt>
                <c:pt idx="36">
                  <c:v>109.56877693790474</c:v>
                </c:pt>
                <c:pt idx="37">
                  <c:v>106.59071711680492</c:v>
                </c:pt>
                <c:pt idx="38">
                  <c:v>109.904485499556</c:v>
                </c:pt>
                <c:pt idx="39">
                  <c:v>111.63067726494987</c:v>
                </c:pt>
                <c:pt idx="40">
                  <c:v>110.10807649823482</c:v>
                </c:pt>
              </c:numCache>
            </c:numRef>
          </c:val>
          <c:smooth val="0"/>
          <c:extLst>
            <c:ext xmlns:c16="http://schemas.microsoft.com/office/drawing/2014/chart" uri="{C3380CC4-5D6E-409C-BE32-E72D297353CC}">
              <c16:uniqueId val="{00000000-4411-49FF-AEF4-2EB991BC19E6}"/>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Grafdata!$B$15:$AP$15</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1-4411-49FF-AEF4-2EB991BC19E6}"/>
            </c:ext>
          </c:extLst>
        </c:ser>
        <c:ser>
          <c:idx val="2"/>
          <c:order val="2"/>
          <c:tx>
            <c:strRef>
              <c:f>Grafdata!$A$21</c:f>
              <c:strCache>
                <c:ptCount val="1"/>
                <c:pt idx="0">
                  <c:v>Dalarnas län</c:v>
                </c:pt>
              </c:strCache>
            </c:strRef>
          </c:tx>
          <c:spPr>
            <a:ln w="28575" cap="rnd">
              <a:solidFill>
                <a:schemeClr val="accent2"/>
              </a:solidFill>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98.544061302681996</c:v>
                </c:pt>
                <c:pt idx="2">
                  <c:v>102.68199233716476</c:v>
                </c:pt>
                <c:pt idx="3">
                  <c:v>105.82375478927203</c:v>
                </c:pt>
                <c:pt idx="4">
                  <c:v>101.7624521072797</c:v>
                </c:pt>
                <c:pt idx="5">
                  <c:v>100.30651340996168</c:v>
                </c:pt>
                <c:pt idx="6">
                  <c:v>101.22605363984674</c:v>
                </c:pt>
                <c:pt idx="7">
                  <c:v>101.60919540229885</c:v>
                </c:pt>
                <c:pt idx="8">
                  <c:v>100.30651340996168</c:v>
                </c:pt>
                <c:pt idx="9">
                  <c:v>100.38314176245211</c:v>
                </c:pt>
                <c:pt idx="10">
                  <c:v>101.14942528735632</c:v>
                </c:pt>
                <c:pt idx="11">
                  <c:v>102.52873563218391</c:v>
                </c:pt>
                <c:pt idx="12">
                  <c:v>97.931034482758619</c:v>
                </c:pt>
                <c:pt idx="13">
                  <c:v>99.386973180076623</c:v>
                </c:pt>
                <c:pt idx="14">
                  <c:v>101.99233716475096</c:v>
                </c:pt>
                <c:pt idx="15">
                  <c:v>101.91570881226053</c:v>
                </c:pt>
                <c:pt idx="16">
                  <c:v>102.22222222222223</c:v>
                </c:pt>
                <c:pt idx="17">
                  <c:v>102.06896550957856</c:v>
                </c:pt>
                <c:pt idx="18">
                  <c:v>103.2183908045977</c:v>
                </c:pt>
                <c:pt idx="19">
                  <c:v>103.67816091954023</c:v>
                </c:pt>
                <c:pt idx="20">
                  <c:v>99.693486590038319</c:v>
                </c:pt>
                <c:pt idx="21">
                  <c:v>95.249042145593876</c:v>
                </c:pt>
                <c:pt idx="22">
                  <c:v>102.22222222222223</c:v>
                </c:pt>
                <c:pt idx="23">
                  <c:v>105.28735632183908</c:v>
                </c:pt>
                <c:pt idx="24">
                  <c:v>103.6015325670498</c:v>
                </c:pt>
                <c:pt idx="25">
                  <c:v>104.98084291187739</c:v>
                </c:pt>
                <c:pt idx="26">
                  <c:v>104.59770114942529</c:v>
                </c:pt>
                <c:pt idx="27">
                  <c:v>107.66283524904215</c:v>
                </c:pt>
                <c:pt idx="28">
                  <c:v>106.74329501915709</c:v>
                </c:pt>
                <c:pt idx="29">
                  <c:v>101.455938697318</c:v>
                </c:pt>
                <c:pt idx="30">
                  <c:v>100.45977011494253</c:v>
                </c:pt>
                <c:pt idx="31">
                  <c:v>104.21455938697318</c:v>
                </c:pt>
                <c:pt idx="32">
                  <c:v>103.67816091954023</c:v>
                </c:pt>
                <c:pt idx="33">
                  <c:v>101.07279693486591</c:v>
                </c:pt>
                <c:pt idx="34">
                  <c:v>101.07279693486591</c:v>
                </c:pt>
                <c:pt idx="35">
                  <c:v>99.846743295019166</c:v>
                </c:pt>
                <c:pt idx="36">
                  <c:v>97.854406130268202</c:v>
                </c:pt>
                <c:pt idx="37">
                  <c:v>100.99616858237547</c:v>
                </c:pt>
                <c:pt idx="38">
                  <c:v>99.157088122605359</c:v>
                </c:pt>
                <c:pt idx="39">
                  <c:v>105.59386973180077</c:v>
                </c:pt>
                <c:pt idx="40">
                  <c:v>100.38314176245211</c:v>
                </c:pt>
              </c:numCache>
            </c:numRef>
          </c:val>
          <c:smooth val="0"/>
          <c:extLst>
            <c:ext xmlns:c16="http://schemas.microsoft.com/office/drawing/2014/chart" uri="{C3380CC4-5D6E-409C-BE32-E72D297353CC}">
              <c16:uniqueId val="{00000002-4411-49FF-AEF4-2EB991BC19E6}"/>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141.04692115052961</c:v>
                </c:pt>
                <c:pt idx="2">
                  <c:v>114.63931967305189</c:v>
                </c:pt>
                <c:pt idx="3">
                  <c:v>88.38898102934472</c:v>
                </c:pt>
                <c:pt idx="4">
                  <c:v>94.90481633947627</c:v>
                </c:pt>
                <c:pt idx="5">
                  <c:v>136.21075862798088</c:v>
                </c:pt>
                <c:pt idx="6">
                  <c:v>116.95200840497162</c:v>
                </c:pt>
                <c:pt idx="7">
                  <c:v>90.34419416013057</c:v>
                </c:pt>
                <c:pt idx="8">
                  <c:v>98.850263316131333</c:v>
                </c:pt>
                <c:pt idx="9">
                  <c:v>140.69208862223221</c:v>
                </c:pt>
                <c:pt idx="10">
                  <c:v>136.69378018884754</c:v>
                </c:pt>
                <c:pt idx="11">
                  <c:v>113.26029642061862</c:v>
                </c:pt>
                <c:pt idx="12">
                  <c:v>135.0207150833559</c:v>
                </c:pt>
                <c:pt idx="13">
                  <c:v>198.53375534396289</c:v>
                </c:pt>
                <c:pt idx="14">
                  <c:v>177.70237678324821</c:v>
                </c:pt>
                <c:pt idx="15">
                  <c:v>147.3149683822412</c:v>
                </c:pt>
                <c:pt idx="16">
                  <c:v>188.73918818017827</c:v>
                </c:pt>
                <c:pt idx="17">
                  <c:v>241.52729963855978</c:v>
                </c:pt>
                <c:pt idx="18">
                  <c:v>233.45271212311434</c:v>
                </c:pt>
                <c:pt idx="19">
                  <c:v>180.15250530266488</c:v>
                </c:pt>
                <c:pt idx="20">
                  <c:v>203.6745320109159</c:v>
                </c:pt>
                <c:pt idx="21">
                  <c:v>253.47332809123887</c:v>
                </c:pt>
                <c:pt idx="22">
                  <c:v>217.29494710550486</c:v>
                </c:pt>
                <c:pt idx="23">
                  <c:v>171.8155928081988</c:v>
                </c:pt>
                <c:pt idx="24">
                  <c:v>202.38008708924997</c:v>
                </c:pt>
                <c:pt idx="25">
                  <c:v>267.05475786148975</c:v>
                </c:pt>
                <c:pt idx="26">
                  <c:v>234.82843153450202</c:v>
                </c:pt>
                <c:pt idx="27">
                  <c:v>171.2413852344736</c:v>
                </c:pt>
                <c:pt idx="28">
                  <c:v>198.86612175315022</c:v>
                </c:pt>
                <c:pt idx="29">
                  <c:v>246.96079662215291</c:v>
                </c:pt>
                <c:pt idx="30">
                  <c:v>196.07041146036383</c:v>
                </c:pt>
                <c:pt idx="31">
                  <c:v>144.33820760015595</c:v>
                </c:pt>
                <c:pt idx="32">
                  <c:v>165.82572899252671</c:v>
                </c:pt>
                <c:pt idx="33">
                  <c:v>234.17889638493713</c:v>
                </c:pt>
                <c:pt idx="34">
                  <c:v>124.2277271555911</c:v>
                </c:pt>
                <c:pt idx="35">
                  <c:v>104.6134836360753</c:v>
                </c:pt>
                <c:pt idx="36">
                  <c:v>167.21730684093328</c:v>
                </c:pt>
                <c:pt idx="37">
                  <c:v>205.41103086448305</c:v>
                </c:pt>
                <c:pt idx="38">
                  <c:v>206.46561692623845</c:v>
                </c:pt>
                <c:pt idx="39">
                  <c:v>194.83081030005485</c:v>
                </c:pt>
                <c:pt idx="40">
                  <c:v>266.80763055127892</c:v>
                </c:pt>
              </c:numCache>
            </c:numRef>
          </c:val>
          <c:smooth val="0"/>
          <c:extLst>
            <c:ext xmlns:c16="http://schemas.microsoft.com/office/drawing/2014/chart" uri="{C3380CC4-5D6E-409C-BE32-E72D297353CC}">
              <c16:uniqueId val="{00000000-EAD5-4057-AC7E-873AC239E8D2}"/>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Grafdata!$B$33:$AP$33</c:f>
              <c:numCache>
                <c:formatCode>General</c:formatCode>
                <c:ptCount val="41"/>
                <c:pt idx="0">
                  <c:v>100</c:v>
                </c:pt>
                <c:pt idx="1">
                  <c:v>170.81471295978</c:v>
                </c:pt>
                <c:pt idx="2">
                  <c:v>139.01684427638364</c:v>
                </c:pt>
                <c:pt idx="3">
                  <c:v>125.8164317634926</c:v>
                </c:pt>
                <c:pt idx="4">
                  <c:v>111.65348917153661</c:v>
                </c:pt>
                <c:pt idx="5">
                  <c:v>214.67858370574081</c:v>
                </c:pt>
                <c:pt idx="6">
                  <c:v>160.26125816431764</c:v>
                </c:pt>
                <c:pt idx="7">
                  <c:v>118.80371261601925</c:v>
                </c:pt>
                <c:pt idx="8">
                  <c:v>121.89755929872808</c:v>
                </c:pt>
                <c:pt idx="9">
                  <c:v>179.47748367136472</c:v>
                </c:pt>
                <c:pt idx="10">
                  <c:v>179.7524922653833</c:v>
                </c:pt>
                <c:pt idx="11">
                  <c:v>159.98624957029907</c:v>
                </c:pt>
                <c:pt idx="12">
                  <c:v>172.77414919216224</c:v>
                </c:pt>
                <c:pt idx="13">
                  <c:v>231.41973186662082</c:v>
                </c:pt>
                <c:pt idx="14">
                  <c:v>202.44070127191475</c:v>
                </c:pt>
                <c:pt idx="15">
                  <c:v>184.42763836369886</c:v>
                </c:pt>
                <c:pt idx="16">
                  <c:v>246.44207631488484</c:v>
                </c:pt>
                <c:pt idx="17">
                  <c:v>245.92643520110005</c:v>
                </c:pt>
                <c:pt idx="18">
                  <c:v>253.45479546235819</c:v>
                </c:pt>
                <c:pt idx="19">
                  <c:v>206.35957373667927</c:v>
                </c:pt>
                <c:pt idx="20">
                  <c:v>220.17875558611206</c:v>
                </c:pt>
                <c:pt idx="21">
                  <c:v>316.36301134410451</c:v>
                </c:pt>
                <c:pt idx="22">
                  <c:v>241.01065658301823</c:v>
                </c:pt>
                <c:pt idx="23">
                  <c:v>229.42591955998626</c:v>
                </c:pt>
                <c:pt idx="24">
                  <c:v>235.61361292540391</c:v>
                </c:pt>
                <c:pt idx="25">
                  <c:v>316.25988312134757</c:v>
                </c:pt>
                <c:pt idx="26">
                  <c:v>228.60089377793057</c:v>
                </c:pt>
                <c:pt idx="27">
                  <c:v>229.90718459951873</c:v>
                </c:pt>
                <c:pt idx="28">
                  <c:v>214.78171192849777</c:v>
                </c:pt>
                <c:pt idx="29">
                  <c:v>296.6311447232726</c:v>
                </c:pt>
                <c:pt idx="30">
                  <c:v>247.67961498796836</c:v>
                </c:pt>
                <c:pt idx="31">
                  <c:v>205.87830869714679</c:v>
                </c:pt>
                <c:pt idx="32">
                  <c:v>216.70677208662769</c:v>
                </c:pt>
                <c:pt idx="33">
                  <c:v>308.76589893434169</c:v>
                </c:pt>
                <c:pt idx="34">
                  <c:v>163.18322447576486</c:v>
                </c:pt>
                <c:pt idx="35">
                  <c:v>155.41423169474047</c:v>
                </c:pt>
                <c:pt idx="36">
                  <c:v>203.3688552767274</c:v>
                </c:pt>
                <c:pt idx="37">
                  <c:v>317.18803712616017</c:v>
                </c:pt>
                <c:pt idx="38">
                  <c:v>265.79580611894124</c:v>
                </c:pt>
                <c:pt idx="39">
                  <c:v>277.13991062220697</c:v>
                </c:pt>
                <c:pt idx="40">
                  <c:v>338.46682708834652</c:v>
                </c:pt>
              </c:numCache>
            </c:numRef>
          </c:val>
          <c:smooth val="0"/>
          <c:extLst>
            <c:ext xmlns:c16="http://schemas.microsoft.com/office/drawing/2014/chart" uri="{C3380CC4-5D6E-409C-BE32-E72D297353CC}">
              <c16:uniqueId val="{00000001-EAD5-4057-AC7E-873AC239E8D2}"/>
            </c:ext>
          </c:extLst>
        </c:ser>
        <c:ser>
          <c:idx val="2"/>
          <c:order val="2"/>
          <c:tx>
            <c:strRef>
              <c:f>Grafdata!$A$35</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Grafdata!$B$35:$AP$35</c:f>
              <c:numCache>
                <c:formatCode>General</c:formatCode>
                <c:ptCount val="41"/>
                <c:pt idx="0">
                  <c:v>100</c:v>
                </c:pt>
                <c:pt idx="1">
                  <c:v>300</c:v>
                </c:pt>
                <c:pt idx="2">
                  <c:v>135.0210970464135</c:v>
                </c:pt>
                <c:pt idx="3">
                  <c:v>89.029535864978897</c:v>
                </c:pt>
                <c:pt idx="4">
                  <c:v>102.53164556962025</c:v>
                </c:pt>
                <c:pt idx="5">
                  <c:v>381.43459915611817</c:v>
                </c:pt>
                <c:pt idx="6">
                  <c:v>129.957805907173</c:v>
                </c:pt>
                <c:pt idx="7">
                  <c:v>101.68776371308017</c:v>
                </c:pt>
                <c:pt idx="8">
                  <c:v>115.61181434599156</c:v>
                </c:pt>
                <c:pt idx="9">
                  <c:v>231.64556962025316</c:v>
                </c:pt>
                <c:pt idx="10">
                  <c:v>329.11392405063293</c:v>
                </c:pt>
                <c:pt idx="11">
                  <c:v>118.56540084388186</c:v>
                </c:pt>
                <c:pt idx="12">
                  <c:v>169.19831223628691</c:v>
                </c:pt>
                <c:pt idx="13">
                  <c:v>536.70886075949363</c:v>
                </c:pt>
                <c:pt idx="14">
                  <c:v>330.80168776371306</c:v>
                </c:pt>
                <c:pt idx="15">
                  <c:v>170.46413502109704</c:v>
                </c:pt>
                <c:pt idx="16">
                  <c:v>197.04641350210971</c:v>
                </c:pt>
                <c:pt idx="17">
                  <c:v>396.62447257383968</c:v>
                </c:pt>
                <c:pt idx="18">
                  <c:v>293.24894514767931</c:v>
                </c:pt>
                <c:pt idx="19">
                  <c:v>225.31645569620252</c:v>
                </c:pt>
                <c:pt idx="20">
                  <c:v>249.78902953586498</c:v>
                </c:pt>
                <c:pt idx="21">
                  <c:v>436.70886075949369</c:v>
                </c:pt>
                <c:pt idx="22">
                  <c:v>287.76371308016877</c:v>
                </c:pt>
                <c:pt idx="23">
                  <c:v>239.24050632911391</c:v>
                </c:pt>
                <c:pt idx="24">
                  <c:v>224.0506329113924</c:v>
                </c:pt>
                <c:pt idx="25">
                  <c:v>315.61181434599155</c:v>
                </c:pt>
                <c:pt idx="26">
                  <c:v>214.34599156118142</c:v>
                </c:pt>
                <c:pt idx="27">
                  <c:v>281.8565400843882</c:v>
                </c:pt>
                <c:pt idx="28">
                  <c:v>220.25316455696202</c:v>
                </c:pt>
                <c:pt idx="29">
                  <c:v>343.03797468354429</c:v>
                </c:pt>
                <c:pt idx="30">
                  <c:v>271.30801687763716</c:v>
                </c:pt>
                <c:pt idx="31">
                  <c:v>506.75105485232069</c:v>
                </c:pt>
                <c:pt idx="32">
                  <c:v>235.8649789029536</c:v>
                </c:pt>
                <c:pt idx="33">
                  <c:v>450.21097046413502</c:v>
                </c:pt>
                <c:pt idx="34">
                  <c:v>297.89029535864978</c:v>
                </c:pt>
                <c:pt idx="35">
                  <c:v>229.957805907173</c:v>
                </c:pt>
                <c:pt idx="36">
                  <c:v>191.98312236286921</c:v>
                </c:pt>
                <c:pt idx="37">
                  <c:v>358.64978902953584</c:v>
                </c:pt>
                <c:pt idx="38">
                  <c:v>326.58227848101268</c:v>
                </c:pt>
                <c:pt idx="39">
                  <c:v>355.69620253164555</c:v>
                </c:pt>
                <c:pt idx="40">
                  <c:v>271.72995780590719</c:v>
                </c:pt>
              </c:numCache>
            </c:numRef>
          </c:val>
          <c:smooth val="0"/>
          <c:extLst>
            <c:ext xmlns:c16="http://schemas.microsoft.com/office/drawing/2014/chart" uri="{C3380CC4-5D6E-409C-BE32-E72D297353CC}">
              <c16:uniqueId val="{00000002-EAD5-4057-AC7E-873AC239E8D2}"/>
            </c:ext>
          </c:extLst>
        </c:ser>
        <c:ser>
          <c:idx val="3"/>
          <c:order val="3"/>
          <c:tx>
            <c:strRef>
              <c:f>Grafdata!$A$34</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Grafdata!$B$34:$AP$34</c:f>
              <c:numCache>
                <c:formatCode>General</c:formatCode>
                <c:ptCount val="41"/>
                <c:pt idx="0">
                  <c:v>100</c:v>
                </c:pt>
                <c:pt idx="1">
                  <c:v>140</c:v>
                </c:pt>
                <c:pt idx="2">
                  <c:v>110</c:v>
                </c:pt>
                <c:pt idx="3">
                  <c:v>132</c:v>
                </c:pt>
                <c:pt idx="4">
                  <c:v>92</c:v>
                </c:pt>
                <c:pt idx="5">
                  <c:v>138</c:v>
                </c:pt>
                <c:pt idx="6">
                  <c:v>114</c:v>
                </c:pt>
                <c:pt idx="7">
                  <c:v>72</c:v>
                </c:pt>
                <c:pt idx="8">
                  <c:v>54</c:v>
                </c:pt>
                <c:pt idx="9">
                  <c:v>82</c:v>
                </c:pt>
                <c:pt idx="10">
                  <c:v>200</c:v>
                </c:pt>
                <c:pt idx="11">
                  <c:v>128</c:v>
                </c:pt>
                <c:pt idx="12">
                  <c:v>174</c:v>
                </c:pt>
                <c:pt idx="13">
                  <c:v>220</c:v>
                </c:pt>
                <c:pt idx="14">
                  <c:v>260</c:v>
                </c:pt>
                <c:pt idx="15">
                  <c:v>144</c:v>
                </c:pt>
                <c:pt idx="16">
                  <c:v>220</c:v>
                </c:pt>
                <c:pt idx="17">
                  <c:v>284</c:v>
                </c:pt>
                <c:pt idx="18">
                  <c:v>242</c:v>
                </c:pt>
                <c:pt idx="19">
                  <c:v>166</c:v>
                </c:pt>
                <c:pt idx="20">
                  <c:v>274</c:v>
                </c:pt>
                <c:pt idx="21">
                  <c:v>278</c:v>
                </c:pt>
                <c:pt idx="22">
                  <c:v>256</c:v>
                </c:pt>
                <c:pt idx="23">
                  <c:v>190</c:v>
                </c:pt>
                <c:pt idx="24">
                  <c:v>152</c:v>
                </c:pt>
                <c:pt idx="25">
                  <c:v>330</c:v>
                </c:pt>
                <c:pt idx="26">
                  <c:v>326</c:v>
                </c:pt>
                <c:pt idx="27">
                  <c:v>162</c:v>
                </c:pt>
                <c:pt idx="28">
                  <c:v>110</c:v>
                </c:pt>
                <c:pt idx="29">
                  <c:v>302</c:v>
                </c:pt>
                <c:pt idx="30">
                  <c:v>164</c:v>
                </c:pt>
                <c:pt idx="31">
                  <c:v>104</c:v>
                </c:pt>
                <c:pt idx="32">
                  <c:v>122</c:v>
                </c:pt>
                <c:pt idx="33">
                  <c:v>236</c:v>
                </c:pt>
                <c:pt idx="34">
                  <c:v>134</c:v>
                </c:pt>
                <c:pt idx="35">
                  <c:v>48</c:v>
                </c:pt>
                <c:pt idx="36">
                  <c:v>114</c:v>
                </c:pt>
                <c:pt idx="37">
                  <c:v>204</c:v>
                </c:pt>
                <c:pt idx="38">
                  <c:v>164</c:v>
                </c:pt>
                <c:pt idx="39">
                  <c:v>196</c:v>
                </c:pt>
                <c:pt idx="40">
                  <c:v>254</c:v>
                </c:pt>
              </c:numCache>
            </c:numRef>
          </c:val>
          <c:smooth val="0"/>
          <c:extLst>
            <c:ext xmlns:c16="http://schemas.microsoft.com/office/drawing/2014/chart" uri="{C3380CC4-5D6E-409C-BE32-E72D297353CC}">
              <c16:uniqueId val="{00000003-EAD5-4057-AC7E-873AC239E8D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0-18FC-48A0-A262-BFE62574440B}"/>
            </c:ext>
          </c:extLst>
        </c:ser>
        <c:ser>
          <c:idx val="1"/>
          <c:order val="1"/>
          <c:tx>
            <c:strRef>
              <c:f>Grafdata!$A$31</c:f>
              <c:strCache>
                <c:ptCount val="1"/>
                <c:pt idx="0">
                  <c:v>Dalarnas län</c:v>
                </c:pt>
              </c:strCache>
            </c:strRef>
          </c:tx>
          <c:spPr>
            <a:ln w="28575" cap="rnd">
              <a:solidFill>
                <a:schemeClr val="accent2"/>
              </a:solidFill>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Grafdata!$B$31:$AP$31</c:f>
              <c:numCache>
                <c:formatCode>General</c:formatCode>
                <c:ptCount val="41"/>
                <c:pt idx="0">
                  <c:v>105</c:v>
                </c:pt>
                <c:pt idx="1">
                  <c:v>22.290640394088669</c:v>
                </c:pt>
                <c:pt idx="2">
                  <c:v>37.192118226600982</c:v>
                </c:pt>
                <c:pt idx="3">
                  <c:v>37.931034482758619</c:v>
                </c:pt>
                <c:pt idx="4">
                  <c:v>64.778325123152712</c:v>
                </c:pt>
                <c:pt idx="5">
                  <c:v>78.448275862068968</c:v>
                </c:pt>
                <c:pt idx="6">
                  <c:v>35.837438423645317</c:v>
                </c:pt>
                <c:pt idx="7">
                  <c:v>48.768472906403943</c:v>
                </c:pt>
                <c:pt idx="8">
                  <c:v>92.487684729064043</c:v>
                </c:pt>
                <c:pt idx="9">
                  <c:v>64.901477832512313</c:v>
                </c:pt>
                <c:pt idx="10">
                  <c:v>42.487684729064043</c:v>
                </c:pt>
                <c:pt idx="11">
                  <c:v>43.842364532019701</c:v>
                </c:pt>
                <c:pt idx="12">
                  <c:v>24.261083743842363</c:v>
                </c:pt>
                <c:pt idx="13">
                  <c:v>108.86699507389163</c:v>
                </c:pt>
                <c:pt idx="14">
                  <c:v>18.96551724137931</c:v>
                </c:pt>
                <c:pt idx="15">
                  <c:v>19.581280788177342</c:v>
                </c:pt>
                <c:pt idx="16">
                  <c:v>28.694581280788178</c:v>
                </c:pt>
                <c:pt idx="17">
                  <c:v>45.073891625615765</c:v>
                </c:pt>
                <c:pt idx="18">
                  <c:v>34.975369458128078</c:v>
                </c:pt>
                <c:pt idx="19">
                  <c:v>12.561576354679802</c:v>
                </c:pt>
                <c:pt idx="20">
                  <c:v>27.832512315270936</c:v>
                </c:pt>
                <c:pt idx="21">
                  <c:v>41.133004926108377</c:v>
                </c:pt>
                <c:pt idx="22">
                  <c:v>36.453201970443352</c:v>
                </c:pt>
                <c:pt idx="23">
                  <c:v>93.103448275862064</c:v>
                </c:pt>
                <c:pt idx="24">
                  <c:v>11.822660098522167</c:v>
                </c:pt>
                <c:pt idx="25">
                  <c:v>23.275862068965516</c:v>
                </c:pt>
                <c:pt idx="26">
                  <c:v>42.364532019704434</c:v>
                </c:pt>
                <c:pt idx="27">
                  <c:v>19.827586206896552</c:v>
                </c:pt>
                <c:pt idx="28">
                  <c:v>33.497536945812811</c:v>
                </c:pt>
                <c:pt idx="29">
                  <c:v>21.798029556650246</c:v>
                </c:pt>
                <c:pt idx="30">
                  <c:v>18.472906403940886</c:v>
                </c:pt>
                <c:pt idx="31">
                  <c:v>19.704433497536947</c:v>
                </c:pt>
                <c:pt idx="32">
                  <c:v>40.39408866995074</c:v>
                </c:pt>
                <c:pt idx="33">
                  <c:v>45.197044334975367</c:v>
                </c:pt>
                <c:pt idx="34">
                  <c:v>139.40886699507388</c:v>
                </c:pt>
                <c:pt idx="35">
                  <c:v>12.192118226600986</c:v>
                </c:pt>
                <c:pt idx="36">
                  <c:v>38.793103448275865</c:v>
                </c:pt>
                <c:pt idx="37">
                  <c:v>7.2660098522167491</c:v>
                </c:pt>
                <c:pt idx="38">
                  <c:v>12.315270935960591</c:v>
                </c:pt>
                <c:pt idx="39">
                  <c:v>13.423645320197044</c:v>
                </c:pt>
                <c:pt idx="40">
                  <c:v>5.2955665024630543</c:v>
                </c:pt>
              </c:numCache>
            </c:numRef>
          </c:val>
          <c:smooth val="0"/>
          <c:extLst>
            <c:ext xmlns:c16="http://schemas.microsoft.com/office/drawing/2014/chart" uri="{C3380CC4-5D6E-409C-BE32-E72D297353CC}">
              <c16:uniqueId val="{00000001-18FC-48A0-A262-BFE62574440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Grafdata!$B$4:$AP$4</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0-7749-487F-B95A-537E170E9CAE}"/>
            </c:ext>
          </c:extLst>
        </c:ser>
        <c:ser>
          <c:idx val="1"/>
          <c:order val="1"/>
          <c:tx>
            <c:strRef>
              <c:f>Grafdata!$A$16</c:f>
              <c:strCache>
                <c:ptCount val="1"/>
                <c:pt idx="0">
                  <c:v>Dalarnas län</c:v>
                </c:pt>
              </c:strCache>
            </c:strRef>
          </c:tx>
          <c:spPr>
            <a:ln w="28575" cap="rnd">
              <a:solidFill>
                <a:schemeClr val="accent2"/>
              </a:solidFill>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Grafdata!$B$16:$AP$16</c:f>
              <c:numCache>
                <c:formatCode>General</c:formatCode>
                <c:ptCount val="41"/>
                <c:pt idx="0">
                  <c:v>4.9255458000000001</c:v>
                </c:pt>
                <c:pt idx="1">
                  <c:v>5.2353411000000003</c:v>
                </c:pt>
                <c:pt idx="2">
                  <c:v>4.6505307</c:v>
                </c:pt>
                <c:pt idx="3">
                  <c:v>4.5935696999999998</c:v>
                </c:pt>
                <c:pt idx="4">
                  <c:v>5.0920943000000003</c:v>
                </c:pt>
                <c:pt idx="5">
                  <c:v>5.4105368</c:v>
                </c:pt>
                <c:pt idx="6">
                  <c:v>4.7633643000000001</c:v>
                </c:pt>
                <c:pt idx="7">
                  <c:v>4.5964127000000001</c:v>
                </c:pt>
                <c:pt idx="8">
                  <c:v>4.9520941000000001</c:v>
                </c:pt>
                <c:pt idx="9">
                  <c:v>5.0264575999999996</c:v>
                </c:pt>
                <c:pt idx="10">
                  <c:v>4.3529898999999999</c:v>
                </c:pt>
                <c:pt idx="11">
                  <c:v>4.2087016999999998</c:v>
                </c:pt>
                <c:pt idx="12">
                  <c:v>4.5965755000000001</c:v>
                </c:pt>
                <c:pt idx="13">
                  <c:v>4.7800357</c:v>
                </c:pt>
                <c:pt idx="14">
                  <c:v>4.3116745999999999</c:v>
                </c:pt>
                <c:pt idx="15">
                  <c:v>4.3381800000000004</c:v>
                </c:pt>
                <c:pt idx="16">
                  <c:v>4.7620665000000004</c:v>
                </c:pt>
                <c:pt idx="17">
                  <c:v>5.0059380999999998</c:v>
                </c:pt>
                <c:pt idx="18">
                  <c:v>4.4392519999999998</c:v>
                </c:pt>
                <c:pt idx="19">
                  <c:v>4.3569848000000002</c:v>
                </c:pt>
                <c:pt idx="20">
                  <c:v>4.7492903999999996</c:v>
                </c:pt>
                <c:pt idx="21">
                  <c:v>4.9678313999999997</c:v>
                </c:pt>
                <c:pt idx="22">
                  <c:v>4.5049726000000003</c:v>
                </c:pt>
                <c:pt idx="23">
                  <c:v>4.4275025000000001</c:v>
                </c:pt>
                <c:pt idx="24">
                  <c:v>4.4927446</c:v>
                </c:pt>
                <c:pt idx="25">
                  <c:v>4.5348566000000003</c:v>
                </c:pt>
                <c:pt idx="26">
                  <c:v>4.0363560999999999</c:v>
                </c:pt>
                <c:pt idx="27">
                  <c:v>3.8690533999999999</c:v>
                </c:pt>
                <c:pt idx="28">
                  <c:v>3.9274491999999999</c:v>
                </c:pt>
                <c:pt idx="29">
                  <c:v>4.0462932</c:v>
                </c:pt>
                <c:pt idx="30">
                  <c:v>3.7698402999999998</c:v>
                </c:pt>
                <c:pt idx="31">
                  <c:v>3.9160512999999999</c:v>
                </c:pt>
                <c:pt idx="32">
                  <c:v>4.1337098897828337</c:v>
                </c:pt>
                <c:pt idx="33">
                  <c:v>4.38539693976408</c:v>
                </c:pt>
                <c:pt idx="34">
                  <c:v>4.9303259999967546</c:v>
                </c:pt>
                <c:pt idx="35">
                  <c:v>5.1819908419190348</c:v>
                </c:pt>
                <c:pt idx="36">
                  <c:v>5.1007689879493761</c:v>
                </c:pt>
                <c:pt idx="37">
                  <c:v>5.1362873266735516</c:v>
                </c:pt>
                <c:pt idx="38">
                  <c:v>4.6492450354869996</c:v>
                </c:pt>
                <c:pt idx="39">
                  <c:v>4.4001705188575233</c:v>
                </c:pt>
                <c:pt idx="40">
                  <c:v>4.1895200783545539</c:v>
                </c:pt>
              </c:numCache>
            </c:numRef>
          </c:val>
          <c:smooth val="0"/>
          <c:extLst>
            <c:ext xmlns:c16="http://schemas.microsoft.com/office/drawing/2014/chart" uri="{C3380CC4-5D6E-409C-BE32-E72D297353CC}">
              <c16:uniqueId val="{00000001-7749-487F-B95A-537E170E9CAE}"/>
            </c:ext>
          </c:extLst>
        </c:ser>
        <c:ser>
          <c:idx val="2"/>
          <c:order val="2"/>
          <c:tx>
            <c:strRef>
              <c:f>Grafdata!$A$18</c:f>
              <c:strCache>
                <c:ptCount val="1"/>
                <c:pt idx="0">
                  <c:v>Ludvika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Grafdata!$B$18:$AP$18</c:f>
              <c:numCache>
                <c:formatCode>General</c:formatCode>
                <c:ptCount val="41"/>
                <c:pt idx="0">
                  <c:v>5.0460735999999997</c:v>
                </c:pt>
                <c:pt idx="1">
                  <c:v>5.1508111999999997</c:v>
                </c:pt>
                <c:pt idx="2">
                  <c:v>4.3888626999999998</c:v>
                </c:pt>
                <c:pt idx="3">
                  <c:v>4.3582982000000001</c:v>
                </c:pt>
                <c:pt idx="4">
                  <c:v>5.0904857999999997</c:v>
                </c:pt>
                <c:pt idx="5">
                  <c:v>5.5673233</c:v>
                </c:pt>
                <c:pt idx="6">
                  <c:v>5.0062667000000003</c:v>
                </c:pt>
                <c:pt idx="7">
                  <c:v>4.8119263999999999</c:v>
                </c:pt>
                <c:pt idx="8">
                  <c:v>5.0403580999999997</c:v>
                </c:pt>
                <c:pt idx="9">
                  <c:v>5.2533459999999996</c:v>
                </c:pt>
                <c:pt idx="10">
                  <c:v>4.8638953000000003</c:v>
                </c:pt>
                <c:pt idx="11">
                  <c:v>4.6412832999999996</c:v>
                </c:pt>
                <c:pt idx="12">
                  <c:v>5.1925945000000002</c:v>
                </c:pt>
                <c:pt idx="13">
                  <c:v>5.3437653000000003</c:v>
                </c:pt>
                <c:pt idx="14">
                  <c:v>5.0115328000000003</c:v>
                </c:pt>
                <c:pt idx="15">
                  <c:v>5.3676753000000001</c:v>
                </c:pt>
                <c:pt idx="16">
                  <c:v>6.1479397000000002</c:v>
                </c:pt>
                <c:pt idx="17">
                  <c:v>6.5306759999999997</c:v>
                </c:pt>
                <c:pt idx="18">
                  <c:v>5.9289632000000001</c:v>
                </c:pt>
                <c:pt idx="19">
                  <c:v>6.0244078999999999</c:v>
                </c:pt>
                <c:pt idx="20">
                  <c:v>6.5367208000000003</c:v>
                </c:pt>
                <c:pt idx="21">
                  <c:v>6.7270574999999999</c:v>
                </c:pt>
                <c:pt idx="22">
                  <c:v>6.1779101000000001</c:v>
                </c:pt>
                <c:pt idx="23">
                  <c:v>6.1384062999999998</c:v>
                </c:pt>
                <c:pt idx="24">
                  <c:v>6.0893961000000001</c:v>
                </c:pt>
                <c:pt idx="25">
                  <c:v>6.1753296999999998</c:v>
                </c:pt>
                <c:pt idx="26">
                  <c:v>5.7373235999999999</c:v>
                </c:pt>
                <c:pt idx="27">
                  <c:v>5.3639846999999996</c:v>
                </c:pt>
                <c:pt idx="28">
                  <c:v>5.4488852000000003</c:v>
                </c:pt>
                <c:pt idx="29">
                  <c:v>5.7481513</c:v>
                </c:pt>
                <c:pt idx="30">
                  <c:v>5.7013382999999997</c:v>
                </c:pt>
                <c:pt idx="31">
                  <c:v>6.0074892000000002</c:v>
                </c:pt>
                <c:pt idx="32">
                  <c:v>6.4443974778963682</c:v>
                </c:pt>
                <c:pt idx="33">
                  <c:v>6.7418319771667639</c:v>
                </c:pt>
                <c:pt idx="34">
                  <c:v>7.4226180951872989</c:v>
                </c:pt>
                <c:pt idx="35">
                  <c:v>7.8770670381085042</c:v>
                </c:pt>
                <c:pt idx="36">
                  <c:v>7.8532438478747189</c:v>
                </c:pt>
                <c:pt idx="37">
                  <c:v>7.7266853327589926</c:v>
                </c:pt>
                <c:pt idx="38">
                  <c:v>7.0046099481605051</c:v>
                </c:pt>
                <c:pt idx="39">
                  <c:v>6.6291668920258884</c:v>
                </c:pt>
                <c:pt idx="40">
                  <c:v>6.1853254011177201</c:v>
                </c:pt>
              </c:numCache>
            </c:numRef>
          </c:val>
          <c:smooth val="0"/>
          <c:extLst>
            <c:ext xmlns:c16="http://schemas.microsoft.com/office/drawing/2014/chart" uri="{C3380CC4-5D6E-409C-BE32-E72D297353CC}">
              <c16:uniqueId val="{00000002-7749-487F-B95A-537E170E9CAE}"/>
            </c:ext>
          </c:extLst>
        </c:ser>
        <c:ser>
          <c:idx val="3"/>
          <c:order val="3"/>
          <c:tx>
            <c:strRef>
              <c:f>Grafdata!$A$17</c:f>
              <c:strCache>
                <c:ptCount val="1"/>
                <c:pt idx="0">
                  <c:v>Smedjebackens kommun</c:v>
                </c:pt>
              </c:strCache>
            </c:strRef>
          </c:tx>
          <c:spPr>
            <a:ln w="28575" cap="rnd">
              <a:solidFill>
                <a:schemeClr val="accent4"/>
              </a:solidFill>
              <a:prstDash val="sysDot"/>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Grafdata!$B$17:$AP$17</c:f>
              <c:numCache>
                <c:formatCode>General</c:formatCode>
                <c:ptCount val="41"/>
                <c:pt idx="0">
                  <c:v>3.9820087000000002</c:v>
                </c:pt>
                <c:pt idx="1">
                  <c:v>4.3749741999999996</c:v>
                </c:pt>
                <c:pt idx="2">
                  <c:v>3.3428371000000001</c:v>
                </c:pt>
                <c:pt idx="3">
                  <c:v>3.1154196999999999</c:v>
                </c:pt>
                <c:pt idx="4">
                  <c:v>3.5977782999999999</c:v>
                </c:pt>
                <c:pt idx="5">
                  <c:v>3.9985051999999999</c:v>
                </c:pt>
                <c:pt idx="6">
                  <c:v>3.1854521</c:v>
                </c:pt>
                <c:pt idx="7">
                  <c:v>3.1475491</c:v>
                </c:pt>
                <c:pt idx="8">
                  <c:v>3.3916667</c:v>
                </c:pt>
                <c:pt idx="9">
                  <c:v>3.6624070999999998</c:v>
                </c:pt>
                <c:pt idx="10">
                  <c:v>2.8965575000000001</c:v>
                </c:pt>
                <c:pt idx="11">
                  <c:v>2.8066658000000002</c:v>
                </c:pt>
                <c:pt idx="12">
                  <c:v>3.0291635000000001</c:v>
                </c:pt>
                <c:pt idx="13">
                  <c:v>3.0558703999999999</c:v>
                </c:pt>
                <c:pt idx="14">
                  <c:v>2.6887108</c:v>
                </c:pt>
                <c:pt idx="15">
                  <c:v>2.8213165999999998</c:v>
                </c:pt>
                <c:pt idx="16">
                  <c:v>3.1108880999999999</c:v>
                </c:pt>
                <c:pt idx="17">
                  <c:v>3.0960793999999998</c:v>
                </c:pt>
                <c:pt idx="18">
                  <c:v>2.6601314999999999</c:v>
                </c:pt>
                <c:pt idx="19">
                  <c:v>2.8335845000000002</c:v>
                </c:pt>
                <c:pt idx="20">
                  <c:v>3.0992251999999998</c:v>
                </c:pt>
                <c:pt idx="21">
                  <c:v>2.9286945000000002</c:v>
                </c:pt>
                <c:pt idx="22">
                  <c:v>2.7090695</c:v>
                </c:pt>
                <c:pt idx="23">
                  <c:v>2.6324657</c:v>
                </c:pt>
                <c:pt idx="24">
                  <c:v>3.0371674999999998</c:v>
                </c:pt>
                <c:pt idx="25">
                  <c:v>3.1370065</c:v>
                </c:pt>
                <c:pt idx="26">
                  <c:v>2.7198855000000002</c:v>
                </c:pt>
                <c:pt idx="27">
                  <c:v>2.6550167</c:v>
                </c:pt>
                <c:pt idx="28">
                  <c:v>2.8195725999999999</c:v>
                </c:pt>
                <c:pt idx="29">
                  <c:v>3.1596381999999998</c:v>
                </c:pt>
                <c:pt idx="30">
                  <c:v>2.9253960000000001</c:v>
                </c:pt>
                <c:pt idx="31">
                  <c:v>2.9807486000000001</c:v>
                </c:pt>
                <c:pt idx="32">
                  <c:v>3.3290543431750108</c:v>
                </c:pt>
                <c:pt idx="33">
                  <c:v>3.5253505933117588</c:v>
                </c:pt>
                <c:pt idx="34">
                  <c:v>3.9281705948372609</c:v>
                </c:pt>
                <c:pt idx="35">
                  <c:v>4.1240671239377074</c:v>
                </c:pt>
                <c:pt idx="36">
                  <c:v>4.1833786173286756</c:v>
                </c:pt>
                <c:pt idx="37">
                  <c:v>4.2960460785587458</c:v>
                </c:pt>
                <c:pt idx="38">
                  <c:v>3.9057763921364863</c:v>
                </c:pt>
                <c:pt idx="39">
                  <c:v>4.0041601664066562</c:v>
                </c:pt>
                <c:pt idx="40">
                  <c:v>3.7637196439374296</c:v>
                </c:pt>
              </c:numCache>
            </c:numRef>
          </c:val>
          <c:smooth val="0"/>
          <c:extLst>
            <c:ext xmlns:c16="http://schemas.microsoft.com/office/drawing/2014/chart" uri="{C3380CC4-5D6E-409C-BE32-E72D297353CC}">
              <c16:uniqueId val="{00000003-7749-487F-B95A-537E170E9CA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100.12926486801707</c:v>
                </c:pt>
                <c:pt idx="2">
                  <c:v>100.3327162547566</c:v>
                </c:pt>
                <c:pt idx="3">
                  <c:v>100.60329932283052</c:v>
                </c:pt>
                <c:pt idx="4">
                  <c:v>100.77021108094556</c:v>
                </c:pt>
                <c:pt idx="5">
                  <c:v>100.95552447021493</c:v>
                </c:pt>
                <c:pt idx="6">
                  <c:v>101.19775109922064</c:v>
                </c:pt>
                <c:pt idx="7">
                  <c:v>101.50365053562456</c:v>
                </c:pt>
                <c:pt idx="8">
                  <c:v>101.70844118147963</c:v>
                </c:pt>
                <c:pt idx="9">
                  <c:v>101.94051264097152</c:v>
                </c:pt>
                <c:pt idx="10">
                  <c:v>102.22864316706308</c:v>
                </c:pt>
                <c:pt idx="11">
                  <c:v>102.59039076311933</c:v>
                </c:pt>
                <c:pt idx="12">
                  <c:v>102.78924437840713</c:v>
                </c:pt>
                <c:pt idx="13">
                  <c:v>103.00017241642944</c:v>
                </c:pt>
                <c:pt idx="14">
                  <c:v>103.27240055869251</c:v>
                </c:pt>
                <c:pt idx="15">
                  <c:v>103.64658111929371</c:v>
                </c:pt>
                <c:pt idx="16">
                  <c:v>103.88239617710067</c:v>
                </c:pt>
                <c:pt idx="17">
                  <c:v>104.13929138429302</c:v>
                </c:pt>
                <c:pt idx="18">
                  <c:v>104.46570152132453</c:v>
                </c:pt>
                <c:pt idx="19">
                  <c:v>104.97281673082632</c:v>
                </c:pt>
                <c:pt idx="20">
                  <c:v>105.40236036510102</c:v>
                </c:pt>
                <c:pt idx="21">
                  <c:v>105.70543364841073</c:v>
                </c:pt>
                <c:pt idx="22">
                  <c:v>106.01302034039327</c:v>
                </c:pt>
                <c:pt idx="23">
                  <c:v>106.44193125382598</c:v>
                </c:pt>
                <c:pt idx="24">
                  <c:v>106.72146732181395</c:v>
                </c:pt>
                <c:pt idx="25">
                  <c:v>106.95814709810494</c:v>
                </c:pt>
                <c:pt idx="26">
                  <c:v>107.26225382545657</c:v>
                </c:pt>
                <c:pt idx="27">
                  <c:v>107.63726746849973</c:v>
                </c:pt>
                <c:pt idx="28">
                  <c:v>107.88085444731571</c:v>
                </c:pt>
                <c:pt idx="29">
                  <c:v>108.14361286764377</c:v>
                </c:pt>
                <c:pt idx="30">
                  <c:v>108.41870934439048</c:v>
                </c:pt>
                <c:pt idx="31">
                  <c:v>108.75888115973513</c:v>
                </c:pt>
                <c:pt idx="32">
                  <c:v>108.90801346219045</c:v>
                </c:pt>
                <c:pt idx="33">
                  <c:v>109.07477758544236</c:v>
                </c:pt>
                <c:pt idx="34">
                  <c:v>109.169548622224</c:v>
                </c:pt>
                <c:pt idx="35">
                  <c:v>109.3892609346025</c:v>
                </c:pt>
                <c:pt idx="36">
                  <c:v>109.45327119311642</c:v>
                </c:pt>
                <c:pt idx="37">
                  <c:v>109.56411333928442</c:v>
                </c:pt>
                <c:pt idx="38">
                  <c:v>109.76913598278156</c:v>
                </c:pt>
                <c:pt idx="39">
                  <c:v>110.04541353843331</c:v>
                </c:pt>
                <c:pt idx="40">
                  <c:v>110.22340845663041</c:v>
                </c:pt>
              </c:numCache>
            </c:numRef>
          </c:val>
          <c:smooth val="0"/>
          <c:extLst>
            <c:ext xmlns:c16="http://schemas.microsoft.com/office/drawing/2014/chart" uri="{C3380CC4-5D6E-409C-BE32-E72D297353CC}">
              <c16:uniqueId val="{00000000-85A4-4E61-B0FF-83A966E662CA}"/>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Grafdata!$B$35:$AP$35</c:f>
              <c:numCache>
                <c:formatCode>General</c:formatCode>
                <c:ptCount val="41"/>
                <c:pt idx="0">
                  <c:v>100</c:v>
                </c:pt>
                <c:pt idx="1">
                  <c:v>99.941785836964186</c:v>
                </c:pt>
                <c:pt idx="2">
                  <c:v>100.05966047764539</c:v>
                </c:pt>
                <c:pt idx="3">
                  <c:v>99.999638421347598</c:v>
                </c:pt>
                <c:pt idx="4">
                  <c:v>99.996384213476034</c:v>
                </c:pt>
                <c:pt idx="5">
                  <c:v>100.02603366297254</c:v>
                </c:pt>
                <c:pt idx="6">
                  <c:v>100.19995299477519</c:v>
                </c:pt>
                <c:pt idx="7">
                  <c:v>100.2086308824327</c:v>
                </c:pt>
                <c:pt idx="8">
                  <c:v>100.28347766347875</c:v>
                </c:pt>
                <c:pt idx="9">
                  <c:v>100.38182705693056</c:v>
                </c:pt>
                <c:pt idx="10">
                  <c:v>100.6168531809882</c:v>
                </c:pt>
                <c:pt idx="11">
                  <c:v>100.68699943955309</c:v>
                </c:pt>
                <c:pt idx="12">
                  <c:v>100.8453708893027</c:v>
                </c:pt>
                <c:pt idx="13">
                  <c:v>100.9241950355251</c:v>
                </c:pt>
                <c:pt idx="14">
                  <c:v>101.19429428886518</c:v>
                </c:pt>
                <c:pt idx="15">
                  <c:v>101.41847305335094</c:v>
                </c:pt>
                <c:pt idx="16">
                  <c:v>101.61372552564497</c:v>
                </c:pt>
                <c:pt idx="17">
                  <c:v>101.73340805958816</c:v>
                </c:pt>
                <c:pt idx="18">
                  <c:v>102.07256883553595</c:v>
                </c:pt>
                <c:pt idx="19">
                  <c:v>102.40630593169779</c:v>
                </c:pt>
                <c:pt idx="20">
                  <c:v>102.88033554498942</c:v>
                </c:pt>
                <c:pt idx="21">
                  <c:v>103.02785963516715</c:v>
                </c:pt>
                <c:pt idx="22">
                  <c:v>103.25637734348165</c:v>
                </c:pt>
                <c:pt idx="23">
                  <c:v>103.31169887729828</c:v>
                </c:pt>
                <c:pt idx="24">
                  <c:v>103.47115506300509</c:v>
                </c:pt>
                <c:pt idx="25">
                  <c:v>103.55359499575145</c:v>
                </c:pt>
                <c:pt idx="26">
                  <c:v>103.81284688951965</c:v>
                </c:pt>
                <c:pt idx="27">
                  <c:v>103.7875363838519</c:v>
                </c:pt>
                <c:pt idx="28">
                  <c:v>103.84213476036375</c:v>
                </c:pt>
                <c:pt idx="29">
                  <c:v>103.89962576609477</c:v>
                </c:pt>
                <c:pt idx="30">
                  <c:v>104.08909297995046</c:v>
                </c:pt>
                <c:pt idx="31">
                  <c:v>104.07246036194023</c:v>
                </c:pt>
                <c:pt idx="32">
                  <c:v>104.12235821597093</c:v>
                </c:pt>
                <c:pt idx="33">
                  <c:v>104.05835879449677</c:v>
                </c:pt>
                <c:pt idx="34">
                  <c:v>104.07065246867825</c:v>
                </c:pt>
                <c:pt idx="35">
                  <c:v>104.06450563158751</c:v>
                </c:pt>
                <c:pt idx="36">
                  <c:v>104.01750040677598</c:v>
                </c:pt>
                <c:pt idx="37">
                  <c:v>104.07643772711658</c:v>
                </c:pt>
                <c:pt idx="38">
                  <c:v>104.27277493536782</c:v>
                </c:pt>
                <c:pt idx="39">
                  <c:v>104.17731817113517</c:v>
                </c:pt>
                <c:pt idx="40">
                  <c:v>104.2745828286298</c:v>
                </c:pt>
              </c:numCache>
            </c:numRef>
          </c:val>
          <c:smooth val="0"/>
          <c:extLst>
            <c:ext xmlns:c16="http://schemas.microsoft.com/office/drawing/2014/chart" uri="{C3380CC4-5D6E-409C-BE32-E72D297353CC}">
              <c16:uniqueId val="{00000001-85A4-4E61-B0FF-83A966E662CA}"/>
            </c:ext>
          </c:extLst>
        </c:ser>
        <c:ser>
          <c:idx val="2"/>
          <c:order val="2"/>
          <c:tx>
            <c:strRef>
              <c:f>Grafdata!$A$37</c:f>
              <c:strCache>
                <c:ptCount val="1"/>
                <c:pt idx="0">
                  <c:v>Ludvika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Grafdata!$B$37:$AP$37</c:f>
              <c:numCache>
                <c:formatCode>General</c:formatCode>
                <c:ptCount val="41"/>
                <c:pt idx="0">
                  <c:v>100</c:v>
                </c:pt>
                <c:pt idx="1">
                  <c:v>100.00390838739936</c:v>
                </c:pt>
                <c:pt idx="2">
                  <c:v>100.64879230829359</c:v>
                </c:pt>
                <c:pt idx="3">
                  <c:v>100.3439380911436</c:v>
                </c:pt>
                <c:pt idx="4">
                  <c:v>100.20714453216603</c:v>
                </c:pt>
                <c:pt idx="5">
                  <c:v>100.152427108575</c:v>
                </c:pt>
                <c:pt idx="6">
                  <c:v>100.16806065817244</c:v>
                </c:pt>
                <c:pt idx="7">
                  <c:v>100.22277808176347</c:v>
                </c:pt>
                <c:pt idx="8">
                  <c:v>100.49245681231923</c:v>
                </c:pt>
                <c:pt idx="9">
                  <c:v>100.96928007504104</c:v>
                </c:pt>
                <c:pt idx="10">
                  <c:v>101.27413429219104</c:v>
                </c:pt>
                <c:pt idx="11">
                  <c:v>101.19205815680451</c:v>
                </c:pt>
                <c:pt idx="12">
                  <c:v>101.73532400531541</c:v>
                </c:pt>
                <c:pt idx="13">
                  <c:v>101.96201047447823</c:v>
                </c:pt>
                <c:pt idx="14">
                  <c:v>102.24732275463144</c:v>
                </c:pt>
                <c:pt idx="15">
                  <c:v>102.51700148518721</c:v>
                </c:pt>
                <c:pt idx="16">
                  <c:v>103.03290862190261</c:v>
                </c:pt>
                <c:pt idx="17">
                  <c:v>103.34167122645196</c:v>
                </c:pt>
                <c:pt idx="18">
                  <c:v>103.79504416477761</c:v>
                </c:pt>
                <c:pt idx="19">
                  <c:v>104.48682873446415</c:v>
                </c:pt>
                <c:pt idx="20">
                  <c:v>105.26459782693661</c:v>
                </c:pt>
                <c:pt idx="21">
                  <c:v>105.46783397170327</c:v>
                </c:pt>
                <c:pt idx="22">
                  <c:v>105.70624560306418</c:v>
                </c:pt>
                <c:pt idx="23">
                  <c:v>105.51864300789494</c:v>
                </c:pt>
                <c:pt idx="24">
                  <c:v>105.49519268349879</c:v>
                </c:pt>
                <c:pt idx="25">
                  <c:v>105.54600171969045</c:v>
                </c:pt>
                <c:pt idx="26">
                  <c:v>105.90948174783084</c:v>
                </c:pt>
                <c:pt idx="27">
                  <c:v>105.50300945829751</c:v>
                </c:pt>
                <c:pt idx="28">
                  <c:v>105.31540686312827</c:v>
                </c:pt>
                <c:pt idx="29">
                  <c:v>105.26459782693661</c:v>
                </c:pt>
                <c:pt idx="30">
                  <c:v>105.42484171031033</c:v>
                </c:pt>
                <c:pt idx="31">
                  <c:v>105.20988040334558</c:v>
                </c:pt>
                <c:pt idx="32">
                  <c:v>105.12780426795904</c:v>
                </c:pt>
                <c:pt idx="33">
                  <c:v>104.76432423981865</c:v>
                </c:pt>
                <c:pt idx="34">
                  <c:v>104.53372938325647</c:v>
                </c:pt>
                <c:pt idx="35">
                  <c:v>104.1780661299148</c:v>
                </c:pt>
                <c:pt idx="36">
                  <c:v>103.97873837254748</c:v>
                </c:pt>
                <c:pt idx="37">
                  <c:v>104.00218869694365</c:v>
                </c:pt>
                <c:pt idx="38">
                  <c:v>104.01391385914172</c:v>
                </c:pt>
                <c:pt idx="39">
                  <c:v>103.62698350660517</c:v>
                </c:pt>
                <c:pt idx="40">
                  <c:v>103.56054092081607</c:v>
                </c:pt>
              </c:numCache>
            </c:numRef>
          </c:val>
          <c:smooth val="0"/>
          <c:extLst>
            <c:ext xmlns:c16="http://schemas.microsoft.com/office/drawing/2014/chart" uri="{C3380CC4-5D6E-409C-BE32-E72D297353CC}">
              <c16:uniqueId val="{00000002-85A4-4E61-B0FF-83A966E662CA}"/>
            </c:ext>
          </c:extLst>
        </c:ser>
        <c:ser>
          <c:idx val="3"/>
          <c:order val="3"/>
          <c:tx>
            <c:strRef>
              <c:f>Grafdata!$A$36</c:f>
              <c:strCache>
                <c:ptCount val="1"/>
                <c:pt idx="0">
                  <c:v>Smedjebackens kommun</c:v>
                </c:pt>
              </c:strCache>
            </c:strRef>
          </c:tx>
          <c:spPr>
            <a:ln w="28575" cap="rnd">
              <a:solidFill>
                <a:schemeClr val="accent4"/>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Grafdata!$B$36:$AP$36</c:f>
              <c:numCache>
                <c:formatCode>General</c:formatCode>
                <c:ptCount val="41"/>
                <c:pt idx="0">
                  <c:v>100</c:v>
                </c:pt>
                <c:pt idx="1">
                  <c:v>99.924967173138242</c:v>
                </c:pt>
                <c:pt idx="2">
                  <c:v>99.981241793284568</c:v>
                </c:pt>
                <c:pt idx="3">
                  <c:v>99.709247795910713</c:v>
                </c:pt>
                <c:pt idx="4">
                  <c:v>99.887450759707377</c:v>
                </c:pt>
                <c:pt idx="5">
                  <c:v>100.10317013693491</c:v>
                </c:pt>
                <c:pt idx="6">
                  <c:v>100.60026261489402</c:v>
                </c:pt>
                <c:pt idx="7">
                  <c:v>100.60964171825174</c:v>
                </c:pt>
                <c:pt idx="8">
                  <c:v>100.27199399737385</c:v>
                </c:pt>
                <c:pt idx="9">
                  <c:v>100.09379103357719</c:v>
                </c:pt>
                <c:pt idx="10">
                  <c:v>100.37516413430876</c:v>
                </c:pt>
                <c:pt idx="11">
                  <c:v>100.32826861752017</c:v>
                </c:pt>
                <c:pt idx="12">
                  <c:v>100.46895516788595</c:v>
                </c:pt>
                <c:pt idx="13">
                  <c:v>100.39392234102419</c:v>
                </c:pt>
                <c:pt idx="14">
                  <c:v>100.90977302569874</c:v>
                </c:pt>
                <c:pt idx="15">
                  <c:v>101.05983867942224</c:v>
                </c:pt>
                <c:pt idx="16">
                  <c:v>101.20052522978803</c:v>
                </c:pt>
                <c:pt idx="17">
                  <c:v>101.03170136934909</c:v>
                </c:pt>
                <c:pt idx="18">
                  <c:v>101.53817295066591</c:v>
                </c:pt>
                <c:pt idx="19">
                  <c:v>101.89457887825924</c:v>
                </c:pt>
                <c:pt idx="20">
                  <c:v>102.3166385293566</c:v>
                </c:pt>
                <c:pt idx="21">
                  <c:v>101.79140874132433</c:v>
                </c:pt>
                <c:pt idx="22">
                  <c:v>101.76327143125117</c:v>
                </c:pt>
                <c:pt idx="23">
                  <c:v>101.75389232789345</c:v>
                </c:pt>
                <c:pt idx="24">
                  <c:v>102.17595197899081</c:v>
                </c:pt>
                <c:pt idx="25">
                  <c:v>102.01650722190959</c:v>
                </c:pt>
                <c:pt idx="26">
                  <c:v>102.42918776964922</c:v>
                </c:pt>
                <c:pt idx="27">
                  <c:v>102.04464453198274</c:v>
                </c:pt>
                <c:pt idx="28">
                  <c:v>102.20408928906397</c:v>
                </c:pt>
                <c:pt idx="29">
                  <c:v>102.58863252673045</c:v>
                </c:pt>
                <c:pt idx="30">
                  <c:v>102.55111611329957</c:v>
                </c:pt>
                <c:pt idx="31">
                  <c:v>102.20408928906397</c:v>
                </c:pt>
                <c:pt idx="32">
                  <c:v>102.17595197899081</c:v>
                </c:pt>
                <c:pt idx="33">
                  <c:v>101.95085349840555</c:v>
                </c:pt>
                <c:pt idx="34">
                  <c:v>101.87582067154381</c:v>
                </c:pt>
                <c:pt idx="35">
                  <c:v>102.02588632526731</c:v>
                </c:pt>
                <c:pt idx="36">
                  <c:v>101.80078784468205</c:v>
                </c:pt>
                <c:pt idx="37">
                  <c:v>102.16657287563309</c:v>
                </c:pt>
                <c:pt idx="38">
                  <c:v>102.3166385293566</c:v>
                </c:pt>
                <c:pt idx="39">
                  <c:v>102.38229225286062</c:v>
                </c:pt>
                <c:pt idx="40">
                  <c:v>102.54173700994185</c:v>
                </c:pt>
              </c:numCache>
            </c:numRef>
          </c:val>
          <c:smooth val="0"/>
          <c:extLst>
            <c:ext xmlns:c16="http://schemas.microsoft.com/office/drawing/2014/chart" uri="{C3380CC4-5D6E-409C-BE32-E72D297353CC}">
              <c16:uniqueId val="{00000003-85A4-4E61-B0FF-83A966E662C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101.5269950918015</c:v>
                </c:pt>
                <c:pt idx="2">
                  <c:v>112.97945828031267</c:v>
                </c:pt>
                <c:pt idx="3">
                  <c:v>80.039992728594797</c:v>
                </c:pt>
                <c:pt idx="4">
                  <c:v>93.001272495909831</c:v>
                </c:pt>
                <c:pt idx="5">
                  <c:v>133.64842755862571</c:v>
                </c:pt>
                <c:pt idx="6">
                  <c:v>142.21050718051262</c:v>
                </c:pt>
                <c:pt idx="7">
                  <c:v>118.39665515360844</c:v>
                </c:pt>
                <c:pt idx="8">
                  <c:v>160.20723504817306</c:v>
                </c:pt>
                <c:pt idx="9">
                  <c:v>158.68023995637157</c:v>
                </c:pt>
                <c:pt idx="10">
                  <c:v>167.73313942919469</c:v>
                </c:pt>
                <c:pt idx="11">
                  <c:v>141.08343937465915</c:v>
                </c:pt>
                <c:pt idx="12">
                  <c:v>201.58153063079439</c:v>
                </c:pt>
                <c:pt idx="13">
                  <c:v>205.65351754226504</c:v>
                </c:pt>
                <c:pt idx="14">
                  <c:v>240.3199418287584</c:v>
                </c:pt>
                <c:pt idx="15">
                  <c:v>214.01563352117796</c:v>
                </c:pt>
                <c:pt idx="16">
                  <c:v>214.25195419014725</c:v>
                </c:pt>
                <c:pt idx="17">
                  <c:v>270.53263043083075</c:v>
                </c:pt>
                <c:pt idx="18">
                  <c:v>301.34520996182511</c:v>
                </c:pt>
                <c:pt idx="19">
                  <c:v>266.53335757135068</c:v>
                </c:pt>
                <c:pt idx="20">
                  <c:v>273.44119251045265</c:v>
                </c:pt>
                <c:pt idx="21">
                  <c:v>308.52572259589164</c:v>
                </c:pt>
                <c:pt idx="22">
                  <c:v>321.97782221414286</c:v>
                </c:pt>
                <c:pt idx="23">
                  <c:v>231.10343573895656</c:v>
                </c:pt>
                <c:pt idx="24">
                  <c:v>297.7822214142883</c:v>
                </c:pt>
                <c:pt idx="25">
                  <c:v>250.66351572441374</c:v>
                </c:pt>
                <c:pt idx="26">
                  <c:v>261.22523177604074</c:v>
                </c:pt>
                <c:pt idx="27">
                  <c:v>200.63624795491728</c:v>
                </c:pt>
                <c:pt idx="28">
                  <c:v>249.80912561352483</c:v>
                </c:pt>
                <c:pt idx="29">
                  <c:v>211.3070350845301</c:v>
                </c:pt>
                <c:pt idx="30">
                  <c:v>229.84911834211962</c:v>
                </c:pt>
                <c:pt idx="31">
                  <c:v>161.71605162697691</c:v>
                </c:pt>
                <c:pt idx="32">
                  <c:v>256.31703326667878</c:v>
                </c:pt>
                <c:pt idx="33">
                  <c:v>215.50627158698418</c:v>
                </c:pt>
                <c:pt idx="34">
                  <c:v>227.30412652245047</c:v>
                </c:pt>
                <c:pt idx="35">
                  <c:v>186.74786402472279</c:v>
                </c:pt>
                <c:pt idx="36">
                  <c:v>233.63024904562806</c:v>
                </c:pt>
                <c:pt idx="37">
                  <c:v>280.14906380658061</c:v>
                </c:pt>
                <c:pt idx="38">
                  <c:v>266.84239229231048</c:v>
                </c:pt>
                <c:pt idx="39">
                  <c:v>200.78167605889837</c:v>
                </c:pt>
                <c:pt idx="40">
                  <c:v>280.78531176149789</c:v>
                </c:pt>
              </c:numCache>
            </c:numRef>
          </c:val>
          <c:smooth val="0"/>
          <c:extLst>
            <c:ext xmlns:c16="http://schemas.microsoft.com/office/drawing/2014/chart" uri="{C3380CC4-5D6E-409C-BE32-E72D297353CC}">
              <c16:uniqueId val="{00000000-EFC3-4A25-B8A8-45852CA637B1}"/>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Grafdata!$B$35:$AP$35</c:f>
              <c:numCache>
                <c:formatCode>General</c:formatCode>
                <c:ptCount val="41"/>
                <c:pt idx="0">
                  <c:v>100</c:v>
                </c:pt>
                <c:pt idx="1">
                  <c:v>39.215686274509807</c:v>
                </c:pt>
                <c:pt idx="2">
                  <c:v>192.15686274509804</c:v>
                </c:pt>
                <c:pt idx="3">
                  <c:v>64.705882352941174</c:v>
                </c:pt>
                <c:pt idx="4">
                  <c:v>313.72549019607845</c:v>
                </c:pt>
                <c:pt idx="5">
                  <c:v>25.490196078431371</c:v>
                </c:pt>
                <c:pt idx="6">
                  <c:v>149.01960784313727</c:v>
                </c:pt>
                <c:pt idx="7">
                  <c:v>221.56862745098039</c:v>
                </c:pt>
                <c:pt idx="8">
                  <c:v>256.86274509803923</c:v>
                </c:pt>
                <c:pt idx="9">
                  <c:v>76.470588235294116</c:v>
                </c:pt>
                <c:pt idx="10">
                  <c:v>127.45098039215686</c:v>
                </c:pt>
                <c:pt idx="11">
                  <c:v>121.56862745098039</c:v>
                </c:pt>
                <c:pt idx="12">
                  <c:v>80.392156862745097</c:v>
                </c:pt>
                <c:pt idx="13">
                  <c:v>150.98039215686273</c:v>
                </c:pt>
                <c:pt idx="14">
                  <c:v>270.58823529411762</c:v>
                </c:pt>
                <c:pt idx="15">
                  <c:v>80.392156862745097</c:v>
                </c:pt>
                <c:pt idx="16">
                  <c:v>329.41176470588238</c:v>
                </c:pt>
                <c:pt idx="17">
                  <c:v>266.66666666666669</c:v>
                </c:pt>
                <c:pt idx="18">
                  <c:v>203.92156862745097</c:v>
                </c:pt>
                <c:pt idx="19">
                  <c:v>309.80392156862746</c:v>
                </c:pt>
                <c:pt idx="20">
                  <c:v>243.13725490196077</c:v>
                </c:pt>
                <c:pt idx="21">
                  <c:v>139.21568627450981</c:v>
                </c:pt>
                <c:pt idx="22">
                  <c:v>401.96078431372547</c:v>
                </c:pt>
                <c:pt idx="23">
                  <c:v>168.62745098039215</c:v>
                </c:pt>
                <c:pt idx="24">
                  <c:v>382.35294117647061</c:v>
                </c:pt>
                <c:pt idx="25">
                  <c:v>574.50980392156862</c:v>
                </c:pt>
                <c:pt idx="26">
                  <c:v>423.52941176470586</c:v>
                </c:pt>
                <c:pt idx="27">
                  <c:v>145.09803921568627</c:v>
                </c:pt>
                <c:pt idx="28">
                  <c:v>219.60784313725489</c:v>
                </c:pt>
                <c:pt idx="29">
                  <c:v>260.78431372549022</c:v>
                </c:pt>
                <c:pt idx="30">
                  <c:v>668.62745098039215</c:v>
                </c:pt>
                <c:pt idx="31">
                  <c:v>60.784313725490193</c:v>
                </c:pt>
                <c:pt idx="32">
                  <c:v>184.31372549019608</c:v>
                </c:pt>
                <c:pt idx="33">
                  <c:v>268.62745098039215</c:v>
                </c:pt>
                <c:pt idx="34">
                  <c:v>229.41176470588235</c:v>
                </c:pt>
                <c:pt idx="35">
                  <c:v>549.01960784313724</c:v>
                </c:pt>
                <c:pt idx="36">
                  <c:v>170.58823529411765</c:v>
                </c:pt>
                <c:pt idx="37">
                  <c:v>415.68627450980392</c:v>
                </c:pt>
                <c:pt idx="38">
                  <c:v>435.29411764705884</c:v>
                </c:pt>
                <c:pt idx="39">
                  <c:v>254.90196078431373</c:v>
                </c:pt>
                <c:pt idx="40">
                  <c:v>403.92156862745099</c:v>
                </c:pt>
              </c:numCache>
            </c:numRef>
          </c:val>
          <c:smooth val="0"/>
          <c:extLst>
            <c:ext xmlns:c16="http://schemas.microsoft.com/office/drawing/2014/chart" uri="{C3380CC4-5D6E-409C-BE32-E72D297353CC}">
              <c16:uniqueId val="{00000001-EFC3-4A25-B8A8-45852CA637B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102.84543745574402</c:v>
                </c:pt>
                <c:pt idx="2">
                  <c:v>107.48482267056299</c:v>
                </c:pt>
                <c:pt idx="3">
                  <c:v>114.44299470545737</c:v>
                </c:pt>
                <c:pt idx="4">
                  <c:v>122.85814723357451</c:v>
                </c:pt>
                <c:pt idx="5">
                  <c:v>128.76820830233169</c:v>
                </c:pt>
                <c:pt idx="6">
                  <c:v>131.58510626826401</c:v>
                </c:pt>
                <c:pt idx="7">
                  <c:v>137.22846328865501</c:v>
                </c:pt>
                <c:pt idx="8">
                  <c:v>141.20028323826162</c:v>
                </c:pt>
                <c:pt idx="9">
                  <c:v>77.100919805471392</c:v>
                </c:pt>
                <c:pt idx="10">
                  <c:v>136.55813752871023</c:v>
                </c:pt>
              </c:numCache>
            </c:numRef>
          </c:val>
          <c:smooth val="0"/>
          <c:extLst>
            <c:ext xmlns:c16="http://schemas.microsoft.com/office/drawing/2014/chart" uri="{C3380CC4-5D6E-409C-BE32-E72D297353CC}">
              <c16:uniqueId val="{00000000-57E3-4312-8874-82E11B8568BA}"/>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Grafdata!$B$33:$L$33</c:f>
              <c:numCache>
                <c:formatCode>General</c:formatCode>
                <c:ptCount val="11"/>
                <c:pt idx="0">
                  <c:v>100</c:v>
                </c:pt>
                <c:pt idx="1">
                  <c:v>112.30583895100868</c:v>
                </c:pt>
                <c:pt idx="2">
                  <c:v>110.22449371367523</c:v>
                </c:pt>
                <c:pt idx="3">
                  <c:v>108.77859728292773</c:v>
                </c:pt>
                <c:pt idx="4">
                  <c:v>110.77898122309985</c:v>
                </c:pt>
                <c:pt idx="5">
                  <c:v>103.24874593454655</c:v>
                </c:pt>
                <c:pt idx="6">
                  <c:v>121.12644707885519</c:v>
                </c:pt>
                <c:pt idx="7">
                  <c:v>129.79320092034354</c:v>
                </c:pt>
                <c:pt idx="8">
                  <c:v>116.03005862043062</c:v>
                </c:pt>
                <c:pt idx="9">
                  <c:v>88.463154263266105</c:v>
                </c:pt>
                <c:pt idx="10">
                  <c:v>123.4342613742276</c:v>
                </c:pt>
              </c:numCache>
            </c:numRef>
          </c:val>
          <c:smooth val="0"/>
          <c:extLst>
            <c:ext xmlns:c16="http://schemas.microsoft.com/office/drawing/2014/chart" uri="{C3380CC4-5D6E-409C-BE32-E72D297353CC}">
              <c16:uniqueId val="{00000001-57E3-4312-8874-82E11B8568BA}"/>
            </c:ext>
          </c:extLst>
        </c:ser>
        <c:ser>
          <c:idx val="2"/>
          <c:order val="2"/>
          <c:tx>
            <c:strRef>
              <c:f>Grafdata!$A$34</c:f>
              <c:strCache>
                <c:ptCount val="1"/>
                <c:pt idx="0">
                  <c:v>Ludvika kommun</c:v>
                </c:pt>
              </c:strCache>
            </c:strRef>
          </c:tx>
          <c:spPr>
            <a:ln w="28575" cap="rnd">
              <a:solidFill>
                <a:schemeClr val="accent3"/>
              </a:solidFill>
              <a:prstDash val="sysDot"/>
              <a:round/>
            </a:ln>
            <a:effectLst/>
          </c:spPr>
          <c:marker>
            <c:symbol val="none"/>
          </c:marker>
          <c:val>
            <c:numRef>
              <c:f>Grafdata!$B$34:$L$34</c:f>
              <c:numCache>
                <c:formatCode>General</c:formatCode>
                <c:ptCount val="11"/>
                <c:pt idx="0">
                  <c:v>100</c:v>
                </c:pt>
                <c:pt idx="1">
                  <c:v>83.966450480323786</c:v>
                </c:pt>
                <c:pt idx="2">
                  <c:v>86.448529770322324</c:v>
                </c:pt>
                <c:pt idx="3">
                  <c:v>89.137855366460229</c:v>
                </c:pt>
                <c:pt idx="4">
                  <c:v>106.74403862095869</c:v>
                </c:pt>
                <c:pt idx="5">
                  <c:v>98.678500024381918</c:v>
                </c:pt>
                <c:pt idx="6">
                  <c:v>93.085287950455935</c:v>
                </c:pt>
                <c:pt idx="7">
                  <c:v>95.679524064953426</c:v>
                </c:pt>
                <c:pt idx="8">
                  <c:v>102.81367337982152</c:v>
                </c:pt>
                <c:pt idx="9">
                  <c:v>129.31681864729117</c:v>
                </c:pt>
                <c:pt idx="10">
                  <c:v>140.83727507680305</c:v>
                </c:pt>
              </c:numCache>
            </c:numRef>
          </c:val>
          <c:smooth val="0"/>
          <c:extLst>
            <c:ext xmlns:c16="http://schemas.microsoft.com/office/drawing/2014/chart" uri="{C3380CC4-5D6E-409C-BE32-E72D297353CC}">
              <c16:uniqueId val="{00000002-57E3-4312-8874-82E11B8568B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9.png"/><Relationship Id="rId11" Type="http://schemas.openxmlformats.org/officeDocument/2006/relationships/image" Target="../media/image16.svg"/><Relationship Id="rId5" Type="http://schemas.openxmlformats.org/officeDocument/2006/relationships/image" Target="../media/image10.sv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4.jpg"/><Relationship Id="rId1" Type="http://schemas.openxmlformats.org/officeDocument/2006/relationships/slideLayout" Target="../slideLayouts/slideLayout1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t="9624"/>
          <a:stretch/>
        </p:blipFill>
        <p:spPr>
          <a:xfrm>
            <a:off x="0" y="0"/>
            <a:ext cx="12191999" cy="7343936"/>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Konjunkturen i Dalarna</a:t>
            </a:r>
            <a:br>
              <a:rPr lang="sv-SE" sz="3200" b="1" dirty="0">
                <a:solidFill>
                  <a:schemeClr val="bg1"/>
                </a:solidFill>
                <a:latin typeface="+mj-lt"/>
              </a:rPr>
            </a:br>
            <a:r>
              <a:rPr lang="sv-SE" sz="2000" dirty="0">
                <a:solidFill>
                  <a:schemeClr val="bg1"/>
                </a:solidFill>
                <a:latin typeface="+mj-lt"/>
              </a:rPr>
              <a:t>2021 kv4</a:t>
            </a:r>
          </a:p>
          <a:p>
            <a:r>
              <a:rPr lang="sv-SE" sz="2000" smtClean="0">
                <a:solidFill>
                  <a:schemeClr val="bg1"/>
                </a:solidFill>
                <a:latin typeface="+mj-lt"/>
              </a:rPr>
              <a:t/>
            </a:r>
            <a:br>
              <a:rPr lang="sv-SE" sz="2000" smtClean="0">
                <a:solidFill>
                  <a:schemeClr val="bg1"/>
                </a:solidFill>
                <a:latin typeface="+mj-lt"/>
              </a:rPr>
            </a:br>
            <a:r>
              <a:rPr lang="sv-SE" sz="2000" smtClean="0">
                <a:solidFill>
                  <a:schemeClr val="bg1"/>
                </a:solidFill>
                <a:latin typeface="+mj-lt"/>
              </a:rPr>
              <a:t>April, 2022</a:t>
            </a:r>
            <a:endParaRPr lang="sv-SE" sz="2000" dirty="0" smtClean="0">
              <a:solidFill>
                <a:schemeClr val="bg1"/>
              </a:solidFill>
              <a:latin typeface="+mj-lt"/>
            </a:endParaRP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BC20C71E-DC75-433C-BE84-2E590A0DAA89}"/>
              </a:ext>
            </a:extLst>
          </p:cNvPr>
          <p:cNvPicPr>
            <a:picLocks noChangeAspect="1"/>
          </p:cNvPicPr>
          <p:nvPr/>
        </p:nvPicPr>
        <p:blipFill rotWithShape="1">
          <a:blip r:embed="rId4"/>
          <a:srcRect t="43564" b="9043"/>
          <a:stretch/>
        </p:blipFill>
        <p:spPr>
          <a:xfrm>
            <a:off x="5708630" y="-11355"/>
            <a:ext cx="6483370" cy="7355291"/>
          </a:xfrm>
          <a:prstGeom prst="rect">
            <a:avLst/>
          </a:prstGeom>
        </p:spPr>
      </p:pic>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Dalarnas län och Ludvika samt Smedjebackens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a:t>
            </a:r>
            <a:r>
              <a:rPr lang="sv-SE" sz="1100" dirty="0" err="1"/>
              <a:t>säsongsrensande</a:t>
            </a:r>
            <a:r>
              <a:rPr lang="sv-SE" sz="1100" dirty="0"/>
              <a:t>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3">
                  <a:extLst>
                    <a:ext uri="{A12FA001-AC4F-418D-AE19-62706E023703}">
                      <ahyp:hlinkClr xmlns="" xmlns:ahyp="http://schemas.microsoft.com/office/drawing/2018/hyperlinkcolor" val="tx"/>
                    </a:ext>
                  </a:extLst>
                </a:hlinkClick>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pic>
        <p:nvPicPr>
          <p:cNvPr id="6" name="Platshållare för bild 5">
            <a:extLst>
              <a:ext uri="{FF2B5EF4-FFF2-40B4-BE49-F238E27FC236}">
                <a16:creationId xmlns:a16="http://schemas.microsoft.com/office/drawing/2014/main" id="{03B765C8-C8D6-41DB-9067-0867630BBFF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4"/>
          <a:srcRect t="2464" b="2464"/>
          <a:stretch>
            <a:fillRect/>
          </a:stretch>
        </p:blipFill>
        <p:spPr/>
      </p:pic>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F383F52-4654-4C0D-B59F-904B21975617}"/>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4" b="2464"/>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20335" y="1192163"/>
            <a:ext cx="4951381" cy="4354880"/>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År 2020 präglades starkt av Covid-19 pandemin med stora negativa konsekvenser. Återhämtningen har däremot varit stark under 2021 vilket är en trend som fortsätter under det fjärde kvartalet. Den tydligaste förbättringen har skett på arbetsmarknaden där arbetslösheten fortsätter att sjunka samtidigt som sysselsättningen stiger. </a:t>
            </a:r>
            <a:r>
              <a:rPr lang="sv-SE" sz="1100" b="1" dirty="0">
                <a:ea typeface="Minion Pro" panose="02040503050201020203" pitchFamily="18" charset="0"/>
                <a:cs typeface="Times New Roman" panose="02020603050405020304" pitchFamily="18" charset="0"/>
              </a:rPr>
              <a:t>Ä</a:t>
            </a:r>
            <a:r>
              <a:rPr lang="sv-SE" sz="1100" b="1" dirty="0">
                <a:effectLst/>
                <a:ea typeface="Minion Pro" panose="02040503050201020203" pitchFamily="18" charset="0"/>
                <a:cs typeface="Times New Roman" panose="02020603050405020304" pitchFamily="18" charset="0"/>
              </a:rPr>
              <a:t>ven besöksnäringen fortsätter sin återhämtning med flera kommersiella övernattningar.</a:t>
            </a:r>
            <a:endParaRPr lang="sv-SE" sz="1100" dirty="0">
              <a:effectLst/>
              <a:ea typeface="Minion Pro" panose="02040503050201020203" pitchFamily="18" charset="0"/>
              <a:cs typeface="Times New Roman" panose="02020603050405020304" pitchFamily="18" charset="0"/>
            </a:endParaRPr>
          </a:p>
          <a:p>
            <a:pPr>
              <a:lnSpc>
                <a:spcPct val="107000"/>
              </a:lnSpc>
              <a:spcAft>
                <a:spcPts val="800"/>
              </a:spcAft>
            </a:pPr>
            <a:r>
              <a:rPr lang="sv-SE" sz="1100" dirty="0">
                <a:effectLst/>
                <a:ea typeface="Minion Pro" panose="02040503050201020203" pitchFamily="18" charset="0"/>
                <a:cs typeface="Times New Roman" panose="02020603050405020304" pitchFamily="18" charset="0"/>
              </a:rPr>
              <a:t>Lönesumman i privat sektor ökar under kvartalet med 7,2 procent, vilket innebär en påtaglig återhämtning. Företagskonkurserna minskar därtill med 53 procent samtidigt som nyföretagandet ökar något. Glädjande är att besöksnäringen fortsätter sin återhämtning både i länet och i Ludvika kommun. På länsnivå har </a:t>
            </a:r>
            <a:r>
              <a:rPr lang="sv-SE" sz="1100" dirty="0">
                <a:ea typeface="Minion Pro" panose="02040503050201020203" pitchFamily="18" charset="0"/>
                <a:cs typeface="Times New Roman" panose="02020603050405020304" pitchFamily="18" charset="0"/>
              </a:rPr>
              <a:t>sker det </a:t>
            </a:r>
            <a:r>
              <a:rPr lang="sv-SE" sz="1100" dirty="0">
                <a:effectLst/>
                <a:ea typeface="Minion Pro" panose="02040503050201020203" pitchFamily="18" charset="0"/>
                <a:cs typeface="Times New Roman" panose="02020603050405020304" pitchFamily="18" charset="0"/>
              </a:rPr>
              <a:t>en ökning av de kommersiella övernattningarna med 40 procent jämfört med fjolåret.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större delen av Stockholmsregionen syns det under kvartalet en rad positiva signaler på arbetsmarknaden. Arbetslösheten minskar med 0,9 procentenheter och är nu nere på 4,2 procent. Sysselsättningen för länet stiger för andra kvartalet i rad och ökar med 2,6 procent och andelen lediga jobb ökar med 66 procent. Varslen fortsätter likväl att sjunka.</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Befolkningstillväxten under </a:t>
            </a:r>
            <a:r>
              <a:rPr lang="sv-SE" sz="1100" dirty="0">
                <a:ea typeface="Minion Pro" panose="02040503050201020203" pitchFamily="18" charset="0"/>
                <a:cs typeface="Times New Roman" panose="02020603050405020304" pitchFamily="18" charset="0"/>
              </a:rPr>
              <a:t>det fjärde kvartalet</a:t>
            </a:r>
            <a:r>
              <a:rPr lang="sv-SE" sz="1100" dirty="0">
                <a:effectLst/>
                <a:ea typeface="Minion Pro" panose="02040503050201020203" pitchFamily="18" charset="0"/>
                <a:cs typeface="Times New Roman" panose="02020603050405020304" pitchFamily="18" charset="0"/>
              </a:rPr>
              <a:t> följer utvecklingen för de senaste kvartalen och ligger på 0,2 procent. Som helhet har Dalarna en lägre befolkningstillväxt än övriga Stockholmsregionen. Befolkningen ökar i Smedjebackens kommun men minskar 0,4 procent i Ludvikas kommun. Bostadsbyggandet ökade i länet under det fjärde kvartalet 2021.</a:t>
            </a:r>
          </a:p>
          <a:p>
            <a:pPr>
              <a:spcAft>
                <a:spcPts val="800"/>
              </a:spcAft>
            </a:pP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4299" y="-198438"/>
            <a:ext cx="4951382" cy="1035926"/>
          </a:xfrm>
        </p:spPr>
        <p:txBody>
          <a:bodyPr/>
          <a:lstStyle/>
          <a:p>
            <a:r>
              <a:rPr lang="sv-SE" sz="2700" dirty="0"/>
              <a:t/>
            </a:r>
            <a:br>
              <a:rPr lang="sv-SE" sz="2700" dirty="0"/>
            </a:br>
            <a:r>
              <a:rPr lang="sv-SE" sz="2700" dirty="0"/>
              <a:t/>
            </a:r>
            <a:br>
              <a:rPr lang="sv-SE" sz="2700" dirty="0"/>
            </a:br>
            <a:r>
              <a:rPr lang="sv-SE" sz="2700" dirty="0"/>
              <a:t>Återhämtningen fortsätter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Dalarna, 2021 kv4</a:t>
            </a:r>
          </a:p>
        </p:txBody>
      </p:sp>
      <p:graphicFrame>
        <p:nvGraphicFramePr>
          <p:cNvPr id="73" name="Tabell 72">
            <a:extLst>
              <a:ext uri="{FF2B5EF4-FFF2-40B4-BE49-F238E27FC236}">
                <a16:creationId xmlns:a16="http://schemas.microsoft.com/office/drawing/2014/main" id="{E17B6CE0-746D-4EA3-AA23-0D2ABCF747DE}"/>
              </a:ext>
            </a:extLst>
          </p:cNvPr>
          <p:cNvGraphicFramePr>
            <a:graphicFrameLocks noGrp="1"/>
          </p:cNvGraphicFramePr>
          <p:nvPr>
            <p:extLst>
              <p:ext uri="{D42A27DB-BD31-4B8C-83A1-F6EECF244321}">
                <p14:modId xmlns:p14="http://schemas.microsoft.com/office/powerpoint/2010/main" val="3905226053"/>
              </p:ext>
            </p:extLst>
          </p:nvPr>
        </p:nvGraphicFramePr>
        <p:xfrm>
          <a:off x="555324" y="1617964"/>
          <a:ext cx="5014966" cy="3817661"/>
        </p:xfrm>
        <a:graphic>
          <a:graphicData uri="http://schemas.openxmlformats.org/drawingml/2006/table">
            <a:tbl>
              <a:tblPr bandRow="1"/>
              <a:tblGrid>
                <a:gridCol w="1152937">
                  <a:extLst>
                    <a:ext uri="{9D8B030D-6E8A-4147-A177-3AD203B41FA5}">
                      <a16:colId xmlns:a16="http://schemas.microsoft.com/office/drawing/2014/main" val="3610426340"/>
                    </a:ext>
                  </a:extLst>
                </a:gridCol>
                <a:gridCol w="570076">
                  <a:extLst>
                    <a:ext uri="{9D8B030D-6E8A-4147-A177-3AD203B41FA5}">
                      <a16:colId xmlns:a16="http://schemas.microsoft.com/office/drawing/2014/main" val="1013583586"/>
                    </a:ext>
                  </a:extLst>
                </a:gridCol>
                <a:gridCol w="547706">
                  <a:extLst>
                    <a:ext uri="{9D8B030D-6E8A-4147-A177-3AD203B41FA5}">
                      <a16:colId xmlns:a16="http://schemas.microsoft.com/office/drawing/2014/main" val="1781218869"/>
                    </a:ext>
                  </a:extLst>
                </a:gridCol>
                <a:gridCol w="190026">
                  <a:extLst>
                    <a:ext uri="{9D8B030D-6E8A-4147-A177-3AD203B41FA5}">
                      <a16:colId xmlns:a16="http://schemas.microsoft.com/office/drawing/2014/main" val="3978909767"/>
                    </a:ext>
                  </a:extLst>
                </a:gridCol>
                <a:gridCol w="570076">
                  <a:extLst>
                    <a:ext uri="{9D8B030D-6E8A-4147-A177-3AD203B41FA5}">
                      <a16:colId xmlns:a16="http://schemas.microsoft.com/office/drawing/2014/main" val="2834698736"/>
                    </a:ext>
                  </a:extLst>
                </a:gridCol>
                <a:gridCol w="475063">
                  <a:extLst>
                    <a:ext uri="{9D8B030D-6E8A-4147-A177-3AD203B41FA5}">
                      <a16:colId xmlns:a16="http://schemas.microsoft.com/office/drawing/2014/main" val="3716900473"/>
                    </a:ext>
                  </a:extLst>
                </a:gridCol>
                <a:gridCol w="326234">
                  <a:extLst>
                    <a:ext uri="{9D8B030D-6E8A-4147-A177-3AD203B41FA5}">
                      <a16:colId xmlns:a16="http://schemas.microsoft.com/office/drawing/2014/main" val="2306815657"/>
                    </a:ext>
                  </a:extLst>
                </a:gridCol>
                <a:gridCol w="433868">
                  <a:extLst>
                    <a:ext uri="{9D8B030D-6E8A-4147-A177-3AD203B41FA5}">
                      <a16:colId xmlns:a16="http://schemas.microsoft.com/office/drawing/2014/main" val="2324693470"/>
                    </a:ext>
                  </a:extLst>
                </a:gridCol>
                <a:gridCol w="475063">
                  <a:extLst>
                    <a:ext uri="{9D8B030D-6E8A-4147-A177-3AD203B41FA5}">
                      <a16:colId xmlns:a16="http://schemas.microsoft.com/office/drawing/2014/main" val="3059590423"/>
                    </a:ext>
                  </a:extLst>
                </a:gridCol>
                <a:gridCol w="273917">
                  <a:extLst>
                    <a:ext uri="{9D8B030D-6E8A-4147-A177-3AD203B41FA5}">
                      <a16:colId xmlns:a16="http://schemas.microsoft.com/office/drawing/2014/main" val="4172107803"/>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800" b="1" i="0" u="none" strike="noStrike">
                          <a:solidFill>
                            <a:srgbClr val="000000"/>
                          </a:solidFill>
                          <a:effectLst/>
                          <a:latin typeface="Futura Std Book" panose="020B0502020204020303" pitchFamily="34" charset="0"/>
                        </a:rPr>
                        <a:t>Dalarnas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Ludvika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Smedjebackens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ctr">
                    <a:lnL>
                      <a:noFill/>
                    </a:lnL>
                    <a:lnR>
                      <a:noFill/>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465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131 000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9 846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644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endParaRPr lang="sv-SE" sz="800" b="0" i="0" u="none" strike="noStrike" dirty="0">
                        <a:solidFill>
                          <a:srgbClr val="000000"/>
                        </a:solidFill>
                        <a:effectLst/>
                        <a:latin typeface="Futura Std Book" panose="020B0502020204020303"/>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288,4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444</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40</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58</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59" name="Bild 58" descr="Spela upp">
            <a:extLst>
              <a:ext uri="{FF2B5EF4-FFF2-40B4-BE49-F238E27FC236}">
                <a16:creationId xmlns:a16="http://schemas.microsoft.com/office/drawing/2014/main" id="{F22CEA7E-8D03-4EB9-92FD-09873B7F8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2817588" y="2437307"/>
            <a:ext cx="180000" cy="180000"/>
          </a:xfrm>
          <a:prstGeom prst="rect">
            <a:avLst/>
          </a:prstGeom>
        </p:spPr>
      </p:pic>
      <p:sp>
        <p:nvSpPr>
          <p:cNvPr id="42" name="textruta 6">
            <a:extLst>
              <a:ext uri="{FF2B5EF4-FFF2-40B4-BE49-F238E27FC236}">
                <a16:creationId xmlns:a16="http://schemas.microsoft.com/office/drawing/2014/main" id="{7CE0C37A-85C7-4D82-B1D5-18E815DB989F}"/>
              </a:ext>
            </a:extLst>
          </p:cNvPr>
          <p:cNvSpPr txBox="1"/>
          <p:nvPr/>
        </p:nvSpPr>
        <p:spPr>
          <a:xfrm>
            <a:off x="555324" y="5429781"/>
            <a:ext cx="2553636" cy="317671"/>
          </a:xfrm>
          <a:prstGeom prst="rect">
            <a:avLst/>
          </a:prstGeom>
          <a:noFill/>
        </p:spPr>
        <p:txBody>
          <a:bodyPr wrap="none" lIns="0" tIns="0" rIns="0" bIns="0" rtlCol="0">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08157" algn="l" rtl="0" fontAlgn="base">
              <a:spcBef>
                <a:spcPct val="0"/>
              </a:spcBef>
              <a:spcAft>
                <a:spcPct val="0"/>
              </a:spcAft>
              <a:defRPr kern="1200">
                <a:solidFill>
                  <a:schemeClr val="tx1"/>
                </a:solidFill>
                <a:latin typeface="Arial" charset="0"/>
                <a:ea typeface="+mn-ea"/>
                <a:cs typeface="Arial" charset="0"/>
              </a:defRPr>
            </a:lvl2pPr>
            <a:lvl3pPr marL="816314" algn="l" rtl="0" fontAlgn="base">
              <a:spcBef>
                <a:spcPct val="0"/>
              </a:spcBef>
              <a:spcAft>
                <a:spcPct val="0"/>
              </a:spcAft>
              <a:defRPr kern="1200">
                <a:solidFill>
                  <a:schemeClr val="tx1"/>
                </a:solidFill>
                <a:latin typeface="Arial" charset="0"/>
                <a:ea typeface="+mn-ea"/>
                <a:cs typeface="Arial" charset="0"/>
              </a:defRPr>
            </a:lvl3pPr>
            <a:lvl4pPr marL="1224472" algn="l" rtl="0" fontAlgn="base">
              <a:spcBef>
                <a:spcPct val="0"/>
              </a:spcBef>
              <a:spcAft>
                <a:spcPct val="0"/>
              </a:spcAft>
              <a:defRPr kern="1200">
                <a:solidFill>
                  <a:schemeClr val="tx1"/>
                </a:solidFill>
                <a:latin typeface="Arial" charset="0"/>
                <a:ea typeface="+mn-ea"/>
                <a:cs typeface="Arial" charset="0"/>
              </a:defRPr>
            </a:lvl4pPr>
            <a:lvl5pPr marL="1632629" algn="l" rtl="0" fontAlgn="base">
              <a:spcBef>
                <a:spcPct val="0"/>
              </a:spcBef>
              <a:spcAft>
                <a:spcPct val="0"/>
              </a:spcAft>
              <a:defRPr kern="1200">
                <a:solidFill>
                  <a:schemeClr val="tx1"/>
                </a:solidFill>
                <a:latin typeface="Arial" charset="0"/>
                <a:ea typeface="+mn-ea"/>
                <a:cs typeface="Arial" charset="0"/>
              </a:defRPr>
            </a:lvl5pPr>
            <a:lvl6pPr marL="2040786" algn="l" defTabSz="816314" rtl="0" eaLnBrk="1" latinLnBrk="0" hangingPunct="1">
              <a:defRPr kern="1200">
                <a:solidFill>
                  <a:schemeClr val="tx1"/>
                </a:solidFill>
                <a:latin typeface="Arial" charset="0"/>
                <a:ea typeface="+mn-ea"/>
                <a:cs typeface="Arial" charset="0"/>
              </a:defRPr>
            </a:lvl6pPr>
            <a:lvl7pPr marL="2448943" algn="l" defTabSz="816314" rtl="0" eaLnBrk="1" latinLnBrk="0" hangingPunct="1">
              <a:defRPr kern="1200">
                <a:solidFill>
                  <a:schemeClr val="tx1"/>
                </a:solidFill>
                <a:latin typeface="Arial" charset="0"/>
                <a:ea typeface="+mn-ea"/>
                <a:cs typeface="Arial" charset="0"/>
              </a:defRPr>
            </a:lvl7pPr>
            <a:lvl8pPr marL="2857100" algn="l" defTabSz="816314" rtl="0" eaLnBrk="1" latinLnBrk="0" hangingPunct="1">
              <a:defRPr kern="1200">
                <a:solidFill>
                  <a:schemeClr val="tx1"/>
                </a:solidFill>
                <a:latin typeface="Arial" charset="0"/>
                <a:ea typeface="+mn-ea"/>
                <a:cs typeface="Arial" charset="0"/>
              </a:defRPr>
            </a:lvl8pPr>
            <a:lvl9pPr marL="3265257" algn="l" defTabSz="816314" rtl="0" eaLnBrk="1" latinLnBrk="0" hangingPunct="1">
              <a:defRPr kern="1200">
                <a:solidFill>
                  <a:schemeClr val="tx1"/>
                </a:solidFill>
                <a:latin typeface="Arial" charset="0"/>
                <a:ea typeface="+mn-ea"/>
                <a:cs typeface="Arial" charset="0"/>
              </a:defRPr>
            </a:lvl9pPr>
          </a:lstStyle>
          <a:p>
            <a:pPr>
              <a:lnSpc>
                <a:spcPts val="2400"/>
              </a:lnSpc>
            </a:pPr>
            <a:r>
              <a:rPr lang="sv-SE" sz="700" dirty="0">
                <a:latin typeface="+mj-lt"/>
              </a:rPr>
              <a:t>*Förändring i arbetslösheten visas i procentenheter, ej i procent</a:t>
            </a:r>
            <a:r>
              <a:rPr lang="sv-SE" sz="700" dirty="0">
                <a:solidFill>
                  <a:schemeClr val="bg1"/>
                </a:solidFill>
                <a:latin typeface="+mj-lt"/>
              </a:rPr>
              <a:t>.</a:t>
            </a:r>
          </a:p>
        </p:txBody>
      </p:sp>
      <p:pic>
        <p:nvPicPr>
          <p:cNvPr id="45" name="Bild 44" descr="Spela upp">
            <a:extLst>
              <a:ext uri="{FF2B5EF4-FFF2-40B4-BE49-F238E27FC236}">
                <a16:creationId xmlns:a16="http://schemas.microsoft.com/office/drawing/2014/main" id="{E44E92BB-B84C-4C02-8C14-C46D6BE6B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flipV="1">
            <a:off x="2817588" y="3647608"/>
            <a:ext cx="180000" cy="180000"/>
          </a:xfrm>
          <a:prstGeom prst="rect">
            <a:avLst/>
          </a:prstGeom>
        </p:spPr>
      </p:pic>
      <p:pic>
        <p:nvPicPr>
          <p:cNvPr id="46" name="Bild 45" descr="Spela upp">
            <a:extLst>
              <a:ext uri="{FF2B5EF4-FFF2-40B4-BE49-F238E27FC236}">
                <a16:creationId xmlns:a16="http://schemas.microsoft.com/office/drawing/2014/main" id="{C222260C-97F3-40DE-B872-EFC6E3A226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2817588" y="3960729"/>
            <a:ext cx="180000" cy="180000"/>
          </a:xfrm>
          <a:prstGeom prst="rect">
            <a:avLst/>
          </a:prstGeom>
        </p:spPr>
      </p:pic>
      <p:pic>
        <p:nvPicPr>
          <p:cNvPr id="47" name="Bild 46" descr="Spela upp">
            <a:extLst>
              <a:ext uri="{FF2B5EF4-FFF2-40B4-BE49-F238E27FC236}">
                <a16:creationId xmlns:a16="http://schemas.microsoft.com/office/drawing/2014/main" id="{08239E00-C012-4773-8D2E-B4B8D3606A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2817588" y="4273850"/>
            <a:ext cx="180000" cy="180000"/>
          </a:xfrm>
          <a:prstGeom prst="rect">
            <a:avLst/>
          </a:prstGeom>
        </p:spPr>
      </p:pic>
      <p:pic>
        <p:nvPicPr>
          <p:cNvPr id="48" name="Bild 47" descr="Spela upp">
            <a:extLst>
              <a:ext uri="{FF2B5EF4-FFF2-40B4-BE49-F238E27FC236}">
                <a16:creationId xmlns:a16="http://schemas.microsoft.com/office/drawing/2014/main" id="{C8F6AAA0-887A-40E6-B4D2-1A3526C008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a:off x="2817588" y="4586971"/>
            <a:ext cx="180000" cy="180000"/>
          </a:xfrm>
          <a:prstGeom prst="rect">
            <a:avLst/>
          </a:prstGeom>
        </p:spPr>
      </p:pic>
      <p:pic>
        <p:nvPicPr>
          <p:cNvPr id="50" name="Bild 49" descr="Spela upp">
            <a:extLst>
              <a:ext uri="{FF2B5EF4-FFF2-40B4-BE49-F238E27FC236}">
                <a16:creationId xmlns:a16="http://schemas.microsoft.com/office/drawing/2014/main" id="{E732868F-CF4D-4822-B8D4-92694165C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H="1">
            <a:off x="2817588" y="5213214"/>
            <a:ext cx="180000" cy="180000"/>
          </a:xfrm>
          <a:prstGeom prst="rect">
            <a:avLst/>
          </a:prstGeom>
        </p:spPr>
      </p:pic>
      <p:pic>
        <p:nvPicPr>
          <p:cNvPr id="54" name="Bild 53" descr="Spela upp">
            <a:extLst>
              <a:ext uri="{FF2B5EF4-FFF2-40B4-BE49-F238E27FC236}">
                <a16:creationId xmlns:a16="http://schemas.microsoft.com/office/drawing/2014/main" id="{B8B98AD2-4637-468F-8898-3D3A18A9B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a:off x="4087631" y="3053845"/>
            <a:ext cx="180000" cy="180000"/>
          </a:xfrm>
          <a:prstGeom prst="rect">
            <a:avLst/>
          </a:prstGeom>
        </p:spPr>
      </p:pic>
      <p:pic>
        <p:nvPicPr>
          <p:cNvPr id="55" name="Bild 54" descr="Spela upp">
            <a:extLst>
              <a:ext uri="{FF2B5EF4-FFF2-40B4-BE49-F238E27FC236}">
                <a16:creationId xmlns:a16="http://schemas.microsoft.com/office/drawing/2014/main" id="{2FCCB42C-D260-445D-AC6A-F691B48751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a:off x="4096177" y="3647608"/>
            <a:ext cx="180000" cy="180000"/>
          </a:xfrm>
          <a:prstGeom prst="rect">
            <a:avLst/>
          </a:prstGeom>
        </p:spPr>
      </p:pic>
      <p:pic>
        <p:nvPicPr>
          <p:cNvPr id="57" name="Bild 56" descr="Spela upp">
            <a:extLst>
              <a:ext uri="{FF2B5EF4-FFF2-40B4-BE49-F238E27FC236}">
                <a16:creationId xmlns:a16="http://schemas.microsoft.com/office/drawing/2014/main" id="{7E98462E-FF52-45AB-A594-BCFF7BEF1C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4096177" y="4273850"/>
            <a:ext cx="180000" cy="180000"/>
          </a:xfrm>
          <a:prstGeom prst="rect">
            <a:avLst/>
          </a:prstGeom>
        </p:spPr>
      </p:pic>
      <p:pic>
        <p:nvPicPr>
          <p:cNvPr id="58" name="Bild 57" descr="Spela upp">
            <a:extLst>
              <a:ext uri="{FF2B5EF4-FFF2-40B4-BE49-F238E27FC236}">
                <a16:creationId xmlns:a16="http://schemas.microsoft.com/office/drawing/2014/main" id="{8653F667-800A-49A4-97E0-5DBF1B6A6F6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flipV="1">
            <a:off x="4096177" y="4586971"/>
            <a:ext cx="180000" cy="180000"/>
          </a:xfrm>
          <a:prstGeom prst="rect">
            <a:avLst/>
          </a:prstGeom>
        </p:spPr>
      </p:pic>
      <p:pic>
        <p:nvPicPr>
          <p:cNvPr id="62" name="Bild 61" descr="Spela upp">
            <a:extLst>
              <a:ext uri="{FF2B5EF4-FFF2-40B4-BE49-F238E27FC236}">
                <a16:creationId xmlns:a16="http://schemas.microsoft.com/office/drawing/2014/main" id="{F575D432-A7BC-49B9-BB7F-115E9A7603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H="1" flipV="1">
            <a:off x="4096177" y="5213214"/>
            <a:ext cx="180000" cy="180000"/>
          </a:xfrm>
          <a:prstGeom prst="rect">
            <a:avLst/>
          </a:prstGeom>
        </p:spPr>
      </p:pic>
      <p:pic>
        <p:nvPicPr>
          <p:cNvPr id="67" name="Bild 66" descr="Spela upp">
            <a:extLst>
              <a:ext uri="{FF2B5EF4-FFF2-40B4-BE49-F238E27FC236}">
                <a16:creationId xmlns:a16="http://schemas.microsoft.com/office/drawing/2014/main" id="{6F13EE50-8B37-4C74-85B8-FE26FA7B27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flipV="1">
            <a:off x="5306398" y="3654665"/>
            <a:ext cx="180000" cy="180000"/>
          </a:xfrm>
          <a:prstGeom prst="rect">
            <a:avLst/>
          </a:prstGeom>
        </p:spPr>
      </p:pic>
      <p:pic>
        <p:nvPicPr>
          <p:cNvPr id="70" name="Bild 69" descr="Spela upp">
            <a:extLst>
              <a:ext uri="{FF2B5EF4-FFF2-40B4-BE49-F238E27FC236}">
                <a16:creationId xmlns:a16="http://schemas.microsoft.com/office/drawing/2014/main" id="{5B8531D9-0F4D-4CA2-BC33-CF7044428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a:off x="5306398" y="4594028"/>
            <a:ext cx="180000" cy="180000"/>
          </a:xfrm>
          <a:prstGeom prst="rect">
            <a:avLst/>
          </a:prstGeom>
        </p:spPr>
      </p:pic>
      <p:pic>
        <p:nvPicPr>
          <p:cNvPr id="35" name="Bild 34" descr="Spela upp">
            <a:extLst>
              <a:ext uri="{FF2B5EF4-FFF2-40B4-BE49-F238E27FC236}">
                <a16:creationId xmlns:a16="http://schemas.microsoft.com/office/drawing/2014/main" id="{59447936-CBF3-4B30-8EC2-7ED1B42EECA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a:off x="2817588" y="3340867"/>
            <a:ext cx="180000" cy="180000"/>
          </a:xfrm>
          <a:prstGeom prst="rect">
            <a:avLst/>
          </a:prstGeom>
        </p:spPr>
      </p:pic>
      <p:pic>
        <p:nvPicPr>
          <p:cNvPr id="36" name="Bild 35" descr="Spela upp">
            <a:extLst>
              <a:ext uri="{FF2B5EF4-FFF2-40B4-BE49-F238E27FC236}">
                <a16:creationId xmlns:a16="http://schemas.microsoft.com/office/drawing/2014/main" id="{88F20EFF-296D-4868-A521-BD6E96F3C7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flipV="1">
            <a:off x="2831830" y="2744041"/>
            <a:ext cx="180000" cy="180000"/>
          </a:xfrm>
          <a:prstGeom prst="rect">
            <a:avLst/>
          </a:prstGeom>
        </p:spPr>
      </p:pic>
      <p:pic>
        <p:nvPicPr>
          <p:cNvPr id="37" name="Bild 36" descr="Spela upp">
            <a:extLst>
              <a:ext uri="{FF2B5EF4-FFF2-40B4-BE49-F238E27FC236}">
                <a16:creationId xmlns:a16="http://schemas.microsoft.com/office/drawing/2014/main" id="{C1C32C9D-175A-4268-AE09-EB937617C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2824708" y="3027812"/>
            <a:ext cx="180000" cy="180000"/>
          </a:xfrm>
          <a:prstGeom prst="rect">
            <a:avLst/>
          </a:prstGeom>
        </p:spPr>
      </p:pic>
      <p:pic>
        <p:nvPicPr>
          <p:cNvPr id="38" name="Bild 37" descr="Spela upp">
            <a:extLst>
              <a:ext uri="{FF2B5EF4-FFF2-40B4-BE49-F238E27FC236}">
                <a16:creationId xmlns:a16="http://schemas.microsoft.com/office/drawing/2014/main" id="{4C393E72-8D6C-430C-94E2-7176D6AD37E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H="1">
            <a:off x="2829976" y="4881576"/>
            <a:ext cx="180000" cy="180000"/>
          </a:xfrm>
          <a:prstGeom prst="rect">
            <a:avLst/>
          </a:prstGeom>
        </p:spPr>
      </p:pic>
      <p:pic>
        <p:nvPicPr>
          <p:cNvPr id="39" name="Bild 38" descr="Spela upp">
            <a:extLst>
              <a:ext uri="{FF2B5EF4-FFF2-40B4-BE49-F238E27FC236}">
                <a16:creationId xmlns:a16="http://schemas.microsoft.com/office/drawing/2014/main" id="{57677671-F1F1-4C7B-BD4B-48EF9B965E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16200000" flipV="1">
            <a:off x="4086206" y="2731106"/>
            <a:ext cx="180000" cy="180000"/>
          </a:xfrm>
          <a:prstGeom prst="rect">
            <a:avLst/>
          </a:prstGeom>
        </p:spPr>
      </p:pic>
      <p:pic>
        <p:nvPicPr>
          <p:cNvPr id="40" name="Bild 39" descr="Spela upp">
            <a:extLst>
              <a:ext uri="{FF2B5EF4-FFF2-40B4-BE49-F238E27FC236}">
                <a16:creationId xmlns:a16="http://schemas.microsoft.com/office/drawing/2014/main" id="{6C31483C-594B-460B-B58F-886031F41EE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flipV="1">
            <a:off x="4110133" y="4878876"/>
            <a:ext cx="180000" cy="180000"/>
          </a:xfrm>
          <a:prstGeom prst="rect">
            <a:avLst/>
          </a:prstGeom>
        </p:spPr>
      </p:pic>
      <p:pic>
        <p:nvPicPr>
          <p:cNvPr id="41" name="Bild 40" descr="Spela upp">
            <a:extLst>
              <a:ext uri="{FF2B5EF4-FFF2-40B4-BE49-F238E27FC236}">
                <a16:creationId xmlns:a16="http://schemas.microsoft.com/office/drawing/2014/main" id="{4335EC4F-EBE0-46D0-9358-E918C636D04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5400000" flipV="1">
            <a:off x="5287881" y="2704659"/>
            <a:ext cx="180000" cy="180000"/>
          </a:xfrm>
          <a:prstGeom prst="rect">
            <a:avLst/>
          </a:prstGeom>
        </p:spPr>
      </p:pic>
      <p:pic>
        <p:nvPicPr>
          <p:cNvPr id="52" name="Bild 51" descr="Spela upp">
            <a:extLst>
              <a:ext uri="{FF2B5EF4-FFF2-40B4-BE49-F238E27FC236}">
                <a16:creationId xmlns:a16="http://schemas.microsoft.com/office/drawing/2014/main" id="{6103CB70-F9B9-47EC-ABF1-35C725EA7A5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flipV="1">
            <a:off x="5304973" y="3988924"/>
            <a:ext cx="180000" cy="180000"/>
          </a:xfrm>
          <a:prstGeom prst="rect">
            <a:avLst/>
          </a:prstGeom>
        </p:spPr>
      </p:pic>
      <p:pic>
        <p:nvPicPr>
          <p:cNvPr id="56" name="Bild 55" descr="Spela upp">
            <a:extLst>
              <a:ext uri="{FF2B5EF4-FFF2-40B4-BE49-F238E27FC236}">
                <a16:creationId xmlns:a16="http://schemas.microsoft.com/office/drawing/2014/main" id="{9E54EAA0-156E-4EF9-8AC7-24B26BF6248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rot="5400000" flipV="1">
            <a:off x="5308256" y="4272425"/>
            <a:ext cx="180000" cy="180000"/>
          </a:xfrm>
          <a:prstGeom prst="rect">
            <a:avLst/>
          </a:prstGeom>
        </p:spPr>
      </p:pic>
      <p:pic>
        <p:nvPicPr>
          <p:cNvPr id="60" name="Bild 59" descr="Spela upp">
            <a:extLst>
              <a:ext uri="{FF2B5EF4-FFF2-40B4-BE49-F238E27FC236}">
                <a16:creationId xmlns:a16="http://schemas.microsoft.com/office/drawing/2014/main" id="{49E1833A-A5D3-4695-AF69-6376232057F2}"/>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flipV="1">
            <a:off x="5312094" y="4893356"/>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Dalarnas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ACBD6D52-AD3D-470D-99B2-6BD59B98CAC6}"/>
              </a:ext>
            </a:extLst>
          </p:cNvPr>
          <p:cNvGraphicFramePr>
            <a:graphicFrameLocks noGrp="1"/>
          </p:cNvGraphicFramePr>
          <p:nvPr>
            <p:extLst>
              <p:ext uri="{D42A27DB-BD31-4B8C-83A1-F6EECF244321}">
                <p14:modId xmlns:p14="http://schemas.microsoft.com/office/powerpoint/2010/main" val="2973560019"/>
              </p:ext>
            </p:extLst>
          </p:nvPr>
        </p:nvGraphicFramePr>
        <p:xfrm>
          <a:off x="6467220" y="1454674"/>
          <a:ext cx="4696080" cy="4212704"/>
        </p:xfrm>
        <a:graphic>
          <a:graphicData uri="http://schemas.openxmlformats.org/drawingml/2006/table">
            <a:tbl>
              <a:tblPr/>
              <a:tblGrid>
                <a:gridCol w="1528610">
                  <a:extLst>
                    <a:ext uri="{9D8B030D-6E8A-4147-A177-3AD203B41FA5}">
                      <a16:colId xmlns:a16="http://schemas.microsoft.com/office/drawing/2014/main" val="2108381207"/>
                    </a:ext>
                  </a:extLst>
                </a:gridCol>
                <a:gridCol w="786653">
                  <a:extLst>
                    <a:ext uri="{9D8B030D-6E8A-4147-A177-3AD203B41FA5}">
                      <a16:colId xmlns:a16="http://schemas.microsoft.com/office/drawing/2014/main" val="147447777"/>
                    </a:ext>
                  </a:extLst>
                </a:gridCol>
                <a:gridCol w="798572">
                  <a:extLst>
                    <a:ext uri="{9D8B030D-6E8A-4147-A177-3AD203B41FA5}">
                      <a16:colId xmlns:a16="http://schemas.microsoft.com/office/drawing/2014/main" val="2973070207"/>
                    </a:ext>
                  </a:extLst>
                </a:gridCol>
                <a:gridCol w="786653">
                  <a:extLst>
                    <a:ext uri="{9D8B030D-6E8A-4147-A177-3AD203B41FA5}">
                      <a16:colId xmlns:a16="http://schemas.microsoft.com/office/drawing/2014/main" val="49223154"/>
                    </a:ext>
                  </a:extLst>
                </a:gridCol>
                <a:gridCol w="795592">
                  <a:extLst>
                    <a:ext uri="{9D8B030D-6E8A-4147-A177-3AD203B41FA5}">
                      <a16:colId xmlns:a16="http://schemas.microsoft.com/office/drawing/2014/main" val="619478933"/>
                    </a:ext>
                  </a:extLst>
                </a:gridCol>
              </a:tblGrid>
              <a:tr h="190744">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39024642"/>
                  </a:ext>
                </a:extLst>
              </a:tr>
              <a:tr h="190744">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69446505"/>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1421124"/>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4315213"/>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29439950"/>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14,19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3106637"/>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5743266"/>
                  </a:ext>
                </a:extLst>
              </a:tr>
              <a:tr h="363814">
                <a:tc>
                  <a:txBody>
                    <a:bodyPr/>
                    <a:lstStyle/>
                    <a:p>
                      <a:pPr algn="l" fontAlgn="b"/>
                      <a:r>
                        <a:rPr lang="sv-SE" sz="800" b="1" i="0" u="none" strike="noStrike">
                          <a:solidFill>
                            <a:srgbClr val="000000"/>
                          </a:solidFill>
                          <a:effectLst/>
                          <a:latin typeface="Futura Std Book" panose="020B0502020204020303"/>
                        </a:rPr>
                        <a:t>Lönesumma per sysselsatt</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5001644"/>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344674884"/>
                  </a:ext>
                </a:extLst>
              </a:tr>
              <a:tr h="19936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40548201"/>
                  </a:ext>
                </a:extLst>
              </a:tr>
              <a:tr h="18978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925338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287528"/>
                  </a:ext>
                </a:extLst>
              </a:tr>
              <a:tr h="18978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91,25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5841882"/>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78569575"/>
                  </a:ext>
                </a:extLst>
              </a:tr>
              <a:tr h="363814">
                <a:tc>
                  <a:txBody>
                    <a:bodyPr/>
                    <a:lstStyle/>
                    <a:p>
                      <a:pPr algn="l" fontAlgn="b"/>
                      <a:r>
                        <a:rPr lang="sv-SE" sz="800" b="1" i="0" u="none" strike="noStrike">
                          <a:solidFill>
                            <a:srgbClr val="000000"/>
                          </a:solidFill>
                          <a:effectLst/>
                          <a:latin typeface="Futura Std Book" panose="020B0502020204020303"/>
                        </a:rPr>
                        <a:t>Lönesumma per invånare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93101"/>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02895488"/>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0687640"/>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71567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1480253"/>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12,66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142160"/>
                  </a:ext>
                </a:extLst>
              </a:tr>
            </a:tbl>
          </a:graphicData>
        </a:graphic>
      </p:graphicFrame>
      <p:graphicFrame>
        <p:nvGraphicFramePr>
          <p:cNvPr id="9" name="Diagram 8">
            <a:extLst>
              <a:ext uri="{FF2B5EF4-FFF2-40B4-BE49-F238E27FC236}">
                <a16:creationId xmlns:a16="http://schemas.microsoft.com/office/drawing/2014/main" id="{4FDE91E3-EF2B-4A82-B0E7-FD796D8463A3}"/>
              </a:ext>
            </a:extLst>
          </p:cNvPr>
          <p:cNvGraphicFramePr>
            <a:graphicFrameLocks/>
          </p:cNvGraphicFramePr>
          <p:nvPr>
            <p:extLst>
              <p:ext uri="{D42A27DB-BD31-4B8C-83A1-F6EECF244321}">
                <p14:modId xmlns:p14="http://schemas.microsoft.com/office/powerpoint/2010/main" val="2294242893"/>
              </p:ext>
            </p:extLst>
          </p:nvPr>
        </p:nvGraphicFramePr>
        <p:xfrm>
          <a:off x="714375" y="1947116"/>
          <a:ext cx="5306047" cy="37202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Dalarnas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0D082BDF-C893-4C12-BA25-52FC3FE265B4}"/>
              </a:ext>
            </a:extLst>
          </p:cNvPr>
          <p:cNvGraphicFramePr>
            <a:graphicFrameLocks noGrp="1"/>
          </p:cNvGraphicFramePr>
          <p:nvPr>
            <p:extLst>
              <p:ext uri="{D42A27DB-BD31-4B8C-83A1-F6EECF244321}">
                <p14:modId xmlns:p14="http://schemas.microsoft.com/office/powerpoint/2010/main" val="3048114301"/>
              </p:ext>
            </p:extLst>
          </p:nvPr>
        </p:nvGraphicFramePr>
        <p:xfrm>
          <a:off x="6461953" y="1104900"/>
          <a:ext cx="4729921" cy="4798199"/>
        </p:xfrm>
        <a:graphic>
          <a:graphicData uri="http://schemas.openxmlformats.org/drawingml/2006/table">
            <a:tbl>
              <a:tblPr/>
              <a:tblGrid>
                <a:gridCol w="1584375">
                  <a:extLst>
                    <a:ext uri="{9D8B030D-6E8A-4147-A177-3AD203B41FA5}">
                      <a16:colId xmlns:a16="http://schemas.microsoft.com/office/drawing/2014/main" val="1139350116"/>
                    </a:ext>
                  </a:extLst>
                </a:gridCol>
                <a:gridCol w="760205">
                  <a:extLst>
                    <a:ext uri="{9D8B030D-6E8A-4147-A177-3AD203B41FA5}">
                      <a16:colId xmlns:a16="http://schemas.microsoft.com/office/drawing/2014/main" val="1051377578"/>
                    </a:ext>
                  </a:extLst>
                </a:gridCol>
                <a:gridCol w="842725">
                  <a:extLst>
                    <a:ext uri="{9D8B030D-6E8A-4147-A177-3AD203B41FA5}">
                      <a16:colId xmlns:a16="http://schemas.microsoft.com/office/drawing/2014/main" val="1948640366"/>
                    </a:ext>
                  </a:extLst>
                </a:gridCol>
                <a:gridCol w="771308">
                  <a:extLst>
                    <a:ext uri="{9D8B030D-6E8A-4147-A177-3AD203B41FA5}">
                      <a16:colId xmlns:a16="http://schemas.microsoft.com/office/drawing/2014/main" val="3366175508"/>
                    </a:ext>
                  </a:extLst>
                </a:gridCol>
                <a:gridCol w="771308">
                  <a:extLst>
                    <a:ext uri="{9D8B030D-6E8A-4147-A177-3AD203B41FA5}">
                      <a16:colId xmlns:a16="http://schemas.microsoft.com/office/drawing/2014/main" val="770962640"/>
                    </a:ext>
                  </a:extLst>
                </a:gridCol>
              </a:tblGrid>
              <a:tr h="339820">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277183598"/>
                  </a:ext>
                </a:extLst>
              </a:tr>
              <a:tr h="334367">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3687036989"/>
                  </a:ext>
                </a:extLst>
              </a:tr>
              <a:tr h="176553">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91501015"/>
                  </a:ext>
                </a:extLst>
              </a:tr>
              <a:tr h="176553">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373,90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tcPr>
                </a:tc>
                <a:extLst>
                  <a:ext uri="{0D108BD9-81ED-4DB2-BD59-A6C34878D82A}">
                    <a16:rowId xmlns:a16="http://schemas.microsoft.com/office/drawing/2014/main" val="2600092870"/>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70,85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tcPr>
                </a:tc>
                <a:extLst>
                  <a:ext uri="{0D108BD9-81ED-4DB2-BD59-A6C34878D82A}">
                    <a16:rowId xmlns:a16="http://schemas.microsoft.com/office/drawing/2014/main" val="1978279691"/>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260,27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21,94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tcPr>
                </a:tc>
                <a:extLst>
                  <a:ext uri="{0D108BD9-81ED-4DB2-BD59-A6C34878D82A}">
                    <a16:rowId xmlns:a16="http://schemas.microsoft.com/office/drawing/2014/main" val="3134984268"/>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tcPr>
                </a:tc>
                <a:extLst>
                  <a:ext uri="{0D108BD9-81ED-4DB2-BD59-A6C34878D82A}">
                    <a16:rowId xmlns:a16="http://schemas.microsoft.com/office/drawing/2014/main" val="1373267136"/>
                  </a:ext>
                </a:extLst>
              </a:tr>
              <a:tr h="20717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tcPr>
                </a:tc>
                <a:extLst>
                  <a:ext uri="{0D108BD9-81ED-4DB2-BD59-A6C34878D82A}">
                    <a16:rowId xmlns:a16="http://schemas.microsoft.com/office/drawing/2014/main" val="3741996808"/>
                  </a:ext>
                </a:extLst>
              </a:tr>
              <a:tr h="176553">
                <a:tc>
                  <a:txBody>
                    <a:bodyPr/>
                    <a:lstStyle/>
                    <a:p>
                      <a:pPr algn="l" rtl="0" fontAlgn="b"/>
                      <a:r>
                        <a:rPr lang="sv-SE" sz="800" b="1" i="0" u="none" strike="noStrike">
                          <a:solidFill>
                            <a:srgbClr val="000000"/>
                          </a:solidFill>
                          <a:effectLst/>
                          <a:latin typeface="Futura Std Book" panose="020B0502020204020303"/>
                        </a:rPr>
                        <a:t>Totalt</a:t>
                      </a:r>
                      <a:r>
                        <a:rPr lang="sv-SE" sz="800" b="0" i="0" u="none" strike="noStrike">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21,40</a:t>
                      </a:r>
                    </a:p>
                  </a:txBody>
                  <a:tcPr marL="9525" marR="9525" marT="9525" marB="0" anchor="ctr">
                    <a:lnL>
                      <a:noFill/>
                    </a:lnL>
                    <a:lnR>
                      <a:noFill/>
                    </a:lnR>
                    <a:lnT>
                      <a:noFill/>
                    </a:lnT>
                    <a:lnB>
                      <a:noFill/>
                    </a:lnB>
                  </a:tcPr>
                </a:tc>
                <a:extLst>
                  <a:ext uri="{0D108BD9-81ED-4DB2-BD59-A6C34878D82A}">
                    <a16:rowId xmlns:a16="http://schemas.microsoft.com/office/drawing/2014/main" val="1243054732"/>
                  </a:ext>
                </a:extLst>
              </a:tr>
              <a:tr h="334367">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86352757"/>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tcPr>
                </a:tc>
                <a:extLst>
                  <a:ext uri="{0D108BD9-81ED-4DB2-BD59-A6C34878D82A}">
                    <a16:rowId xmlns:a16="http://schemas.microsoft.com/office/drawing/2014/main" val="4291931610"/>
                  </a:ext>
                </a:extLst>
              </a:tr>
              <a:tr h="176553">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tcPr>
                </a:tc>
                <a:extLst>
                  <a:ext uri="{0D108BD9-81ED-4DB2-BD59-A6C34878D82A}">
                    <a16:rowId xmlns:a16="http://schemas.microsoft.com/office/drawing/2014/main" val="2537712281"/>
                  </a:ext>
                </a:extLst>
              </a:tr>
              <a:tr h="176553">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tcPr>
                </a:tc>
                <a:extLst>
                  <a:ext uri="{0D108BD9-81ED-4DB2-BD59-A6C34878D82A}">
                    <a16:rowId xmlns:a16="http://schemas.microsoft.com/office/drawing/2014/main" val="3253554703"/>
                  </a:ext>
                </a:extLst>
              </a:tr>
              <a:tr h="176553">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tcPr>
                </a:tc>
                <a:extLst>
                  <a:ext uri="{0D108BD9-81ED-4DB2-BD59-A6C34878D82A}">
                    <a16:rowId xmlns:a16="http://schemas.microsoft.com/office/drawing/2014/main" val="1810237040"/>
                  </a:ext>
                </a:extLst>
              </a:tr>
              <a:tr h="175447">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tcPr>
                </a:tc>
                <a:extLst>
                  <a:ext uri="{0D108BD9-81ED-4DB2-BD59-A6C34878D82A}">
                    <a16:rowId xmlns:a16="http://schemas.microsoft.com/office/drawing/2014/main" val="1270928003"/>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22,88</a:t>
                      </a:r>
                    </a:p>
                  </a:txBody>
                  <a:tcPr marL="9525" marR="9525" marT="9525" marB="0" anchor="ctr">
                    <a:lnL>
                      <a:noFill/>
                    </a:lnL>
                    <a:lnR>
                      <a:noFill/>
                    </a:lnR>
                    <a:lnT>
                      <a:noFill/>
                    </a:lnT>
                    <a:lnB>
                      <a:noFill/>
                    </a:lnB>
                  </a:tcPr>
                </a:tc>
                <a:extLst>
                  <a:ext uri="{0D108BD9-81ED-4DB2-BD59-A6C34878D82A}">
                    <a16:rowId xmlns:a16="http://schemas.microsoft.com/office/drawing/2014/main" val="212682581"/>
                  </a:ext>
                </a:extLst>
              </a:tr>
              <a:tr h="290126">
                <a:tc>
                  <a:txBody>
                    <a:bodyPr/>
                    <a:lstStyle/>
                    <a:p>
                      <a:pPr algn="l" rtl="0" fontAlgn="b"/>
                      <a:r>
                        <a:rPr lang="sv-SE" sz="800" b="1" i="0" u="none" strike="noStrike" dirty="0">
                          <a:solidFill>
                            <a:srgbClr val="000000"/>
                          </a:solidFill>
                          <a:effectLst/>
                          <a:latin typeface="Futura Std Book" panose="020B0502020204020303"/>
                        </a:rPr>
                        <a:t>Dalarnas län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6068918"/>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0,53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14,23</a:t>
                      </a:r>
                    </a:p>
                  </a:txBody>
                  <a:tcPr marL="9525" marR="9525" marT="9525" marB="0" anchor="ctr">
                    <a:lnL>
                      <a:noFill/>
                    </a:lnL>
                    <a:lnR>
                      <a:noFill/>
                    </a:lnR>
                    <a:lnT>
                      <a:noFill/>
                    </a:lnT>
                    <a:lnB>
                      <a:noFill/>
                    </a:lnB>
                  </a:tcPr>
                </a:tc>
                <a:extLst>
                  <a:ext uri="{0D108BD9-81ED-4DB2-BD59-A6C34878D82A}">
                    <a16:rowId xmlns:a16="http://schemas.microsoft.com/office/drawing/2014/main" val="2220849441"/>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2,25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8,00</a:t>
                      </a:r>
                    </a:p>
                  </a:txBody>
                  <a:tcPr marL="9525" marR="9525" marT="9525" marB="0" anchor="ctr">
                    <a:lnL>
                      <a:noFill/>
                    </a:lnL>
                    <a:lnR>
                      <a:noFill/>
                    </a:lnR>
                    <a:lnT>
                      <a:noFill/>
                    </a:lnT>
                    <a:lnB>
                      <a:noFill/>
                    </a:lnB>
                  </a:tcPr>
                </a:tc>
                <a:extLst>
                  <a:ext uri="{0D108BD9-81ED-4DB2-BD59-A6C34878D82A}">
                    <a16:rowId xmlns:a16="http://schemas.microsoft.com/office/drawing/2014/main" val="2596976213"/>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4,35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7,61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14,35</a:t>
                      </a:r>
                    </a:p>
                  </a:txBody>
                  <a:tcPr marL="9525" marR="9525" marT="9525" marB="0" anchor="ctr">
                    <a:lnL>
                      <a:noFill/>
                    </a:lnL>
                    <a:lnR>
                      <a:noFill/>
                    </a:lnR>
                    <a:lnT>
                      <a:noFill/>
                    </a:lnT>
                    <a:lnB>
                      <a:noFill/>
                    </a:lnB>
                  </a:tcPr>
                </a:tc>
                <a:extLst>
                  <a:ext uri="{0D108BD9-81ED-4DB2-BD59-A6C34878D82A}">
                    <a16:rowId xmlns:a16="http://schemas.microsoft.com/office/drawing/2014/main" val="2083154827"/>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8,56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26,60</a:t>
                      </a:r>
                    </a:p>
                  </a:txBody>
                  <a:tcPr marL="9525" marR="9525" marT="9525" marB="0" anchor="ctr">
                    <a:lnL>
                      <a:noFill/>
                    </a:lnL>
                    <a:lnR>
                      <a:noFill/>
                    </a:lnR>
                    <a:lnT>
                      <a:noFill/>
                    </a:lnT>
                    <a:lnB>
                      <a:noFill/>
                    </a:lnB>
                  </a:tcPr>
                </a:tc>
                <a:extLst>
                  <a:ext uri="{0D108BD9-81ED-4DB2-BD59-A6C34878D82A}">
                    <a16:rowId xmlns:a16="http://schemas.microsoft.com/office/drawing/2014/main" val="2272733670"/>
                  </a:ext>
                </a:extLst>
              </a:tr>
              <a:tr h="18475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4,07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0,97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14,11</a:t>
                      </a:r>
                    </a:p>
                  </a:txBody>
                  <a:tcPr marL="9525" marR="9525" marT="9525" marB="0" anchor="ctr">
                    <a:lnL>
                      <a:noFill/>
                    </a:lnL>
                    <a:lnR>
                      <a:noFill/>
                    </a:lnR>
                    <a:lnT>
                      <a:noFill/>
                    </a:lnT>
                    <a:lnB>
                      <a:noFill/>
                    </a:lnB>
                  </a:tcPr>
                </a:tc>
                <a:extLst>
                  <a:ext uri="{0D108BD9-81ED-4DB2-BD59-A6C34878D82A}">
                    <a16:rowId xmlns:a16="http://schemas.microsoft.com/office/drawing/2014/main" val="3356123350"/>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11,95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0,57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5,02</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14,19</a:t>
                      </a:r>
                    </a:p>
                  </a:txBody>
                  <a:tcPr marL="9525" marR="9525" marT="9525" marB="0" anchor="ctr">
                    <a:lnL>
                      <a:noFill/>
                    </a:lnL>
                    <a:lnR>
                      <a:noFill/>
                    </a:lnR>
                    <a:lnT>
                      <a:noFill/>
                    </a:lnT>
                    <a:lnB>
                      <a:noFill/>
                    </a:lnB>
                  </a:tcPr>
                </a:tc>
                <a:extLst>
                  <a:ext uri="{0D108BD9-81ED-4DB2-BD59-A6C34878D82A}">
                    <a16:rowId xmlns:a16="http://schemas.microsoft.com/office/drawing/2014/main" val="549288381"/>
                  </a:ext>
                </a:extLst>
              </a:tr>
            </a:tbl>
          </a:graphicData>
        </a:graphic>
      </p:graphicFrame>
      <p:sp>
        <p:nvSpPr>
          <p:cNvPr id="8" name="Rektangel 7">
            <a:extLst>
              <a:ext uri="{FF2B5EF4-FFF2-40B4-BE49-F238E27FC236}">
                <a16:creationId xmlns:a16="http://schemas.microsoft.com/office/drawing/2014/main" id="{F0E9C705-C75B-4A93-991A-8BE170A98BF9}"/>
              </a:ext>
            </a:extLst>
          </p:cNvPr>
          <p:cNvSpPr/>
          <p:nvPr/>
        </p:nvSpPr>
        <p:spPr>
          <a:xfrm>
            <a:off x="6167438" y="6124679"/>
            <a:ext cx="3564132"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DA3BBE49-CDB3-4C3C-B50E-5F8EBD7E4BDA}"/>
              </a:ext>
            </a:extLst>
          </p:cNvPr>
          <p:cNvGraphicFramePr>
            <a:graphicFrameLocks/>
          </p:cNvGraphicFramePr>
          <p:nvPr>
            <p:extLst>
              <p:ext uri="{D42A27DB-BD31-4B8C-83A1-F6EECF244321}">
                <p14:modId xmlns:p14="http://schemas.microsoft.com/office/powerpoint/2010/main" val="899466506"/>
              </p:ext>
            </p:extLst>
          </p:nvPr>
        </p:nvGraphicFramePr>
        <p:xfrm>
          <a:off x="727901" y="1943192"/>
          <a:ext cx="5296661" cy="380633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2920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9"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4690" y="1563880"/>
            <a:ext cx="4742935" cy="1881253"/>
          </a:xfrm>
        </p:spPr>
        <p:txBody>
          <a:bodyPr/>
          <a:lstStyle/>
          <a:p>
            <a:pPr lvl="4"/>
            <a:r>
              <a:rPr lang="sv-SE" sz="1400" dirty="0"/>
              <a:t>Antalet nya företag har ökat något i länet men är något lägre jämfört med övriga Sverige och Stockholmsregionen som helhet. </a:t>
            </a:r>
          </a:p>
          <a:p>
            <a:pPr lvl="4"/>
            <a:r>
              <a:rPr lang="sv-SE" sz="1400" dirty="0"/>
              <a:t>Av länets 465 nyregistrerade företag var </a:t>
            </a:r>
            <a:br>
              <a:rPr lang="sv-SE" sz="1400" dirty="0"/>
            </a:br>
            <a:r>
              <a:rPr lang="sv-SE" sz="1400" dirty="0"/>
              <a:t>370 aktiebolag.</a:t>
            </a:r>
          </a:p>
          <a:p>
            <a:pPr lvl="4"/>
            <a:r>
              <a:rPr lang="sv-SE" sz="1400" dirty="0"/>
              <a:t>Antalet nyregistrerade företag var på den högsta nivån på 10 år sett till säsongsrensade värden.</a:t>
            </a:r>
          </a:p>
          <a:p>
            <a:pPr lvl="4"/>
            <a:endParaRPr lang="sv-SE" sz="1400" dirty="0"/>
          </a:p>
          <a:p>
            <a:endParaRPr lang="sv-SE" sz="16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29000"/>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6422"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9" name="Tabell 28">
            <a:extLst>
              <a:ext uri="{FF2B5EF4-FFF2-40B4-BE49-F238E27FC236}">
                <a16:creationId xmlns:a16="http://schemas.microsoft.com/office/drawing/2014/main" id="{D2E691CC-4F54-43E0-9C6C-C038162E6CB4}"/>
              </a:ext>
            </a:extLst>
          </p:cNvPr>
          <p:cNvGraphicFramePr>
            <a:graphicFrameLocks noGrp="1"/>
          </p:cNvGraphicFramePr>
          <p:nvPr>
            <p:extLst>
              <p:ext uri="{D42A27DB-BD31-4B8C-83A1-F6EECF244321}">
                <p14:modId xmlns:p14="http://schemas.microsoft.com/office/powerpoint/2010/main" val="1192057974"/>
              </p:ext>
            </p:extLst>
          </p:nvPr>
        </p:nvGraphicFramePr>
        <p:xfrm>
          <a:off x="6755215" y="3705999"/>
          <a:ext cx="4722409" cy="2266432"/>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39">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algn="l" fontAlgn="b"/>
                      <a:r>
                        <a:rPr lang="sv-SE" sz="800" b="0" i="0" u="none" strike="noStrike" dirty="0">
                          <a:solidFill>
                            <a:schemeClr val="tx1"/>
                          </a:solidFill>
                          <a:effectLst/>
                          <a:latin typeface="Futura Std Book" panose="020B0502020204020303" pitchFamily="34" charset="0"/>
                        </a:rPr>
                        <a:t>Sverige</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21 739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37732">
                <a:tc>
                  <a:txBody>
                    <a:bodyPr/>
                    <a:lstStyle/>
                    <a:p>
                      <a:pPr algn="l" fontAlgn="b"/>
                      <a:r>
                        <a:rPr lang="sv-SE" sz="800" b="0" i="0" u="none" strike="noStrike">
                          <a:solidFill>
                            <a:schemeClr val="tx1"/>
                          </a:solidFill>
                          <a:effectLst/>
                          <a:latin typeface="Futura Std Book" panose="020B0502020204020303" pitchFamily="34" charset="0"/>
                        </a:rPr>
                        <a:t>Stockholmsregionen</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11 263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37732">
                <a:tc>
                  <a:txBody>
                    <a:bodyPr/>
                    <a:lstStyle/>
                    <a:p>
                      <a:pPr algn="l" fontAlgn="b"/>
                      <a:r>
                        <a:rPr lang="sv-SE" sz="800" b="1" i="0" u="none" strike="noStrike">
                          <a:solidFill>
                            <a:schemeClr val="tx1"/>
                          </a:solidFill>
                          <a:effectLst/>
                          <a:latin typeface="Futura Std Book" panose="020B0502020204020303" pitchFamily="34" charset="0"/>
                        </a:rPr>
                        <a:t>Dalarnas län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465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554613420"/>
                  </a:ext>
                </a:extLst>
              </a:tr>
              <a:tr h="337732">
                <a:tc>
                  <a:txBody>
                    <a:bodyPr/>
                    <a:lstStyle/>
                    <a:p>
                      <a:pPr algn="l" fontAlgn="b"/>
                      <a:r>
                        <a:rPr lang="sv-SE" sz="800" b="1" i="0" u="none" strike="noStrike">
                          <a:solidFill>
                            <a:schemeClr val="tx1"/>
                          </a:solidFill>
                          <a:effectLst/>
                          <a:latin typeface="Futura Std Book" panose="020B0502020204020303" pitchFamily="34" charset="0"/>
                        </a:rPr>
                        <a:t>Ludvika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719529238"/>
                  </a:ext>
                </a:extLst>
              </a:tr>
              <a:tr h="337732">
                <a:tc>
                  <a:txBody>
                    <a:bodyPr/>
                    <a:lstStyle/>
                    <a:p>
                      <a:pPr algn="l" fontAlgn="b"/>
                      <a:r>
                        <a:rPr lang="sv-SE" sz="800" b="1" i="0" u="none" strike="noStrike">
                          <a:solidFill>
                            <a:schemeClr val="tx1"/>
                          </a:solidFill>
                          <a:effectLst/>
                          <a:latin typeface="Futura Std Book" panose="020B0502020204020303" pitchFamily="34" charset="0"/>
                        </a:rPr>
                        <a:t>Smedjebackens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E765F77E-09A8-4B2E-82E6-C343761A7715}"/>
              </a:ext>
            </a:extLst>
          </p:cNvPr>
          <p:cNvGraphicFramePr>
            <a:graphicFrameLocks/>
          </p:cNvGraphicFramePr>
          <p:nvPr>
            <p:extLst>
              <p:ext uri="{D42A27DB-BD31-4B8C-83A1-F6EECF244321}">
                <p14:modId xmlns:p14="http://schemas.microsoft.com/office/powerpoint/2010/main" val="814471912"/>
              </p:ext>
            </p:extLst>
          </p:nvPr>
        </p:nvGraphicFramePr>
        <p:xfrm>
          <a:off x="714373" y="1992773"/>
          <a:ext cx="5891526" cy="36816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33853"/>
            <a:ext cx="4722412" cy="1695148"/>
          </a:xfrm>
        </p:spPr>
        <p:txBody>
          <a:bodyPr/>
          <a:lstStyle/>
          <a:p>
            <a:pPr lvl="4"/>
            <a:r>
              <a:rPr lang="sv-SE" sz="1400" dirty="0"/>
              <a:t>Det fjärde kvartalet visade på en stor minskning av antalet företagskonkurser.</a:t>
            </a:r>
          </a:p>
          <a:p>
            <a:pPr lvl="4"/>
            <a:r>
              <a:rPr lang="sv-SE" sz="1400" dirty="0"/>
              <a:t>Sett till säsongsrensade värden är antalet företagskonkurser på den lägsta nivån på många år.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70386" y="3441995"/>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758"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E897986A-712D-446E-8CDC-DAC557CF8E0C}"/>
              </a:ext>
            </a:extLst>
          </p:cNvPr>
          <p:cNvGraphicFramePr>
            <a:graphicFrameLocks noGrp="1"/>
          </p:cNvGraphicFramePr>
          <p:nvPr>
            <p:extLst>
              <p:ext uri="{D42A27DB-BD31-4B8C-83A1-F6EECF244321}">
                <p14:modId xmlns:p14="http://schemas.microsoft.com/office/powerpoint/2010/main" val="610585430"/>
              </p:ext>
            </p:extLst>
          </p:nvPr>
        </p:nvGraphicFramePr>
        <p:xfrm>
          <a:off x="6770386" y="3718994"/>
          <a:ext cx="4707238" cy="2266431"/>
        </p:xfrm>
        <a:graphic>
          <a:graphicData uri="http://schemas.openxmlformats.org/drawingml/2006/table">
            <a:tbl>
              <a:tblPr bandRow="1">
                <a:tableStyleId>{2D5ABB26-0587-4C30-8999-92F81FD0307C}</a:tableStyleId>
              </a:tblPr>
              <a:tblGrid>
                <a:gridCol w="1537618">
                  <a:extLst>
                    <a:ext uri="{9D8B030D-6E8A-4147-A177-3AD203B41FA5}">
                      <a16:colId xmlns:a16="http://schemas.microsoft.com/office/drawing/2014/main" val="1678076792"/>
                    </a:ext>
                  </a:extLst>
                </a:gridCol>
                <a:gridCol w="682894">
                  <a:extLst>
                    <a:ext uri="{9D8B030D-6E8A-4147-A177-3AD203B41FA5}">
                      <a16:colId xmlns:a16="http://schemas.microsoft.com/office/drawing/2014/main" val="2601369493"/>
                    </a:ext>
                  </a:extLst>
                </a:gridCol>
                <a:gridCol w="774739">
                  <a:extLst>
                    <a:ext uri="{9D8B030D-6E8A-4147-A177-3AD203B41FA5}">
                      <a16:colId xmlns:a16="http://schemas.microsoft.com/office/drawing/2014/main" val="2395970223"/>
                    </a:ext>
                  </a:extLst>
                </a:gridCol>
                <a:gridCol w="613334">
                  <a:extLst>
                    <a:ext uri="{9D8B030D-6E8A-4147-A177-3AD203B41FA5}">
                      <a16:colId xmlns:a16="http://schemas.microsoft.com/office/drawing/2014/main" val="3235649811"/>
                    </a:ext>
                  </a:extLst>
                </a:gridCol>
                <a:gridCol w="559533">
                  <a:extLst>
                    <a:ext uri="{9D8B030D-6E8A-4147-A177-3AD203B41FA5}">
                      <a16:colId xmlns:a16="http://schemas.microsoft.com/office/drawing/2014/main" val="1050073455"/>
                    </a:ext>
                  </a:extLst>
                </a:gridCol>
                <a:gridCol w="539120">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lvl="0" algn="l" fontAlgn="b"/>
                      <a:r>
                        <a:rPr lang="sv-SE" sz="800" b="0" i="0" u="none" strike="noStrike">
                          <a:solidFill>
                            <a:schemeClr val="tx1"/>
                          </a:solidFill>
                          <a:effectLst/>
                          <a:latin typeface="Futura Std Book" panose="020B0502020204020303" pitchFamily="34" charset="0"/>
                        </a:rPr>
                        <a:t>Sverige</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1 908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44414373"/>
                  </a:ext>
                </a:extLst>
              </a:tr>
              <a:tr h="337732">
                <a:tc>
                  <a:txBody>
                    <a:bodyPr/>
                    <a:lstStyle/>
                    <a:p>
                      <a:pPr lvl="0" algn="l" fontAlgn="b"/>
                      <a:r>
                        <a:rPr lang="sv-SE" sz="800" b="0" i="0" u="none" strike="noStrike">
                          <a:solidFill>
                            <a:schemeClr val="tx1"/>
                          </a:solidFill>
                          <a:effectLst/>
                          <a:latin typeface="Futura Std Book" panose="020B0502020204020303" pitchFamily="34" charset="0"/>
                        </a:rPr>
                        <a:t>Stockholmsregionen</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32">
                <a:tc>
                  <a:txBody>
                    <a:bodyPr/>
                    <a:lstStyle/>
                    <a:p>
                      <a:pPr lvl="0" algn="l" fontAlgn="b"/>
                      <a:r>
                        <a:rPr lang="sv-SE" sz="800" b="1" i="0" u="none" strike="noStrike">
                          <a:solidFill>
                            <a:schemeClr val="tx1"/>
                          </a:solidFill>
                          <a:effectLst/>
                          <a:latin typeface="Futura Std Book" panose="020B0502020204020303" pitchFamily="34" charset="0"/>
                        </a:rPr>
                        <a:t>Dalarnas län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54613420"/>
                  </a:ext>
                </a:extLst>
              </a:tr>
              <a:tr h="337732">
                <a:tc>
                  <a:txBody>
                    <a:bodyPr/>
                    <a:lstStyle/>
                    <a:p>
                      <a:pPr lvl="0" algn="l" fontAlgn="b"/>
                      <a:r>
                        <a:rPr lang="sv-SE" sz="800" b="1" i="0" u="none" strike="noStrike">
                          <a:solidFill>
                            <a:schemeClr val="tx1"/>
                          </a:solidFill>
                          <a:effectLst/>
                          <a:latin typeface="Futura Std Book" panose="020B0502020204020303" pitchFamily="34" charset="0"/>
                        </a:rPr>
                        <a:t>Ludvika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923977588"/>
                  </a:ext>
                </a:extLst>
              </a:tr>
              <a:tr h="337732">
                <a:tc>
                  <a:txBody>
                    <a:bodyPr/>
                    <a:lstStyle/>
                    <a:p>
                      <a:pPr lvl="0" algn="l" fontAlgn="b"/>
                      <a:r>
                        <a:rPr lang="sv-SE" sz="800" b="1" i="0" u="none" strike="noStrike">
                          <a:solidFill>
                            <a:schemeClr val="tx1"/>
                          </a:solidFill>
                          <a:effectLst/>
                          <a:latin typeface="Futura Std Book" panose="020B0502020204020303" pitchFamily="34" charset="0"/>
                        </a:rPr>
                        <a:t>Smedjebackens kommun</a:t>
                      </a:r>
                    </a:p>
                  </a:txBody>
                  <a:tcPr marL="144000"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3499475923"/>
                  </a:ext>
                </a:extLst>
              </a:tr>
            </a:tbl>
          </a:graphicData>
        </a:graphic>
      </p:graphicFrame>
      <p:graphicFrame>
        <p:nvGraphicFramePr>
          <p:cNvPr id="12" name="Diagram 11">
            <a:extLst>
              <a:ext uri="{FF2B5EF4-FFF2-40B4-BE49-F238E27FC236}">
                <a16:creationId xmlns:a16="http://schemas.microsoft.com/office/drawing/2014/main" id="{9091C626-5740-44DC-8CB0-BD5D06638183}"/>
              </a:ext>
            </a:extLst>
          </p:cNvPr>
          <p:cNvGraphicFramePr>
            <a:graphicFrameLocks/>
          </p:cNvGraphicFramePr>
          <p:nvPr>
            <p:extLst>
              <p:ext uri="{D42A27DB-BD31-4B8C-83A1-F6EECF244321}">
                <p14:modId xmlns:p14="http://schemas.microsoft.com/office/powerpoint/2010/main" val="1197162681"/>
              </p:ext>
            </p:extLst>
          </p:nvPr>
        </p:nvGraphicFramePr>
        <p:xfrm>
          <a:off x="757625" y="1949297"/>
          <a:ext cx="5873911" cy="37985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050992"/>
            <a:ext cx="4722411" cy="1384256"/>
          </a:xfrm>
        </p:spPr>
        <p:txBody>
          <a:bodyPr/>
          <a:lstStyle/>
          <a:p>
            <a:pPr lvl="4"/>
            <a:r>
              <a:rPr lang="sv-SE" sz="1400" dirty="0"/>
              <a:t>Antalet sysselsatta invånare ökade</a:t>
            </a:r>
            <a:br>
              <a:rPr lang="sv-SE" sz="1400" dirty="0"/>
            </a:br>
            <a:r>
              <a:rPr lang="sv-SE" sz="1400" dirty="0"/>
              <a:t>med 2,6 procent under kvartalet. </a:t>
            </a:r>
          </a:p>
          <a:p>
            <a:pPr lvl="4"/>
            <a:r>
              <a:rPr lang="sv-SE" sz="1400" dirty="0"/>
              <a:t>Det är en ökning med 3 300 personer.</a:t>
            </a:r>
          </a:p>
          <a:p>
            <a:pPr marL="0" lvl="4" indent="0">
              <a:buNone/>
            </a:pPr>
            <a:endParaRPr lang="sv-SE" sz="1400" dirty="0"/>
          </a:p>
          <a:p>
            <a:pPr marL="0" lvl="4" indent="0">
              <a:buNone/>
            </a:pPr>
            <a:endParaRPr lang="sv-SE" sz="1400" dirty="0"/>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1494"/>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FD6A3244-A840-4C51-9244-882B3ECD87BB}"/>
              </a:ext>
            </a:extLst>
          </p:cNvPr>
          <p:cNvGraphicFramePr>
            <a:graphicFrameLocks noGrp="1"/>
          </p:cNvGraphicFramePr>
          <p:nvPr>
            <p:extLst>
              <p:ext uri="{D42A27DB-BD31-4B8C-83A1-F6EECF244321}">
                <p14:modId xmlns:p14="http://schemas.microsoft.com/office/powerpoint/2010/main" val="737612013"/>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5 083 800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2 346 400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mn-lt"/>
                      </a:endParaRPr>
                    </a:p>
                  </a:txBody>
                  <a:tcPr marL="144000" marR="9525" marT="9525" marB="0" anchor="ctr"/>
                </a:tc>
                <a:tc>
                  <a:txBody>
                    <a:bodyPr/>
                    <a:lstStyle/>
                    <a:p>
                      <a:pPr algn="ctr" fontAlgn="ctr"/>
                      <a:r>
                        <a:rPr lang="sv-SE" sz="700" b="1" i="0" u="none" strike="noStrike">
                          <a:solidFill>
                            <a:srgbClr val="000000"/>
                          </a:solidFill>
                          <a:effectLst/>
                          <a:latin typeface="Futura Std Book" panose="020B0502020204020303"/>
                        </a:rPr>
                        <a:t>131 000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3 300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0,7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759B9C41-C87A-43B6-9DAF-F4209F2D8B05}"/>
              </a:ext>
            </a:extLst>
          </p:cNvPr>
          <p:cNvGraphicFramePr>
            <a:graphicFrameLocks/>
          </p:cNvGraphicFramePr>
          <p:nvPr>
            <p:extLst>
              <p:ext uri="{D42A27DB-BD31-4B8C-83A1-F6EECF244321}">
                <p14:modId xmlns:p14="http://schemas.microsoft.com/office/powerpoint/2010/main" val="3399724542"/>
              </p:ext>
            </p:extLst>
          </p:nvPr>
        </p:nvGraphicFramePr>
        <p:xfrm>
          <a:off x="732405" y="1955883"/>
          <a:ext cx="5788035" cy="36757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907571970"/>
              </p:ext>
            </p:extLst>
          </p:nvPr>
        </p:nvGraphicFramePr>
        <p:xfrm>
          <a:off x="1882774" y="1621872"/>
          <a:ext cx="8426451" cy="4276320"/>
        </p:xfrm>
        <a:graphic>
          <a:graphicData uri="http://schemas.openxmlformats.org/drawingml/2006/table">
            <a:tbl>
              <a:tblPr firstRow="1" bandRow="1">
                <a:tableStyleId>{5C22544A-7EE6-4342-B048-85BDC9FD1C3A}</a:tableStyleId>
              </a:tblPr>
              <a:tblGrid>
                <a:gridCol w="2110136">
                  <a:extLst>
                    <a:ext uri="{9D8B030D-6E8A-4147-A177-3AD203B41FA5}">
                      <a16:colId xmlns:a16="http://schemas.microsoft.com/office/drawing/2014/main" val="452260278"/>
                    </a:ext>
                  </a:extLst>
                </a:gridCol>
                <a:gridCol w="1782988">
                  <a:extLst>
                    <a:ext uri="{9D8B030D-6E8A-4147-A177-3AD203B41FA5}">
                      <a16:colId xmlns:a16="http://schemas.microsoft.com/office/drawing/2014/main" val="1889858293"/>
                    </a:ext>
                  </a:extLst>
                </a:gridCol>
                <a:gridCol w="1652382">
                  <a:extLst>
                    <a:ext uri="{9D8B030D-6E8A-4147-A177-3AD203B41FA5}">
                      <a16:colId xmlns:a16="http://schemas.microsoft.com/office/drawing/2014/main" val="1671515360"/>
                    </a:ext>
                  </a:extLst>
                </a:gridCol>
                <a:gridCol w="1439469">
                  <a:extLst>
                    <a:ext uri="{9D8B030D-6E8A-4147-A177-3AD203B41FA5}">
                      <a16:colId xmlns:a16="http://schemas.microsoft.com/office/drawing/2014/main" val="2818758293"/>
                    </a:ext>
                  </a:extLst>
                </a:gridCol>
                <a:gridCol w="1441476">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Förändring (antal)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Dalarnas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50,6</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129 900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131 000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913894"/>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889532302"/>
              </p:ext>
            </p:extLst>
          </p:nvPr>
        </p:nvGraphicFramePr>
        <p:xfrm>
          <a:off x="1882773" y="1628775"/>
          <a:ext cx="7135392" cy="3526227"/>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484851">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-1 år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Dalarnas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7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129 900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t>Sysselsatta utomlands</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131 000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3 300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2033898"/>
            <a:ext cx="4725916" cy="1402165"/>
          </a:xfrm>
        </p:spPr>
        <p:txBody>
          <a:bodyPr/>
          <a:lstStyle/>
          <a:p>
            <a:pPr lvl="4"/>
            <a:r>
              <a:rPr lang="sv-SE" sz="1400" dirty="0"/>
              <a:t>Antalet lediga jobb ökade under fjärde kvartalet på länsnivå med 66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43126"/>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D94B4D3E-0F87-4E4D-88E1-6936623A835D}"/>
              </a:ext>
            </a:extLst>
          </p:cNvPr>
          <p:cNvGraphicFramePr>
            <a:graphicFrameLocks noGrp="1"/>
          </p:cNvGraphicFramePr>
          <p:nvPr>
            <p:extLst>
              <p:ext uri="{D42A27DB-BD31-4B8C-83A1-F6EECF244321}">
                <p14:modId xmlns:p14="http://schemas.microsoft.com/office/powerpoint/2010/main" val="2322317530"/>
              </p:ext>
            </p:extLst>
          </p:nvPr>
        </p:nvGraphicFramePr>
        <p:xfrm>
          <a:off x="6744445" y="3720125"/>
          <a:ext cx="4725916" cy="2252311"/>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0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088">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562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544414373"/>
                  </a:ext>
                </a:extLst>
              </a:tr>
              <a:tr h="33562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78915708"/>
                  </a:ext>
                </a:extLst>
              </a:tr>
              <a:tr h="335628">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9 846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34 867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54613420"/>
                  </a:ext>
                </a:extLst>
              </a:tr>
              <a:tr h="335628">
                <a:tc>
                  <a:txBody>
                    <a:bodyPr/>
                    <a:lstStyle/>
                    <a:p>
                      <a:pPr marL="72000" algn="l" fontAlgn="b"/>
                      <a:r>
                        <a:rPr lang="sv-SE" sz="800" b="1" u="none" strike="noStrike" dirty="0">
                          <a:effectLst/>
                        </a:rPr>
                        <a:t>Ludvika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3 111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923977588"/>
                  </a:ext>
                </a:extLst>
              </a:tr>
              <a:tr h="33562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Smedjebackens kommun</a:t>
                      </a:r>
                      <a:endParaRPr lang="sv-SE" sz="800" b="1" i="0" u="none" strike="noStrike" dirty="0">
                        <a:solidFill>
                          <a:srgbClr val="000000"/>
                        </a:solidFill>
                        <a:effectLst/>
                        <a:latin typeface="+mn-lt"/>
                      </a:endParaRPr>
                    </a:p>
                    <a:p>
                      <a:pPr marL="72000" algn="l" fontAlgn="b"/>
                      <a:endParaRPr lang="sv-SE" sz="800" b="1" i="0" u="none" strike="noStrike" dirty="0">
                        <a:solidFill>
                          <a:srgbClr val="000000"/>
                        </a:solidFill>
                        <a:effectLst/>
                        <a:latin typeface="Futura Std Book" panose="020B0502020204020303"/>
                      </a:endParaRPr>
                    </a:p>
                  </a:txBody>
                  <a:tcPr marL="9525" marR="9525" marT="9525" marB="0" anchor="b"/>
                </a:tc>
                <a:tc>
                  <a:txBody>
                    <a:bodyPr/>
                    <a:lstStyle/>
                    <a:p>
                      <a:pPr algn="ctr" fontAlgn="ctr"/>
                      <a:r>
                        <a:rPr lang="sv-SE" sz="800" b="1" i="0" u="none" strike="noStrike">
                          <a:solidFill>
                            <a:srgbClr val="000000"/>
                          </a:solidFill>
                          <a:effectLst/>
                          <a:latin typeface="Futura Std Book" panose="020B0502020204020303"/>
                        </a:rPr>
                        <a:t>127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670725407"/>
                  </a:ext>
                </a:extLst>
              </a:tr>
            </a:tbl>
          </a:graphicData>
        </a:graphic>
      </p:graphicFrame>
      <p:graphicFrame>
        <p:nvGraphicFramePr>
          <p:cNvPr id="12" name="Diagram 11">
            <a:extLst>
              <a:ext uri="{FF2B5EF4-FFF2-40B4-BE49-F238E27FC236}">
                <a16:creationId xmlns:a16="http://schemas.microsoft.com/office/drawing/2014/main" id="{58CD44E3-7C9D-49AB-ACB3-0447DE272EA8}"/>
              </a:ext>
            </a:extLst>
          </p:cNvPr>
          <p:cNvGraphicFramePr>
            <a:graphicFrameLocks/>
          </p:cNvGraphicFramePr>
          <p:nvPr>
            <p:extLst>
              <p:ext uri="{D42A27DB-BD31-4B8C-83A1-F6EECF244321}">
                <p14:modId xmlns:p14="http://schemas.microsoft.com/office/powerpoint/2010/main" val="3111905489"/>
              </p:ext>
            </p:extLst>
          </p:nvPr>
        </p:nvGraphicFramePr>
        <p:xfrm>
          <a:off x="721638" y="1898247"/>
          <a:ext cx="5892807" cy="38587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6" y="2025498"/>
            <a:ext cx="4684939" cy="1413224"/>
          </a:xfrm>
        </p:spPr>
        <p:txBody>
          <a:bodyPr/>
          <a:lstStyle/>
          <a:p>
            <a:pPr lvl="4"/>
            <a:r>
              <a:rPr lang="sv-SE" sz="1400" dirty="0"/>
              <a:t>Varslen minskade med 86 procent i Dalarna under årets fjärde kvartal.</a:t>
            </a:r>
          </a:p>
          <a:p>
            <a:pPr lvl="4"/>
            <a:r>
              <a:rPr lang="sv-SE" sz="1400" dirty="0"/>
              <a:t>Varslen minskade från fjolårets höga nivåer och har nu parkerat sig på den lägsta nivån under den mätbara tioårsperioden.</a:t>
            </a:r>
            <a:br>
              <a:rPr lang="sv-SE" sz="1400" dirty="0"/>
            </a:b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721"/>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3046"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CE4BCDFE-FB34-42A8-BA35-A9143DC3B177}"/>
              </a:ext>
            </a:extLst>
          </p:cNvPr>
          <p:cNvGraphicFramePr>
            <a:graphicFrameLocks noGrp="1"/>
          </p:cNvGraphicFramePr>
          <p:nvPr>
            <p:extLst>
              <p:ext uri="{D42A27DB-BD31-4B8C-83A1-F6EECF244321}">
                <p14:modId xmlns:p14="http://schemas.microsoft.com/office/powerpoint/2010/main" val="3119381815"/>
              </p:ext>
            </p:extLst>
          </p:nvPr>
        </p:nvGraphicFramePr>
        <p:xfrm>
          <a:off x="6792686" y="3752789"/>
          <a:ext cx="4677673" cy="2219644"/>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2">
                  <a:extLst>
                    <a:ext uri="{9D8B030D-6E8A-4147-A177-3AD203B41FA5}">
                      <a16:colId xmlns:a16="http://schemas.microsoft.com/office/drawing/2014/main" val="3235649811"/>
                    </a:ext>
                  </a:extLst>
                </a:gridCol>
                <a:gridCol w="556019">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7602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98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076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44414373"/>
                  </a:ext>
                </a:extLst>
              </a:tr>
              <a:tr h="33076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4178915708"/>
                  </a:ext>
                </a:extLst>
              </a:tr>
              <a:tr h="33076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1554613420"/>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1"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1"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923977588"/>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203185260"/>
                  </a:ext>
                </a:extLst>
              </a:tr>
            </a:tbl>
          </a:graphicData>
        </a:graphic>
      </p:graphicFrame>
      <p:graphicFrame>
        <p:nvGraphicFramePr>
          <p:cNvPr id="13" name="Diagram 12">
            <a:extLst>
              <a:ext uri="{FF2B5EF4-FFF2-40B4-BE49-F238E27FC236}">
                <a16:creationId xmlns:a16="http://schemas.microsoft.com/office/drawing/2014/main" id="{BB361F81-6B32-43FA-AA36-C3C3D7CF6275}"/>
              </a:ext>
            </a:extLst>
          </p:cNvPr>
          <p:cNvGraphicFramePr>
            <a:graphicFrameLocks/>
          </p:cNvGraphicFramePr>
          <p:nvPr>
            <p:extLst>
              <p:ext uri="{D42A27DB-BD31-4B8C-83A1-F6EECF244321}">
                <p14:modId xmlns:p14="http://schemas.microsoft.com/office/powerpoint/2010/main" val="793480124"/>
              </p:ext>
            </p:extLst>
          </p:nvPr>
        </p:nvGraphicFramePr>
        <p:xfrm>
          <a:off x="721639" y="1943682"/>
          <a:ext cx="5841531" cy="38133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0" y="1756565"/>
            <a:ext cx="4667523" cy="1682168"/>
          </a:xfrm>
        </p:spPr>
        <p:txBody>
          <a:bodyPr/>
          <a:lstStyle/>
          <a:p>
            <a:pPr lvl="4"/>
            <a:r>
              <a:rPr lang="sv-SE" sz="1400" dirty="0"/>
              <a:t>Arbetslösheten minskade avsevärt jämfört med motsvarande period förra året. </a:t>
            </a:r>
          </a:p>
          <a:p>
            <a:pPr lvl="4"/>
            <a:r>
              <a:rPr lang="sv-SE" sz="1400" dirty="0"/>
              <a:t>Totalt minskade antalet arbetslösa med nästan </a:t>
            </a:r>
            <a:br>
              <a:rPr lang="sv-SE" sz="1400" dirty="0"/>
            </a:br>
            <a:r>
              <a:rPr lang="sv-SE" sz="1400" dirty="0"/>
              <a:t>2 000 personer under kvartalet.</a:t>
            </a:r>
          </a:p>
          <a:p>
            <a:pPr lvl="4"/>
            <a:r>
              <a:rPr lang="sv-SE" sz="1400" dirty="0"/>
              <a:t>Gagnefs och Säters kommun stod för länets lägsta arbetslöshet (2,5 respektive 2,6 %).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8736"/>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50192" y="1233345"/>
            <a:ext cx="5445808"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06EFDE4E-31D2-4D71-8354-71C1E237BADC}"/>
              </a:ext>
            </a:extLst>
          </p:cNvPr>
          <p:cNvGraphicFramePr>
            <a:graphicFrameLocks noGrp="1"/>
          </p:cNvGraphicFramePr>
          <p:nvPr>
            <p:extLst>
              <p:ext uri="{D42A27DB-BD31-4B8C-83A1-F6EECF244321}">
                <p14:modId xmlns:p14="http://schemas.microsoft.com/office/powerpoint/2010/main" val="163326311"/>
              </p:ext>
            </p:extLst>
          </p:nvPr>
        </p:nvGraphicFramePr>
        <p:xfrm>
          <a:off x="6810101" y="3715735"/>
          <a:ext cx="4667523" cy="2164363"/>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5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44414373"/>
                  </a:ext>
                </a:extLst>
              </a:tr>
              <a:tr h="32052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320529">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8 555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-1 894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554613420"/>
                  </a:ext>
                </a:extLst>
              </a:tr>
              <a:tr h="32052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1 144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-319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923977588"/>
                  </a:ext>
                </a:extLst>
              </a:tr>
              <a:tr h="320529">
                <a:tc>
                  <a:txBody>
                    <a:bodyPr/>
                    <a:lstStyle/>
                    <a:p>
                      <a:pPr marL="72000" algn="l" fontAlgn="b"/>
                      <a:r>
                        <a:rPr lang="sv-SE" sz="800" b="1" u="none" strike="noStrike">
                          <a:effectLst/>
                        </a:rPr>
                        <a:t>Smedjebackens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290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2316436672"/>
                  </a:ext>
                </a:extLst>
              </a:tr>
            </a:tbl>
          </a:graphicData>
        </a:graphic>
      </p:graphicFrame>
      <p:graphicFrame>
        <p:nvGraphicFramePr>
          <p:cNvPr id="12" name="Diagram 11">
            <a:extLst>
              <a:ext uri="{FF2B5EF4-FFF2-40B4-BE49-F238E27FC236}">
                <a16:creationId xmlns:a16="http://schemas.microsoft.com/office/drawing/2014/main" id="{85D31AC6-BD2D-4AFE-9D56-E6675E9BBE53}"/>
              </a:ext>
            </a:extLst>
          </p:cNvPr>
          <p:cNvGraphicFramePr>
            <a:graphicFrameLocks/>
          </p:cNvGraphicFramePr>
          <p:nvPr>
            <p:extLst>
              <p:ext uri="{D42A27DB-BD31-4B8C-83A1-F6EECF244321}">
                <p14:modId xmlns:p14="http://schemas.microsoft.com/office/powerpoint/2010/main" val="668397017"/>
              </p:ext>
            </p:extLst>
          </p:nvPr>
        </p:nvGraphicFramePr>
        <p:xfrm>
          <a:off x="721629" y="1745946"/>
          <a:ext cx="5884269" cy="40110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670014504"/>
              </p:ext>
            </p:extLst>
          </p:nvPr>
        </p:nvGraphicFramePr>
        <p:xfrm>
          <a:off x="1882773" y="1552559"/>
          <a:ext cx="8426449" cy="4435718"/>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25755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Antal</a:t>
                      </a:r>
                      <a:endParaRPr lang="sv-SE" sz="1000" b="1"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1">
                          <a:solidFill>
                            <a:schemeClr val="bg1"/>
                          </a:solidFill>
                        </a:rPr>
                        <a:t>Förändring (antal)</a:t>
                      </a:r>
                      <a:endParaRPr lang="sv-SE" sz="1000" b="1"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73655">
                <a:tc>
                  <a:txBody>
                    <a:bodyPr/>
                    <a:lstStyle/>
                    <a:p>
                      <a:pPr algn="l"/>
                      <a:r>
                        <a:rPr lang="sv-SE" sz="1200" b="1">
                          <a:solidFill>
                            <a:schemeClr val="bg1"/>
                          </a:solidFill>
                        </a:rPr>
                        <a:t>Dalarnas </a:t>
                      </a:r>
                      <a:r>
                        <a:rPr lang="sv-SE" sz="1200" b="1" dirty="0">
                          <a:solidFill>
                            <a:schemeClr val="bg1"/>
                          </a:solidFill>
                        </a:rPr>
                        <a:t>län</a:t>
                      </a:r>
                    </a:p>
                  </a:txBody>
                  <a:tcPr marL="18000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4 181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-1 653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177071">
                <a:tc>
                  <a:txBody>
                    <a:bodyPr/>
                    <a:lstStyle/>
                    <a:p>
                      <a:pPr lvl="1" algn="l" fontAlgn="ctr"/>
                      <a:r>
                        <a:rPr lang="sv-SE" sz="800" b="0" i="0" u="none" strike="noStrike" dirty="0">
                          <a:solidFill>
                            <a:srgbClr val="000000"/>
                          </a:solidFill>
                          <a:effectLst/>
                          <a:latin typeface="Futura Std Book" panose="020B0502020204020303"/>
                        </a:rPr>
                        <a:t>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293360832"/>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-44,7</a:t>
                      </a:r>
                    </a:p>
                  </a:txBody>
                  <a:tcPr marL="9525" marR="9525" marT="9525" marB="0" anchor="ctr"/>
                </a:tc>
                <a:extLst>
                  <a:ext uri="{0D108BD9-81ED-4DB2-BD59-A6C34878D82A}">
                    <a16:rowId xmlns:a16="http://schemas.microsoft.com/office/drawing/2014/main" val="1559525621"/>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4 374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947986397"/>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-25,1</a:t>
                      </a:r>
                    </a:p>
                  </a:txBody>
                  <a:tcPr marL="9525" marR="9525" marT="9525" marB="0" anchor="ctr"/>
                </a:tc>
                <a:extLst>
                  <a:ext uri="{0D108BD9-81ED-4DB2-BD59-A6C34878D82A}">
                    <a16:rowId xmlns:a16="http://schemas.microsoft.com/office/drawing/2014/main" val="2325918200"/>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8 555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-1 894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-13,2</a:t>
                      </a:r>
                    </a:p>
                  </a:txBody>
                  <a:tcPr marL="9525" marR="9525" marT="9525" marB="0" anchor="ctr"/>
                </a:tc>
                <a:extLst>
                  <a:ext uri="{0D108BD9-81ED-4DB2-BD59-A6C34878D82A}">
                    <a16:rowId xmlns:a16="http://schemas.microsoft.com/office/drawing/2014/main" val="3944598109"/>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Smedjebackens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1394483087"/>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-19,5</a:t>
                      </a:r>
                    </a:p>
                  </a:txBody>
                  <a:tcPr marL="9525" marR="9525" marT="9525" marB="0" anchor="ctr"/>
                </a:tc>
                <a:extLst>
                  <a:ext uri="{0D108BD9-81ED-4DB2-BD59-A6C34878D82A}">
                    <a16:rowId xmlns:a16="http://schemas.microsoft.com/office/drawing/2014/main" val="2775197856"/>
                  </a:ext>
                </a:extLst>
              </a:tr>
              <a:tr h="177071">
                <a:tc>
                  <a:txBody>
                    <a:bodyPr/>
                    <a:lstStyle/>
                    <a:p>
                      <a:pPr lvl="1" algn="l" fontAlgn="ctr"/>
                      <a:r>
                        <a:rPr lang="sv-SE" sz="800" b="0" i="0" u="none" strike="noStrike" dirty="0">
                          <a:solidFill>
                            <a:srgbClr val="000000"/>
                          </a:solidFill>
                          <a:effectLst/>
                          <a:latin typeface="Futura Std Book" panose="020B0502020204020303"/>
                        </a:rPr>
                        <a:t>varav långtidsarbetslösa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extLst>
                  <a:ext uri="{0D108BD9-81ED-4DB2-BD59-A6C34878D82A}">
                    <a16:rowId xmlns:a16="http://schemas.microsoft.com/office/drawing/2014/main" val="1910890941"/>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-34,9</a:t>
                      </a:r>
                    </a:p>
                  </a:txBody>
                  <a:tcPr marL="9525" marR="9525" marT="9525" marB="0" anchor="ctr"/>
                </a:tc>
                <a:extLst>
                  <a:ext uri="{0D108BD9-81ED-4DB2-BD59-A6C34878D82A}">
                    <a16:rowId xmlns:a16="http://schemas.microsoft.com/office/drawing/2014/main" val="188702832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80,2</a:t>
                      </a:r>
                    </a:p>
                  </a:txBody>
                  <a:tcPr marL="9525" marR="9525" marT="9525" marB="0" anchor="ctr"/>
                </a:tc>
                <a:extLst>
                  <a:ext uri="{0D108BD9-81ED-4DB2-BD59-A6C34878D82A}">
                    <a16:rowId xmlns:a16="http://schemas.microsoft.com/office/drawing/2014/main" val="831698495"/>
                  </a:ext>
                </a:extLst>
              </a:tr>
              <a:tr h="177071">
                <a:tc>
                  <a:txBody>
                    <a:bodyPr/>
                    <a:lstStyle/>
                    <a:p>
                      <a:pPr lvl="1" algn="l" fontAlgn="ctr"/>
                      <a:r>
                        <a:rPr lang="sv-SE" sz="800" b="0" i="0" u="none" strike="noStrike" dirty="0">
                          <a:solidFill>
                            <a:srgbClr val="000000"/>
                          </a:solidFill>
                          <a:effectLst/>
                          <a:latin typeface="Futura Std Book" panose="020B0502020204020303"/>
                        </a:rPr>
                        <a:t>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21,7</a:t>
                      </a:r>
                    </a:p>
                  </a:txBody>
                  <a:tcPr marL="9525" marR="9525" marT="9525" marB="0" anchor="ctr"/>
                </a:tc>
                <a:extLst>
                  <a:ext uri="{0D108BD9-81ED-4DB2-BD59-A6C34878D82A}">
                    <a16:rowId xmlns:a16="http://schemas.microsoft.com/office/drawing/2014/main" val="3835035854"/>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290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2667704836"/>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Ludvika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3365030541"/>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tc>
                <a:extLst>
                  <a:ext uri="{0D108BD9-81ED-4DB2-BD59-A6C34878D82A}">
                    <a16:rowId xmlns:a16="http://schemas.microsoft.com/office/drawing/2014/main" val="665517753"/>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30,4</a:t>
                      </a:r>
                    </a:p>
                  </a:txBody>
                  <a:tcPr marL="9525" marR="9525" marT="9525" marB="0" anchor="ctr"/>
                </a:tc>
                <a:extLst>
                  <a:ext uri="{0D108BD9-81ED-4DB2-BD59-A6C34878D82A}">
                    <a16:rowId xmlns:a16="http://schemas.microsoft.com/office/drawing/2014/main" val="152252477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-47,6</a:t>
                      </a:r>
                    </a:p>
                  </a:txBody>
                  <a:tcPr marL="9525" marR="9525" marT="9525" marB="0" anchor="ctr"/>
                </a:tc>
                <a:extLst>
                  <a:ext uri="{0D108BD9-81ED-4DB2-BD59-A6C34878D82A}">
                    <a16:rowId xmlns:a16="http://schemas.microsoft.com/office/drawing/2014/main" val="123867917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425302627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extLst>
                  <a:ext uri="{0D108BD9-81ED-4DB2-BD59-A6C34878D82A}">
                    <a16:rowId xmlns:a16="http://schemas.microsoft.com/office/drawing/2014/main" val="3805096232"/>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1 144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98045737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3" y="598827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63692"/>
            <a:ext cx="4725925" cy="1361026"/>
          </a:xfrm>
        </p:spPr>
        <p:txBody>
          <a:bodyPr/>
          <a:lstStyle/>
          <a:p>
            <a:pPr lvl="4"/>
            <a:r>
              <a:rPr lang="sv-SE" sz="1400" dirty="0"/>
              <a:t>Folkmängden var i stort sett oförändrad under kvartalet och ökade med 700 personer. </a:t>
            </a:r>
          </a:p>
          <a:p>
            <a:pPr lvl="4"/>
            <a:r>
              <a:rPr lang="sv-SE" sz="1400" dirty="0"/>
              <a:t>Befolkningstillväxten var lägre än för riket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0"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p>
        </p:txBody>
      </p:sp>
      <p:graphicFrame>
        <p:nvGraphicFramePr>
          <p:cNvPr id="17" name="Tabell 16">
            <a:extLst>
              <a:ext uri="{FF2B5EF4-FFF2-40B4-BE49-F238E27FC236}">
                <a16:creationId xmlns:a16="http://schemas.microsoft.com/office/drawing/2014/main" id="{9F7CADBA-7CDD-4BB2-B762-441758633BD0}"/>
              </a:ext>
            </a:extLst>
          </p:cNvPr>
          <p:cNvGraphicFramePr>
            <a:graphicFrameLocks noGrp="1"/>
          </p:cNvGraphicFramePr>
          <p:nvPr>
            <p:extLst>
              <p:ext uri="{D42A27DB-BD31-4B8C-83A1-F6EECF244321}">
                <p14:modId xmlns:p14="http://schemas.microsoft.com/office/powerpoint/2010/main" val="2444938383"/>
              </p:ext>
            </p:extLst>
          </p:nvPr>
        </p:nvGraphicFramePr>
        <p:xfrm>
          <a:off x="6744439" y="3753427"/>
          <a:ext cx="4725925" cy="21352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5034">
                <a:tc>
                  <a:txBody>
                    <a:bodyPr/>
                    <a:lstStyle/>
                    <a:p>
                      <a:pPr marL="72000" algn="l" fontAlgn="b"/>
                      <a:r>
                        <a:rPr lang="sv-SE" sz="800" b="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544414373"/>
                  </a:ext>
                </a:extLst>
              </a:tr>
              <a:tr h="305034">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4 743,6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305034">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extLst>
                  <a:ext uri="{0D108BD9-81ED-4DB2-BD59-A6C34878D82A}">
                    <a16:rowId xmlns:a16="http://schemas.microsoft.com/office/drawing/2014/main" val="1554613420"/>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923977588"/>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1093937911"/>
                  </a:ext>
                </a:extLst>
              </a:tr>
            </a:tbl>
          </a:graphicData>
        </a:graphic>
      </p:graphicFrame>
      <p:graphicFrame>
        <p:nvGraphicFramePr>
          <p:cNvPr id="12" name="Diagram 11">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1593900607"/>
              </p:ext>
            </p:extLst>
          </p:nvPr>
        </p:nvGraphicFramePr>
        <p:xfrm>
          <a:off x="849950" y="1947289"/>
          <a:ext cx="5636307" cy="3809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2006995"/>
            <a:ext cx="4725917" cy="1429538"/>
          </a:xfrm>
        </p:spPr>
        <p:txBody>
          <a:bodyPr/>
          <a:lstStyle/>
          <a:p>
            <a:pPr lvl="4"/>
            <a:r>
              <a:rPr lang="sv-SE" sz="1400" dirty="0"/>
              <a:t>Antalet påbörjade lägenheter ökade i länet jämfört med samma period förra året.</a:t>
            </a:r>
          </a:p>
          <a:p>
            <a:pPr lvl="4"/>
            <a:r>
              <a:rPr lang="sv-SE" sz="1400" dirty="0"/>
              <a:t>Flest bostäder påbörjades i Falun.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0672" y="3438721"/>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588228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600E56B2-A14E-4F5B-AD0A-94D39A0FE262}"/>
              </a:ext>
            </a:extLst>
          </p:cNvPr>
          <p:cNvGraphicFramePr>
            <a:graphicFrameLocks noGrp="1"/>
          </p:cNvGraphicFramePr>
          <p:nvPr>
            <p:extLst>
              <p:ext uri="{D42A27DB-BD31-4B8C-83A1-F6EECF244321}">
                <p14:modId xmlns:p14="http://schemas.microsoft.com/office/powerpoint/2010/main" val="1554069758"/>
              </p:ext>
            </p:extLst>
          </p:nvPr>
        </p:nvGraphicFramePr>
        <p:xfrm>
          <a:off x="6744445" y="3734254"/>
          <a:ext cx="4725916" cy="2145846"/>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66844">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0187">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19763">
                <a:tc>
                  <a:txBody>
                    <a:bodyPr/>
                    <a:lstStyle/>
                    <a:p>
                      <a:pPr marL="72000" algn="l" fontAlgn="b">
                        <a:spcBef>
                          <a:spcPts val="0"/>
                        </a:spcBef>
                      </a:pP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19763">
                <a:tc>
                  <a:txBody>
                    <a:bodyPr/>
                    <a:lstStyle/>
                    <a:p>
                      <a:pPr marL="72000" algn="l" fontAlgn="b">
                        <a:spcBef>
                          <a:spcPts val="0"/>
                        </a:spcBef>
                      </a:pP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4178915708"/>
                  </a:ext>
                </a:extLst>
              </a:tr>
              <a:tr h="319763">
                <a:tc>
                  <a:txBody>
                    <a:bodyPr/>
                    <a:lstStyle/>
                    <a:p>
                      <a:pPr marL="72000" algn="l" fontAlgn="b">
                        <a:spcBef>
                          <a:spcPts val="0"/>
                        </a:spcBef>
                      </a:pPr>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770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554613420"/>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923977588"/>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475</a:t>
                      </a:r>
                    </a:p>
                  </a:txBody>
                  <a:tcPr marL="9525" marR="9525" marT="9525" marB="0" anchor="ctr"/>
                </a:tc>
                <a:extLst>
                  <a:ext uri="{0D108BD9-81ED-4DB2-BD59-A6C34878D82A}">
                    <a16:rowId xmlns:a16="http://schemas.microsoft.com/office/drawing/2014/main" val="1024077979"/>
                  </a:ext>
                </a:extLst>
              </a:tr>
            </a:tbl>
          </a:graphicData>
        </a:graphic>
      </p:graphicFrame>
      <p:graphicFrame>
        <p:nvGraphicFramePr>
          <p:cNvPr id="13" name="Diagram 12">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2991143224"/>
              </p:ext>
            </p:extLst>
          </p:nvPr>
        </p:nvGraphicFramePr>
        <p:xfrm>
          <a:off x="721637" y="2006995"/>
          <a:ext cx="5824442"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25390" y="216474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5390" y="2164738"/>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461584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9992"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graphicFrame>
        <p:nvGraphicFramePr>
          <p:cNvPr id="29" name="Tabell 28">
            <a:extLst>
              <a:ext uri="{FF2B5EF4-FFF2-40B4-BE49-F238E27FC236}">
                <a16:creationId xmlns:a16="http://schemas.microsoft.com/office/drawing/2014/main" id="{7DC14B16-0A56-4F2C-A49C-91CBF30C04FC}"/>
              </a:ext>
            </a:extLst>
          </p:cNvPr>
          <p:cNvGraphicFramePr>
            <a:graphicFrameLocks noGrp="1"/>
          </p:cNvGraphicFramePr>
          <p:nvPr>
            <p:extLst>
              <p:ext uri="{D42A27DB-BD31-4B8C-83A1-F6EECF244321}">
                <p14:modId xmlns:p14="http://schemas.microsoft.com/office/powerpoint/2010/main" val="4224600465"/>
              </p:ext>
            </p:extLst>
          </p:nvPr>
        </p:nvGraphicFramePr>
        <p:xfrm>
          <a:off x="6763492" y="2343132"/>
          <a:ext cx="4733183" cy="2171736"/>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493854">
                  <a:extLst>
                    <a:ext uri="{9D8B030D-6E8A-4147-A177-3AD203B41FA5}">
                      <a16:colId xmlns:a16="http://schemas.microsoft.com/office/drawing/2014/main" val="3235649811"/>
                    </a:ext>
                  </a:extLst>
                </a:gridCol>
                <a:gridCol w="685478">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03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67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65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544414373"/>
                  </a:ext>
                </a:extLst>
              </a:tr>
              <a:tr h="28165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4178915708"/>
                  </a:ext>
                </a:extLst>
              </a:tr>
              <a:tr h="281651">
                <a:tc>
                  <a:txBody>
                    <a:bodyPr/>
                    <a:lstStyle/>
                    <a:p>
                      <a:pPr marL="72000" algn="l" fontAlgn="b"/>
                      <a:r>
                        <a:rPr lang="sv-SE" sz="800" b="1" u="none" strike="noStrike" dirty="0">
                          <a:effectLst/>
                        </a:rPr>
                        <a:t>Dalarnas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1554613420"/>
                  </a:ext>
                </a:extLst>
              </a:tr>
              <a:tr h="281651">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45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204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130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-21 </a:t>
                      </a:r>
                    </a:p>
                  </a:txBody>
                  <a:tcPr marL="9525" marR="9525" marT="9525" marB="0" anchor="ctr"/>
                </a:tc>
                <a:extLst>
                  <a:ext uri="{0D108BD9-81ED-4DB2-BD59-A6C34878D82A}">
                    <a16:rowId xmlns:a16="http://schemas.microsoft.com/office/drawing/2014/main" val="1376509740"/>
                  </a:ext>
                </a:extLst>
              </a:tr>
              <a:tr h="281651">
                <a:tc>
                  <a:txBody>
                    <a:bodyPr/>
                    <a:lstStyle/>
                    <a:p>
                      <a:pPr marL="72000" algn="l" fontAlgn="b"/>
                      <a:r>
                        <a:rPr lang="sv-SE" sz="800" b="1" u="none" strike="noStrike" dirty="0">
                          <a:effectLst/>
                        </a:rPr>
                        <a:t>Ludvika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extLst>
                  <a:ext uri="{0D108BD9-81ED-4DB2-BD59-A6C34878D82A}">
                    <a16:rowId xmlns:a16="http://schemas.microsoft.com/office/drawing/2014/main" val="1926192075"/>
                  </a:ext>
                </a:extLst>
              </a:tr>
              <a:tr h="281651">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503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-14 </a:t>
                      </a:r>
                    </a:p>
                  </a:txBody>
                  <a:tcPr marL="9525" marR="9525" marT="9525" marB="0" anchor="ctr"/>
                </a:tc>
                <a:extLst>
                  <a:ext uri="{0D108BD9-81ED-4DB2-BD59-A6C34878D82A}">
                    <a16:rowId xmlns:a16="http://schemas.microsoft.com/office/drawing/2014/main" val="2631041098"/>
                  </a:ext>
                </a:extLst>
              </a:tr>
            </a:tbl>
          </a:graphicData>
        </a:graphic>
      </p:graphicFrame>
      <p:sp>
        <p:nvSpPr>
          <p:cNvPr id="11" name="textruta 10">
            <a:extLst>
              <a:ext uri="{FF2B5EF4-FFF2-40B4-BE49-F238E27FC236}">
                <a16:creationId xmlns:a16="http://schemas.microsoft.com/office/drawing/2014/main" id="{CC922B59-3BD6-4513-972C-092D07947543}"/>
              </a:ext>
            </a:extLst>
          </p:cNvPr>
          <p:cNvSpPr txBox="1"/>
          <p:nvPr/>
        </p:nvSpPr>
        <p:spPr>
          <a:xfrm>
            <a:off x="10339128" y="4762980"/>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17ABD88F-5BE6-4BD3-B454-0FEEC39AA004}"/>
              </a:ext>
            </a:extLst>
          </p:cNvPr>
          <p:cNvGraphicFramePr>
            <a:graphicFrameLocks/>
          </p:cNvGraphicFramePr>
          <p:nvPr>
            <p:extLst>
              <p:ext uri="{D42A27DB-BD31-4B8C-83A1-F6EECF244321}">
                <p14:modId xmlns:p14="http://schemas.microsoft.com/office/powerpoint/2010/main" val="1100776679"/>
              </p:ext>
            </p:extLst>
          </p:nvPr>
        </p:nvGraphicFramePr>
        <p:xfrm>
          <a:off x="638175" y="2164738"/>
          <a:ext cx="5889367" cy="35096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F6153CBC-6FDA-4646-9773-BCD3251B40BA}"/>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11242520"/>
              </p:ext>
            </p:extLst>
          </p:nvPr>
        </p:nvGraphicFramePr>
        <p:xfrm>
          <a:off x="6167439" y="106614"/>
          <a:ext cx="5687122" cy="6524213"/>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261127">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rtl="0" fontAlgn="b"/>
                      <a:r>
                        <a:rPr lang="sv-SE" sz="1000" b="1" i="0" u="none" strike="noStrike" dirty="0">
                          <a:solidFill>
                            <a:schemeClr val="bg1"/>
                          </a:solidFill>
                          <a:effectLst/>
                          <a:latin typeface="Futura Std Book" panose="020B0502020204020303" pitchFamily="34" charset="0"/>
                        </a:rPr>
                        <a:t>Nyregistrerade företag</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algn="ctr" rtl="0" fontAlgn="b"/>
                      <a:r>
                        <a:rPr lang="sv-SE" sz="1000" b="1" i="0" u="none" strike="noStrike" dirty="0">
                          <a:solidFill>
                            <a:schemeClr val="bg1"/>
                          </a:solidFill>
                          <a:effectLst/>
                          <a:latin typeface="Futura Std Book" panose="020B0502020204020303" pitchFamily="34" charset="0"/>
                        </a:rPr>
                        <a:t>Företagskonkurser</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61127">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96100177"/>
                  </a:ext>
                </a:extLst>
              </a:tr>
              <a:tr h="225222">
                <a:tc>
                  <a:txBody>
                    <a:bodyPr/>
                    <a:lstStyle/>
                    <a:p>
                      <a:pPr algn="l" fontAlgn="b"/>
                      <a:endParaRPr lang="sv-SE" sz="8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kv4</a:t>
                      </a: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25222">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93360832"/>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559525621"/>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947986397"/>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3208508909"/>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1121273573"/>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084239425"/>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226078857"/>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2884210164"/>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00777060"/>
                  </a:ext>
                </a:extLst>
              </a:tr>
              <a:tr h="37010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Dalarnas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6E2B788-3681-469C-9350-51BB1FDC15A4}"/>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721092124"/>
              </p:ext>
            </p:extLst>
          </p:nvPr>
        </p:nvGraphicFramePr>
        <p:xfrm>
          <a:off x="6167438" y="106615"/>
          <a:ext cx="5689600" cy="6167192"/>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Antal*         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9 846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2 748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B47A2E46-4930-4CBF-9C3D-B598ACF891DB}"/>
              </a:ext>
            </a:extLst>
          </p:cNvPr>
          <p:cNvSpPr txBox="1"/>
          <p:nvPr/>
        </p:nvSpPr>
        <p:spPr>
          <a:xfrm>
            <a:off x="6096000" y="6273807"/>
            <a:ext cx="5830442" cy="276999"/>
          </a:xfrm>
          <a:prstGeom prst="rect">
            <a:avLst/>
          </a:prstGeom>
          <a:noFill/>
        </p:spPr>
        <p:txBody>
          <a:bodyPr wrap="none" rtlCol="0">
            <a:spAutoFit/>
          </a:bodyPr>
          <a:lstStyle/>
          <a:p>
            <a:r>
              <a:rPr lang="sv-SE" sz="600" dirty="0"/>
              <a:t>*Varsel ska anmälas till arbetsförmedlingen om du inom ett län avser att säga upp eller minska arbetstiden för minst fem anställda eller fler. Som arbets-</a:t>
            </a:r>
          </a:p>
          <a:p>
            <a:r>
              <a:rPr lang="sv-SE" sz="600" dirty="0"/>
              <a:t>givare är man inte skyldig att specificera vilken kommun ett varsel gäller. Därför summerar kommunernas siffror inte alltid till länet. </a:t>
            </a:r>
            <a:endParaRPr lang="sv-SE" sz="800" dirty="0"/>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DD208CF-0C68-43F3-8329-EE03E88A339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232119060"/>
              </p:ext>
            </p:extLst>
          </p:nvPr>
        </p:nvGraphicFramePr>
        <p:xfrm>
          <a:off x="6167440" y="106615"/>
          <a:ext cx="5702807" cy="61969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8 555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13600084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03986F7-A4C4-41D9-BA81-0CB121A7D0A9}"/>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149337553"/>
              </p:ext>
            </p:extLst>
          </p:nvPr>
        </p:nvGraphicFramePr>
        <p:xfrm>
          <a:off x="6167439" y="106615"/>
          <a:ext cx="5687122" cy="6168119"/>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288 387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Avesta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22 925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Borlänge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52 254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Falun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59 837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1 200</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Gagnef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10 502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Hedemora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15 458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Leksand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16 012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Ludvika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26 497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1121273573"/>
                  </a:ext>
                </a:extLst>
              </a:tr>
              <a:tr h="325598">
                <a:tc>
                  <a:txBody>
                    <a:bodyPr/>
                    <a:lstStyle/>
                    <a:p>
                      <a:pPr algn="l" rtl="0" fontAlgn="ctr"/>
                      <a:r>
                        <a:rPr lang="sv-SE" sz="800" b="0" i="0" u="none" strike="noStrike" dirty="0">
                          <a:solidFill>
                            <a:srgbClr val="000000"/>
                          </a:solidFill>
                          <a:effectLst/>
                          <a:latin typeface="Futura Std Book" panose="020B0502020204020303" pitchFamily="34" charset="0"/>
                        </a:rPr>
                        <a:t>Malung-Sälen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20 670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Orsa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6 918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Rättvik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11 103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Smedjebacken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10 933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Säter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11 242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Vansbro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6 776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Älvdalen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7 042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CFCCD982-544E-4305-B668-957D6459B193}"/>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207165718"/>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8142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5611">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29336083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1559525621"/>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Falun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194798639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32591820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39445981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32085089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58</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9</a:t>
                      </a:r>
                    </a:p>
                  </a:txBody>
                  <a:tcPr marL="0" marR="0" marT="0" marB="0" anchor="ctr"/>
                </a:tc>
                <a:extLst>
                  <a:ext uri="{0D108BD9-81ED-4DB2-BD59-A6C34878D82A}">
                    <a16:rowId xmlns:a16="http://schemas.microsoft.com/office/drawing/2014/main" val="1121273573"/>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Malung-Sälen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084239425"/>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422607885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244396649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08000" marR="9525" marT="9525" marB="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0" marR="0" marT="0" marB="0" anchor="ctr"/>
                </a:tc>
                <a:extLst>
                  <a:ext uri="{0D108BD9-81ED-4DB2-BD59-A6C34878D82A}">
                    <a16:rowId xmlns:a16="http://schemas.microsoft.com/office/drawing/2014/main" val="305524805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a:solidFill>
                            <a:srgbClr val="000000"/>
                          </a:solidFill>
                          <a:effectLst/>
                          <a:latin typeface="+mn-lt"/>
                        </a:rPr>
                        <a:t>.</a:t>
                      </a:r>
                      <a:endParaRPr lang="sv-SE" sz="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884210164"/>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20077706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6707990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575206" y="0"/>
            <a:ext cx="5616794"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8" y="1628775"/>
            <a:ext cx="536575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89024"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575206" y="0"/>
            <a:ext cx="605261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4270</TotalTime>
  <Words>3366</Words>
  <Application>Microsoft Office PowerPoint</Application>
  <PresentationFormat>Bredbild</PresentationFormat>
  <Paragraphs>1397</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  Återhämtningen fortsätter</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598</cp:revision>
  <cp:lastPrinted>2020-06-24T11:57:20Z</cp:lastPrinted>
  <dcterms:created xsi:type="dcterms:W3CDTF">2019-04-29T08:02:07Z</dcterms:created>
  <dcterms:modified xsi:type="dcterms:W3CDTF">2022-04-06T14:42:09Z</dcterms:modified>
</cp:coreProperties>
</file>