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smus Ragnarsson" initials="RR" lastIdx="2" clrIdx="0">
    <p:extLst>
      <p:ext uri="{19B8F6BF-5375-455C-9EA6-DF929625EA0E}">
        <p15:presenceInfo xmlns:p15="http://schemas.microsoft.com/office/powerpoint/2012/main" userId="S::rasmus.ragnarsson@indikator.org::130af0ea-7f48-4e1e-b25e-5e975adb73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C40064"/>
    <a:srgbClr val="00867F"/>
    <a:srgbClr val="FFFFFF"/>
    <a:srgbClr val="595959"/>
    <a:srgbClr val="0523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4660"/>
  </p:normalViewPr>
  <p:slideViewPr>
    <p:cSldViewPr snapToGrid="0">
      <p:cViewPr varScale="1">
        <p:scale>
          <a:sx n="66" d="100"/>
          <a:sy n="66" d="100"/>
        </p:scale>
        <p:origin x="594" y="78"/>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3\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4\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Grafdata'!$B$60</c:f>
              <c:strCache>
                <c:ptCount val="1"/>
                <c:pt idx="0">
                  <c:v>Total</c:v>
                </c:pt>
              </c:strCache>
            </c:strRef>
          </c:tx>
          <c:spPr>
            <a:ln w="28575" cap="rnd">
              <a:solidFill>
                <a:schemeClr val="accent1"/>
              </a:solidFill>
              <a:round/>
            </a:ln>
            <a:effectLst/>
          </c:spPr>
          <c:marker>
            <c:symbol val="none"/>
          </c:marker>
          <c:cat>
            <c:strRef>
              <c:f>'s4 Grafdata'!$C$41:$AQ$41</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's4 Grafdata'!$C$60:$AQ$60</c:f>
              <c:numCache>
                <c:formatCode>General</c:formatCode>
                <c:ptCount val="41"/>
                <c:pt idx="0">
                  <c:v>100</c:v>
                </c:pt>
                <c:pt idx="1">
                  <c:v>97.230176718492316</c:v>
                </c:pt>
                <c:pt idx="2">
                  <c:v>94.999178686362868</c:v>
                </c:pt>
                <c:pt idx="3">
                  <c:v>103.79015410111866</c:v>
                </c:pt>
                <c:pt idx="4">
                  <c:v>101.24013871784537</c:v>
                </c:pt>
                <c:pt idx="5">
                  <c:v>100.67609671946683</c:v>
                </c:pt>
                <c:pt idx="6">
                  <c:v>97.967160288131865</c:v>
                </c:pt>
                <c:pt idx="7">
                  <c:v>105.8780413933561</c:v>
                </c:pt>
                <c:pt idx="8">
                  <c:v>104.93612769050615</c:v>
                </c:pt>
                <c:pt idx="9">
                  <c:v>102.7867213609461</c:v>
                </c:pt>
                <c:pt idx="10">
                  <c:v>100.18527679384587</c:v>
                </c:pt>
                <c:pt idx="11">
                  <c:v>107.30105431421909</c:v>
                </c:pt>
                <c:pt idx="12">
                  <c:v>107.14743775067363</c:v>
                </c:pt>
                <c:pt idx="13">
                  <c:v>103.81295195307547</c:v>
                </c:pt>
                <c:pt idx="14">
                  <c:v>102.2379697350674</c:v>
                </c:pt>
                <c:pt idx="15">
                  <c:v>111.30466125985232</c:v>
                </c:pt>
                <c:pt idx="16">
                  <c:v>109.86615669380939</c:v>
                </c:pt>
                <c:pt idx="17">
                  <c:v>107.76687090835681</c:v>
                </c:pt>
                <c:pt idx="18">
                  <c:v>106.21217275042952</c:v>
                </c:pt>
                <c:pt idx="19">
                  <c:v>113.92400727410021</c:v>
                </c:pt>
                <c:pt idx="20">
                  <c:v>113.51157706611467</c:v>
                </c:pt>
                <c:pt idx="21">
                  <c:v>112.52279411939283</c:v>
                </c:pt>
                <c:pt idx="22">
                  <c:v>110.22932006526365</c:v>
                </c:pt>
                <c:pt idx="23">
                  <c:v>120.03103404577534</c:v>
                </c:pt>
                <c:pt idx="24">
                  <c:v>118.29179117418199</c:v>
                </c:pt>
                <c:pt idx="25">
                  <c:v>116.61299836023913</c:v>
                </c:pt>
                <c:pt idx="26">
                  <c:v>114.66707059426305</c:v>
                </c:pt>
                <c:pt idx="27">
                  <c:v>124.4969015852444</c:v>
                </c:pt>
                <c:pt idx="28">
                  <c:v>122.12015604683512</c:v>
                </c:pt>
                <c:pt idx="29">
                  <c:v>120.33967831507468</c:v>
                </c:pt>
                <c:pt idx="30">
                  <c:v>117.77611362237803</c:v>
                </c:pt>
                <c:pt idx="31">
                  <c:v>128.44006044561678</c:v>
                </c:pt>
                <c:pt idx="32">
                  <c:v>125.56676904819922</c:v>
                </c:pt>
                <c:pt idx="33">
                  <c:v>122.26888643212895</c:v>
                </c:pt>
                <c:pt idx="34">
                  <c:v>120.88573306428744</c:v>
                </c:pt>
                <c:pt idx="35">
                  <c:v>125.72401527937808</c:v>
                </c:pt>
                <c:pt idx="36">
                  <c:v>123.86453747983262</c:v>
                </c:pt>
                <c:pt idx="37">
                  <c:v>122.77310627996</c:v>
                </c:pt>
                <c:pt idx="38">
                  <c:v>124.05460796093185</c:v>
                </c:pt>
                <c:pt idx="39">
                  <c:v>133.64925822026322</c:v>
                </c:pt>
                <c:pt idx="40">
                  <c:v>131.76496145084661</c:v>
                </c:pt>
              </c:numCache>
            </c:numRef>
          </c:val>
          <c:smooth val="0"/>
          <c:extLst>
            <c:ext xmlns:c16="http://schemas.microsoft.com/office/drawing/2014/chart" uri="{C3380CC4-5D6E-409C-BE32-E72D297353CC}">
              <c16:uniqueId val="{00000000-0C98-4227-AB35-A80A6C6040F3}"/>
            </c:ext>
          </c:extLst>
        </c:ser>
        <c:ser>
          <c:idx val="1"/>
          <c:order val="1"/>
          <c:tx>
            <c:strRef>
              <c:f>'s4 Grafdata'!$B$61</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's4 Grafdata'!$C$61:$AQ$61</c:f>
              <c:numCache>
                <c:formatCode>General</c:formatCode>
                <c:ptCount val="41"/>
                <c:pt idx="0">
                  <c:v>100</c:v>
                </c:pt>
                <c:pt idx="1">
                  <c:v>97.27700833223787</c:v>
                </c:pt>
                <c:pt idx="2">
                  <c:v>95.018783449420582</c:v>
                </c:pt>
                <c:pt idx="3">
                  <c:v>103.69781577611339</c:v>
                </c:pt>
                <c:pt idx="4">
                  <c:v>101.15811753394595</c:v>
                </c:pt>
                <c:pt idx="5">
                  <c:v>100.53998744929297</c:v>
                </c:pt>
                <c:pt idx="6">
                  <c:v>97.813145026997546</c:v>
                </c:pt>
                <c:pt idx="7">
                  <c:v>105.49350939320063</c:v>
                </c:pt>
                <c:pt idx="8">
                  <c:v>104.40251893098873</c:v>
                </c:pt>
                <c:pt idx="9">
                  <c:v>102.15551319688834</c:v>
                </c:pt>
                <c:pt idx="10">
                  <c:v>99.39733140924406</c:v>
                </c:pt>
                <c:pt idx="11">
                  <c:v>106.12176566323744</c:v>
                </c:pt>
                <c:pt idx="12">
                  <c:v>105.8383602521251</c:v>
                </c:pt>
                <c:pt idx="13">
                  <c:v>102.43071222079453</c:v>
                </c:pt>
                <c:pt idx="14">
                  <c:v>100.73171406277925</c:v>
                </c:pt>
                <c:pt idx="15">
                  <c:v>109.40769048411003</c:v>
                </c:pt>
                <c:pt idx="16">
                  <c:v>107.80651502517169</c:v>
                </c:pt>
                <c:pt idx="17">
                  <c:v>105.64377005395517</c:v>
                </c:pt>
                <c:pt idx="18">
                  <c:v>103.95186693786765</c:v>
                </c:pt>
                <c:pt idx="19">
                  <c:v>111.21393671819196</c:v>
                </c:pt>
                <c:pt idx="20">
                  <c:v>110.52153513646803</c:v>
                </c:pt>
                <c:pt idx="21">
                  <c:v>109.23195333504044</c:v>
                </c:pt>
                <c:pt idx="22">
                  <c:v>106.92439887778151</c:v>
                </c:pt>
                <c:pt idx="23">
                  <c:v>116.24325998137883</c:v>
                </c:pt>
                <c:pt idx="24">
                  <c:v>114.48385404604988</c:v>
                </c:pt>
                <c:pt idx="25">
                  <c:v>112.78600729595516</c:v>
                </c:pt>
                <c:pt idx="26">
                  <c:v>110.84417957032549</c:v>
                </c:pt>
                <c:pt idx="27">
                  <c:v>120.15038068115146</c:v>
                </c:pt>
                <c:pt idx="28">
                  <c:v>117.81257654581863</c:v>
                </c:pt>
                <c:pt idx="29">
                  <c:v>116.02075942291307</c:v>
                </c:pt>
                <c:pt idx="30">
                  <c:v>113.45931806111788</c:v>
                </c:pt>
                <c:pt idx="31">
                  <c:v>123.53940999953841</c:v>
                </c:pt>
                <c:pt idx="32">
                  <c:v>120.72405059271141</c:v>
                </c:pt>
                <c:pt idx="33">
                  <c:v>117.53822220041351</c:v>
                </c:pt>
                <c:pt idx="34">
                  <c:v>116.20413605599033</c:v>
                </c:pt>
                <c:pt idx="35">
                  <c:v>120.69629543326749</c:v>
                </c:pt>
                <c:pt idx="36">
                  <c:v>118.95706291382533</c:v>
                </c:pt>
                <c:pt idx="37">
                  <c:v>117.97367204478783</c:v>
                </c:pt>
                <c:pt idx="38">
                  <c:v>119.19346906100552</c:v>
                </c:pt>
                <c:pt idx="39">
                  <c:v>128.24488988973644</c:v>
                </c:pt>
                <c:pt idx="40">
                  <c:v>126.45743229403122</c:v>
                </c:pt>
              </c:numCache>
            </c:numRef>
          </c:val>
          <c:smooth val="0"/>
          <c:extLst>
            <c:ext xmlns:c16="http://schemas.microsoft.com/office/drawing/2014/chart" uri="{C3380CC4-5D6E-409C-BE32-E72D297353CC}">
              <c16:uniqueId val="{00000001-0C98-4227-AB35-A80A6C6040F3}"/>
            </c:ext>
          </c:extLst>
        </c:ser>
        <c:ser>
          <c:idx val="2"/>
          <c:order val="2"/>
          <c:tx>
            <c:strRef>
              <c:f>'s4 Grafdata'!$B$62</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's4 Grafdata'!$C$62:$AQ$62</c:f>
              <c:numCache>
                <c:formatCode>General</c:formatCode>
                <c:ptCount val="41"/>
                <c:pt idx="0">
                  <c:v>100</c:v>
                </c:pt>
                <c:pt idx="1">
                  <c:v>100.44625179456553</c:v>
                </c:pt>
                <c:pt idx="2">
                  <c:v>101.98552915730242</c:v>
                </c:pt>
                <c:pt idx="3">
                  <c:v>109.15440638825555</c:v>
                </c:pt>
                <c:pt idx="4">
                  <c:v>104.50845987553139</c:v>
                </c:pt>
                <c:pt idx="5">
                  <c:v>107.0530466304386</c:v>
                </c:pt>
                <c:pt idx="6">
                  <c:v>105.34018916490079</c:v>
                </c:pt>
                <c:pt idx="7">
                  <c:v>111.08922624318535</c:v>
                </c:pt>
                <c:pt idx="8">
                  <c:v>108.49054618040783</c:v>
                </c:pt>
                <c:pt idx="9">
                  <c:v>111.59463766188409</c:v>
                </c:pt>
                <c:pt idx="10">
                  <c:v>111.65877737272612</c:v>
                </c:pt>
                <c:pt idx="11">
                  <c:v>120.48939460200353</c:v>
                </c:pt>
                <c:pt idx="12">
                  <c:v>113.30630621980683</c:v>
                </c:pt>
                <c:pt idx="13">
                  <c:v>111.53663557838428</c:v>
                </c:pt>
                <c:pt idx="14">
                  <c:v>113.85206745787357</c:v>
                </c:pt>
                <c:pt idx="15">
                  <c:v>121.82735132190845</c:v>
                </c:pt>
                <c:pt idx="16">
                  <c:v>114.46877303319319</c:v>
                </c:pt>
                <c:pt idx="17">
                  <c:v>117.09620358408027</c:v>
                </c:pt>
                <c:pt idx="18">
                  <c:v>116.0642375946516</c:v>
                </c:pt>
                <c:pt idx="19">
                  <c:v>119.99995432871886</c:v>
                </c:pt>
                <c:pt idx="20">
                  <c:v>120.89298017429975</c:v>
                </c:pt>
                <c:pt idx="21">
                  <c:v>118.99063976562563</c:v>
                </c:pt>
                <c:pt idx="22">
                  <c:v>112.74788792661774</c:v>
                </c:pt>
                <c:pt idx="23">
                  <c:v>120.47958051081936</c:v>
                </c:pt>
                <c:pt idx="24">
                  <c:v>114.87048123422011</c:v>
                </c:pt>
                <c:pt idx="25">
                  <c:v>119.00551428404344</c:v>
                </c:pt>
                <c:pt idx="26">
                  <c:v>119.28572874368339</c:v>
                </c:pt>
                <c:pt idx="27">
                  <c:v>125.8083813611612</c:v>
                </c:pt>
                <c:pt idx="28">
                  <c:v>119.88842804890319</c:v>
                </c:pt>
                <c:pt idx="29">
                  <c:v>121.42463409252088</c:v>
                </c:pt>
                <c:pt idx="30">
                  <c:v>115.79306046475382</c:v>
                </c:pt>
                <c:pt idx="31">
                  <c:v>128.44006044561675</c:v>
                </c:pt>
                <c:pt idx="32">
                  <c:v>122.46635499762638</c:v>
                </c:pt>
                <c:pt idx="33">
                  <c:v>123.83643625818188</c:v>
                </c:pt>
                <c:pt idx="34">
                  <c:v>126.24380987973406</c:v>
                </c:pt>
                <c:pt idx="35">
                  <c:v>125.35067002242371</c:v>
                </c:pt>
                <c:pt idx="36">
                  <c:v>132.02386812334538</c:v>
                </c:pt>
                <c:pt idx="37">
                  <c:v>128.91656116808934</c:v>
                </c:pt>
                <c:pt idx="38">
                  <c:v>135.45149470856217</c:v>
                </c:pt>
                <c:pt idx="39">
                  <c:v>150.57965921964217</c:v>
                </c:pt>
                <c:pt idx="40">
                  <c:v>140.89199301631129</c:v>
                </c:pt>
              </c:numCache>
            </c:numRef>
          </c:val>
          <c:smooth val="0"/>
          <c:extLst>
            <c:ext xmlns:c16="http://schemas.microsoft.com/office/drawing/2014/chart" uri="{C3380CC4-5D6E-409C-BE32-E72D297353CC}">
              <c16:uniqueId val="{00000002-0C98-4227-AB35-A80A6C6040F3}"/>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Grafdata!$B$57</c:f>
              <c:strCache>
                <c:ptCount val="1"/>
                <c:pt idx="0">
                  <c:v>Privat sektor</c:v>
                </c:pt>
              </c:strCache>
            </c:strRef>
          </c:tx>
          <c:spPr>
            <a:ln w="28575" cap="rnd">
              <a:solidFill>
                <a:schemeClr val="accent1"/>
              </a:solidFill>
              <a:round/>
            </a:ln>
            <a:effectLst/>
          </c:spPr>
          <c:marker>
            <c:symbol val="none"/>
          </c:marker>
          <c:cat>
            <c:strRef>
              <c:f>Grafdata!$C$32:$AQ$32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Grafdata!$C$57:$AQ$57</c:f>
              <c:numCache>
                <c:formatCode>General</c:formatCode>
                <c:ptCount val="41"/>
                <c:pt idx="0">
                  <c:v>106</c:v>
                </c:pt>
                <c:pt idx="1">
                  <c:v>96.548462698452312</c:v>
                </c:pt>
                <c:pt idx="2">
                  <c:v>108.60992435556625</c:v>
                </c:pt>
                <c:pt idx="3">
                  <c:v>102.99596563701357</c:v>
                </c:pt>
                <c:pt idx="4">
                  <c:v>102.50387347709933</c:v>
                </c:pt>
                <c:pt idx="5">
                  <c:v>99.379135360633171</c:v>
                </c:pt>
                <c:pt idx="6">
                  <c:v>109.84614042778237</c:v>
                </c:pt>
                <c:pt idx="7">
                  <c:v>106.08309942466802</c:v>
                </c:pt>
                <c:pt idx="8">
                  <c:v>104.72758389254263</c:v>
                </c:pt>
                <c:pt idx="9">
                  <c:v>100.95358196484963</c:v>
                </c:pt>
                <c:pt idx="10">
                  <c:v>109.65471969016006</c:v>
                </c:pt>
                <c:pt idx="11">
                  <c:v>107.71633469657647</c:v>
                </c:pt>
                <c:pt idx="12">
                  <c:v>105.37897187792265</c:v>
                </c:pt>
                <c:pt idx="13">
                  <c:v>102.366228779114</c:v>
                </c:pt>
                <c:pt idx="14">
                  <c:v>113.75236540405356</c:v>
                </c:pt>
                <c:pt idx="15">
                  <c:v>109.83583773257644</c:v>
                </c:pt>
                <c:pt idx="16">
                  <c:v>108.70306980499149</c:v>
                </c:pt>
                <c:pt idx="17">
                  <c:v>105.64010509928211</c:v>
                </c:pt>
                <c:pt idx="18">
                  <c:v>115.16167692895651</c:v>
                </c:pt>
                <c:pt idx="19">
                  <c:v>112.36088166852304</c:v>
                </c:pt>
                <c:pt idx="20">
                  <c:v>112.00959587151438</c:v>
                </c:pt>
                <c:pt idx="21">
                  <c:v>108.44222371762623</c:v>
                </c:pt>
                <c:pt idx="22">
                  <c:v>120.62293609652311</c:v>
                </c:pt>
                <c:pt idx="23">
                  <c:v>116.38873747093156</c:v>
                </c:pt>
                <c:pt idx="24">
                  <c:v>115.98736490532843</c:v>
                </c:pt>
                <c:pt idx="25">
                  <c:v>112.95784919065696</c:v>
                </c:pt>
                <c:pt idx="26">
                  <c:v>125.03610974950882</c:v>
                </c:pt>
                <c:pt idx="27">
                  <c:v>120.08748972364651</c:v>
                </c:pt>
                <c:pt idx="28">
                  <c:v>119.09284834917253</c:v>
                </c:pt>
                <c:pt idx="29">
                  <c:v>115.32557376933637</c:v>
                </c:pt>
                <c:pt idx="30">
                  <c:v>129.55154688632032</c:v>
                </c:pt>
                <c:pt idx="31">
                  <c:v>123.89623991126506</c:v>
                </c:pt>
                <c:pt idx="32">
                  <c:v>121.52870469057879</c:v>
                </c:pt>
                <c:pt idx="33">
                  <c:v>118.88717063657647</c:v>
                </c:pt>
                <c:pt idx="34">
                  <c:v>125.40235970049856</c:v>
                </c:pt>
                <c:pt idx="35">
                  <c:v>120.69728030929501</c:v>
                </c:pt>
                <c:pt idx="36">
                  <c:v>119.24220193617462</c:v>
                </c:pt>
                <c:pt idx="37">
                  <c:v>118.88254585906917</c:v>
                </c:pt>
                <c:pt idx="38">
                  <c:v>132.51503162443385</c:v>
                </c:pt>
                <c:pt idx="39">
                  <c:v>128.53438880678814</c:v>
                </c:pt>
                <c:pt idx="40">
                  <c:v>127.17738934887561</c:v>
                </c:pt>
              </c:numCache>
            </c:numRef>
          </c:val>
          <c:smooth val="0"/>
          <c:extLst>
            <c:ext xmlns:c16="http://schemas.microsoft.com/office/drawing/2014/chart" uri="{C3380CC4-5D6E-409C-BE32-E72D297353CC}">
              <c16:uniqueId val="{00000000-5E65-4AF3-AA1D-C28216179C54}"/>
            </c:ext>
          </c:extLst>
        </c:ser>
        <c:ser>
          <c:idx val="1"/>
          <c:order val="1"/>
          <c:tx>
            <c:strRef>
              <c:f>Grafdata!$B$58</c:f>
              <c:strCache>
                <c:ptCount val="1"/>
                <c:pt idx="0">
                  <c:v>Industri</c:v>
                </c:pt>
              </c:strCache>
            </c:strRef>
          </c:tx>
          <c:spPr>
            <a:ln w="28575" cap="rnd">
              <a:solidFill>
                <a:schemeClr val="accent2"/>
              </a:solidFill>
              <a:prstDash val="sysDot"/>
              <a:round/>
            </a:ln>
            <a:effectLst/>
          </c:spPr>
          <c:marker>
            <c:symbol val="none"/>
          </c:marker>
          <c:cat>
            <c:strRef>
              <c:f>Grafdata!$C$32:$AQ$32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Grafdata!$C$58:$AQ$58</c:f>
              <c:numCache>
                <c:formatCode>General</c:formatCode>
                <c:ptCount val="41"/>
                <c:pt idx="0">
                  <c:v>107</c:v>
                </c:pt>
                <c:pt idx="1">
                  <c:v>101.02198914540151</c:v>
                </c:pt>
                <c:pt idx="2">
                  <c:v>119.50142279660275</c:v>
                </c:pt>
                <c:pt idx="3">
                  <c:v>101.75074790398301</c:v>
                </c:pt>
                <c:pt idx="4">
                  <c:v>99.778183461535207</c:v>
                </c:pt>
                <c:pt idx="5">
                  <c:v>101.52338350377991</c:v>
                </c:pt>
                <c:pt idx="6">
                  <c:v>116.81177558479736</c:v>
                </c:pt>
                <c:pt idx="7">
                  <c:v>102.16922899537192</c:v>
                </c:pt>
                <c:pt idx="8">
                  <c:v>99.896351544513323</c:v>
                </c:pt>
                <c:pt idx="9">
                  <c:v>100.75913875295673</c:v>
                </c:pt>
                <c:pt idx="10">
                  <c:v>109.42092422335897</c:v>
                </c:pt>
                <c:pt idx="11">
                  <c:v>100.300606249111</c:v>
                </c:pt>
                <c:pt idx="12">
                  <c:v>97.278955912973956</c:v>
                </c:pt>
                <c:pt idx="13">
                  <c:v>97.971497396217345</c:v>
                </c:pt>
                <c:pt idx="14">
                  <c:v>111.90285172165527</c:v>
                </c:pt>
                <c:pt idx="15">
                  <c:v>98.622629093573522</c:v>
                </c:pt>
                <c:pt idx="16">
                  <c:v>96.877511051907717</c:v>
                </c:pt>
                <c:pt idx="17">
                  <c:v>97.294744316407517</c:v>
                </c:pt>
                <c:pt idx="18">
                  <c:v>107.13762183309679</c:v>
                </c:pt>
                <c:pt idx="19">
                  <c:v>96.190954874254516</c:v>
                </c:pt>
                <c:pt idx="20">
                  <c:v>96.24964482031676</c:v>
                </c:pt>
                <c:pt idx="21">
                  <c:v>98.079979097504548</c:v>
                </c:pt>
                <c:pt idx="22">
                  <c:v>116.63009489958766</c:v>
                </c:pt>
                <c:pt idx="23">
                  <c:v>101.05519519004807</c:v>
                </c:pt>
                <c:pt idx="24">
                  <c:v>100.25332842628855</c:v>
                </c:pt>
                <c:pt idx="25">
                  <c:v>100.57734733703829</c:v>
                </c:pt>
                <c:pt idx="26">
                  <c:v>118.43401324968946</c:v>
                </c:pt>
                <c:pt idx="27">
                  <c:v>101.80385835753901</c:v>
                </c:pt>
                <c:pt idx="28">
                  <c:v>101.23706731737293</c:v>
                </c:pt>
                <c:pt idx="29">
                  <c:v>102.99613420540905</c:v>
                </c:pt>
                <c:pt idx="30">
                  <c:v>125.73483488176963</c:v>
                </c:pt>
                <c:pt idx="31">
                  <c:v>105.09920807119073</c:v>
                </c:pt>
                <c:pt idx="32">
                  <c:v>103.16606629335834</c:v>
                </c:pt>
                <c:pt idx="33">
                  <c:v>106.10386212846063</c:v>
                </c:pt>
                <c:pt idx="34">
                  <c:v>118.07782317751162</c:v>
                </c:pt>
                <c:pt idx="35">
                  <c:v>99.71922435467323</c:v>
                </c:pt>
                <c:pt idx="36">
                  <c:v>98.578860444317925</c:v>
                </c:pt>
                <c:pt idx="37">
                  <c:v>105.05746282420419</c:v>
                </c:pt>
                <c:pt idx="38">
                  <c:v>120.77600696727012</c:v>
                </c:pt>
                <c:pt idx="39">
                  <c:v>103.86376419032104</c:v>
                </c:pt>
                <c:pt idx="40">
                  <c:v>103.75490780025723</c:v>
                </c:pt>
              </c:numCache>
            </c:numRef>
          </c:val>
          <c:smooth val="0"/>
          <c:extLst>
            <c:ext xmlns:c16="http://schemas.microsoft.com/office/drawing/2014/chart" uri="{C3380CC4-5D6E-409C-BE32-E72D297353CC}">
              <c16:uniqueId val="{00000001-5E65-4AF3-AA1D-C28216179C54}"/>
            </c:ext>
          </c:extLst>
        </c:ser>
        <c:ser>
          <c:idx val="2"/>
          <c:order val="2"/>
          <c:tx>
            <c:strRef>
              <c:f>Grafdata!$B$59</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Grafdata!$C$59:$AQ$59</c:f>
              <c:numCache>
                <c:formatCode>General</c:formatCode>
                <c:ptCount val="41"/>
                <c:pt idx="0">
                  <c:v>108</c:v>
                </c:pt>
                <c:pt idx="1">
                  <c:v>96.184498681877898</c:v>
                </c:pt>
                <c:pt idx="2">
                  <c:v>103.51692739256021</c:v>
                </c:pt>
                <c:pt idx="3">
                  <c:v>105.21091459770133</c:v>
                </c:pt>
                <c:pt idx="4">
                  <c:v>105.43258188636696</c:v>
                </c:pt>
                <c:pt idx="5">
                  <c:v>101.46686228132225</c:v>
                </c:pt>
                <c:pt idx="6">
                  <c:v>108.25895308941507</c:v>
                </c:pt>
                <c:pt idx="7">
                  <c:v>110.48752216826018</c:v>
                </c:pt>
                <c:pt idx="8">
                  <c:v>109.09836705054295</c:v>
                </c:pt>
                <c:pt idx="9">
                  <c:v>104.51850998835246</c:v>
                </c:pt>
                <c:pt idx="10">
                  <c:v>112.26463582599182</c:v>
                </c:pt>
                <c:pt idx="11">
                  <c:v>114.5714810044792</c:v>
                </c:pt>
                <c:pt idx="12">
                  <c:v>111.39586777248776</c:v>
                </c:pt>
                <c:pt idx="13">
                  <c:v>108.704375682858</c:v>
                </c:pt>
                <c:pt idx="14">
                  <c:v>116.95428691408637</c:v>
                </c:pt>
                <c:pt idx="15">
                  <c:v>118.87899564449191</c:v>
                </c:pt>
                <c:pt idx="16">
                  <c:v>116.76265385772088</c:v>
                </c:pt>
                <c:pt idx="17">
                  <c:v>113.78627621350884</c:v>
                </c:pt>
                <c:pt idx="18">
                  <c:v>122.4717212678765</c:v>
                </c:pt>
                <c:pt idx="19">
                  <c:v>124.62769412182104</c:v>
                </c:pt>
                <c:pt idx="20">
                  <c:v>122.91844086999041</c:v>
                </c:pt>
                <c:pt idx="21">
                  <c:v>118.13176819175241</c:v>
                </c:pt>
                <c:pt idx="22">
                  <c:v>125.07826596649923</c:v>
                </c:pt>
                <c:pt idx="23">
                  <c:v>127.38178663314773</c:v>
                </c:pt>
                <c:pt idx="24">
                  <c:v>125.95043478689696</c:v>
                </c:pt>
                <c:pt idx="25">
                  <c:v>122.48512809725558</c:v>
                </c:pt>
                <c:pt idx="26">
                  <c:v>130.22195572921268</c:v>
                </c:pt>
                <c:pt idx="27">
                  <c:v>132.09338168578338</c:v>
                </c:pt>
                <c:pt idx="28">
                  <c:v>129.57569649457292</c:v>
                </c:pt>
                <c:pt idx="29">
                  <c:v>124.4440784082217</c:v>
                </c:pt>
                <c:pt idx="30">
                  <c:v>133.29632488615502</c:v>
                </c:pt>
                <c:pt idx="31">
                  <c:v>136.74226087457484</c:v>
                </c:pt>
                <c:pt idx="32">
                  <c:v>132.66136011160239</c:v>
                </c:pt>
                <c:pt idx="33">
                  <c:v>128.55703582747682</c:v>
                </c:pt>
                <c:pt idx="34">
                  <c:v>130.54855448060704</c:v>
                </c:pt>
                <c:pt idx="35">
                  <c:v>133.43127450270299</c:v>
                </c:pt>
                <c:pt idx="36">
                  <c:v>129.89117169542288</c:v>
                </c:pt>
                <c:pt idx="37">
                  <c:v>127.82309424550284</c:v>
                </c:pt>
                <c:pt idx="38">
                  <c:v>140.11097800756355</c:v>
                </c:pt>
                <c:pt idx="39">
                  <c:v>143.97783315273122</c:v>
                </c:pt>
                <c:pt idx="40">
                  <c:v>139.92575084671711</c:v>
                </c:pt>
              </c:numCache>
            </c:numRef>
          </c:val>
          <c:smooth val="0"/>
          <c:extLst>
            <c:ext xmlns:c16="http://schemas.microsoft.com/office/drawing/2014/chart" uri="{C3380CC4-5D6E-409C-BE32-E72D297353CC}">
              <c16:uniqueId val="{00000002-5E65-4AF3-AA1D-C28216179C54}"/>
            </c:ext>
          </c:extLst>
        </c:ser>
        <c:ser>
          <c:idx val="3"/>
          <c:order val="3"/>
          <c:tx>
            <c:strRef>
              <c:f>Grafdata!$B$60</c:f>
              <c:strCache>
                <c:ptCount val="1"/>
                <c:pt idx="0">
                  <c:v>Övrigt</c:v>
                </c:pt>
              </c:strCache>
            </c:strRef>
          </c:tx>
          <c:spPr>
            <a:ln w="28575" cap="rnd">
              <a:solidFill>
                <a:schemeClr val="accent4"/>
              </a:solidFill>
              <a:prstDash val="dash"/>
              <a:round/>
            </a:ln>
            <a:effectLst/>
          </c:spPr>
          <c:marker>
            <c:symbol val="none"/>
          </c:marker>
          <c:cat>
            <c:strRef>
              <c:f>Grafdata!$C$32:$AQ$32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Grafdata!$C$60:$AQ$60</c:f>
              <c:numCache>
                <c:formatCode>General</c:formatCode>
                <c:ptCount val="41"/>
                <c:pt idx="0">
                  <c:v>109</c:v>
                </c:pt>
                <c:pt idx="1">
                  <c:v>86.770167791568383</c:v>
                </c:pt>
                <c:pt idx="2">
                  <c:v>98.967079868390798</c:v>
                </c:pt>
                <c:pt idx="3">
                  <c:v>98.601454457721303</c:v>
                </c:pt>
                <c:pt idx="4">
                  <c:v>99.347810766384768</c:v>
                </c:pt>
                <c:pt idx="5">
                  <c:v>87.075759076898294</c:v>
                </c:pt>
                <c:pt idx="6">
                  <c:v>98.056328194674336</c:v>
                </c:pt>
                <c:pt idx="7">
                  <c:v>100.88112795256166</c:v>
                </c:pt>
                <c:pt idx="8">
                  <c:v>101.89534374941941</c:v>
                </c:pt>
                <c:pt idx="9">
                  <c:v>89.429248651749958</c:v>
                </c:pt>
                <c:pt idx="10">
                  <c:v>101.44257385648717</c:v>
                </c:pt>
                <c:pt idx="11">
                  <c:v>102.87677976782328</c:v>
                </c:pt>
                <c:pt idx="12">
                  <c:v>105.04485779861453</c:v>
                </c:pt>
                <c:pt idx="13">
                  <c:v>91.836471876662856</c:v>
                </c:pt>
                <c:pt idx="14">
                  <c:v>107.52126673774623</c:v>
                </c:pt>
                <c:pt idx="15">
                  <c:v>106.97036730183613</c:v>
                </c:pt>
                <c:pt idx="16">
                  <c:v>110.65537660853663</c:v>
                </c:pt>
                <c:pt idx="17">
                  <c:v>98.740504183856601</c:v>
                </c:pt>
                <c:pt idx="18">
                  <c:v>110.28686931315877</c:v>
                </c:pt>
                <c:pt idx="19">
                  <c:v>110.83405479483778</c:v>
                </c:pt>
                <c:pt idx="20">
                  <c:v>114.04642146612653</c:v>
                </c:pt>
                <c:pt idx="21">
                  <c:v>101.30731032049886</c:v>
                </c:pt>
                <c:pt idx="22">
                  <c:v>115.44381499959452</c:v>
                </c:pt>
                <c:pt idx="23">
                  <c:v>117.09320485406514</c:v>
                </c:pt>
                <c:pt idx="24">
                  <c:v>121.14473965915843</c:v>
                </c:pt>
                <c:pt idx="25">
                  <c:v>111.33364872117139</c:v>
                </c:pt>
                <c:pt idx="26">
                  <c:v>123.81553223433187</c:v>
                </c:pt>
                <c:pt idx="27">
                  <c:v>124.63830868866144</c:v>
                </c:pt>
                <c:pt idx="28">
                  <c:v>127.71914191426364</c:v>
                </c:pt>
                <c:pt idx="29">
                  <c:v>114.95205902410933</c:v>
                </c:pt>
                <c:pt idx="30">
                  <c:v>126.33152237531669</c:v>
                </c:pt>
                <c:pt idx="31">
                  <c:v>126.88129382266092</c:v>
                </c:pt>
                <c:pt idx="32">
                  <c:v>129.2139254330684</c:v>
                </c:pt>
                <c:pt idx="33">
                  <c:v>117.77370166419277</c:v>
                </c:pt>
                <c:pt idx="34">
                  <c:v>126.09229664514534</c:v>
                </c:pt>
                <c:pt idx="35">
                  <c:v>129.42426432222004</c:v>
                </c:pt>
                <c:pt idx="36">
                  <c:v>134.21505532094517</c:v>
                </c:pt>
                <c:pt idx="37">
                  <c:v>122.78707854279658</c:v>
                </c:pt>
                <c:pt idx="38">
                  <c:v>135.81549012581155</c:v>
                </c:pt>
                <c:pt idx="39">
                  <c:v>137.22179175011584</c:v>
                </c:pt>
                <c:pt idx="40">
                  <c:v>141.86865141418605</c:v>
                </c:pt>
              </c:numCache>
            </c:numRef>
          </c:val>
          <c:smooth val="0"/>
          <c:extLst>
            <c:ext xmlns:c16="http://schemas.microsoft.com/office/drawing/2014/chart" uri="{C3380CC4-5D6E-409C-BE32-E72D297353CC}">
              <c16:uniqueId val="{00000003-5E65-4AF3-AA1D-C28216179C54}"/>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Grafdata!$A$35</c:f>
              <c:strCache>
                <c:ptCount val="1"/>
                <c:pt idx="0">
                  <c:v>Gävleborgs län</c:v>
                </c:pt>
              </c:strCache>
            </c:strRef>
          </c:tx>
          <c:spPr>
            <a:ln w="28575" cap="rnd">
              <a:solidFill>
                <a:schemeClr val="accent2"/>
              </a:solidFill>
              <a:prstDash val="solid"/>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Grafdata!$B$35:$AP$35</c:f>
              <c:numCache>
                <c:formatCode>General</c:formatCode>
                <c:ptCount val="41"/>
                <c:pt idx="0">
                  <c:v>348.5</c:v>
                </c:pt>
                <c:pt idx="1">
                  <c:v>337.5</c:v>
                </c:pt>
                <c:pt idx="2">
                  <c:v>324.75</c:v>
                </c:pt>
                <c:pt idx="3">
                  <c:v>321.25</c:v>
                </c:pt>
                <c:pt idx="4">
                  <c:v>317.5</c:v>
                </c:pt>
                <c:pt idx="5">
                  <c:v>305.5</c:v>
                </c:pt>
                <c:pt idx="6">
                  <c:v>309</c:v>
                </c:pt>
                <c:pt idx="7">
                  <c:v>306.25</c:v>
                </c:pt>
                <c:pt idx="8">
                  <c:v>303.75</c:v>
                </c:pt>
                <c:pt idx="9">
                  <c:v>304.5</c:v>
                </c:pt>
                <c:pt idx="10">
                  <c:v>297.5</c:v>
                </c:pt>
                <c:pt idx="11">
                  <c:v>291</c:v>
                </c:pt>
                <c:pt idx="12">
                  <c:v>294.5</c:v>
                </c:pt>
                <c:pt idx="13">
                  <c:v>292.25</c:v>
                </c:pt>
                <c:pt idx="14">
                  <c:v>292.75</c:v>
                </c:pt>
                <c:pt idx="15">
                  <c:v>303.5</c:v>
                </c:pt>
                <c:pt idx="16">
                  <c:v>310.5</c:v>
                </c:pt>
                <c:pt idx="17">
                  <c:v>310.75</c:v>
                </c:pt>
                <c:pt idx="18">
                  <c:v>321.25</c:v>
                </c:pt>
                <c:pt idx="19">
                  <c:v>327.75</c:v>
                </c:pt>
                <c:pt idx="20">
                  <c:v>323.5</c:v>
                </c:pt>
                <c:pt idx="21">
                  <c:v>327</c:v>
                </c:pt>
                <c:pt idx="22">
                  <c:v>314.5</c:v>
                </c:pt>
                <c:pt idx="23">
                  <c:v>306</c:v>
                </c:pt>
                <c:pt idx="24">
                  <c:v>311.75</c:v>
                </c:pt>
                <c:pt idx="25">
                  <c:v>308</c:v>
                </c:pt>
                <c:pt idx="26">
                  <c:v>312.25</c:v>
                </c:pt>
                <c:pt idx="27">
                  <c:v>317</c:v>
                </c:pt>
                <c:pt idx="28">
                  <c:v>310.75</c:v>
                </c:pt>
                <c:pt idx="29">
                  <c:v>304</c:v>
                </c:pt>
                <c:pt idx="30">
                  <c:v>305.75</c:v>
                </c:pt>
                <c:pt idx="31">
                  <c:v>304.5</c:v>
                </c:pt>
                <c:pt idx="32">
                  <c:v>308.25</c:v>
                </c:pt>
                <c:pt idx="33">
                  <c:v>331.25</c:v>
                </c:pt>
                <c:pt idx="34">
                  <c:v>324.5</c:v>
                </c:pt>
                <c:pt idx="35">
                  <c:v>331.5</c:v>
                </c:pt>
                <c:pt idx="36">
                  <c:v>339.75</c:v>
                </c:pt>
                <c:pt idx="37">
                  <c:v>336.75</c:v>
                </c:pt>
                <c:pt idx="38">
                  <c:v>351.25</c:v>
                </c:pt>
                <c:pt idx="39">
                  <c:v>362.75</c:v>
                </c:pt>
                <c:pt idx="40">
                  <c:v>383</c:v>
                </c:pt>
              </c:numCache>
            </c:numRef>
          </c:val>
          <c:smooth val="0"/>
          <c:extLst>
            <c:ext xmlns:c16="http://schemas.microsoft.com/office/drawing/2014/chart" uri="{C3380CC4-5D6E-409C-BE32-E72D297353CC}">
              <c16:uniqueId val="{00000000-079F-43BC-A751-DF56120199A3}"/>
            </c:ext>
          </c:extLst>
        </c:ser>
        <c:ser>
          <c:idx val="1"/>
          <c:order val="1"/>
          <c:tx>
            <c:strRef>
              <c:f>Grafdata!$A$36</c:f>
              <c:strCache>
                <c:ptCount val="1"/>
                <c:pt idx="0">
                  <c:v>Gävle kommun</c:v>
                </c:pt>
              </c:strCache>
            </c:strRef>
          </c:tx>
          <c:spPr>
            <a:ln w="28575" cap="rnd">
              <a:solidFill>
                <a:schemeClr val="accent3"/>
              </a:solidFill>
              <a:prstDash val="sysDot"/>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Grafdata!$B$36:$AP$36</c:f>
              <c:numCache>
                <c:formatCode>General</c:formatCode>
                <c:ptCount val="41"/>
                <c:pt idx="0">
                  <c:v>144.25</c:v>
                </c:pt>
                <c:pt idx="1">
                  <c:v>143.5</c:v>
                </c:pt>
                <c:pt idx="2">
                  <c:v>139</c:v>
                </c:pt>
                <c:pt idx="3">
                  <c:v>136</c:v>
                </c:pt>
                <c:pt idx="4">
                  <c:v>131.75</c:v>
                </c:pt>
                <c:pt idx="5">
                  <c:v>125.75</c:v>
                </c:pt>
                <c:pt idx="6">
                  <c:v>127</c:v>
                </c:pt>
                <c:pt idx="7">
                  <c:v>124.5</c:v>
                </c:pt>
                <c:pt idx="8">
                  <c:v>122.75</c:v>
                </c:pt>
                <c:pt idx="9">
                  <c:v>122.5</c:v>
                </c:pt>
                <c:pt idx="10">
                  <c:v>118.75</c:v>
                </c:pt>
                <c:pt idx="11">
                  <c:v>115.5</c:v>
                </c:pt>
                <c:pt idx="12">
                  <c:v>118.5</c:v>
                </c:pt>
                <c:pt idx="13">
                  <c:v>120.75</c:v>
                </c:pt>
                <c:pt idx="14">
                  <c:v>119.25</c:v>
                </c:pt>
                <c:pt idx="15">
                  <c:v>124.75</c:v>
                </c:pt>
                <c:pt idx="16">
                  <c:v>131.25</c:v>
                </c:pt>
                <c:pt idx="17">
                  <c:v>127</c:v>
                </c:pt>
                <c:pt idx="18">
                  <c:v>133.25</c:v>
                </c:pt>
                <c:pt idx="19">
                  <c:v>130.25</c:v>
                </c:pt>
                <c:pt idx="20">
                  <c:v>123.5</c:v>
                </c:pt>
                <c:pt idx="21">
                  <c:v>130.5</c:v>
                </c:pt>
                <c:pt idx="22">
                  <c:v>123.5</c:v>
                </c:pt>
                <c:pt idx="23">
                  <c:v>127.25</c:v>
                </c:pt>
                <c:pt idx="24">
                  <c:v>135.75</c:v>
                </c:pt>
                <c:pt idx="25">
                  <c:v>131.25</c:v>
                </c:pt>
                <c:pt idx="26">
                  <c:v>134.25</c:v>
                </c:pt>
                <c:pt idx="27">
                  <c:v>135.5</c:v>
                </c:pt>
                <c:pt idx="28">
                  <c:v>132.5</c:v>
                </c:pt>
                <c:pt idx="29">
                  <c:v>128.25</c:v>
                </c:pt>
                <c:pt idx="30">
                  <c:v>134</c:v>
                </c:pt>
                <c:pt idx="31">
                  <c:v>134.75</c:v>
                </c:pt>
                <c:pt idx="32">
                  <c:v>132.75</c:v>
                </c:pt>
                <c:pt idx="33">
                  <c:v>140</c:v>
                </c:pt>
                <c:pt idx="34">
                  <c:v>133.5</c:v>
                </c:pt>
                <c:pt idx="35">
                  <c:v>136.25</c:v>
                </c:pt>
                <c:pt idx="36">
                  <c:v>140</c:v>
                </c:pt>
                <c:pt idx="37">
                  <c:v>141</c:v>
                </c:pt>
                <c:pt idx="38">
                  <c:v>147.25</c:v>
                </c:pt>
                <c:pt idx="39">
                  <c:v>151.75</c:v>
                </c:pt>
                <c:pt idx="40">
                  <c:v>160.5</c:v>
                </c:pt>
              </c:numCache>
            </c:numRef>
          </c:val>
          <c:smooth val="0"/>
          <c:extLst>
            <c:ext xmlns:c16="http://schemas.microsoft.com/office/drawing/2014/chart" uri="{C3380CC4-5D6E-409C-BE32-E72D297353CC}">
              <c16:uniqueId val="{00000001-079F-43BC-A751-DF56120199A3}"/>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Grafdata!$A$35</c:f>
              <c:strCache>
                <c:ptCount val="1"/>
                <c:pt idx="0">
                  <c:v>Gävleborgs län</c:v>
                </c:pt>
              </c:strCache>
            </c:strRef>
          </c:tx>
          <c:spPr>
            <a:ln w="28575" cap="rnd">
              <a:solidFill>
                <a:schemeClr val="accent2"/>
              </a:solidFill>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Grafdata!$B$35:$AP$35</c:f>
              <c:numCache>
                <c:formatCode>General</c:formatCode>
                <c:ptCount val="41"/>
                <c:pt idx="0">
                  <c:v>48.75</c:v>
                </c:pt>
                <c:pt idx="1">
                  <c:v>49</c:v>
                </c:pt>
                <c:pt idx="2">
                  <c:v>54</c:v>
                </c:pt>
                <c:pt idx="3">
                  <c:v>54.5</c:v>
                </c:pt>
                <c:pt idx="4">
                  <c:v>53.75</c:v>
                </c:pt>
                <c:pt idx="5">
                  <c:v>55.5</c:v>
                </c:pt>
                <c:pt idx="6">
                  <c:v>52.25</c:v>
                </c:pt>
                <c:pt idx="7">
                  <c:v>49.75</c:v>
                </c:pt>
                <c:pt idx="8">
                  <c:v>50.5</c:v>
                </c:pt>
                <c:pt idx="9">
                  <c:v>45.75</c:v>
                </c:pt>
                <c:pt idx="10">
                  <c:v>49.5</c:v>
                </c:pt>
                <c:pt idx="11">
                  <c:v>48.75</c:v>
                </c:pt>
                <c:pt idx="12">
                  <c:v>47.25</c:v>
                </c:pt>
                <c:pt idx="13">
                  <c:v>48.25</c:v>
                </c:pt>
                <c:pt idx="14">
                  <c:v>44</c:v>
                </c:pt>
                <c:pt idx="15">
                  <c:v>46.75</c:v>
                </c:pt>
                <c:pt idx="16">
                  <c:v>44.75</c:v>
                </c:pt>
                <c:pt idx="17">
                  <c:v>40.5</c:v>
                </c:pt>
                <c:pt idx="18">
                  <c:v>38</c:v>
                </c:pt>
                <c:pt idx="19">
                  <c:v>35</c:v>
                </c:pt>
                <c:pt idx="20">
                  <c:v>34.25</c:v>
                </c:pt>
                <c:pt idx="21">
                  <c:v>36.5</c:v>
                </c:pt>
                <c:pt idx="22">
                  <c:v>43.25</c:v>
                </c:pt>
                <c:pt idx="23">
                  <c:v>44</c:v>
                </c:pt>
                <c:pt idx="24">
                  <c:v>44.75</c:v>
                </c:pt>
                <c:pt idx="25">
                  <c:v>43.25</c:v>
                </c:pt>
                <c:pt idx="26">
                  <c:v>41.75</c:v>
                </c:pt>
                <c:pt idx="27">
                  <c:v>44.25</c:v>
                </c:pt>
                <c:pt idx="28">
                  <c:v>47</c:v>
                </c:pt>
                <c:pt idx="29">
                  <c:v>48.25</c:v>
                </c:pt>
                <c:pt idx="30">
                  <c:v>48.75</c:v>
                </c:pt>
                <c:pt idx="31">
                  <c:v>48.75</c:v>
                </c:pt>
                <c:pt idx="32">
                  <c:v>45.75</c:v>
                </c:pt>
                <c:pt idx="33">
                  <c:v>50.25</c:v>
                </c:pt>
                <c:pt idx="34">
                  <c:v>49.75</c:v>
                </c:pt>
                <c:pt idx="35">
                  <c:v>45</c:v>
                </c:pt>
                <c:pt idx="36">
                  <c:v>44.75</c:v>
                </c:pt>
                <c:pt idx="37">
                  <c:v>41.25</c:v>
                </c:pt>
                <c:pt idx="38">
                  <c:v>38.75</c:v>
                </c:pt>
                <c:pt idx="39">
                  <c:v>41.75</c:v>
                </c:pt>
                <c:pt idx="40">
                  <c:v>43.5</c:v>
                </c:pt>
              </c:numCache>
            </c:numRef>
          </c:val>
          <c:smooth val="0"/>
          <c:extLst>
            <c:ext xmlns:c16="http://schemas.microsoft.com/office/drawing/2014/chart" uri="{C3380CC4-5D6E-409C-BE32-E72D297353CC}">
              <c16:uniqueId val="{00000000-DD78-4941-BD85-B7B7ED6FD31B}"/>
            </c:ext>
          </c:extLst>
        </c:ser>
        <c:ser>
          <c:idx val="1"/>
          <c:order val="1"/>
          <c:tx>
            <c:strRef>
              <c:f>Grafdata!$A$36</c:f>
              <c:strCache>
                <c:ptCount val="1"/>
                <c:pt idx="0">
                  <c:v>Gävle kommun</c:v>
                </c:pt>
              </c:strCache>
            </c:strRef>
          </c:tx>
          <c:spPr>
            <a:ln w="28575" cap="rnd">
              <a:solidFill>
                <a:schemeClr val="accent3"/>
              </a:solidFill>
              <a:prstDash val="sysDot"/>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Grafdata!$B$36:$AP$36</c:f>
              <c:numCache>
                <c:formatCode>General</c:formatCode>
                <c:ptCount val="41"/>
                <c:pt idx="0">
                  <c:v>18</c:v>
                </c:pt>
                <c:pt idx="1">
                  <c:v>16.75</c:v>
                </c:pt>
                <c:pt idx="2">
                  <c:v>19.5</c:v>
                </c:pt>
                <c:pt idx="3">
                  <c:v>21.75</c:v>
                </c:pt>
                <c:pt idx="4">
                  <c:v>21.75</c:v>
                </c:pt>
                <c:pt idx="5">
                  <c:v>21</c:v>
                </c:pt>
                <c:pt idx="6">
                  <c:v>21.5</c:v>
                </c:pt>
                <c:pt idx="7">
                  <c:v>19.75</c:v>
                </c:pt>
                <c:pt idx="8">
                  <c:v>20</c:v>
                </c:pt>
                <c:pt idx="9">
                  <c:v>21.75</c:v>
                </c:pt>
                <c:pt idx="10">
                  <c:v>22</c:v>
                </c:pt>
                <c:pt idx="11">
                  <c:v>23</c:v>
                </c:pt>
                <c:pt idx="12">
                  <c:v>20.75</c:v>
                </c:pt>
                <c:pt idx="13">
                  <c:v>17.75</c:v>
                </c:pt>
                <c:pt idx="14">
                  <c:v>16.5</c:v>
                </c:pt>
                <c:pt idx="15">
                  <c:v>14.75</c:v>
                </c:pt>
                <c:pt idx="16">
                  <c:v>15</c:v>
                </c:pt>
                <c:pt idx="17">
                  <c:v>15.75</c:v>
                </c:pt>
                <c:pt idx="18">
                  <c:v>14.75</c:v>
                </c:pt>
                <c:pt idx="19">
                  <c:v>15.5</c:v>
                </c:pt>
                <c:pt idx="20">
                  <c:v>15</c:v>
                </c:pt>
                <c:pt idx="21">
                  <c:v>15.25</c:v>
                </c:pt>
                <c:pt idx="22">
                  <c:v>16.75</c:v>
                </c:pt>
                <c:pt idx="23">
                  <c:v>18.25</c:v>
                </c:pt>
                <c:pt idx="24">
                  <c:v>18.25</c:v>
                </c:pt>
                <c:pt idx="25">
                  <c:v>19</c:v>
                </c:pt>
                <c:pt idx="26">
                  <c:v>18</c:v>
                </c:pt>
                <c:pt idx="27">
                  <c:v>18</c:v>
                </c:pt>
                <c:pt idx="28">
                  <c:v>19.75</c:v>
                </c:pt>
                <c:pt idx="29">
                  <c:v>20</c:v>
                </c:pt>
                <c:pt idx="30">
                  <c:v>20.75</c:v>
                </c:pt>
                <c:pt idx="31">
                  <c:v>18.75</c:v>
                </c:pt>
                <c:pt idx="32">
                  <c:v>20</c:v>
                </c:pt>
                <c:pt idx="33">
                  <c:v>19.5</c:v>
                </c:pt>
                <c:pt idx="34">
                  <c:v>20.25</c:v>
                </c:pt>
                <c:pt idx="35">
                  <c:v>20</c:v>
                </c:pt>
                <c:pt idx="36">
                  <c:v>18</c:v>
                </c:pt>
                <c:pt idx="37">
                  <c:v>17.75</c:v>
                </c:pt>
                <c:pt idx="38">
                  <c:v>16.75</c:v>
                </c:pt>
                <c:pt idx="39">
                  <c:v>18</c:v>
                </c:pt>
                <c:pt idx="40">
                  <c:v>18.5</c:v>
                </c:pt>
              </c:numCache>
            </c:numRef>
          </c:val>
          <c:smooth val="0"/>
          <c:extLst>
            <c:ext xmlns:c16="http://schemas.microsoft.com/office/drawing/2014/chart" uri="{C3380CC4-5D6E-409C-BE32-E72D297353CC}">
              <c16:uniqueId val="{00000001-DD78-4941-BD85-B7B7ED6FD31B}"/>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Grafdata!$B$14:$AP$14</c:f>
              <c:numCache>
                <c:formatCode>General</c:formatCode>
                <c:ptCount val="41"/>
                <c:pt idx="0">
                  <c:v>100</c:v>
                </c:pt>
                <c:pt idx="1">
                  <c:v>98.990708453358167</c:v>
                </c:pt>
                <c:pt idx="2">
                  <c:v>101.31900976803621</c:v>
                </c:pt>
                <c:pt idx="3">
                  <c:v>102.56221437698989</c:v>
                </c:pt>
                <c:pt idx="4">
                  <c:v>100.59561196421997</c:v>
                </c:pt>
                <c:pt idx="5">
                  <c:v>99.813735894825754</c:v>
                </c:pt>
                <c:pt idx="6">
                  <c:v>102.14853479456802</c:v>
                </c:pt>
                <c:pt idx="7">
                  <c:v>103.66463797621884</c:v>
                </c:pt>
                <c:pt idx="8">
                  <c:v>101.96227068939378</c:v>
                </c:pt>
                <c:pt idx="9">
                  <c:v>100.91615949405471</c:v>
                </c:pt>
                <c:pt idx="10">
                  <c:v>103.49786662623725</c:v>
                </c:pt>
                <c:pt idx="11">
                  <c:v>105.66372831430985</c:v>
                </c:pt>
                <c:pt idx="12">
                  <c:v>103.37008078664097</c:v>
                </c:pt>
                <c:pt idx="13">
                  <c:v>102.65967815295315</c:v>
                </c:pt>
                <c:pt idx="14">
                  <c:v>104.75406640531935</c:v>
                </c:pt>
                <c:pt idx="15">
                  <c:v>106.65352710575903</c:v>
                </c:pt>
                <c:pt idx="16">
                  <c:v>104.98581360594312</c:v>
                </c:pt>
                <c:pt idx="17">
                  <c:v>104.2082692577592</c:v>
                </c:pt>
                <c:pt idx="18">
                  <c:v>106.87444499794243</c:v>
                </c:pt>
                <c:pt idx="19">
                  <c:v>107.72129691797882</c:v>
                </c:pt>
                <c:pt idx="20">
                  <c:v>106.57988780836456</c:v>
                </c:pt>
                <c:pt idx="21">
                  <c:v>106.6556929674471</c:v>
                </c:pt>
                <c:pt idx="22">
                  <c:v>109.02731151588659</c:v>
                </c:pt>
                <c:pt idx="23">
                  <c:v>110.54124883584934</c:v>
                </c:pt>
                <c:pt idx="24">
                  <c:v>108.83888154902428</c:v>
                </c:pt>
                <c:pt idx="25">
                  <c:v>108.6634467522904</c:v>
                </c:pt>
                <c:pt idx="26">
                  <c:v>110.89428429100518</c:v>
                </c:pt>
                <c:pt idx="27">
                  <c:v>111.7931168915553</c:v>
                </c:pt>
                <c:pt idx="28">
                  <c:v>110.26185267808798</c:v>
                </c:pt>
                <c:pt idx="29">
                  <c:v>109.43016178986809</c:v>
                </c:pt>
                <c:pt idx="30">
                  <c:v>111.44441315977562</c:v>
                </c:pt>
                <c:pt idx="31">
                  <c:v>112.59665157783024</c:v>
                </c:pt>
                <c:pt idx="32">
                  <c:v>111.10653873643629</c:v>
                </c:pt>
                <c:pt idx="33">
                  <c:v>109.49513764051028</c:v>
                </c:pt>
                <c:pt idx="34">
                  <c:v>109.32403456715254</c:v>
                </c:pt>
                <c:pt idx="35">
                  <c:v>110.36581403911546</c:v>
                </c:pt>
                <c:pt idx="36">
                  <c:v>109.56877693790474</c:v>
                </c:pt>
                <c:pt idx="37">
                  <c:v>106.59071711680492</c:v>
                </c:pt>
                <c:pt idx="38">
                  <c:v>109.904485499556</c:v>
                </c:pt>
                <c:pt idx="39">
                  <c:v>111.63067726494987</c:v>
                </c:pt>
                <c:pt idx="40">
                  <c:v>110.10807649823482</c:v>
                </c:pt>
              </c:numCache>
            </c:numRef>
          </c:val>
          <c:smooth val="0"/>
          <c:extLst>
            <c:ext xmlns:c16="http://schemas.microsoft.com/office/drawing/2014/chart" uri="{C3380CC4-5D6E-409C-BE32-E72D297353CC}">
              <c16:uniqueId val="{00000000-DA7F-40DA-9A48-0C9DF55CF8B7}"/>
            </c:ext>
          </c:extLst>
        </c:ser>
        <c:ser>
          <c:idx val="1"/>
          <c:order val="1"/>
          <c:tx>
            <c:strRef>
              <c:f>Grafdata!$A$15</c:f>
              <c:strCache>
                <c:ptCount val="1"/>
                <c:pt idx="0">
                  <c:v>Stockholmsregionen</c:v>
                </c:pt>
              </c:strCache>
            </c:strRef>
          </c:tx>
          <c:spPr>
            <a:ln w="28575" cap="rnd">
              <a:solidFill>
                <a:schemeClr val="accent6"/>
              </a:solidFill>
              <a:prstDash val="sysDot"/>
              <a:round/>
            </a:ln>
            <a:effectLst/>
          </c:spPr>
          <c:marker>
            <c:symbol val="none"/>
          </c:marker>
          <c:cat>
            <c:strRef>
              <c:f>Grafdata!$B$13:$AP$13</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Grafdata!$B$15:$AP$15</c:f>
              <c:numCache>
                <c:formatCode>General</c:formatCode>
                <c:ptCount val="41"/>
                <c:pt idx="0">
                  <c:v>100</c:v>
                </c:pt>
                <c:pt idx="1">
                  <c:v>99.179819751084835</c:v>
                </c:pt>
                <c:pt idx="2">
                  <c:v>100.9250870249392</c:v>
                </c:pt>
                <c:pt idx="3">
                  <c:v>102.00753421391445</c:v>
                </c:pt>
                <c:pt idx="4">
                  <c:v>101.02999380096324</c:v>
                </c:pt>
                <c:pt idx="5">
                  <c:v>100.17643412331314</c:v>
                </c:pt>
                <c:pt idx="6">
                  <c:v>102.29841209289019</c:v>
                </c:pt>
                <c:pt idx="7">
                  <c:v>103.4047017309618</c:v>
                </c:pt>
                <c:pt idx="8">
                  <c:v>102.70373372752849</c:v>
                </c:pt>
                <c:pt idx="9">
                  <c:v>101.53545372180631</c:v>
                </c:pt>
                <c:pt idx="10">
                  <c:v>103.7575699775881</c:v>
                </c:pt>
                <c:pt idx="11">
                  <c:v>105.67450288493635</c:v>
                </c:pt>
                <c:pt idx="12">
                  <c:v>104.21534500023843</c:v>
                </c:pt>
                <c:pt idx="13">
                  <c:v>103.57159887463641</c:v>
                </c:pt>
                <c:pt idx="14">
                  <c:v>105.35024557722569</c:v>
                </c:pt>
                <c:pt idx="15">
                  <c:v>106.48037766439369</c:v>
                </c:pt>
                <c:pt idx="16">
                  <c:v>105.87001096704972</c:v>
                </c:pt>
                <c:pt idx="17">
                  <c:v>105.13089504506222</c:v>
                </c:pt>
                <c:pt idx="18">
                  <c:v>107.89661914071813</c:v>
                </c:pt>
                <c:pt idx="19">
                  <c:v>108.2924037957179</c:v>
                </c:pt>
                <c:pt idx="20">
                  <c:v>107.46745505698345</c:v>
                </c:pt>
                <c:pt idx="21">
                  <c:v>107.2004196271041</c:v>
                </c:pt>
                <c:pt idx="22">
                  <c:v>109.72771923131944</c:v>
                </c:pt>
                <c:pt idx="23">
                  <c:v>111.05812789089696</c:v>
                </c:pt>
                <c:pt idx="24">
                  <c:v>110.09489294740355</c:v>
                </c:pt>
                <c:pt idx="25">
                  <c:v>110.07105049830719</c:v>
                </c:pt>
                <c:pt idx="26">
                  <c:v>111.95937246673978</c:v>
                </c:pt>
                <c:pt idx="27">
                  <c:v>113.2707071670402</c:v>
                </c:pt>
                <c:pt idx="28">
                  <c:v>111.93553001764342</c:v>
                </c:pt>
                <c:pt idx="29">
                  <c:v>111.73048495541462</c:v>
                </c:pt>
                <c:pt idx="30">
                  <c:v>113.12288398264269</c:v>
                </c:pt>
                <c:pt idx="31">
                  <c:v>114.42468170330456</c:v>
                </c:pt>
                <c:pt idx="32">
                  <c:v>113.1419579419198</c:v>
                </c:pt>
                <c:pt idx="33">
                  <c:v>112.18349148824568</c:v>
                </c:pt>
                <c:pt idx="34">
                  <c:v>111.57312479137858</c:v>
                </c:pt>
                <c:pt idx="35">
                  <c:v>111.80678079252301</c:v>
                </c:pt>
                <c:pt idx="36">
                  <c:v>111.04382242143913</c:v>
                </c:pt>
                <c:pt idx="37">
                  <c:v>109.22225931047637</c:v>
                </c:pt>
                <c:pt idx="38">
                  <c:v>111.87830813981212</c:v>
                </c:pt>
                <c:pt idx="39">
                  <c:v>114.1576462734252</c:v>
                </c:pt>
                <c:pt idx="40">
                  <c:v>111.88784511945067</c:v>
                </c:pt>
              </c:numCache>
            </c:numRef>
          </c:val>
          <c:smooth val="0"/>
          <c:extLst>
            <c:ext xmlns:c16="http://schemas.microsoft.com/office/drawing/2014/chart" uri="{C3380CC4-5D6E-409C-BE32-E72D297353CC}">
              <c16:uniqueId val="{00000001-DA7F-40DA-9A48-0C9DF55CF8B7}"/>
            </c:ext>
          </c:extLst>
        </c:ser>
        <c:ser>
          <c:idx val="2"/>
          <c:order val="2"/>
          <c:tx>
            <c:strRef>
              <c:f>Grafdata!$A$22</c:f>
              <c:strCache>
                <c:ptCount val="1"/>
                <c:pt idx="0">
                  <c:v>Gävleborgs län</c:v>
                </c:pt>
              </c:strCache>
            </c:strRef>
          </c:tx>
          <c:spPr>
            <a:ln w="28575" cap="rnd">
              <a:solidFill>
                <a:schemeClr val="accent2"/>
              </a:solidFill>
              <a:round/>
            </a:ln>
            <a:effectLst/>
          </c:spPr>
          <c:marker>
            <c:symbol val="none"/>
          </c:marker>
          <c:cat>
            <c:strRef>
              <c:f>Grafdata!$B$13:$AP$13</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Grafdata!$B$22:$AP$22</c:f>
              <c:numCache>
                <c:formatCode>General</c:formatCode>
                <c:ptCount val="41"/>
                <c:pt idx="0">
                  <c:v>100</c:v>
                </c:pt>
                <c:pt idx="1">
                  <c:v>96.230769230769226</c:v>
                </c:pt>
                <c:pt idx="2">
                  <c:v>98.230769230769226</c:v>
                </c:pt>
                <c:pt idx="3">
                  <c:v>100.07692307692308</c:v>
                </c:pt>
                <c:pt idx="4">
                  <c:v>97.15384615384616</c:v>
                </c:pt>
                <c:pt idx="5">
                  <c:v>96.07692307692308</c:v>
                </c:pt>
                <c:pt idx="6">
                  <c:v>98.461538461538467</c:v>
                </c:pt>
                <c:pt idx="7">
                  <c:v>99.92307692307692</c:v>
                </c:pt>
                <c:pt idx="8">
                  <c:v>95.15384615384616</c:v>
                </c:pt>
                <c:pt idx="9">
                  <c:v>92.692307692307693</c:v>
                </c:pt>
                <c:pt idx="10">
                  <c:v>92</c:v>
                </c:pt>
                <c:pt idx="11">
                  <c:v>97.692307692307693</c:v>
                </c:pt>
                <c:pt idx="12">
                  <c:v>96.15384615384616</c:v>
                </c:pt>
                <c:pt idx="13">
                  <c:v>92.769230769230774</c:v>
                </c:pt>
                <c:pt idx="14">
                  <c:v>94.384615384615387</c:v>
                </c:pt>
                <c:pt idx="15">
                  <c:v>99.15384615384616</c:v>
                </c:pt>
                <c:pt idx="16">
                  <c:v>95.07692307692308</c:v>
                </c:pt>
                <c:pt idx="17">
                  <c:v>94.538461538461533</c:v>
                </c:pt>
                <c:pt idx="18">
                  <c:v>98.07692307692308</c:v>
                </c:pt>
                <c:pt idx="19">
                  <c:v>97</c:v>
                </c:pt>
                <c:pt idx="20">
                  <c:v>97.692307692307693</c:v>
                </c:pt>
                <c:pt idx="21">
                  <c:v>101</c:v>
                </c:pt>
                <c:pt idx="22">
                  <c:v>102.92307692307692</c:v>
                </c:pt>
                <c:pt idx="23">
                  <c:v>106.38461538461539</c:v>
                </c:pt>
                <c:pt idx="24">
                  <c:v>101.23076923076923</c:v>
                </c:pt>
                <c:pt idx="25">
                  <c:v>99.307692307692307</c:v>
                </c:pt>
                <c:pt idx="26">
                  <c:v>102.23076923076923</c:v>
                </c:pt>
                <c:pt idx="27">
                  <c:v>105.23076923076923</c:v>
                </c:pt>
                <c:pt idx="28">
                  <c:v>102.38461538461539</c:v>
                </c:pt>
                <c:pt idx="29">
                  <c:v>105.07692307692308</c:v>
                </c:pt>
                <c:pt idx="30">
                  <c:v>103.30769230769231</c:v>
                </c:pt>
                <c:pt idx="31">
                  <c:v>105.92307692307692</c:v>
                </c:pt>
                <c:pt idx="32">
                  <c:v>102</c:v>
                </c:pt>
                <c:pt idx="33">
                  <c:v>98.92307692307692</c:v>
                </c:pt>
                <c:pt idx="34">
                  <c:v>103.61538461538461</c:v>
                </c:pt>
                <c:pt idx="35">
                  <c:v>96.92307692307692</c:v>
                </c:pt>
                <c:pt idx="36">
                  <c:v>98.384615384615387</c:v>
                </c:pt>
                <c:pt idx="37">
                  <c:v>94.615384615384613</c:v>
                </c:pt>
                <c:pt idx="38">
                  <c:v>91.692307692307693</c:v>
                </c:pt>
                <c:pt idx="39">
                  <c:v>96.615384615384613</c:v>
                </c:pt>
                <c:pt idx="40">
                  <c:v>94.769230769230774</c:v>
                </c:pt>
              </c:numCache>
            </c:numRef>
          </c:val>
          <c:smooth val="0"/>
          <c:extLst>
            <c:ext xmlns:c16="http://schemas.microsoft.com/office/drawing/2014/chart" uri="{C3380CC4-5D6E-409C-BE32-E72D297353CC}">
              <c16:uniqueId val="{00000002-DA7F-40DA-9A48-0C9DF55CF8B7}"/>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8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Grafdata!$B$21:$AP$21</c:f>
              <c:numCache>
                <c:formatCode>General</c:formatCode>
                <c:ptCount val="41"/>
                <c:pt idx="0">
                  <c:v>100</c:v>
                </c:pt>
                <c:pt idx="1">
                  <c:v>141.04692115052961</c:v>
                </c:pt>
                <c:pt idx="2">
                  <c:v>114.63931967305189</c:v>
                </c:pt>
                <c:pt idx="3">
                  <c:v>88.38898102934472</c:v>
                </c:pt>
                <c:pt idx="4">
                  <c:v>94.90481633947627</c:v>
                </c:pt>
                <c:pt idx="5">
                  <c:v>136.21075862798088</c:v>
                </c:pt>
                <c:pt idx="6">
                  <c:v>116.95200840497162</c:v>
                </c:pt>
                <c:pt idx="7">
                  <c:v>90.34419416013057</c:v>
                </c:pt>
                <c:pt idx="8">
                  <c:v>98.850263316131333</c:v>
                </c:pt>
                <c:pt idx="9">
                  <c:v>140.69208862223221</c:v>
                </c:pt>
                <c:pt idx="10">
                  <c:v>136.69378018884754</c:v>
                </c:pt>
                <c:pt idx="11">
                  <c:v>113.26029642061862</c:v>
                </c:pt>
                <c:pt idx="12">
                  <c:v>135.0207150833559</c:v>
                </c:pt>
                <c:pt idx="13">
                  <c:v>198.53375534396289</c:v>
                </c:pt>
                <c:pt idx="14">
                  <c:v>177.70237678324821</c:v>
                </c:pt>
                <c:pt idx="15">
                  <c:v>147.3149683822412</c:v>
                </c:pt>
                <c:pt idx="16">
                  <c:v>188.73918818017827</c:v>
                </c:pt>
                <c:pt idx="17">
                  <c:v>241.52729963855978</c:v>
                </c:pt>
                <c:pt idx="18">
                  <c:v>233.45271212311434</c:v>
                </c:pt>
                <c:pt idx="19">
                  <c:v>180.15250530266488</c:v>
                </c:pt>
                <c:pt idx="20">
                  <c:v>203.6745320109159</c:v>
                </c:pt>
                <c:pt idx="21">
                  <c:v>253.47332809123887</c:v>
                </c:pt>
                <c:pt idx="22">
                  <c:v>217.29494710550486</c:v>
                </c:pt>
                <c:pt idx="23">
                  <c:v>171.8155928081988</c:v>
                </c:pt>
                <c:pt idx="24">
                  <c:v>202.38008708924997</c:v>
                </c:pt>
                <c:pt idx="25">
                  <c:v>267.05475786148975</c:v>
                </c:pt>
                <c:pt idx="26">
                  <c:v>234.82843153450202</c:v>
                </c:pt>
                <c:pt idx="27">
                  <c:v>171.2413852344736</c:v>
                </c:pt>
                <c:pt idx="28">
                  <c:v>198.86612175315022</c:v>
                </c:pt>
                <c:pt idx="29">
                  <c:v>246.96079662215291</c:v>
                </c:pt>
                <c:pt idx="30">
                  <c:v>196.07041146036383</c:v>
                </c:pt>
                <c:pt idx="31">
                  <c:v>144.33820760015595</c:v>
                </c:pt>
                <c:pt idx="32">
                  <c:v>165.82572899252671</c:v>
                </c:pt>
                <c:pt idx="33">
                  <c:v>234.17889638493713</c:v>
                </c:pt>
                <c:pt idx="34">
                  <c:v>124.2277271555911</c:v>
                </c:pt>
                <c:pt idx="35">
                  <c:v>104.6134836360753</c:v>
                </c:pt>
                <c:pt idx="36">
                  <c:v>167.21730684093328</c:v>
                </c:pt>
                <c:pt idx="37">
                  <c:v>205.41103086448305</c:v>
                </c:pt>
                <c:pt idx="38">
                  <c:v>206.46561692623845</c:v>
                </c:pt>
                <c:pt idx="39">
                  <c:v>194.83081030005485</c:v>
                </c:pt>
                <c:pt idx="40">
                  <c:v>266.80763055127892</c:v>
                </c:pt>
              </c:numCache>
            </c:numRef>
          </c:val>
          <c:smooth val="0"/>
          <c:extLst>
            <c:ext xmlns:c16="http://schemas.microsoft.com/office/drawing/2014/chart" uri="{C3380CC4-5D6E-409C-BE32-E72D297353CC}">
              <c16:uniqueId val="{00000000-5E6F-42DD-9583-E0F0EAE64FD4}"/>
            </c:ext>
          </c:extLst>
        </c:ser>
        <c:ser>
          <c:idx val="1"/>
          <c:order val="1"/>
          <c:tx>
            <c:strRef>
              <c:f>Grafdata!$A$36</c:f>
              <c:strCache>
                <c:ptCount val="1"/>
                <c:pt idx="0">
                  <c:v>Gävleborgs län</c:v>
                </c:pt>
              </c:strCache>
            </c:strRef>
          </c:tx>
          <c:spPr>
            <a:ln w="28575" cap="rnd">
              <a:solidFill>
                <a:schemeClr val="accent2"/>
              </a:solidFill>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Grafdata!$B$36:$AP$36</c:f>
              <c:numCache>
                <c:formatCode>General</c:formatCode>
                <c:ptCount val="41"/>
                <c:pt idx="0">
                  <c:v>100</c:v>
                </c:pt>
                <c:pt idx="1">
                  <c:v>175.78446909667196</c:v>
                </c:pt>
                <c:pt idx="2">
                  <c:v>120.41204437400951</c:v>
                </c:pt>
                <c:pt idx="3">
                  <c:v>83.835182250396201</c:v>
                </c:pt>
                <c:pt idx="4">
                  <c:v>106.21236133122028</c:v>
                </c:pt>
                <c:pt idx="5">
                  <c:v>200.44374009508715</c:v>
                </c:pt>
                <c:pt idx="6">
                  <c:v>139.23930269413628</c:v>
                </c:pt>
                <c:pt idx="7">
                  <c:v>87.480190174326466</c:v>
                </c:pt>
                <c:pt idx="8">
                  <c:v>128.65293185419969</c:v>
                </c:pt>
                <c:pt idx="9">
                  <c:v>173.05863708399366</c:v>
                </c:pt>
                <c:pt idx="10">
                  <c:v>156.22820919175911</c:v>
                </c:pt>
                <c:pt idx="11">
                  <c:v>109.88906497622821</c:v>
                </c:pt>
                <c:pt idx="12">
                  <c:v>143.51822503961967</c:v>
                </c:pt>
                <c:pt idx="13">
                  <c:v>210.01584786053883</c:v>
                </c:pt>
                <c:pt idx="14">
                  <c:v>167.25832012678288</c:v>
                </c:pt>
                <c:pt idx="15">
                  <c:v>127.76545166402536</c:v>
                </c:pt>
                <c:pt idx="16">
                  <c:v>196.7987321711569</c:v>
                </c:pt>
                <c:pt idx="17">
                  <c:v>235.56259904912838</c:v>
                </c:pt>
                <c:pt idx="18">
                  <c:v>202.63074484944534</c:v>
                </c:pt>
                <c:pt idx="19">
                  <c:v>146.6244057052298</c:v>
                </c:pt>
                <c:pt idx="20">
                  <c:v>220.4754358161648</c:v>
                </c:pt>
                <c:pt idx="21">
                  <c:v>249.54041204437402</c:v>
                </c:pt>
                <c:pt idx="22">
                  <c:v>189.41362916006338</c:v>
                </c:pt>
                <c:pt idx="23">
                  <c:v>113.53407290015848</c:v>
                </c:pt>
                <c:pt idx="24">
                  <c:v>191.34706814580031</c:v>
                </c:pt>
                <c:pt idx="25">
                  <c:v>221.39461172741679</c:v>
                </c:pt>
                <c:pt idx="26">
                  <c:v>196.00633914421553</c:v>
                </c:pt>
                <c:pt idx="27">
                  <c:v>132.99524564183835</c:v>
                </c:pt>
                <c:pt idx="28">
                  <c:v>181.6798732171157</c:v>
                </c:pt>
                <c:pt idx="29">
                  <c:v>237.2107765451664</c:v>
                </c:pt>
                <c:pt idx="30">
                  <c:v>189.73058637083994</c:v>
                </c:pt>
                <c:pt idx="31">
                  <c:v>125.16640253565768</c:v>
                </c:pt>
                <c:pt idx="32">
                  <c:v>184.05705229793978</c:v>
                </c:pt>
                <c:pt idx="33">
                  <c:v>243.67670364500793</c:v>
                </c:pt>
                <c:pt idx="34">
                  <c:v>133.91442155309034</c:v>
                </c:pt>
                <c:pt idx="35">
                  <c:v>105.29318541996831</c:v>
                </c:pt>
                <c:pt idx="36">
                  <c:v>196.89381933438986</c:v>
                </c:pt>
                <c:pt idx="37">
                  <c:v>235.27733755942947</c:v>
                </c:pt>
                <c:pt idx="38">
                  <c:v>220.34865293185419</c:v>
                </c:pt>
                <c:pt idx="39">
                  <c:v>177.36925515055466</c:v>
                </c:pt>
                <c:pt idx="40">
                  <c:v>291.94928684627575</c:v>
                </c:pt>
              </c:numCache>
            </c:numRef>
          </c:val>
          <c:smooth val="0"/>
          <c:extLst>
            <c:ext xmlns:c16="http://schemas.microsoft.com/office/drawing/2014/chart" uri="{C3380CC4-5D6E-409C-BE32-E72D297353CC}">
              <c16:uniqueId val="{00000001-5E6F-42DD-9583-E0F0EAE64FD4}"/>
            </c:ext>
          </c:extLst>
        </c:ser>
        <c:ser>
          <c:idx val="2"/>
          <c:order val="2"/>
          <c:tx>
            <c:strRef>
              <c:f>Grafdata!$A$37</c:f>
              <c:strCache>
                <c:ptCount val="1"/>
                <c:pt idx="0">
                  <c:v>Gävle kommun</c:v>
                </c:pt>
              </c:strCache>
            </c:strRef>
          </c:tx>
          <c:spPr>
            <a:ln w="28575" cap="rnd">
              <a:solidFill>
                <a:schemeClr val="accent3"/>
              </a:solidFill>
              <a:prstDash val="sysDot"/>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Grafdata!$B$37:$AP$37</c:f>
              <c:numCache>
                <c:formatCode>General</c:formatCode>
                <c:ptCount val="41"/>
                <c:pt idx="0">
                  <c:v>100</c:v>
                </c:pt>
                <c:pt idx="1">
                  <c:v>110.76817558299039</c:v>
                </c:pt>
                <c:pt idx="2">
                  <c:v>110.63100137174212</c:v>
                </c:pt>
                <c:pt idx="3">
                  <c:v>86.488340192043893</c:v>
                </c:pt>
                <c:pt idx="4">
                  <c:v>114.40329218106996</c:v>
                </c:pt>
                <c:pt idx="5">
                  <c:v>110.08230452674897</c:v>
                </c:pt>
                <c:pt idx="6">
                  <c:v>109.67078189300412</c:v>
                </c:pt>
                <c:pt idx="7">
                  <c:v>96.570644718792863</c:v>
                </c:pt>
                <c:pt idx="8">
                  <c:v>131.20713305898491</c:v>
                </c:pt>
                <c:pt idx="9">
                  <c:v>120.78189300411523</c:v>
                </c:pt>
                <c:pt idx="10">
                  <c:v>132.09876543209876</c:v>
                </c:pt>
                <c:pt idx="11">
                  <c:v>111.93415637860082</c:v>
                </c:pt>
                <c:pt idx="12">
                  <c:v>172.01646090534979</c:v>
                </c:pt>
                <c:pt idx="13">
                  <c:v>170.02743484224965</c:v>
                </c:pt>
                <c:pt idx="14">
                  <c:v>139.02606310013718</c:v>
                </c:pt>
                <c:pt idx="15">
                  <c:v>123.25102880658436</c:v>
                </c:pt>
                <c:pt idx="16">
                  <c:v>182.09876543209876</c:v>
                </c:pt>
                <c:pt idx="17">
                  <c:v>248.01097393689986</c:v>
                </c:pt>
                <c:pt idx="18">
                  <c:v>198.28532235939645</c:v>
                </c:pt>
                <c:pt idx="19">
                  <c:v>171.3991769547325</c:v>
                </c:pt>
                <c:pt idx="20">
                  <c:v>254.04663923182443</c:v>
                </c:pt>
                <c:pt idx="21">
                  <c:v>266.52949245541839</c:v>
                </c:pt>
                <c:pt idx="22">
                  <c:v>209.53360768175583</c:v>
                </c:pt>
                <c:pt idx="23">
                  <c:v>129.14951989026062</c:v>
                </c:pt>
                <c:pt idx="24">
                  <c:v>237.37997256515774</c:v>
                </c:pt>
                <c:pt idx="25">
                  <c:v>229.69821673525377</c:v>
                </c:pt>
                <c:pt idx="26">
                  <c:v>213.1687242798354</c:v>
                </c:pt>
                <c:pt idx="27">
                  <c:v>152.40054869684499</c:v>
                </c:pt>
                <c:pt idx="28">
                  <c:v>226.68038408779151</c:v>
                </c:pt>
                <c:pt idx="29">
                  <c:v>274.41700960219481</c:v>
                </c:pt>
                <c:pt idx="30">
                  <c:v>252.40054869684499</c:v>
                </c:pt>
                <c:pt idx="31">
                  <c:v>150.89163237311385</c:v>
                </c:pt>
                <c:pt idx="32">
                  <c:v>221.19341563786008</c:v>
                </c:pt>
                <c:pt idx="33">
                  <c:v>275.85733882030178</c:v>
                </c:pt>
                <c:pt idx="34">
                  <c:v>137.86008230452674</c:v>
                </c:pt>
                <c:pt idx="35">
                  <c:v>127.16049382716049</c:v>
                </c:pt>
                <c:pt idx="36">
                  <c:v>247.53086419753086</c:v>
                </c:pt>
                <c:pt idx="37">
                  <c:v>253.49794238683128</c:v>
                </c:pt>
                <c:pt idx="38">
                  <c:v>248.90260631001371</c:v>
                </c:pt>
                <c:pt idx="39">
                  <c:v>186.3511659807956</c:v>
                </c:pt>
                <c:pt idx="40">
                  <c:v>306.79012345679013</c:v>
                </c:pt>
              </c:numCache>
            </c:numRef>
          </c:val>
          <c:smooth val="0"/>
          <c:extLst>
            <c:ext xmlns:c16="http://schemas.microsoft.com/office/drawing/2014/chart" uri="{C3380CC4-5D6E-409C-BE32-E72D297353CC}">
              <c16:uniqueId val="{00000002-5E6F-42DD-9583-E0F0EAE64FD4}"/>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Grafdata!$B$19:$AP$19</c:f>
              <c:numCache>
                <c:formatCode>General</c:formatCode>
                <c:ptCount val="41"/>
                <c:pt idx="0">
                  <c:v>100</c:v>
                </c:pt>
                <c:pt idx="1">
                  <c:v>97.347792774208756</c:v>
                </c:pt>
                <c:pt idx="2">
                  <c:v>81.817646018742266</c:v>
                </c:pt>
                <c:pt idx="3">
                  <c:v>89.868568397477461</c:v>
                </c:pt>
                <c:pt idx="4">
                  <c:v>152.19543820357163</c:v>
                </c:pt>
                <c:pt idx="5">
                  <c:v>101.39093534508163</c:v>
                </c:pt>
                <c:pt idx="6">
                  <c:v>91.677963104850591</c:v>
                </c:pt>
                <c:pt idx="7">
                  <c:v>67.637178051511754</c:v>
                </c:pt>
                <c:pt idx="8">
                  <c:v>85.57788648553074</c:v>
                </c:pt>
                <c:pt idx="9">
                  <c:v>77.143867507514585</c:v>
                </c:pt>
                <c:pt idx="10">
                  <c:v>74.185183002298587</c:v>
                </c:pt>
                <c:pt idx="11">
                  <c:v>60.045971591913712</c:v>
                </c:pt>
                <c:pt idx="12">
                  <c:v>66.069428891377385</c:v>
                </c:pt>
                <c:pt idx="13">
                  <c:v>98.779984676136024</c:v>
                </c:pt>
                <c:pt idx="14">
                  <c:v>52.885012082277363</c:v>
                </c:pt>
                <c:pt idx="15">
                  <c:v>45.482407025402253</c:v>
                </c:pt>
                <c:pt idx="16">
                  <c:v>57.12264984970826</c:v>
                </c:pt>
                <c:pt idx="17">
                  <c:v>62.073436671185242</c:v>
                </c:pt>
                <c:pt idx="18">
                  <c:v>52.908587257617725</c:v>
                </c:pt>
                <c:pt idx="19">
                  <c:v>44.93428419873873</c:v>
                </c:pt>
                <c:pt idx="20">
                  <c:v>67.507514587139738</c:v>
                </c:pt>
                <c:pt idx="21">
                  <c:v>55.095184770436731</c:v>
                </c:pt>
                <c:pt idx="22">
                  <c:v>45.388106324040784</c:v>
                </c:pt>
                <c:pt idx="23">
                  <c:v>49.625744091471681</c:v>
                </c:pt>
                <c:pt idx="24">
                  <c:v>53.698355631520009</c:v>
                </c:pt>
                <c:pt idx="25">
                  <c:v>49.018683326457243</c:v>
                </c:pt>
                <c:pt idx="26">
                  <c:v>56.403607001827076</c:v>
                </c:pt>
                <c:pt idx="27">
                  <c:v>41.498202392880295</c:v>
                </c:pt>
                <c:pt idx="28">
                  <c:v>63.894618966228563</c:v>
                </c:pt>
                <c:pt idx="29">
                  <c:v>93.882241999174866</c:v>
                </c:pt>
                <c:pt idx="30">
                  <c:v>71.102728826545643</c:v>
                </c:pt>
                <c:pt idx="31">
                  <c:v>49.177815760004712</c:v>
                </c:pt>
                <c:pt idx="32">
                  <c:v>80.473861024341375</c:v>
                </c:pt>
                <c:pt idx="33">
                  <c:v>288.20062474214654</c:v>
                </c:pt>
                <c:pt idx="34">
                  <c:v>275.11050863440795</c:v>
                </c:pt>
                <c:pt idx="35">
                  <c:v>79.819649908646198</c:v>
                </c:pt>
                <c:pt idx="36">
                  <c:v>84.581835327400242</c:v>
                </c:pt>
                <c:pt idx="37">
                  <c:v>52.142394059055817</c:v>
                </c:pt>
                <c:pt idx="38">
                  <c:v>45.264336653503861</c:v>
                </c:pt>
                <c:pt idx="39">
                  <c:v>29.66935816585136</c:v>
                </c:pt>
                <c:pt idx="40">
                  <c:v>35.480638887251722</c:v>
                </c:pt>
              </c:numCache>
            </c:numRef>
          </c:val>
          <c:smooth val="0"/>
          <c:extLst>
            <c:ext xmlns:c16="http://schemas.microsoft.com/office/drawing/2014/chart" uri="{C3380CC4-5D6E-409C-BE32-E72D297353CC}">
              <c16:uniqueId val="{00000000-0E19-49C0-94E5-EB60BB1183A1}"/>
            </c:ext>
          </c:extLst>
        </c:ser>
        <c:ser>
          <c:idx val="1"/>
          <c:order val="1"/>
          <c:tx>
            <c:strRef>
              <c:f>Grafdata!$A$32</c:f>
              <c:strCache>
                <c:ptCount val="1"/>
                <c:pt idx="0">
                  <c:v>Gävleborgs län</c:v>
                </c:pt>
              </c:strCache>
            </c:strRef>
          </c:tx>
          <c:spPr>
            <a:ln w="28575" cap="rnd">
              <a:solidFill>
                <a:schemeClr val="accent2"/>
              </a:solidFill>
              <a:round/>
            </a:ln>
            <a:effectLst/>
          </c:spPr>
          <c:marker>
            <c:symbol val="none"/>
          </c:marker>
          <c:cat>
            <c:strRef>
              <c:f>Grafdata!$B$18:$AP$18</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Grafdata!$B$32:$AP$32</c:f>
              <c:numCache>
                <c:formatCode>General</c:formatCode>
                <c:ptCount val="41"/>
                <c:pt idx="0">
                  <c:v>106</c:v>
                </c:pt>
                <c:pt idx="1">
                  <c:v>40.946502057613166</c:v>
                </c:pt>
                <c:pt idx="2">
                  <c:v>18.209876543209877</c:v>
                </c:pt>
                <c:pt idx="3">
                  <c:v>34.979423868312757</c:v>
                </c:pt>
                <c:pt idx="4">
                  <c:v>88.477366255144034</c:v>
                </c:pt>
                <c:pt idx="5">
                  <c:v>53.909465020576128</c:v>
                </c:pt>
                <c:pt idx="6">
                  <c:v>68.621399176954739</c:v>
                </c:pt>
                <c:pt idx="7">
                  <c:v>19.650205761316872</c:v>
                </c:pt>
                <c:pt idx="8">
                  <c:v>45.884773662551439</c:v>
                </c:pt>
                <c:pt idx="9">
                  <c:v>40.843621399176953</c:v>
                </c:pt>
                <c:pt idx="10">
                  <c:v>45.267489711934154</c:v>
                </c:pt>
                <c:pt idx="11">
                  <c:v>35.905349794238681</c:v>
                </c:pt>
                <c:pt idx="12">
                  <c:v>22.119341563786008</c:v>
                </c:pt>
                <c:pt idx="13">
                  <c:v>43.827160493827158</c:v>
                </c:pt>
                <c:pt idx="14">
                  <c:v>11.522633744855968</c:v>
                </c:pt>
                <c:pt idx="15">
                  <c:v>21.810699588477366</c:v>
                </c:pt>
                <c:pt idx="16">
                  <c:v>47.736625514403293</c:v>
                </c:pt>
                <c:pt idx="17">
                  <c:v>24.074074074074073</c:v>
                </c:pt>
                <c:pt idx="18">
                  <c:v>16.666666666666668</c:v>
                </c:pt>
                <c:pt idx="19">
                  <c:v>26.337448559670783</c:v>
                </c:pt>
                <c:pt idx="20">
                  <c:v>18.930041152263374</c:v>
                </c:pt>
                <c:pt idx="21">
                  <c:v>17.283950617283949</c:v>
                </c:pt>
                <c:pt idx="22">
                  <c:v>27.572016460905349</c:v>
                </c:pt>
                <c:pt idx="23">
                  <c:v>42.592592592592595</c:v>
                </c:pt>
                <c:pt idx="24">
                  <c:v>19.855967078189302</c:v>
                </c:pt>
                <c:pt idx="25">
                  <c:v>29.012345679012345</c:v>
                </c:pt>
                <c:pt idx="26">
                  <c:v>30.864197530864196</c:v>
                </c:pt>
                <c:pt idx="27">
                  <c:v>17.078189300411523</c:v>
                </c:pt>
                <c:pt idx="28">
                  <c:v>57.201646090534979</c:v>
                </c:pt>
                <c:pt idx="29">
                  <c:v>24.485596707818932</c:v>
                </c:pt>
                <c:pt idx="30">
                  <c:v>21.604938271604937</c:v>
                </c:pt>
                <c:pt idx="31">
                  <c:v>20.473251028806583</c:v>
                </c:pt>
                <c:pt idx="32">
                  <c:v>26.440329218106996</c:v>
                </c:pt>
                <c:pt idx="33">
                  <c:v>60.905349794238681</c:v>
                </c:pt>
                <c:pt idx="34">
                  <c:v>107.51028806584362</c:v>
                </c:pt>
                <c:pt idx="35">
                  <c:v>29.835390946502059</c:v>
                </c:pt>
                <c:pt idx="36">
                  <c:v>15.020576131687243</c:v>
                </c:pt>
                <c:pt idx="37">
                  <c:v>11.934156378600823</c:v>
                </c:pt>
                <c:pt idx="38">
                  <c:v>33.02469135802469</c:v>
                </c:pt>
                <c:pt idx="39">
                  <c:v>5.3497942386831276</c:v>
                </c:pt>
                <c:pt idx="40">
                  <c:v>18.518518518518519</c:v>
                </c:pt>
              </c:numCache>
            </c:numRef>
          </c:val>
          <c:smooth val="0"/>
          <c:extLst>
            <c:ext xmlns:c16="http://schemas.microsoft.com/office/drawing/2014/chart" uri="{C3380CC4-5D6E-409C-BE32-E72D297353CC}">
              <c16:uniqueId val="{00000001-0E19-49C0-94E5-EB60BB1183A1}"/>
            </c:ext>
          </c:extLst>
        </c:ser>
        <c:ser>
          <c:idx val="2"/>
          <c:order val="2"/>
          <c:tx>
            <c:strRef>
              <c:f>Grafdata!$A$33</c:f>
              <c:strCache>
                <c:ptCount val="1"/>
                <c:pt idx="0">
                  <c:v>Gävle kommun</c:v>
                </c:pt>
              </c:strCache>
            </c:strRef>
          </c:tx>
          <c:spPr>
            <a:ln w="28575" cap="rnd">
              <a:solidFill>
                <a:schemeClr val="accent3"/>
              </a:solidFill>
              <a:prstDash val="sysDot"/>
              <a:round/>
            </a:ln>
            <a:effectLst/>
          </c:spPr>
          <c:marker>
            <c:symbol val="none"/>
          </c:marker>
          <c:cat>
            <c:strRef>
              <c:f>Grafdata!$B$18:$AP$18</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Grafdata!$B$33:$AP$33</c:f>
              <c:numCache>
                <c:formatCode>General</c:formatCode>
                <c:ptCount val="41"/>
                <c:pt idx="0">
                  <c:v>107</c:v>
                </c:pt>
                <c:pt idx="1">
                  <c:v>112.86549707602339</c:v>
                </c:pt>
                <c:pt idx="2">
                  <c:v>40.935672514619881</c:v>
                </c:pt>
                <c:pt idx="3">
                  <c:v>112.28070175438596</c:v>
                </c:pt>
                <c:pt idx="4">
                  <c:v>141.5204678362573</c:v>
                </c:pt>
                <c:pt idx="5">
                  <c:v>67.251461988304087</c:v>
                </c:pt>
                <c:pt idx="6">
                  <c:v>56.725146198830409</c:v>
                </c:pt>
                <c:pt idx="7">
                  <c:v>34.502923976608187</c:v>
                </c:pt>
                <c:pt idx="8">
                  <c:v>47.953216374269005</c:v>
                </c:pt>
                <c:pt idx="9">
                  <c:v>40.935672514619881</c:v>
                </c:pt>
                <c:pt idx="10">
                  <c:v>56.140350877192979</c:v>
                </c:pt>
                <c:pt idx="11">
                  <c:v>164.32748538011697</c:v>
                </c:pt>
                <c:pt idx="12">
                  <c:v>49.122807017543863</c:v>
                </c:pt>
                <c:pt idx="13">
                  <c:v>91.228070175438603</c:v>
                </c:pt>
                <c:pt idx="14">
                  <c:v>30.4093567251462</c:v>
                </c:pt>
                <c:pt idx="15">
                  <c:v>45.614035087719301</c:v>
                </c:pt>
                <c:pt idx="16">
                  <c:v>74.853801169590639</c:v>
                </c:pt>
                <c:pt idx="17">
                  <c:v>42.10526315789474</c:v>
                </c:pt>
                <c:pt idx="18">
                  <c:v>17.543859649122808</c:v>
                </c:pt>
                <c:pt idx="19">
                  <c:v>12.280701754385966</c:v>
                </c:pt>
                <c:pt idx="20">
                  <c:v>32.748538011695906</c:v>
                </c:pt>
                <c:pt idx="21">
                  <c:v>12.865497076023392</c:v>
                </c:pt>
                <c:pt idx="22">
                  <c:v>25.730994152046783</c:v>
                </c:pt>
                <c:pt idx="23">
                  <c:v>30.994152046783626</c:v>
                </c:pt>
                <c:pt idx="24">
                  <c:v>19.883040935672515</c:v>
                </c:pt>
                <c:pt idx="25">
                  <c:v>72.514619883040936</c:v>
                </c:pt>
                <c:pt idx="26">
                  <c:v>37.42690058479532</c:v>
                </c:pt>
                <c:pt idx="27">
                  <c:v>31.578947368421051</c:v>
                </c:pt>
                <c:pt idx="28">
                  <c:v>266.08187134502924</c:v>
                </c:pt>
                <c:pt idx="29">
                  <c:v>42.690058479532162</c:v>
                </c:pt>
                <c:pt idx="30">
                  <c:v>60.8187134502924</c:v>
                </c:pt>
                <c:pt idx="31">
                  <c:v>16.959064327485379</c:v>
                </c:pt>
                <c:pt idx="32">
                  <c:v>66.666666666666671</c:v>
                </c:pt>
                <c:pt idx="33">
                  <c:v>184.21052631578948</c:v>
                </c:pt>
                <c:pt idx="34">
                  <c:v>190.05847953216374</c:v>
                </c:pt>
                <c:pt idx="35">
                  <c:v>27.485380116959064</c:v>
                </c:pt>
                <c:pt idx="36">
                  <c:v>29.82456140350877</c:v>
                </c:pt>
                <c:pt idx="37">
                  <c:v>6.4327485380116958</c:v>
                </c:pt>
                <c:pt idx="38">
                  <c:v>155.55555555555554</c:v>
                </c:pt>
                <c:pt idx="39">
                  <c:v>24.561403508771932</c:v>
                </c:pt>
                <c:pt idx="40">
                  <c:v>72.514619883040936</c:v>
                </c:pt>
              </c:numCache>
            </c:numRef>
          </c:val>
          <c:smooth val="0"/>
          <c:extLst>
            <c:ext xmlns:c16="http://schemas.microsoft.com/office/drawing/2014/chart" uri="{C3380CC4-5D6E-409C-BE32-E72D297353CC}">
              <c16:uniqueId val="{00000002-0E19-49C0-94E5-EB60BB1183A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Grafdata!$B$4:$AP$4</c:f>
              <c:numCache>
                <c:formatCode>General</c:formatCode>
                <c:ptCount val="41"/>
                <c:pt idx="0">
                  <c:v>5.3716065000000004</c:v>
                </c:pt>
                <c:pt idx="1">
                  <c:v>5.6471321000000003</c:v>
                </c:pt>
                <c:pt idx="2">
                  <c:v>5.2812840999999997</c:v>
                </c:pt>
                <c:pt idx="3">
                  <c:v>5.4272818000000003</c:v>
                </c:pt>
                <c:pt idx="4">
                  <c:v>5.6900012000000002</c:v>
                </c:pt>
                <c:pt idx="5">
                  <c:v>5.8598794999999999</c:v>
                </c:pt>
                <c:pt idx="6">
                  <c:v>5.4593397000000001</c:v>
                </c:pt>
                <c:pt idx="7">
                  <c:v>5.5785103999999999</c:v>
                </c:pt>
                <c:pt idx="8">
                  <c:v>5.6457477999999996</c:v>
                </c:pt>
                <c:pt idx="9">
                  <c:v>5.5976245000000002</c:v>
                </c:pt>
                <c:pt idx="10">
                  <c:v>5.0938878000000001</c:v>
                </c:pt>
                <c:pt idx="11">
                  <c:v>5.1062773000000004</c:v>
                </c:pt>
                <c:pt idx="12">
                  <c:v>5.2243864999999996</c:v>
                </c:pt>
                <c:pt idx="13">
                  <c:v>5.2929404</c:v>
                </c:pt>
                <c:pt idx="14">
                  <c:v>4.9356795</c:v>
                </c:pt>
                <c:pt idx="15">
                  <c:v>5.0270139</c:v>
                </c:pt>
                <c:pt idx="16">
                  <c:v>5.1607665000000003</c:v>
                </c:pt>
                <c:pt idx="17">
                  <c:v>5.1933197</c:v>
                </c:pt>
                <c:pt idx="18">
                  <c:v>4.8013187999999998</c:v>
                </c:pt>
                <c:pt idx="19">
                  <c:v>4.8220586000000001</c:v>
                </c:pt>
                <c:pt idx="20">
                  <c:v>4.9710428000000002</c:v>
                </c:pt>
                <c:pt idx="21">
                  <c:v>5.0919134000000001</c:v>
                </c:pt>
                <c:pt idx="22">
                  <c:v>4.8117241000000002</c:v>
                </c:pt>
                <c:pt idx="23">
                  <c:v>4.8194819000000004</c:v>
                </c:pt>
                <c:pt idx="24">
                  <c:v>4.8820189999999997</c:v>
                </c:pt>
                <c:pt idx="25">
                  <c:v>4.9013086000000001</c:v>
                </c:pt>
                <c:pt idx="26">
                  <c:v>4.5815858</c:v>
                </c:pt>
                <c:pt idx="27">
                  <c:v>4.5682245000000004</c:v>
                </c:pt>
                <c:pt idx="28">
                  <c:v>4.5652578999999998</c:v>
                </c:pt>
                <c:pt idx="29">
                  <c:v>4.6360673999999999</c:v>
                </c:pt>
                <c:pt idx="30">
                  <c:v>4.4652865000000004</c:v>
                </c:pt>
                <c:pt idx="31">
                  <c:v>4.6453017000000001</c:v>
                </c:pt>
                <c:pt idx="32">
                  <c:v>4.8557554528969531</c:v>
                </c:pt>
                <c:pt idx="33">
                  <c:v>5.0690150105641782</c:v>
                </c:pt>
                <c:pt idx="34">
                  <c:v>5.8655588453141814</c:v>
                </c:pt>
                <c:pt idx="35">
                  <c:v>6.2768198893320166</c:v>
                </c:pt>
                <c:pt idx="36">
                  <c:v>6.0307963571851229</c:v>
                </c:pt>
                <c:pt idx="37">
                  <c:v>5.9896784238545449</c:v>
                </c:pt>
                <c:pt idx="38">
                  <c:v>5.5009540448191512</c:v>
                </c:pt>
                <c:pt idx="39">
                  <c:v>5.2183485831050209</c:v>
                </c:pt>
                <c:pt idx="40">
                  <c:v>4.884944021055655</c:v>
                </c:pt>
              </c:numCache>
            </c:numRef>
          </c:val>
          <c:smooth val="0"/>
          <c:extLst>
            <c:ext xmlns:c16="http://schemas.microsoft.com/office/drawing/2014/chart" uri="{C3380CC4-5D6E-409C-BE32-E72D297353CC}">
              <c16:uniqueId val="{00000000-B589-4D36-8ABB-8A0FBE14E87A}"/>
            </c:ext>
          </c:extLst>
        </c:ser>
        <c:ser>
          <c:idx val="1"/>
          <c:order val="1"/>
          <c:tx>
            <c:strRef>
              <c:f>Grafdata!$A$19</c:f>
              <c:strCache>
                <c:ptCount val="1"/>
                <c:pt idx="0">
                  <c:v>Gävleborgs län</c:v>
                </c:pt>
              </c:strCache>
            </c:strRef>
          </c:tx>
          <c:spPr>
            <a:ln w="28575" cap="rnd">
              <a:solidFill>
                <a:schemeClr val="accent2"/>
              </a:solidFill>
              <a:round/>
            </a:ln>
            <a:effectLst/>
          </c:spPr>
          <c:marker>
            <c:symbol val="none"/>
          </c:marker>
          <c:cat>
            <c:numRef>
              <c:f>Grafdata!$B$2:$AP$2</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Grafdata!$B$19:$AP$19</c:f>
              <c:numCache>
                <c:formatCode>General</c:formatCode>
                <c:ptCount val="41"/>
                <c:pt idx="0">
                  <c:v>7.6336567999999998</c:v>
                </c:pt>
                <c:pt idx="1">
                  <c:v>8.2439929999999997</c:v>
                </c:pt>
                <c:pt idx="2">
                  <c:v>7.5099292000000002</c:v>
                </c:pt>
                <c:pt idx="3">
                  <c:v>7.5564451999999998</c:v>
                </c:pt>
                <c:pt idx="4">
                  <c:v>8.0618154999999998</c:v>
                </c:pt>
                <c:pt idx="5">
                  <c:v>8.3307486999999991</c:v>
                </c:pt>
                <c:pt idx="6">
                  <c:v>7.4986845999999998</c:v>
                </c:pt>
                <c:pt idx="7">
                  <c:v>7.4636196000000004</c:v>
                </c:pt>
                <c:pt idx="8">
                  <c:v>7.7709353999999999</c:v>
                </c:pt>
                <c:pt idx="9">
                  <c:v>7.8944524999999999</c:v>
                </c:pt>
                <c:pt idx="10">
                  <c:v>7.0427341999999999</c:v>
                </c:pt>
                <c:pt idx="11">
                  <c:v>6.9364319999999999</c:v>
                </c:pt>
                <c:pt idx="12">
                  <c:v>7.4848033999999997</c:v>
                </c:pt>
                <c:pt idx="13">
                  <c:v>7.8555925999999996</c:v>
                </c:pt>
                <c:pt idx="14">
                  <c:v>7.2157843000000002</c:v>
                </c:pt>
                <c:pt idx="15">
                  <c:v>7.1644426000000001</c:v>
                </c:pt>
                <c:pt idx="16">
                  <c:v>7.5972989000000002</c:v>
                </c:pt>
                <c:pt idx="17">
                  <c:v>7.8067921</c:v>
                </c:pt>
                <c:pt idx="18">
                  <c:v>7.1228869000000001</c:v>
                </c:pt>
                <c:pt idx="19">
                  <c:v>7.0553945000000002</c:v>
                </c:pt>
                <c:pt idx="20">
                  <c:v>7.3336075999999997</c:v>
                </c:pt>
                <c:pt idx="21">
                  <c:v>7.4147594000000003</c:v>
                </c:pt>
                <c:pt idx="22">
                  <c:v>6.8013681000000004</c:v>
                </c:pt>
                <c:pt idx="23">
                  <c:v>6.5998957000000003</c:v>
                </c:pt>
                <c:pt idx="24">
                  <c:v>6.7600595999999999</c:v>
                </c:pt>
                <c:pt idx="25">
                  <c:v>6.7298498000000002</c:v>
                </c:pt>
                <c:pt idx="26">
                  <c:v>6.1397124999999999</c:v>
                </c:pt>
                <c:pt idx="27">
                  <c:v>5.9244516999999997</c:v>
                </c:pt>
                <c:pt idx="28">
                  <c:v>5.9807613999999996</c:v>
                </c:pt>
                <c:pt idx="29">
                  <c:v>6.2971548999999998</c:v>
                </c:pt>
                <c:pt idx="30">
                  <c:v>6.0884353999999998</c:v>
                </c:pt>
                <c:pt idx="31">
                  <c:v>6.2679324000000003</c:v>
                </c:pt>
                <c:pt idx="32">
                  <c:v>6.5694896197245303</c:v>
                </c:pt>
                <c:pt idx="33">
                  <c:v>6.8472310189057515</c:v>
                </c:pt>
                <c:pt idx="34">
                  <c:v>7.3334525921878999</c:v>
                </c:pt>
                <c:pt idx="35">
                  <c:v>7.3675105260524845</c:v>
                </c:pt>
                <c:pt idx="36">
                  <c:v>7.2101042191313773</c:v>
                </c:pt>
                <c:pt idx="37">
                  <c:v>7.3335469836460403</c:v>
                </c:pt>
                <c:pt idx="38">
                  <c:v>6.7530765309837619</c:v>
                </c:pt>
                <c:pt idx="39">
                  <c:v>6.446954483791445</c:v>
                </c:pt>
                <c:pt idx="40">
                  <c:v>6.1718363540526306</c:v>
                </c:pt>
              </c:numCache>
            </c:numRef>
          </c:val>
          <c:smooth val="0"/>
          <c:extLst>
            <c:ext xmlns:c16="http://schemas.microsoft.com/office/drawing/2014/chart" uri="{C3380CC4-5D6E-409C-BE32-E72D297353CC}">
              <c16:uniqueId val="{00000001-B589-4D36-8ABB-8A0FBE14E87A}"/>
            </c:ext>
          </c:extLst>
        </c:ser>
        <c:ser>
          <c:idx val="2"/>
          <c:order val="2"/>
          <c:tx>
            <c:strRef>
              <c:f>Grafdata!$A$20</c:f>
              <c:strCache>
                <c:ptCount val="1"/>
                <c:pt idx="0">
                  <c:v>Gävle kommun</c:v>
                </c:pt>
              </c:strCache>
            </c:strRef>
          </c:tx>
          <c:spPr>
            <a:ln w="28575" cap="rnd">
              <a:solidFill>
                <a:schemeClr val="accent3"/>
              </a:solidFill>
              <a:prstDash val="sysDash"/>
              <a:round/>
            </a:ln>
            <a:effectLst/>
          </c:spPr>
          <c:marker>
            <c:symbol val="none"/>
          </c:marker>
          <c:cat>
            <c:numRef>
              <c:f>Grafdata!$B$2:$AP$2</c:f>
              <c:numCache>
                <c:formatCode>General</c:formatCode>
                <c:ptCount val="41"/>
                <c:pt idx="1">
                  <c:v>2012</c:v>
                </c:pt>
                <c:pt idx="5">
                  <c:v>2013</c:v>
                </c:pt>
                <c:pt idx="9">
                  <c:v>2014</c:v>
                </c:pt>
                <c:pt idx="13">
                  <c:v>2015</c:v>
                </c:pt>
                <c:pt idx="17">
                  <c:v>2016</c:v>
                </c:pt>
                <c:pt idx="21">
                  <c:v>2017</c:v>
                </c:pt>
                <c:pt idx="25">
                  <c:v>2018</c:v>
                </c:pt>
                <c:pt idx="29">
                  <c:v>2019</c:v>
                </c:pt>
                <c:pt idx="33">
                  <c:v>2020</c:v>
                </c:pt>
                <c:pt idx="37">
                  <c:v>2021</c:v>
                </c:pt>
              </c:numCache>
            </c:numRef>
          </c:cat>
          <c:val>
            <c:numRef>
              <c:f>Grafdata!$B$20:$AP$20</c:f>
              <c:numCache>
                <c:formatCode>General</c:formatCode>
                <c:ptCount val="41"/>
                <c:pt idx="0">
                  <c:v>8.7142222999999994</c:v>
                </c:pt>
                <c:pt idx="1">
                  <c:v>9.4089624999999995</c:v>
                </c:pt>
                <c:pt idx="2">
                  <c:v>8.9535242999999998</c:v>
                </c:pt>
                <c:pt idx="3">
                  <c:v>8.9318358999999994</c:v>
                </c:pt>
                <c:pt idx="4">
                  <c:v>9.1650670000000005</c:v>
                </c:pt>
                <c:pt idx="5">
                  <c:v>9.0913260999999999</c:v>
                </c:pt>
                <c:pt idx="6">
                  <c:v>8.3845424000000008</c:v>
                </c:pt>
                <c:pt idx="7">
                  <c:v>8.5424559999999996</c:v>
                </c:pt>
                <c:pt idx="8">
                  <c:v>8.6579849000000006</c:v>
                </c:pt>
                <c:pt idx="9">
                  <c:v>8.6588364000000002</c:v>
                </c:pt>
                <c:pt idx="10">
                  <c:v>7.9947206</c:v>
                </c:pt>
                <c:pt idx="11">
                  <c:v>7.8306459999999998</c:v>
                </c:pt>
                <c:pt idx="12">
                  <c:v>7.9348187000000001</c:v>
                </c:pt>
                <c:pt idx="13">
                  <c:v>8.1206454000000008</c:v>
                </c:pt>
                <c:pt idx="14">
                  <c:v>7.6211339999999996</c:v>
                </c:pt>
                <c:pt idx="15">
                  <c:v>7.6740399000000004</c:v>
                </c:pt>
                <c:pt idx="16">
                  <c:v>7.9003842999999998</c:v>
                </c:pt>
                <c:pt idx="17">
                  <c:v>8.0285104</c:v>
                </c:pt>
                <c:pt idx="18">
                  <c:v>7.4407021999999996</c:v>
                </c:pt>
                <c:pt idx="19">
                  <c:v>7.2729735</c:v>
                </c:pt>
                <c:pt idx="20">
                  <c:v>7.4340235000000003</c:v>
                </c:pt>
                <c:pt idx="21">
                  <c:v>7.501563</c:v>
                </c:pt>
                <c:pt idx="22">
                  <c:v>7.1116391999999999</c:v>
                </c:pt>
                <c:pt idx="23">
                  <c:v>7.0151554000000003</c:v>
                </c:pt>
                <c:pt idx="24">
                  <c:v>7.1042154999999996</c:v>
                </c:pt>
                <c:pt idx="25">
                  <c:v>6.7608056000000003</c:v>
                </c:pt>
                <c:pt idx="26">
                  <c:v>6.2848436000000003</c:v>
                </c:pt>
                <c:pt idx="27">
                  <c:v>6.2296680999999996</c:v>
                </c:pt>
                <c:pt idx="28">
                  <c:v>6.1026942000000002</c:v>
                </c:pt>
                <c:pt idx="29">
                  <c:v>6.3865388999999997</c:v>
                </c:pt>
                <c:pt idx="30">
                  <c:v>6.3698980000000001</c:v>
                </c:pt>
                <c:pt idx="31">
                  <c:v>6.5987647000000003</c:v>
                </c:pt>
                <c:pt idx="32">
                  <c:v>6.7047837877553196</c:v>
                </c:pt>
                <c:pt idx="33">
                  <c:v>6.7611845410370286</c:v>
                </c:pt>
                <c:pt idx="34">
                  <c:v>7.4734442752713441</c:v>
                </c:pt>
                <c:pt idx="35">
                  <c:v>7.880358550302577</c:v>
                </c:pt>
                <c:pt idx="36">
                  <c:v>7.7144878589259251</c:v>
                </c:pt>
                <c:pt idx="37">
                  <c:v>7.8095568884673447</c:v>
                </c:pt>
                <c:pt idx="38">
                  <c:v>7.3489726667913535</c:v>
                </c:pt>
                <c:pt idx="39">
                  <c:v>7.1599290116025003</c:v>
                </c:pt>
                <c:pt idx="40">
                  <c:v>6.7146507552142563</c:v>
                </c:pt>
              </c:numCache>
            </c:numRef>
          </c:val>
          <c:smooth val="0"/>
          <c:extLst>
            <c:ext xmlns:c16="http://schemas.microsoft.com/office/drawing/2014/chart" uri="{C3380CC4-5D6E-409C-BE32-E72D297353CC}">
              <c16:uniqueId val="{00000002-B589-4D36-8ABB-8A0FBE14E87A}"/>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Grafdata!$B$23:$AP$23</c:f>
              <c:numCache>
                <c:formatCode>General</c:formatCode>
                <c:ptCount val="41"/>
                <c:pt idx="0">
                  <c:v>100</c:v>
                </c:pt>
                <c:pt idx="1">
                  <c:v>100.12926486801707</c:v>
                </c:pt>
                <c:pt idx="2">
                  <c:v>100.3327162547566</c:v>
                </c:pt>
                <c:pt idx="3">
                  <c:v>100.60329932283052</c:v>
                </c:pt>
                <c:pt idx="4">
                  <c:v>100.77021108094556</c:v>
                </c:pt>
                <c:pt idx="5">
                  <c:v>100.95552447021493</c:v>
                </c:pt>
                <c:pt idx="6">
                  <c:v>101.19775109922064</c:v>
                </c:pt>
                <c:pt idx="7">
                  <c:v>101.50365053562456</c:v>
                </c:pt>
                <c:pt idx="8">
                  <c:v>101.70844118147963</c:v>
                </c:pt>
                <c:pt idx="9">
                  <c:v>101.94051264097152</c:v>
                </c:pt>
                <c:pt idx="10">
                  <c:v>102.22864316706308</c:v>
                </c:pt>
                <c:pt idx="11">
                  <c:v>102.59039076311933</c:v>
                </c:pt>
                <c:pt idx="12">
                  <c:v>102.78924437840713</c:v>
                </c:pt>
                <c:pt idx="13">
                  <c:v>103.00017241642944</c:v>
                </c:pt>
                <c:pt idx="14">
                  <c:v>103.27240055869251</c:v>
                </c:pt>
                <c:pt idx="15">
                  <c:v>103.64658111929371</c:v>
                </c:pt>
                <c:pt idx="16">
                  <c:v>103.88239617710067</c:v>
                </c:pt>
                <c:pt idx="17">
                  <c:v>104.13929138429302</c:v>
                </c:pt>
                <c:pt idx="18">
                  <c:v>104.46570152132453</c:v>
                </c:pt>
                <c:pt idx="19">
                  <c:v>104.97281673082632</c:v>
                </c:pt>
                <c:pt idx="20">
                  <c:v>105.40236036510102</c:v>
                </c:pt>
                <c:pt idx="21">
                  <c:v>105.70543364841073</c:v>
                </c:pt>
                <c:pt idx="22">
                  <c:v>106.01302034039327</c:v>
                </c:pt>
                <c:pt idx="23">
                  <c:v>106.44193125382598</c:v>
                </c:pt>
                <c:pt idx="24">
                  <c:v>106.72146732181395</c:v>
                </c:pt>
                <c:pt idx="25">
                  <c:v>106.95814709810494</c:v>
                </c:pt>
                <c:pt idx="26">
                  <c:v>107.26225382545657</c:v>
                </c:pt>
                <c:pt idx="27">
                  <c:v>107.63726746849973</c:v>
                </c:pt>
                <c:pt idx="28">
                  <c:v>107.88085444731571</c:v>
                </c:pt>
                <c:pt idx="29">
                  <c:v>108.14361286764377</c:v>
                </c:pt>
                <c:pt idx="30">
                  <c:v>108.41870934439048</c:v>
                </c:pt>
                <c:pt idx="31">
                  <c:v>108.75888115973513</c:v>
                </c:pt>
                <c:pt idx="32">
                  <c:v>108.90801346219045</c:v>
                </c:pt>
                <c:pt idx="33">
                  <c:v>109.07477758544236</c:v>
                </c:pt>
                <c:pt idx="34">
                  <c:v>109.169548622224</c:v>
                </c:pt>
                <c:pt idx="35">
                  <c:v>109.3892609346025</c:v>
                </c:pt>
                <c:pt idx="36">
                  <c:v>109.45327119311642</c:v>
                </c:pt>
                <c:pt idx="37">
                  <c:v>109.56411333928442</c:v>
                </c:pt>
                <c:pt idx="38">
                  <c:v>109.76913598278156</c:v>
                </c:pt>
                <c:pt idx="39">
                  <c:v>110.04541353843331</c:v>
                </c:pt>
                <c:pt idx="40">
                  <c:v>110.22340845663041</c:v>
                </c:pt>
              </c:numCache>
            </c:numRef>
          </c:val>
          <c:smooth val="0"/>
          <c:extLst>
            <c:ext xmlns:c16="http://schemas.microsoft.com/office/drawing/2014/chart" uri="{C3380CC4-5D6E-409C-BE32-E72D297353CC}">
              <c16:uniqueId val="{00000000-4B4D-48E6-B479-269F18881C34}"/>
            </c:ext>
          </c:extLst>
        </c:ser>
        <c:ser>
          <c:idx val="1"/>
          <c:order val="1"/>
          <c:tx>
            <c:strRef>
              <c:f>Grafdata!$A$38</c:f>
              <c:strCache>
                <c:ptCount val="1"/>
                <c:pt idx="0">
                  <c:v>Gävleborgs län</c:v>
                </c:pt>
              </c:strCache>
            </c:strRef>
          </c:tx>
          <c:spPr>
            <a:ln w="28575" cap="rnd">
              <a:solidFill>
                <a:schemeClr val="accent2"/>
              </a:solidFill>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Grafdata!$B$38:$AP$38</c:f>
              <c:numCache>
                <c:formatCode>General</c:formatCode>
                <c:ptCount val="41"/>
                <c:pt idx="0">
                  <c:v>100</c:v>
                </c:pt>
                <c:pt idx="1">
                  <c:v>100.02752326802593</c:v>
                </c:pt>
                <c:pt idx="2">
                  <c:v>100.13725419186615</c:v>
                </c:pt>
                <c:pt idx="3">
                  <c:v>100.12928693006917</c:v>
                </c:pt>
                <c:pt idx="4">
                  <c:v>100.18360916959404</c:v>
                </c:pt>
                <c:pt idx="5">
                  <c:v>100.20570021366747</c:v>
                </c:pt>
                <c:pt idx="6">
                  <c:v>100.41284902038895</c:v>
                </c:pt>
                <c:pt idx="7">
                  <c:v>100.55951906710607</c:v>
                </c:pt>
                <c:pt idx="8">
                  <c:v>100.6663528048383</c:v>
                </c:pt>
                <c:pt idx="9">
                  <c:v>100.84127041610836</c:v>
                </c:pt>
                <c:pt idx="10">
                  <c:v>101.15996088798754</c:v>
                </c:pt>
                <c:pt idx="11">
                  <c:v>101.28562633542172</c:v>
                </c:pt>
                <c:pt idx="12">
                  <c:v>101.39825444536993</c:v>
                </c:pt>
                <c:pt idx="13">
                  <c:v>101.54420019556007</c:v>
                </c:pt>
                <c:pt idx="14">
                  <c:v>101.78285590120595</c:v>
                </c:pt>
                <c:pt idx="15">
                  <c:v>101.95958425379351</c:v>
                </c:pt>
                <c:pt idx="16">
                  <c:v>102.05881287799225</c:v>
                </c:pt>
                <c:pt idx="17">
                  <c:v>102.22359033788433</c:v>
                </c:pt>
                <c:pt idx="18">
                  <c:v>102.48614782892116</c:v>
                </c:pt>
                <c:pt idx="19">
                  <c:v>102.75486184043747</c:v>
                </c:pt>
                <c:pt idx="20">
                  <c:v>103.06232571614819</c:v>
                </c:pt>
                <c:pt idx="21">
                  <c:v>103.14054974106399</c:v>
                </c:pt>
                <c:pt idx="22">
                  <c:v>103.30822438706406</c:v>
                </c:pt>
                <c:pt idx="23">
                  <c:v>103.3759461123384</c:v>
                </c:pt>
                <c:pt idx="24">
                  <c:v>103.44294354108573</c:v>
                </c:pt>
                <c:pt idx="25">
                  <c:v>103.49871437366458</c:v>
                </c:pt>
                <c:pt idx="26">
                  <c:v>103.66747546445515</c:v>
                </c:pt>
                <c:pt idx="27">
                  <c:v>103.70622532864955</c:v>
                </c:pt>
                <c:pt idx="28">
                  <c:v>103.77249846086988</c:v>
                </c:pt>
                <c:pt idx="29">
                  <c:v>103.85470611668417</c:v>
                </c:pt>
                <c:pt idx="30">
                  <c:v>104.01694853873175</c:v>
                </c:pt>
                <c:pt idx="31">
                  <c:v>104.06149277514214</c:v>
                </c:pt>
                <c:pt idx="32">
                  <c:v>104.07489226089162</c:v>
                </c:pt>
                <c:pt idx="33">
                  <c:v>104.0788758917901</c:v>
                </c:pt>
                <c:pt idx="34">
                  <c:v>104.21576793539275</c:v>
                </c:pt>
                <c:pt idx="35">
                  <c:v>104.17556947814435</c:v>
                </c:pt>
                <c:pt idx="36">
                  <c:v>104.1183500525115</c:v>
                </c:pt>
                <c:pt idx="37">
                  <c:v>104.12849020388947</c:v>
                </c:pt>
                <c:pt idx="38">
                  <c:v>104.26429580270162</c:v>
                </c:pt>
                <c:pt idx="39">
                  <c:v>104.24727483431717</c:v>
                </c:pt>
                <c:pt idx="40">
                  <c:v>104.21431934233875</c:v>
                </c:pt>
              </c:numCache>
            </c:numRef>
          </c:val>
          <c:smooth val="0"/>
          <c:extLst>
            <c:ext xmlns:c16="http://schemas.microsoft.com/office/drawing/2014/chart" uri="{C3380CC4-5D6E-409C-BE32-E72D297353CC}">
              <c16:uniqueId val="{00000001-4B4D-48E6-B479-269F18881C34}"/>
            </c:ext>
          </c:extLst>
        </c:ser>
        <c:ser>
          <c:idx val="2"/>
          <c:order val="2"/>
          <c:tx>
            <c:strRef>
              <c:f>Grafdata!$A$39</c:f>
              <c:strCache>
                <c:ptCount val="1"/>
                <c:pt idx="0">
                  <c:v>Gävle kommun</c:v>
                </c:pt>
              </c:strCache>
            </c:strRef>
          </c:tx>
          <c:spPr>
            <a:ln w="28575" cap="rnd">
              <a:solidFill>
                <a:schemeClr val="accent3"/>
              </a:solidFill>
              <a:prstDash val="sysDot"/>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Grafdata!$B$39:$AP$39</c:f>
              <c:numCache>
                <c:formatCode>General</c:formatCode>
                <c:ptCount val="41"/>
                <c:pt idx="0">
                  <c:v>100</c:v>
                </c:pt>
                <c:pt idx="1">
                  <c:v>100.20643836190636</c:v>
                </c:pt>
                <c:pt idx="2">
                  <c:v>100.30179821436056</c:v>
                </c:pt>
                <c:pt idx="3">
                  <c:v>100.63503374271703</c:v>
                </c:pt>
                <c:pt idx="4">
                  <c:v>100.77754956616506</c:v>
                </c:pt>
                <c:pt idx="5">
                  <c:v>100.93473613614452</c:v>
                </c:pt>
                <c:pt idx="6">
                  <c:v>101.21767196210756</c:v>
                </c:pt>
                <c:pt idx="7">
                  <c:v>101.61483002892233</c:v>
                </c:pt>
                <c:pt idx="8">
                  <c:v>101.89462212348577</c:v>
                </c:pt>
                <c:pt idx="9">
                  <c:v>102.23204929370834</c:v>
                </c:pt>
                <c:pt idx="10">
                  <c:v>102.55375780693298</c:v>
                </c:pt>
                <c:pt idx="11">
                  <c:v>102.89432870855514</c:v>
                </c:pt>
                <c:pt idx="12">
                  <c:v>103.02426960640483</c:v>
                </c:pt>
                <c:pt idx="13">
                  <c:v>103.24433080437608</c:v>
                </c:pt>
                <c:pt idx="14">
                  <c:v>103.26214528230707</c:v>
                </c:pt>
                <c:pt idx="15">
                  <c:v>103.71169887244834</c:v>
                </c:pt>
                <c:pt idx="16">
                  <c:v>103.61424319906108</c:v>
                </c:pt>
                <c:pt idx="17">
                  <c:v>103.8584063377625</c:v>
                </c:pt>
                <c:pt idx="18">
                  <c:v>104.10256947646393</c:v>
                </c:pt>
                <c:pt idx="19">
                  <c:v>104.34673261516537</c:v>
                </c:pt>
                <c:pt idx="20">
                  <c:v>104.56888963406966</c:v>
                </c:pt>
                <c:pt idx="21">
                  <c:v>104.85392128096575</c:v>
                </c:pt>
                <c:pt idx="22">
                  <c:v>104.94508949155384</c:v>
                </c:pt>
                <c:pt idx="23">
                  <c:v>105.31500188623885</c:v>
                </c:pt>
                <c:pt idx="24">
                  <c:v>105.4229366642914</c:v>
                </c:pt>
                <c:pt idx="25">
                  <c:v>105.655572787861</c:v>
                </c:pt>
                <c:pt idx="26">
                  <c:v>105.813807268307</c:v>
                </c:pt>
                <c:pt idx="27">
                  <c:v>106.10617428846879</c:v>
                </c:pt>
                <c:pt idx="28">
                  <c:v>106.31575638177475</c:v>
                </c:pt>
                <c:pt idx="29">
                  <c:v>106.60183593913736</c:v>
                </c:pt>
                <c:pt idx="30">
                  <c:v>106.84704698830532</c:v>
                </c:pt>
                <c:pt idx="31">
                  <c:v>107.21591147252379</c:v>
                </c:pt>
                <c:pt idx="32">
                  <c:v>107.32489416104288</c:v>
                </c:pt>
                <c:pt idx="33">
                  <c:v>107.63297983820263</c:v>
                </c:pt>
                <c:pt idx="34">
                  <c:v>107.62040491260427</c:v>
                </c:pt>
                <c:pt idx="35">
                  <c:v>107.74615416858784</c:v>
                </c:pt>
                <c:pt idx="36">
                  <c:v>107.83417864777634</c:v>
                </c:pt>
                <c:pt idx="37">
                  <c:v>107.84046611057551</c:v>
                </c:pt>
                <c:pt idx="38">
                  <c:v>108.03432954688351</c:v>
                </c:pt>
                <c:pt idx="39">
                  <c:v>108.06471895041288</c:v>
                </c:pt>
                <c:pt idx="40">
                  <c:v>108.07729387601124</c:v>
                </c:pt>
              </c:numCache>
            </c:numRef>
          </c:val>
          <c:smooth val="0"/>
          <c:extLst>
            <c:ext xmlns:c16="http://schemas.microsoft.com/office/drawing/2014/chart" uri="{C3380CC4-5D6E-409C-BE32-E72D297353CC}">
              <c16:uniqueId val="{00000002-4B4D-48E6-B479-269F18881C34}"/>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Grafdata!$B$23:$AP$23</c:f>
              <c:numCache>
                <c:formatCode>General</c:formatCode>
                <c:ptCount val="41"/>
                <c:pt idx="0">
                  <c:v>100</c:v>
                </c:pt>
                <c:pt idx="1">
                  <c:v>101.5269950918015</c:v>
                </c:pt>
                <c:pt idx="2">
                  <c:v>112.97945828031267</c:v>
                </c:pt>
                <c:pt idx="3">
                  <c:v>80.039992728594797</c:v>
                </c:pt>
                <c:pt idx="4">
                  <c:v>93.001272495909831</c:v>
                </c:pt>
                <c:pt idx="5">
                  <c:v>133.64842755862571</c:v>
                </c:pt>
                <c:pt idx="6">
                  <c:v>142.21050718051262</c:v>
                </c:pt>
                <c:pt idx="7">
                  <c:v>118.39665515360844</c:v>
                </c:pt>
                <c:pt idx="8">
                  <c:v>160.20723504817306</c:v>
                </c:pt>
                <c:pt idx="9">
                  <c:v>158.68023995637157</c:v>
                </c:pt>
                <c:pt idx="10">
                  <c:v>167.73313942919469</c:v>
                </c:pt>
                <c:pt idx="11">
                  <c:v>141.08343937465915</c:v>
                </c:pt>
                <c:pt idx="12">
                  <c:v>201.58153063079439</c:v>
                </c:pt>
                <c:pt idx="13">
                  <c:v>205.65351754226504</c:v>
                </c:pt>
                <c:pt idx="14">
                  <c:v>240.3199418287584</c:v>
                </c:pt>
                <c:pt idx="15">
                  <c:v>214.01563352117796</c:v>
                </c:pt>
                <c:pt idx="16">
                  <c:v>214.25195419014725</c:v>
                </c:pt>
                <c:pt idx="17">
                  <c:v>270.53263043083075</c:v>
                </c:pt>
                <c:pt idx="18">
                  <c:v>301.34520996182511</c:v>
                </c:pt>
                <c:pt idx="19">
                  <c:v>266.53335757135068</c:v>
                </c:pt>
                <c:pt idx="20">
                  <c:v>273.44119251045265</c:v>
                </c:pt>
                <c:pt idx="21">
                  <c:v>308.52572259589164</c:v>
                </c:pt>
                <c:pt idx="22">
                  <c:v>321.97782221414286</c:v>
                </c:pt>
                <c:pt idx="23">
                  <c:v>231.10343573895656</c:v>
                </c:pt>
                <c:pt idx="24">
                  <c:v>297.7822214142883</c:v>
                </c:pt>
                <c:pt idx="25">
                  <c:v>250.66351572441374</c:v>
                </c:pt>
                <c:pt idx="26">
                  <c:v>261.22523177604074</c:v>
                </c:pt>
                <c:pt idx="27">
                  <c:v>200.63624795491728</c:v>
                </c:pt>
                <c:pt idx="28">
                  <c:v>249.80912561352483</c:v>
                </c:pt>
                <c:pt idx="29">
                  <c:v>211.3070350845301</c:v>
                </c:pt>
                <c:pt idx="30">
                  <c:v>229.84911834211962</c:v>
                </c:pt>
                <c:pt idx="31">
                  <c:v>161.71605162697691</c:v>
                </c:pt>
                <c:pt idx="32">
                  <c:v>256.31703326667878</c:v>
                </c:pt>
                <c:pt idx="33">
                  <c:v>215.50627158698418</c:v>
                </c:pt>
                <c:pt idx="34">
                  <c:v>227.30412652245047</c:v>
                </c:pt>
                <c:pt idx="35">
                  <c:v>186.74786402472279</c:v>
                </c:pt>
                <c:pt idx="36">
                  <c:v>233.63024904562806</c:v>
                </c:pt>
                <c:pt idx="37">
                  <c:v>280.14906380658061</c:v>
                </c:pt>
                <c:pt idx="38">
                  <c:v>266.84239229231048</c:v>
                </c:pt>
                <c:pt idx="39">
                  <c:v>200.78167605889837</c:v>
                </c:pt>
                <c:pt idx="40">
                  <c:v>280.78531176149789</c:v>
                </c:pt>
              </c:numCache>
            </c:numRef>
          </c:val>
          <c:smooth val="0"/>
          <c:extLst>
            <c:ext xmlns:c16="http://schemas.microsoft.com/office/drawing/2014/chart" uri="{C3380CC4-5D6E-409C-BE32-E72D297353CC}">
              <c16:uniqueId val="{00000000-56FB-44F6-BC87-07B234E7C74E}"/>
            </c:ext>
          </c:extLst>
        </c:ser>
        <c:ser>
          <c:idx val="1"/>
          <c:order val="1"/>
          <c:tx>
            <c:strRef>
              <c:f>Grafdata!$A$38</c:f>
              <c:strCache>
                <c:ptCount val="1"/>
                <c:pt idx="0">
                  <c:v>Gävleborgs län</c:v>
                </c:pt>
              </c:strCache>
            </c:strRef>
          </c:tx>
          <c:spPr>
            <a:ln w="28575" cap="rnd">
              <a:solidFill>
                <a:schemeClr val="accent2"/>
              </a:solidFill>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Grafdata!$B$38:$AP$38</c:f>
              <c:numCache>
                <c:formatCode>General</c:formatCode>
                <c:ptCount val="41"/>
                <c:pt idx="0">
                  <c:v>100</c:v>
                </c:pt>
                <c:pt idx="1">
                  <c:v>211.42857142857142</c:v>
                </c:pt>
                <c:pt idx="2">
                  <c:v>191.42857142857142</c:v>
                </c:pt>
                <c:pt idx="3">
                  <c:v>185.71428571428572</c:v>
                </c:pt>
                <c:pt idx="4">
                  <c:v>137.14285714285714</c:v>
                </c:pt>
                <c:pt idx="5">
                  <c:v>108.57142857142857</c:v>
                </c:pt>
                <c:pt idx="6">
                  <c:v>34.285714285714285</c:v>
                </c:pt>
                <c:pt idx="7">
                  <c:v>160</c:v>
                </c:pt>
                <c:pt idx="8">
                  <c:v>162.85714285714286</c:v>
                </c:pt>
                <c:pt idx="9">
                  <c:v>380</c:v>
                </c:pt>
                <c:pt idx="10">
                  <c:v>354.28571428571428</c:v>
                </c:pt>
                <c:pt idx="11">
                  <c:v>228.57142857142858</c:v>
                </c:pt>
                <c:pt idx="12">
                  <c:v>1068.5714285714287</c:v>
                </c:pt>
                <c:pt idx="13">
                  <c:v>208.57142857142858</c:v>
                </c:pt>
                <c:pt idx="14">
                  <c:v>325.71428571428572</c:v>
                </c:pt>
                <c:pt idx="15">
                  <c:v>197.14285714285714</c:v>
                </c:pt>
                <c:pt idx="16">
                  <c:v>54.285714285714285</c:v>
                </c:pt>
                <c:pt idx="17">
                  <c:v>848.57142857142856</c:v>
                </c:pt>
                <c:pt idx="18">
                  <c:v>291.42857142857144</c:v>
                </c:pt>
                <c:pt idx="19">
                  <c:v>1154.2857142857142</c:v>
                </c:pt>
                <c:pt idx="20">
                  <c:v>385.71428571428572</c:v>
                </c:pt>
                <c:pt idx="21">
                  <c:v>365.71428571428572</c:v>
                </c:pt>
                <c:pt idx="22">
                  <c:v>820</c:v>
                </c:pt>
                <c:pt idx="23">
                  <c:v>354.28571428571428</c:v>
                </c:pt>
                <c:pt idx="24">
                  <c:v>605.71428571428567</c:v>
                </c:pt>
                <c:pt idx="25">
                  <c:v>968.57142857142856</c:v>
                </c:pt>
                <c:pt idx="26">
                  <c:v>1217.1428571428571</c:v>
                </c:pt>
                <c:pt idx="27">
                  <c:v>340</c:v>
                </c:pt>
                <c:pt idx="28">
                  <c:v>580</c:v>
                </c:pt>
                <c:pt idx="29">
                  <c:v>174.28571428571428</c:v>
                </c:pt>
                <c:pt idx="30">
                  <c:v>528.57142857142856</c:v>
                </c:pt>
                <c:pt idx="31">
                  <c:v>351.42857142857144</c:v>
                </c:pt>
                <c:pt idx="32">
                  <c:v>542.85714285714289</c:v>
                </c:pt>
                <c:pt idx="33">
                  <c:v>220</c:v>
                </c:pt>
                <c:pt idx="34">
                  <c:v>580</c:v>
                </c:pt>
                <c:pt idx="35">
                  <c:v>857.14285714285711</c:v>
                </c:pt>
                <c:pt idx="36">
                  <c:v>288.57142857142856</c:v>
                </c:pt>
                <c:pt idx="37">
                  <c:v>522.85714285714289</c:v>
                </c:pt>
                <c:pt idx="38">
                  <c:v>720</c:v>
                </c:pt>
                <c:pt idx="39">
                  <c:v>514.28571428571433</c:v>
                </c:pt>
                <c:pt idx="40">
                  <c:v>785.71428571428567</c:v>
                </c:pt>
              </c:numCache>
            </c:numRef>
          </c:val>
          <c:smooth val="0"/>
          <c:extLst>
            <c:ext xmlns:c16="http://schemas.microsoft.com/office/drawing/2014/chart" uri="{C3380CC4-5D6E-409C-BE32-E72D297353CC}">
              <c16:uniqueId val="{00000001-56FB-44F6-BC87-07B234E7C74E}"/>
            </c:ext>
          </c:extLst>
        </c:ser>
        <c:ser>
          <c:idx val="2"/>
          <c:order val="2"/>
          <c:tx>
            <c:strRef>
              <c:f>Grafdata!$A$39</c:f>
              <c:strCache>
                <c:ptCount val="1"/>
                <c:pt idx="0">
                  <c:v>Gävle kommun</c:v>
                </c:pt>
              </c:strCache>
            </c:strRef>
          </c:tx>
          <c:spPr>
            <a:ln w="28575" cap="rnd">
              <a:solidFill>
                <a:schemeClr val="accent3"/>
              </a:solidFill>
              <a:prstDash val="sysDot"/>
              <a:round/>
            </a:ln>
            <a:effectLst/>
          </c:spPr>
          <c:marker>
            <c:symbol val="none"/>
          </c:marker>
          <c:cat>
            <c:strRef>
              <c:f>Grafdata!$B$22:$AP$22</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Grafdata!$B$39:$AP$39</c:f>
              <c:numCache>
                <c:formatCode>General</c:formatCode>
                <c:ptCount val="41"/>
                <c:pt idx="0">
                  <c:v>100</c:v>
                </c:pt>
                <c:pt idx="1">
                  <c:v>862.5</c:v>
                </c:pt>
                <c:pt idx="2">
                  <c:v>362.5</c:v>
                </c:pt>
                <c:pt idx="3">
                  <c:v>712.5</c:v>
                </c:pt>
                <c:pt idx="4">
                  <c:v>525</c:v>
                </c:pt>
                <c:pt idx="5">
                  <c:v>450</c:v>
                </c:pt>
                <c:pt idx="6">
                  <c:v>87.5</c:v>
                </c:pt>
                <c:pt idx="7">
                  <c:v>487.5</c:v>
                </c:pt>
                <c:pt idx="8">
                  <c:v>100</c:v>
                </c:pt>
                <c:pt idx="9">
                  <c:v>975</c:v>
                </c:pt>
                <c:pt idx="10">
                  <c:v>1087.5</c:v>
                </c:pt>
                <c:pt idx="11">
                  <c:v>200</c:v>
                </c:pt>
                <c:pt idx="12">
                  <c:v>4575</c:v>
                </c:pt>
                <c:pt idx="13">
                  <c:v>737.5</c:v>
                </c:pt>
                <c:pt idx="14">
                  <c:v>1150</c:v>
                </c:pt>
                <c:pt idx="15">
                  <c:v>637.5</c:v>
                </c:pt>
                <c:pt idx="16">
                  <c:v>75</c:v>
                </c:pt>
                <c:pt idx="17">
                  <c:v>3562.5</c:v>
                </c:pt>
                <c:pt idx="18">
                  <c:v>900</c:v>
                </c:pt>
                <c:pt idx="19">
                  <c:v>4775</c:v>
                </c:pt>
                <c:pt idx="20">
                  <c:v>225</c:v>
                </c:pt>
                <c:pt idx="21">
                  <c:v>850</c:v>
                </c:pt>
                <c:pt idx="22">
                  <c:v>3275</c:v>
                </c:pt>
                <c:pt idx="23">
                  <c:v>112.5</c:v>
                </c:pt>
                <c:pt idx="24">
                  <c:v>2037.5</c:v>
                </c:pt>
                <c:pt idx="25">
                  <c:v>4112.5</c:v>
                </c:pt>
                <c:pt idx="26">
                  <c:v>4525</c:v>
                </c:pt>
                <c:pt idx="27">
                  <c:v>362.5</c:v>
                </c:pt>
                <c:pt idx="28">
                  <c:v>1087.5</c:v>
                </c:pt>
                <c:pt idx="29">
                  <c:v>137.5</c:v>
                </c:pt>
                <c:pt idx="30">
                  <c:v>1125</c:v>
                </c:pt>
                <c:pt idx="31">
                  <c:v>875</c:v>
                </c:pt>
                <c:pt idx="32">
                  <c:v>1787.5</c:v>
                </c:pt>
                <c:pt idx="33">
                  <c:v>437.5</c:v>
                </c:pt>
                <c:pt idx="34">
                  <c:v>1900</c:v>
                </c:pt>
                <c:pt idx="35">
                  <c:v>3500</c:v>
                </c:pt>
                <c:pt idx="36">
                  <c:v>987.5</c:v>
                </c:pt>
                <c:pt idx="37">
                  <c:v>1362.5</c:v>
                </c:pt>
                <c:pt idx="38">
                  <c:v>2875</c:v>
                </c:pt>
                <c:pt idx="39">
                  <c:v>1975</c:v>
                </c:pt>
                <c:pt idx="40">
                  <c:v>2362.5</c:v>
                </c:pt>
              </c:numCache>
            </c:numRef>
          </c:val>
          <c:smooth val="0"/>
          <c:extLst>
            <c:ext xmlns:c16="http://schemas.microsoft.com/office/drawing/2014/chart" uri="{C3380CC4-5D6E-409C-BE32-E72D297353CC}">
              <c16:uniqueId val="{00000002-56FB-44F6-BC87-07B234E7C74E}"/>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Grafdata!$B$21:$L$21</c:f>
              <c:numCache>
                <c:formatCode>General</c:formatCode>
                <c:ptCount val="11"/>
                <c:pt idx="0">
                  <c:v>100</c:v>
                </c:pt>
                <c:pt idx="1">
                  <c:v>102.84543745574402</c:v>
                </c:pt>
                <c:pt idx="2">
                  <c:v>107.48482267056299</c:v>
                </c:pt>
                <c:pt idx="3">
                  <c:v>114.44299470545737</c:v>
                </c:pt>
                <c:pt idx="4">
                  <c:v>122.85814723357451</c:v>
                </c:pt>
                <c:pt idx="5">
                  <c:v>128.76820830233169</c:v>
                </c:pt>
                <c:pt idx="6">
                  <c:v>131.58510626826401</c:v>
                </c:pt>
                <c:pt idx="7">
                  <c:v>137.22846328865501</c:v>
                </c:pt>
                <c:pt idx="8">
                  <c:v>141.20028323826162</c:v>
                </c:pt>
                <c:pt idx="9">
                  <c:v>77.100919805471392</c:v>
                </c:pt>
                <c:pt idx="10">
                  <c:v>136.55813752871023</c:v>
                </c:pt>
              </c:numCache>
            </c:numRef>
          </c:val>
          <c:smooth val="0"/>
          <c:extLst>
            <c:ext xmlns:c16="http://schemas.microsoft.com/office/drawing/2014/chart" uri="{C3380CC4-5D6E-409C-BE32-E72D297353CC}">
              <c16:uniqueId val="{00000000-B71E-4679-A5CF-F00FC0926C7C}"/>
            </c:ext>
          </c:extLst>
        </c:ser>
        <c:ser>
          <c:idx val="1"/>
          <c:order val="1"/>
          <c:tx>
            <c:strRef>
              <c:f>Grafdata!$A$35</c:f>
              <c:strCache>
                <c:ptCount val="1"/>
                <c:pt idx="0">
                  <c:v>Gävleborgs län</c:v>
                </c:pt>
              </c:strCache>
            </c:strRef>
          </c:tx>
          <c:spPr>
            <a:ln w="28575" cap="rnd">
              <a:solidFill>
                <a:schemeClr val="accent2"/>
              </a:solidFill>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Grafdata!$B$35:$L$35</c:f>
              <c:numCache>
                <c:formatCode>General</c:formatCode>
                <c:ptCount val="11"/>
                <c:pt idx="0">
                  <c:v>100</c:v>
                </c:pt>
                <c:pt idx="1">
                  <c:v>106.25811573878266</c:v>
                </c:pt>
                <c:pt idx="2">
                  <c:v>106.36719126802157</c:v>
                </c:pt>
                <c:pt idx="3">
                  <c:v>109.51628341829353</c:v>
                </c:pt>
                <c:pt idx="4">
                  <c:v>115.78849735473291</c:v>
                </c:pt>
                <c:pt idx="5">
                  <c:v>116.84437815818178</c:v>
                </c:pt>
                <c:pt idx="6">
                  <c:v>126.03640303037048</c:v>
                </c:pt>
                <c:pt idx="7">
                  <c:v>130.60644510236034</c:v>
                </c:pt>
                <c:pt idx="8">
                  <c:v>144.37964220258368</c:v>
                </c:pt>
                <c:pt idx="9">
                  <c:v>94.632296744800357</c:v>
                </c:pt>
                <c:pt idx="10">
                  <c:v>140.9968167753712</c:v>
                </c:pt>
              </c:numCache>
            </c:numRef>
          </c:val>
          <c:smooth val="0"/>
          <c:extLst>
            <c:ext xmlns:c16="http://schemas.microsoft.com/office/drawing/2014/chart" uri="{C3380CC4-5D6E-409C-BE32-E72D297353CC}">
              <c16:uniqueId val="{00000001-B71E-4679-A5CF-F00FC0926C7C}"/>
            </c:ext>
          </c:extLst>
        </c:ser>
        <c:ser>
          <c:idx val="2"/>
          <c:order val="2"/>
          <c:tx>
            <c:strRef>
              <c:f>Grafdata!$A$36</c:f>
              <c:strCache>
                <c:ptCount val="1"/>
                <c:pt idx="0">
                  <c:v>Gävle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Grafdata!$B$36:$L$36</c:f>
              <c:numCache>
                <c:formatCode>General</c:formatCode>
                <c:ptCount val="11"/>
                <c:pt idx="0">
                  <c:v>100</c:v>
                </c:pt>
                <c:pt idx="1">
                  <c:v>103.47967744563005</c:v>
                </c:pt>
                <c:pt idx="2">
                  <c:v>107.61586706850208</c:v>
                </c:pt>
                <c:pt idx="3">
                  <c:v>110.58401889712471</c:v>
                </c:pt>
                <c:pt idx="4">
                  <c:v>120.47894436751649</c:v>
                </c:pt>
                <c:pt idx="5">
                  <c:v>125.66099209904699</c:v>
                </c:pt>
                <c:pt idx="6">
                  <c:v>130.06434796774457</c:v>
                </c:pt>
                <c:pt idx="7">
                  <c:v>137.44563003991203</c:v>
                </c:pt>
                <c:pt idx="8">
                  <c:v>150.2891585892319</c:v>
                </c:pt>
                <c:pt idx="9">
                  <c:v>99.54060438217806</c:v>
                </c:pt>
                <c:pt idx="10">
                  <c:v>155.57709538160788</c:v>
                </c:pt>
              </c:numCache>
            </c:numRef>
          </c:val>
          <c:smooth val="0"/>
          <c:extLst>
            <c:ext xmlns:c16="http://schemas.microsoft.com/office/drawing/2014/chart" uri="{C3380CC4-5D6E-409C-BE32-E72D297353CC}">
              <c16:uniqueId val="{00000002-B71E-4679-A5CF-F00FC0926C7C}"/>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2022-04-06</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06/04/2022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4/6/2022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4/6/2022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4/6/2022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4/6/2022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4/6/2022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4/6/2022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4/6/2022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4/6/2022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4/6/2022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4/6/2022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4/6/2022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stockholmbusinessalliance.se/material/?cat=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8.png"/><Relationship Id="rId7" Type="http://schemas.openxmlformats.org/officeDocument/2006/relationships/image" Target="../media/image12.svg"/><Relationship Id="rId2" Type="http://schemas.openxmlformats.org/officeDocument/2006/relationships/image" Target="../media/image7.jpg"/><Relationship Id="rId1" Type="http://schemas.openxmlformats.org/officeDocument/2006/relationships/slideLayout" Target="../slideLayouts/slideLayout12.xml"/><Relationship Id="rId6" Type="http://schemas.openxmlformats.org/officeDocument/2006/relationships/image" Target="../media/image11.svg"/><Relationship Id="rId11" Type="http://schemas.openxmlformats.org/officeDocument/2006/relationships/image" Target="../media/image16.svg"/><Relationship Id="rId5" Type="http://schemas.openxmlformats.org/officeDocument/2006/relationships/image" Target="../media/image9.png"/><Relationship Id="rId10" Type="http://schemas.openxmlformats.org/officeDocument/2006/relationships/image" Target="../media/image11.png"/><Relationship Id="rId4" Type="http://schemas.openxmlformats.org/officeDocument/2006/relationships/image" Target="../media/image9.svg"/><Relationship Id="rId9" Type="http://schemas.openxmlformats.org/officeDocument/2006/relationships/image" Target="../media/image14.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hyperlink" Target="https://stockholmbusinessalliance.se/material/?cat=konjunkturrapporter" TargetMode="External"/><Relationship Id="rId1" Type="http://schemas.openxmlformats.org/officeDocument/2006/relationships/slideLayout" Target="../slideLayouts/slideLayout1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rgbClr val="D6EDFC">
              <a:alpha val="50196"/>
            </a:srgbClr>
          </a:solidFill>
        </p:spPr>
        <p:txBody>
          <a:bodyPr wrap="square" lIns="432000" rtlCol="0" anchor="ctr">
            <a:noAutofit/>
          </a:bodyPr>
          <a:lstStyle/>
          <a:p>
            <a:r>
              <a:rPr lang="en-GB" sz="3200" dirty="0" err="1">
                <a:solidFill>
                  <a:schemeClr val="bg1"/>
                </a:solidFill>
              </a:rPr>
              <a:t>Gävleborgskonjunkturen</a:t>
            </a:r>
            <a:r>
              <a:rPr lang="sv-SE" sz="3200" dirty="0">
                <a:solidFill>
                  <a:schemeClr val="bg1"/>
                </a:solidFill>
                <a:latin typeface="+mj-lt"/>
              </a:rPr>
              <a:t> </a:t>
            </a:r>
          </a:p>
          <a:p>
            <a:r>
              <a:rPr lang="en-GB" sz="2000" dirty="0" err="1">
                <a:solidFill>
                  <a:schemeClr val="bg1"/>
                </a:solidFill>
              </a:rPr>
              <a:t>Gävleborgs</a:t>
            </a:r>
            <a:r>
              <a:rPr lang="en-GB" sz="2000" dirty="0">
                <a:solidFill>
                  <a:schemeClr val="bg1"/>
                </a:solidFill>
              </a:rPr>
              <a:t> </a:t>
            </a:r>
            <a:r>
              <a:rPr lang="en-GB" sz="2000" dirty="0" err="1">
                <a:solidFill>
                  <a:schemeClr val="bg1"/>
                </a:solidFill>
              </a:rPr>
              <a:t>län</a:t>
            </a:r>
            <a:r>
              <a:rPr lang="sv-SE" sz="2000" dirty="0">
                <a:solidFill>
                  <a:schemeClr val="bg1"/>
                </a:solidFill>
                <a:latin typeface="+mj-lt"/>
              </a:rPr>
              <a:t>, 2021 kv4</a:t>
            </a:r>
          </a:p>
          <a:p>
            <a:r>
              <a:rPr lang="sv-SE" sz="2000" dirty="0" smtClean="0">
                <a:solidFill>
                  <a:schemeClr val="bg1"/>
                </a:solidFill>
                <a:latin typeface="+mj-lt"/>
              </a:rPr>
              <a:t/>
            </a:r>
            <a:br>
              <a:rPr lang="sv-SE" sz="2000" dirty="0" smtClean="0">
                <a:solidFill>
                  <a:schemeClr val="bg1"/>
                </a:solidFill>
                <a:latin typeface="+mj-lt"/>
              </a:rPr>
            </a:br>
            <a:r>
              <a:rPr lang="sv-SE" sz="2000" dirty="0" smtClean="0">
                <a:solidFill>
                  <a:schemeClr val="bg1"/>
                </a:solidFill>
                <a:latin typeface="+mj-lt"/>
              </a:rPr>
              <a:t>April, 2022</a:t>
            </a:r>
            <a:endParaRPr lang="sv-SE" sz="2000" dirty="0">
              <a:solidFill>
                <a:schemeClr val="bg1"/>
              </a:solidFill>
              <a:highlight>
                <a:srgbClr val="FFFF00"/>
              </a:highlight>
            </a:endParaRPr>
          </a:p>
          <a:p>
            <a:r>
              <a:rPr lang="sv-SE" sz="2000" dirty="0">
                <a:solidFill>
                  <a:schemeClr val="bg1"/>
                </a:solidFill>
                <a:latin typeface="+mj-lt"/>
              </a:rPr>
              <a:t>Stockholm 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pic>
        <p:nvPicPr>
          <p:cNvPr id="6" name="Bildobjekt 5">
            <a:extLst>
              <a:ext uri="{FF2B5EF4-FFF2-40B4-BE49-F238E27FC236}">
                <a16:creationId xmlns:a16="http://schemas.microsoft.com/office/drawing/2014/main" id="{E74B21AF-C4D9-4349-8B9E-89972F88D258}"/>
              </a:ext>
            </a:extLst>
          </p:cNvPr>
          <p:cNvPicPr>
            <a:picLocks noChangeAspect="1"/>
          </p:cNvPicPr>
          <p:nvPr/>
        </p:nvPicPr>
        <p:blipFill rotWithShape="1">
          <a:blip r:embed="rId4"/>
          <a:srcRect l="-1435" t="44220" r="1435" b="9306"/>
          <a:stretch/>
        </p:blipFill>
        <p:spPr>
          <a:xfrm>
            <a:off x="6372225" y="382"/>
            <a:ext cx="6171961" cy="6866006"/>
          </a:xfrm>
          <a:prstGeom prst="rect">
            <a:avLst/>
          </a:prstGeom>
        </p:spPr>
      </p:pic>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a:extLst>
              <a:ext uri="{FF2B5EF4-FFF2-40B4-BE49-F238E27FC236}">
                <a16:creationId xmlns:a16="http://schemas.microsoft.com/office/drawing/2014/main" id="{97F73C8C-2529-478E-BCD1-5F1AD43D8FF2}"/>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Gävleborgs län och Gävle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a:t>
            </a:r>
            <a:r>
              <a:rPr lang="sv-SE" sz="1100" dirty="0" err="1"/>
              <a:t>säsongsrensande</a:t>
            </a:r>
            <a:r>
              <a:rPr lang="sv-SE" sz="1100" dirty="0"/>
              <a:t>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rPr>
              <a:t>https://stockholmbusinessalliance.se/material/?cat=konjunkturrapporter</a:t>
            </a:r>
            <a:endParaRPr lang="sv-SE" sz="1100" u="sng" dirty="0"/>
          </a:p>
          <a:p>
            <a:r>
              <a:rPr lang="sv-SE" sz="1100" dirty="0"/>
              <a:t/>
            </a:r>
            <a:br>
              <a:rPr lang="sv-SE" sz="1100" dirty="0"/>
            </a:br>
            <a:r>
              <a:rPr lang="sv-SE" sz="1100" dirty="0"/>
              <a:t>Frågor kan ställas till </a:t>
            </a:r>
            <a:r>
              <a:rPr lang="sv-SE" sz="1100" dirty="0" smtClean="0"/>
              <a:t>Viktor Gustafsson </a:t>
            </a:r>
            <a:r>
              <a:rPr lang="sv-SE" sz="1100" dirty="0"/>
              <a:t>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dirty="0"/>
              <a:t>Om </a:t>
            </a:r>
            <a:r>
              <a:rPr lang="en-US" dirty="0" err="1"/>
              <a:t>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a:extLst>
              <a:ext uri="{FF2B5EF4-FFF2-40B4-BE49-F238E27FC236}">
                <a16:creationId xmlns:a16="http://schemas.microsoft.com/office/drawing/2014/main" id="{2A759816-AF8A-40F3-9661-B3E574FCD320}"/>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5133" y="1437148"/>
            <a:ext cx="4858261" cy="5024239"/>
          </a:xfrm>
        </p:spPr>
        <p:txBody>
          <a:bodyPr/>
          <a:lstStyle/>
          <a:p>
            <a:pPr>
              <a:lnSpc>
                <a:spcPct val="106000"/>
              </a:lnSpc>
              <a:spcBef>
                <a:spcPts val="1000"/>
              </a:spcBef>
              <a:spcAft>
                <a:spcPts val="800"/>
              </a:spcAft>
            </a:pPr>
            <a:r>
              <a:rPr lang="sv-SE" sz="1100" b="1" dirty="0">
                <a:solidFill>
                  <a:srgbClr val="000000"/>
                </a:solidFill>
                <a:ea typeface="Calibri" panose="020F0502020204030204" pitchFamily="34" charset="0"/>
              </a:rPr>
              <a:t>2020 </a:t>
            </a:r>
            <a:r>
              <a:rPr lang="sv-SE" sz="1100" b="1" kern="1200" dirty="0">
                <a:solidFill>
                  <a:srgbClr val="000000"/>
                </a:solidFill>
                <a:effectLst/>
                <a:ea typeface="Calibri" panose="020F0502020204030204" pitchFamily="34" charset="0"/>
              </a:rPr>
              <a:t>präglades starkt av följdverkningarna av Covid-19 pandemin. I Gävleborg fortsätter återhämtningen men med vissa orosmoln. Arbetsmarknaden stärks av en sjunkande arbetslöshet, men den sker samtidigt som den totala sysselsättningsnivån sjunker i länet och samtidigt som antalet varsel också ökar. Mer positivt är att lönesumman stiger under kvartalet tillsammans med ett ökat nyföretagande. Även besöksnäringen fortsätter sin återhämtning under kvartalet efter att ha drabbats hårt under pandemin. </a:t>
            </a:r>
            <a:endParaRPr lang="sv-SE" sz="1200" dirty="0">
              <a:effectLst/>
              <a:ea typeface="Times New Roman" panose="02020603050405020304" pitchFamily="18" charset="0"/>
            </a:endParaRPr>
          </a:p>
          <a:p>
            <a:pPr>
              <a:lnSpc>
                <a:spcPct val="106000"/>
              </a:lnSpc>
              <a:spcBef>
                <a:spcPts val="1000"/>
              </a:spcBef>
              <a:spcAft>
                <a:spcPts val="800"/>
              </a:spcAft>
            </a:pPr>
            <a:r>
              <a:rPr lang="sv-SE" sz="1100" kern="1200" dirty="0">
                <a:solidFill>
                  <a:srgbClr val="000000"/>
                </a:solidFill>
                <a:effectLst/>
                <a:ea typeface="Calibri" panose="020F0502020204030204" pitchFamily="34" charset="0"/>
              </a:rPr>
              <a:t>Lönesumman i privat sektor ökar med 6,7 procent och en liknande utveckling syns även i relation till den totala lönesumman, per sysselsatt och invånare. Nyföretagandet ökar med 22 procent samtidigt som företagskonkurserna ökar med 15 procent. Besöksnäringen fortsätter sin återhämtning och de kommersiella övernattningarna ökar med 49 procent i länet och 56 procent i Gävle kommun.</a:t>
            </a:r>
            <a:endParaRPr lang="sv-SE" sz="1200" dirty="0">
              <a:effectLst/>
              <a:ea typeface="Times New Roman" panose="02020603050405020304" pitchFamily="18" charset="0"/>
            </a:endParaRPr>
          </a:p>
          <a:p>
            <a:pPr>
              <a:lnSpc>
                <a:spcPct val="106000"/>
              </a:lnSpc>
              <a:spcBef>
                <a:spcPts val="1000"/>
              </a:spcBef>
              <a:spcAft>
                <a:spcPts val="800"/>
              </a:spcAft>
            </a:pPr>
            <a:r>
              <a:rPr lang="sv-SE" sz="1100" kern="1200" dirty="0">
                <a:solidFill>
                  <a:srgbClr val="000000"/>
                </a:solidFill>
                <a:effectLst/>
                <a:ea typeface="Calibri" panose="020F0502020204030204" pitchFamily="34" charset="0"/>
              </a:rPr>
              <a:t>På arbetsmarknaden är signalerna mer tvetydiga. Arbetslösheten sjunker med 1 procentenhet tillsammans med att de lediga jobben ökar, men det sker samtidigt som sysselsättningen minskar med 3,7 procent och varslen ökar. </a:t>
            </a:r>
          </a:p>
          <a:p>
            <a:pPr>
              <a:lnSpc>
                <a:spcPct val="106000"/>
              </a:lnSpc>
              <a:spcBef>
                <a:spcPts val="1000"/>
              </a:spcBef>
              <a:spcAft>
                <a:spcPts val="800"/>
              </a:spcAft>
            </a:pPr>
            <a:r>
              <a:rPr lang="sv-SE" sz="1100" kern="1200" dirty="0">
                <a:solidFill>
                  <a:srgbClr val="000000"/>
                </a:solidFill>
                <a:effectLst/>
                <a:ea typeface="Calibri" panose="020F0502020204030204" pitchFamily="34" charset="0"/>
              </a:rPr>
              <a:t>Befolkningstillväxten är närmast oförändrad under perioden, vilket innebär att tillväxten sker långsammare i Gävleborg än för övriga Stockholmsregionen och landet som helhet. Bostadsbyggandet tar återigen fart och under kvartalet påbörjades 275 bostäder.</a:t>
            </a:r>
            <a:endParaRPr lang="sv-SE" sz="1200" dirty="0">
              <a:effectLst/>
              <a:ea typeface="Times New Roman" panose="02020603050405020304" pitchFamily="18" charset="0"/>
            </a:endParaRPr>
          </a:p>
          <a:p>
            <a:pPr>
              <a:spcAft>
                <a:spcPts val="800"/>
              </a:spcAft>
            </a:pPr>
            <a:r>
              <a:rPr lang="sv-SE" sz="1100" dirty="0"/>
              <a:t>Staffan 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5133" y="77263"/>
            <a:ext cx="5596088" cy="1113955"/>
          </a:xfrm>
        </p:spPr>
        <p:txBody>
          <a:bodyPr/>
          <a:lstStyle/>
          <a:p>
            <a:r>
              <a:rPr lang="sv-SE" sz="2800" dirty="0"/>
              <a:t>Återhämtning</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528677"/>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Gävleborg, 2021 kv4</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462524" y="5385190"/>
            <a:ext cx="3054041" cy="215444"/>
          </a:xfrm>
          <a:prstGeom prst="rect">
            <a:avLst/>
          </a:prstGeom>
          <a:noFill/>
        </p:spPr>
        <p:txBody>
          <a:bodyPr wrap="none" rtlCol="0">
            <a:spAutoFit/>
          </a:bodyPr>
          <a:lstStyle/>
          <a:p>
            <a:r>
              <a:rPr lang="sv-SE" sz="800" dirty="0">
                <a:latin typeface="+mj-lt"/>
                <a:cs typeface="Arial" panose="020B0604020202020204" pitchFamily="34" charset="0"/>
              </a:rPr>
              <a:t>* Förändring i arbetslösheten visas i procentenheter, ej i procent</a:t>
            </a:r>
          </a:p>
        </p:txBody>
      </p:sp>
      <p:graphicFrame>
        <p:nvGraphicFramePr>
          <p:cNvPr id="54" name="Tabell 53">
            <a:extLst>
              <a:ext uri="{FF2B5EF4-FFF2-40B4-BE49-F238E27FC236}">
                <a16:creationId xmlns:a16="http://schemas.microsoft.com/office/drawing/2014/main" id="{0120F7F9-842D-4673-B582-85A5F7E1CDDC}"/>
              </a:ext>
            </a:extLst>
          </p:cNvPr>
          <p:cNvGraphicFramePr>
            <a:graphicFrameLocks noGrp="1"/>
          </p:cNvGraphicFramePr>
          <p:nvPr>
            <p:extLst>
              <p:ext uri="{D42A27DB-BD31-4B8C-83A1-F6EECF244321}">
                <p14:modId xmlns:p14="http://schemas.microsoft.com/office/powerpoint/2010/main" val="1236535839"/>
              </p:ext>
            </p:extLst>
          </p:nvPr>
        </p:nvGraphicFramePr>
        <p:xfrm>
          <a:off x="564159" y="1628775"/>
          <a:ext cx="4869990" cy="3792279"/>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3">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a:latin typeface="+mj-lt"/>
                          <a:cs typeface="Arial" panose="020B0604020202020204" pitchFamily="34" charset="0"/>
                        </a:rPr>
                        <a:t>Gävleborgs län</a:t>
                      </a:r>
                      <a:endParaRPr lang="sv-SE" sz="800" b="1" dirty="0">
                        <a:latin typeface="+mj-lt"/>
                        <a:cs typeface="Arial" panose="020B060402020202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a:latin typeface="+mj-lt"/>
                          <a:cs typeface="Arial" panose="020B0604020202020204" pitchFamily="34" charset="0"/>
                        </a:rPr>
                        <a:t>Gävle kommun</a:t>
                      </a:r>
                      <a:endParaRPr lang="sv-SE" sz="800" b="1" dirty="0">
                        <a:latin typeface="+mj-lt"/>
                        <a:cs typeface="Arial" panose="020B060402020202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kv4</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kv4</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3">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451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194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123 200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9 211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4 473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180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143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287,8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275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172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189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190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96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56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10" name="Bild 9" descr="Spela upp">
            <a:extLst>
              <a:ext uri="{FF2B5EF4-FFF2-40B4-BE49-F238E27FC236}">
                <a16:creationId xmlns:a16="http://schemas.microsoft.com/office/drawing/2014/main" id="{57402E03-6B1B-450F-96E0-22F9918CBF1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3584466" y="2431440"/>
            <a:ext cx="180000" cy="180000"/>
          </a:xfrm>
          <a:prstGeom prst="rect">
            <a:avLst/>
          </a:prstGeom>
        </p:spPr>
      </p:pic>
      <p:pic>
        <p:nvPicPr>
          <p:cNvPr id="11" name="Bild 10" descr="Spela upp">
            <a:extLst>
              <a:ext uri="{FF2B5EF4-FFF2-40B4-BE49-F238E27FC236}">
                <a16:creationId xmlns:a16="http://schemas.microsoft.com/office/drawing/2014/main" id="{A92EB931-9976-4D68-83C6-A75EAB04440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flipV="1">
            <a:off x="3584466" y="2737458"/>
            <a:ext cx="180000" cy="180000"/>
          </a:xfrm>
          <a:prstGeom prst="rect">
            <a:avLst/>
          </a:prstGeom>
        </p:spPr>
      </p:pic>
      <p:pic>
        <p:nvPicPr>
          <p:cNvPr id="25" name="Bild 24" descr="Spela upp">
            <a:extLst>
              <a:ext uri="{FF2B5EF4-FFF2-40B4-BE49-F238E27FC236}">
                <a16:creationId xmlns:a16="http://schemas.microsoft.com/office/drawing/2014/main" id="{1644E130-EDC2-4529-BDCC-4A76531CE85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flipV="1">
            <a:off x="3584466" y="3655512"/>
            <a:ext cx="180000" cy="180000"/>
          </a:xfrm>
          <a:prstGeom prst="rect">
            <a:avLst/>
          </a:prstGeom>
        </p:spPr>
      </p:pic>
      <p:pic>
        <p:nvPicPr>
          <p:cNvPr id="26" name="Bild 25" descr="Spela upp">
            <a:extLst>
              <a:ext uri="{FF2B5EF4-FFF2-40B4-BE49-F238E27FC236}">
                <a16:creationId xmlns:a16="http://schemas.microsoft.com/office/drawing/2014/main" id="{3A9A3568-9710-40EF-8030-1D18818F519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5400000" flipH="1">
            <a:off x="3584466" y="3961530"/>
            <a:ext cx="180000" cy="180000"/>
          </a:xfrm>
          <a:prstGeom prst="rect">
            <a:avLst/>
          </a:prstGeom>
        </p:spPr>
      </p:pic>
      <p:pic>
        <p:nvPicPr>
          <p:cNvPr id="27" name="Bild 26" descr="Spela upp">
            <a:extLst>
              <a:ext uri="{FF2B5EF4-FFF2-40B4-BE49-F238E27FC236}">
                <a16:creationId xmlns:a16="http://schemas.microsoft.com/office/drawing/2014/main" id="{3C0E4865-9512-4D95-9CB7-382A030524A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a:off x="3584466" y="4267548"/>
            <a:ext cx="180000" cy="180000"/>
          </a:xfrm>
          <a:prstGeom prst="rect">
            <a:avLst/>
          </a:prstGeom>
        </p:spPr>
      </p:pic>
      <p:pic>
        <p:nvPicPr>
          <p:cNvPr id="29" name="Bild 28" descr="Spela upp">
            <a:extLst>
              <a:ext uri="{FF2B5EF4-FFF2-40B4-BE49-F238E27FC236}">
                <a16:creationId xmlns:a16="http://schemas.microsoft.com/office/drawing/2014/main" id="{744EACEE-E96F-4437-8EF5-5211CB701B3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3584466" y="4571934"/>
            <a:ext cx="180000" cy="180000"/>
          </a:xfrm>
          <a:prstGeom prst="rect">
            <a:avLst/>
          </a:prstGeom>
        </p:spPr>
      </p:pic>
      <p:pic>
        <p:nvPicPr>
          <p:cNvPr id="30" name="Bild 29" descr="Spela upp">
            <a:extLst>
              <a:ext uri="{FF2B5EF4-FFF2-40B4-BE49-F238E27FC236}">
                <a16:creationId xmlns:a16="http://schemas.microsoft.com/office/drawing/2014/main" id="{9B005B2D-ED67-48D7-99E6-2DA87EC0369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3584466" y="5185598"/>
            <a:ext cx="180000" cy="180000"/>
          </a:xfrm>
          <a:prstGeom prst="rect">
            <a:avLst/>
          </a:prstGeom>
        </p:spPr>
      </p:pic>
      <p:pic>
        <p:nvPicPr>
          <p:cNvPr id="32" name="Bild 31" descr="Spela upp">
            <a:extLst>
              <a:ext uri="{FF2B5EF4-FFF2-40B4-BE49-F238E27FC236}">
                <a16:creationId xmlns:a16="http://schemas.microsoft.com/office/drawing/2014/main" id="{D3FD24C7-E8B4-49CE-8D9E-3E2115C4FA1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16200000">
            <a:off x="5230938" y="2737457"/>
            <a:ext cx="180000" cy="180000"/>
          </a:xfrm>
          <a:prstGeom prst="rect">
            <a:avLst/>
          </a:prstGeom>
        </p:spPr>
      </p:pic>
      <p:pic>
        <p:nvPicPr>
          <p:cNvPr id="33" name="Bild 32" descr="Spela upp">
            <a:extLst>
              <a:ext uri="{FF2B5EF4-FFF2-40B4-BE49-F238E27FC236}">
                <a16:creationId xmlns:a16="http://schemas.microsoft.com/office/drawing/2014/main" id="{5E64CA3A-7A09-4575-B978-8B022C72E84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16200000" flipV="1">
            <a:off x="5230938" y="3043475"/>
            <a:ext cx="180000" cy="180000"/>
          </a:xfrm>
          <a:prstGeom prst="rect">
            <a:avLst/>
          </a:prstGeom>
        </p:spPr>
      </p:pic>
      <p:pic>
        <p:nvPicPr>
          <p:cNvPr id="35" name="Bild 34" descr="Spela upp">
            <a:extLst>
              <a:ext uri="{FF2B5EF4-FFF2-40B4-BE49-F238E27FC236}">
                <a16:creationId xmlns:a16="http://schemas.microsoft.com/office/drawing/2014/main" id="{1C8174F4-F564-4EEA-92F5-06CFE8E255F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flipV="1">
            <a:off x="5230938" y="3655511"/>
            <a:ext cx="180000" cy="180000"/>
          </a:xfrm>
          <a:prstGeom prst="rect">
            <a:avLst/>
          </a:prstGeom>
        </p:spPr>
      </p:pic>
      <p:pic>
        <p:nvPicPr>
          <p:cNvPr id="36" name="Bild 35" descr="Spela upp">
            <a:extLst>
              <a:ext uri="{FF2B5EF4-FFF2-40B4-BE49-F238E27FC236}">
                <a16:creationId xmlns:a16="http://schemas.microsoft.com/office/drawing/2014/main" id="{6B2849B3-B572-4336-A0AB-48700BE8FDA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16200000" flipV="1">
            <a:off x="5230938" y="3961529"/>
            <a:ext cx="180000" cy="180000"/>
          </a:xfrm>
          <a:prstGeom prst="rect">
            <a:avLst/>
          </a:prstGeom>
        </p:spPr>
      </p:pic>
      <p:pic>
        <p:nvPicPr>
          <p:cNvPr id="37" name="Bild 36" descr="Spela upp">
            <a:extLst>
              <a:ext uri="{FF2B5EF4-FFF2-40B4-BE49-F238E27FC236}">
                <a16:creationId xmlns:a16="http://schemas.microsoft.com/office/drawing/2014/main" id="{96EA566D-43E2-49CA-929C-78BA42C5882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a:off x="5230938" y="4267547"/>
            <a:ext cx="180000" cy="180000"/>
          </a:xfrm>
          <a:prstGeom prst="rect">
            <a:avLst/>
          </a:prstGeom>
        </p:spPr>
      </p:pic>
      <p:pic>
        <p:nvPicPr>
          <p:cNvPr id="38" name="Bild 37" descr="Spela upp">
            <a:extLst>
              <a:ext uri="{FF2B5EF4-FFF2-40B4-BE49-F238E27FC236}">
                <a16:creationId xmlns:a16="http://schemas.microsoft.com/office/drawing/2014/main" id="{A96259F6-26F0-45B8-B047-24D3A0B84B7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16200000">
            <a:off x="5230938" y="4573565"/>
            <a:ext cx="180000" cy="180000"/>
          </a:xfrm>
          <a:prstGeom prst="rect">
            <a:avLst/>
          </a:prstGeom>
        </p:spPr>
      </p:pic>
      <p:pic>
        <p:nvPicPr>
          <p:cNvPr id="40" name="Bild 39" descr="Spela upp">
            <a:extLst>
              <a:ext uri="{FF2B5EF4-FFF2-40B4-BE49-F238E27FC236}">
                <a16:creationId xmlns:a16="http://schemas.microsoft.com/office/drawing/2014/main" id="{9B8396D6-5136-4246-ABAE-6151A8B9782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5230938" y="5185597"/>
            <a:ext cx="180000" cy="180000"/>
          </a:xfrm>
          <a:prstGeom prst="rect">
            <a:avLst/>
          </a:prstGeom>
        </p:spPr>
      </p:pic>
      <p:pic>
        <p:nvPicPr>
          <p:cNvPr id="31" name="Bild 30" descr="Spela upp">
            <a:extLst>
              <a:ext uri="{FF2B5EF4-FFF2-40B4-BE49-F238E27FC236}">
                <a16:creationId xmlns:a16="http://schemas.microsoft.com/office/drawing/2014/main" id="{74A86DB8-F1FD-4161-92DA-D8CAC06C021F}"/>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 xmlns:asvg="http://schemas.microsoft.com/office/drawing/2016/SVG/main" r:embed="rId11"/>
              </a:ext>
            </a:extLst>
          </a:blip>
          <a:stretch>
            <a:fillRect/>
          </a:stretch>
        </p:blipFill>
        <p:spPr>
          <a:xfrm rot="16200000" flipV="1">
            <a:off x="3580176" y="3038786"/>
            <a:ext cx="180000" cy="180000"/>
          </a:xfrm>
          <a:prstGeom prst="rect">
            <a:avLst/>
          </a:prstGeom>
        </p:spPr>
      </p:pic>
      <p:pic>
        <p:nvPicPr>
          <p:cNvPr id="34" name="Bild 33" descr="Spela upp">
            <a:extLst>
              <a:ext uri="{FF2B5EF4-FFF2-40B4-BE49-F238E27FC236}">
                <a16:creationId xmlns:a16="http://schemas.microsoft.com/office/drawing/2014/main" id="{926777FF-727F-4C93-BB4F-86682505C0B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5400000">
            <a:off x="3580176" y="3350183"/>
            <a:ext cx="180000" cy="180000"/>
          </a:xfrm>
          <a:prstGeom prst="rect">
            <a:avLst/>
          </a:prstGeom>
        </p:spPr>
      </p:pic>
      <p:pic>
        <p:nvPicPr>
          <p:cNvPr id="41" name="Bild 40" descr="Spela upp">
            <a:extLst>
              <a:ext uri="{FF2B5EF4-FFF2-40B4-BE49-F238E27FC236}">
                <a16:creationId xmlns:a16="http://schemas.microsoft.com/office/drawing/2014/main" id="{E3CE21F3-21F6-47F1-9887-D571FCA8AB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flipV="1">
            <a:off x="3588721" y="4896490"/>
            <a:ext cx="180000" cy="180000"/>
          </a:xfrm>
          <a:prstGeom prst="rect">
            <a:avLst/>
          </a:prstGeom>
        </p:spPr>
      </p:pic>
      <p:pic>
        <p:nvPicPr>
          <p:cNvPr id="42" name="Bild 41" descr="Spela upp">
            <a:extLst>
              <a:ext uri="{FF2B5EF4-FFF2-40B4-BE49-F238E27FC236}">
                <a16:creationId xmlns:a16="http://schemas.microsoft.com/office/drawing/2014/main" id="{85060A2F-B578-4EB0-8A38-F602D25DBF0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flipV="1">
            <a:off x="5219545" y="4877975"/>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Gävleborgs län</a:t>
            </a:r>
            <a:r>
              <a:rPr lang="sv-SE" sz="1400" dirty="0"/>
              <a:t/>
            </a:r>
            <a:br>
              <a:rPr lang="sv-SE" sz="1400" dirty="0"/>
            </a:br>
            <a:r>
              <a:rPr lang="sv-SE" sz="1200" dirty="0"/>
              <a:t>Index 100 = 2011 kv4</a:t>
            </a:r>
            <a:endParaRPr lang="sv-SE" sz="1400" dirty="0"/>
          </a:p>
        </p:txBody>
      </p:sp>
      <p:graphicFrame>
        <p:nvGraphicFramePr>
          <p:cNvPr id="48" name="Tabell 47">
            <a:extLst>
              <a:ext uri="{FF2B5EF4-FFF2-40B4-BE49-F238E27FC236}">
                <a16:creationId xmlns:a16="http://schemas.microsoft.com/office/drawing/2014/main" id="{B74D9E7C-93E3-4F03-8806-E2EA8CBE72A7}"/>
              </a:ext>
            </a:extLst>
          </p:cNvPr>
          <p:cNvGraphicFramePr>
            <a:graphicFrameLocks noGrp="1"/>
          </p:cNvGraphicFramePr>
          <p:nvPr>
            <p:extLst>
              <p:ext uri="{D42A27DB-BD31-4B8C-83A1-F6EECF244321}">
                <p14:modId xmlns:p14="http://schemas.microsoft.com/office/powerpoint/2010/main" val="4056881377"/>
              </p:ext>
            </p:extLst>
          </p:nvPr>
        </p:nvGraphicFramePr>
        <p:xfrm>
          <a:off x="6399517" y="1268550"/>
          <a:ext cx="4792357" cy="4611554"/>
        </p:xfrm>
        <a:graphic>
          <a:graphicData uri="http://schemas.openxmlformats.org/drawingml/2006/table">
            <a:tbl>
              <a:tblPr/>
              <a:tblGrid>
                <a:gridCol w="1558961">
                  <a:extLst>
                    <a:ext uri="{9D8B030D-6E8A-4147-A177-3AD203B41FA5}">
                      <a16:colId xmlns:a16="http://schemas.microsoft.com/office/drawing/2014/main" val="4062813528"/>
                    </a:ext>
                  </a:extLst>
                </a:gridCol>
                <a:gridCol w="768961">
                  <a:extLst>
                    <a:ext uri="{9D8B030D-6E8A-4147-A177-3AD203B41FA5}">
                      <a16:colId xmlns:a16="http://schemas.microsoft.com/office/drawing/2014/main" val="1487168971"/>
                    </a:ext>
                  </a:extLst>
                </a:gridCol>
                <a:gridCol w="847737">
                  <a:extLst>
                    <a:ext uri="{9D8B030D-6E8A-4147-A177-3AD203B41FA5}">
                      <a16:colId xmlns:a16="http://schemas.microsoft.com/office/drawing/2014/main" val="3378853702"/>
                    </a:ext>
                  </a:extLst>
                </a:gridCol>
                <a:gridCol w="802271">
                  <a:extLst>
                    <a:ext uri="{9D8B030D-6E8A-4147-A177-3AD203B41FA5}">
                      <a16:colId xmlns:a16="http://schemas.microsoft.com/office/drawing/2014/main" val="343550618"/>
                    </a:ext>
                  </a:extLst>
                </a:gridCol>
                <a:gridCol w="814427">
                  <a:extLst>
                    <a:ext uri="{9D8B030D-6E8A-4147-A177-3AD203B41FA5}">
                      <a16:colId xmlns:a16="http://schemas.microsoft.com/office/drawing/2014/main" val="262399734"/>
                    </a:ext>
                  </a:extLst>
                </a:gridCol>
              </a:tblGrid>
              <a:tr h="209354">
                <a:tc>
                  <a:txBody>
                    <a:bodyPr/>
                    <a:lstStyle/>
                    <a:p>
                      <a:pPr algn="l" fontAlgn="b"/>
                      <a:r>
                        <a:rPr lang="sv-SE" sz="800" b="1" i="0" u="none" strike="noStrike" dirty="0">
                          <a:solidFill>
                            <a:srgbClr val="000000"/>
                          </a:solidFill>
                          <a:effectLst/>
                          <a:latin typeface="Futura Std Book" panose="020B0502020204020303"/>
                        </a:rPr>
                        <a:t>Lönesumma, total</a:t>
                      </a: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highlight>
                          <a:srgbClr val="FFFF00"/>
                        </a:highlight>
                        <a:latin typeface="Futura Std Book" panose="020B0502020204020303"/>
                      </a:endParaRPr>
                    </a:p>
                  </a:txBody>
                  <a:tcPr marL="6517" marR="6517" marT="6517"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highlight>
                          <a:srgbClr val="FFFF00"/>
                        </a:highligh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highlight>
                          <a:srgbClr val="FFFF00"/>
                        </a:highligh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highlight>
                          <a:srgbClr val="FFFF00"/>
                        </a:highligh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70869354"/>
                  </a:ext>
                </a:extLst>
              </a:tr>
              <a:tr h="211132">
                <a:tc>
                  <a:txBody>
                    <a:bodyPr/>
                    <a:lstStyle/>
                    <a:p>
                      <a:pPr algn="l" fontAlgn="b"/>
                      <a:endParaRPr lang="sv-SE" sz="800" b="0" i="0" u="none" strike="noStrike" dirty="0">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278483680"/>
                  </a:ext>
                </a:extLst>
              </a:tr>
              <a:tr h="211132">
                <a:tc>
                  <a:txBody>
                    <a:bodyPr/>
                    <a:lstStyle/>
                    <a:p>
                      <a:pPr algn="l" fontAlgn="b"/>
                      <a:endParaRPr lang="sv-SE" sz="800" b="0" i="0" u="none" strike="noStrike" dirty="0">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59257647"/>
                  </a:ext>
                </a:extLst>
              </a:tr>
              <a:tr h="211132">
                <a:tc>
                  <a:txBody>
                    <a:bodyPr/>
                    <a:lstStyle/>
                    <a:p>
                      <a:pPr algn="l" fontAlgn="b"/>
                      <a:r>
                        <a:rPr lang="sv-SE" sz="800" b="0" i="0" u="none" strike="noStrike" dirty="0">
                          <a:solidFill>
                            <a:srgbClr val="000000"/>
                          </a:solidFill>
                          <a:effectLst/>
                          <a:latin typeface="Futura Std Book" panose="020B0502020204020303"/>
                        </a:rPr>
                        <a:t>Sverige</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511,23</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31,91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21,40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89539269"/>
                  </a:ext>
                </a:extLst>
              </a:tr>
              <a:tr h="211132">
                <a:tc>
                  <a:txBody>
                    <a:bodyPr/>
                    <a:lstStyle/>
                    <a:p>
                      <a:pPr algn="l" fontAlgn="b"/>
                      <a:r>
                        <a:rPr lang="sv-SE" sz="800" b="0" i="0" u="none" strike="noStrike" dirty="0">
                          <a:solidFill>
                            <a:srgbClr val="000000"/>
                          </a:solidFill>
                          <a:effectLst/>
                          <a:latin typeface="Futura Std Book" panose="020B0502020204020303"/>
                        </a:rPr>
                        <a:t>Stockholmsregionen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252,82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7,01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22,88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64961900"/>
                  </a:ext>
                </a:extLst>
              </a:tr>
              <a:tr h="211132">
                <a:tc>
                  <a:txBody>
                    <a:bodyPr/>
                    <a:lstStyle/>
                    <a:p>
                      <a:pPr algn="l" fontAlgn="b"/>
                      <a:r>
                        <a:rPr lang="sv-SE" sz="800" b="1" i="0" u="none" strike="noStrike" dirty="0">
                          <a:solidFill>
                            <a:srgbClr val="000000"/>
                          </a:solidFill>
                          <a:effectLst/>
                          <a:latin typeface="Futura Std Book" panose="020B0502020204020303"/>
                        </a:rPr>
                        <a:t>Gävleborgs län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11,67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5,20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14,78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65056360"/>
                  </a:ext>
                </a:extLst>
              </a:tr>
              <a:tr h="211132">
                <a:tc>
                  <a:txBody>
                    <a:bodyPr/>
                    <a:lstStyle/>
                    <a:p>
                      <a:pPr algn="l" fontAlgn="b"/>
                      <a:endParaRPr lang="sv-SE" sz="800" b="1" i="0" u="none" strike="noStrike" dirty="0">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40260966"/>
                  </a:ext>
                </a:extLst>
              </a:tr>
              <a:tr h="402133">
                <a:tc>
                  <a:txBody>
                    <a:bodyPr/>
                    <a:lstStyle/>
                    <a:p>
                      <a:pPr algn="l" fontAlgn="b"/>
                      <a:r>
                        <a:rPr lang="sv-SE" sz="800" b="1" i="0" u="none" strike="noStrike" dirty="0">
                          <a:solidFill>
                            <a:srgbClr val="000000"/>
                          </a:solidFill>
                          <a:effectLst/>
                          <a:latin typeface="Futura Std Book" panose="020B0502020204020303"/>
                        </a:rPr>
                        <a:t>Lönesumma per sysselsatt</a:t>
                      </a: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4747278"/>
                  </a:ext>
                </a:extLst>
              </a:tr>
              <a:tr h="211132">
                <a:tc>
                  <a:txBody>
                    <a:bodyPr/>
                    <a:lstStyle/>
                    <a:p>
                      <a:pPr algn="l" fontAlgn="b"/>
                      <a:endParaRPr lang="sv-SE" sz="800" b="0" i="0" u="none" strike="noStrike">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dirty="0">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3863175949"/>
                  </a:ext>
                </a:extLst>
              </a:tr>
              <a:tr h="219822">
                <a:tc>
                  <a:txBody>
                    <a:bodyPr/>
                    <a:lstStyle/>
                    <a:p>
                      <a:pPr algn="l" fontAlgn="b"/>
                      <a:endParaRPr lang="sv-SE" sz="800" b="0" i="0" u="none" strike="noStrike" dirty="0">
                        <a:solidFill>
                          <a:srgbClr val="000000"/>
                        </a:solidFill>
                        <a:effectLst/>
                        <a:latin typeface="Futura Std Book" panose="020B0502020204020303"/>
                      </a:endParaRP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91460448"/>
                  </a:ext>
                </a:extLst>
              </a:tr>
              <a:tr h="211132">
                <a:tc>
                  <a:txBody>
                    <a:bodyPr/>
                    <a:lstStyle/>
                    <a:p>
                      <a:pPr algn="l" fontAlgn="b"/>
                      <a:r>
                        <a:rPr lang="sv-SE" sz="800" b="0" i="0" u="none" strike="noStrike">
                          <a:solidFill>
                            <a:srgbClr val="000000"/>
                          </a:solidFill>
                          <a:effectLst/>
                          <a:latin typeface="Futura Std Book" panose="020B0502020204020303"/>
                        </a:rPr>
                        <a:t>Sverige</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100,56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5,81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17,51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07465847"/>
                  </a:ext>
                </a:extLst>
              </a:tr>
              <a:tr h="211132">
                <a:tc>
                  <a:txBody>
                    <a:bodyPr/>
                    <a:lstStyle/>
                    <a:p>
                      <a:pPr algn="l" fontAlgn="b"/>
                      <a:r>
                        <a:rPr lang="sv-SE" sz="800" b="0" i="0" u="none" strike="noStrike" dirty="0">
                          <a:solidFill>
                            <a:srgbClr val="000000"/>
                          </a:solidFill>
                          <a:effectLst/>
                          <a:latin typeface="Futura Std Book" panose="020B0502020204020303"/>
                        </a:rPr>
                        <a:t>Stockholmsregionen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107,75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18,02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71657401"/>
                  </a:ext>
                </a:extLst>
              </a:tr>
              <a:tr h="211132">
                <a:tc>
                  <a:txBody>
                    <a:bodyPr/>
                    <a:lstStyle/>
                    <a:p>
                      <a:pPr algn="l" fontAlgn="b"/>
                      <a:r>
                        <a:rPr lang="sv-SE" sz="800" b="1" i="0" u="none" strike="noStrike">
                          <a:solidFill>
                            <a:srgbClr val="000000"/>
                          </a:solidFill>
                          <a:effectLst/>
                          <a:latin typeface="Futura Std Book" panose="020B0502020204020303"/>
                        </a:rPr>
                        <a:t>Gävleborgs län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94,70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7,99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9,21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18,32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13359832"/>
                  </a:ext>
                </a:extLst>
              </a:tr>
              <a:tr h="211132">
                <a:tc>
                  <a:txBody>
                    <a:bodyPr/>
                    <a:lstStyle/>
                    <a:p>
                      <a:pPr algn="l" fontAlgn="b"/>
                      <a:endParaRPr lang="sv-SE" sz="800" b="1" i="0" u="none" strike="noStrike" dirty="0">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60378484"/>
                  </a:ext>
                </a:extLst>
              </a:tr>
              <a:tr h="402133">
                <a:tc>
                  <a:txBody>
                    <a:bodyPr/>
                    <a:lstStyle/>
                    <a:p>
                      <a:pPr algn="l" fontAlgn="b"/>
                      <a:r>
                        <a:rPr lang="sv-SE" sz="800" b="1" i="0" u="none" strike="noStrike" dirty="0">
                          <a:solidFill>
                            <a:srgbClr val="000000"/>
                          </a:solidFill>
                          <a:effectLst/>
                          <a:latin typeface="Futura Std Book" panose="020B0502020204020303"/>
                        </a:rPr>
                        <a:t>Lönesumma per invånare</a:t>
                      </a: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85487942"/>
                  </a:ext>
                </a:extLst>
              </a:tr>
              <a:tr h="211132">
                <a:tc>
                  <a:txBody>
                    <a:bodyPr/>
                    <a:lstStyle/>
                    <a:p>
                      <a:pPr algn="l" fontAlgn="b"/>
                      <a:endParaRPr lang="sv-SE" sz="800" b="0" i="0" u="none" strike="noStrike">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dirty="0">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182964636"/>
                  </a:ext>
                </a:extLst>
              </a:tr>
              <a:tr h="211132">
                <a:tc>
                  <a:txBody>
                    <a:bodyPr/>
                    <a:lstStyle/>
                    <a:p>
                      <a:pPr algn="l" fontAlgn="b"/>
                      <a:endParaRPr lang="sv-SE" sz="800" b="0" i="0" u="none" strike="noStrike" dirty="0">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51443088"/>
                  </a:ext>
                </a:extLst>
              </a:tr>
              <a:tr h="211132">
                <a:tc>
                  <a:txBody>
                    <a:bodyPr/>
                    <a:lstStyle/>
                    <a:p>
                      <a:pPr algn="l" fontAlgn="b"/>
                      <a:r>
                        <a:rPr lang="sv-SE" sz="800" b="0" i="0" u="none" strike="noStrike" dirty="0">
                          <a:solidFill>
                            <a:srgbClr val="000000"/>
                          </a:solidFill>
                          <a:effectLst/>
                          <a:latin typeface="Futura Std Book" panose="020B0502020204020303"/>
                        </a:rPr>
                        <a:t>Sverige</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48,91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5,91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16,09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51677803"/>
                  </a:ext>
                </a:extLst>
              </a:tr>
              <a:tr h="211132">
                <a:tc>
                  <a:txBody>
                    <a:bodyPr/>
                    <a:lstStyle/>
                    <a:p>
                      <a:pPr algn="l" fontAlgn="b"/>
                      <a:r>
                        <a:rPr lang="sv-SE" sz="800" b="0" i="0" u="none" strike="noStrike" dirty="0">
                          <a:solidFill>
                            <a:srgbClr val="000000"/>
                          </a:solidFill>
                          <a:effectLst/>
                          <a:latin typeface="Futura Std Book" panose="020B0502020204020303"/>
                        </a:rPr>
                        <a:t>Stockholmsregionen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53,30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16,63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20735928"/>
                  </a:ext>
                </a:extLst>
              </a:tr>
              <a:tr h="211132">
                <a:tc>
                  <a:txBody>
                    <a:bodyPr/>
                    <a:lstStyle/>
                    <a:p>
                      <a:pPr algn="l" fontAlgn="b"/>
                      <a:r>
                        <a:rPr lang="sv-SE" sz="800" b="1" i="0" u="none" strike="noStrike" dirty="0">
                          <a:solidFill>
                            <a:srgbClr val="000000"/>
                          </a:solidFill>
                          <a:effectLst/>
                          <a:latin typeface="Futura Std Book" panose="020B0502020204020303"/>
                        </a:rPr>
                        <a:t>Gävleborgs län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40,54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5,10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13,51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59751444"/>
                  </a:ext>
                </a:extLst>
              </a:tr>
            </a:tbl>
          </a:graphicData>
        </a:graphic>
      </p:graphicFrame>
      <p:graphicFrame>
        <p:nvGraphicFramePr>
          <p:cNvPr id="8" name="Diagram 7">
            <a:extLst>
              <a:ext uri="{FF2B5EF4-FFF2-40B4-BE49-F238E27FC236}">
                <a16:creationId xmlns:a16="http://schemas.microsoft.com/office/drawing/2014/main" id="{AC6852DF-6B8D-48A7-B0DE-DDAD6BDCF3B8}"/>
              </a:ext>
            </a:extLst>
          </p:cNvPr>
          <p:cNvGraphicFramePr>
            <a:graphicFrameLocks/>
          </p:cNvGraphicFramePr>
          <p:nvPr>
            <p:extLst>
              <p:ext uri="{D42A27DB-BD31-4B8C-83A1-F6EECF244321}">
                <p14:modId xmlns:p14="http://schemas.microsoft.com/office/powerpoint/2010/main" val="472818384"/>
              </p:ext>
            </p:extLst>
          </p:nvPr>
        </p:nvGraphicFramePr>
        <p:xfrm>
          <a:off x="823323" y="1902911"/>
          <a:ext cx="5200273" cy="385407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442782" cy="492443"/>
          </a:xfrm>
          <a:prstGeom prst="rect">
            <a:avLst/>
          </a:prstGeom>
          <a:noFill/>
        </p:spPr>
        <p:txBody>
          <a:bodyPr wrap="square" rtlCol="0">
            <a:spAutoFit/>
          </a:bodyPr>
          <a:lstStyle/>
          <a:p>
            <a:r>
              <a:rPr lang="sv-SE" sz="1400" b="1" dirty="0"/>
              <a:t>Lönesumma i privat sektor efter näringsgren, Gävleborgs län</a:t>
            </a:r>
            <a:r>
              <a:rPr lang="sv-SE" sz="1400" dirty="0"/>
              <a:t/>
            </a:r>
            <a:br>
              <a:rPr lang="sv-SE" sz="1400" dirty="0"/>
            </a:br>
            <a:r>
              <a:rPr lang="sv-SE" sz="1200" dirty="0"/>
              <a:t>Index 100 = 2011 kv4</a:t>
            </a:r>
            <a:endParaRPr lang="sv-SE" sz="1400" dirty="0"/>
          </a:p>
        </p:txBody>
      </p:sp>
      <p:graphicFrame>
        <p:nvGraphicFramePr>
          <p:cNvPr id="36" name="Tabell 35">
            <a:extLst>
              <a:ext uri="{FF2B5EF4-FFF2-40B4-BE49-F238E27FC236}">
                <a16:creationId xmlns:a16="http://schemas.microsoft.com/office/drawing/2014/main" id="{DE6208B4-F0F2-4683-93C7-FF086155D6B7}"/>
              </a:ext>
            </a:extLst>
          </p:cNvPr>
          <p:cNvGraphicFramePr>
            <a:graphicFrameLocks noGrp="1"/>
          </p:cNvGraphicFramePr>
          <p:nvPr>
            <p:extLst>
              <p:ext uri="{D42A27DB-BD31-4B8C-83A1-F6EECF244321}">
                <p14:modId xmlns:p14="http://schemas.microsoft.com/office/powerpoint/2010/main" val="3883222067"/>
              </p:ext>
            </p:extLst>
          </p:nvPr>
        </p:nvGraphicFramePr>
        <p:xfrm>
          <a:off x="6471479" y="1215257"/>
          <a:ext cx="4691822" cy="4743524"/>
        </p:xfrm>
        <a:graphic>
          <a:graphicData uri="http://schemas.openxmlformats.org/drawingml/2006/table">
            <a:tbl>
              <a:tblPr/>
              <a:tblGrid>
                <a:gridCol w="1561661">
                  <a:extLst>
                    <a:ext uri="{9D8B030D-6E8A-4147-A177-3AD203B41FA5}">
                      <a16:colId xmlns:a16="http://schemas.microsoft.com/office/drawing/2014/main" val="656619399"/>
                    </a:ext>
                  </a:extLst>
                </a:gridCol>
                <a:gridCol w="721141">
                  <a:extLst>
                    <a:ext uri="{9D8B030D-6E8A-4147-A177-3AD203B41FA5}">
                      <a16:colId xmlns:a16="http://schemas.microsoft.com/office/drawing/2014/main" val="4174465636"/>
                    </a:ext>
                  </a:extLst>
                </a:gridCol>
                <a:gridCol w="851092">
                  <a:extLst>
                    <a:ext uri="{9D8B030D-6E8A-4147-A177-3AD203B41FA5}">
                      <a16:colId xmlns:a16="http://schemas.microsoft.com/office/drawing/2014/main" val="1934979130"/>
                    </a:ext>
                  </a:extLst>
                </a:gridCol>
                <a:gridCol w="778964">
                  <a:extLst>
                    <a:ext uri="{9D8B030D-6E8A-4147-A177-3AD203B41FA5}">
                      <a16:colId xmlns:a16="http://schemas.microsoft.com/office/drawing/2014/main" val="3280834034"/>
                    </a:ext>
                  </a:extLst>
                </a:gridCol>
                <a:gridCol w="778964">
                  <a:extLst>
                    <a:ext uri="{9D8B030D-6E8A-4147-A177-3AD203B41FA5}">
                      <a16:colId xmlns:a16="http://schemas.microsoft.com/office/drawing/2014/main" val="2642525547"/>
                    </a:ext>
                  </a:extLst>
                </a:gridCol>
              </a:tblGrid>
              <a:tr h="335859">
                <a:tc>
                  <a:txBody>
                    <a:bodyPr/>
                    <a:lstStyle/>
                    <a:p>
                      <a:pPr algn="l" fontAlgn="b"/>
                      <a:endParaRPr lang="sv-SE" sz="800" b="0" i="0" u="none" strike="noStrike" dirty="0">
                        <a:solidFill>
                          <a:srgbClr val="000000"/>
                        </a:solidFill>
                        <a:effectLst/>
                        <a:latin typeface="Futura Std Book" panose="020B0502020204020303"/>
                      </a:endParaRP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045620983"/>
                  </a:ext>
                </a:extLst>
              </a:tr>
              <a:tr h="335859">
                <a:tc>
                  <a:txBody>
                    <a:bodyPr/>
                    <a:lstStyle/>
                    <a:p>
                      <a:pPr algn="l" fontAlgn="b"/>
                      <a:endParaRPr lang="sv-SE" sz="800" b="0" i="0" u="none" strike="noStrike" dirty="0">
                        <a:solidFill>
                          <a:srgbClr val="000000"/>
                        </a:solidFill>
                        <a:effectLst/>
                        <a:latin typeface="Futura Std Book" panose="020B0502020204020303"/>
                      </a:endParaRP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17877959"/>
                  </a:ext>
                </a:extLst>
              </a:tr>
              <a:tr h="172136">
                <a:tc>
                  <a:txBody>
                    <a:bodyPr/>
                    <a:lstStyle/>
                    <a:p>
                      <a:pPr algn="l" rtl="0" fontAlgn="b"/>
                      <a:r>
                        <a:rPr lang="sv-SE" sz="800" b="1" i="0" u="none" strike="noStrike">
                          <a:solidFill>
                            <a:srgbClr val="000000"/>
                          </a:solidFill>
                          <a:effectLst/>
                          <a:latin typeface="Futura Std Book" panose="020B0502020204020303"/>
                        </a:rPr>
                        <a:t>Sverige</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22624938"/>
                  </a:ext>
                </a:extLst>
              </a:tr>
              <a:tr h="172136">
                <a:tc>
                  <a:txBody>
                    <a:bodyPr/>
                    <a:lstStyle/>
                    <a:p>
                      <a:pPr algn="l" rtl="0" fontAlgn="b"/>
                      <a:r>
                        <a:rPr lang="sv-SE" sz="800" b="0" i="0" u="none" strike="noStrike">
                          <a:solidFill>
                            <a:srgbClr val="000000"/>
                          </a:solidFill>
                          <a:effectLst/>
                          <a:latin typeface="Futura Std Book" panose="020B0502020204020303"/>
                        </a:rPr>
                        <a:t>Privat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373,90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28,94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22,64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03998836"/>
                  </a:ext>
                </a:extLst>
              </a:tr>
              <a:tr h="172136">
                <a:tc>
                  <a:txBody>
                    <a:bodyPr/>
                    <a:lstStyle/>
                    <a:p>
                      <a:pPr algn="l" rtl="0" fontAlgn="b"/>
                      <a:r>
                        <a:rPr lang="sv-SE" sz="800" b="0" i="1" u="none" strike="noStrike">
                          <a:solidFill>
                            <a:srgbClr val="000000"/>
                          </a:solidFill>
                          <a:effectLst/>
                          <a:latin typeface="Futura Std Book" panose="020B0502020204020303"/>
                        </a:rPr>
                        <a:t>Industri</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70,85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12,33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92158914"/>
                  </a:ext>
                </a:extLst>
              </a:tr>
              <a:tr h="172136">
                <a:tc>
                  <a:txBody>
                    <a:bodyPr/>
                    <a:lstStyle/>
                    <a:p>
                      <a:pPr algn="l" rtl="0" fontAlgn="b"/>
                      <a:r>
                        <a:rPr lang="sv-SE" sz="800" b="0" i="1" u="none" strike="noStrike">
                          <a:solidFill>
                            <a:srgbClr val="000000"/>
                          </a:solidFill>
                          <a:effectLst/>
                          <a:latin typeface="Futura Std Book" panose="020B0502020204020303"/>
                        </a:rPr>
                        <a:t>Tjänster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260,27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21,94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9,20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25,12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4768507"/>
                  </a:ext>
                </a:extLst>
              </a:tr>
              <a:tr h="172136">
                <a:tc>
                  <a:txBody>
                    <a:bodyPr/>
                    <a:lstStyle/>
                    <a:p>
                      <a:pPr algn="l" rtl="0" fontAlgn="b"/>
                      <a:r>
                        <a:rPr lang="sv-SE" sz="800" b="0" i="1" u="none" strike="noStrike">
                          <a:solidFill>
                            <a:srgbClr val="000000"/>
                          </a:solidFill>
                          <a:effectLst/>
                          <a:latin typeface="Futura Std Book" panose="020B0502020204020303"/>
                        </a:rPr>
                        <a:t>Övrigt*</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42,79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26,61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25151281"/>
                  </a:ext>
                </a:extLst>
              </a:tr>
              <a:tr h="184877">
                <a:tc>
                  <a:txBody>
                    <a:bodyPr/>
                    <a:lstStyle/>
                    <a:p>
                      <a:pPr algn="l" rtl="0" fontAlgn="b"/>
                      <a:r>
                        <a:rPr lang="sv-SE" sz="800" b="0" i="0" u="none" strike="noStrike">
                          <a:solidFill>
                            <a:srgbClr val="000000"/>
                          </a:solidFill>
                          <a:effectLst/>
                          <a:latin typeface="Futura Std Book" panose="020B0502020204020303"/>
                        </a:rPr>
                        <a:t>Offentlig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137,32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18,14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20159318"/>
                  </a:ext>
                </a:extLst>
              </a:tr>
              <a:tr h="172136">
                <a:tc>
                  <a:txBody>
                    <a:bodyPr/>
                    <a:lstStyle/>
                    <a:p>
                      <a:pPr algn="l" rtl="0" fontAlgn="b"/>
                      <a:r>
                        <a:rPr lang="sv-SE" sz="800" b="1" i="0" u="none" strike="noStrike">
                          <a:solidFill>
                            <a:srgbClr val="000000"/>
                          </a:solidFill>
                          <a:effectLst/>
                          <a:latin typeface="Futura Std Book" panose="020B0502020204020303"/>
                        </a:rPr>
                        <a:t>Totalt </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511,23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31,91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21,40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25237952"/>
                  </a:ext>
                </a:extLst>
              </a:tr>
              <a:tr h="335859">
                <a:tc>
                  <a:txBody>
                    <a:bodyPr/>
                    <a:lstStyle/>
                    <a:p>
                      <a:pPr algn="l" rtl="0" fontAlgn="b"/>
                      <a:r>
                        <a:rPr lang="sv-SE" sz="800" b="1" i="0" u="none" strike="noStrike">
                          <a:solidFill>
                            <a:srgbClr val="000000"/>
                          </a:solidFill>
                          <a:effectLst/>
                          <a:latin typeface="Futura Std Book" panose="020B0502020204020303"/>
                        </a:rPr>
                        <a:t>Stockholmsregionen</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44698972"/>
                  </a:ext>
                </a:extLst>
              </a:tr>
              <a:tr h="172136">
                <a:tc>
                  <a:txBody>
                    <a:bodyPr/>
                    <a:lstStyle/>
                    <a:p>
                      <a:pPr algn="l" rtl="0" fontAlgn="b"/>
                      <a:r>
                        <a:rPr lang="sv-SE" sz="800" b="0" i="0" u="none" strike="noStrike">
                          <a:solidFill>
                            <a:srgbClr val="000000"/>
                          </a:solidFill>
                          <a:effectLst/>
                          <a:latin typeface="Futura Std Book" panose="020B0502020204020303"/>
                        </a:rPr>
                        <a:t>Privat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192,37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15,30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8,64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23,11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40241231"/>
                  </a:ext>
                </a:extLst>
              </a:tr>
              <a:tr h="172136">
                <a:tc>
                  <a:txBody>
                    <a:bodyPr/>
                    <a:lstStyle/>
                    <a:p>
                      <a:pPr algn="l" rtl="0" fontAlgn="b"/>
                      <a:r>
                        <a:rPr lang="sv-SE" sz="800" b="0" i="1" u="none" strike="noStrike">
                          <a:solidFill>
                            <a:srgbClr val="000000"/>
                          </a:solidFill>
                          <a:effectLst/>
                          <a:latin typeface="Futura Std Book" panose="020B0502020204020303"/>
                        </a:rPr>
                        <a:t>Industri</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27,20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6,99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25930528"/>
                  </a:ext>
                </a:extLst>
              </a:tr>
              <a:tr h="172136">
                <a:tc>
                  <a:txBody>
                    <a:bodyPr/>
                    <a:lstStyle/>
                    <a:p>
                      <a:pPr algn="l" rtl="0" fontAlgn="b"/>
                      <a:r>
                        <a:rPr lang="sv-SE" sz="800" b="0" i="1" u="none" strike="noStrike">
                          <a:solidFill>
                            <a:srgbClr val="000000"/>
                          </a:solidFill>
                          <a:effectLst/>
                          <a:latin typeface="Futura Std Book" panose="020B0502020204020303"/>
                        </a:rPr>
                        <a:t>Tjänster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145,67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12,59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9,46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26,25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13445450"/>
                  </a:ext>
                </a:extLst>
              </a:tr>
              <a:tr h="172136">
                <a:tc>
                  <a:txBody>
                    <a:bodyPr/>
                    <a:lstStyle/>
                    <a:p>
                      <a:pPr algn="l" rtl="0" fontAlgn="b"/>
                      <a:r>
                        <a:rPr lang="sv-SE" sz="800" b="0" i="1" u="none" strike="noStrike">
                          <a:solidFill>
                            <a:srgbClr val="000000"/>
                          </a:solidFill>
                          <a:effectLst/>
                          <a:latin typeface="Futura Std Book" panose="020B0502020204020303"/>
                        </a:rPr>
                        <a:t>Övrigt*</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19,50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26,18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04151676"/>
                  </a:ext>
                </a:extLst>
              </a:tr>
              <a:tr h="172136">
                <a:tc>
                  <a:txBody>
                    <a:bodyPr/>
                    <a:lstStyle/>
                    <a:p>
                      <a:pPr algn="l" rtl="0" fontAlgn="b"/>
                      <a:r>
                        <a:rPr lang="sv-SE" sz="800" b="0" i="0" u="none" strike="noStrike" dirty="0">
                          <a:solidFill>
                            <a:srgbClr val="000000"/>
                          </a:solidFill>
                          <a:effectLst/>
                          <a:latin typeface="Futura Std Book" panose="020B0502020204020303"/>
                        </a:rPr>
                        <a:t>Offentlig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60,46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22,16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8983989"/>
                  </a:ext>
                </a:extLst>
              </a:tr>
              <a:tr h="172136">
                <a:tc>
                  <a:txBody>
                    <a:bodyPr/>
                    <a:lstStyle/>
                    <a:p>
                      <a:pPr algn="l" rtl="0" fontAlgn="b"/>
                      <a:r>
                        <a:rPr lang="sv-SE" sz="800" b="1" i="0" u="none" strike="noStrike">
                          <a:solidFill>
                            <a:srgbClr val="000000"/>
                          </a:solidFill>
                          <a:effectLst/>
                          <a:latin typeface="Futura Std Book" panose="020B0502020204020303"/>
                        </a:rPr>
                        <a:t>Totalt </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252,82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16,56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7,01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22,88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79798188"/>
                  </a:ext>
                </a:extLst>
              </a:tr>
              <a:tr h="335859">
                <a:tc>
                  <a:txBody>
                    <a:bodyPr/>
                    <a:lstStyle/>
                    <a:p>
                      <a:pPr algn="l" rtl="0" fontAlgn="b"/>
                      <a:r>
                        <a:rPr lang="sv-SE" sz="800" b="1" i="0" u="none" strike="noStrike" dirty="0">
                          <a:solidFill>
                            <a:srgbClr val="000000"/>
                          </a:solidFill>
                          <a:effectLst/>
                          <a:latin typeface="Futura Std Book" panose="020B0502020204020303"/>
                        </a:rPr>
                        <a:t>Gävleborgs län</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26926945"/>
                  </a:ext>
                </a:extLst>
              </a:tr>
              <a:tr h="172136">
                <a:tc>
                  <a:txBody>
                    <a:bodyPr/>
                    <a:lstStyle/>
                    <a:p>
                      <a:pPr algn="l" rtl="0" fontAlgn="b"/>
                      <a:r>
                        <a:rPr lang="sv-SE" sz="800" b="0" i="0" u="none" strike="noStrike">
                          <a:solidFill>
                            <a:srgbClr val="000000"/>
                          </a:solidFill>
                          <a:effectLst/>
                          <a:latin typeface="Futura Std Book" panose="020B0502020204020303"/>
                        </a:rPr>
                        <a:t>Privat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6,65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13,54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13742244"/>
                  </a:ext>
                </a:extLst>
              </a:tr>
              <a:tr h="172136">
                <a:tc>
                  <a:txBody>
                    <a:bodyPr/>
                    <a:lstStyle/>
                    <a:p>
                      <a:pPr algn="l" rtl="0" fontAlgn="b"/>
                      <a:r>
                        <a:rPr lang="sv-SE" sz="800" b="0" i="1" u="none" strike="noStrike">
                          <a:solidFill>
                            <a:srgbClr val="000000"/>
                          </a:solidFill>
                          <a:effectLst/>
                          <a:latin typeface="Futura Std Book" panose="020B0502020204020303"/>
                        </a:rPr>
                        <a:t>Industri</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2,25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5,25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7,80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92511417"/>
                  </a:ext>
                </a:extLst>
              </a:tr>
              <a:tr h="172136">
                <a:tc>
                  <a:txBody>
                    <a:bodyPr/>
                    <a:lstStyle/>
                    <a:p>
                      <a:pPr algn="l" rtl="0" fontAlgn="b"/>
                      <a:r>
                        <a:rPr lang="sv-SE" sz="800" b="0" i="1" u="none" strike="noStrike">
                          <a:solidFill>
                            <a:srgbClr val="000000"/>
                          </a:solidFill>
                          <a:effectLst/>
                          <a:latin typeface="Futura Std Book" panose="020B0502020204020303"/>
                        </a:rPr>
                        <a:t>Tjänster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4,16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13,84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73942728"/>
                  </a:ext>
                </a:extLst>
              </a:tr>
              <a:tr h="172136">
                <a:tc>
                  <a:txBody>
                    <a:bodyPr/>
                    <a:lstStyle/>
                    <a:p>
                      <a:pPr algn="l" rtl="0" fontAlgn="b"/>
                      <a:r>
                        <a:rPr lang="sv-SE" sz="800" b="0" i="1" u="none" strike="noStrike" dirty="0">
                          <a:solidFill>
                            <a:srgbClr val="000000"/>
                          </a:solidFill>
                          <a:effectLst/>
                          <a:latin typeface="Futura Std Book" panose="020B0502020204020303"/>
                        </a:rPr>
                        <a:t>Övrigt*</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5,70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24,40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38119804"/>
                  </a:ext>
                </a:extLst>
              </a:tr>
              <a:tr h="177190">
                <a:tc>
                  <a:txBody>
                    <a:bodyPr/>
                    <a:lstStyle/>
                    <a:p>
                      <a:pPr algn="l" rtl="0" fontAlgn="b"/>
                      <a:r>
                        <a:rPr lang="sv-SE" sz="800" b="0" i="0" u="none" strike="noStrike" dirty="0">
                          <a:solidFill>
                            <a:srgbClr val="000000"/>
                          </a:solidFill>
                          <a:effectLst/>
                          <a:latin typeface="Futura Std Book" panose="020B0502020204020303"/>
                        </a:rPr>
                        <a:t>Offentlig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17,23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60629122"/>
                  </a:ext>
                </a:extLst>
              </a:tr>
              <a:tr h="172136">
                <a:tc>
                  <a:txBody>
                    <a:bodyPr/>
                    <a:lstStyle/>
                    <a:p>
                      <a:pPr algn="l" rtl="0" fontAlgn="b"/>
                      <a:r>
                        <a:rPr lang="sv-SE" sz="800" b="1" i="0" u="none" strike="noStrike" dirty="0">
                          <a:solidFill>
                            <a:srgbClr val="000000"/>
                          </a:solidFill>
                          <a:effectLst/>
                          <a:latin typeface="Futura Std Book" panose="020B0502020204020303"/>
                        </a:rPr>
                        <a:t>Totalt </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11,67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14,78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61871573"/>
                  </a:ext>
                </a:extLst>
              </a:tr>
            </a:tbl>
          </a:graphicData>
        </a:graphic>
      </p:graphicFrame>
      <p:sp>
        <p:nvSpPr>
          <p:cNvPr id="8" name="Rektangel 7">
            <a:extLst>
              <a:ext uri="{FF2B5EF4-FFF2-40B4-BE49-F238E27FC236}">
                <a16:creationId xmlns:a16="http://schemas.microsoft.com/office/drawing/2014/main" id="{7AE5B7B6-6595-4501-8693-87232A44E5CB}"/>
              </a:ext>
            </a:extLst>
          </p:cNvPr>
          <p:cNvSpPr/>
          <p:nvPr/>
        </p:nvSpPr>
        <p:spPr>
          <a:xfrm>
            <a:off x="6167437" y="6119336"/>
            <a:ext cx="4284069" cy="307777"/>
          </a:xfrm>
          <a:prstGeom prst="rect">
            <a:avLst/>
          </a:prstGeom>
        </p:spPr>
        <p:txBody>
          <a:bodyPr wrap="square">
            <a:spAutoFit/>
          </a:bodyPr>
          <a:lstStyle/>
          <a:p>
            <a:r>
              <a:rPr lang="sv-SE" sz="700" dirty="0"/>
              <a:t>*I övrigt ingår jordbruk, skogsbruk och fiske, byggverksamhet samt okänd näringsgren</a:t>
            </a:r>
            <a:br>
              <a:rPr lang="sv-SE" sz="700" dirty="0"/>
            </a:br>
            <a:endParaRPr lang="sv-SE" sz="700" dirty="0"/>
          </a:p>
        </p:txBody>
      </p:sp>
      <p:graphicFrame>
        <p:nvGraphicFramePr>
          <p:cNvPr id="10" name="Diagram 9">
            <a:extLst>
              <a:ext uri="{FF2B5EF4-FFF2-40B4-BE49-F238E27FC236}">
                <a16:creationId xmlns:a16="http://schemas.microsoft.com/office/drawing/2014/main" id="{A5D3E455-09DA-448F-9A33-07A5A6EA34EF}"/>
              </a:ext>
            </a:extLst>
          </p:cNvPr>
          <p:cNvGraphicFramePr>
            <a:graphicFrameLocks/>
          </p:cNvGraphicFramePr>
          <p:nvPr>
            <p:extLst>
              <p:ext uri="{D42A27DB-BD31-4B8C-83A1-F6EECF244321}">
                <p14:modId xmlns:p14="http://schemas.microsoft.com/office/powerpoint/2010/main" val="1986437946"/>
              </p:ext>
            </p:extLst>
          </p:nvPr>
        </p:nvGraphicFramePr>
        <p:xfrm>
          <a:off x="643352" y="1995696"/>
          <a:ext cx="5381211" cy="375382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801991" y="5849322"/>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04373"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3" y="1961009"/>
            <a:ext cx="4704373" cy="1467991"/>
          </a:xfrm>
        </p:spPr>
        <p:txBody>
          <a:bodyPr/>
          <a:lstStyle/>
          <a:p>
            <a:pPr lvl="4"/>
            <a:r>
              <a:rPr lang="sv-SE" sz="1400" dirty="0"/>
              <a:t>Antalet nyregistrerade företag ökade med </a:t>
            </a:r>
            <a:br>
              <a:rPr lang="sv-SE" sz="1400" dirty="0"/>
            </a:br>
            <a:r>
              <a:rPr lang="sv-SE" sz="1400" dirty="0"/>
              <a:t>22 procent i länet och Gävle kommun under kvartalet. </a:t>
            </a:r>
          </a:p>
          <a:p>
            <a:pPr lvl="4"/>
            <a:r>
              <a:rPr lang="sv-SE" sz="1400" dirty="0"/>
              <a:t>357 av de 451 nystartade företagen är aktiebolag.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highlight>
                <a:srgbClr val="FF0000"/>
              </a:highlight>
            </a:endParaRPr>
          </a:p>
        </p:txBody>
      </p:sp>
      <p:graphicFrame>
        <p:nvGraphicFramePr>
          <p:cNvPr id="26" name="Tabell 25">
            <a:extLst>
              <a:ext uri="{FF2B5EF4-FFF2-40B4-BE49-F238E27FC236}">
                <a16:creationId xmlns:a16="http://schemas.microsoft.com/office/drawing/2014/main" id="{C39620C7-9908-45B2-AB86-6652F013F4F1}"/>
              </a:ext>
            </a:extLst>
          </p:cNvPr>
          <p:cNvGraphicFramePr>
            <a:graphicFrameLocks noGrp="1"/>
          </p:cNvGraphicFramePr>
          <p:nvPr>
            <p:extLst>
              <p:ext uri="{D42A27DB-BD31-4B8C-83A1-F6EECF244321}">
                <p14:modId xmlns:p14="http://schemas.microsoft.com/office/powerpoint/2010/main" val="2257332013"/>
              </p:ext>
            </p:extLst>
          </p:nvPr>
        </p:nvGraphicFramePr>
        <p:xfrm>
          <a:off x="6755216" y="3705999"/>
          <a:ext cx="4704372" cy="2274987"/>
        </p:xfrm>
        <a:graphic>
          <a:graphicData uri="http://schemas.openxmlformats.org/drawingml/2006/table">
            <a:tbl>
              <a:tblPr bandRow="1">
                <a:tableStyleId>{2D5ABB26-0587-4C30-8999-92F81FD0307C}</a:tableStyleId>
              </a:tblPr>
              <a:tblGrid>
                <a:gridCol w="1536681">
                  <a:extLst>
                    <a:ext uri="{9D8B030D-6E8A-4147-A177-3AD203B41FA5}">
                      <a16:colId xmlns:a16="http://schemas.microsoft.com/office/drawing/2014/main" val="1678076792"/>
                    </a:ext>
                  </a:extLst>
                </a:gridCol>
                <a:gridCol w="682478">
                  <a:extLst>
                    <a:ext uri="{9D8B030D-6E8A-4147-A177-3AD203B41FA5}">
                      <a16:colId xmlns:a16="http://schemas.microsoft.com/office/drawing/2014/main" val="2601369493"/>
                    </a:ext>
                  </a:extLst>
                </a:gridCol>
                <a:gridCol w="774267">
                  <a:extLst>
                    <a:ext uri="{9D8B030D-6E8A-4147-A177-3AD203B41FA5}">
                      <a16:colId xmlns:a16="http://schemas.microsoft.com/office/drawing/2014/main" val="2395970223"/>
                    </a:ext>
                  </a:extLst>
                </a:gridCol>
                <a:gridCol w="612961">
                  <a:extLst>
                    <a:ext uri="{9D8B030D-6E8A-4147-A177-3AD203B41FA5}">
                      <a16:colId xmlns:a16="http://schemas.microsoft.com/office/drawing/2014/main" val="3235649811"/>
                    </a:ext>
                  </a:extLst>
                </a:gridCol>
                <a:gridCol w="559193">
                  <a:extLst>
                    <a:ext uri="{9D8B030D-6E8A-4147-A177-3AD203B41FA5}">
                      <a16:colId xmlns:a16="http://schemas.microsoft.com/office/drawing/2014/main" val="1050073455"/>
                    </a:ext>
                  </a:extLst>
                </a:gridCol>
                <a:gridCol w="538792">
                  <a:extLst>
                    <a:ext uri="{9D8B030D-6E8A-4147-A177-3AD203B41FA5}">
                      <a16:colId xmlns:a16="http://schemas.microsoft.com/office/drawing/2014/main" val="3827523272"/>
                    </a:ext>
                  </a:extLst>
                </a:gridCol>
              </a:tblGrid>
              <a:tr h="33244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dirty="0">
                          <a:effectLst/>
                        </a:rPr>
                        <a:t>Antal</a:t>
                      </a:r>
                      <a:endParaRPr lang="sv-SE" sz="8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906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837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21 739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78 709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1544414373"/>
                  </a:ext>
                </a:extLst>
              </a:tr>
              <a:tr h="39837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11 263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40 450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4178915708"/>
                  </a:ext>
                </a:extLst>
              </a:tr>
              <a:tr h="398370">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451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1 532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1554613420"/>
                  </a:ext>
                </a:extLst>
              </a:tr>
              <a:tr h="398370">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642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923977588"/>
                  </a:ext>
                </a:extLst>
              </a:tr>
            </a:tbl>
          </a:graphicData>
        </a:graphic>
      </p:graphicFrame>
      <p:sp>
        <p:nvSpPr>
          <p:cNvPr id="29" name="textruta 28">
            <a:extLst>
              <a:ext uri="{FF2B5EF4-FFF2-40B4-BE49-F238E27FC236}">
                <a16:creationId xmlns:a16="http://schemas.microsoft.com/office/drawing/2014/main" id="{37AF899F-A67D-4C59-BBDA-DB86F1E5C9BE}"/>
              </a:ext>
            </a:extLst>
          </p:cNvPr>
          <p:cNvSpPr txBox="1"/>
          <p:nvPr/>
        </p:nvSpPr>
        <p:spPr>
          <a:xfrm>
            <a:off x="6755213" y="3429000"/>
            <a:ext cx="1257075" cy="276999"/>
          </a:xfrm>
          <a:prstGeom prst="rect">
            <a:avLst/>
          </a:prstGeom>
          <a:noFill/>
        </p:spPr>
        <p:txBody>
          <a:bodyPr wrap="none" rtlCol="0">
            <a:spAutoFit/>
          </a:bodyPr>
          <a:lstStyle/>
          <a:p>
            <a:r>
              <a:rPr lang="sv-SE" sz="1200" b="1">
                <a:latin typeface="+mj-lt"/>
                <a:cs typeface="Arial" panose="020B0604020202020204" pitchFamily="34" charset="0"/>
              </a:rPr>
              <a:t>Nyföretagande</a:t>
            </a:r>
            <a:endParaRPr lang="sv-SE" sz="1200" b="1" dirty="0">
              <a:latin typeface="+mj-lt"/>
              <a:cs typeface="Arial" panose="020B0604020202020204" pitchFamily="34" charset="0"/>
            </a:endParaRPr>
          </a:p>
        </p:txBody>
      </p:sp>
      <p:graphicFrame>
        <p:nvGraphicFramePr>
          <p:cNvPr id="12" name="Diagram 11">
            <a:extLst>
              <a:ext uri="{FF2B5EF4-FFF2-40B4-BE49-F238E27FC236}">
                <a16:creationId xmlns:a16="http://schemas.microsoft.com/office/drawing/2014/main" id="{F3971010-5A4C-4747-B30A-56674C6BAB5A}"/>
              </a:ext>
            </a:extLst>
          </p:cNvPr>
          <p:cNvGraphicFramePr>
            <a:graphicFrameLocks/>
          </p:cNvGraphicFramePr>
          <p:nvPr>
            <p:extLst>
              <p:ext uri="{D42A27DB-BD31-4B8C-83A1-F6EECF244321}">
                <p14:modId xmlns:p14="http://schemas.microsoft.com/office/powerpoint/2010/main" val="1115275429"/>
              </p:ext>
            </p:extLst>
          </p:nvPr>
        </p:nvGraphicFramePr>
        <p:xfrm>
          <a:off x="732409" y="1916814"/>
          <a:ext cx="5745303" cy="393250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1883" y="1828801"/>
            <a:ext cx="4735743" cy="1600200"/>
          </a:xfrm>
        </p:spPr>
        <p:txBody>
          <a:bodyPr/>
          <a:lstStyle/>
          <a:p>
            <a:pPr lvl="4"/>
            <a:r>
              <a:rPr lang="sv-SE" sz="1400" dirty="0"/>
              <a:t>Företagskonkurserna ökade med 15 procent i länet och 9 procent i Gävle kommun.</a:t>
            </a:r>
          </a:p>
          <a:p>
            <a:pPr lvl="4"/>
            <a:r>
              <a:rPr lang="sv-SE" sz="1400" dirty="0"/>
              <a:t>Det innebär att Gävleborgs län går emot trenden i landet och Stockholmsregionen som helhet.</a:t>
            </a:r>
            <a:br>
              <a:rPr lang="sv-SE" sz="1400" dirty="0"/>
            </a:b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814CEC8F-43AA-4D05-80B7-55CB2684E8F4}"/>
              </a:ext>
            </a:extLst>
          </p:cNvPr>
          <p:cNvGraphicFramePr>
            <a:graphicFrameLocks noGrp="1"/>
          </p:cNvGraphicFramePr>
          <p:nvPr>
            <p:extLst>
              <p:ext uri="{D42A27DB-BD31-4B8C-83A1-F6EECF244321}">
                <p14:modId xmlns:p14="http://schemas.microsoft.com/office/powerpoint/2010/main" val="750154650"/>
              </p:ext>
            </p:extLst>
          </p:nvPr>
        </p:nvGraphicFramePr>
        <p:xfrm>
          <a:off x="6755212" y="3705999"/>
          <a:ext cx="4722412" cy="2266433"/>
        </p:xfrm>
        <a:graphic>
          <a:graphicData uri="http://schemas.openxmlformats.org/drawingml/2006/table">
            <a:tbl>
              <a:tblPr bandRow="1">
                <a:tableStyleId>{2D5ABB26-0587-4C30-8999-92F81FD0307C}</a:tableStyleId>
              </a:tblPr>
              <a:tblGrid>
                <a:gridCol w="1542574">
                  <a:extLst>
                    <a:ext uri="{9D8B030D-6E8A-4147-A177-3AD203B41FA5}">
                      <a16:colId xmlns:a16="http://schemas.microsoft.com/office/drawing/2014/main" val="1678076792"/>
                    </a:ext>
                  </a:extLst>
                </a:gridCol>
                <a:gridCol w="685096">
                  <a:extLst>
                    <a:ext uri="{9D8B030D-6E8A-4147-A177-3AD203B41FA5}">
                      <a16:colId xmlns:a16="http://schemas.microsoft.com/office/drawing/2014/main" val="2601369493"/>
                    </a:ext>
                  </a:extLst>
                </a:gridCol>
                <a:gridCol w="777236">
                  <a:extLst>
                    <a:ext uri="{9D8B030D-6E8A-4147-A177-3AD203B41FA5}">
                      <a16:colId xmlns:a16="http://schemas.microsoft.com/office/drawing/2014/main" val="2395970223"/>
                    </a:ext>
                  </a:extLst>
                </a:gridCol>
                <a:gridCol w="615311">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ctr"/>
                      <a:r>
                        <a:rPr lang="sv-SE" sz="800" b="0" i="0" u="none" strike="noStrike">
                          <a:solidFill>
                            <a:srgbClr val="000000"/>
                          </a:solidFill>
                          <a:effectLst/>
                          <a:latin typeface="Futura Std Book" panose="020B0502020204020303" pitchFamily="34" charset="0"/>
                        </a:rPr>
                        <a:t>Antal</a:t>
                      </a:r>
                    </a:p>
                  </a:txBody>
                  <a:tcPr marL="9525" marR="9525" marT="9525" marB="0" anchor="ctr"/>
                </a:tc>
                <a:tc gridSpan="2">
                  <a:txBody>
                    <a:bodyPr/>
                    <a:lstStyle/>
                    <a:p>
                      <a:pPr algn="ctr" fontAlgn="ctr"/>
                      <a:r>
                        <a:rPr lang="sv-SE" sz="800" b="0" i="0" u="none" strike="noStrike">
                          <a:solidFill>
                            <a:srgbClr val="000000"/>
                          </a:solidFill>
                          <a:effectLst/>
                          <a:latin typeface="Futura Std Book" panose="020B0502020204020303" pitchFamily="34" charset="0"/>
                        </a:rPr>
                        <a:t>Förändring (%) </a:t>
                      </a:r>
                    </a:p>
                  </a:txBody>
                  <a:tcPr marL="9525" marR="9525" marT="9525" marB="0" anchor="ctr"/>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ctr"/>
                      <a:r>
                        <a:rPr lang="sv-SE" sz="800" b="0" i="0" u="none" strike="noStrike">
                          <a:solidFill>
                            <a:srgbClr val="000000"/>
                          </a:solidFill>
                          <a:effectLst/>
                          <a:latin typeface="Futura Std Book" panose="020B0502020204020303" pitchFamily="34" charset="0"/>
                        </a:rPr>
                        <a:t>R12*</a:t>
                      </a:r>
                    </a:p>
                  </a:txBody>
                  <a:tcPr marL="9525" marR="9525" marT="9525" marB="0" anchor="ctr"/>
                </a:tc>
                <a:tc hMerge="1">
                  <a:txBody>
                    <a:bodyPr/>
                    <a:lstStyle/>
                    <a:p>
                      <a:endParaRPr lang="sv-SE"/>
                    </a:p>
                  </a:txBody>
                  <a:tcPr/>
                </a:tc>
                <a:extLst>
                  <a:ext uri="{0D108BD9-81ED-4DB2-BD59-A6C34878D82A}">
                    <a16:rowId xmlns:a16="http://schemas.microsoft.com/office/drawing/2014/main" val="240735732"/>
                  </a:ext>
                </a:extLst>
              </a:tr>
              <a:tr h="34775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1 908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6 901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67D78452-A10A-4CFC-96C0-E9F33941F235}"/>
              </a:ext>
            </a:extLst>
          </p:cNvPr>
          <p:cNvGraphicFramePr>
            <a:graphicFrameLocks/>
          </p:cNvGraphicFramePr>
          <p:nvPr>
            <p:extLst>
              <p:ext uri="{D42A27DB-BD31-4B8C-83A1-F6EECF244321}">
                <p14:modId xmlns:p14="http://schemas.microsoft.com/office/powerpoint/2010/main" val="3523775588"/>
              </p:ext>
            </p:extLst>
          </p:nvPr>
        </p:nvGraphicFramePr>
        <p:xfrm>
          <a:off x="732405" y="2055302"/>
          <a:ext cx="5805128" cy="367952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1854438"/>
            <a:ext cx="4722411" cy="1584470"/>
          </a:xfrm>
        </p:spPr>
        <p:txBody>
          <a:bodyPr/>
          <a:lstStyle/>
          <a:p>
            <a:pPr lvl="4"/>
            <a:r>
              <a:rPr lang="sv-SE" sz="1400" dirty="0"/>
              <a:t>Antalet sysselsatta invånare minskade med 3,7 procent, eller 4 700 personer under kvartalet.</a:t>
            </a:r>
          </a:p>
          <a:p>
            <a:pPr lvl="4"/>
            <a:r>
              <a:rPr lang="sv-SE" sz="1400" dirty="0"/>
              <a:t>Sysselsättningen minskade mest inom:</a:t>
            </a:r>
            <a:br>
              <a:rPr lang="sv-SE" sz="1400" dirty="0"/>
            </a:br>
            <a:r>
              <a:rPr lang="sv-SE" sz="1400" dirty="0"/>
              <a:t>- Byggverksamhet </a:t>
            </a:r>
            <a:br>
              <a:rPr lang="sv-SE" sz="1400" dirty="0"/>
            </a:br>
            <a:r>
              <a:rPr lang="sv-SE" sz="1400" dirty="0"/>
              <a:t>- </a:t>
            </a:r>
            <a:r>
              <a:rPr lang="sv-SE" sz="1400" dirty="0" err="1"/>
              <a:t>Tillverkn</a:t>
            </a:r>
            <a:r>
              <a:rPr lang="sv-SE" sz="1400" dirty="0"/>
              <a:t>. och utvinning, energi och miljö</a:t>
            </a:r>
            <a:br>
              <a:rPr lang="sv-SE" sz="1400" dirty="0"/>
            </a:br>
            <a:r>
              <a:rPr lang="sv-SE" sz="1400" dirty="0"/>
              <a:t>- Vård och omsorg</a:t>
            </a:r>
          </a:p>
          <a:p>
            <a:pPr lvl="4"/>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2011 kv4</a:t>
            </a:r>
            <a:endParaRPr lang="sv-SE" sz="1400" dirty="0"/>
          </a:p>
        </p:txBody>
      </p:sp>
      <p:graphicFrame>
        <p:nvGraphicFramePr>
          <p:cNvPr id="17" name="Tabell 16">
            <a:extLst>
              <a:ext uri="{FF2B5EF4-FFF2-40B4-BE49-F238E27FC236}">
                <a16:creationId xmlns:a16="http://schemas.microsoft.com/office/drawing/2014/main" id="{B0310047-DACE-4A04-AF0A-B41B77D20F7B}"/>
              </a:ext>
            </a:extLst>
          </p:cNvPr>
          <p:cNvGraphicFramePr>
            <a:graphicFrameLocks noGrp="1"/>
          </p:cNvGraphicFramePr>
          <p:nvPr>
            <p:extLst>
              <p:ext uri="{D42A27DB-BD31-4B8C-83A1-F6EECF244321}">
                <p14:modId xmlns:p14="http://schemas.microsoft.com/office/powerpoint/2010/main" val="2495896927"/>
              </p:ext>
            </p:extLst>
          </p:nvPr>
        </p:nvGraphicFramePr>
        <p:xfrm>
          <a:off x="6755214" y="3741540"/>
          <a:ext cx="4722411" cy="2230892"/>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1319">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1319">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6941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5 083 800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24 900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3,3 </a:t>
                      </a:r>
                    </a:p>
                  </a:txBody>
                  <a:tcPr marL="9525" marR="9525" marT="9525" marB="0" anchor="ctr"/>
                </a:tc>
                <a:extLst>
                  <a:ext uri="{0D108BD9-81ED-4DB2-BD59-A6C34878D82A}">
                    <a16:rowId xmlns:a16="http://schemas.microsoft.com/office/drawing/2014/main" val="1544414373"/>
                  </a:ext>
                </a:extLst>
              </a:tr>
              <a:tr h="46941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2 346 400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17 700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4,1 </a:t>
                      </a:r>
                    </a:p>
                  </a:txBody>
                  <a:tcPr marL="9525" marR="9525" marT="9525" marB="0" anchor="ctr"/>
                </a:tc>
                <a:extLst>
                  <a:ext uri="{0D108BD9-81ED-4DB2-BD59-A6C34878D82A}">
                    <a16:rowId xmlns:a16="http://schemas.microsoft.com/office/drawing/2014/main" val="4178915708"/>
                  </a:ext>
                </a:extLst>
              </a:tr>
              <a:tr h="469418">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123 200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-4 700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-3,7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-3,0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2" name="Diagram 11">
            <a:extLst>
              <a:ext uri="{FF2B5EF4-FFF2-40B4-BE49-F238E27FC236}">
                <a16:creationId xmlns:a16="http://schemas.microsoft.com/office/drawing/2014/main" id="{C35A42FD-ED15-42DE-AD69-29AA8D1F7BF8}"/>
              </a:ext>
            </a:extLst>
          </p:cNvPr>
          <p:cNvGraphicFramePr>
            <a:graphicFrameLocks/>
          </p:cNvGraphicFramePr>
          <p:nvPr>
            <p:extLst>
              <p:ext uri="{D42A27DB-BD31-4B8C-83A1-F6EECF244321}">
                <p14:modId xmlns:p14="http://schemas.microsoft.com/office/powerpoint/2010/main" val="3107065689"/>
              </p:ext>
            </p:extLst>
          </p:nvPr>
        </p:nvGraphicFramePr>
        <p:xfrm>
          <a:off x="732406" y="1943259"/>
          <a:ext cx="5907676" cy="381372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2453681527"/>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a:solidFill>
                            <a:schemeClr val="bg1"/>
                          </a:solidFill>
                        </a:rPr>
                        <a:t>Gävleborgs </a:t>
                      </a:r>
                      <a:r>
                        <a:rPr lang="sv-SE" sz="10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17 000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Därav. </a:t>
                      </a:r>
                      <a:r>
                        <a:rPr lang="sv-SE" sz="800" dirty="0" err="1"/>
                        <a:t>tillverkn</a:t>
                      </a:r>
                      <a:r>
                        <a:rPr lang="sv-SE" sz="800" dirty="0"/>
                        <a:t>. av verkstadsvaror </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19,7</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12 500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-16,7</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och restauranger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16 900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35,2</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14 500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-10,5</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19 800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-10,8</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122 700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123 200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-4 700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-3,7</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-3,0</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2182608956"/>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a:solidFill>
                            <a:schemeClr val="bg1"/>
                          </a:solidFill>
                        </a:rPr>
                        <a:t>Förändring -1år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Gävleborgs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35 100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6 300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21,9</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15 300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-7,8</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10 200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30,8</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24 300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-10,3</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16 600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-18,6</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9 700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122 700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123 200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-4 700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-3,7</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6944" y="5849321"/>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5" y="1760618"/>
            <a:ext cx="4725915" cy="1668380"/>
          </a:xfrm>
        </p:spPr>
        <p:txBody>
          <a:bodyPr/>
          <a:lstStyle/>
          <a:p>
            <a:pPr lvl="4"/>
            <a:r>
              <a:rPr lang="sv-SE" sz="1400" dirty="0"/>
              <a:t>Antalet lediga jobb ökade med 48 procent i länet under kvartalet. </a:t>
            </a:r>
          </a:p>
          <a:p>
            <a:pPr lvl="4"/>
            <a:r>
              <a:rPr lang="sv-SE" sz="1400" dirty="0"/>
              <a:t>Antalet vakanser ökade som mest inom:</a:t>
            </a:r>
            <a:br>
              <a:rPr lang="sv-SE" sz="1400" dirty="0"/>
            </a:br>
            <a:r>
              <a:rPr lang="sv-SE" sz="1400" dirty="0"/>
              <a:t>- Personliga och kulturella tjänster</a:t>
            </a:r>
            <a:br>
              <a:rPr lang="sv-SE" sz="1400" dirty="0"/>
            </a:br>
            <a:r>
              <a:rPr lang="sv-SE" sz="1400" dirty="0"/>
              <a:t>- Handel</a:t>
            </a: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2011 kv4</a:t>
            </a:r>
            <a:endParaRPr lang="sv-SE" sz="1400" dirty="0"/>
          </a:p>
        </p:txBody>
      </p:sp>
      <p:graphicFrame>
        <p:nvGraphicFramePr>
          <p:cNvPr id="26" name="Tabell 25">
            <a:extLst>
              <a:ext uri="{FF2B5EF4-FFF2-40B4-BE49-F238E27FC236}">
                <a16:creationId xmlns:a16="http://schemas.microsoft.com/office/drawing/2014/main" id="{BA7CC711-8170-4C5D-9F5D-9DB635C4A11B}"/>
              </a:ext>
            </a:extLst>
          </p:cNvPr>
          <p:cNvGraphicFramePr>
            <a:graphicFrameLocks noGrp="1"/>
          </p:cNvGraphicFramePr>
          <p:nvPr>
            <p:extLst>
              <p:ext uri="{D42A27DB-BD31-4B8C-83A1-F6EECF244321}">
                <p14:modId xmlns:p14="http://schemas.microsoft.com/office/powerpoint/2010/main" val="4152874041"/>
              </p:ext>
            </p:extLst>
          </p:nvPr>
        </p:nvGraphicFramePr>
        <p:xfrm>
          <a:off x="6744446" y="3732764"/>
          <a:ext cx="4725915" cy="2239665"/>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3">
                  <a:extLst>
                    <a:ext uri="{9D8B030D-6E8A-4147-A177-3AD203B41FA5}">
                      <a16:colId xmlns:a16="http://schemas.microsoft.com/office/drawing/2014/main" val="2601369493"/>
                    </a:ext>
                  </a:extLst>
                </a:gridCol>
                <a:gridCol w="623387">
                  <a:extLst>
                    <a:ext uri="{9D8B030D-6E8A-4147-A177-3AD203B41FA5}">
                      <a16:colId xmlns:a16="http://schemas.microsoft.com/office/drawing/2014/main" val="2395970223"/>
                    </a:ext>
                  </a:extLst>
                </a:gridCol>
                <a:gridCol w="614869">
                  <a:extLst>
                    <a:ext uri="{9D8B030D-6E8A-4147-A177-3AD203B41FA5}">
                      <a16:colId xmlns:a16="http://schemas.microsoft.com/office/drawing/2014/main" val="3235649811"/>
                    </a:ext>
                  </a:extLst>
                </a:gridCol>
                <a:gridCol w="717079">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32728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364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2185">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403 784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1 321 969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extLst>
                  <a:ext uri="{0D108BD9-81ED-4DB2-BD59-A6C34878D82A}">
                    <a16:rowId xmlns:a16="http://schemas.microsoft.com/office/drawing/2014/main" val="1544414373"/>
                  </a:ext>
                </a:extLst>
              </a:tr>
              <a:tr h="392185">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197 841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615 174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4178915708"/>
                  </a:ext>
                </a:extLst>
              </a:tr>
              <a:tr h="392185">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9 211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29 182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1554613420"/>
                  </a:ext>
                </a:extLst>
              </a:tr>
              <a:tr h="392185">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4 473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14 515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26</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5AADE85B-9D0E-4065-8B52-9882993F00D3}"/>
              </a:ext>
            </a:extLst>
          </p:cNvPr>
          <p:cNvGraphicFramePr>
            <a:graphicFrameLocks/>
          </p:cNvGraphicFramePr>
          <p:nvPr>
            <p:extLst>
              <p:ext uri="{D42A27DB-BD31-4B8C-83A1-F6EECF244321}">
                <p14:modId xmlns:p14="http://schemas.microsoft.com/office/powerpoint/2010/main" val="1705434568"/>
              </p:ext>
            </p:extLst>
          </p:nvPr>
        </p:nvGraphicFramePr>
        <p:xfrm>
          <a:off x="721638" y="1877914"/>
          <a:ext cx="5867169" cy="397140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5" y="1753836"/>
            <a:ext cx="4684941" cy="1685158"/>
          </a:xfrm>
        </p:spPr>
        <p:txBody>
          <a:bodyPr/>
          <a:lstStyle/>
          <a:p>
            <a:pPr lvl="4"/>
            <a:r>
              <a:rPr lang="sv-SE" sz="1400" dirty="0"/>
              <a:t>Antal varslade personer ökade med 23 procent i länet och med 143 procent i Gävle kommun under perioden.</a:t>
            </a:r>
          </a:p>
          <a:p>
            <a:pPr lvl="4"/>
            <a:r>
              <a:rPr lang="sv-SE" sz="1400" dirty="0"/>
              <a:t>Därmed går Gävleborgs län mot trenden nationellt och i regionen.</a:t>
            </a:r>
          </a:p>
          <a:p>
            <a:pPr lvl="4"/>
            <a:r>
              <a:rPr lang="sv-SE" sz="1400" dirty="0"/>
              <a:t>På helårsbasis har däremot varslen minskat.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2011 kv4</a:t>
            </a:r>
            <a:endParaRPr lang="sv-SE" sz="1400" dirty="0"/>
          </a:p>
        </p:txBody>
      </p:sp>
      <p:graphicFrame>
        <p:nvGraphicFramePr>
          <p:cNvPr id="26" name="Tabell 25">
            <a:extLst>
              <a:ext uri="{FF2B5EF4-FFF2-40B4-BE49-F238E27FC236}">
                <a16:creationId xmlns:a16="http://schemas.microsoft.com/office/drawing/2014/main" id="{01D9CC6C-B031-4EBD-99E6-46D3FAA1CD4C}"/>
              </a:ext>
            </a:extLst>
          </p:cNvPr>
          <p:cNvGraphicFramePr>
            <a:graphicFrameLocks noGrp="1"/>
          </p:cNvGraphicFramePr>
          <p:nvPr>
            <p:extLst>
              <p:ext uri="{D42A27DB-BD31-4B8C-83A1-F6EECF244321}">
                <p14:modId xmlns:p14="http://schemas.microsoft.com/office/powerpoint/2010/main" val="3513568862"/>
              </p:ext>
            </p:extLst>
          </p:nvPr>
        </p:nvGraphicFramePr>
        <p:xfrm>
          <a:off x="6779353" y="3725983"/>
          <a:ext cx="4711606" cy="2246450"/>
        </p:xfrm>
        <a:graphic>
          <a:graphicData uri="http://schemas.openxmlformats.org/drawingml/2006/table">
            <a:tbl>
              <a:tblPr bandRow="1">
                <a:tableStyleId>{2D5ABB26-0587-4C30-8999-92F81FD0307C}</a:tableStyleId>
              </a:tblPr>
              <a:tblGrid>
                <a:gridCol w="1539044">
                  <a:extLst>
                    <a:ext uri="{9D8B030D-6E8A-4147-A177-3AD203B41FA5}">
                      <a16:colId xmlns:a16="http://schemas.microsoft.com/office/drawing/2014/main" val="1678076792"/>
                    </a:ext>
                  </a:extLst>
                </a:gridCol>
                <a:gridCol w="683528">
                  <a:extLst>
                    <a:ext uri="{9D8B030D-6E8A-4147-A177-3AD203B41FA5}">
                      <a16:colId xmlns:a16="http://schemas.microsoft.com/office/drawing/2014/main" val="2601369493"/>
                    </a:ext>
                  </a:extLst>
                </a:gridCol>
                <a:gridCol w="775457">
                  <a:extLst>
                    <a:ext uri="{9D8B030D-6E8A-4147-A177-3AD203B41FA5}">
                      <a16:colId xmlns:a16="http://schemas.microsoft.com/office/drawing/2014/main" val="2395970223"/>
                    </a:ext>
                  </a:extLst>
                </a:gridCol>
                <a:gridCol w="613904">
                  <a:extLst>
                    <a:ext uri="{9D8B030D-6E8A-4147-A177-3AD203B41FA5}">
                      <a16:colId xmlns:a16="http://schemas.microsoft.com/office/drawing/2014/main" val="3235649811"/>
                    </a:ext>
                  </a:extLst>
                </a:gridCol>
                <a:gridCol w="560053">
                  <a:extLst>
                    <a:ext uri="{9D8B030D-6E8A-4147-A177-3AD203B41FA5}">
                      <a16:colId xmlns:a16="http://schemas.microsoft.com/office/drawing/2014/main" val="1050073455"/>
                    </a:ext>
                  </a:extLst>
                </a:gridCol>
                <a:gridCol w="539620">
                  <a:extLst>
                    <a:ext uri="{9D8B030D-6E8A-4147-A177-3AD203B41FA5}">
                      <a16:colId xmlns:a16="http://schemas.microsoft.com/office/drawing/2014/main" val="3827523272"/>
                    </a:ext>
                  </a:extLst>
                </a:gridCol>
              </a:tblGrid>
              <a:tr h="32827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4686">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337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6 020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27 581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a:t>
                      </a:r>
                    </a:p>
                  </a:txBody>
                  <a:tcPr marL="9525" marR="9525" marT="9525" marB="0" anchor="ctr"/>
                </a:tc>
                <a:extLst>
                  <a:ext uri="{0D108BD9-81ED-4DB2-BD59-A6C34878D82A}">
                    <a16:rowId xmlns:a16="http://schemas.microsoft.com/office/drawing/2014/main" val="1544414373"/>
                  </a:ext>
                </a:extLst>
              </a:tr>
              <a:tr h="39337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3 635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16 684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a:t>
                      </a:r>
                    </a:p>
                  </a:txBody>
                  <a:tcPr marL="9525" marR="9525" marT="9525" marB="0" anchor="ctr"/>
                </a:tc>
                <a:extLst>
                  <a:ext uri="{0D108BD9-81ED-4DB2-BD59-A6C34878D82A}">
                    <a16:rowId xmlns:a16="http://schemas.microsoft.com/office/drawing/2014/main" val="4178915708"/>
                  </a:ext>
                </a:extLst>
              </a:tr>
              <a:tr h="393373">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669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-68</a:t>
                      </a:r>
                    </a:p>
                  </a:txBody>
                  <a:tcPr marL="9525" marR="9525" marT="9525" marB="0" anchor="ctr"/>
                </a:tc>
                <a:extLst>
                  <a:ext uri="{0D108BD9-81ED-4DB2-BD59-A6C34878D82A}">
                    <a16:rowId xmlns:a16="http://schemas.microsoft.com/office/drawing/2014/main" val="1554613420"/>
                  </a:ext>
                </a:extLst>
              </a:tr>
              <a:tr h="393373">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443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D16C9894-4D5A-46B2-B35D-FE4B4E3FCFCB}"/>
              </a:ext>
            </a:extLst>
          </p:cNvPr>
          <p:cNvGraphicFramePr>
            <a:graphicFrameLocks/>
          </p:cNvGraphicFramePr>
          <p:nvPr>
            <p:extLst>
              <p:ext uri="{D42A27DB-BD31-4B8C-83A1-F6EECF244321}">
                <p14:modId xmlns:p14="http://schemas.microsoft.com/office/powerpoint/2010/main" val="3458042969"/>
              </p:ext>
            </p:extLst>
          </p:nvPr>
        </p:nvGraphicFramePr>
        <p:xfrm>
          <a:off x="701041" y="1943954"/>
          <a:ext cx="5913404" cy="381303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0101" y="1375873"/>
            <a:ext cx="4667523" cy="2053128"/>
          </a:xfrm>
        </p:spPr>
        <p:txBody>
          <a:bodyPr/>
          <a:lstStyle/>
          <a:p>
            <a:pPr lvl="4"/>
            <a:r>
              <a:rPr lang="sv-SE" sz="1400" dirty="0"/>
              <a:t>Arbetslösheten i Gävleborgs län minskade med nästan 1,1 procentenheter till 6,2 procent jämfört med 2020 – det motsvarar drygt 2 200 färre arbetslösa.</a:t>
            </a:r>
          </a:p>
          <a:p>
            <a:pPr lvl="4"/>
            <a:r>
              <a:rPr lang="sv-SE" sz="1400" dirty="0"/>
              <a:t>Hudiksvall kommun hade länets lägsta arbetslöshet under fjärde kvartalet: 4,4 procent. </a:t>
            </a:r>
          </a:p>
          <a:p>
            <a:pPr lvl="4"/>
            <a:r>
              <a:rPr lang="sv-SE" sz="1400" dirty="0"/>
              <a:t>Den positiva utvecklingen av arbetslösheten följde den nationella trenden.</a:t>
            </a:r>
          </a:p>
          <a:p>
            <a:pPr lvl="4"/>
            <a:endParaRPr lang="sv-SE" sz="1400" dirty="0"/>
          </a:p>
          <a:p>
            <a:pPr lvl="4"/>
            <a:endParaRPr lang="sv-SE" sz="1400" dirty="0"/>
          </a:p>
          <a:p>
            <a:endParaRPr lang="sv-SE" sz="18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60669" y="1225405"/>
            <a:ext cx="5208907"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688EE00F-CEF5-4A5D-A269-DB8825C7197D}"/>
              </a:ext>
            </a:extLst>
          </p:cNvPr>
          <p:cNvGraphicFramePr>
            <a:graphicFrameLocks noGrp="1"/>
          </p:cNvGraphicFramePr>
          <p:nvPr>
            <p:extLst>
              <p:ext uri="{D42A27DB-BD31-4B8C-83A1-F6EECF244321}">
                <p14:modId xmlns:p14="http://schemas.microsoft.com/office/powerpoint/2010/main" val="163074068"/>
              </p:ext>
            </p:extLst>
          </p:nvPr>
        </p:nvGraphicFramePr>
        <p:xfrm>
          <a:off x="6810101" y="3726566"/>
          <a:ext cx="4667523" cy="2163820"/>
        </p:xfrm>
        <a:graphic>
          <a:graphicData uri="http://schemas.openxmlformats.org/drawingml/2006/table">
            <a:tbl>
              <a:tblPr bandRow="1">
                <a:tableStyleId>{2D5ABB26-0587-4C30-8999-92F81FD0307C}</a:tableStyleId>
              </a:tblPr>
              <a:tblGrid>
                <a:gridCol w="1524644">
                  <a:extLst>
                    <a:ext uri="{9D8B030D-6E8A-4147-A177-3AD203B41FA5}">
                      <a16:colId xmlns:a16="http://schemas.microsoft.com/office/drawing/2014/main" val="1678076792"/>
                    </a:ext>
                  </a:extLst>
                </a:gridCol>
                <a:gridCol w="677132">
                  <a:extLst>
                    <a:ext uri="{9D8B030D-6E8A-4147-A177-3AD203B41FA5}">
                      <a16:colId xmlns:a16="http://schemas.microsoft.com/office/drawing/2014/main" val="2601369493"/>
                    </a:ext>
                  </a:extLst>
                </a:gridCol>
                <a:gridCol w="768202">
                  <a:extLst>
                    <a:ext uri="{9D8B030D-6E8A-4147-A177-3AD203B41FA5}">
                      <a16:colId xmlns:a16="http://schemas.microsoft.com/office/drawing/2014/main" val="2395970223"/>
                    </a:ext>
                  </a:extLst>
                </a:gridCol>
                <a:gridCol w="608160">
                  <a:extLst>
                    <a:ext uri="{9D8B030D-6E8A-4147-A177-3AD203B41FA5}">
                      <a16:colId xmlns:a16="http://schemas.microsoft.com/office/drawing/2014/main" val="3235649811"/>
                    </a:ext>
                  </a:extLst>
                </a:gridCol>
                <a:gridCol w="554813">
                  <a:extLst>
                    <a:ext uri="{9D8B030D-6E8A-4147-A177-3AD203B41FA5}">
                      <a16:colId xmlns:a16="http://schemas.microsoft.com/office/drawing/2014/main" val="1050073455"/>
                    </a:ext>
                  </a:extLst>
                </a:gridCol>
                <a:gridCol w="534572">
                  <a:extLst>
                    <a:ext uri="{9D8B030D-6E8A-4147-A177-3AD203B41FA5}">
                      <a16:colId xmlns:a16="http://schemas.microsoft.com/office/drawing/2014/main" val="3827523272"/>
                    </a:ext>
                  </a:extLst>
                </a:gridCol>
              </a:tblGrid>
              <a:tr h="32960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fontAlgn="b"/>
                      <a:r>
                        <a:rPr lang="sv-SE" sz="800" b="0" i="0" u="none" strike="noStrike" dirty="0">
                          <a:solidFill>
                            <a:srgbClr val="000000"/>
                          </a:solidFill>
                          <a:effectLst/>
                          <a:latin typeface="Futura Std Book" panose="020B0502020204020303" pitchFamily="34" charset="0"/>
                        </a:rPr>
                        <a:t>Arbetslösa i förh. till befolkningen, 15-74 år (%)</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32960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194244375"/>
                  </a:ext>
                </a:extLst>
              </a:tr>
              <a:tr h="376155">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369 829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-84 939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544414373"/>
                  </a:ext>
                </a:extLst>
              </a:tr>
              <a:tr h="376155">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175 012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-35 856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4178915708"/>
                  </a:ext>
                </a:extLst>
              </a:tr>
              <a:tr h="376155">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12 685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-2 203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7,3</a:t>
                      </a:r>
                    </a:p>
                  </a:txBody>
                  <a:tcPr marL="9525" marR="9525" marT="9525" marB="0" anchor="ctr"/>
                </a:tc>
                <a:extLst>
                  <a:ext uri="{0D108BD9-81ED-4DB2-BD59-A6C34878D82A}">
                    <a16:rowId xmlns:a16="http://schemas.microsoft.com/office/drawing/2014/main" val="1554613420"/>
                  </a:ext>
                </a:extLst>
              </a:tr>
              <a:tr h="376155">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5 019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-760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6,7</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7,7</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7,4</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11">
            <a:extLst>
              <a:ext uri="{FF2B5EF4-FFF2-40B4-BE49-F238E27FC236}">
                <a16:creationId xmlns:a16="http://schemas.microsoft.com/office/drawing/2014/main" id="{E86022AC-F9C2-48AF-BE10-287518613DF6}"/>
              </a:ext>
            </a:extLst>
          </p:cNvPr>
          <p:cNvGraphicFramePr>
            <a:graphicFrameLocks/>
          </p:cNvGraphicFramePr>
          <p:nvPr>
            <p:extLst>
              <p:ext uri="{D42A27DB-BD31-4B8C-83A1-F6EECF244321}">
                <p14:modId xmlns:p14="http://schemas.microsoft.com/office/powerpoint/2010/main" val="1115333364"/>
              </p:ext>
            </p:extLst>
          </p:nvPr>
        </p:nvGraphicFramePr>
        <p:xfrm>
          <a:off x="660666" y="1741773"/>
          <a:ext cx="5987961" cy="40152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3058206797"/>
              </p:ext>
            </p:extLst>
          </p:nvPr>
        </p:nvGraphicFramePr>
        <p:xfrm>
          <a:off x="1882773" y="1552560"/>
          <a:ext cx="8426449" cy="1915560"/>
        </p:xfrm>
        <a:graphic>
          <a:graphicData uri="http://schemas.openxmlformats.org/drawingml/2006/table">
            <a:tbl>
              <a:tblPr firstRow="1" bandRow="1">
                <a:tableStyleId>{5C22544A-7EE6-4342-B048-85BDC9FD1C3A}</a:tableStyleId>
              </a:tblPr>
              <a:tblGrid>
                <a:gridCol w="2603502">
                  <a:extLst>
                    <a:ext uri="{9D8B030D-6E8A-4147-A177-3AD203B41FA5}">
                      <a16:colId xmlns:a16="http://schemas.microsoft.com/office/drawing/2014/main" val="452260278"/>
                    </a:ext>
                  </a:extLst>
                </a:gridCol>
                <a:gridCol w="196485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a:solidFill>
                            <a:schemeClr val="bg1"/>
                          </a:solidFill>
                        </a:rPr>
                        <a:t>Gävleborgs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4 464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-1 295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-22,5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-26,0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1 094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-19,6</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-38,8</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8 221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-11,6</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1 312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-40,4</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12 685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-2 203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-14,8</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-17,3</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3086013334"/>
              </p:ext>
            </p:extLst>
          </p:nvPr>
        </p:nvGraphicFramePr>
        <p:xfrm>
          <a:off x="1882774" y="3585949"/>
          <a:ext cx="8426449" cy="1915560"/>
        </p:xfrm>
        <a:graphic>
          <a:graphicData uri="http://schemas.openxmlformats.org/drawingml/2006/table">
            <a:tbl>
              <a:tblPr firstRow="1" bandRow="1">
                <a:tableStyleId>{5C22544A-7EE6-4342-B048-85BDC9FD1C3A}</a:tableStyleId>
              </a:tblPr>
              <a:tblGrid>
                <a:gridCol w="2613026">
                  <a:extLst>
                    <a:ext uri="{9D8B030D-6E8A-4147-A177-3AD203B41FA5}">
                      <a16:colId xmlns:a16="http://schemas.microsoft.com/office/drawing/2014/main" val="3172541576"/>
                    </a:ext>
                  </a:extLst>
                </a:gridCol>
                <a:gridCol w="1972112">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Gävle kommun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1 706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-524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-23,5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-14,4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-21,7</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-28,3</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3 313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-5,3</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-28,1</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5 019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-760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-13,2</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-8,6</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18176" y="5948730"/>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1" y="2150727"/>
            <a:ext cx="4725925" cy="1286836"/>
          </a:xfrm>
        </p:spPr>
        <p:txBody>
          <a:bodyPr/>
          <a:lstStyle/>
          <a:p>
            <a:pPr lvl="4"/>
            <a:r>
              <a:rPr lang="sv-SE" sz="1400" dirty="0"/>
              <a:t>Antalet invånare är nästan oförändrat under fjärde kvartalet jämfört med förra året.</a:t>
            </a:r>
          </a:p>
          <a:p>
            <a:pPr lvl="4"/>
            <a:r>
              <a:rPr lang="sv-SE" sz="1400" dirty="0"/>
              <a:t>Länet har en lägre befolkningstillväxt än riket som helhet.</a:t>
            </a:r>
          </a:p>
          <a:p>
            <a:pPr lvl="4"/>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2011 kv4</a:t>
            </a:r>
            <a:endParaRPr lang="sv-SE" sz="1400" dirty="0"/>
          </a:p>
        </p:txBody>
      </p:sp>
      <p:graphicFrame>
        <p:nvGraphicFramePr>
          <p:cNvPr id="17" name="Tabell 16">
            <a:extLst>
              <a:ext uri="{FF2B5EF4-FFF2-40B4-BE49-F238E27FC236}">
                <a16:creationId xmlns:a16="http://schemas.microsoft.com/office/drawing/2014/main" id="{7958FEDD-D2A0-4D17-9EE9-6A96F89645B7}"/>
              </a:ext>
            </a:extLst>
          </p:cNvPr>
          <p:cNvGraphicFramePr>
            <a:graphicFrameLocks noGrp="1"/>
          </p:cNvGraphicFramePr>
          <p:nvPr>
            <p:extLst>
              <p:ext uri="{D42A27DB-BD31-4B8C-83A1-F6EECF244321}">
                <p14:modId xmlns:p14="http://schemas.microsoft.com/office/powerpoint/2010/main" val="3146987528"/>
              </p:ext>
            </p:extLst>
          </p:nvPr>
        </p:nvGraphicFramePr>
        <p:xfrm>
          <a:off x="6744441" y="3723128"/>
          <a:ext cx="4725925" cy="2156970"/>
        </p:xfrm>
        <a:graphic>
          <a:graphicData uri="http://schemas.openxmlformats.org/drawingml/2006/table">
            <a:tbl>
              <a:tblPr bandRow="1">
                <a:tableStyleId>{2D5ABB26-0587-4C30-8999-92F81FD0307C}</a:tableStyleId>
              </a:tblPr>
              <a:tblGrid>
                <a:gridCol w="1793709">
                  <a:extLst>
                    <a:ext uri="{9D8B030D-6E8A-4147-A177-3AD203B41FA5}">
                      <a16:colId xmlns:a16="http://schemas.microsoft.com/office/drawing/2014/main" val="1678076792"/>
                    </a:ext>
                  </a:extLst>
                </a:gridCol>
                <a:gridCol w="906524">
                  <a:extLst>
                    <a:ext uri="{9D8B030D-6E8A-4147-A177-3AD203B41FA5}">
                      <a16:colId xmlns:a16="http://schemas.microsoft.com/office/drawing/2014/main" val="2601369493"/>
                    </a:ext>
                  </a:extLst>
                </a:gridCol>
                <a:gridCol w="899625">
                  <a:extLst>
                    <a:ext uri="{9D8B030D-6E8A-4147-A177-3AD203B41FA5}">
                      <a16:colId xmlns:a16="http://schemas.microsoft.com/office/drawing/2014/main" val="4186067780"/>
                    </a:ext>
                  </a:extLst>
                </a:gridCol>
                <a:gridCol w="531179">
                  <a:extLst>
                    <a:ext uri="{9D8B030D-6E8A-4147-A177-3AD203B41FA5}">
                      <a16:colId xmlns:a16="http://schemas.microsoft.com/office/drawing/2014/main" val="3235649811"/>
                    </a:ext>
                  </a:extLst>
                </a:gridCol>
                <a:gridCol w="594888">
                  <a:extLst>
                    <a:ext uri="{9D8B030D-6E8A-4147-A177-3AD203B41FA5}">
                      <a16:colId xmlns:a16="http://schemas.microsoft.com/office/drawing/2014/main" val="1050073455"/>
                    </a:ext>
                  </a:extLst>
                </a:gridCol>
              </a:tblGrid>
              <a:tr h="359495">
                <a:tc>
                  <a:txBody>
                    <a:bodyPr/>
                    <a:lstStyle/>
                    <a:p>
                      <a:pPr marL="72000" algn="l" fontAlgn="b"/>
                      <a:endParaRPr lang="sv-SE" sz="800" b="0" i="0" u="none" strike="noStrike" dirty="0">
                        <a:solidFill>
                          <a:schemeClr val="tx1"/>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359495">
                <a:tc>
                  <a:txBody>
                    <a:bodyPr/>
                    <a:lstStyle/>
                    <a:p>
                      <a:pPr marL="72000" algn="l" fontAlgn="b"/>
                      <a:endParaRPr lang="sv-SE" sz="800" b="0" i="0" u="none" strike="noStrike" dirty="0">
                        <a:solidFill>
                          <a:schemeClr val="tx1"/>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2973882648"/>
                  </a:ext>
                </a:extLst>
              </a:tr>
              <a:tr h="359495">
                <a:tc>
                  <a:txBody>
                    <a:bodyPr/>
                    <a:lstStyle/>
                    <a:p>
                      <a:pPr marL="72000" algn="l" fontAlgn="b"/>
                      <a:r>
                        <a:rPr lang="sv-SE" sz="800" u="none" strike="noStrike" dirty="0">
                          <a:solidFill>
                            <a:schemeClr val="tx1"/>
                          </a:solidFill>
                          <a:effectLst/>
                        </a:rPr>
                        <a:t>Sverige</a:t>
                      </a:r>
                      <a:endParaRPr lang="sv-SE" sz="800" b="0" i="0" u="none" strike="noStrike" dirty="0">
                        <a:solidFill>
                          <a:schemeClr val="tx1"/>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10 452,3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 </a:t>
                      </a:r>
                    </a:p>
                  </a:txBody>
                  <a:tcPr marL="9525" marR="9525" marT="9525" marB="0" anchor="ctr"/>
                </a:tc>
                <a:extLst>
                  <a:ext uri="{0D108BD9-81ED-4DB2-BD59-A6C34878D82A}">
                    <a16:rowId xmlns:a16="http://schemas.microsoft.com/office/drawing/2014/main" val="1544414373"/>
                  </a:ext>
                </a:extLst>
              </a:tr>
              <a:tr h="359495">
                <a:tc>
                  <a:txBody>
                    <a:bodyPr/>
                    <a:lstStyle/>
                    <a:p>
                      <a:pPr marL="72000" algn="l" fontAlgn="b"/>
                      <a:r>
                        <a:rPr lang="sv-SE" sz="800" u="none" strike="noStrike" dirty="0">
                          <a:solidFill>
                            <a:schemeClr val="tx1"/>
                          </a:solidFill>
                          <a:effectLst/>
                        </a:rPr>
                        <a:t>Stockholmsregionen</a:t>
                      </a:r>
                      <a:endParaRPr lang="sv-SE" sz="800" b="0" i="0" u="none" strike="noStrike" dirty="0">
                        <a:solidFill>
                          <a:schemeClr val="tx1"/>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4 743,6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 </a:t>
                      </a:r>
                    </a:p>
                  </a:txBody>
                  <a:tcPr marL="9525" marR="9525" marT="9525" marB="0" anchor="ctr"/>
                </a:tc>
                <a:extLst>
                  <a:ext uri="{0D108BD9-81ED-4DB2-BD59-A6C34878D82A}">
                    <a16:rowId xmlns:a16="http://schemas.microsoft.com/office/drawing/2014/main" val="4178915708"/>
                  </a:ext>
                </a:extLst>
              </a:tr>
              <a:tr h="359495">
                <a:tc>
                  <a:txBody>
                    <a:bodyPr/>
                    <a:lstStyle/>
                    <a:p>
                      <a:pPr marL="72000" algn="l" fontAlgn="b"/>
                      <a:r>
                        <a:rPr lang="sv-SE" sz="800" b="1" u="none" strike="noStrike" dirty="0">
                          <a:solidFill>
                            <a:schemeClr val="tx1"/>
                          </a:solidFill>
                          <a:effectLst/>
                        </a:rPr>
                        <a:t>Gävleborgs län</a:t>
                      </a:r>
                      <a:endParaRPr lang="sv-SE" sz="800" b="1" i="0" u="none" strike="noStrike" dirty="0">
                        <a:solidFill>
                          <a:schemeClr val="tx1"/>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287,8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 </a:t>
                      </a:r>
                    </a:p>
                  </a:txBody>
                  <a:tcPr marL="9525" marR="9525" marT="9525" marB="0" anchor="ctr"/>
                </a:tc>
                <a:extLst>
                  <a:ext uri="{0D108BD9-81ED-4DB2-BD59-A6C34878D82A}">
                    <a16:rowId xmlns:a16="http://schemas.microsoft.com/office/drawing/2014/main" val="1554613420"/>
                  </a:ext>
                </a:extLst>
              </a:tr>
              <a:tr h="359495">
                <a:tc>
                  <a:txBody>
                    <a:bodyPr/>
                    <a:lstStyle/>
                    <a:p>
                      <a:pPr marL="72000" algn="l" fontAlgn="b"/>
                      <a:r>
                        <a:rPr lang="sv-SE" sz="800" b="1" u="none" strike="noStrike" dirty="0">
                          <a:solidFill>
                            <a:schemeClr val="tx1"/>
                          </a:solidFill>
                          <a:effectLst/>
                        </a:rPr>
                        <a:t>Gävle kommun</a:t>
                      </a:r>
                      <a:endParaRPr lang="sv-SE" sz="800" b="1" i="0" u="none" strike="noStrike" dirty="0">
                        <a:solidFill>
                          <a:schemeClr val="tx1"/>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103,1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0,2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3,4 </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11">
            <a:extLst>
              <a:ext uri="{FF2B5EF4-FFF2-40B4-BE49-F238E27FC236}">
                <a16:creationId xmlns:a16="http://schemas.microsoft.com/office/drawing/2014/main" id="{BED41F88-DB59-4C39-84CD-447BDE9B28C4}"/>
              </a:ext>
            </a:extLst>
          </p:cNvPr>
          <p:cNvGraphicFramePr>
            <a:graphicFrameLocks/>
          </p:cNvGraphicFramePr>
          <p:nvPr>
            <p:extLst>
              <p:ext uri="{D42A27DB-BD31-4B8C-83A1-F6EECF244321}">
                <p14:modId xmlns:p14="http://schemas.microsoft.com/office/powerpoint/2010/main" val="1035603554"/>
              </p:ext>
            </p:extLst>
          </p:nvPr>
        </p:nvGraphicFramePr>
        <p:xfrm>
          <a:off x="718176" y="1947288"/>
          <a:ext cx="5921906" cy="393280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3" y="1657884"/>
            <a:ext cx="4725917" cy="1806463"/>
          </a:xfrm>
        </p:spPr>
        <p:txBody>
          <a:bodyPr/>
          <a:lstStyle/>
          <a:p>
            <a:pPr lvl="4"/>
            <a:r>
              <a:rPr lang="sv-SE" sz="1400" dirty="0"/>
              <a:t>Bostadsbyggandet ökade med 172 procent i Gävleborgs län under fjärde kvartalet vilket är en starkare ökning jämfört med Stockholmsregionen som helhet. </a:t>
            </a:r>
          </a:p>
          <a:p>
            <a:pPr lvl="4"/>
            <a:r>
              <a:rPr lang="sv-SE" sz="1400" dirty="0"/>
              <a:t>På årsbasis har bostadsbyggandet ökat med </a:t>
            </a:r>
            <a:br>
              <a:rPr lang="sv-SE" sz="1400" dirty="0"/>
            </a:br>
            <a:r>
              <a:rPr lang="sv-SE" sz="1400" dirty="0"/>
              <a:t>31 procent vilket visar att trenden över tid varit positiv.</a:t>
            </a:r>
            <a:br>
              <a:rPr lang="sv-SE" sz="1400" dirty="0"/>
            </a:br>
            <a:r>
              <a:rPr lang="sv-SE" sz="1400" dirty="0"/>
              <a:t>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2011 kv4</a:t>
            </a:r>
            <a:endParaRPr lang="sv-SE" sz="1400" dirty="0"/>
          </a:p>
        </p:txBody>
      </p:sp>
      <p:graphicFrame>
        <p:nvGraphicFramePr>
          <p:cNvPr id="26" name="Tabell 25">
            <a:extLst>
              <a:ext uri="{FF2B5EF4-FFF2-40B4-BE49-F238E27FC236}">
                <a16:creationId xmlns:a16="http://schemas.microsoft.com/office/drawing/2014/main" id="{A9CEE3BA-079A-459D-9BE6-0087756A64B0}"/>
              </a:ext>
            </a:extLst>
          </p:cNvPr>
          <p:cNvGraphicFramePr>
            <a:graphicFrameLocks noGrp="1"/>
          </p:cNvGraphicFramePr>
          <p:nvPr>
            <p:extLst>
              <p:ext uri="{D42A27DB-BD31-4B8C-83A1-F6EECF244321}">
                <p14:modId xmlns:p14="http://schemas.microsoft.com/office/powerpoint/2010/main" val="4199013034"/>
              </p:ext>
            </p:extLst>
          </p:nvPr>
        </p:nvGraphicFramePr>
        <p:xfrm>
          <a:off x="6747662" y="3705998"/>
          <a:ext cx="4722698" cy="2174101"/>
        </p:xfrm>
        <a:graphic>
          <a:graphicData uri="http://schemas.openxmlformats.org/drawingml/2006/table">
            <a:tbl>
              <a:tblPr bandRow="1">
                <a:tableStyleId>{2D5ABB26-0587-4C30-8999-92F81FD0307C}</a:tableStyleId>
              </a:tblPr>
              <a:tblGrid>
                <a:gridCol w="1542667">
                  <a:extLst>
                    <a:ext uri="{9D8B030D-6E8A-4147-A177-3AD203B41FA5}">
                      <a16:colId xmlns:a16="http://schemas.microsoft.com/office/drawing/2014/main" val="1678076792"/>
                    </a:ext>
                  </a:extLst>
                </a:gridCol>
                <a:gridCol w="685137">
                  <a:extLst>
                    <a:ext uri="{9D8B030D-6E8A-4147-A177-3AD203B41FA5}">
                      <a16:colId xmlns:a16="http://schemas.microsoft.com/office/drawing/2014/main" val="2601369493"/>
                    </a:ext>
                  </a:extLst>
                </a:gridCol>
                <a:gridCol w="777283">
                  <a:extLst>
                    <a:ext uri="{9D8B030D-6E8A-4147-A177-3AD203B41FA5}">
                      <a16:colId xmlns:a16="http://schemas.microsoft.com/office/drawing/2014/main" val="2395970223"/>
                    </a:ext>
                  </a:extLst>
                </a:gridCol>
                <a:gridCol w="615349">
                  <a:extLst>
                    <a:ext uri="{9D8B030D-6E8A-4147-A177-3AD203B41FA5}">
                      <a16:colId xmlns:a16="http://schemas.microsoft.com/office/drawing/2014/main" val="3235649811"/>
                    </a:ext>
                  </a:extLst>
                </a:gridCol>
                <a:gridCol w="561371">
                  <a:extLst>
                    <a:ext uri="{9D8B030D-6E8A-4147-A177-3AD203B41FA5}">
                      <a16:colId xmlns:a16="http://schemas.microsoft.com/office/drawing/2014/main" val="1050073455"/>
                    </a:ext>
                  </a:extLst>
                </a:gridCol>
                <a:gridCol w="540891">
                  <a:extLst>
                    <a:ext uri="{9D8B030D-6E8A-4147-A177-3AD203B41FA5}">
                      <a16:colId xmlns:a16="http://schemas.microsoft.com/office/drawing/2014/main" val="3827523272"/>
                    </a:ext>
                  </a:extLst>
                </a:gridCol>
              </a:tblGrid>
              <a:tr h="31770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3358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80704">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15 446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56 581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1544414373"/>
                  </a:ext>
                </a:extLst>
              </a:tr>
              <a:tr h="380704">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7 404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26 918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extLst>
                  <a:ext uri="{0D108BD9-81ED-4DB2-BD59-A6C34878D82A}">
                    <a16:rowId xmlns:a16="http://schemas.microsoft.com/office/drawing/2014/main" val="4178915708"/>
                  </a:ext>
                </a:extLst>
              </a:tr>
              <a:tr h="380704">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275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890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31</a:t>
                      </a:r>
                    </a:p>
                  </a:txBody>
                  <a:tcPr marL="9525" marR="9525" marT="9525" marB="0" anchor="ctr"/>
                </a:tc>
                <a:extLst>
                  <a:ext uri="{0D108BD9-81ED-4DB2-BD59-A6C34878D82A}">
                    <a16:rowId xmlns:a16="http://schemas.microsoft.com/office/drawing/2014/main" val="1554613420"/>
                  </a:ext>
                </a:extLst>
              </a:tr>
              <a:tr h="380704">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950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686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26</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4" name="Diagram 13">
            <a:extLst>
              <a:ext uri="{FF2B5EF4-FFF2-40B4-BE49-F238E27FC236}">
                <a16:creationId xmlns:a16="http://schemas.microsoft.com/office/drawing/2014/main" id="{BED41F88-DB59-4C39-84CD-447BDE9B28C4}"/>
              </a:ext>
            </a:extLst>
          </p:cNvPr>
          <p:cNvGraphicFramePr>
            <a:graphicFrameLocks/>
          </p:cNvGraphicFramePr>
          <p:nvPr>
            <p:extLst>
              <p:ext uri="{D42A27DB-BD31-4B8C-83A1-F6EECF244321}">
                <p14:modId xmlns:p14="http://schemas.microsoft.com/office/powerpoint/2010/main" val="36160220"/>
              </p:ext>
            </p:extLst>
          </p:nvPr>
        </p:nvGraphicFramePr>
        <p:xfrm>
          <a:off x="790130" y="2006995"/>
          <a:ext cx="5713220" cy="37499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1" y="2164740"/>
            <a:ext cx="47259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37180" y="2237763"/>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30" y="462799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49" y="1456854"/>
            <a:ext cx="5691959"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2011 kv4</a:t>
            </a:r>
            <a:endParaRPr lang="sv-SE" sz="1400" dirty="0"/>
          </a:p>
        </p:txBody>
      </p:sp>
      <p:graphicFrame>
        <p:nvGraphicFramePr>
          <p:cNvPr id="29" name="Tabell 28">
            <a:extLst>
              <a:ext uri="{FF2B5EF4-FFF2-40B4-BE49-F238E27FC236}">
                <a16:creationId xmlns:a16="http://schemas.microsoft.com/office/drawing/2014/main" id="{5318F90F-1A22-4E0F-B55A-FEA9494C72F9}"/>
              </a:ext>
            </a:extLst>
          </p:cNvPr>
          <p:cNvGraphicFramePr>
            <a:graphicFrameLocks noGrp="1"/>
          </p:cNvGraphicFramePr>
          <p:nvPr>
            <p:extLst>
              <p:ext uri="{D42A27DB-BD31-4B8C-83A1-F6EECF244321}">
                <p14:modId xmlns:p14="http://schemas.microsoft.com/office/powerpoint/2010/main" val="2129286882"/>
              </p:ext>
            </p:extLst>
          </p:nvPr>
        </p:nvGraphicFramePr>
        <p:xfrm>
          <a:off x="6737180" y="2478250"/>
          <a:ext cx="4733184" cy="2174104"/>
        </p:xfrm>
        <a:graphic>
          <a:graphicData uri="http://schemas.openxmlformats.org/drawingml/2006/table">
            <a:tbl>
              <a:tblPr bandRow="1">
                <a:tableStyleId>{2D5ABB26-0587-4C30-8999-92F81FD0307C}</a:tableStyleId>
              </a:tblPr>
              <a:tblGrid>
                <a:gridCol w="1546092">
                  <a:extLst>
                    <a:ext uri="{9D8B030D-6E8A-4147-A177-3AD203B41FA5}">
                      <a16:colId xmlns:a16="http://schemas.microsoft.com/office/drawing/2014/main" val="1678076792"/>
                    </a:ext>
                  </a:extLst>
                </a:gridCol>
                <a:gridCol w="686658">
                  <a:extLst>
                    <a:ext uri="{9D8B030D-6E8A-4147-A177-3AD203B41FA5}">
                      <a16:colId xmlns:a16="http://schemas.microsoft.com/office/drawing/2014/main" val="2601369493"/>
                    </a:ext>
                  </a:extLst>
                </a:gridCol>
                <a:gridCol w="779009">
                  <a:extLst>
                    <a:ext uri="{9D8B030D-6E8A-4147-A177-3AD203B41FA5}">
                      <a16:colId xmlns:a16="http://schemas.microsoft.com/office/drawing/2014/main" val="2395970223"/>
                    </a:ext>
                  </a:extLst>
                </a:gridCol>
                <a:gridCol w="572927">
                  <a:extLst>
                    <a:ext uri="{9D8B030D-6E8A-4147-A177-3AD203B41FA5}">
                      <a16:colId xmlns:a16="http://schemas.microsoft.com/office/drawing/2014/main" val="3235649811"/>
                    </a:ext>
                  </a:extLst>
                </a:gridCol>
                <a:gridCol w="606406">
                  <a:extLst>
                    <a:ext uri="{9D8B030D-6E8A-4147-A177-3AD203B41FA5}">
                      <a16:colId xmlns:a16="http://schemas.microsoft.com/office/drawing/2014/main" val="1050073455"/>
                    </a:ext>
                  </a:extLst>
                </a:gridCol>
                <a:gridCol w="542092">
                  <a:extLst>
                    <a:ext uri="{9D8B030D-6E8A-4147-A177-3AD203B41FA5}">
                      <a16:colId xmlns:a16="http://schemas.microsoft.com/office/drawing/2014/main" val="3827523272"/>
                    </a:ext>
                  </a:extLst>
                </a:gridCol>
              </a:tblGrid>
              <a:tr h="23529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kv4</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4706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28195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9 498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34 852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 </a:t>
                      </a:r>
                    </a:p>
                  </a:txBody>
                  <a:tcPr marL="9525" marR="9525" marT="9525" marB="0" anchor="ctr"/>
                </a:tc>
                <a:extLst>
                  <a:ext uri="{0D108BD9-81ED-4DB2-BD59-A6C34878D82A}">
                    <a16:rowId xmlns:a16="http://schemas.microsoft.com/office/drawing/2014/main" val="1544414373"/>
                  </a:ext>
                </a:extLst>
              </a:tr>
              <a:tr h="28195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4 646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15 396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 </a:t>
                      </a:r>
                    </a:p>
                  </a:txBody>
                  <a:tcPr marL="9525" marR="9525" marT="9525" marB="0" anchor="ctr"/>
                </a:tc>
                <a:extLst>
                  <a:ext uri="{0D108BD9-81ED-4DB2-BD59-A6C34878D82A}">
                    <a16:rowId xmlns:a16="http://schemas.microsoft.com/office/drawing/2014/main" val="4178915708"/>
                  </a:ext>
                </a:extLst>
              </a:tr>
              <a:tr h="281958">
                <a:tc>
                  <a:txBody>
                    <a:bodyPr/>
                    <a:lstStyle/>
                    <a:p>
                      <a:pPr marL="72000" algn="l" fontAlgn="b"/>
                      <a:r>
                        <a:rPr lang="sv-SE" sz="800" b="1" u="none" strike="noStrike" dirty="0">
                          <a:effectLst/>
                        </a:rPr>
                        <a:t>Gävleborgs län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190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751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23 </a:t>
                      </a:r>
                    </a:p>
                  </a:txBody>
                  <a:tcPr marL="9525" marR="9525" marT="9525" marB="0" anchor="ctr"/>
                </a:tc>
                <a:extLst>
                  <a:ext uri="{0D108BD9-81ED-4DB2-BD59-A6C34878D82A}">
                    <a16:rowId xmlns:a16="http://schemas.microsoft.com/office/drawing/2014/main" val="1554613420"/>
                  </a:ext>
                </a:extLst>
              </a:tr>
              <a:tr h="281958">
                <a:tc>
                  <a:txBody>
                    <a:bodyPr/>
                    <a:lstStyle/>
                    <a:p>
                      <a:pPr marL="72000" algn="l" fontAlgn="b"/>
                      <a:r>
                        <a:rPr lang="sv-SE" sz="800" b="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19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118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50 </a:t>
                      </a:r>
                    </a:p>
                  </a:txBody>
                  <a:tcPr marL="9525" marR="9525" marT="9525" marB="0" anchor="ctr"/>
                </a:tc>
                <a:extLst>
                  <a:ext uri="{0D108BD9-81ED-4DB2-BD59-A6C34878D82A}">
                    <a16:rowId xmlns:a16="http://schemas.microsoft.com/office/drawing/2014/main" val="1376509740"/>
                  </a:ext>
                </a:extLst>
              </a:tr>
              <a:tr h="281958">
                <a:tc>
                  <a:txBody>
                    <a:bodyPr/>
                    <a:lstStyle/>
                    <a:p>
                      <a:pPr marL="72000" algn="l" fontAlgn="b"/>
                      <a:r>
                        <a:rPr lang="sv-SE" sz="800" b="1" u="none" strike="noStrike" dirty="0">
                          <a:effectLst/>
                        </a:rPr>
                        <a:t>Gävle kommun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96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344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 </a:t>
                      </a:r>
                    </a:p>
                  </a:txBody>
                  <a:tcPr marL="9525" marR="9525" marT="9525" marB="0" anchor="ctr"/>
                </a:tc>
                <a:extLst>
                  <a:ext uri="{0D108BD9-81ED-4DB2-BD59-A6C34878D82A}">
                    <a16:rowId xmlns:a16="http://schemas.microsoft.com/office/drawing/2014/main" val="923977588"/>
                  </a:ext>
                </a:extLst>
              </a:tr>
              <a:tr h="281958">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29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84 </a:t>
                      </a:r>
                    </a:p>
                  </a:txBody>
                  <a:tcPr marL="9525" marR="9525" marT="9525" marB="0" anchor="ctr"/>
                </a:tc>
                <a:extLst>
                  <a:ext uri="{0D108BD9-81ED-4DB2-BD59-A6C34878D82A}">
                    <a16:rowId xmlns:a16="http://schemas.microsoft.com/office/drawing/2014/main" val="6640234"/>
                  </a:ext>
                </a:extLst>
              </a:tr>
            </a:tbl>
          </a:graphicData>
        </a:graphic>
      </p:graphicFrame>
      <p:sp>
        <p:nvSpPr>
          <p:cNvPr id="11" name="textruta 10">
            <a:extLst>
              <a:ext uri="{FF2B5EF4-FFF2-40B4-BE49-F238E27FC236}">
                <a16:creationId xmlns:a16="http://schemas.microsoft.com/office/drawing/2014/main" id="{F57CE71F-C2DA-40B8-B009-D6BF2ECA4B1B}"/>
              </a:ext>
            </a:extLst>
          </p:cNvPr>
          <p:cNvSpPr txBox="1"/>
          <p:nvPr/>
        </p:nvSpPr>
        <p:spPr>
          <a:xfrm>
            <a:off x="10337004" y="4790851"/>
            <a:ext cx="1133360" cy="276999"/>
          </a:xfrm>
          <a:prstGeom prst="rect">
            <a:avLst/>
          </a:prstGeom>
          <a:noFill/>
        </p:spPr>
        <p:txBody>
          <a:bodyPr wrap="square" rtlCol="0">
            <a:spAutoFit/>
          </a:bodyPr>
          <a:lstStyle/>
          <a:p>
            <a:r>
              <a:rPr lang="sv-SE" sz="600" dirty="0"/>
              <a:t>**För utländska gästnätter exklusive camping</a:t>
            </a:r>
          </a:p>
        </p:txBody>
      </p:sp>
      <p:graphicFrame>
        <p:nvGraphicFramePr>
          <p:cNvPr id="13" name="Diagram 12">
            <a:extLst>
              <a:ext uri="{FF2B5EF4-FFF2-40B4-BE49-F238E27FC236}">
                <a16:creationId xmlns:a16="http://schemas.microsoft.com/office/drawing/2014/main" id="{419DD39B-069C-4728-A6C9-74E2711163A3}"/>
              </a:ext>
            </a:extLst>
          </p:cNvPr>
          <p:cNvGraphicFramePr>
            <a:graphicFrameLocks/>
          </p:cNvGraphicFramePr>
          <p:nvPr>
            <p:extLst>
              <p:ext uri="{D42A27DB-BD31-4B8C-83A1-F6EECF244321}">
                <p14:modId xmlns:p14="http://schemas.microsoft.com/office/powerpoint/2010/main" val="1032219155"/>
              </p:ext>
            </p:extLst>
          </p:nvPr>
        </p:nvGraphicFramePr>
        <p:xfrm>
          <a:off x="638175" y="2164740"/>
          <a:ext cx="5907904" cy="33131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latshållare för bild 13" descr="En bild som visar oskärpa&#10;&#10;Automatiskt genererad beskrivning">
            <a:extLst>
              <a:ext uri="{FF2B5EF4-FFF2-40B4-BE49-F238E27FC236}">
                <a16:creationId xmlns:a16="http://schemas.microsoft.com/office/drawing/2014/main" id="{0D7AF5A6-1AEB-4E83-84CE-467DB02AFE2E}"/>
              </a:ext>
            </a:extLst>
          </p:cNvPr>
          <p:cNvPicPr>
            <a:picLocks noGrp="1" noChangeAspect="1"/>
          </p:cNvPicPr>
          <p:nvPr>
            <p:ph type="pic" sz="quarter" idx="13"/>
          </p:nvPr>
        </p:nvPicPr>
        <p:blipFill>
          <a:blip r:embed="rId2"/>
          <a:srcRect l="20828" r="20828"/>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956134170"/>
              </p:ext>
            </p:extLst>
          </p:nvPr>
        </p:nvGraphicFramePr>
        <p:xfrm>
          <a:off x="6167439" y="106615"/>
          <a:ext cx="5687122" cy="6418008"/>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978553">
                  <a:extLst>
                    <a:ext uri="{9D8B030D-6E8A-4147-A177-3AD203B41FA5}">
                      <a16:colId xmlns:a16="http://schemas.microsoft.com/office/drawing/2014/main" val="2818758293"/>
                    </a:ext>
                  </a:extLst>
                </a:gridCol>
                <a:gridCol w="1254851">
                  <a:extLst>
                    <a:ext uri="{9D8B030D-6E8A-4147-A177-3AD203B41FA5}">
                      <a16:colId xmlns:a16="http://schemas.microsoft.com/office/drawing/2014/main" val="1452816917"/>
                    </a:ext>
                  </a:extLst>
                </a:gridCol>
              </a:tblGrid>
              <a:tr h="51769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dirty="0">
                          <a:solidFill>
                            <a:srgbClr val="FFFFFF"/>
                          </a:solidFill>
                          <a:effectLst/>
                          <a:latin typeface="Futura Std Book" panose="020B0502020204020303"/>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dirty="0">
                          <a:solidFill>
                            <a:srgbClr val="FFFFFF"/>
                          </a:solidFill>
                          <a:effectLst/>
                          <a:latin typeface="Futura Std Book" panose="020B0502020204020303"/>
                        </a:rPr>
                        <a:t>2021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79069">
                <a:tc>
                  <a:txBody>
                    <a:bodyPr/>
                    <a:lstStyle/>
                    <a:p>
                      <a:pPr algn="l" rtl="0" fontAlgn="ctr"/>
                      <a:r>
                        <a:rPr lang="sv-SE" sz="800" b="1" i="0" u="none" strike="noStrike">
                          <a:solidFill>
                            <a:srgbClr val="000000"/>
                          </a:solidFill>
                          <a:effectLst/>
                          <a:latin typeface="Futura Std Book" panose="020B0502020204020303" pitchFamily="34" charset="0"/>
                        </a:rPr>
                        <a:t>Gävleborgs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451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Bollnäs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Gävle</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194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extLst>
                  <a:ext uri="{0D108BD9-81ED-4DB2-BD59-A6C34878D82A}">
                    <a16:rowId xmlns:a16="http://schemas.microsoft.com/office/drawing/2014/main" val="1559525621"/>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Hofors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200</a:t>
                      </a:r>
                    </a:p>
                  </a:txBody>
                  <a:tcPr marL="9525" marR="9525" marT="9525" marB="0" anchor="ctr"/>
                </a:tc>
                <a:extLst>
                  <a:ext uri="{0D108BD9-81ED-4DB2-BD59-A6C34878D82A}">
                    <a16:rowId xmlns:a16="http://schemas.microsoft.com/office/drawing/2014/main" val="1947986397"/>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Hudiksvall</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325918200"/>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Ljusdal</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39445981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Nordanstig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32085089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Ockelbo</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121273573"/>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Ovanåker</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Sandviken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2047465816"/>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Söderhamn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-29</a:t>
                      </a:r>
                    </a:p>
                  </a:txBody>
                  <a:tcPr marL="9525" marR="9525" marT="9525" marB="0" anchor="ctr"/>
                </a:tc>
                <a:extLst>
                  <a:ext uri="{0D108BD9-81ED-4DB2-BD59-A6C34878D82A}">
                    <a16:rowId xmlns:a16="http://schemas.microsoft.com/office/drawing/2014/main" val="4226078857"/>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a:t>
            </a:r>
            <a:r>
              <a:rPr lang="sv-SE" sz="2400" b="0"/>
              <a:t>i Gävleborgs </a:t>
            </a:r>
            <a:r>
              <a:rPr lang="sv-SE" sz="2400" b="0" dirty="0"/>
              <a:t>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oskärpa&#10;&#10;Automatiskt genererad beskrivning">
            <a:extLst>
              <a:ext uri="{FF2B5EF4-FFF2-40B4-BE49-F238E27FC236}">
                <a16:creationId xmlns:a16="http://schemas.microsoft.com/office/drawing/2014/main" id="{0D934A15-744B-4D46-9517-153D330B86D3}"/>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Gävleborgs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3671478437"/>
              </p:ext>
            </p:extLst>
          </p:nvPr>
        </p:nvGraphicFramePr>
        <p:xfrm>
          <a:off x="6167438" y="106615"/>
          <a:ext cx="5689601" cy="6418008"/>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978979">
                  <a:extLst>
                    <a:ext uri="{9D8B030D-6E8A-4147-A177-3AD203B41FA5}">
                      <a16:colId xmlns:a16="http://schemas.microsoft.com/office/drawing/2014/main" val="2818758293"/>
                    </a:ext>
                  </a:extLst>
                </a:gridCol>
                <a:gridCol w="1255399">
                  <a:extLst>
                    <a:ext uri="{9D8B030D-6E8A-4147-A177-3AD203B41FA5}">
                      <a16:colId xmlns:a16="http://schemas.microsoft.com/office/drawing/2014/main" val="1452816917"/>
                    </a:ext>
                  </a:extLst>
                </a:gridCol>
              </a:tblGrid>
              <a:tr h="51769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endParaRPr lang="sv-SE" sz="1000"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endParaRPr lang="sv-SE"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dirty="0">
                          <a:solidFill>
                            <a:srgbClr val="FFFFFF"/>
                          </a:solidFill>
                          <a:effectLst/>
                          <a:latin typeface="Futura Std Book" panose="020B0502020204020303"/>
                        </a:rPr>
                        <a:t>2021 kv4</a:t>
                      </a:r>
                    </a:p>
                  </a:txBody>
                  <a:tcPr marL="9525" marR="9525" marT="9525"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dirty="0">
                          <a:solidFill>
                            <a:srgbClr val="FFFFFF"/>
                          </a:solidFill>
                          <a:effectLst/>
                          <a:latin typeface="Futura Std Book" panose="020B0502020204020303"/>
                        </a:rPr>
                        <a:t>2021 kv4</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79069">
                <a:tc>
                  <a:txBody>
                    <a:bodyPr/>
                    <a:lstStyle/>
                    <a:p>
                      <a:pPr algn="l" rtl="0" fontAlgn="ctr"/>
                      <a:r>
                        <a:rPr lang="sv-SE" sz="800" b="1" i="0" u="none" strike="noStrike">
                          <a:solidFill>
                            <a:srgbClr val="000000"/>
                          </a:solidFill>
                          <a:effectLst/>
                          <a:latin typeface="Futura Std Book" panose="020B0502020204020303" pitchFamily="34" charset="0"/>
                        </a:rPr>
                        <a:t>Gävleborgs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9 211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180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Ockelbo</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198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Hofors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Ovanåker</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lang="sv-SE" sz="800" b="0" i="0" u="none" strike="noStrike">
                        <a:solidFill>
                          <a:srgbClr val="000000"/>
                        </a:solidFill>
                        <a:effectLst/>
                        <a:latin typeface="Futura Std Book" panose="020B0502020204020303"/>
                      </a:endParaRPr>
                    </a:p>
                  </a:txBody>
                  <a:tcPr marL="9525" marR="9525" marT="9525" marB="0" anchor="ctr"/>
                </a:tc>
                <a:tc>
                  <a:txBody>
                    <a:bodyPr/>
                    <a:lstStyle/>
                    <a:p>
                      <a:pPr algn="ctr" rtl="0" fontAlgn="ct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endParaRPr lang="sv-SE" sz="800" b="0" i="0" u="none" strike="noStrike" dirty="0">
                        <a:solidFill>
                          <a:srgbClr val="000000"/>
                        </a:solidFill>
                        <a:effectLst/>
                        <a:latin typeface="Futura Std Book" panose="020B0502020204020303"/>
                      </a:endParaRPr>
                    </a:p>
                  </a:txBody>
                  <a:tcPr marL="9525" marR="9525" marT="9525" marB="0" anchor="ctr"/>
                </a:tc>
                <a:extLst>
                  <a:ext uri="{0D108BD9-81ED-4DB2-BD59-A6C34878D82A}">
                    <a16:rowId xmlns:a16="http://schemas.microsoft.com/office/drawing/2014/main" val="1947986397"/>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Nordanstig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325918200"/>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Ljusdal</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275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9445981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Gävle</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4 473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143</a:t>
                      </a:r>
                    </a:p>
                  </a:txBody>
                  <a:tcPr marL="9525" marR="9525" marT="9525" marB="0" anchor="ctr"/>
                </a:tc>
                <a:extLst>
                  <a:ext uri="{0D108BD9-81ED-4DB2-BD59-A6C34878D82A}">
                    <a16:rowId xmlns:a16="http://schemas.microsoft.com/office/drawing/2014/main" val="32085089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Sandviken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21273573"/>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Söderhamn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778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127</a:t>
                      </a:r>
                    </a:p>
                  </a:txBody>
                  <a:tcPr marL="9525" marR="9525" marT="9525" marB="0" anchor="ctr"/>
                </a:tc>
                <a:tc>
                  <a:txBody>
                    <a:bodyPr/>
                    <a:lstStyle/>
                    <a:p>
                      <a:pPr algn="ctr" rtl="0" fontAlgn="ct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lang="sv-SE" sz="800" b="0" i="0" u="none" strike="noStrike">
                        <a:solidFill>
                          <a:srgbClr val="000000"/>
                        </a:solidFill>
                        <a:effectLst/>
                        <a:latin typeface="Futura Std Book" panose="020B0502020204020303"/>
                      </a:endParaRPr>
                    </a:p>
                  </a:txBody>
                  <a:tcPr marL="9525" marR="9525" marT="9525" marB="0" anchor="ctr"/>
                </a:tc>
                <a:tc>
                  <a:txBody>
                    <a:bodyPr/>
                    <a:lstStyle/>
                    <a:p>
                      <a:pPr algn="ctr" rtl="0" fontAlgn="ct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endParaRPr lang="sv-SE" sz="800" b="0" i="0" u="none" strike="noStrike" dirty="0">
                        <a:solidFill>
                          <a:srgbClr val="000000"/>
                        </a:solidFill>
                        <a:effectLst/>
                        <a:latin typeface="Futura Std Book" panose="020B0502020204020303"/>
                      </a:endParaRPr>
                    </a:p>
                  </a:txBody>
                  <a:tcPr marL="9525" marR="9525" marT="9525" marB="0" anchor="ctr"/>
                </a:tc>
                <a:extLst>
                  <a:ext uri="{0D108BD9-81ED-4DB2-BD59-A6C34878D82A}">
                    <a16:rowId xmlns:a16="http://schemas.microsoft.com/office/drawing/2014/main" val="1084239425"/>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Bollnäs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669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47465816"/>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Hudiksvall</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1 170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-43</a:t>
                      </a:r>
                    </a:p>
                  </a:txBody>
                  <a:tcPr marL="9525" marR="9525" marT="9525" marB="0" anchor="ctr"/>
                </a:tc>
                <a:extLst>
                  <a:ext uri="{0D108BD9-81ED-4DB2-BD59-A6C34878D82A}">
                    <a16:rowId xmlns:a16="http://schemas.microsoft.com/office/drawing/2014/main" val="4226078857"/>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EB44EF06-FB49-4A33-A960-103DA1D56F40}"/>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oskärpa&#10;&#10;Automatiskt genererad beskrivning">
            <a:extLst>
              <a:ext uri="{FF2B5EF4-FFF2-40B4-BE49-F238E27FC236}">
                <a16:creationId xmlns:a16="http://schemas.microsoft.com/office/drawing/2014/main" id="{54D24FFE-A7F6-47BE-9507-E79ED9C1180B}"/>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Gävleborgs </a:t>
            </a:r>
            <a:r>
              <a:rPr lang="sv-SE" sz="2400" b="0" dirty="0"/>
              <a:t>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2711592799"/>
              </p:ext>
            </p:extLst>
          </p:nvPr>
        </p:nvGraphicFramePr>
        <p:xfrm>
          <a:off x="6167440" y="106615"/>
          <a:ext cx="5687122" cy="6418008"/>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052540">
                  <a:extLst>
                    <a:ext uri="{9D8B030D-6E8A-4147-A177-3AD203B41FA5}">
                      <a16:colId xmlns:a16="http://schemas.microsoft.com/office/drawing/2014/main" val="2818758293"/>
                    </a:ext>
                  </a:extLst>
                </a:gridCol>
                <a:gridCol w="1254851">
                  <a:extLst>
                    <a:ext uri="{9D8B030D-6E8A-4147-A177-3AD203B41FA5}">
                      <a16:colId xmlns:a16="http://schemas.microsoft.com/office/drawing/2014/main" val="1452816917"/>
                    </a:ext>
                  </a:extLst>
                </a:gridCol>
              </a:tblGrid>
              <a:tr h="51769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t>
                      </a:r>
                      <a:br>
                        <a:rPr lang="sv-SE" sz="1000" dirty="0"/>
                      </a:br>
                      <a:r>
                        <a:rPr lang="sv-SE" sz="1000" dirty="0"/>
                        <a:t>(andel av </a:t>
                      </a:r>
                      <a:r>
                        <a:rPr lang="sv-SE" sz="1000" dirty="0" err="1"/>
                        <a:t>bef</a:t>
                      </a:r>
                      <a:r>
                        <a:rPr lang="sv-SE" sz="1000" dirty="0"/>
                        <a:t>. 15-74 år)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endParaRPr lang="sv-SE" sz="1000"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dirty="0">
                          <a:solidFill>
                            <a:schemeClr val="bg1"/>
                          </a:solidFill>
                        </a:rPr>
                        <a:t>% av </a:t>
                      </a:r>
                      <a:r>
                        <a:rPr lang="sv-SE" sz="1000" dirty="0" err="1">
                          <a:solidFill>
                            <a:schemeClr val="bg1"/>
                          </a:solidFill>
                        </a:rPr>
                        <a:t>bef</a:t>
                      </a:r>
                      <a:r>
                        <a:rPr lang="sv-SE" sz="1000" dirty="0">
                          <a:solidFill>
                            <a:schemeClr val="bg1"/>
                          </a:solidFill>
                        </a:rPr>
                        <a:t>.           Förändring (</a:t>
                      </a:r>
                      <a:r>
                        <a:rPr lang="sv-SE" sz="1000" dirty="0" err="1">
                          <a:solidFill>
                            <a:schemeClr val="bg1"/>
                          </a:solidFill>
                        </a:rPr>
                        <a:t>p.e</a:t>
                      </a:r>
                      <a:r>
                        <a:rPr lang="sv-SE" sz="1000" dirty="0">
                          <a:solidFill>
                            <a:schemeClr val="bg1"/>
                          </a:solidFill>
                        </a:rPr>
                        <a:t>.)</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a:rPr>
                        <a:t>2021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79069">
                <a:tc>
                  <a:txBody>
                    <a:bodyPr/>
                    <a:lstStyle/>
                    <a:p>
                      <a:pPr marL="72000" algn="l" fontAlgn="b"/>
                      <a:r>
                        <a:rPr lang="sv-SE" sz="800" b="1" i="0" u="none" strike="noStrike" dirty="0">
                          <a:solidFill>
                            <a:srgbClr val="000000"/>
                          </a:solidFill>
                          <a:effectLst/>
                          <a:latin typeface="Futura Std Book" panose="020B0502020204020303"/>
                        </a:rPr>
                        <a:t>Gävleborgs län</a:t>
                      </a:r>
                    </a:p>
                  </a:txBody>
                  <a:tcPr marL="9175" marR="9175" marT="917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12 685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-14,8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58586">
                <a:tc>
                  <a:txBody>
                    <a:bodyPr/>
                    <a:lstStyle/>
                    <a:p>
                      <a:pPr marL="72000" algn="l" fontAlgn="b"/>
                      <a:r>
                        <a:rPr lang="sv-SE" sz="800" b="0" i="0" u="none" strike="noStrike" dirty="0">
                          <a:solidFill>
                            <a:srgbClr val="000000"/>
                          </a:solidFill>
                          <a:effectLst/>
                          <a:latin typeface="Futura Std Book" panose="020B0502020204020303"/>
                        </a:rPr>
                        <a:t>Ockelbo</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293360832"/>
                  </a:ext>
                </a:extLst>
              </a:tr>
              <a:tr h="458586">
                <a:tc>
                  <a:txBody>
                    <a:bodyPr/>
                    <a:lstStyle/>
                    <a:p>
                      <a:pPr marL="72000" algn="l" fontAlgn="b"/>
                      <a:r>
                        <a:rPr lang="sv-SE" sz="800" b="0" i="0" u="none" strike="noStrike" dirty="0">
                          <a:solidFill>
                            <a:srgbClr val="000000"/>
                          </a:solidFill>
                          <a:effectLst/>
                          <a:latin typeface="Futura Std Book" panose="020B0502020204020303"/>
                        </a:rPr>
                        <a:t>Hofors</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1559525621"/>
                  </a:ext>
                </a:extLst>
              </a:tr>
              <a:tr h="458586">
                <a:tc>
                  <a:txBody>
                    <a:bodyPr/>
                    <a:lstStyle/>
                    <a:p>
                      <a:pPr marL="72000" algn="l" fontAlgn="b"/>
                      <a:r>
                        <a:rPr lang="sv-SE" sz="800" b="0" i="0" u="none" strike="noStrike" dirty="0">
                          <a:solidFill>
                            <a:srgbClr val="000000"/>
                          </a:solidFill>
                          <a:effectLst/>
                          <a:latin typeface="Futura Std Book" panose="020B0502020204020303"/>
                        </a:rPr>
                        <a:t>Ovanåker</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1947986397"/>
                  </a:ext>
                </a:extLst>
              </a:tr>
              <a:tr h="458586">
                <a:tc>
                  <a:txBody>
                    <a:bodyPr/>
                    <a:lstStyle/>
                    <a:p>
                      <a:pPr marL="72000" algn="l" fontAlgn="b"/>
                      <a:r>
                        <a:rPr lang="sv-SE" sz="800" b="0" i="0" u="none" strike="noStrike" dirty="0">
                          <a:solidFill>
                            <a:srgbClr val="000000"/>
                          </a:solidFill>
                          <a:effectLst/>
                          <a:latin typeface="Futura Std Book" panose="020B0502020204020303"/>
                        </a:rPr>
                        <a:t>Nordanstig</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2325918200"/>
                  </a:ext>
                </a:extLst>
              </a:tr>
              <a:tr h="458586">
                <a:tc>
                  <a:txBody>
                    <a:bodyPr/>
                    <a:lstStyle/>
                    <a:p>
                      <a:pPr marL="72000" algn="l" fontAlgn="b"/>
                      <a:r>
                        <a:rPr lang="sv-SE" sz="800" b="0" i="0" u="none" strike="noStrike" dirty="0">
                          <a:solidFill>
                            <a:srgbClr val="000000"/>
                          </a:solidFill>
                          <a:effectLst/>
                          <a:latin typeface="Futura Std Book" panose="020B0502020204020303"/>
                        </a:rPr>
                        <a:t>Ljusdal</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3944598109"/>
                  </a:ext>
                </a:extLst>
              </a:tr>
              <a:tr h="458586">
                <a:tc>
                  <a:txBody>
                    <a:bodyPr/>
                    <a:lstStyle/>
                    <a:p>
                      <a:pPr marL="72000" algn="l" fontAlgn="b"/>
                      <a:r>
                        <a:rPr lang="sv-SE" sz="800" b="0" i="0" u="none" strike="noStrike" dirty="0">
                          <a:solidFill>
                            <a:srgbClr val="000000"/>
                          </a:solidFill>
                          <a:effectLst/>
                          <a:latin typeface="Futura Std Book" panose="020B0502020204020303"/>
                        </a:rPr>
                        <a:t>Gävle</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5 019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3208508909"/>
                  </a:ext>
                </a:extLst>
              </a:tr>
              <a:tr h="458586">
                <a:tc>
                  <a:txBody>
                    <a:bodyPr/>
                    <a:lstStyle/>
                    <a:p>
                      <a:pPr marL="72000" algn="l" fontAlgn="b"/>
                      <a:r>
                        <a:rPr lang="sv-SE" sz="800" b="0" i="0" u="none" strike="noStrike" dirty="0">
                          <a:solidFill>
                            <a:srgbClr val="000000"/>
                          </a:solidFill>
                          <a:effectLst/>
                          <a:latin typeface="Futura Std Book" panose="020B0502020204020303"/>
                        </a:rPr>
                        <a:t>Sandviken</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2 014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1121273573"/>
                  </a:ext>
                </a:extLst>
              </a:tr>
              <a:tr h="458586">
                <a:tc>
                  <a:txBody>
                    <a:bodyPr/>
                    <a:lstStyle/>
                    <a:p>
                      <a:pPr marL="72000" algn="l" fontAlgn="b"/>
                      <a:r>
                        <a:rPr lang="sv-SE" sz="800" b="0" i="0" u="none" strike="noStrike" dirty="0">
                          <a:solidFill>
                            <a:srgbClr val="000000"/>
                          </a:solidFill>
                          <a:effectLst/>
                          <a:latin typeface="Futura Std Book" panose="020B0502020204020303"/>
                        </a:rPr>
                        <a:t>Söderhamn</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1 214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1084239425"/>
                  </a:ext>
                </a:extLst>
              </a:tr>
              <a:tr h="458586">
                <a:tc>
                  <a:txBody>
                    <a:bodyPr/>
                    <a:lstStyle/>
                    <a:p>
                      <a:pPr marL="72000" algn="l" fontAlgn="b"/>
                      <a:r>
                        <a:rPr lang="sv-SE" sz="800" b="0" i="0" u="none" strike="noStrike" dirty="0">
                          <a:solidFill>
                            <a:srgbClr val="000000"/>
                          </a:solidFill>
                          <a:effectLst/>
                          <a:latin typeface="Futura Std Book" panose="020B0502020204020303"/>
                        </a:rPr>
                        <a:t>Bollnäs</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1 172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2047465816"/>
                  </a:ext>
                </a:extLst>
              </a:tr>
              <a:tr h="458586">
                <a:tc>
                  <a:txBody>
                    <a:bodyPr/>
                    <a:lstStyle/>
                    <a:p>
                      <a:pPr marL="72000" algn="l" fontAlgn="b"/>
                      <a:r>
                        <a:rPr lang="sv-SE" sz="800" b="0" i="0" u="none" strike="noStrike" dirty="0">
                          <a:solidFill>
                            <a:srgbClr val="000000"/>
                          </a:solidFill>
                          <a:effectLst/>
                          <a:latin typeface="Futura Std Book" panose="020B0502020204020303"/>
                        </a:rPr>
                        <a:t>Hudiksvall</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1 193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4226078857"/>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oskärpa&#10;&#10;Automatiskt genererad beskrivning">
            <a:extLst>
              <a:ext uri="{FF2B5EF4-FFF2-40B4-BE49-F238E27FC236}">
                <a16:creationId xmlns:a16="http://schemas.microsoft.com/office/drawing/2014/main" id="{5AD4564A-4005-45CD-849A-33787E39FB78}"/>
              </a:ext>
            </a:extLst>
          </p:cNvPr>
          <p:cNvPicPr>
            <a:picLocks noGrp="1" noChangeAspect="1"/>
          </p:cNvPicPr>
          <p:nvPr>
            <p:ph type="pic" sz="quarter" idx="13"/>
          </p:nvPr>
        </p:nvPicPr>
        <p:blipFill>
          <a:blip r:embed="rId2"/>
          <a:srcRect l="20828" r="20828"/>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644524" y="47624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a:t>
            </a:r>
            <a:r>
              <a:rPr lang="sv-SE" sz="2400" b="0"/>
              <a:t>i Gävleborgs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2392214406"/>
              </p:ext>
            </p:extLst>
          </p:nvPr>
        </p:nvGraphicFramePr>
        <p:xfrm>
          <a:off x="6167439" y="106615"/>
          <a:ext cx="5687122" cy="6418008"/>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51769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endParaRPr lang="sv-SE" sz="1000"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a:rPr>
                        <a:t>2021 kv4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79069">
                <a:tc>
                  <a:txBody>
                    <a:bodyPr/>
                    <a:lstStyle/>
                    <a:p>
                      <a:pPr marL="72000" algn="l" fontAlgn="b"/>
                      <a:r>
                        <a:rPr lang="sv-SE" sz="800" b="1" i="0" u="none" strike="noStrike" dirty="0">
                          <a:solidFill>
                            <a:srgbClr val="000000"/>
                          </a:solidFill>
                          <a:effectLst/>
                          <a:latin typeface="Futura Std Book" panose="020B0502020204020303"/>
                        </a:rPr>
                        <a:t>Gävleborgs län</a:t>
                      </a:r>
                    </a:p>
                  </a:txBody>
                  <a:tcPr marL="9175" marR="9175" marT="917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287 767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275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172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Bollnäs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26 753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93360832"/>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Gävle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103 136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139</a:t>
                      </a:r>
                    </a:p>
                  </a:txBody>
                  <a:tcPr marL="9525" marR="9525" marT="9525" marB="0" anchor="ctr"/>
                </a:tc>
                <a:extLst>
                  <a:ext uri="{0D108BD9-81ED-4DB2-BD59-A6C34878D82A}">
                    <a16:rowId xmlns:a16="http://schemas.microsoft.com/office/drawing/2014/main" val="1559525621"/>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Hofors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9 578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Hudiksvall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37 744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589</a:t>
                      </a:r>
                    </a:p>
                  </a:txBody>
                  <a:tcPr marL="9525" marR="9525" marT="9525" marB="0" anchor="ctr"/>
                </a:tc>
                <a:extLst>
                  <a:ext uri="{0D108BD9-81ED-4DB2-BD59-A6C34878D82A}">
                    <a16:rowId xmlns:a16="http://schemas.microsoft.com/office/drawing/2014/main" val="2325918200"/>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Ljusdal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18 804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3944598109"/>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Nordanstig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9 480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Ockelbo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5 865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21273573"/>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Ovanåker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11 711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Sandviken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39 250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-75</a:t>
                      </a:r>
                    </a:p>
                  </a:txBody>
                  <a:tcPr marL="9525" marR="9525" marT="9525" marB="0" anchor="ctr"/>
                </a:tc>
                <a:extLst>
                  <a:ext uri="{0D108BD9-81ED-4DB2-BD59-A6C34878D82A}">
                    <a16:rowId xmlns:a16="http://schemas.microsoft.com/office/drawing/2014/main" val="2047465816"/>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Söderhamn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25 446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4226078857"/>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oskärpa&#10;&#10;Automatiskt genererad beskrivning">
            <a:extLst>
              <a:ext uri="{FF2B5EF4-FFF2-40B4-BE49-F238E27FC236}">
                <a16:creationId xmlns:a16="http://schemas.microsoft.com/office/drawing/2014/main" id="{7416516F-2F8B-4E91-9F78-B7A1C8D2FF4A}"/>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263523" y="438149"/>
            <a:ext cx="567055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a:t>
            </a:r>
            <a:r>
              <a:rPr lang="sv-SE" sz="2400" b="0"/>
              <a:t>i Gävleborgs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380367009"/>
              </p:ext>
            </p:extLst>
          </p:nvPr>
        </p:nvGraphicFramePr>
        <p:xfrm>
          <a:off x="6164962" y="106615"/>
          <a:ext cx="4871338" cy="6418008"/>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517693">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endParaRPr lang="sv-SE" sz="1000"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79069">
                <a:tc>
                  <a:txBody>
                    <a:bodyPr/>
                    <a:lstStyle/>
                    <a:p>
                      <a:pPr algn="l" rtl="0" fontAlgn="ctr"/>
                      <a:r>
                        <a:rPr lang="sv-SE" sz="800" b="1" i="0" u="none" strike="noStrike" dirty="0">
                          <a:solidFill>
                            <a:srgbClr val="000000"/>
                          </a:solidFill>
                          <a:effectLst/>
                          <a:latin typeface="Futura Std Book" panose="020B0502020204020303" pitchFamily="34" charset="0"/>
                        </a:rPr>
                        <a:t>Gävleborgs län</a:t>
                      </a:r>
                    </a:p>
                  </a:txBody>
                  <a:tcPr marL="180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190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Bollnäs</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293360832"/>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Gävle</a:t>
                      </a:r>
                    </a:p>
                  </a:txBody>
                  <a:tcPr marL="180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96</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56</a:t>
                      </a:r>
                    </a:p>
                  </a:txBody>
                  <a:tcPr marL="0" marR="0" marT="0" marB="0" anchor="ctr"/>
                </a:tc>
                <a:extLst>
                  <a:ext uri="{0D108BD9-81ED-4DB2-BD59-A6C34878D82A}">
                    <a16:rowId xmlns:a16="http://schemas.microsoft.com/office/drawing/2014/main" val="1559525621"/>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Hofors</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1947986397"/>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Hudiksvall</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a:t>
                      </a:r>
                    </a:p>
                  </a:txBody>
                  <a:tcPr marL="9525" marR="9525" marT="9525" marB="0" anchor="ctr"/>
                </a:tc>
                <a:extLst>
                  <a:ext uri="{0D108BD9-81ED-4DB2-BD59-A6C34878D82A}">
                    <a16:rowId xmlns:a16="http://schemas.microsoft.com/office/drawing/2014/main" val="2325918200"/>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Ljusdal</a:t>
                      </a:r>
                    </a:p>
                  </a:txBody>
                  <a:tcPr marL="180000" marR="9525" marT="95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66</a:t>
                      </a:r>
                    </a:p>
                  </a:txBody>
                  <a:tcPr marL="9525" marR="9525" marT="9525" marB="0" anchor="ctr"/>
                </a:tc>
                <a:extLst>
                  <a:ext uri="{0D108BD9-81ED-4DB2-BD59-A6C34878D82A}">
                    <a16:rowId xmlns:a16="http://schemas.microsoft.com/office/drawing/2014/main" val="39445981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Nordanstig</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extLst>
                  <a:ext uri="{0D108BD9-81ED-4DB2-BD59-A6C34878D82A}">
                    <a16:rowId xmlns:a16="http://schemas.microsoft.com/office/drawing/2014/main" val="32085089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Ockelbo</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fontAlgn="ctr"/>
                      <a:r>
                        <a:rPr lang="sv-SE" sz="800" b="0" i="0" u="none" strike="noStrike" dirty="0" err="1">
                          <a:solidFill>
                            <a:srgbClr val="000000"/>
                          </a:solidFill>
                          <a:effectLst/>
                          <a:latin typeface="+mn-lt"/>
                        </a:rPr>
                        <a:t>i.u</a:t>
                      </a:r>
                      <a:r>
                        <a:rPr lang="sv-SE" sz="800" b="0" i="0" u="none" strike="noStrike">
                          <a:solidFill>
                            <a:srgbClr val="000000"/>
                          </a:solidFill>
                          <a:effectLst/>
                          <a:latin typeface="+mn-lt"/>
                        </a:rPr>
                        <a:t>.</a:t>
                      </a:r>
                      <a:endParaRPr lang="sv-SE" sz="8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1121273573"/>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Ovanåker</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extLst>
                  <a:ext uri="{0D108BD9-81ED-4DB2-BD59-A6C34878D82A}">
                    <a16:rowId xmlns:a16="http://schemas.microsoft.com/office/drawing/2014/main" val="1084239425"/>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Sandviken</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extLst>
                  <a:ext uri="{0D108BD9-81ED-4DB2-BD59-A6C34878D82A}">
                    <a16:rowId xmlns:a16="http://schemas.microsoft.com/office/drawing/2014/main" val="2047465816"/>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Söderhamn</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4226078857"/>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269611" y="1628775"/>
            <a:ext cx="5502539"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p>
          <a:p>
            <a:r>
              <a:rPr lang="sv-SE" sz="1200" u="sng" dirty="0">
                <a:solidFill>
                  <a:schemeClr val="bg1"/>
                </a:solidFill>
                <a:hlinkClick r:id="rId2">
                  <a:extLst>
                    <a:ext uri="{A12FA001-AC4F-418D-AE19-62706E023703}">
                      <ahyp:hlinkClr xmlns="" xmlns:ahyp="http://schemas.microsoft.com/office/drawing/2018/hyperlinkcolor" val="tx"/>
                    </a:ext>
                  </a:extLst>
                </a:hlinkClick>
              </a:rPr>
              <a:t>https://stockholmbusinessalliance.se/material/?cat=konjunkturrapporter</a:t>
            </a:r>
            <a:endParaRPr lang="sv-SE" sz="1200" u="sng" dirty="0">
              <a:solidFill>
                <a:schemeClr val="bg1"/>
              </a:solidFill>
            </a:endParaRPr>
          </a:p>
          <a:p>
            <a:r>
              <a:rPr lang="sv-SE" sz="1200" dirty="0">
                <a:solidFill>
                  <a:schemeClr val="bg1"/>
                </a:solidFill>
              </a:rPr>
              <a:t>Frågor kan ställas till </a:t>
            </a:r>
            <a:r>
              <a:rPr lang="sv-SE" sz="1200" dirty="0" smtClean="0">
                <a:solidFill>
                  <a:schemeClr val="bg1"/>
                </a:solidFill>
              </a:rPr>
              <a:t>Viktor Gustafsson </a:t>
            </a:r>
            <a:r>
              <a:rPr lang="sv-SE" sz="1200" dirty="0">
                <a:solidFill>
                  <a:schemeClr val="bg1"/>
                </a:solidFill>
              </a:rPr>
              <a:t>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269610" y="394827"/>
            <a:ext cx="5701421" cy="1113955"/>
          </a:xfrm>
        </p:spPr>
        <p:txBody>
          <a:bodyPr/>
          <a:lstStyle/>
          <a:p>
            <a:r>
              <a:rPr lang="sv-SE" dirty="0">
                <a:solidFill>
                  <a:schemeClr val="bg1"/>
                </a:solidFill>
              </a:rPr>
              <a:t>Stockholm Business Region</a:t>
            </a:r>
          </a:p>
        </p:txBody>
      </p:sp>
      <p:pic>
        <p:nvPicPr>
          <p:cNvPr id="8" name="Platshållare för bild 7">
            <a:extLst>
              <a:ext uri="{FF2B5EF4-FFF2-40B4-BE49-F238E27FC236}">
                <a16:creationId xmlns:a16="http://schemas.microsoft.com/office/drawing/2014/main" id="{2D7BDF1A-827C-4464-8869-15834567189A}"/>
              </a:ext>
            </a:extLst>
          </p:cNvPr>
          <p:cNvPicPr>
            <a:picLocks noGrp="1" noChangeAspect="1"/>
          </p:cNvPicPr>
          <p:nvPr>
            <p:ph type="pic" sz="quarter" idx="13"/>
          </p:nvPr>
        </p:nvPicPr>
        <p:blipFill>
          <a:blip r:embed="rId3"/>
          <a:srcRect l="20812" r="20812"/>
          <a:stretch>
            <a:fillRect/>
          </a:stretch>
        </p:blipFill>
        <p:spPr>
          <a:xfrm>
            <a:off x="6167438" y="0"/>
            <a:ext cx="6024562" cy="6858000"/>
          </a:xfrm>
        </p:spPr>
      </p:pic>
      <p:pic>
        <p:nvPicPr>
          <p:cNvPr id="10" name="Bildobjekt 9">
            <a:extLst>
              <a:ext uri="{FF2B5EF4-FFF2-40B4-BE49-F238E27FC236}">
                <a16:creationId xmlns:a16="http://schemas.microsoft.com/office/drawing/2014/main" id="{4798FAAA-BB2D-4ED6-8EA4-827DC32C8955}"/>
              </a:ext>
            </a:extLst>
          </p:cNvPr>
          <p:cNvPicPr>
            <a:picLocks noChangeAspect="1"/>
          </p:cNvPicPr>
          <p:nvPr/>
        </p:nvPicPr>
        <p:blipFill rotWithShape="1">
          <a:blip r:embed="rId4"/>
          <a:srcRect l="-1435" t="44220" r="1435" b="9306"/>
          <a:stretch/>
        </p:blipFill>
        <p:spPr>
          <a:xfrm>
            <a:off x="6167438" y="0"/>
            <a:ext cx="6164764"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3483</TotalTime>
  <Words>3038</Words>
  <Application>Microsoft Office PowerPoint</Application>
  <PresentationFormat>Bredbild</PresentationFormat>
  <Paragraphs>1176</Paragraphs>
  <Slides>23</Slides>
  <Notes>1</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23</vt:i4>
      </vt:variant>
    </vt:vector>
  </HeadingPairs>
  <TitlesOfParts>
    <vt:vector size="30" baseType="lpstr">
      <vt:lpstr>Arial</vt:lpstr>
      <vt:lpstr>Calibri</vt:lpstr>
      <vt:lpstr>Futura Std Book</vt:lpstr>
      <vt:lpstr>Futura Std Book</vt:lpstr>
      <vt:lpstr>Garamond</vt:lpstr>
      <vt:lpstr>Times New Roman</vt:lpstr>
      <vt:lpstr>Stockholm Business Region</vt:lpstr>
      <vt:lpstr>PowerPoint-presentation</vt:lpstr>
      <vt:lpstr>Om rapporten</vt:lpstr>
      <vt:lpstr>Återhämtning</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Viktor Gustafsson</cp:lastModifiedBy>
  <cp:revision>576</cp:revision>
  <cp:lastPrinted>2020-06-25T06:11:31Z</cp:lastPrinted>
  <dcterms:created xsi:type="dcterms:W3CDTF">2019-04-29T08:02:07Z</dcterms:created>
  <dcterms:modified xsi:type="dcterms:W3CDTF">2022-04-06T14:42:29Z</dcterms:modified>
</cp:coreProperties>
</file>