
<file path=[Content_Types].xml><?xml version="1.0" encoding="utf-8"?>
<Types xmlns="http://schemas.openxmlformats.org/package/2006/content-types">
  <Default Extension="png" ContentType="image/png"/>
  <Default Extension="svg" ContentType="image/svg+xml"/>
  <Default Extension="emf" ContentType="image/x-emf"/>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charts/chart2.xml" ContentType="application/vnd.openxmlformats-officedocument.drawingml.chart+xml"/>
  <Override PartName="/ppt/charts/chart3.xml" ContentType="application/vnd.openxmlformats-officedocument.drawingml.chart+xml"/>
  <Override PartName="/ppt/charts/chart4.xml" ContentType="application/vnd.openxmlformats-officedocument.drawingml.chart+xml"/>
  <Override PartName="/ppt/charts/chart5.xml" ContentType="application/vnd.openxmlformats-officedocument.drawingml.chart+xml"/>
  <Override PartName="/ppt/charts/chart6.xml" ContentType="application/vnd.openxmlformats-officedocument.drawingml.chart+xml"/>
  <Override PartName="/ppt/charts/chart7.xml" ContentType="application/vnd.openxmlformats-officedocument.drawingml.chart+xml"/>
  <Override PartName="/ppt/charts/chart8.xml" ContentType="application/vnd.openxmlformats-officedocument.drawingml.chart+xml"/>
  <Override PartName="/ppt/charts/chart9.xml" ContentType="application/vnd.openxmlformats-officedocument.drawingml.chart+xml"/>
  <Override PartName="/ppt/charts/chart10.xml" ContentType="application/vnd.openxmlformats-officedocument.drawingml.chart+xml"/>
  <Override PartName="/ppt/charts/chart11.xml" ContentType="application/vnd.openxmlformats-officedocument.drawingml.char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autoCompressPictures="0">
  <p:sldMasterIdLst>
    <p:sldMasterId id="2147483648" r:id="rId1"/>
  </p:sldMasterIdLst>
  <p:notesMasterIdLst>
    <p:notesMasterId r:id="rId25"/>
  </p:notesMasterIdLst>
  <p:handoutMasterIdLst>
    <p:handoutMasterId r:id="rId26"/>
  </p:handoutMasterIdLst>
  <p:sldIdLst>
    <p:sldId id="369" r:id="rId2"/>
    <p:sldId id="308" r:id="rId3"/>
    <p:sldId id="347" r:id="rId4"/>
    <p:sldId id="370" r:id="rId5"/>
    <p:sldId id="371" r:id="rId6"/>
    <p:sldId id="351" r:id="rId7"/>
    <p:sldId id="372" r:id="rId8"/>
    <p:sldId id="373" r:id="rId9"/>
    <p:sldId id="354" r:id="rId10"/>
    <p:sldId id="368" r:id="rId11"/>
    <p:sldId id="374" r:id="rId12"/>
    <p:sldId id="375" r:id="rId13"/>
    <p:sldId id="358" r:id="rId14"/>
    <p:sldId id="359" r:id="rId15"/>
    <p:sldId id="376" r:id="rId16"/>
    <p:sldId id="377" r:id="rId17"/>
    <p:sldId id="378" r:id="rId18"/>
    <p:sldId id="316" r:id="rId19"/>
    <p:sldId id="363" r:id="rId20"/>
    <p:sldId id="364" r:id="rId21"/>
    <p:sldId id="365" r:id="rId22"/>
    <p:sldId id="366" r:id="rId23"/>
    <p:sldId id="367" r:id="rId24"/>
  </p:sldIdLst>
  <p:sldSz cx="12192000" cy="6858000"/>
  <p:notesSz cx="6797675" cy="9926638"/>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Rapport" id="{E2D09124-2141-4BB3-A39B-6EEF30579164}">
          <p14:sldIdLst>
            <p14:sldId id="369"/>
            <p14:sldId id="308"/>
            <p14:sldId id="347"/>
            <p14:sldId id="370"/>
            <p14:sldId id="371"/>
            <p14:sldId id="351"/>
            <p14:sldId id="372"/>
            <p14:sldId id="373"/>
            <p14:sldId id="354"/>
            <p14:sldId id="368"/>
            <p14:sldId id="374"/>
            <p14:sldId id="375"/>
            <p14:sldId id="358"/>
            <p14:sldId id="359"/>
            <p14:sldId id="376"/>
            <p14:sldId id="377"/>
            <p14:sldId id="378"/>
            <p14:sldId id="316"/>
            <p14:sldId id="363"/>
            <p14:sldId id="364"/>
            <p14:sldId id="365"/>
            <p14:sldId id="366"/>
            <p14:sldId id="367"/>
          </p14:sldIdLst>
        </p14:section>
      </p14:sectionLst>
    </p:ext>
    <p:ext uri="{EFAFB233-063F-42B5-8137-9DF3F51BA10A}">
      <p15:sldGuideLst xmlns:p15="http://schemas.microsoft.com/office/powerpoint/2012/main"/>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C40064"/>
    <a:srgbClr val="00867F"/>
    <a:srgbClr val="FFFFFF"/>
    <a:srgbClr val="052364"/>
    <a:srgbClr val="000000"/>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0E3FDE45-AF77-4B5C-9715-49D594BDF05E}" styleName="Ljust format 1 - Dekorfärg 2">
    <a:wholeTbl>
      <a:tcTxStyle>
        <a:fontRef idx="minor">
          <a:scrgbClr r="0" g="0" b="0"/>
        </a:fontRef>
        <a:schemeClr val="tx1"/>
      </a:tcTxStyle>
      <a:tcStyle>
        <a:tcBdr>
          <a:left>
            <a:ln>
              <a:noFill/>
            </a:ln>
          </a:left>
          <a:right>
            <a:ln>
              <a:noFill/>
            </a:ln>
          </a:right>
          <a:top>
            <a:ln w="12700" cmpd="sng">
              <a:solidFill>
                <a:schemeClr val="accent2"/>
              </a:solidFill>
            </a:ln>
          </a:top>
          <a:bottom>
            <a:ln w="12700" cmpd="sng">
              <a:solidFill>
                <a:schemeClr val="accent2"/>
              </a:solidFill>
            </a:ln>
          </a:bottom>
          <a:insideH>
            <a:ln>
              <a:noFill/>
            </a:ln>
          </a:insideH>
          <a:insideV>
            <a:ln>
              <a:noFill/>
            </a:ln>
          </a:insideV>
        </a:tcBdr>
        <a:fill>
          <a:noFill/>
        </a:fill>
      </a:tcStyle>
    </a:wholeTbl>
    <a:band1H>
      <a:tcStyle>
        <a:tcBdr/>
        <a:fill>
          <a:solidFill>
            <a:schemeClr val="accent2">
              <a:alpha val="20000"/>
            </a:schemeClr>
          </a:solidFill>
        </a:fill>
      </a:tcStyle>
    </a:band1H>
    <a:band2H>
      <a:tcStyle>
        <a:tcBdr/>
      </a:tcStyle>
    </a:band2H>
    <a:band1V>
      <a:tcStyle>
        <a:tcBdr/>
        <a:fill>
          <a:solidFill>
            <a:schemeClr val="accent2">
              <a:alpha val="20000"/>
            </a:schemeClr>
          </a:solidFill>
        </a:fill>
      </a:tcStyle>
    </a:band1V>
    <a:lastCol>
      <a:tcTxStyle b="on"/>
      <a:tcStyle>
        <a:tcBdr/>
      </a:tcStyle>
    </a:lastCol>
    <a:firstCol>
      <a:tcTxStyle b="on"/>
      <a:tcStyle>
        <a:tcBdr/>
      </a:tcStyle>
    </a:firstCol>
    <a:lastRow>
      <a:tcTxStyle b="on"/>
      <a:tcStyle>
        <a:tcBdr>
          <a:top>
            <a:ln w="12700" cmpd="sng">
              <a:solidFill>
                <a:schemeClr val="accent2"/>
              </a:solidFill>
            </a:ln>
          </a:top>
        </a:tcBdr>
        <a:fill>
          <a:noFill/>
        </a:fill>
      </a:tcStyle>
    </a:lastRow>
    <a:firstRow>
      <a:tcTxStyle b="on"/>
      <a:tcStyle>
        <a:tcBdr>
          <a:bottom>
            <a:ln w="12700" cmpd="sng">
              <a:solidFill>
                <a:schemeClr val="accent2"/>
              </a:solidFill>
            </a:ln>
          </a:bottom>
        </a:tcBdr>
        <a:fill>
          <a:noFill/>
        </a:fill>
      </a:tcStyle>
    </a:firstRow>
  </a:tblStyle>
  <a:tblStyle styleId="{2D5ABB26-0587-4C30-8999-92F81FD0307C}" styleName="Inget format, inget rutnät">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7025" autoAdjust="0"/>
    <p:restoredTop sz="94660"/>
  </p:normalViewPr>
  <p:slideViewPr>
    <p:cSldViewPr snapToGrid="0">
      <p:cViewPr varScale="1">
        <p:scale>
          <a:sx n="66" d="100"/>
          <a:sy n="66" d="100"/>
        </p:scale>
        <p:origin x="594" y="78"/>
      </p:cViewPr>
      <p:guideLst/>
    </p:cSldViewPr>
  </p:slideViewPr>
  <p:notesTextViewPr>
    <p:cViewPr>
      <p:scale>
        <a:sx n="3" d="2"/>
        <a:sy n="3" d="2"/>
      </p:scale>
      <p:origin x="0" y="0"/>
    </p:cViewPr>
  </p:notesTextViewPr>
  <p:sorterViewPr>
    <p:cViewPr>
      <p:scale>
        <a:sx n="78" d="100"/>
        <a:sy n="78" d="100"/>
      </p:scale>
      <p:origin x="0" y="0"/>
    </p:cViewPr>
  </p:sorterViewPr>
  <p:notesViewPr>
    <p:cSldViewPr snapToGrid="0" showGuides="1">
      <p:cViewPr varScale="1">
        <p:scale>
          <a:sx n="92" d="100"/>
          <a:sy n="92" d="100"/>
        </p:scale>
        <p:origin x="2796" y="102"/>
      </p:cViewPr>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handoutMaster" Target="handoutMasters/handoutMaster1.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notesMaster" Target="notesMasters/notesMaster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presProps" Target="presProps.xml"/><Relationship Id="rId30" Type="http://schemas.openxmlformats.org/officeDocument/2006/relationships/tableStyles" Target="tableStyles.xml"/></Relationships>
</file>

<file path=ppt/charts/_rels/chart1.xml.rels><?xml version="1.0" encoding="UTF-8" standalone="yes"?>
<Relationships xmlns="http://schemas.openxmlformats.org/package/2006/relationships"><Relationship Id="rId3" Type="http://schemas.openxmlformats.org/officeDocument/2006/relationships/oleObject" Target="file:///\\FILESERVER1\gemensam\2%20Projekt\SBA%20-%20Q42019%20fram&#229;t\4.4%20-%20Rapportexcellmallar\2021Q4\Sida%204.xlsx" TargetMode="External"/><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1" Type="http://schemas.openxmlformats.org/officeDocument/2006/relationships/oleObject" Target="file:///\\FILESERVER1\gemensam\2%20Projekt\SBA%20-%20Q42019%20fram&#229;t\4.4%20-%20Rapportexcellmallar\2021Q4\Sida%205.xlsx" TargetMode="External"/></Relationships>
</file>

<file path=ppt/charts/_rels/chart3.xml.rels><?xml version="1.0" encoding="UTF-8" standalone="yes"?>
<Relationships xmlns="http://schemas.openxmlformats.org/package/2006/relationships"><Relationship Id="rId1" Type="http://schemas.openxmlformats.org/officeDocument/2006/relationships/oleObject" Target="file:///\\FILESERVER1\gemensam\2%20Projekt\SBA%20-%20Q42019%20fram&#229;t\4.4%20-%20Rapportexcellmallar\2021Q4\Sida%206.xlsx" TargetMode="External"/></Relationships>
</file>

<file path=ppt/charts/_rels/chart4.xml.rels><?xml version="1.0" encoding="UTF-8" standalone="yes"?>
<Relationships xmlns="http://schemas.openxmlformats.org/package/2006/relationships"><Relationship Id="rId1" Type="http://schemas.openxmlformats.org/officeDocument/2006/relationships/oleObject" Target="file:///\\FILESERVER1\gemensam\2%20Projekt\SBA%20-%20Q42019%20fram&#229;t\4.4%20-%20Rapportexcellmallar\2021Q4\Sida%207.xlsx" TargetMode="External"/></Relationships>
</file>

<file path=ppt/charts/_rels/chart5.xml.rels><?xml version="1.0" encoding="UTF-8" standalone="yes"?>
<Relationships xmlns="http://schemas.openxmlformats.org/package/2006/relationships"><Relationship Id="rId1" Type="http://schemas.openxmlformats.org/officeDocument/2006/relationships/oleObject" Target="file:///\\FILESERVER1\Gemensam\2%20Projekt\SBA%20-%20Q42019%20fram&#229;t\4.4%20-%20Rapportexcellmallar\2021Q4\Sida%208.xlsx" TargetMode="External"/></Relationships>
</file>

<file path=ppt/charts/_rels/chart6.xml.rels><?xml version="1.0" encoding="UTF-8" standalone="yes"?>
<Relationships xmlns="http://schemas.openxmlformats.org/package/2006/relationships"><Relationship Id="rId1" Type="http://schemas.openxmlformats.org/officeDocument/2006/relationships/oleObject" Target="file:///\\FILESERVER1\gemensam\2%20Projekt\SBA%20-%20Q42019%20fram&#229;t\4.4%20-%20Rapportexcellmallar\2021Q4\Sida%2011.xlsx" TargetMode="External"/></Relationships>
</file>

<file path=ppt/charts/_rels/chart7.xml.rels><?xml version="1.0" encoding="UTF-8" standalone="yes"?>
<Relationships xmlns="http://schemas.openxmlformats.org/package/2006/relationships"><Relationship Id="rId1" Type="http://schemas.openxmlformats.org/officeDocument/2006/relationships/oleObject" Target="file:///\\FILESERVER1\gemensam\2%20Projekt\SBA%20-%20Q42019%20fram&#229;t\4.4%20-%20Rapportexcellmallar\2021Q4\Sida%2012.xlsx" TargetMode="External"/></Relationships>
</file>

<file path=ppt/charts/_rels/chart8.xml.rels><?xml version="1.0" encoding="UTF-8" standalone="yes"?>
<Relationships xmlns="http://schemas.openxmlformats.org/package/2006/relationships"><Relationship Id="rId1" Type="http://schemas.openxmlformats.org/officeDocument/2006/relationships/oleObject" Target="file:///\\FILESERVER1\gemensam\2%20Projekt\SBA%20-%20Q42019%20fram&#229;t\4.4%20-%20Rapportexcellmallar\2021Q4\Sida%2013.xlsx" TargetMode="External"/></Relationships>
</file>

<file path=ppt/charts/_rels/chart9.xml.rels><?xml version="1.0" encoding="UTF-8" standalone="yes"?>
<Relationships xmlns="http://schemas.openxmlformats.org/package/2006/relationships"><Relationship Id="rId1" Type="http://schemas.openxmlformats.org/officeDocument/2006/relationships/oleObject" Target="file:///\\FILESERVER1\gemensam\2%20Projekt\SBA%20-%20Q42019%20fram&#229;t\4.4%20-%20Rapportexcellmallar\2021Q4\Sida%2015.xlsx" TargetMode="External"/></Relationships>
</file>

<file path=ppt/charts/_rels/chart10.xml.rels><?xml version="1.0" encoding="UTF-8" standalone="yes"?>
<Relationships xmlns="http://schemas.openxmlformats.org/package/2006/relationships"><Relationship Id="rId1" Type="http://schemas.openxmlformats.org/officeDocument/2006/relationships/oleObject" Target="file:///\\FILESERVER1\gemensam\2%20Projekt\SBA%20-%20Q42019%20fram&#229;t\4.4%20-%20Rapportexcellmallar\2021Q4\Sida%2016.xlsx" TargetMode="External"/></Relationships>
</file>

<file path=ppt/charts/_rels/chart11.xml.rels><?xml version="1.0" encoding="UTF-8" standalone="yes"?>
<Relationships xmlns="http://schemas.openxmlformats.org/package/2006/relationships"><Relationship Id="rId1" Type="http://schemas.openxmlformats.org/officeDocument/2006/relationships/oleObject" Target="file:///\\FILESERVER1\gemensam\2%20Projekt\SBA%20-%20Q42019%20fram&#229;t\4.4%20-%20Rapportexcellmallar\2021Q4\Sida%2017.xlsx" TargetMode="Externa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sv-SE"/>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's4 Grafdata'!$B$51</c:f>
              <c:strCache>
                <c:ptCount val="1"/>
                <c:pt idx="0">
                  <c:v>Total</c:v>
                </c:pt>
              </c:strCache>
            </c:strRef>
          </c:tx>
          <c:spPr>
            <a:ln w="28575" cap="rnd">
              <a:solidFill>
                <a:schemeClr val="accent1"/>
              </a:solidFill>
              <a:round/>
            </a:ln>
            <a:effectLst/>
          </c:spPr>
          <c:marker>
            <c:symbol val="none"/>
          </c:marker>
          <c:cat>
            <c:strRef>
              <c:f>'s4 Grafdata'!$C$41:$AQ$41</c:f>
              <c:strCache>
                <c:ptCount val="38"/>
                <c:pt idx="1">
                  <c:v>2012</c:v>
                </c:pt>
                <c:pt idx="5">
                  <c:v>2013</c:v>
                </c:pt>
                <c:pt idx="9">
                  <c:v>2014</c:v>
                </c:pt>
                <c:pt idx="13">
                  <c:v>2015</c:v>
                </c:pt>
                <c:pt idx="17">
                  <c:v>2016</c:v>
                </c:pt>
                <c:pt idx="21">
                  <c:v>2017</c:v>
                </c:pt>
                <c:pt idx="25">
                  <c:v>2018</c:v>
                </c:pt>
                <c:pt idx="29">
                  <c:v>2019</c:v>
                </c:pt>
                <c:pt idx="33">
                  <c:v>2020</c:v>
                </c:pt>
                <c:pt idx="37">
                  <c:v>2021</c:v>
                </c:pt>
              </c:strCache>
            </c:strRef>
          </c:cat>
          <c:val>
            <c:numRef>
              <c:f>'s4 Grafdata'!$C$51:$AQ$51</c:f>
              <c:numCache>
                <c:formatCode>General</c:formatCode>
                <c:ptCount val="41"/>
                <c:pt idx="0">
                  <c:v>100</c:v>
                </c:pt>
                <c:pt idx="1">
                  <c:v>97.813884422696717</c:v>
                </c:pt>
                <c:pt idx="2">
                  <c:v>104.30800316971133</c:v>
                </c:pt>
                <c:pt idx="3">
                  <c:v>103.91723808449466</c:v>
                </c:pt>
                <c:pt idx="4">
                  <c:v>103.71689314320749</c:v>
                </c:pt>
                <c:pt idx="5">
                  <c:v>99.956463903642671</c:v>
                </c:pt>
                <c:pt idx="6">
                  <c:v>105.52171768852399</c:v>
                </c:pt>
                <c:pt idx="7">
                  <c:v>105.69704738518402</c:v>
                </c:pt>
                <c:pt idx="8">
                  <c:v>105.25522233188225</c:v>
                </c:pt>
                <c:pt idx="9">
                  <c:v>102.61108108965161</c:v>
                </c:pt>
                <c:pt idx="10">
                  <c:v>109.56110292315959</c:v>
                </c:pt>
                <c:pt idx="11">
                  <c:v>109.69243017829737</c:v>
                </c:pt>
                <c:pt idx="12">
                  <c:v>108.08456357507579</c:v>
                </c:pt>
                <c:pt idx="13">
                  <c:v>107.64619142827142</c:v>
                </c:pt>
                <c:pt idx="14">
                  <c:v>115.10075137908728</c:v>
                </c:pt>
                <c:pt idx="15">
                  <c:v>114.11525349643779</c:v>
                </c:pt>
                <c:pt idx="16">
                  <c:v>112.85399205581325</c:v>
                </c:pt>
                <c:pt idx="17">
                  <c:v>112.73845676810527</c:v>
                </c:pt>
                <c:pt idx="18">
                  <c:v>119.39637053589124</c:v>
                </c:pt>
                <c:pt idx="19">
                  <c:v>119.33483701867586</c:v>
                </c:pt>
                <c:pt idx="20">
                  <c:v>119.23720871493143</c:v>
                </c:pt>
                <c:pt idx="21">
                  <c:v>117.3402760202852</c:v>
                </c:pt>
                <c:pt idx="22">
                  <c:v>125.18700881267436</c:v>
                </c:pt>
                <c:pt idx="23">
                  <c:v>125.98455518743357</c:v>
                </c:pt>
                <c:pt idx="24">
                  <c:v>125.4311221466732</c:v>
                </c:pt>
                <c:pt idx="25">
                  <c:v>123.39829819595201</c:v>
                </c:pt>
                <c:pt idx="26">
                  <c:v>131.43249297967512</c:v>
                </c:pt>
                <c:pt idx="27">
                  <c:v>130.52627412584377</c:v>
                </c:pt>
                <c:pt idx="28">
                  <c:v>129.7429531314952</c:v>
                </c:pt>
                <c:pt idx="29">
                  <c:v>128.14080711519037</c:v>
                </c:pt>
                <c:pt idx="30">
                  <c:v>135.7507965204282</c:v>
                </c:pt>
                <c:pt idx="31">
                  <c:v>134.89280171313672</c:v>
                </c:pt>
                <c:pt idx="32">
                  <c:v>132.51539179313392</c:v>
                </c:pt>
                <c:pt idx="33">
                  <c:v>131.60670544014366</c:v>
                </c:pt>
                <c:pt idx="34">
                  <c:v>134.82455443055042</c:v>
                </c:pt>
                <c:pt idx="35">
                  <c:v>134.49548806888421</c:v>
                </c:pt>
                <c:pt idx="36">
                  <c:v>134.22946523274106</c:v>
                </c:pt>
                <c:pt idx="37">
                  <c:v>134.22662575528443</c:v>
                </c:pt>
                <c:pt idx="38">
                  <c:v>143.63245730587604</c:v>
                </c:pt>
                <c:pt idx="39">
                  <c:v>142.58441060927217</c:v>
                </c:pt>
                <c:pt idx="40">
                  <c:v>140.25406239563972</c:v>
                </c:pt>
              </c:numCache>
            </c:numRef>
          </c:val>
          <c:smooth val="0"/>
          <c:extLst>
            <c:ext xmlns:c16="http://schemas.microsoft.com/office/drawing/2014/chart" uri="{C3380CC4-5D6E-409C-BE32-E72D297353CC}">
              <c16:uniqueId val="{00000000-91CF-49C3-AFC6-181E0EB04D03}"/>
            </c:ext>
          </c:extLst>
        </c:ser>
        <c:ser>
          <c:idx val="1"/>
          <c:order val="1"/>
          <c:tx>
            <c:strRef>
              <c:f>'s4 Grafdata'!$B$52</c:f>
              <c:strCache>
                <c:ptCount val="1"/>
                <c:pt idx="0">
                  <c:v>Per invånare</c:v>
                </c:pt>
              </c:strCache>
            </c:strRef>
          </c:tx>
          <c:spPr>
            <a:ln w="28575" cap="rnd">
              <a:solidFill>
                <a:schemeClr val="accent2"/>
              </a:solidFill>
              <a:prstDash val="sysDash"/>
              <a:round/>
            </a:ln>
            <a:effectLst/>
          </c:spPr>
          <c:marker>
            <c:symbol val="none"/>
          </c:marker>
          <c:cat>
            <c:strRef>
              <c:f>'s4 Grafdata'!$C$41:$AQ$41</c:f>
              <c:strCache>
                <c:ptCount val="38"/>
                <c:pt idx="1">
                  <c:v>2012</c:v>
                </c:pt>
                <c:pt idx="5">
                  <c:v>2013</c:v>
                </c:pt>
                <c:pt idx="9">
                  <c:v>2014</c:v>
                </c:pt>
                <c:pt idx="13">
                  <c:v>2015</c:v>
                </c:pt>
                <c:pt idx="17">
                  <c:v>2016</c:v>
                </c:pt>
                <c:pt idx="21">
                  <c:v>2017</c:v>
                </c:pt>
                <c:pt idx="25">
                  <c:v>2018</c:v>
                </c:pt>
                <c:pt idx="29">
                  <c:v>2019</c:v>
                </c:pt>
                <c:pt idx="33">
                  <c:v>2020</c:v>
                </c:pt>
                <c:pt idx="37">
                  <c:v>2021</c:v>
                </c:pt>
              </c:strCache>
            </c:strRef>
          </c:cat>
          <c:val>
            <c:numRef>
              <c:f>'s4 Grafdata'!$C$52:$AQ$52</c:f>
              <c:numCache>
                <c:formatCode>General</c:formatCode>
                <c:ptCount val="41"/>
                <c:pt idx="0">
                  <c:v>100</c:v>
                </c:pt>
                <c:pt idx="1">
                  <c:v>97.774298561758698</c:v>
                </c:pt>
                <c:pt idx="2">
                  <c:v>104.12532197606927</c:v>
                </c:pt>
                <c:pt idx="3">
                  <c:v>103.51980895984595</c:v>
                </c:pt>
                <c:pt idx="4">
                  <c:v>103.15235625393117</c:v>
                </c:pt>
                <c:pt idx="5">
                  <c:v>99.267585527522954</c:v>
                </c:pt>
                <c:pt idx="6">
                  <c:v>104.59969263940337</c:v>
                </c:pt>
                <c:pt idx="7">
                  <c:v>104.48437377594801</c:v>
                </c:pt>
                <c:pt idx="8">
                  <c:v>103.84527921804079</c:v>
                </c:pt>
                <c:pt idx="9">
                  <c:v>100.99450614891474</c:v>
                </c:pt>
                <c:pt idx="10">
                  <c:v>107.63299631660443</c:v>
                </c:pt>
                <c:pt idx="11">
                  <c:v>107.43477820077827</c:v>
                </c:pt>
                <c:pt idx="12">
                  <c:v>105.61716722179851</c:v>
                </c:pt>
                <c:pt idx="13">
                  <c:v>104.90991642152476</c:v>
                </c:pt>
                <c:pt idx="14">
                  <c:v>111.97771017469938</c:v>
                </c:pt>
                <c:pt idx="15">
                  <c:v>110.54799853263624</c:v>
                </c:pt>
                <c:pt idx="16">
                  <c:v>109.19317502762583</c:v>
                </c:pt>
                <c:pt idx="17">
                  <c:v>108.85508303394157</c:v>
                </c:pt>
                <c:pt idx="18">
                  <c:v>115.04813200097179</c:v>
                </c:pt>
                <c:pt idx="19">
                  <c:v>114.36849250345507</c:v>
                </c:pt>
                <c:pt idx="20">
                  <c:v>113.83245914362762</c:v>
                </c:pt>
                <c:pt idx="21">
                  <c:v>111.72452853016738</c:v>
                </c:pt>
                <c:pt idx="22">
                  <c:v>118.86773311414728</c:v>
                </c:pt>
                <c:pt idx="23">
                  <c:v>119.04053790218038</c:v>
                </c:pt>
                <c:pt idx="24">
                  <c:v>118.15679099212487</c:v>
                </c:pt>
                <c:pt idx="25">
                  <c:v>115.97956365892126</c:v>
                </c:pt>
                <c:pt idx="26">
                  <c:v>123.26535137719694</c:v>
                </c:pt>
                <c:pt idx="27">
                  <c:v>121.91030695441729</c:v>
                </c:pt>
                <c:pt idx="28">
                  <c:v>120.86597540840545</c:v>
                </c:pt>
                <c:pt idx="29">
                  <c:v>119.04104092775354</c:v>
                </c:pt>
                <c:pt idx="30">
                  <c:v>125.881360252167</c:v>
                </c:pt>
                <c:pt idx="31">
                  <c:v>124.75787484142124</c:v>
                </c:pt>
                <c:pt idx="32">
                  <c:v>122.41473695633702</c:v>
                </c:pt>
                <c:pt idx="33">
                  <c:v>121.50714569078266</c:v>
                </c:pt>
                <c:pt idx="34">
                  <c:v>124.48581091799481</c:v>
                </c:pt>
                <c:pt idx="35">
                  <c:v>123.86962040039732</c:v>
                </c:pt>
                <c:pt idx="36">
                  <c:v>123.65818613386651</c:v>
                </c:pt>
                <c:pt idx="37">
                  <c:v>123.6515246608636</c:v>
                </c:pt>
                <c:pt idx="38">
                  <c:v>132.2388705842755</c:v>
                </c:pt>
                <c:pt idx="39">
                  <c:v>130.94513262907367</c:v>
                </c:pt>
                <c:pt idx="40">
                  <c:v>128.72440238619345</c:v>
                </c:pt>
              </c:numCache>
            </c:numRef>
          </c:val>
          <c:smooth val="0"/>
          <c:extLst>
            <c:ext xmlns:c16="http://schemas.microsoft.com/office/drawing/2014/chart" uri="{C3380CC4-5D6E-409C-BE32-E72D297353CC}">
              <c16:uniqueId val="{00000001-91CF-49C3-AFC6-181E0EB04D03}"/>
            </c:ext>
          </c:extLst>
        </c:ser>
        <c:ser>
          <c:idx val="2"/>
          <c:order val="2"/>
          <c:tx>
            <c:strRef>
              <c:f>'s4 Grafdata'!$B$53</c:f>
              <c:strCache>
                <c:ptCount val="1"/>
                <c:pt idx="0">
                  <c:v>Per sysselsatt</c:v>
                </c:pt>
              </c:strCache>
            </c:strRef>
          </c:tx>
          <c:spPr>
            <a:ln w="28575" cap="rnd">
              <a:solidFill>
                <a:schemeClr val="accent3"/>
              </a:solidFill>
              <a:prstDash val="sysDot"/>
              <a:round/>
            </a:ln>
            <a:effectLst/>
          </c:spPr>
          <c:marker>
            <c:symbol val="none"/>
          </c:marker>
          <c:cat>
            <c:strRef>
              <c:f>'s4 Grafdata'!$C$41:$AQ$41</c:f>
              <c:strCache>
                <c:ptCount val="38"/>
                <c:pt idx="1">
                  <c:v>2012</c:v>
                </c:pt>
                <c:pt idx="5">
                  <c:v>2013</c:v>
                </c:pt>
                <c:pt idx="9">
                  <c:v>2014</c:v>
                </c:pt>
                <c:pt idx="13">
                  <c:v>2015</c:v>
                </c:pt>
                <c:pt idx="17">
                  <c:v>2016</c:v>
                </c:pt>
                <c:pt idx="21">
                  <c:v>2017</c:v>
                </c:pt>
                <c:pt idx="25">
                  <c:v>2018</c:v>
                </c:pt>
                <c:pt idx="29">
                  <c:v>2019</c:v>
                </c:pt>
                <c:pt idx="33">
                  <c:v>2020</c:v>
                </c:pt>
                <c:pt idx="37">
                  <c:v>2021</c:v>
                </c:pt>
              </c:strCache>
            </c:strRef>
          </c:cat>
          <c:val>
            <c:numRef>
              <c:f>'s4 Grafdata'!$C$53:$AQ$53</c:f>
              <c:numCache>
                <c:formatCode>General</c:formatCode>
                <c:ptCount val="41"/>
                <c:pt idx="0">
                  <c:v>100</c:v>
                </c:pt>
                <c:pt idx="1">
                  <c:v>98.676026032191643</c:v>
                </c:pt>
                <c:pt idx="2">
                  <c:v>102.59669999270825</c:v>
                </c:pt>
                <c:pt idx="3">
                  <c:v>101.10649362316754</c:v>
                </c:pt>
                <c:pt idx="4">
                  <c:v>102.0950496225944</c:v>
                </c:pt>
                <c:pt idx="5">
                  <c:v>100.75675584842764</c:v>
                </c:pt>
                <c:pt idx="6">
                  <c:v>104.27931127931848</c:v>
                </c:pt>
                <c:pt idx="7">
                  <c:v>100.20525802556226</c:v>
                </c:pt>
                <c:pt idx="8">
                  <c:v>103.36686810907938</c:v>
                </c:pt>
                <c:pt idx="9">
                  <c:v>101.16472285972699</c:v>
                </c:pt>
                <c:pt idx="10">
                  <c:v>103.32391653951906</c:v>
                </c:pt>
                <c:pt idx="11">
                  <c:v>100.73141472974207</c:v>
                </c:pt>
                <c:pt idx="12">
                  <c:v>103.24618022839184</c:v>
                </c:pt>
                <c:pt idx="13">
                  <c:v>102.43881708858184</c:v>
                </c:pt>
                <c:pt idx="14">
                  <c:v>106.39636269182888</c:v>
                </c:pt>
                <c:pt idx="15">
                  <c:v>105.56289798090756</c:v>
                </c:pt>
                <c:pt idx="16">
                  <c:v>105.48119970958946</c:v>
                </c:pt>
                <c:pt idx="17">
                  <c:v>105.4514985668979</c:v>
                </c:pt>
                <c:pt idx="18">
                  <c:v>107.29481120962677</c:v>
                </c:pt>
                <c:pt idx="19">
                  <c:v>105.95385035720234</c:v>
                </c:pt>
                <c:pt idx="20">
                  <c:v>107.61264929899548</c:v>
                </c:pt>
                <c:pt idx="21">
                  <c:v>106.66527618017264</c:v>
                </c:pt>
                <c:pt idx="22">
                  <c:v>111.07148984859552</c:v>
                </c:pt>
                <c:pt idx="23">
                  <c:v>112.33325423582076</c:v>
                </c:pt>
                <c:pt idx="24">
                  <c:v>110.81949668958708</c:v>
                </c:pt>
                <c:pt idx="25">
                  <c:v>106.26433476655515</c:v>
                </c:pt>
                <c:pt idx="26">
                  <c:v>114.83241406065994</c:v>
                </c:pt>
                <c:pt idx="27">
                  <c:v>107.05705480419371</c:v>
                </c:pt>
                <c:pt idx="28">
                  <c:v>110.44379850747293</c:v>
                </c:pt>
                <c:pt idx="29">
                  <c:v>108.05711731950748</c:v>
                </c:pt>
                <c:pt idx="30">
                  <c:v>117.95048503741829</c:v>
                </c:pt>
                <c:pt idx="31">
                  <c:v>116.64150917365325</c:v>
                </c:pt>
                <c:pt idx="32">
                  <c:v>117.65647268515912</c:v>
                </c:pt>
                <c:pt idx="33">
                  <c:v>119.63382104631111</c:v>
                </c:pt>
                <c:pt idx="34">
                  <c:v>118.78524424637017</c:v>
                </c:pt>
                <c:pt idx="35">
                  <c:v>120.69124695561317</c:v>
                </c:pt>
                <c:pt idx="36">
                  <c:v>116.78983878923357</c:v>
                </c:pt>
                <c:pt idx="37">
                  <c:v>119.00797311683316</c:v>
                </c:pt>
                <c:pt idx="38">
                  <c:v>122.84868461147963</c:v>
                </c:pt>
                <c:pt idx="39">
                  <c:v>123.7172797774457</c:v>
                </c:pt>
                <c:pt idx="40">
                  <c:v>127.127332293816</c:v>
                </c:pt>
              </c:numCache>
            </c:numRef>
          </c:val>
          <c:smooth val="0"/>
          <c:extLst>
            <c:ext xmlns:c16="http://schemas.microsoft.com/office/drawing/2014/chart" uri="{C3380CC4-5D6E-409C-BE32-E72D297353CC}">
              <c16:uniqueId val="{00000002-91CF-49C3-AFC6-181E0EB04D03}"/>
            </c:ext>
          </c:extLst>
        </c:ser>
        <c:dLbls>
          <c:showLegendKey val="0"/>
          <c:showVal val="0"/>
          <c:showCatName val="0"/>
          <c:showSerName val="0"/>
          <c:showPercent val="0"/>
          <c:showBubbleSize val="0"/>
        </c:dLbls>
        <c:smooth val="0"/>
        <c:axId val="465193192"/>
        <c:axId val="465186960"/>
      </c:lineChart>
      <c:catAx>
        <c:axId val="46519319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sv-SE"/>
          </a:p>
        </c:txPr>
        <c:crossAx val="465186960"/>
        <c:crosses val="autoZero"/>
        <c:auto val="1"/>
        <c:lblAlgn val="ctr"/>
        <c:lblOffset val="100"/>
        <c:noMultiLvlLbl val="0"/>
      </c:catAx>
      <c:valAx>
        <c:axId val="465186960"/>
        <c:scaling>
          <c:orientation val="minMax"/>
          <c:min val="60"/>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sv-SE"/>
          </a:p>
        </c:txPr>
        <c:crossAx val="46519319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sv-SE"/>
        </a:p>
      </c:txPr>
    </c:legend>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sv-SE"/>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sv-SE"/>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Grafdata!$B$45</c:f>
              <c:strCache>
                <c:ptCount val="1"/>
                <c:pt idx="0">
                  <c:v>Privat sektor</c:v>
                </c:pt>
              </c:strCache>
            </c:strRef>
          </c:tx>
          <c:spPr>
            <a:ln w="28575" cap="rnd">
              <a:solidFill>
                <a:schemeClr val="accent1"/>
              </a:solidFill>
              <a:round/>
            </a:ln>
            <a:effectLst/>
          </c:spPr>
          <c:marker>
            <c:symbol val="none"/>
          </c:marker>
          <c:cat>
            <c:strRef>
              <c:f>Grafdata!$C$32:$AQ$32</c:f>
              <c:strCache>
                <c:ptCount val="38"/>
                <c:pt idx="1">
                  <c:v>2012</c:v>
                </c:pt>
                <c:pt idx="5">
                  <c:v>2013</c:v>
                </c:pt>
                <c:pt idx="9">
                  <c:v>2014</c:v>
                </c:pt>
                <c:pt idx="13">
                  <c:v>2015</c:v>
                </c:pt>
                <c:pt idx="17">
                  <c:v>2016</c:v>
                </c:pt>
                <c:pt idx="21">
                  <c:v>2017</c:v>
                </c:pt>
                <c:pt idx="25">
                  <c:v>2018</c:v>
                </c:pt>
                <c:pt idx="29">
                  <c:v>2019</c:v>
                </c:pt>
                <c:pt idx="33">
                  <c:v>2020</c:v>
                </c:pt>
                <c:pt idx="37">
                  <c:v>2021</c:v>
                </c:pt>
              </c:strCache>
            </c:strRef>
          </c:cat>
          <c:val>
            <c:numRef>
              <c:f>Grafdata!$C$45:$AQ$45</c:f>
              <c:numCache>
                <c:formatCode>General</c:formatCode>
                <c:ptCount val="41"/>
                <c:pt idx="0">
                  <c:v>100</c:v>
                </c:pt>
                <c:pt idx="1">
                  <c:v>96.808911570960291</c:v>
                </c:pt>
                <c:pt idx="2">
                  <c:v>104.75603405171206</c:v>
                </c:pt>
                <c:pt idx="3">
                  <c:v>102.9288953636653</c:v>
                </c:pt>
                <c:pt idx="4">
                  <c:v>101.9120674318592</c:v>
                </c:pt>
                <c:pt idx="5">
                  <c:v>97.678039045347703</c:v>
                </c:pt>
                <c:pt idx="6">
                  <c:v>104.26833778426823</c:v>
                </c:pt>
                <c:pt idx="7">
                  <c:v>103.00161431921002</c:v>
                </c:pt>
                <c:pt idx="8">
                  <c:v>103.19238090147822</c:v>
                </c:pt>
                <c:pt idx="9">
                  <c:v>99.836347498218956</c:v>
                </c:pt>
                <c:pt idx="10">
                  <c:v>107.52965511696375</c:v>
                </c:pt>
                <c:pt idx="11">
                  <c:v>106.27494984372274</c:v>
                </c:pt>
                <c:pt idx="12">
                  <c:v>106.30407645382874</c:v>
                </c:pt>
                <c:pt idx="13">
                  <c:v>104.92189284280178</c:v>
                </c:pt>
                <c:pt idx="14">
                  <c:v>113.41024578461185</c:v>
                </c:pt>
                <c:pt idx="15">
                  <c:v>110.6330524810778</c:v>
                </c:pt>
                <c:pt idx="16">
                  <c:v>111.14085885523457</c:v>
                </c:pt>
                <c:pt idx="17">
                  <c:v>109.87461184982885</c:v>
                </c:pt>
                <c:pt idx="18">
                  <c:v>117.29740082608689</c:v>
                </c:pt>
                <c:pt idx="19">
                  <c:v>115.4271038965089</c:v>
                </c:pt>
                <c:pt idx="20">
                  <c:v>116.79233152704678</c:v>
                </c:pt>
                <c:pt idx="21">
                  <c:v>113.61361684405459</c:v>
                </c:pt>
                <c:pt idx="22">
                  <c:v>122.24041896430164</c:v>
                </c:pt>
                <c:pt idx="23">
                  <c:v>121.58843755580503</c:v>
                </c:pt>
                <c:pt idx="24">
                  <c:v>122.70861031720591</c:v>
                </c:pt>
                <c:pt idx="25">
                  <c:v>119.76457879650336</c:v>
                </c:pt>
                <c:pt idx="26">
                  <c:v>128.45625994261573</c:v>
                </c:pt>
                <c:pt idx="27">
                  <c:v>126.06403447012485</c:v>
                </c:pt>
                <c:pt idx="28">
                  <c:v>126.42083071549494</c:v>
                </c:pt>
                <c:pt idx="29">
                  <c:v>124.04258264612875</c:v>
                </c:pt>
                <c:pt idx="30">
                  <c:v>132.63099686816761</c:v>
                </c:pt>
                <c:pt idx="31">
                  <c:v>130.32417119347971</c:v>
                </c:pt>
                <c:pt idx="32">
                  <c:v>129.33928246491021</c:v>
                </c:pt>
                <c:pt idx="33">
                  <c:v>127.94013528815191</c:v>
                </c:pt>
                <c:pt idx="34">
                  <c:v>130.98769612787353</c:v>
                </c:pt>
                <c:pt idx="35">
                  <c:v>128.50116854298915</c:v>
                </c:pt>
                <c:pt idx="36">
                  <c:v>129.19772368311064</c:v>
                </c:pt>
                <c:pt idx="37">
                  <c:v>129.19003748540129</c:v>
                </c:pt>
                <c:pt idx="38">
                  <c:v>139.44864042028743</c:v>
                </c:pt>
                <c:pt idx="39">
                  <c:v>136.72413197429458</c:v>
                </c:pt>
                <c:pt idx="40">
                  <c:v>137.08958916296265</c:v>
                </c:pt>
              </c:numCache>
            </c:numRef>
          </c:val>
          <c:smooth val="0"/>
          <c:extLst>
            <c:ext xmlns:c16="http://schemas.microsoft.com/office/drawing/2014/chart" uri="{C3380CC4-5D6E-409C-BE32-E72D297353CC}">
              <c16:uniqueId val="{00000000-1986-422E-A7B4-E1ACF0FDD577}"/>
            </c:ext>
          </c:extLst>
        </c:ser>
        <c:ser>
          <c:idx val="1"/>
          <c:order val="1"/>
          <c:tx>
            <c:strRef>
              <c:f>Grafdata!$B$46</c:f>
              <c:strCache>
                <c:ptCount val="1"/>
                <c:pt idx="0">
                  <c:v>Industri</c:v>
                </c:pt>
              </c:strCache>
            </c:strRef>
          </c:tx>
          <c:spPr>
            <a:ln w="28575" cap="rnd">
              <a:solidFill>
                <a:schemeClr val="accent2"/>
              </a:solidFill>
              <a:prstDash val="sysDot"/>
              <a:round/>
            </a:ln>
            <a:effectLst/>
          </c:spPr>
          <c:marker>
            <c:symbol val="none"/>
          </c:marker>
          <c:cat>
            <c:strRef>
              <c:f>Grafdata!$C$32:$AQ$32</c:f>
              <c:strCache>
                <c:ptCount val="38"/>
                <c:pt idx="1">
                  <c:v>2012</c:v>
                </c:pt>
                <c:pt idx="5">
                  <c:v>2013</c:v>
                </c:pt>
                <c:pt idx="9">
                  <c:v>2014</c:v>
                </c:pt>
                <c:pt idx="13">
                  <c:v>2015</c:v>
                </c:pt>
                <c:pt idx="17">
                  <c:v>2016</c:v>
                </c:pt>
                <c:pt idx="21">
                  <c:v>2017</c:v>
                </c:pt>
                <c:pt idx="25">
                  <c:v>2018</c:v>
                </c:pt>
                <c:pt idx="29">
                  <c:v>2019</c:v>
                </c:pt>
                <c:pt idx="33">
                  <c:v>2020</c:v>
                </c:pt>
                <c:pt idx="37">
                  <c:v>2021</c:v>
                </c:pt>
              </c:strCache>
            </c:strRef>
          </c:cat>
          <c:val>
            <c:numRef>
              <c:f>Grafdata!$C$46:$AQ$46</c:f>
              <c:numCache>
                <c:formatCode>General</c:formatCode>
                <c:ptCount val="41"/>
                <c:pt idx="0">
                  <c:v>100</c:v>
                </c:pt>
                <c:pt idx="1">
                  <c:v>100.37087939134194</c:v>
                </c:pt>
                <c:pt idx="2">
                  <c:v>110.73900358391927</c:v>
                </c:pt>
                <c:pt idx="3">
                  <c:v>103.52844959317854</c:v>
                </c:pt>
                <c:pt idx="4">
                  <c:v>101.53014894150324</c:v>
                </c:pt>
                <c:pt idx="5">
                  <c:v>101.29054295873186</c:v>
                </c:pt>
                <c:pt idx="6">
                  <c:v>107.63106859741173</c:v>
                </c:pt>
                <c:pt idx="7">
                  <c:v>100.61543207491746</c:v>
                </c:pt>
                <c:pt idx="8">
                  <c:v>101.15363123416887</c:v>
                </c:pt>
                <c:pt idx="9">
                  <c:v>100.41130920755153</c:v>
                </c:pt>
                <c:pt idx="10">
                  <c:v>105.65548392569059</c:v>
                </c:pt>
                <c:pt idx="11">
                  <c:v>99.244083722427987</c:v>
                </c:pt>
                <c:pt idx="12">
                  <c:v>99.731113136119632</c:v>
                </c:pt>
                <c:pt idx="13">
                  <c:v>100.99815355796669</c:v>
                </c:pt>
                <c:pt idx="14">
                  <c:v>109.28234407888179</c:v>
                </c:pt>
                <c:pt idx="15">
                  <c:v>101.40510594628505</c:v>
                </c:pt>
                <c:pt idx="16">
                  <c:v>101.58836426992586</c:v>
                </c:pt>
                <c:pt idx="17">
                  <c:v>104.48315070970482</c:v>
                </c:pt>
                <c:pt idx="18">
                  <c:v>110.41997235492994</c:v>
                </c:pt>
                <c:pt idx="19">
                  <c:v>103.15193530586636</c:v>
                </c:pt>
                <c:pt idx="20">
                  <c:v>104.37154686021033</c:v>
                </c:pt>
                <c:pt idx="21">
                  <c:v>105.35115893655561</c:v>
                </c:pt>
                <c:pt idx="22">
                  <c:v>112.93840881296903</c:v>
                </c:pt>
                <c:pt idx="23">
                  <c:v>107.35883329097676</c:v>
                </c:pt>
                <c:pt idx="24">
                  <c:v>108.18783154068264</c:v>
                </c:pt>
                <c:pt idx="25">
                  <c:v>109.54222727678166</c:v>
                </c:pt>
                <c:pt idx="26">
                  <c:v>116.71111865374255</c:v>
                </c:pt>
                <c:pt idx="27">
                  <c:v>108.54913318401215</c:v>
                </c:pt>
                <c:pt idx="28">
                  <c:v>109.74957907860338</c:v>
                </c:pt>
                <c:pt idx="29">
                  <c:v>110.88145410664636</c:v>
                </c:pt>
                <c:pt idx="30">
                  <c:v>120.19836521668435</c:v>
                </c:pt>
                <c:pt idx="31">
                  <c:v>111.37166881338409</c:v>
                </c:pt>
                <c:pt idx="32">
                  <c:v>110.27027783988466</c:v>
                </c:pt>
                <c:pt idx="33">
                  <c:v>113.30497526733414</c:v>
                </c:pt>
                <c:pt idx="34">
                  <c:v>116.62832608259411</c:v>
                </c:pt>
                <c:pt idx="35">
                  <c:v>108.40254303754459</c:v>
                </c:pt>
                <c:pt idx="36">
                  <c:v>109.52599455097406</c:v>
                </c:pt>
                <c:pt idx="37">
                  <c:v>117.57356476847531</c:v>
                </c:pt>
                <c:pt idx="38">
                  <c:v>125.58590909477402</c:v>
                </c:pt>
                <c:pt idx="39">
                  <c:v>114.93467980190763</c:v>
                </c:pt>
                <c:pt idx="40">
                  <c:v>116.42280543771504</c:v>
                </c:pt>
              </c:numCache>
            </c:numRef>
          </c:val>
          <c:smooth val="0"/>
          <c:extLst>
            <c:ext xmlns:c16="http://schemas.microsoft.com/office/drawing/2014/chart" uri="{C3380CC4-5D6E-409C-BE32-E72D297353CC}">
              <c16:uniqueId val="{00000001-1986-422E-A7B4-E1ACF0FDD577}"/>
            </c:ext>
          </c:extLst>
        </c:ser>
        <c:ser>
          <c:idx val="2"/>
          <c:order val="2"/>
          <c:tx>
            <c:strRef>
              <c:f>Grafdata!$B$47</c:f>
              <c:strCache>
                <c:ptCount val="1"/>
                <c:pt idx="0">
                  <c:v>Tjänster</c:v>
                </c:pt>
              </c:strCache>
            </c:strRef>
          </c:tx>
          <c:spPr>
            <a:ln w="28575" cap="rnd">
              <a:solidFill>
                <a:schemeClr val="accent3"/>
              </a:solidFill>
              <a:prstDash val="sysDash"/>
              <a:round/>
            </a:ln>
            <a:effectLst/>
          </c:spPr>
          <c:marker>
            <c:symbol val="none"/>
          </c:marker>
          <c:cat>
            <c:strRef>
              <c:f>Grafdata!$C$32:$AQ$32</c:f>
              <c:strCache>
                <c:ptCount val="38"/>
                <c:pt idx="1">
                  <c:v>2012</c:v>
                </c:pt>
                <c:pt idx="5">
                  <c:v>2013</c:v>
                </c:pt>
                <c:pt idx="9">
                  <c:v>2014</c:v>
                </c:pt>
                <c:pt idx="13">
                  <c:v>2015</c:v>
                </c:pt>
                <c:pt idx="17">
                  <c:v>2016</c:v>
                </c:pt>
                <c:pt idx="21">
                  <c:v>2017</c:v>
                </c:pt>
                <c:pt idx="25">
                  <c:v>2018</c:v>
                </c:pt>
                <c:pt idx="29">
                  <c:v>2019</c:v>
                </c:pt>
                <c:pt idx="33">
                  <c:v>2020</c:v>
                </c:pt>
                <c:pt idx="37">
                  <c:v>2021</c:v>
                </c:pt>
              </c:strCache>
            </c:strRef>
          </c:cat>
          <c:val>
            <c:numRef>
              <c:f>Grafdata!$C$47:$AQ$47</c:f>
              <c:numCache>
                <c:formatCode>General</c:formatCode>
                <c:ptCount val="41"/>
                <c:pt idx="0">
                  <c:v>100</c:v>
                </c:pt>
                <c:pt idx="1">
                  <c:v>96.225342927045034</c:v>
                </c:pt>
                <c:pt idx="2">
                  <c:v>102.04680183645897</c:v>
                </c:pt>
                <c:pt idx="3">
                  <c:v>103.1698032922889</c:v>
                </c:pt>
                <c:pt idx="4">
                  <c:v>102.25287241799339</c:v>
                </c:pt>
                <c:pt idx="5">
                  <c:v>97.543300161809341</c:v>
                </c:pt>
                <c:pt idx="6">
                  <c:v>104.35605782241096</c:v>
                </c:pt>
                <c:pt idx="7">
                  <c:v>105.91183961940344</c:v>
                </c:pt>
                <c:pt idx="8">
                  <c:v>105.37531018876857</c:v>
                </c:pt>
                <c:pt idx="9">
                  <c:v>102.04837931089972</c:v>
                </c:pt>
                <c:pt idx="10">
                  <c:v>109.88174744488546</c:v>
                </c:pt>
                <c:pt idx="11">
                  <c:v>111.65635269756336</c:v>
                </c:pt>
                <c:pt idx="12">
                  <c:v>110.92741221943616</c:v>
                </c:pt>
                <c:pt idx="13">
                  <c:v>109.53256833508205</c:v>
                </c:pt>
                <c:pt idx="14">
                  <c:v>117.03778818857911</c:v>
                </c:pt>
                <c:pt idx="15">
                  <c:v>117.51441025852702</c:v>
                </c:pt>
                <c:pt idx="16">
                  <c:v>117.08820554507291</c:v>
                </c:pt>
                <c:pt idx="17">
                  <c:v>115.48472346024855</c:v>
                </c:pt>
                <c:pt idx="18">
                  <c:v>122.62950446501912</c:v>
                </c:pt>
                <c:pt idx="19">
                  <c:v>123.66943914051183</c:v>
                </c:pt>
                <c:pt idx="20">
                  <c:v>123.67698680568994</c:v>
                </c:pt>
                <c:pt idx="21">
                  <c:v>120.34091014405672</c:v>
                </c:pt>
                <c:pt idx="22">
                  <c:v>127.68145605541557</c:v>
                </c:pt>
                <c:pt idx="23">
                  <c:v>129.92659461032338</c:v>
                </c:pt>
                <c:pt idx="24">
                  <c:v>129.84006746525981</c:v>
                </c:pt>
                <c:pt idx="25">
                  <c:v>126.11439464984382</c:v>
                </c:pt>
                <c:pt idx="26">
                  <c:v>134.36553987874163</c:v>
                </c:pt>
                <c:pt idx="27">
                  <c:v>135.15485489483569</c:v>
                </c:pt>
                <c:pt idx="28">
                  <c:v>134.17702128087879</c:v>
                </c:pt>
                <c:pt idx="29">
                  <c:v>131.4519303520841</c:v>
                </c:pt>
                <c:pt idx="30">
                  <c:v>138.53904146901462</c:v>
                </c:pt>
                <c:pt idx="31">
                  <c:v>140.25638274635901</c:v>
                </c:pt>
                <c:pt idx="32">
                  <c:v>138.0738976240886</c:v>
                </c:pt>
                <c:pt idx="33">
                  <c:v>135.9423118043014</c:v>
                </c:pt>
                <c:pt idx="34">
                  <c:v>137.48070431378585</c:v>
                </c:pt>
                <c:pt idx="35">
                  <c:v>138.59706617977477</c:v>
                </c:pt>
                <c:pt idx="36">
                  <c:v>137.95576130112161</c:v>
                </c:pt>
                <c:pt idx="37">
                  <c:v>135.35596829091511</c:v>
                </c:pt>
                <c:pt idx="38">
                  <c:v>145.51273989985299</c:v>
                </c:pt>
                <c:pt idx="39">
                  <c:v>147.44765078813839</c:v>
                </c:pt>
                <c:pt idx="40">
                  <c:v>146.14764861866036</c:v>
                </c:pt>
              </c:numCache>
            </c:numRef>
          </c:val>
          <c:smooth val="0"/>
          <c:extLst>
            <c:ext xmlns:c16="http://schemas.microsoft.com/office/drawing/2014/chart" uri="{C3380CC4-5D6E-409C-BE32-E72D297353CC}">
              <c16:uniqueId val="{00000002-1986-422E-A7B4-E1ACF0FDD577}"/>
            </c:ext>
          </c:extLst>
        </c:ser>
        <c:ser>
          <c:idx val="3"/>
          <c:order val="3"/>
          <c:tx>
            <c:strRef>
              <c:f>Grafdata!$B$48</c:f>
              <c:strCache>
                <c:ptCount val="1"/>
                <c:pt idx="0">
                  <c:v>Övrigt</c:v>
                </c:pt>
              </c:strCache>
            </c:strRef>
          </c:tx>
          <c:spPr>
            <a:ln w="28575" cap="rnd">
              <a:solidFill>
                <a:schemeClr val="accent4"/>
              </a:solidFill>
              <a:prstDash val="dash"/>
              <a:round/>
            </a:ln>
            <a:effectLst/>
          </c:spPr>
          <c:marker>
            <c:symbol val="none"/>
          </c:marker>
          <c:cat>
            <c:strRef>
              <c:f>Grafdata!$C$32:$AQ$32</c:f>
              <c:strCache>
                <c:ptCount val="38"/>
                <c:pt idx="1">
                  <c:v>2012</c:v>
                </c:pt>
                <c:pt idx="5">
                  <c:v>2013</c:v>
                </c:pt>
                <c:pt idx="9">
                  <c:v>2014</c:v>
                </c:pt>
                <c:pt idx="13">
                  <c:v>2015</c:v>
                </c:pt>
                <c:pt idx="17">
                  <c:v>2016</c:v>
                </c:pt>
                <c:pt idx="21">
                  <c:v>2017</c:v>
                </c:pt>
                <c:pt idx="25">
                  <c:v>2018</c:v>
                </c:pt>
                <c:pt idx="29">
                  <c:v>2019</c:v>
                </c:pt>
                <c:pt idx="33">
                  <c:v>2020</c:v>
                </c:pt>
                <c:pt idx="37">
                  <c:v>2021</c:v>
                </c:pt>
              </c:strCache>
            </c:strRef>
          </c:cat>
          <c:val>
            <c:numRef>
              <c:f>Grafdata!$C$48:$AQ$48</c:f>
              <c:numCache>
                <c:formatCode>General</c:formatCode>
                <c:ptCount val="41"/>
                <c:pt idx="0">
                  <c:v>100</c:v>
                </c:pt>
                <c:pt idx="1">
                  <c:v>90.351608522789959</c:v>
                </c:pt>
                <c:pt idx="2">
                  <c:v>101.93460495197594</c:v>
                </c:pt>
                <c:pt idx="3">
                  <c:v>100.2679952061535</c:v>
                </c:pt>
                <c:pt idx="4">
                  <c:v>101.31308126657325</c:v>
                </c:pt>
                <c:pt idx="5">
                  <c:v>89.007576285954073</c:v>
                </c:pt>
                <c:pt idx="6">
                  <c:v>95.208118279592412</c:v>
                </c:pt>
                <c:pt idx="7">
                  <c:v>95.634816615374447</c:v>
                </c:pt>
                <c:pt idx="8">
                  <c:v>98.307100315024201</c:v>
                </c:pt>
                <c:pt idx="9">
                  <c:v>88.090306147278937</c:v>
                </c:pt>
                <c:pt idx="10">
                  <c:v>101.43575247280218</c:v>
                </c:pt>
                <c:pt idx="11">
                  <c:v>99.390724383145425</c:v>
                </c:pt>
                <c:pt idx="12">
                  <c:v>101.759917821854</c:v>
                </c:pt>
                <c:pt idx="13">
                  <c:v>93.619421511420967</c:v>
                </c:pt>
                <c:pt idx="14">
                  <c:v>107.1960709142766</c:v>
                </c:pt>
                <c:pt idx="15">
                  <c:v>102.44080402860665</c:v>
                </c:pt>
                <c:pt idx="16">
                  <c:v>108.11870108096254</c:v>
                </c:pt>
                <c:pt idx="17">
                  <c:v>97.710326583399208</c:v>
                </c:pt>
                <c:pt idx="18">
                  <c:v>110.24715307478559</c:v>
                </c:pt>
                <c:pt idx="19">
                  <c:v>108.75947057218521</c:v>
                </c:pt>
                <c:pt idx="20">
                  <c:v>116.80069644938104</c:v>
                </c:pt>
                <c:pt idx="21">
                  <c:v>103.65198822048117</c:v>
                </c:pt>
                <c:pt idx="22">
                  <c:v>120.9236015078074</c:v>
                </c:pt>
                <c:pt idx="23">
                  <c:v>119.50529314733767</c:v>
                </c:pt>
                <c:pt idx="24">
                  <c:v>126.9752880199681</c:v>
                </c:pt>
                <c:pt idx="25">
                  <c:v>116.59817055109922</c:v>
                </c:pt>
                <c:pt idx="26">
                  <c:v>131.252970214436</c:v>
                </c:pt>
                <c:pt idx="27">
                  <c:v>128.9414484015409</c:v>
                </c:pt>
                <c:pt idx="28">
                  <c:v>133.32165060162774</c:v>
                </c:pt>
                <c:pt idx="29">
                  <c:v>123.52118299775934</c:v>
                </c:pt>
                <c:pt idx="30">
                  <c:v>137.20251378735054</c:v>
                </c:pt>
                <c:pt idx="31">
                  <c:v>132.99578532066937</c:v>
                </c:pt>
                <c:pt idx="32">
                  <c:v>137.86899476414283</c:v>
                </c:pt>
                <c:pt idx="33">
                  <c:v>128.45994076593172</c:v>
                </c:pt>
                <c:pt idx="34">
                  <c:v>137.8022148416656</c:v>
                </c:pt>
                <c:pt idx="35">
                  <c:v>133.36232155848273</c:v>
                </c:pt>
                <c:pt idx="36">
                  <c:v>139.16967800091496</c:v>
                </c:pt>
                <c:pt idx="37">
                  <c:v>130.46447983162054</c:v>
                </c:pt>
                <c:pt idx="38">
                  <c:v>146.97585229267472</c:v>
                </c:pt>
                <c:pt idx="39">
                  <c:v>143.02324748952239</c:v>
                </c:pt>
                <c:pt idx="40">
                  <c:v>148.2295832754987</c:v>
                </c:pt>
              </c:numCache>
            </c:numRef>
          </c:val>
          <c:smooth val="0"/>
          <c:extLst>
            <c:ext xmlns:c16="http://schemas.microsoft.com/office/drawing/2014/chart" uri="{C3380CC4-5D6E-409C-BE32-E72D297353CC}">
              <c16:uniqueId val="{00000003-1986-422E-A7B4-E1ACF0FDD577}"/>
            </c:ext>
          </c:extLst>
        </c:ser>
        <c:dLbls>
          <c:showLegendKey val="0"/>
          <c:showVal val="0"/>
          <c:showCatName val="0"/>
          <c:showSerName val="0"/>
          <c:showPercent val="0"/>
          <c:showBubbleSize val="0"/>
        </c:dLbls>
        <c:smooth val="0"/>
        <c:axId val="734920512"/>
        <c:axId val="734924120"/>
      </c:lineChart>
      <c:catAx>
        <c:axId val="73492051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sv-SE"/>
          </a:p>
        </c:txPr>
        <c:crossAx val="734924120"/>
        <c:crosses val="autoZero"/>
        <c:auto val="1"/>
        <c:lblAlgn val="ctr"/>
        <c:lblOffset val="100"/>
        <c:noMultiLvlLbl val="0"/>
      </c:catAx>
      <c:valAx>
        <c:axId val="734924120"/>
        <c:scaling>
          <c:orientation val="minMax"/>
          <c:max val="200"/>
          <c:min val="60"/>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sv-SE"/>
          </a:p>
        </c:txPr>
        <c:crossAx val="734920512"/>
        <c:crosses val="autoZero"/>
        <c:crossBetween val="between"/>
      </c:valAx>
    </c:plotArea>
    <c:legend>
      <c:legendPos val="b"/>
      <c:overlay val="0"/>
      <c:spPr>
        <a:noFill/>
        <a:ln>
          <a:noFill/>
        </a:ln>
        <a:effectLst/>
      </c:spPr>
      <c:txPr>
        <a:bodyPr rot="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sv-SE"/>
        </a:p>
      </c:txPr>
    </c:legend>
    <c:plotVisOnly val="1"/>
    <c:dispBlanksAs val="gap"/>
    <c:showDLblsOverMax val="0"/>
    <c:extLst/>
  </c:chart>
  <c:txPr>
    <a:bodyPr/>
    <a:lstStyle/>
    <a:p>
      <a:pPr>
        <a:defRPr/>
      </a:pPr>
      <a:endParaRPr lang="sv-SE"/>
    </a:p>
  </c:txPr>
  <c:externalData r:id="rId1">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sv-SE"/>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Grafdata!$A$28</c:f>
              <c:strCache>
                <c:ptCount val="1"/>
                <c:pt idx="0">
                  <c:v>Örebro län</c:v>
                </c:pt>
              </c:strCache>
            </c:strRef>
          </c:tx>
          <c:spPr>
            <a:ln w="28575" cap="rnd">
              <a:solidFill>
                <a:schemeClr val="accent2"/>
              </a:solidFill>
              <a:prstDash val="solid"/>
              <a:round/>
            </a:ln>
            <a:effectLst/>
          </c:spPr>
          <c:marker>
            <c:symbol val="none"/>
          </c:marker>
          <c:cat>
            <c:strRef>
              <c:f>Grafdata!$B$20:$AP$20</c:f>
              <c:strCache>
                <c:ptCount val="38"/>
                <c:pt idx="1">
                  <c:v>2012</c:v>
                </c:pt>
                <c:pt idx="5">
                  <c:v>2013</c:v>
                </c:pt>
                <c:pt idx="9">
                  <c:v>2014</c:v>
                </c:pt>
                <c:pt idx="13">
                  <c:v>2015</c:v>
                </c:pt>
                <c:pt idx="17">
                  <c:v>2016</c:v>
                </c:pt>
                <c:pt idx="21">
                  <c:v>2017</c:v>
                </c:pt>
                <c:pt idx="25">
                  <c:v>2018</c:v>
                </c:pt>
                <c:pt idx="29">
                  <c:v>2019</c:v>
                </c:pt>
                <c:pt idx="33">
                  <c:v>2020</c:v>
                </c:pt>
                <c:pt idx="37">
                  <c:v>2021</c:v>
                </c:pt>
              </c:strCache>
            </c:strRef>
          </c:cat>
          <c:val>
            <c:numRef>
              <c:f>Grafdata!$B$28:$AP$28</c:f>
              <c:numCache>
                <c:formatCode>General</c:formatCode>
                <c:ptCount val="41"/>
                <c:pt idx="0">
                  <c:v>364.5</c:v>
                </c:pt>
                <c:pt idx="1">
                  <c:v>361.75</c:v>
                </c:pt>
                <c:pt idx="2">
                  <c:v>350.25</c:v>
                </c:pt>
                <c:pt idx="3">
                  <c:v>361</c:v>
                </c:pt>
                <c:pt idx="4">
                  <c:v>351.5</c:v>
                </c:pt>
                <c:pt idx="5">
                  <c:v>337.75</c:v>
                </c:pt>
                <c:pt idx="6">
                  <c:v>332.75</c:v>
                </c:pt>
                <c:pt idx="7">
                  <c:v>331.5</c:v>
                </c:pt>
                <c:pt idx="8">
                  <c:v>334</c:v>
                </c:pt>
                <c:pt idx="9">
                  <c:v>325.75</c:v>
                </c:pt>
                <c:pt idx="10">
                  <c:v>329.25</c:v>
                </c:pt>
                <c:pt idx="11">
                  <c:v>328</c:v>
                </c:pt>
                <c:pt idx="12">
                  <c:v>339.5</c:v>
                </c:pt>
                <c:pt idx="13">
                  <c:v>355.25</c:v>
                </c:pt>
                <c:pt idx="14">
                  <c:v>363.5</c:v>
                </c:pt>
                <c:pt idx="15">
                  <c:v>371.75</c:v>
                </c:pt>
                <c:pt idx="16">
                  <c:v>376.25</c:v>
                </c:pt>
                <c:pt idx="17">
                  <c:v>389</c:v>
                </c:pt>
                <c:pt idx="18">
                  <c:v>400</c:v>
                </c:pt>
                <c:pt idx="19">
                  <c:v>401</c:v>
                </c:pt>
                <c:pt idx="20">
                  <c:v>411</c:v>
                </c:pt>
                <c:pt idx="21">
                  <c:v>412</c:v>
                </c:pt>
                <c:pt idx="22">
                  <c:v>412.5</c:v>
                </c:pt>
                <c:pt idx="23">
                  <c:v>414.5</c:v>
                </c:pt>
                <c:pt idx="24">
                  <c:v>411.75</c:v>
                </c:pt>
                <c:pt idx="25">
                  <c:v>385.75</c:v>
                </c:pt>
                <c:pt idx="26">
                  <c:v>376.75</c:v>
                </c:pt>
                <c:pt idx="27">
                  <c:v>375.5</c:v>
                </c:pt>
                <c:pt idx="28">
                  <c:v>368.75</c:v>
                </c:pt>
                <c:pt idx="29">
                  <c:v>391.75</c:v>
                </c:pt>
                <c:pt idx="30">
                  <c:v>375.25</c:v>
                </c:pt>
                <c:pt idx="31">
                  <c:v>374</c:v>
                </c:pt>
                <c:pt idx="32">
                  <c:v>369.75</c:v>
                </c:pt>
                <c:pt idx="33">
                  <c:v>381.75</c:v>
                </c:pt>
                <c:pt idx="34">
                  <c:v>390.75</c:v>
                </c:pt>
                <c:pt idx="35">
                  <c:v>389.75</c:v>
                </c:pt>
                <c:pt idx="36">
                  <c:v>413.75</c:v>
                </c:pt>
                <c:pt idx="37">
                  <c:v>424.75</c:v>
                </c:pt>
                <c:pt idx="38">
                  <c:v>440.25</c:v>
                </c:pt>
                <c:pt idx="39">
                  <c:v>453.75</c:v>
                </c:pt>
                <c:pt idx="40">
                  <c:v>450.75</c:v>
                </c:pt>
              </c:numCache>
            </c:numRef>
          </c:val>
          <c:smooth val="0"/>
          <c:extLst>
            <c:ext xmlns:c16="http://schemas.microsoft.com/office/drawing/2014/chart" uri="{C3380CC4-5D6E-409C-BE32-E72D297353CC}">
              <c16:uniqueId val="{00000000-6256-4319-A048-CF67F3044CB9}"/>
            </c:ext>
          </c:extLst>
        </c:ser>
        <c:ser>
          <c:idx val="1"/>
          <c:order val="1"/>
          <c:tx>
            <c:strRef>
              <c:f>Grafdata!$A$29</c:f>
              <c:strCache>
                <c:ptCount val="1"/>
                <c:pt idx="0">
                  <c:v>Örebro kommun</c:v>
                </c:pt>
              </c:strCache>
            </c:strRef>
          </c:tx>
          <c:spPr>
            <a:ln w="28575" cap="rnd">
              <a:solidFill>
                <a:schemeClr val="accent3"/>
              </a:solidFill>
              <a:prstDash val="sysDot"/>
              <a:round/>
            </a:ln>
            <a:effectLst/>
          </c:spPr>
          <c:marker>
            <c:symbol val="none"/>
          </c:marker>
          <c:cat>
            <c:strRef>
              <c:f>Grafdata!$B$20:$AP$20</c:f>
              <c:strCache>
                <c:ptCount val="38"/>
                <c:pt idx="1">
                  <c:v>2012</c:v>
                </c:pt>
                <c:pt idx="5">
                  <c:v>2013</c:v>
                </c:pt>
                <c:pt idx="9">
                  <c:v>2014</c:v>
                </c:pt>
                <c:pt idx="13">
                  <c:v>2015</c:v>
                </c:pt>
                <c:pt idx="17">
                  <c:v>2016</c:v>
                </c:pt>
                <c:pt idx="21">
                  <c:v>2017</c:v>
                </c:pt>
                <c:pt idx="25">
                  <c:v>2018</c:v>
                </c:pt>
                <c:pt idx="29">
                  <c:v>2019</c:v>
                </c:pt>
                <c:pt idx="33">
                  <c:v>2020</c:v>
                </c:pt>
                <c:pt idx="37">
                  <c:v>2021</c:v>
                </c:pt>
              </c:strCache>
            </c:strRef>
          </c:cat>
          <c:val>
            <c:numRef>
              <c:f>Grafdata!$B$29:$AP$29</c:f>
              <c:numCache>
                <c:formatCode>General</c:formatCode>
                <c:ptCount val="41"/>
                <c:pt idx="0">
                  <c:v>211.25</c:v>
                </c:pt>
                <c:pt idx="1">
                  <c:v>213</c:v>
                </c:pt>
                <c:pt idx="2">
                  <c:v>209.75</c:v>
                </c:pt>
                <c:pt idx="3">
                  <c:v>220</c:v>
                </c:pt>
                <c:pt idx="4">
                  <c:v>217.25</c:v>
                </c:pt>
                <c:pt idx="5">
                  <c:v>211.75</c:v>
                </c:pt>
                <c:pt idx="6">
                  <c:v>206.25</c:v>
                </c:pt>
                <c:pt idx="7">
                  <c:v>204.25</c:v>
                </c:pt>
                <c:pt idx="8">
                  <c:v>205.5</c:v>
                </c:pt>
                <c:pt idx="9">
                  <c:v>202</c:v>
                </c:pt>
                <c:pt idx="10">
                  <c:v>207</c:v>
                </c:pt>
                <c:pt idx="11">
                  <c:v>210.25</c:v>
                </c:pt>
                <c:pt idx="12">
                  <c:v>217.25</c:v>
                </c:pt>
                <c:pt idx="13">
                  <c:v>225</c:v>
                </c:pt>
                <c:pt idx="14">
                  <c:v>224.75</c:v>
                </c:pt>
                <c:pt idx="15">
                  <c:v>225</c:v>
                </c:pt>
                <c:pt idx="16">
                  <c:v>228.5</c:v>
                </c:pt>
                <c:pt idx="17">
                  <c:v>239</c:v>
                </c:pt>
                <c:pt idx="18">
                  <c:v>248.75</c:v>
                </c:pt>
                <c:pt idx="19">
                  <c:v>251</c:v>
                </c:pt>
                <c:pt idx="20">
                  <c:v>260.5</c:v>
                </c:pt>
                <c:pt idx="21">
                  <c:v>254.25</c:v>
                </c:pt>
                <c:pt idx="22">
                  <c:v>252.75</c:v>
                </c:pt>
                <c:pt idx="23">
                  <c:v>259.25</c:v>
                </c:pt>
                <c:pt idx="24">
                  <c:v>252.75</c:v>
                </c:pt>
                <c:pt idx="25">
                  <c:v>242.75</c:v>
                </c:pt>
                <c:pt idx="26">
                  <c:v>243.75</c:v>
                </c:pt>
                <c:pt idx="27">
                  <c:v>239.25</c:v>
                </c:pt>
                <c:pt idx="28">
                  <c:v>241.75</c:v>
                </c:pt>
                <c:pt idx="29">
                  <c:v>256</c:v>
                </c:pt>
                <c:pt idx="30">
                  <c:v>243.25</c:v>
                </c:pt>
                <c:pt idx="31">
                  <c:v>239.5</c:v>
                </c:pt>
                <c:pt idx="32">
                  <c:v>234.25</c:v>
                </c:pt>
                <c:pt idx="33">
                  <c:v>237</c:v>
                </c:pt>
                <c:pt idx="34">
                  <c:v>240.75</c:v>
                </c:pt>
                <c:pt idx="35">
                  <c:v>237.25</c:v>
                </c:pt>
                <c:pt idx="36">
                  <c:v>249</c:v>
                </c:pt>
                <c:pt idx="37">
                  <c:v>256.5</c:v>
                </c:pt>
                <c:pt idx="38">
                  <c:v>266.5</c:v>
                </c:pt>
                <c:pt idx="39">
                  <c:v>275.5</c:v>
                </c:pt>
                <c:pt idx="40">
                  <c:v>274.25</c:v>
                </c:pt>
              </c:numCache>
            </c:numRef>
          </c:val>
          <c:smooth val="0"/>
          <c:extLst>
            <c:ext xmlns:c16="http://schemas.microsoft.com/office/drawing/2014/chart" uri="{C3380CC4-5D6E-409C-BE32-E72D297353CC}">
              <c16:uniqueId val="{00000001-6256-4319-A048-CF67F3044CB9}"/>
            </c:ext>
          </c:extLst>
        </c:ser>
        <c:dLbls>
          <c:showLegendKey val="0"/>
          <c:showVal val="0"/>
          <c:showCatName val="0"/>
          <c:showSerName val="0"/>
          <c:showPercent val="0"/>
          <c:showBubbleSize val="0"/>
        </c:dLbls>
        <c:smooth val="0"/>
        <c:axId val="772784184"/>
        <c:axId val="772785824"/>
      </c:lineChart>
      <c:catAx>
        <c:axId val="77278418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sv-SE"/>
          </a:p>
        </c:txPr>
        <c:crossAx val="772785824"/>
        <c:crosses val="autoZero"/>
        <c:auto val="1"/>
        <c:lblAlgn val="ctr"/>
        <c:lblOffset val="100"/>
        <c:noMultiLvlLbl val="0"/>
      </c:catAx>
      <c:valAx>
        <c:axId val="77278582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sv-SE"/>
          </a:p>
        </c:txPr>
        <c:crossAx val="772784184"/>
        <c:crosses val="autoZero"/>
        <c:crossBetween val="between"/>
      </c:valAx>
    </c:plotArea>
    <c:legend>
      <c:legendPos val="b"/>
      <c:overlay val="0"/>
      <c:spPr>
        <a:noFill/>
        <a:ln>
          <a:noFill/>
        </a:ln>
        <a:effectLst/>
      </c:spPr>
      <c:txPr>
        <a:bodyPr rot="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sv-SE"/>
        </a:p>
      </c:txPr>
    </c:legend>
    <c:plotVisOnly val="1"/>
    <c:dispBlanksAs val="gap"/>
    <c:showDLblsOverMax val="0"/>
  </c:chart>
  <c:txPr>
    <a:bodyPr/>
    <a:lstStyle/>
    <a:p>
      <a:pPr>
        <a:defRPr/>
      </a:pPr>
      <a:endParaRPr lang="sv-SE"/>
    </a:p>
  </c:txPr>
  <c:externalData r:id="rId1">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sv-SE"/>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Grafdata!$A$28</c:f>
              <c:strCache>
                <c:ptCount val="1"/>
                <c:pt idx="0">
                  <c:v>Örebro län</c:v>
                </c:pt>
              </c:strCache>
            </c:strRef>
          </c:tx>
          <c:spPr>
            <a:ln w="28575" cap="rnd">
              <a:solidFill>
                <a:schemeClr val="accent2"/>
              </a:solidFill>
              <a:round/>
            </a:ln>
            <a:effectLst/>
          </c:spPr>
          <c:marker>
            <c:symbol val="none"/>
          </c:marker>
          <c:cat>
            <c:strRef>
              <c:f>Grafdata!$B$20:$AO$20</c:f>
              <c:strCache>
                <c:ptCount val="38"/>
                <c:pt idx="1">
                  <c:v>2012</c:v>
                </c:pt>
                <c:pt idx="5">
                  <c:v>2013</c:v>
                </c:pt>
                <c:pt idx="9">
                  <c:v>2014</c:v>
                </c:pt>
                <c:pt idx="13">
                  <c:v>2015</c:v>
                </c:pt>
                <c:pt idx="17">
                  <c:v>2016</c:v>
                </c:pt>
                <c:pt idx="21">
                  <c:v>2017</c:v>
                </c:pt>
                <c:pt idx="25">
                  <c:v>2018</c:v>
                </c:pt>
                <c:pt idx="29">
                  <c:v>2019</c:v>
                </c:pt>
                <c:pt idx="33">
                  <c:v>2020</c:v>
                </c:pt>
                <c:pt idx="37">
                  <c:v>2021</c:v>
                </c:pt>
              </c:strCache>
            </c:strRef>
          </c:cat>
          <c:val>
            <c:numRef>
              <c:f>Grafdata!$B$28:$AO$28</c:f>
              <c:numCache>
                <c:formatCode>General</c:formatCode>
                <c:ptCount val="40"/>
                <c:pt idx="0">
                  <c:v>43.25</c:v>
                </c:pt>
                <c:pt idx="1">
                  <c:v>45</c:v>
                </c:pt>
                <c:pt idx="2">
                  <c:v>43.5</c:v>
                </c:pt>
                <c:pt idx="3">
                  <c:v>46.5</c:v>
                </c:pt>
                <c:pt idx="4">
                  <c:v>49</c:v>
                </c:pt>
                <c:pt idx="5">
                  <c:v>45</c:v>
                </c:pt>
                <c:pt idx="6">
                  <c:v>46.75</c:v>
                </c:pt>
                <c:pt idx="7">
                  <c:v>43.5</c:v>
                </c:pt>
                <c:pt idx="8">
                  <c:v>41</c:v>
                </c:pt>
                <c:pt idx="9">
                  <c:v>40.75</c:v>
                </c:pt>
                <c:pt idx="10">
                  <c:v>39.5</c:v>
                </c:pt>
                <c:pt idx="11">
                  <c:v>42.75</c:v>
                </c:pt>
                <c:pt idx="12">
                  <c:v>43.75</c:v>
                </c:pt>
                <c:pt idx="13">
                  <c:v>45.25</c:v>
                </c:pt>
                <c:pt idx="14">
                  <c:v>45</c:v>
                </c:pt>
                <c:pt idx="15">
                  <c:v>40</c:v>
                </c:pt>
                <c:pt idx="16">
                  <c:v>39.5</c:v>
                </c:pt>
                <c:pt idx="17">
                  <c:v>38.25</c:v>
                </c:pt>
                <c:pt idx="18">
                  <c:v>37.25</c:v>
                </c:pt>
                <c:pt idx="19">
                  <c:v>40.5</c:v>
                </c:pt>
                <c:pt idx="20">
                  <c:v>37.75</c:v>
                </c:pt>
                <c:pt idx="21">
                  <c:v>38.25</c:v>
                </c:pt>
                <c:pt idx="22">
                  <c:v>38</c:v>
                </c:pt>
                <c:pt idx="23">
                  <c:v>36.5</c:v>
                </c:pt>
                <c:pt idx="24">
                  <c:v>34.75</c:v>
                </c:pt>
                <c:pt idx="25">
                  <c:v>38.25</c:v>
                </c:pt>
                <c:pt idx="26">
                  <c:v>40.25</c:v>
                </c:pt>
                <c:pt idx="27">
                  <c:v>43.25</c:v>
                </c:pt>
                <c:pt idx="28">
                  <c:v>49</c:v>
                </c:pt>
                <c:pt idx="29">
                  <c:v>46.5</c:v>
                </c:pt>
                <c:pt idx="30">
                  <c:v>47.5</c:v>
                </c:pt>
                <c:pt idx="31">
                  <c:v>49.25</c:v>
                </c:pt>
                <c:pt idx="32">
                  <c:v>50.5</c:v>
                </c:pt>
                <c:pt idx="33">
                  <c:v>52</c:v>
                </c:pt>
                <c:pt idx="34">
                  <c:v>54</c:v>
                </c:pt>
                <c:pt idx="35">
                  <c:v>50.5</c:v>
                </c:pt>
                <c:pt idx="36">
                  <c:v>46.25</c:v>
                </c:pt>
                <c:pt idx="37">
                  <c:v>42.75</c:v>
                </c:pt>
                <c:pt idx="38">
                  <c:v>35.75</c:v>
                </c:pt>
                <c:pt idx="39">
                  <c:v>36.25</c:v>
                </c:pt>
              </c:numCache>
            </c:numRef>
          </c:val>
          <c:smooth val="0"/>
          <c:extLst>
            <c:ext xmlns:c16="http://schemas.microsoft.com/office/drawing/2014/chart" uri="{C3380CC4-5D6E-409C-BE32-E72D297353CC}">
              <c16:uniqueId val="{00000000-C198-4B5F-8995-4A950F6F79F0}"/>
            </c:ext>
          </c:extLst>
        </c:ser>
        <c:ser>
          <c:idx val="1"/>
          <c:order val="1"/>
          <c:tx>
            <c:strRef>
              <c:f>Grafdata!$A$29</c:f>
              <c:strCache>
                <c:ptCount val="1"/>
                <c:pt idx="0">
                  <c:v>Örebro kommun</c:v>
                </c:pt>
              </c:strCache>
            </c:strRef>
          </c:tx>
          <c:spPr>
            <a:ln w="28575" cap="rnd">
              <a:solidFill>
                <a:schemeClr val="accent3"/>
              </a:solidFill>
              <a:prstDash val="sysDot"/>
              <a:round/>
            </a:ln>
            <a:effectLst/>
          </c:spPr>
          <c:marker>
            <c:symbol val="none"/>
          </c:marker>
          <c:cat>
            <c:strRef>
              <c:f>Grafdata!$B$20:$AO$20</c:f>
              <c:strCache>
                <c:ptCount val="38"/>
                <c:pt idx="1">
                  <c:v>2012</c:v>
                </c:pt>
                <c:pt idx="5">
                  <c:v>2013</c:v>
                </c:pt>
                <c:pt idx="9">
                  <c:v>2014</c:v>
                </c:pt>
                <c:pt idx="13">
                  <c:v>2015</c:v>
                </c:pt>
                <c:pt idx="17">
                  <c:v>2016</c:v>
                </c:pt>
                <c:pt idx="21">
                  <c:v>2017</c:v>
                </c:pt>
                <c:pt idx="25">
                  <c:v>2018</c:v>
                </c:pt>
                <c:pt idx="29">
                  <c:v>2019</c:v>
                </c:pt>
                <c:pt idx="33">
                  <c:v>2020</c:v>
                </c:pt>
                <c:pt idx="37">
                  <c:v>2021</c:v>
                </c:pt>
              </c:strCache>
            </c:strRef>
          </c:cat>
          <c:val>
            <c:numRef>
              <c:f>Grafdata!$B$29:$AO$29</c:f>
              <c:numCache>
                <c:formatCode>General</c:formatCode>
                <c:ptCount val="40"/>
                <c:pt idx="0">
                  <c:v>23.75</c:v>
                </c:pt>
                <c:pt idx="1">
                  <c:v>24</c:v>
                </c:pt>
                <c:pt idx="2">
                  <c:v>24</c:v>
                </c:pt>
                <c:pt idx="3">
                  <c:v>26.5</c:v>
                </c:pt>
                <c:pt idx="4">
                  <c:v>28</c:v>
                </c:pt>
                <c:pt idx="5">
                  <c:v>26.75</c:v>
                </c:pt>
                <c:pt idx="6">
                  <c:v>27.25</c:v>
                </c:pt>
                <c:pt idx="7">
                  <c:v>24.5</c:v>
                </c:pt>
                <c:pt idx="8">
                  <c:v>22</c:v>
                </c:pt>
                <c:pt idx="9">
                  <c:v>21</c:v>
                </c:pt>
                <c:pt idx="10">
                  <c:v>22.5</c:v>
                </c:pt>
                <c:pt idx="11">
                  <c:v>24.5</c:v>
                </c:pt>
                <c:pt idx="12">
                  <c:v>25</c:v>
                </c:pt>
                <c:pt idx="13">
                  <c:v>26.25</c:v>
                </c:pt>
                <c:pt idx="14">
                  <c:v>24.75</c:v>
                </c:pt>
                <c:pt idx="15">
                  <c:v>22.75</c:v>
                </c:pt>
                <c:pt idx="16">
                  <c:v>23.25</c:v>
                </c:pt>
                <c:pt idx="17">
                  <c:v>24.25</c:v>
                </c:pt>
                <c:pt idx="18">
                  <c:v>24.5</c:v>
                </c:pt>
                <c:pt idx="19">
                  <c:v>25.75</c:v>
                </c:pt>
                <c:pt idx="20">
                  <c:v>23.25</c:v>
                </c:pt>
                <c:pt idx="21">
                  <c:v>21.25</c:v>
                </c:pt>
                <c:pt idx="22">
                  <c:v>21</c:v>
                </c:pt>
                <c:pt idx="23">
                  <c:v>20.25</c:v>
                </c:pt>
                <c:pt idx="24">
                  <c:v>20.25</c:v>
                </c:pt>
                <c:pt idx="25">
                  <c:v>23</c:v>
                </c:pt>
                <c:pt idx="26">
                  <c:v>23.25</c:v>
                </c:pt>
                <c:pt idx="27">
                  <c:v>26</c:v>
                </c:pt>
                <c:pt idx="28">
                  <c:v>30</c:v>
                </c:pt>
                <c:pt idx="29">
                  <c:v>29.5</c:v>
                </c:pt>
                <c:pt idx="30">
                  <c:v>29.5</c:v>
                </c:pt>
                <c:pt idx="31">
                  <c:v>29.75</c:v>
                </c:pt>
                <c:pt idx="32">
                  <c:v>29</c:v>
                </c:pt>
                <c:pt idx="33">
                  <c:v>30</c:v>
                </c:pt>
                <c:pt idx="34">
                  <c:v>32.5</c:v>
                </c:pt>
                <c:pt idx="35">
                  <c:v>31.25</c:v>
                </c:pt>
                <c:pt idx="36">
                  <c:v>29.75</c:v>
                </c:pt>
                <c:pt idx="37">
                  <c:v>27.5</c:v>
                </c:pt>
                <c:pt idx="38">
                  <c:v>24.25</c:v>
                </c:pt>
                <c:pt idx="39">
                  <c:v>24.25</c:v>
                </c:pt>
              </c:numCache>
            </c:numRef>
          </c:val>
          <c:smooth val="0"/>
          <c:extLst>
            <c:ext xmlns:c16="http://schemas.microsoft.com/office/drawing/2014/chart" uri="{C3380CC4-5D6E-409C-BE32-E72D297353CC}">
              <c16:uniqueId val="{00000001-C198-4B5F-8995-4A950F6F79F0}"/>
            </c:ext>
          </c:extLst>
        </c:ser>
        <c:dLbls>
          <c:showLegendKey val="0"/>
          <c:showVal val="0"/>
          <c:showCatName val="0"/>
          <c:showSerName val="0"/>
          <c:showPercent val="0"/>
          <c:showBubbleSize val="0"/>
        </c:dLbls>
        <c:smooth val="0"/>
        <c:axId val="772784184"/>
        <c:axId val="772785824"/>
      </c:lineChart>
      <c:catAx>
        <c:axId val="77278418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sv-SE"/>
          </a:p>
        </c:txPr>
        <c:crossAx val="772785824"/>
        <c:crosses val="autoZero"/>
        <c:auto val="1"/>
        <c:lblAlgn val="ctr"/>
        <c:lblOffset val="100"/>
        <c:noMultiLvlLbl val="0"/>
      </c:catAx>
      <c:valAx>
        <c:axId val="77278582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sv-SE"/>
          </a:p>
        </c:txPr>
        <c:crossAx val="772784184"/>
        <c:crosses val="autoZero"/>
        <c:crossBetween val="between"/>
      </c:valAx>
    </c:plotArea>
    <c:legend>
      <c:legendPos val="b"/>
      <c:overlay val="0"/>
      <c:spPr>
        <a:noFill/>
        <a:ln>
          <a:noFill/>
        </a:ln>
        <a:effectLst/>
      </c:spPr>
      <c:txPr>
        <a:bodyPr rot="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sv-SE"/>
        </a:p>
      </c:txPr>
    </c:legend>
    <c:plotVisOnly val="1"/>
    <c:dispBlanksAs val="gap"/>
    <c:showDLblsOverMax val="0"/>
  </c:chart>
  <c:txPr>
    <a:bodyPr/>
    <a:lstStyle/>
    <a:p>
      <a:pPr>
        <a:defRPr/>
      </a:pPr>
      <a:endParaRPr lang="sv-SE"/>
    </a:p>
  </c:txPr>
  <c:externalData r:id="rId1">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sv-SE"/>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Grafdata!$A$14</c:f>
              <c:strCache>
                <c:ptCount val="1"/>
                <c:pt idx="0">
                  <c:v>Sverige</c:v>
                </c:pt>
              </c:strCache>
            </c:strRef>
          </c:tx>
          <c:spPr>
            <a:ln w="28575" cap="rnd">
              <a:solidFill>
                <a:schemeClr val="accent1"/>
              </a:solidFill>
              <a:prstDash val="sysDash"/>
              <a:round/>
            </a:ln>
            <a:effectLst/>
          </c:spPr>
          <c:marker>
            <c:symbol val="none"/>
          </c:marker>
          <c:cat>
            <c:strRef>
              <c:f>Grafdata!$B$13:$AP$13</c:f>
              <c:strCache>
                <c:ptCount val="38"/>
                <c:pt idx="1">
                  <c:v>2012</c:v>
                </c:pt>
                <c:pt idx="5">
                  <c:v>2013</c:v>
                </c:pt>
                <c:pt idx="9">
                  <c:v>2014</c:v>
                </c:pt>
                <c:pt idx="13">
                  <c:v>2015</c:v>
                </c:pt>
                <c:pt idx="17">
                  <c:v>2016</c:v>
                </c:pt>
                <c:pt idx="21">
                  <c:v>2017</c:v>
                </c:pt>
                <c:pt idx="25">
                  <c:v>2018</c:v>
                </c:pt>
                <c:pt idx="29">
                  <c:v>2019</c:v>
                </c:pt>
                <c:pt idx="33">
                  <c:v>2020</c:v>
                </c:pt>
                <c:pt idx="37">
                  <c:v>2021</c:v>
                </c:pt>
              </c:strCache>
            </c:strRef>
          </c:cat>
          <c:val>
            <c:numRef>
              <c:f>Grafdata!$B$14:$AP$14</c:f>
              <c:numCache>
                <c:formatCode>General</c:formatCode>
                <c:ptCount val="41"/>
                <c:pt idx="0">
                  <c:v>100</c:v>
                </c:pt>
                <c:pt idx="1">
                  <c:v>98.990708453358167</c:v>
                </c:pt>
                <c:pt idx="2">
                  <c:v>101.31900976803621</c:v>
                </c:pt>
                <c:pt idx="3">
                  <c:v>102.56221437698989</c:v>
                </c:pt>
                <c:pt idx="4">
                  <c:v>100.59561196421997</c:v>
                </c:pt>
                <c:pt idx="5">
                  <c:v>99.813735894825754</c:v>
                </c:pt>
                <c:pt idx="6">
                  <c:v>102.14853479456802</c:v>
                </c:pt>
                <c:pt idx="7">
                  <c:v>103.66463797621884</c:v>
                </c:pt>
                <c:pt idx="8">
                  <c:v>101.96227068939378</c:v>
                </c:pt>
                <c:pt idx="9">
                  <c:v>100.91615949405471</c:v>
                </c:pt>
                <c:pt idx="10">
                  <c:v>103.49786662623725</c:v>
                </c:pt>
                <c:pt idx="11">
                  <c:v>105.66372831430985</c:v>
                </c:pt>
                <c:pt idx="12">
                  <c:v>103.37008078664097</c:v>
                </c:pt>
                <c:pt idx="13">
                  <c:v>102.65967815295315</c:v>
                </c:pt>
                <c:pt idx="14">
                  <c:v>104.75406640531935</c:v>
                </c:pt>
                <c:pt idx="15">
                  <c:v>106.65352710575903</c:v>
                </c:pt>
                <c:pt idx="16">
                  <c:v>104.98581360594312</c:v>
                </c:pt>
                <c:pt idx="17">
                  <c:v>104.2082692577592</c:v>
                </c:pt>
                <c:pt idx="18">
                  <c:v>106.87444499794243</c:v>
                </c:pt>
                <c:pt idx="19">
                  <c:v>107.72129691797882</c:v>
                </c:pt>
                <c:pt idx="20">
                  <c:v>106.57988780836456</c:v>
                </c:pt>
                <c:pt idx="21">
                  <c:v>106.6556929674471</c:v>
                </c:pt>
                <c:pt idx="22">
                  <c:v>109.02731151588659</c:v>
                </c:pt>
                <c:pt idx="23">
                  <c:v>110.54124883584934</c:v>
                </c:pt>
                <c:pt idx="24">
                  <c:v>108.83888154902428</c:v>
                </c:pt>
                <c:pt idx="25">
                  <c:v>108.6634467522904</c:v>
                </c:pt>
                <c:pt idx="26">
                  <c:v>110.89428429100518</c:v>
                </c:pt>
                <c:pt idx="27">
                  <c:v>111.7931168915553</c:v>
                </c:pt>
                <c:pt idx="28">
                  <c:v>110.26185267808798</c:v>
                </c:pt>
                <c:pt idx="29">
                  <c:v>109.43016178986809</c:v>
                </c:pt>
                <c:pt idx="30">
                  <c:v>111.44441315977562</c:v>
                </c:pt>
                <c:pt idx="31">
                  <c:v>112.59665157783024</c:v>
                </c:pt>
                <c:pt idx="32">
                  <c:v>111.10653873643629</c:v>
                </c:pt>
                <c:pt idx="33">
                  <c:v>109.49513764051028</c:v>
                </c:pt>
                <c:pt idx="34">
                  <c:v>109.32403456715254</c:v>
                </c:pt>
                <c:pt idx="35">
                  <c:v>110.36581403911546</c:v>
                </c:pt>
                <c:pt idx="36">
                  <c:v>109.56877693790474</c:v>
                </c:pt>
                <c:pt idx="37">
                  <c:v>106.59071711680492</c:v>
                </c:pt>
                <c:pt idx="38">
                  <c:v>109.904485499556</c:v>
                </c:pt>
                <c:pt idx="39">
                  <c:v>111.63067726494987</c:v>
                </c:pt>
                <c:pt idx="40">
                  <c:v>110.10807649823482</c:v>
                </c:pt>
              </c:numCache>
            </c:numRef>
          </c:val>
          <c:smooth val="0"/>
          <c:extLst>
            <c:ext xmlns:c16="http://schemas.microsoft.com/office/drawing/2014/chart" uri="{C3380CC4-5D6E-409C-BE32-E72D297353CC}">
              <c16:uniqueId val="{00000000-97E6-4F8D-9F84-D9E51B5AA16F}"/>
            </c:ext>
          </c:extLst>
        </c:ser>
        <c:ser>
          <c:idx val="1"/>
          <c:order val="1"/>
          <c:tx>
            <c:strRef>
              <c:f>Grafdata!$A$15</c:f>
              <c:strCache>
                <c:ptCount val="1"/>
                <c:pt idx="0">
                  <c:v>Stockholmsregionen</c:v>
                </c:pt>
              </c:strCache>
            </c:strRef>
          </c:tx>
          <c:spPr>
            <a:ln w="28575" cap="rnd">
              <a:solidFill>
                <a:schemeClr val="accent6"/>
              </a:solidFill>
              <a:prstDash val="sysDot"/>
              <a:round/>
            </a:ln>
            <a:effectLst/>
          </c:spPr>
          <c:marker>
            <c:symbol val="none"/>
          </c:marker>
          <c:cat>
            <c:strRef>
              <c:f>Grafdata!$B$13:$AP$13</c:f>
              <c:strCache>
                <c:ptCount val="38"/>
                <c:pt idx="1">
                  <c:v>2012</c:v>
                </c:pt>
                <c:pt idx="5">
                  <c:v>2013</c:v>
                </c:pt>
                <c:pt idx="9">
                  <c:v>2014</c:v>
                </c:pt>
                <c:pt idx="13">
                  <c:v>2015</c:v>
                </c:pt>
                <c:pt idx="17">
                  <c:v>2016</c:v>
                </c:pt>
                <c:pt idx="21">
                  <c:v>2017</c:v>
                </c:pt>
                <c:pt idx="25">
                  <c:v>2018</c:v>
                </c:pt>
                <c:pt idx="29">
                  <c:v>2019</c:v>
                </c:pt>
                <c:pt idx="33">
                  <c:v>2020</c:v>
                </c:pt>
                <c:pt idx="37">
                  <c:v>2021</c:v>
                </c:pt>
              </c:strCache>
            </c:strRef>
          </c:cat>
          <c:val>
            <c:numRef>
              <c:f>Grafdata!$B$15:$AP$15</c:f>
              <c:numCache>
                <c:formatCode>General</c:formatCode>
                <c:ptCount val="41"/>
                <c:pt idx="0">
                  <c:v>100</c:v>
                </c:pt>
                <c:pt idx="1">
                  <c:v>99.179819751084835</c:v>
                </c:pt>
                <c:pt idx="2">
                  <c:v>100.9250870249392</c:v>
                </c:pt>
                <c:pt idx="3">
                  <c:v>102.00753421391445</c:v>
                </c:pt>
                <c:pt idx="4">
                  <c:v>101.02999380096324</c:v>
                </c:pt>
                <c:pt idx="5">
                  <c:v>100.17643412331314</c:v>
                </c:pt>
                <c:pt idx="6">
                  <c:v>102.29841209289019</c:v>
                </c:pt>
                <c:pt idx="7">
                  <c:v>103.4047017309618</c:v>
                </c:pt>
                <c:pt idx="8">
                  <c:v>102.70373372752849</c:v>
                </c:pt>
                <c:pt idx="9">
                  <c:v>101.53545372180631</c:v>
                </c:pt>
                <c:pt idx="10">
                  <c:v>103.7575699775881</c:v>
                </c:pt>
                <c:pt idx="11">
                  <c:v>105.67450288493635</c:v>
                </c:pt>
                <c:pt idx="12">
                  <c:v>104.21534500023843</c:v>
                </c:pt>
                <c:pt idx="13">
                  <c:v>103.57159887463641</c:v>
                </c:pt>
                <c:pt idx="14">
                  <c:v>105.35024557722569</c:v>
                </c:pt>
                <c:pt idx="15">
                  <c:v>106.48037766439369</c:v>
                </c:pt>
                <c:pt idx="16">
                  <c:v>105.87001096704972</c:v>
                </c:pt>
                <c:pt idx="17">
                  <c:v>105.13089504506222</c:v>
                </c:pt>
                <c:pt idx="18">
                  <c:v>107.89661914071813</c:v>
                </c:pt>
                <c:pt idx="19">
                  <c:v>108.2924037957179</c:v>
                </c:pt>
                <c:pt idx="20">
                  <c:v>107.46745505698345</c:v>
                </c:pt>
                <c:pt idx="21">
                  <c:v>107.2004196271041</c:v>
                </c:pt>
                <c:pt idx="22">
                  <c:v>109.72771923131944</c:v>
                </c:pt>
                <c:pt idx="23">
                  <c:v>111.05812789089696</c:v>
                </c:pt>
                <c:pt idx="24">
                  <c:v>110.09489294740355</c:v>
                </c:pt>
                <c:pt idx="25">
                  <c:v>110.07105049830719</c:v>
                </c:pt>
                <c:pt idx="26">
                  <c:v>111.95937246673978</c:v>
                </c:pt>
                <c:pt idx="27">
                  <c:v>113.2707071670402</c:v>
                </c:pt>
                <c:pt idx="28">
                  <c:v>111.93553001764342</c:v>
                </c:pt>
                <c:pt idx="29">
                  <c:v>111.73048495541462</c:v>
                </c:pt>
                <c:pt idx="30">
                  <c:v>113.12288398264269</c:v>
                </c:pt>
                <c:pt idx="31">
                  <c:v>114.42468170330456</c:v>
                </c:pt>
                <c:pt idx="32">
                  <c:v>113.1419579419198</c:v>
                </c:pt>
                <c:pt idx="33">
                  <c:v>112.18349148824568</c:v>
                </c:pt>
                <c:pt idx="34">
                  <c:v>111.57312479137858</c:v>
                </c:pt>
                <c:pt idx="35">
                  <c:v>111.80678079252301</c:v>
                </c:pt>
                <c:pt idx="36">
                  <c:v>111.04382242143913</c:v>
                </c:pt>
                <c:pt idx="37">
                  <c:v>109.22225931047637</c:v>
                </c:pt>
                <c:pt idx="38">
                  <c:v>111.87830813981212</c:v>
                </c:pt>
                <c:pt idx="39">
                  <c:v>114.1576462734252</c:v>
                </c:pt>
                <c:pt idx="40">
                  <c:v>111.88784511945067</c:v>
                </c:pt>
              </c:numCache>
            </c:numRef>
          </c:val>
          <c:smooth val="0"/>
          <c:extLst>
            <c:ext xmlns:c16="http://schemas.microsoft.com/office/drawing/2014/chart" uri="{C3380CC4-5D6E-409C-BE32-E72D297353CC}">
              <c16:uniqueId val="{00000001-97E6-4F8D-9F84-D9E51B5AA16F}"/>
            </c:ext>
          </c:extLst>
        </c:ser>
        <c:ser>
          <c:idx val="2"/>
          <c:order val="2"/>
          <c:tx>
            <c:strRef>
              <c:f>Grafdata!$A$19</c:f>
              <c:strCache>
                <c:ptCount val="1"/>
                <c:pt idx="0">
                  <c:v>Örebro län</c:v>
                </c:pt>
              </c:strCache>
            </c:strRef>
          </c:tx>
          <c:spPr>
            <a:ln w="28575" cap="rnd">
              <a:solidFill>
                <a:schemeClr val="accent2"/>
              </a:solidFill>
              <a:round/>
            </a:ln>
            <a:effectLst/>
          </c:spPr>
          <c:marker>
            <c:symbol val="none"/>
          </c:marker>
          <c:cat>
            <c:strRef>
              <c:f>Grafdata!$B$13:$AP$13</c:f>
              <c:strCache>
                <c:ptCount val="38"/>
                <c:pt idx="1">
                  <c:v>2012</c:v>
                </c:pt>
                <c:pt idx="5">
                  <c:v>2013</c:v>
                </c:pt>
                <c:pt idx="9">
                  <c:v>2014</c:v>
                </c:pt>
                <c:pt idx="13">
                  <c:v>2015</c:v>
                </c:pt>
                <c:pt idx="17">
                  <c:v>2016</c:v>
                </c:pt>
                <c:pt idx="21">
                  <c:v>2017</c:v>
                </c:pt>
                <c:pt idx="25">
                  <c:v>2018</c:v>
                </c:pt>
                <c:pt idx="29">
                  <c:v>2019</c:v>
                </c:pt>
                <c:pt idx="33">
                  <c:v>2020</c:v>
                </c:pt>
                <c:pt idx="37">
                  <c:v>2021</c:v>
                </c:pt>
              </c:strCache>
            </c:strRef>
          </c:cat>
          <c:val>
            <c:numRef>
              <c:f>Grafdata!$B$19:$AP$19</c:f>
              <c:numCache>
                <c:formatCode>General</c:formatCode>
                <c:ptCount val="41"/>
                <c:pt idx="0">
                  <c:v>100</c:v>
                </c:pt>
                <c:pt idx="1">
                  <c:v>99.12629070691024</c:v>
                </c:pt>
                <c:pt idx="2">
                  <c:v>101.66799046862589</c:v>
                </c:pt>
                <c:pt idx="3">
                  <c:v>102.77998411437649</c:v>
                </c:pt>
                <c:pt idx="4">
                  <c:v>101.58856235107228</c:v>
                </c:pt>
                <c:pt idx="5">
                  <c:v>99.205718824463858</c:v>
                </c:pt>
                <c:pt idx="6">
                  <c:v>101.19142176330421</c:v>
                </c:pt>
                <c:pt idx="7">
                  <c:v>105.48054011119936</c:v>
                </c:pt>
                <c:pt idx="8">
                  <c:v>101.82684670373312</c:v>
                </c:pt>
                <c:pt idx="9">
                  <c:v>101.42970611596505</c:v>
                </c:pt>
                <c:pt idx="10">
                  <c:v>106.03653693407466</c:v>
                </c:pt>
                <c:pt idx="11">
                  <c:v>108.89594916600477</c:v>
                </c:pt>
                <c:pt idx="12">
                  <c:v>104.68625893566322</c:v>
                </c:pt>
                <c:pt idx="13">
                  <c:v>105.0833995234313</c:v>
                </c:pt>
                <c:pt idx="14">
                  <c:v>108.18109610802225</c:v>
                </c:pt>
                <c:pt idx="15">
                  <c:v>108.10166799046863</c:v>
                </c:pt>
                <c:pt idx="16">
                  <c:v>106.98967433677524</c:v>
                </c:pt>
                <c:pt idx="17">
                  <c:v>106.91024622716442</c:v>
                </c:pt>
                <c:pt idx="18">
                  <c:v>111.27879269261318</c:v>
                </c:pt>
                <c:pt idx="19">
                  <c:v>112.62907069102462</c:v>
                </c:pt>
                <c:pt idx="20">
                  <c:v>110.8022239872915</c:v>
                </c:pt>
                <c:pt idx="21">
                  <c:v>110.00794281175536</c:v>
                </c:pt>
                <c:pt idx="22">
                  <c:v>112.70849880857824</c:v>
                </c:pt>
                <c:pt idx="23">
                  <c:v>112.15250198570294</c:v>
                </c:pt>
                <c:pt idx="24">
                  <c:v>113.18506751389992</c:v>
                </c:pt>
                <c:pt idx="25">
                  <c:v>116.12390786338364</c:v>
                </c:pt>
                <c:pt idx="26">
                  <c:v>114.45591739475775</c:v>
                </c:pt>
                <c:pt idx="27">
                  <c:v>121.92216044479746</c:v>
                </c:pt>
                <c:pt idx="28">
                  <c:v>117.47418586179508</c:v>
                </c:pt>
                <c:pt idx="29">
                  <c:v>118.58617950754567</c:v>
                </c:pt>
                <c:pt idx="30">
                  <c:v>115.09134233518665</c:v>
                </c:pt>
                <c:pt idx="31">
                  <c:v>115.64733915806195</c:v>
                </c:pt>
                <c:pt idx="32">
                  <c:v>112.62907069102462</c:v>
                </c:pt>
                <c:pt idx="33">
                  <c:v>110.00794281175536</c:v>
                </c:pt>
                <c:pt idx="34">
                  <c:v>113.50277998411438</c:v>
                </c:pt>
                <c:pt idx="35">
                  <c:v>111.43764892772042</c:v>
                </c:pt>
                <c:pt idx="36">
                  <c:v>114.93248610007943</c:v>
                </c:pt>
                <c:pt idx="37">
                  <c:v>112.78792692613185</c:v>
                </c:pt>
                <c:pt idx="38">
                  <c:v>116.91818903891978</c:v>
                </c:pt>
                <c:pt idx="39">
                  <c:v>115.25019857029389</c:v>
                </c:pt>
                <c:pt idx="40">
                  <c:v>110.32565528196982</c:v>
                </c:pt>
              </c:numCache>
            </c:numRef>
          </c:val>
          <c:smooth val="0"/>
          <c:extLst>
            <c:ext xmlns:c16="http://schemas.microsoft.com/office/drawing/2014/chart" uri="{C3380CC4-5D6E-409C-BE32-E72D297353CC}">
              <c16:uniqueId val="{00000002-97E6-4F8D-9F84-D9E51B5AA16F}"/>
            </c:ext>
          </c:extLst>
        </c:ser>
        <c:dLbls>
          <c:showLegendKey val="0"/>
          <c:showVal val="0"/>
          <c:showCatName val="0"/>
          <c:showSerName val="0"/>
          <c:showPercent val="0"/>
          <c:showBubbleSize val="0"/>
        </c:dLbls>
        <c:smooth val="0"/>
        <c:axId val="734920512"/>
        <c:axId val="734924120"/>
      </c:lineChart>
      <c:catAx>
        <c:axId val="73492051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sv-SE"/>
          </a:p>
        </c:txPr>
        <c:crossAx val="734924120"/>
        <c:crosses val="autoZero"/>
        <c:auto val="1"/>
        <c:lblAlgn val="ctr"/>
        <c:lblOffset val="100"/>
        <c:noMultiLvlLbl val="0"/>
      </c:catAx>
      <c:valAx>
        <c:axId val="734924120"/>
        <c:scaling>
          <c:orientation val="minMax"/>
          <c:min val="90"/>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sv-SE"/>
          </a:p>
        </c:txPr>
        <c:crossAx val="734920512"/>
        <c:crosses val="autoZero"/>
        <c:crossBetween val="between"/>
      </c:valAx>
    </c:plotArea>
    <c:legend>
      <c:legendPos val="b"/>
      <c:overlay val="0"/>
      <c:spPr>
        <a:noFill/>
        <a:ln>
          <a:noFill/>
        </a:ln>
        <a:effectLst/>
      </c:spPr>
      <c:txPr>
        <a:bodyPr rot="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sv-SE"/>
        </a:p>
      </c:txPr>
    </c:legend>
    <c:plotVisOnly val="1"/>
    <c:dispBlanksAs val="gap"/>
    <c:showDLblsOverMax val="0"/>
    <c:extLst/>
  </c:chart>
  <c:txPr>
    <a:bodyPr/>
    <a:lstStyle/>
    <a:p>
      <a:pPr>
        <a:defRPr/>
      </a:pPr>
      <a:endParaRPr lang="sv-SE"/>
    </a:p>
  </c:txPr>
  <c:externalData r:id="rId1">
    <c:autoUpdate val="0"/>
  </c:externalData>
</c:chartSpace>
</file>

<file path=ppt/charts/chart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sv-SE"/>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Grafdata!$A$21</c:f>
              <c:strCache>
                <c:ptCount val="1"/>
                <c:pt idx="0">
                  <c:v>Sverige</c:v>
                </c:pt>
              </c:strCache>
            </c:strRef>
          </c:tx>
          <c:spPr>
            <a:ln w="28575" cap="rnd">
              <a:solidFill>
                <a:schemeClr val="accent1"/>
              </a:solidFill>
              <a:prstDash val="sysDash"/>
              <a:round/>
            </a:ln>
            <a:effectLst/>
          </c:spPr>
          <c:marker>
            <c:symbol val="none"/>
          </c:marker>
          <c:cat>
            <c:strRef>
              <c:f>Grafdata!$B$20:$AP$20</c:f>
              <c:strCache>
                <c:ptCount val="38"/>
                <c:pt idx="1">
                  <c:v>2012</c:v>
                </c:pt>
                <c:pt idx="5">
                  <c:v>2013</c:v>
                </c:pt>
                <c:pt idx="9">
                  <c:v>2014</c:v>
                </c:pt>
                <c:pt idx="13">
                  <c:v>2015</c:v>
                </c:pt>
                <c:pt idx="17">
                  <c:v>2016</c:v>
                </c:pt>
                <c:pt idx="21">
                  <c:v>2017</c:v>
                </c:pt>
                <c:pt idx="25">
                  <c:v>2018</c:v>
                </c:pt>
                <c:pt idx="29">
                  <c:v>2019</c:v>
                </c:pt>
                <c:pt idx="33">
                  <c:v>2020</c:v>
                </c:pt>
                <c:pt idx="37">
                  <c:v>2021</c:v>
                </c:pt>
              </c:strCache>
            </c:strRef>
          </c:cat>
          <c:val>
            <c:numRef>
              <c:f>Grafdata!$B$21:$AP$21</c:f>
              <c:numCache>
                <c:formatCode>General</c:formatCode>
                <c:ptCount val="41"/>
                <c:pt idx="0">
                  <c:v>100</c:v>
                </c:pt>
                <c:pt idx="1">
                  <c:v>141.04692115052961</c:v>
                </c:pt>
                <c:pt idx="2">
                  <c:v>114.63931967305189</c:v>
                </c:pt>
                <c:pt idx="3">
                  <c:v>88.38898102934472</c:v>
                </c:pt>
                <c:pt idx="4">
                  <c:v>94.90481633947627</c:v>
                </c:pt>
                <c:pt idx="5">
                  <c:v>136.21075862798088</c:v>
                </c:pt>
                <c:pt idx="6">
                  <c:v>116.95200840497162</c:v>
                </c:pt>
                <c:pt idx="7">
                  <c:v>90.34419416013057</c:v>
                </c:pt>
                <c:pt idx="8">
                  <c:v>98.850263316131333</c:v>
                </c:pt>
                <c:pt idx="9">
                  <c:v>140.69208862223221</c:v>
                </c:pt>
                <c:pt idx="10">
                  <c:v>136.69378018884754</c:v>
                </c:pt>
                <c:pt idx="11">
                  <c:v>113.26029642061862</c:v>
                </c:pt>
                <c:pt idx="12">
                  <c:v>135.0207150833559</c:v>
                </c:pt>
                <c:pt idx="13">
                  <c:v>198.53375534396289</c:v>
                </c:pt>
                <c:pt idx="14">
                  <c:v>177.70237678324821</c:v>
                </c:pt>
                <c:pt idx="15">
                  <c:v>147.3149683822412</c:v>
                </c:pt>
                <c:pt idx="16">
                  <c:v>188.73918818017827</c:v>
                </c:pt>
                <c:pt idx="17">
                  <c:v>241.52729963855978</c:v>
                </c:pt>
                <c:pt idx="18">
                  <c:v>233.45271212311434</c:v>
                </c:pt>
                <c:pt idx="19">
                  <c:v>180.15250530266488</c:v>
                </c:pt>
                <c:pt idx="20">
                  <c:v>203.6745320109159</c:v>
                </c:pt>
                <c:pt idx="21">
                  <c:v>253.47332809123887</c:v>
                </c:pt>
                <c:pt idx="22">
                  <c:v>217.29494710550486</c:v>
                </c:pt>
                <c:pt idx="23">
                  <c:v>171.8155928081988</c:v>
                </c:pt>
                <c:pt idx="24">
                  <c:v>202.38008708924997</c:v>
                </c:pt>
                <c:pt idx="25">
                  <c:v>267.05475786148975</c:v>
                </c:pt>
                <c:pt idx="26">
                  <c:v>234.82843153450202</c:v>
                </c:pt>
                <c:pt idx="27">
                  <c:v>171.2413852344736</c:v>
                </c:pt>
                <c:pt idx="28">
                  <c:v>198.86612175315022</c:v>
                </c:pt>
                <c:pt idx="29">
                  <c:v>246.96079662215291</c:v>
                </c:pt>
                <c:pt idx="30">
                  <c:v>196.07041146036383</c:v>
                </c:pt>
                <c:pt idx="31">
                  <c:v>144.33820760015595</c:v>
                </c:pt>
                <c:pt idx="32">
                  <c:v>165.82572899252671</c:v>
                </c:pt>
                <c:pt idx="33">
                  <c:v>234.17889638493713</c:v>
                </c:pt>
                <c:pt idx="34">
                  <c:v>124.2277271555911</c:v>
                </c:pt>
                <c:pt idx="35">
                  <c:v>104.6134836360753</c:v>
                </c:pt>
                <c:pt idx="36">
                  <c:v>167.21730684093328</c:v>
                </c:pt>
                <c:pt idx="37">
                  <c:v>205.41103086448305</c:v>
                </c:pt>
                <c:pt idx="38">
                  <c:v>206.46561692623845</c:v>
                </c:pt>
                <c:pt idx="39">
                  <c:v>194.83081030005485</c:v>
                </c:pt>
                <c:pt idx="40">
                  <c:v>266.80763055127892</c:v>
                </c:pt>
              </c:numCache>
            </c:numRef>
          </c:val>
          <c:smooth val="0"/>
          <c:extLst>
            <c:ext xmlns:c16="http://schemas.microsoft.com/office/drawing/2014/chart" uri="{C3380CC4-5D6E-409C-BE32-E72D297353CC}">
              <c16:uniqueId val="{00000000-FB07-4B50-9B83-A02D99819821}"/>
            </c:ext>
          </c:extLst>
        </c:ser>
        <c:ser>
          <c:idx val="1"/>
          <c:order val="1"/>
          <c:tx>
            <c:strRef>
              <c:f>Grafdata!$A$29</c:f>
              <c:strCache>
                <c:ptCount val="1"/>
                <c:pt idx="0">
                  <c:v>Örebro län</c:v>
                </c:pt>
              </c:strCache>
            </c:strRef>
          </c:tx>
          <c:spPr>
            <a:ln w="28575" cap="rnd">
              <a:solidFill>
                <a:schemeClr val="accent2"/>
              </a:solidFill>
              <a:round/>
            </a:ln>
            <a:effectLst/>
          </c:spPr>
          <c:marker>
            <c:symbol val="none"/>
          </c:marker>
          <c:cat>
            <c:strRef>
              <c:f>Grafdata!$B$20:$AP$20</c:f>
              <c:strCache>
                <c:ptCount val="38"/>
                <c:pt idx="1">
                  <c:v>2012</c:v>
                </c:pt>
                <c:pt idx="5">
                  <c:v>2013</c:v>
                </c:pt>
                <c:pt idx="9">
                  <c:v>2014</c:v>
                </c:pt>
                <c:pt idx="13">
                  <c:v>2015</c:v>
                </c:pt>
                <c:pt idx="17">
                  <c:v>2016</c:v>
                </c:pt>
                <c:pt idx="21">
                  <c:v>2017</c:v>
                </c:pt>
                <c:pt idx="25">
                  <c:v>2018</c:v>
                </c:pt>
                <c:pt idx="29">
                  <c:v>2019</c:v>
                </c:pt>
                <c:pt idx="33">
                  <c:v>2020</c:v>
                </c:pt>
                <c:pt idx="37">
                  <c:v>2021</c:v>
                </c:pt>
              </c:strCache>
            </c:strRef>
          </c:cat>
          <c:val>
            <c:numRef>
              <c:f>Grafdata!$B$29:$AP$29</c:f>
              <c:numCache>
                <c:formatCode>General</c:formatCode>
                <c:ptCount val="41"/>
                <c:pt idx="0">
                  <c:v>100</c:v>
                </c:pt>
                <c:pt idx="1">
                  <c:v>158.4551656920078</c:v>
                </c:pt>
                <c:pt idx="2">
                  <c:v>120.32163742690058</c:v>
                </c:pt>
                <c:pt idx="3">
                  <c:v>86.720272904483437</c:v>
                </c:pt>
                <c:pt idx="4">
                  <c:v>88.304093567251456</c:v>
                </c:pt>
                <c:pt idx="5">
                  <c:v>166.37426900584796</c:v>
                </c:pt>
                <c:pt idx="6">
                  <c:v>123.87914230019493</c:v>
                </c:pt>
                <c:pt idx="7">
                  <c:v>79.044834307992204</c:v>
                </c:pt>
                <c:pt idx="8">
                  <c:v>97.977582846003898</c:v>
                </c:pt>
                <c:pt idx="9">
                  <c:v>141.37426900584796</c:v>
                </c:pt>
                <c:pt idx="10">
                  <c:v>148.63547758284599</c:v>
                </c:pt>
                <c:pt idx="11">
                  <c:v>106.21345029239767</c:v>
                </c:pt>
                <c:pt idx="12">
                  <c:v>130.72612085769981</c:v>
                </c:pt>
                <c:pt idx="13">
                  <c:v>173.73294346978557</c:v>
                </c:pt>
                <c:pt idx="14">
                  <c:v>184.30799220272905</c:v>
                </c:pt>
                <c:pt idx="15">
                  <c:v>125.19493177387915</c:v>
                </c:pt>
                <c:pt idx="16">
                  <c:v>163.79142300194931</c:v>
                </c:pt>
                <c:pt idx="17">
                  <c:v>229.89766081871346</c:v>
                </c:pt>
                <c:pt idx="18">
                  <c:v>205.94541910331384</c:v>
                </c:pt>
                <c:pt idx="19">
                  <c:v>169.63937621832358</c:v>
                </c:pt>
                <c:pt idx="20">
                  <c:v>211.72027290448344</c:v>
                </c:pt>
                <c:pt idx="21">
                  <c:v>255.55555555555554</c:v>
                </c:pt>
                <c:pt idx="22">
                  <c:v>194.44444444444446</c:v>
                </c:pt>
                <c:pt idx="23">
                  <c:v>140.74074074074073</c:v>
                </c:pt>
                <c:pt idx="24">
                  <c:v>186.74463937621832</c:v>
                </c:pt>
                <c:pt idx="25">
                  <c:v>261.72027290448341</c:v>
                </c:pt>
                <c:pt idx="26">
                  <c:v>211.35477582846005</c:v>
                </c:pt>
                <c:pt idx="27">
                  <c:v>136.76900584795322</c:v>
                </c:pt>
                <c:pt idx="28">
                  <c:v>172.05165692007796</c:v>
                </c:pt>
                <c:pt idx="29">
                  <c:v>232.09064327485379</c:v>
                </c:pt>
                <c:pt idx="30">
                  <c:v>149.95126705653021</c:v>
                </c:pt>
                <c:pt idx="31">
                  <c:v>117.17836257309942</c:v>
                </c:pt>
                <c:pt idx="32">
                  <c:v>145.02923976608187</c:v>
                </c:pt>
                <c:pt idx="33">
                  <c:v>224.58576998050683</c:v>
                </c:pt>
                <c:pt idx="34">
                  <c:v>118.29922027290448</c:v>
                </c:pt>
                <c:pt idx="35">
                  <c:v>98.367446393762179</c:v>
                </c:pt>
                <c:pt idx="36">
                  <c:v>149.73196881091619</c:v>
                </c:pt>
                <c:pt idx="37">
                  <c:v>227.92397660818713</c:v>
                </c:pt>
                <c:pt idx="38">
                  <c:v>197.85575048732943</c:v>
                </c:pt>
                <c:pt idx="39">
                  <c:v>176.24269005847952</c:v>
                </c:pt>
                <c:pt idx="40">
                  <c:v>230.62865497076024</c:v>
                </c:pt>
              </c:numCache>
            </c:numRef>
          </c:val>
          <c:smooth val="0"/>
          <c:extLst>
            <c:ext xmlns:c16="http://schemas.microsoft.com/office/drawing/2014/chart" uri="{C3380CC4-5D6E-409C-BE32-E72D297353CC}">
              <c16:uniqueId val="{00000001-FB07-4B50-9B83-A02D99819821}"/>
            </c:ext>
          </c:extLst>
        </c:ser>
        <c:ser>
          <c:idx val="2"/>
          <c:order val="2"/>
          <c:tx>
            <c:strRef>
              <c:f>Grafdata!$A$30</c:f>
              <c:strCache>
                <c:ptCount val="1"/>
                <c:pt idx="0">
                  <c:v>Örebro kommun</c:v>
                </c:pt>
              </c:strCache>
            </c:strRef>
          </c:tx>
          <c:spPr>
            <a:ln w="28575" cap="rnd">
              <a:solidFill>
                <a:schemeClr val="accent3"/>
              </a:solidFill>
              <a:prstDash val="sysDot"/>
              <a:round/>
            </a:ln>
            <a:effectLst/>
          </c:spPr>
          <c:marker>
            <c:symbol val="none"/>
          </c:marker>
          <c:cat>
            <c:strRef>
              <c:f>Grafdata!$B$20:$AP$20</c:f>
              <c:strCache>
                <c:ptCount val="38"/>
                <c:pt idx="1">
                  <c:v>2012</c:v>
                </c:pt>
                <c:pt idx="5">
                  <c:v>2013</c:v>
                </c:pt>
                <c:pt idx="9">
                  <c:v>2014</c:v>
                </c:pt>
                <c:pt idx="13">
                  <c:v>2015</c:v>
                </c:pt>
                <c:pt idx="17">
                  <c:v>2016</c:v>
                </c:pt>
                <c:pt idx="21">
                  <c:v>2017</c:v>
                </c:pt>
                <c:pt idx="25">
                  <c:v>2018</c:v>
                </c:pt>
                <c:pt idx="29">
                  <c:v>2019</c:v>
                </c:pt>
                <c:pt idx="33">
                  <c:v>2020</c:v>
                </c:pt>
                <c:pt idx="37">
                  <c:v>2021</c:v>
                </c:pt>
              </c:strCache>
            </c:strRef>
          </c:cat>
          <c:val>
            <c:numRef>
              <c:f>Grafdata!$B$30:$AP$30</c:f>
              <c:numCache>
                <c:formatCode>General</c:formatCode>
                <c:ptCount val="41"/>
                <c:pt idx="0">
                  <c:v>100</c:v>
                </c:pt>
                <c:pt idx="1">
                  <c:v>132.10727969348659</c:v>
                </c:pt>
                <c:pt idx="2">
                  <c:v>111.57088122605364</c:v>
                </c:pt>
                <c:pt idx="3">
                  <c:v>80.498084291187737</c:v>
                </c:pt>
                <c:pt idx="4">
                  <c:v>86.053639846743295</c:v>
                </c:pt>
                <c:pt idx="5">
                  <c:v>120.68965517241379</c:v>
                </c:pt>
                <c:pt idx="6">
                  <c:v>106.70498084291188</c:v>
                </c:pt>
                <c:pt idx="7">
                  <c:v>79.195402298850581</c:v>
                </c:pt>
                <c:pt idx="8">
                  <c:v>102.83524904214559</c:v>
                </c:pt>
                <c:pt idx="9">
                  <c:v>115.7088122605364</c:v>
                </c:pt>
                <c:pt idx="10">
                  <c:v>144.55938697318007</c:v>
                </c:pt>
                <c:pt idx="11">
                  <c:v>103.48659003831418</c:v>
                </c:pt>
                <c:pt idx="12">
                  <c:v>118.69731800766283</c:v>
                </c:pt>
                <c:pt idx="13">
                  <c:v>151.53256704980842</c:v>
                </c:pt>
                <c:pt idx="14">
                  <c:v>184.21455938697318</c:v>
                </c:pt>
                <c:pt idx="15">
                  <c:v>123.56321839080459</c:v>
                </c:pt>
                <c:pt idx="16">
                  <c:v>156.36015325670499</c:v>
                </c:pt>
                <c:pt idx="17">
                  <c:v>184.90421455938699</c:v>
                </c:pt>
                <c:pt idx="18">
                  <c:v>209.92337164750958</c:v>
                </c:pt>
                <c:pt idx="19">
                  <c:v>177.70114942528735</c:v>
                </c:pt>
                <c:pt idx="20">
                  <c:v>194.52107279693487</c:v>
                </c:pt>
                <c:pt idx="21">
                  <c:v>221.95402298850576</c:v>
                </c:pt>
                <c:pt idx="22">
                  <c:v>189.61685823754789</c:v>
                </c:pt>
                <c:pt idx="23">
                  <c:v>143.56321839080459</c:v>
                </c:pt>
                <c:pt idx="24">
                  <c:v>187.01149425287358</c:v>
                </c:pt>
                <c:pt idx="25">
                  <c:v>249.38697318007664</c:v>
                </c:pt>
                <c:pt idx="26">
                  <c:v>220.3065134099617</c:v>
                </c:pt>
                <c:pt idx="27">
                  <c:v>141.455938697318</c:v>
                </c:pt>
                <c:pt idx="28">
                  <c:v>176.62835249042146</c:v>
                </c:pt>
                <c:pt idx="29">
                  <c:v>200.07662835249042</c:v>
                </c:pt>
                <c:pt idx="30">
                  <c:v>150</c:v>
                </c:pt>
                <c:pt idx="31">
                  <c:v>127.31800766283524</c:v>
                </c:pt>
                <c:pt idx="32">
                  <c:v>158.31417624521072</c:v>
                </c:pt>
                <c:pt idx="33">
                  <c:v>219.46360153256705</c:v>
                </c:pt>
                <c:pt idx="34">
                  <c:v>117.8544061302682</c:v>
                </c:pt>
                <c:pt idx="35">
                  <c:v>107.04980842911877</c:v>
                </c:pt>
                <c:pt idx="36">
                  <c:v>157.5095785440613</c:v>
                </c:pt>
                <c:pt idx="37">
                  <c:v>206.74329501915707</c:v>
                </c:pt>
                <c:pt idx="38">
                  <c:v>184.9808429118774</c:v>
                </c:pt>
                <c:pt idx="39">
                  <c:v>181.41762452107281</c:v>
                </c:pt>
                <c:pt idx="40">
                  <c:v>224.36781609195401</c:v>
                </c:pt>
              </c:numCache>
            </c:numRef>
          </c:val>
          <c:smooth val="0"/>
          <c:extLst>
            <c:ext xmlns:c16="http://schemas.microsoft.com/office/drawing/2014/chart" uri="{C3380CC4-5D6E-409C-BE32-E72D297353CC}">
              <c16:uniqueId val="{00000002-FB07-4B50-9B83-A02D99819821}"/>
            </c:ext>
          </c:extLst>
        </c:ser>
        <c:dLbls>
          <c:showLegendKey val="0"/>
          <c:showVal val="0"/>
          <c:showCatName val="0"/>
          <c:showSerName val="0"/>
          <c:showPercent val="0"/>
          <c:showBubbleSize val="0"/>
        </c:dLbls>
        <c:smooth val="0"/>
        <c:axId val="772784184"/>
        <c:axId val="772785824"/>
      </c:lineChart>
      <c:catAx>
        <c:axId val="77278418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sv-SE"/>
          </a:p>
        </c:txPr>
        <c:crossAx val="772785824"/>
        <c:crosses val="autoZero"/>
        <c:auto val="1"/>
        <c:lblAlgn val="ctr"/>
        <c:lblOffset val="100"/>
        <c:noMultiLvlLbl val="0"/>
      </c:catAx>
      <c:valAx>
        <c:axId val="77278582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sv-SE"/>
          </a:p>
        </c:txPr>
        <c:crossAx val="772784184"/>
        <c:crosses val="autoZero"/>
        <c:crossBetween val="between"/>
      </c:valAx>
    </c:plotArea>
    <c:legend>
      <c:legendPos val="b"/>
      <c:overlay val="0"/>
      <c:spPr>
        <a:noFill/>
        <a:ln>
          <a:noFill/>
        </a:ln>
        <a:effectLst/>
      </c:spPr>
      <c:txPr>
        <a:bodyPr rot="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sv-SE"/>
        </a:p>
      </c:txPr>
    </c:legend>
    <c:plotVisOnly val="1"/>
    <c:dispBlanksAs val="gap"/>
    <c:showDLblsOverMax val="0"/>
  </c:chart>
  <c:txPr>
    <a:bodyPr/>
    <a:lstStyle/>
    <a:p>
      <a:pPr>
        <a:defRPr/>
      </a:pPr>
      <a:endParaRPr lang="sv-SE"/>
    </a:p>
  </c:txPr>
  <c:externalData r:id="rId1">
    <c:autoUpdate val="0"/>
  </c:externalData>
</c:chartSpace>
</file>

<file path=ppt/charts/chart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sv-SE"/>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Grafdata!$A$19</c:f>
              <c:strCache>
                <c:ptCount val="1"/>
                <c:pt idx="0">
                  <c:v>Sverige</c:v>
                </c:pt>
              </c:strCache>
            </c:strRef>
          </c:tx>
          <c:spPr>
            <a:ln w="28575" cap="rnd">
              <a:solidFill>
                <a:schemeClr val="accent1"/>
              </a:solidFill>
              <a:prstDash val="sysDash"/>
              <a:round/>
            </a:ln>
            <a:effectLst/>
          </c:spPr>
          <c:marker>
            <c:symbol val="none"/>
          </c:marker>
          <c:cat>
            <c:strRef>
              <c:f>Grafdata!$B$18:$AP$18</c:f>
              <c:strCache>
                <c:ptCount val="38"/>
                <c:pt idx="1">
                  <c:v>2012</c:v>
                </c:pt>
                <c:pt idx="5">
                  <c:v>2013</c:v>
                </c:pt>
                <c:pt idx="9">
                  <c:v>2014</c:v>
                </c:pt>
                <c:pt idx="13">
                  <c:v>2015</c:v>
                </c:pt>
                <c:pt idx="17">
                  <c:v>2016</c:v>
                </c:pt>
                <c:pt idx="21">
                  <c:v>2017</c:v>
                </c:pt>
                <c:pt idx="25">
                  <c:v>2018</c:v>
                </c:pt>
                <c:pt idx="29">
                  <c:v>2019</c:v>
                </c:pt>
                <c:pt idx="33">
                  <c:v>2020</c:v>
                </c:pt>
                <c:pt idx="37">
                  <c:v>2021</c:v>
                </c:pt>
              </c:strCache>
            </c:strRef>
          </c:cat>
          <c:val>
            <c:numRef>
              <c:f>Grafdata!$B$19:$AP$19</c:f>
              <c:numCache>
                <c:formatCode>General</c:formatCode>
                <c:ptCount val="41"/>
                <c:pt idx="0">
                  <c:v>100</c:v>
                </c:pt>
                <c:pt idx="1">
                  <c:v>97.347792774208756</c:v>
                </c:pt>
                <c:pt idx="2">
                  <c:v>81.817646018742266</c:v>
                </c:pt>
                <c:pt idx="3">
                  <c:v>89.868568397477461</c:v>
                </c:pt>
                <c:pt idx="4">
                  <c:v>152.19543820357163</c:v>
                </c:pt>
                <c:pt idx="5">
                  <c:v>101.39093534508163</c:v>
                </c:pt>
                <c:pt idx="6">
                  <c:v>91.677963104850591</c:v>
                </c:pt>
                <c:pt idx="7">
                  <c:v>67.637178051511754</c:v>
                </c:pt>
                <c:pt idx="8">
                  <c:v>85.57788648553074</c:v>
                </c:pt>
                <c:pt idx="9">
                  <c:v>77.143867507514585</c:v>
                </c:pt>
                <c:pt idx="10">
                  <c:v>74.185183002298587</c:v>
                </c:pt>
                <c:pt idx="11">
                  <c:v>60.045971591913712</c:v>
                </c:pt>
                <c:pt idx="12">
                  <c:v>66.069428891377385</c:v>
                </c:pt>
                <c:pt idx="13">
                  <c:v>98.779984676136024</c:v>
                </c:pt>
                <c:pt idx="14">
                  <c:v>52.885012082277363</c:v>
                </c:pt>
                <c:pt idx="15">
                  <c:v>45.482407025402253</c:v>
                </c:pt>
                <c:pt idx="16">
                  <c:v>57.12264984970826</c:v>
                </c:pt>
                <c:pt idx="17">
                  <c:v>62.073436671185242</c:v>
                </c:pt>
                <c:pt idx="18">
                  <c:v>52.908587257617725</c:v>
                </c:pt>
                <c:pt idx="19">
                  <c:v>44.93428419873873</c:v>
                </c:pt>
                <c:pt idx="20">
                  <c:v>67.507514587139738</c:v>
                </c:pt>
                <c:pt idx="21">
                  <c:v>55.095184770436731</c:v>
                </c:pt>
                <c:pt idx="22">
                  <c:v>45.388106324040784</c:v>
                </c:pt>
                <c:pt idx="23">
                  <c:v>49.625744091471681</c:v>
                </c:pt>
                <c:pt idx="24">
                  <c:v>53.698355631520009</c:v>
                </c:pt>
                <c:pt idx="25">
                  <c:v>49.018683326457243</c:v>
                </c:pt>
                <c:pt idx="26">
                  <c:v>56.403607001827076</c:v>
                </c:pt>
                <c:pt idx="27">
                  <c:v>41.498202392880295</c:v>
                </c:pt>
                <c:pt idx="28">
                  <c:v>63.894618966228563</c:v>
                </c:pt>
                <c:pt idx="29">
                  <c:v>93.882241999174866</c:v>
                </c:pt>
                <c:pt idx="30">
                  <c:v>71.102728826545643</c:v>
                </c:pt>
                <c:pt idx="31">
                  <c:v>49.177815760004712</c:v>
                </c:pt>
                <c:pt idx="32">
                  <c:v>80.473861024341375</c:v>
                </c:pt>
                <c:pt idx="33">
                  <c:v>288.20062474214654</c:v>
                </c:pt>
                <c:pt idx="34">
                  <c:v>275.11050863440795</c:v>
                </c:pt>
                <c:pt idx="35">
                  <c:v>79.819649908646198</c:v>
                </c:pt>
                <c:pt idx="36">
                  <c:v>84.581835327400242</c:v>
                </c:pt>
                <c:pt idx="37">
                  <c:v>52.142394059055817</c:v>
                </c:pt>
                <c:pt idx="38">
                  <c:v>45.264336653503861</c:v>
                </c:pt>
                <c:pt idx="39">
                  <c:v>29.66935816585136</c:v>
                </c:pt>
                <c:pt idx="40">
                  <c:v>35.480638887251722</c:v>
                </c:pt>
              </c:numCache>
            </c:numRef>
          </c:val>
          <c:smooth val="0"/>
          <c:extLst>
            <c:ext xmlns:c16="http://schemas.microsoft.com/office/drawing/2014/chart" uri="{C3380CC4-5D6E-409C-BE32-E72D297353CC}">
              <c16:uniqueId val="{00000000-C13E-41D0-BF85-32B519DB28BD}"/>
            </c:ext>
          </c:extLst>
        </c:ser>
        <c:ser>
          <c:idx val="1"/>
          <c:order val="1"/>
          <c:tx>
            <c:strRef>
              <c:f>Grafdata!$A$27</c:f>
              <c:strCache>
                <c:ptCount val="1"/>
                <c:pt idx="0">
                  <c:v>Örebro län</c:v>
                </c:pt>
              </c:strCache>
            </c:strRef>
          </c:tx>
          <c:spPr>
            <a:ln w="28575" cap="rnd">
              <a:solidFill>
                <a:schemeClr val="accent2"/>
              </a:solidFill>
              <a:round/>
            </a:ln>
            <a:effectLst/>
          </c:spPr>
          <c:marker>
            <c:symbol val="none"/>
          </c:marker>
          <c:cat>
            <c:strRef>
              <c:f>Grafdata!$B$18:$AP$18</c:f>
              <c:strCache>
                <c:ptCount val="38"/>
                <c:pt idx="1">
                  <c:v>2012</c:v>
                </c:pt>
                <c:pt idx="5">
                  <c:v>2013</c:v>
                </c:pt>
                <c:pt idx="9">
                  <c:v>2014</c:v>
                </c:pt>
                <c:pt idx="13">
                  <c:v>2015</c:v>
                </c:pt>
                <c:pt idx="17">
                  <c:v>2016</c:v>
                </c:pt>
                <c:pt idx="21">
                  <c:v>2017</c:v>
                </c:pt>
                <c:pt idx="25">
                  <c:v>2018</c:v>
                </c:pt>
                <c:pt idx="29">
                  <c:v>2019</c:v>
                </c:pt>
                <c:pt idx="33">
                  <c:v>2020</c:v>
                </c:pt>
                <c:pt idx="37">
                  <c:v>2021</c:v>
                </c:pt>
              </c:strCache>
            </c:strRef>
          </c:cat>
          <c:val>
            <c:numRef>
              <c:f>Grafdata!$B$27:$AP$27</c:f>
              <c:numCache>
                <c:formatCode>General</c:formatCode>
                <c:ptCount val="41"/>
                <c:pt idx="0">
                  <c:v>101</c:v>
                </c:pt>
                <c:pt idx="1">
                  <c:v>57.335329341317369</c:v>
                </c:pt>
                <c:pt idx="2">
                  <c:v>67.964071856287418</c:v>
                </c:pt>
                <c:pt idx="3">
                  <c:v>67.664670658682638</c:v>
                </c:pt>
                <c:pt idx="4">
                  <c:v>162.42514970059881</c:v>
                </c:pt>
                <c:pt idx="5">
                  <c:v>96.706586826347305</c:v>
                </c:pt>
                <c:pt idx="6">
                  <c:v>59.580838323353291</c:v>
                </c:pt>
                <c:pt idx="7">
                  <c:v>105.9880239520958</c:v>
                </c:pt>
                <c:pt idx="8">
                  <c:v>77.095808383233532</c:v>
                </c:pt>
                <c:pt idx="9">
                  <c:v>48.053892215568865</c:v>
                </c:pt>
                <c:pt idx="10">
                  <c:v>63.17365269461078</c:v>
                </c:pt>
                <c:pt idx="11">
                  <c:v>28.293413173652695</c:v>
                </c:pt>
                <c:pt idx="12">
                  <c:v>44.461077844311376</c:v>
                </c:pt>
                <c:pt idx="13">
                  <c:v>92.215568862275447</c:v>
                </c:pt>
                <c:pt idx="14">
                  <c:v>42.964071856287426</c:v>
                </c:pt>
                <c:pt idx="15">
                  <c:v>24.101796407185628</c:v>
                </c:pt>
                <c:pt idx="16">
                  <c:v>25</c:v>
                </c:pt>
                <c:pt idx="17">
                  <c:v>61.82634730538922</c:v>
                </c:pt>
                <c:pt idx="18">
                  <c:v>35.32934131736527</c:v>
                </c:pt>
                <c:pt idx="19">
                  <c:v>21.856287425149702</c:v>
                </c:pt>
                <c:pt idx="20">
                  <c:v>79.041916167664667</c:v>
                </c:pt>
                <c:pt idx="21">
                  <c:v>54.041916167664674</c:v>
                </c:pt>
                <c:pt idx="22">
                  <c:v>26.49700598802395</c:v>
                </c:pt>
                <c:pt idx="23">
                  <c:v>15.568862275449101</c:v>
                </c:pt>
                <c:pt idx="24">
                  <c:v>72.455089820359277</c:v>
                </c:pt>
                <c:pt idx="25">
                  <c:v>20.359281437125748</c:v>
                </c:pt>
                <c:pt idx="26">
                  <c:v>31.736526946107784</c:v>
                </c:pt>
                <c:pt idx="27">
                  <c:v>14.071856287425149</c:v>
                </c:pt>
                <c:pt idx="28">
                  <c:v>43.712574850299404</c:v>
                </c:pt>
                <c:pt idx="29">
                  <c:v>51.946107784431135</c:v>
                </c:pt>
                <c:pt idx="30">
                  <c:v>42.215568862275447</c:v>
                </c:pt>
                <c:pt idx="31">
                  <c:v>54.940119760479043</c:v>
                </c:pt>
                <c:pt idx="32">
                  <c:v>64.970059880239518</c:v>
                </c:pt>
                <c:pt idx="33">
                  <c:v>72.155688622754496</c:v>
                </c:pt>
                <c:pt idx="34">
                  <c:v>152.69461077844312</c:v>
                </c:pt>
                <c:pt idx="35">
                  <c:v>23.802395209580837</c:v>
                </c:pt>
                <c:pt idx="36">
                  <c:v>20.808383233532933</c:v>
                </c:pt>
                <c:pt idx="37">
                  <c:v>7.634730538922156</c:v>
                </c:pt>
                <c:pt idx="38">
                  <c:v>17.365269461077844</c:v>
                </c:pt>
                <c:pt idx="39">
                  <c:v>16.467065868263472</c:v>
                </c:pt>
                <c:pt idx="40">
                  <c:v>23.053892215568862</c:v>
                </c:pt>
              </c:numCache>
            </c:numRef>
          </c:val>
          <c:smooth val="0"/>
          <c:extLst>
            <c:ext xmlns:c16="http://schemas.microsoft.com/office/drawing/2014/chart" uri="{C3380CC4-5D6E-409C-BE32-E72D297353CC}">
              <c16:uniqueId val="{00000001-C13E-41D0-BF85-32B519DB28BD}"/>
            </c:ext>
          </c:extLst>
        </c:ser>
        <c:ser>
          <c:idx val="2"/>
          <c:order val="2"/>
          <c:tx>
            <c:strRef>
              <c:f>Grafdata!$A$28</c:f>
              <c:strCache>
                <c:ptCount val="1"/>
                <c:pt idx="0">
                  <c:v>Örebro kommun</c:v>
                </c:pt>
              </c:strCache>
            </c:strRef>
          </c:tx>
          <c:spPr>
            <a:ln w="28575" cap="rnd">
              <a:solidFill>
                <a:schemeClr val="accent3"/>
              </a:solidFill>
              <a:prstDash val="sysDot"/>
              <a:round/>
            </a:ln>
            <a:effectLst/>
          </c:spPr>
          <c:marker>
            <c:symbol val="none"/>
          </c:marker>
          <c:cat>
            <c:strRef>
              <c:f>Grafdata!$B$18:$AP$18</c:f>
              <c:strCache>
                <c:ptCount val="38"/>
                <c:pt idx="1">
                  <c:v>2012</c:v>
                </c:pt>
                <c:pt idx="5">
                  <c:v>2013</c:v>
                </c:pt>
                <c:pt idx="9">
                  <c:v>2014</c:v>
                </c:pt>
                <c:pt idx="13">
                  <c:v>2015</c:v>
                </c:pt>
                <c:pt idx="17">
                  <c:v>2016</c:v>
                </c:pt>
                <c:pt idx="21">
                  <c:v>2017</c:v>
                </c:pt>
                <c:pt idx="25">
                  <c:v>2018</c:v>
                </c:pt>
                <c:pt idx="29">
                  <c:v>2019</c:v>
                </c:pt>
                <c:pt idx="33">
                  <c:v>2020</c:v>
                </c:pt>
                <c:pt idx="37">
                  <c:v>2021</c:v>
                </c:pt>
              </c:strCache>
            </c:strRef>
          </c:cat>
          <c:val>
            <c:numRef>
              <c:f>Grafdata!$B$28:$AP$28</c:f>
              <c:numCache>
                <c:formatCode>General</c:formatCode>
                <c:ptCount val="41"/>
                <c:pt idx="0">
                  <c:v>102</c:v>
                </c:pt>
                <c:pt idx="1">
                  <c:v>70.623145400593472</c:v>
                </c:pt>
                <c:pt idx="2">
                  <c:v>28.486646884272997</c:v>
                </c:pt>
                <c:pt idx="3">
                  <c:v>107.41839762611276</c:v>
                </c:pt>
                <c:pt idx="4">
                  <c:v>127.89317507418397</c:v>
                </c:pt>
                <c:pt idx="5">
                  <c:v>96.142433234421361</c:v>
                </c:pt>
                <c:pt idx="6">
                  <c:v>86.646884272997028</c:v>
                </c:pt>
                <c:pt idx="7">
                  <c:v>64.09495548961425</c:v>
                </c:pt>
                <c:pt idx="8">
                  <c:v>97.329376854599403</c:v>
                </c:pt>
                <c:pt idx="9">
                  <c:v>43.323442136498514</c:v>
                </c:pt>
                <c:pt idx="10">
                  <c:v>32.047477744807125</c:v>
                </c:pt>
                <c:pt idx="11">
                  <c:v>44.510385756676556</c:v>
                </c:pt>
                <c:pt idx="12">
                  <c:v>52.818991097922847</c:v>
                </c:pt>
                <c:pt idx="13">
                  <c:v>80.712166172106819</c:v>
                </c:pt>
                <c:pt idx="14">
                  <c:v>50.741839762611278</c:v>
                </c:pt>
                <c:pt idx="15">
                  <c:v>36.795252225519285</c:v>
                </c:pt>
                <c:pt idx="16">
                  <c:v>20.178041543026705</c:v>
                </c:pt>
                <c:pt idx="17">
                  <c:v>52.52225519287834</c:v>
                </c:pt>
                <c:pt idx="18">
                  <c:v>10.385756676557863</c:v>
                </c:pt>
                <c:pt idx="19">
                  <c:v>23.442136498516319</c:v>
                </c:pt>
                <c:pt idx="20">
                  <c:v>18.991097922848663</c:v>
                </c:pt>
                <c:pt idx="21">
                  <c:v>62.017804154302674</c:v>
                </c:pt>
                <c:pt idx="22">
                  <c:v>27.893175074183976</c:v>
                </c:pt>
                <c:pt idx="23">
                  <c:v>14.540059347181009</c:v>
                </c:pt>
                <c:pt idx="24">
                  <c:v>31.15727002967359</c:v>
                </c:pt>
                <c:pt idx="25">
                  <c:v>11.275964391691394</c:v>
                </c:pt>
                <c:pt idx="26">
                  <c:v>23.145400593471809</c:v>
                </c:pt>
                <c:pt idx="27">
                  <c:v>13.056379821958457</c:v>
                </c:pt>
                <c:pt idx="28">
                  <c:v>52.225519287833826</c:v>
                </c:pt>
                <c:pt idx="29">
                  <c:v>46.587537091988132</c:v>
                </c:pt>
                <c:pt idx="30">
                  <c:v>54.59940652818991</c:v>
                </c:pt>
                <c:pt idx="31">
                  <c:v>65.281899109792292</c:v>
                </c:pt>
                <c:pt idx="32">
                  <c:v>49.851632047477743</c:v>
                </c:pt>
                <c:pt idx="33">
                  <c:v>64.985163204747778</c:v>
                </c:pt>
                <c:pt idx="34">
                  <c:v>145.69732937685461</c:v>
                </c:pt>
                <c:pt idx="35">
                  <c:v>35.311572700296736</c:v>
                </c:pt>
                <c:pt idx="36">
                  <c:v>27.893175074183976</c:v>
                </c:pt>
                <c:pt idx="37">
                  <c:v>3.857566765578635</c:v>
                </c:pt>
                <c:pt idx="38">
                  <c:v>15.72700296735905</c:v>
                </c:pt>
                <c:pt idx="39">
                  <c:v>27.299703264094955</c:v>
                </c:pt>
                <c:pt idx="40">
                  <c:v>35.608308605341243</c:v>
                </c:pt>
              </c:numCache>
            </c:numRef>
          </c:val>
          <c:smooth val="0"/>
          <c:extLst>
            <c:ext xmlns:c16="http://schemas.microsoft.com/office/drawing/2014/chart" uri="{C3380CC4-5D6E-409C-BE32-E72D297353CC}">
              <c16:uniqueId val="{00000002-C13E-41D0-BF85-32B519DB28BD}"/>
            </c:ext>
          </c:extLst>
        </c:ser>
        <c:dLbls>
          <c:showLegendKey val="0"/>
          <c:showVal val="0"/>
          <c:showCatName val="0"/>
          <c:showSerName val="0"/>
          <c:showPercent val="0"/>
          <c:showBubbleSize val="0"/>
        </c:dLbls>
        <c:smooth val="0"/>
        <c:axId val="772784184"/>
        <c:axId val="772785824"/>
      </c:lineChart>
      <c:catAx>
        <c:axId val="77278418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sv-SE"/>
          </a:p>
        </c:txPr>
        <c:crossAx val="772785824"/>
        <c:crosses val="autoZero"/>
        <c:auto val="1"/>
        <c:lblAlgn val="ctr"/>
        <c:lblOffset val="100"/>
        <c:noMultiLvlLbl val="0"/>
      </c:catAx>
      <c:valAx>
        <c:axId val="772785824"/>
        <c:scaling>
          <c:orientation val="minMax"/>
        </c:scaling>
        <c:delete val="0"/>
        <c:axPos val="l"/>
        <c:majorGridlines>
          <c:spPr>
            <a:ln w="9525" cap="flat" cmpd="sng" algn="ctr">
              <a:solidFill>
                <a:schemeClr val="tx1">
                  <a:lumMod val="15000"/>
                  <a:lumOff val="85000"/>
                </a:schemeClr>
              </a:solidFill>
              <a:round/>
            </a:ln>
            <a:effectLst/>
          </c:spPr>
        </c:majorGridlines>
        <c:numFmt formatCode="#,##0" sourceLinked="0"/>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sv-SE"/>
          </a:p>
        </c:txPr>
        <c:crossAx val="772784184"/>
        <c:crosses val="autoZero"/>
        <c:crossBetween val="between"/>
      </c:valAx>
    </c:plotArea>
    <c:legend>
      <c:legendPos val="b"/>
      <c:overlay val="0"/>
      <c:spPr>
        <a:noFill/>
        <a:ln>
          <a:noFill/>
        </a:ln>
        <a:effectLst/>
      </c:spPr>
      <c:txPr>
        <a:bodyPr rot="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sv-SE"/>
        </a:p>
      </c:txPr>
    </c:legend>
    <c:plotVisOnly val="1"/>
    <c:dispBlanksAs val="gap"/>
    <c:showDLblsOverMax val="0"/>
  </c:chart>
  <c:txPr>
    <a:bodyPr/>
    <a:lstStyle/>
    <a:p>
      <a:pPr>
        <a:defRPr/>
      </a:pPr>
      <a:endParaRPr lang="sv-SE"/>
    </a:p>
  </c:txPr>
  <c:externalData r:id="rId1">
    <c:autoUpdate val="0"/>
  </c:externalData>
</c:chartSpace>
</file>

<file path=ppt/charts/chart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sv-SE"/>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Grafdata!$A$4</c:f>
              <c:strCache>
                <c:ptCount val="1"/>
                <c:pt idx="0">
                  <c:v>Sverige</c:v>
                </c:pt>
              </c:strCache>
            </c:strRef>
          </c:tx>
          <c:spPr>
            <a:ln w="28575" cap="rnd">
              <a:solidFill>
                <a:schemeClr val="accent1"/>
              </a:solidFill>
              <a:prstDash val="sysDash"/>
              <a:round/>
            </a:ln>
            <a:effectLst/>
          </c:spPr>
          <c:marker>
            <c:symbol val="none"/>
          </c:marker>
          <c:cat>
            <c:numRef>
              <c:f>Grafdata!$B$2:$AP$2</c:f>
              <c:numCache>
                <c:formatCode>General</c:formatCode>
                <c:ptCount val="41"/>
                <c:pt idx="1">
                  <c:v>2012</c:v>
                </c:pt>
                <c:pt idx="5">
                  <c:v>2013</c:v>
                </c:pt>
                <c:pt idx="9">
                  <c:v>2014</c:v>
                </c:pt>
                <c:pt idx="13">
                  <c:v>2015</c:v>
                </c:pt>
                <c:pt idx="17">
                  <c:v>2016</c:v>
                </c:pt>
                <c:pt idx="21">
                  <c:v>2017</c:v>
                </c:pt>
                <c:pt idx="25">
                  <c:v>2018</c:v>
                </c:pt>
                <c:pt idx="29">
                  <c:v>2019</c:v>
                </c:pt>
                <c:pt idx="33">
                  <c:v>2020</c:v>
                </c:pt>
                <c:pt idx="37">
                  <c:v>2021</c:v>
                </c:pt>
              </c:numCache>
            </c:numRef>
          </c:cat>
          <c:val>
            <c:numRef>
              <c:f>Grafdata!$B$4:$AP$4</c:f>
              <c:numCache>
                <c:formatCode>General</c:formatCode>
                <c:ptCount val="41"/>
                <c:pt idx="0">
                  <c:v>5.3716065000000004</c:v>
                </c:pt>
                <c:pt idx="1">
                  <c:v>5.6471321000000003</c:v>
                </c:pt>
                <c:pt idx="2">
                  <c:v>5.2812840999999997</c:v>
                </c:pt>
                <c:pt idx="3">
                  <c:v>5.4272818000000003</c:v>
                </c:pt>
                <c:pt idx="4">
                  <c:v>5.6900012000000002</c:v>
                </c:pt>
                <c:pt idx="5">
                  <c:v>5.8598794999999999</c:v>
                </c:pt>
                <c:pt idx="6">
                  <c:v>5.4593397000000001</c:v>
                </c:pt>
                <c:pt idx="7">
                  <c:v>5.5785103999999999</c:v>
                </c:pt>
                <c:pt idx="8">
                  <c:v>5.6457477999999996</c:v>
                </c:pt>
                <c:pt idx="9">
                  <c:v>5.5976245000000002</c:v>
                </c:pt>
                <c:pt idx="10">
                  <c:v>5.0938878000000001</c:v>
                </c:pt>
                <c:pt idx="11">
                  <c:v>5.1062773000000004</c:v>
                </c:pt>
                <c:pt idx="12">
                  <c:v>5.2243864999999996</c:v>
                </c:pt>
                <c:pt idx="13">
                  <c:v>5.2929404</c:v>
                </c:pt>
                <c:pt idx="14">
                  <c:v>4.9356795</c:v>
                </c:pt>
                <c:pt idx="15">
                  <c:v>5.0270139</c:v>
                </c:pt>
                <c:pt idx="16">
                  <c:v>5.1607665000000003</c:v>
                </c:pt>
                <c:pt idx="17">
                  <c:v>5.1933197</c:v>
                </c:pt>
                <c:pt idx="18">
                  <c:v>4.8013187999999998</c:v>
                </c:pt>
                <c:pt idx="19">
                  <c:v>4.8220586000000001</c:v>
                </c:pt>
                <c:pt idx="20">
                  <c:v>4.9710428000000002</c:v>
                </c:pt>
                <c:pt idx="21">
                  <c:v>5.0919134000000001</c:v>
                </c:pt>
                <c:pt idx="22">
                  <c:v>4.8117241000000002</c:v>
                </c:pt>
                <c:pt idx="23">
                  <c:v>4.8194819000000004</c:v>
                </c:pt>
                <c:pt idx="24">
                  <c:v>4.8820189999999997</c:v>
                </c:pt>
                <c:pt idx="25">
                  <c:v>4.9013086000000001</c:v>
                </c:pt>
                <c:pt idx="26">
                  <c:v>4.5815858</c:v>
                </c:pt>
                <c:pt idx="27">
                  <c:v>4.5682245000000004</c:v>
                </c:pt>
                <c:pt idx="28">
                  <c:v>4.5652578999999998</c:v>
                </c:pt>
                <c:pt idx="29">
                  <c:v>4.6360673999999999</c:v>
                </c:pt>
                <c:pt idx="30">
                  <c:v>4.4652865000000004</c:v>
                </c:pt>
                <c:pt idx="31">
                  <c:v>4.6453017000000001</c:v>
                </c:pt>
                <c:pt idx="32">
                  <c:v>4.8557554528969531</c:v>
                </c:pt>
                <c:pt idx="33">
                  <c:v>5.0690150105641782</c:v>
                </c:pt>
                <c:pt idx="34">
                  <c:v>5.8655588453141814</c:v>
                </c:pt>
                <c:pt idx="35">
                  <c:v>6.2768198893320166</c:v>
                </c:pt>
                <c:pt idx="36">
                  <c:v>6.0307963571851229</c:v>
                </c:pt>
                <c:pt idx="37">
                  <c:v>5.9896784238545449</c:v>
                </c:pt>
                <c:pt idx="38">
                  <c:v>5.5009540448191512</c:v>
                </c:pt>
                <c:pt idx="39">
                  <c:v>5.2183485831050209</c:v>
                </c:pt>
                <c:pt idx="40">
                  <c:v>4.884944021055655</c:v>
                </c:pt>
              </c:numCache>
            </c:numRef>
          </c:val>
          <c:smooth val="0"/>
          <c:extLst>
            <c:ext xmlns:c16="http://schemas.microsoft.com/office/drawing/2014/chart" uri="{C3380CC4-5D6E-409C-BE32-E72D297353CC}">
              <c16:uniqueId val="{00000000-ECF7-4389-B6DB-4090E624DE28}"/>
            </c:ext>
          </c:extLst>
        </c:ser>
        <c:ser>
          <c:idx val="1"/>
          <c:order val="1"/>
          <c:tx>
            <c:strRef>
              <c:f>Grafdata!$A$12</c:f>
              <c:strCache>
                <c:ptCount val="1"/>
                <c:pt idx="0">
                  <c:v>Örebro län</c:v>
                </c:pt>
              </c:strCache>
            </c:strRef>
          </c:tx>
          <c:spPr>
            <a:ln w="28575" cap="rnd">
              <a:solidFill>
                <a:schemeClr val="accent2"/>
              </a:solidFill>
              <a:round/>
            </a:ln>
            <a:effectLst/>
          </c:spPr>
          <c:marker>
            <c:symbol val="none"/>
          </c:marker>
          <c:cat>
            <c:numRef>
              <c:f>Grafdata!$B$2:$AP$2</c:f>
              <c:numCache>
                <c:formatCode>General</c:formatCode>
                <c:ptCount val="41"/>
                <c:pt idx="1">
                  <c:v>2012</c:v>
                </c:pt>
                <c:pt idx="5">
                  <c:v>2013</c:v>
                </c:pt>
                <c:pt idx="9">
                  <c:v>2014</c:v>
                </c:pt>
                <c:pt idx="13">
                  <c:v>2015</c:v>
                </c:pt>
                <c:pt idx="17">
                  <c:v>2016</c:v>
                </c:pt>
                <c:pt idx="21">
                  <c:v>2017</c:v>
                </c:pt>
                <c:pt idx="25">
                  <c:v>2018</c:v>
                </c:pt>
                <c:pt idx="29">
                  <c:v>2019</c:v>
                </c:pt>
                <c:pt idx="33">
                  <c:v>2020</c:v>
                </c:pt>
                <c:pt idx="37">
                  <c:v>2021</c:v>
                </c:pt>
              </c:numCache>
            </c:numRef>
          </c:cat>
          <c:val>
            <c:numRef>
              <c:f>Grafdata!$B$12:$AP$12</c:f>
              <c:numCache>
                <c:formatCode>General</c:formatCode>
                <c:ptCount val="41"/>
                <c:pt idx="0">
                  <c:v>5.9924808000000001</c:v>
                </c:pt>
                <c:pt idx="1">
                  <c:v>6.3042547000000004</c:v>
                </c:pt>
                <c:pt idx="2">
                  <c:v>5.8226214000000001</c:v>
                </c:pt>
                <c:pt idx="3">
                  <c:v>6.0116129000000003</c:v>
                </c:pt>
                <c:pt idx="4">
                  <c:v>6.4873839999999996</c:v>
                </c:pt>
                <c:pt idx="5">
                  <c:v>6.6882427</c:v>
                </c:pt>
                <c:pt idx="6">
                  <c:v>5.9905048000000001</c:v>
                </c:pt>
                <c:pt idx="7">
                  <c:v>6.0537422000000003</c:v>
                </c:pt>
                <c:pt idx="8">
                  <c:v>6.1542497999999997</c:v>
                </c:pt>
                <c:pt idx="9">
                  <c:v>6.0975190000000001</c:v>
                </c:pt>
                <c:pt idx="10">
                  <c:v>5.4159978000000004</c:v>
                </c:pt>
                <c:pt idx="11">
                  <c:v>5.3898587999999998</c:v>
                </c:pt>
                <c:pt idx="12">
                  <c:v>5.4284692999999997</c:v>
                </c:pt>
                <c:pt idx="13">
                  <c:v>5.5140719999999996</c:v>
                </c:pt>
                <c:pt idx="14">
                  <c:v>5.1657051999999997</c:v>
                </c:pt>
                <c:pt idx="15">
                  <c:v>5.2827367000000001</c:v>
                </c:pt>
                <c:pt idx="16">
                  <c:v>5.3865316999999999</c:v>
                </c:pt>
                <c:pt idx="17">
                  <c:v>5.3783104000000002</c:v>
                </c:pt>
                <c:pt idx="18">
                  <c:v>4.8923249000000002</c:v>
                </c:pt>
                <c:pt idx="19">
                  <c:v>4.9673147999999996</c:v>
                </c:pt>
                <c:pt idx="20">
                  <c:v>5.1439741999999997</c:v>
                </c:pt>
                <c:pt idx="21">
                  <c:v>5.2628193000000003</c:v>
                </c:pt>
                <c:pt idx="22">
                  <c:v>4.9352112000000004</c:v>
                </c:pt>
                <c:pt idx="23">
                  <c:v>4.8967276000000002</c:v>
                </c:pt>
                <c:pt idx="24">
                  <c:v>4.9132784999999997</c:v>
                </c:pt>
                <c:pt idx="25">
                  <c:v>4.8889475999999998</c:v>
                </c:pt>
                <c:pt idx="26">
                  <c:v>4.5476232000000003</c:v>
                </c:pt>
                <c:pt idx="27">
                  <c:v>4.6154779000000001</c:v>
                </c:pt>
                <c:pt idx="28">
                  <c:v>4.6436241000000003</c:v>
                </c:pt>
                <c:pt idx="29">
                  <c:v>4.7482462999999999</c:v>
                </c:pt>
                <c:pt idx="30">
                  <c:v>4.5582763999999996</c:v>
                </c:pt>
                <c:pt idx="31">
                  <c:v>4.8245556000000001</c:v>
                </c:pt>
                <c:pt idx="32">
                  <c:v>5.1210229959555758</c:v>
                </c:pt>
                <c:pt idx="33">
                  <c:v>5.4590499367391301</c:v>
                </c:pt>
                <c:pt idx="34">
                  <c:v>6.0810647198057985</c:v>
                </c:pt>
                <c:pt idx="35">
                  <c:v>6.5056493838825249</c:v>
                </c:pt>
                <c:pt idx="36">
                  <c:v>6.1775371378088133</c:v>
                </c:pt>
                <c:pt idx="37">
                  <c:v>6.1611964030228679</c:v>
                </c:pt>
                <c:pt idx="38">
                  <c:v>5.7381182374347661</c:v>
                </c:pt>
                <c:pt idx="39">
                  <c:v>5.5993195855657536</c:v>
                </c:pt>
                <c:pt idx="40">
                  <c:v>5.2153287106969746</c:v>
                </c:pt>
              </c:numCache>
            </c:numRef>
          </c:val>
          <c:smooth val="0"/>
          <c:extLst>
            <c:ext xmlns:c16="http://schemas.microsoft.com/office/drawing/2014/chart" uri="{C3380CC4-5D6E-409C-BE32-E72D297353CC}">
              <c16:uniqueId val="{00000001-ECF7-4389-B6DB-4090E624DE28}"/>
            </c:ext>
          </c:extLst>
        </c:ser>
        <c:ser>
          <c:idx val="2"/>
          <c:order val="2"/>
          <c:tx>
            <c:strRef>
              <c:f>Grafdata!$A$13</c:f>
              <c:strCache>
                <c:ptCount val="1"/>
                <c:pt idx="0">
                  <c:v>Örebro kommun</c:v>
                </c:pt>
              </c:strCache>
            </c:strRef>
          </c:tx>
          <c:spPr>
            <a:ln w="28575" cap="rnd">
              <a:solidFill>
                <a:schemeClr val="accent3"/>
              </a:solidFill>
              <a:prstDash val="sysDash"/>
              <a:round/>
            </a:ln>
            <a:effectLst/>
          </c:spPr>
          <c:marker>
            <c:symbol val="none"/>
          </c:marker>
          <c:cat>
            <c:numRef>
              <c:f>Grafdata!$B$2:$AP$2</c:f>
              <c:numCache>
                <c:formatCode>General</c:formatCode>
                <c:ptCount val="41"/>
                <c:pt idx="1">
                  <c:v>2012</c:v>
                </c:pt>
                <c:pt idx="5">
                  <c:v>2013</c:v>
                </c:pt>
                <c:pt idx="9">
                  <c:v>2014</c:v>
                </c:pt>
                <c:pt idx="13">
                  <c:v>2015</c:v>
                </c:pt>
                <c:pt idx="17">
                  <c:v>2016</c:v>
                </c:pt>
                <c:pt idx="21">
                  <c:v>2017</c:v>
                </c:pt>
                <c:pt idx="25">
                  <c:v>2018</c:v>
                </c:pt>
                <c:pt idx="29">
                  <c:v>2019</c:v>
                </c:pt>
                <c:pt idx="33">
                  <c:v>2020</c:v>
                </c:pt>
                <c:pt idx="37">
                  <c:v>2021</c:v>
                </c:pt>
              </c:numCache>
            </c:numRef>
          </c:cat>
          <c:val>
            <c:numRef>
              <c:f>Grafdata!$B$13:$AP$13</c:f>
              <c:numCache>
                <c:formatCode>General</c:formatCode>
                <c:ptCount val="41"/>
                <c:pt idx="0">
                  <c:v>6.2194779000000002</c:v>
                </c:pt>
                <c:pt idx="1">
                  <c:v>6.5438232999999997</c:v>
                </c:pt>
                <c:pt idx="2">
                  <c:v>6.2443112999999997</c:v>
                </c:pt>
                <c:pt idx="3">
                  <c:v>6.4179348000000003</c:v>
                </c:pt>
                <c:pt idx="4">
                  <c:v>6.6188840000000004</c:v>
                </c:pt>
                <c:pt idx="5">
                  <c:v>6.6672392</c:v>
                </c:pt>
                <c:pt idx="6">
                  <c:v>6.2253885999999996</c:v>
                </c:pt>
                <c:pt idx="7">
                  <c:v>6.3967806999999999</c:v>
                </c:pt>
                <c:pt idx="8">
                  <c:v>6.4084034000000001</c:v>
                </c:pt>
                <c:pt idx="9">
                  <c:v>6.1978321000000003</c:v>
                </c:pt>
                <c:pt idx="10">
                  <c:v>5.6065635</c:v>
                </c:pt>
                <c:pt idx="11">
                  <c:v>5.5916085000000004</c:v>
                </c:pt>
                <c:pt idx="12">
                  <c:v>5.4497150999999997</c:v>
                </c:pt>
                <c:pt idx="13">
                  <c:v>5.4473944999999997</c:v>
                </c:pt>
                <c:pt idx="14">
                  <c:v>5.1330483999999998</c:v>
                </c:pt>
                <c:pt idx="15">
                  <c:v>5.2525253000000003</c:v>
                </c:pt>
                <c:pt idx="16">
                  <c:v>5.2817316999999999</c:v>
                </c:pt>
                <c:pt idx="17">
                  <c:v>5.1957484999999997</c:v>
                </c:pt>
                <c:pt idx="18">
                  <c:v>4.7884700000000002</c:v>
                </c:pt>
                <c:pt idx="19">
                  <c:v>4.8628920000000004</c:v>
                </c:pt>
                <c:pt idx="20">
                  <c:v>4.8696121000000003</c:v>
                </c:pt>
                <c:pt idx="21">
                  <c:v>4.9672558999999996</c:v>
                </c:pt>
                <c:pt idx="22">
                  <c:v>4.8464055999999998</c:v>
                </c:pt>
                <c:pt idx="23">
                  <c:v>4.8876816999999999</c:v>
                </c:pt>
                <c:pt idx="24">
                  <c:v>4.9318413999999997</c:v>
                </c:pt>
                <c:pt idx="25">
                  <c:v>5.0166506999999996</c:v>
                </c:pt>
                <c:pt idx="26">
                  <c:v>4.8434929999999996</c:v>
                </c:pt>
                <c:pt idx="27">
                  <c:v>4.9744811000000002</c:v>
                </c:pt>
                <c:pt idx="28">
                  <c:v>4.9556544000000002</c:v>
                </c:pt>
                <c:pt idx="29">
                  <c:v>5.1032916999999998</c:v>
                </c:pt>
                <c:pt idx="30">
                  <c:v>4.9434569000000002</c:v>
                </c:pt>
                <c:pt idx="31">
                  <c:v>5.2618318999999998</c:v>
                </c:pt>
                <c:pt idx="32">
                  <c:v>5.459709901981328</c:v>
                </c:pt>
                <c:pt idx="33">
                  <c:v>5.826548816559451</c:v>
                </c:pt>
                <c:pt idx="34">
                  <c:v>6.6712745852873248</c:v>
                </c:pt>
                <c:pt idx="35">
                  <c:v>7.2024842770038635</c:v>
                </c:pt>
                <c:pt idx="36">
                  <c:v>6.8194979150116257</c:v>
                </c:pt>
                <c:pt idx="37">
                  <c:v>6.8170443567629233</c:v>
                </c:pt>
                <c:pt idx="38">
                  <c:v>6.4894378020117092</c:v>
                </c:pt>
                <c:pt idx="39">
                  <c:v>6.3388492953118689</c:v>
                </c:pt>
                <c:pt idx="40">
                  <c:v>5.8467947207507542</c:v>
                </c:pt>
              </c:numCache>
            </c:numRef>
          </c:val>
          <c:smooth val="0"/>
          <c:extLst>
            <c:ext xmlns:c16="http://schemas.microsoft.com/office/drawing/2014/chart" uri="{C3380CC4-5D6E-409C-BE32-E72D297353CC}">
              <c16:uniqueId val="{00000002-ECF7-4389-B6DB-4090E624DE28}"/>
            </c:ext>
          </c:extLst>
        </c:ser>
        <c:dLbls>
          <c:showLegendKey val="0"/>
          <c:showVal val="0"/>
          <c:showCatName val="0"/>
          <c:showSerName val="0"/>
          <c:showPercent val="0"/>
          <c:showBubbleSize val="0"/>
        </c:dLbls>
        <c:smooth val="0"/>
        <c:axId val="772784184"/>
        <c:axId val="772785824"/>
      </c:lineChart>
      <c:catAx>
        <c:axId val="77278418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sv-SE"/>
          </a:p>
        </c:txPr>
        <c:crossAx val="772785824"/>
        <c:crosses val="autoZero"/>
        <c:auto val="1"/>
        <c:lblAlgn val="ctr"/>
        <c:lblOffset val="100"/>
        <c:noMultiLvlLbl val="0"/>
      </c:catAx>
      <c:valAx>
        <c:axId val="77278582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sv-SE"/>
          </a:p>
        </c:txPr>
        <c:crossAx val="772784184"/>
        <c:crosses val="autoZero"/>
        <c:crossBetween val="between"/>
      </c:valAx>
    </c:plotArea>
    <c:legend>
      <c:legendPos val="b"/>
      <c:overlay val="0"/>
      <c:spPr>
        <a:noFill/>
        <a:ln>
          <a:noFill/>
        </a:ln>
        <a:effectLst/>
      </c:spPr>
      <c:txPr>
        <a:bodyPr rot="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sv-SE"/>
        </a:p>
      </c:txPr>
    </c:legend>
    <c:plotVisOnly val="1"/>
    <c:dispBlanksAs val="gap"/>
    <c:showDLblsOverMax val="0"/>
  </c:chart>
  <c:txPr>
    <a:bodyPr/>
    <a:lstStyle/>
    <a:p>
      <a:pPr>
        <a:defRPr/>
      </a:pPr>
      <a:endParaRPr lang="sv-SE"/>
    </a:p>
  </c:txPr>
  <c:externalData r:id="rId1">
    <c:autoUpdate val="0"/>
  </c:externalData>
</c:chartSpace>
</file>

<file path=ppt/charts/chart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sv-SE"/>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Grafdata!$A$23</c:f>
              <c:strCache>
                <c:ptCount val="1"/>
                <c:pt idx="0">
                  <c:v>Sverige</c:v>
                </c:pt>
              </c:strCache>
            </c:strRef>
          </c:tx>
          <c:spPr>
            <a:ln w="28575" cap="rnd">
              <a:solidFill>
                <a:schemeClr val="accent1"/>
              </a:solidFill>
              <a:prstDash val="sysDash"/>
              <a:round/>
            </a:ln>
            <a:effectLst/>
          </c:spPr>
          <c:marker>
            <c:symbol val="none"/>
          </c:marker>
          <c:cat>
            <c:strRef>
              <c:f>Grafdata!$B$22:$AP$22</c:f>
              <c:strCache>
                <c:ptCount val="38"/>
                <c:pt idx="1">
                  <c:v>2012</c:v>
                </c:pt>
                <c:pt idx="5">
                  <c:v>2013</c:v>
                </c:pt>
                <c:pt idx="9">
                  <c:v>2014</c:v>
                </c:pt>
                <c:pt idx="13">
                  <c:v>2015</c:v>
                </c:pt>
                <c:pt idx="17">
                  <c:v>2016</c:v>
                </c:pt>
                <c:pt idx="21">
                  <c:v>2017</c:v>
                </c:pt>
                <c:pt idx="25">
                  <c:v>2018</c:v>
                </c:pt>
                <c:pt idx="29">
                  <c:v>2019</c:v>
                </c:pt>
                <c:pt idx="33">
                  <c:v>2020</c:v>
                </c:pt>
                <c:pt idx="37">
                  <c:v>2021</c:v>
                </c:pt>
              </c:strCache>
            </c:strRef>
          </c:cat>
          <c:val>
            <c:numRef>
              <c:f>Grafdata!$B$23:$AP$23</c:f>
              <c:numCache>
                <c:formatCode>General</c:formatCode>
                <c:ptCount val="41"/>
                <c:pt idx="0">
                  <c:v>100</c:v>
                </c:pt>
                <c:pt idx="1">
                  <c:v>100.12926486801707</c:v>
                </c:pt>
                <c:pt idx="2">
                  <c:v>100.3327162547566</c:v>
                </c:pt>
                <c:pt idx="3">
                  <c:v>100.60329932283052</c:v>
                </c:pt>
                <c:pt idx="4">
                  <c:v>100.77021108094556</c:v>
                </c:pt>
                <c:pt idx="5">
                  <c:v>100.95552447021493</c:v>
                </c:pt>
                <c:pt idx="6">
                  <c:v>101.19775109922064</c:v>
                </c:pt>
                <c:pt idx="7">
                  <c:v>101.50365053562456</c:v>
                </c:pt>
                <c:pt idx="8">
                  <c:v>101.70844118147963</c:v>
                </c:pt>
                <c:pt idx="9">
                  <c:v>101.94051264097152</c:v>
                </c:pt>
                <c:pt idx="10">
                  <c:v>102.22864316706308</c:v>
                </c:pt>
                <c:pt idx="11">
                  <c:v>102.59039076311933</c:v>
                </c:pt>
                <c:pt idx="12">
                  <c:v>102.78924437840713</c:v>
                </c:pt>
                <c:pt idx="13">
                  <c:v>103.00017241642944</c:v>
                </c:pt>
                <c:pt idx="14">
                  <c:v>103.27240055869251</c:v>
                </c:pt>
                <c:pt idx="15">
                  <c:v>103.64658111929371</c:v>
                </c:pt>
                <c:pt idx="16">
                  <c:v>103.88239617710067</c:v>
                </c:pt>
                <c:pt idx="17">
                  <c:v>104.13929138429302</c:v>
                </c:pt>
                <c:pt idx="18">
                  <c:v>104.46570152132453</c:v>
                </c:pt>
                <c:pt idx="19">
                  <c:v>104.97281673082632</c:v>
                </c:pt>
                <c:pt idx="20">
                  <c:v>105.40236036510102</c:v>
                </c:pt>
                <c:pt idx="21">
                  <c:v>105.70543364841073</c:v>
                </c:pt>
                <c:pt idx="22">
                  <c:v>106.01302034039327</c:v>
                </c:pt>
                <c:pt idx="23">
                  <c:v>106.44193125382598</c:v>
                </c:pt>
                <c:pt idx="24">
                  <c:v>106.72146732181395</c:v>
                </c:pt>
                <c:pt idx="25">
                  <c:v>106.95814709810494</c:v>
                </c:pt>
                <c:pt idx="26">
                  <c:v>107.26225382545657</c:v>
                </c:pt>
                <c:pt idx="27">
                  <c:v>107.63726746849973</c:v>
                </c:pt>
                <c:pt idx="28">
                  <c:v>107.88085444731571</c:v>
                </c:pt>
                <c:pt idx="29">
                  <c:v>108.14361286764377</c:v>
                </c:pt>
                <c:pt idx="30">
                  <c:v>108.41870934439048</c:v>
                </c:pt>
                <c:pt idx="31">
                  <c:v>108.75888115973513</c:v>
                </c:pt>
                <c:pt idx="32">
                  <c:v>108.90801346219045</c:v>
                </c:pt>
                <c:pt idx="33">
                  <c:v>109.07477758544236</c:v>
                </c:pt>
                <c:pt idx="34">
                  <c:v>109.169548622224</c:v>
                </c:pt>
                <c:pt idx="35">
                  <c:v>109.3892609346025</c:v>
                </c:pt>
                <c:pt idx="36">
                  <c:v>109.45327119311642</c:v>
                </c:pt>
                <c:pt idx="37">
                  <c:v>109.56411333928442</c:v>
                </c:pt>
                <c:pt idx="38">
                  <c:v>109.76913598278156</c:v>
                </c:pt>
                <c:pt idx="39">
                  <c:v>110.04541353843331</c:v>
                </c:pt>
                <c:pt idx="40">
                  <c:v>110.22340845663041</c:v>
                </c:pt>
              </c:numCache>
            </c:numRef>
          </c:val>
          <c:smooth val="0"/>
          <c:extLst>
            <c:ext xmlns:c16="http://schemas.microsoft.com/office/drawing/2014/chart" uri="{C3380CC4-5D6E-409C-BE32-E72D297353CC}">
              <c16:uniqueId val="{00000000-E4B5-4929-8A5A-EAF4B47DC247}"/>
            </c:ext>
          </c:extLst>
        </c:ser>
        <c:ser>
          <c:idx val="1"/>
          <c:order val="1"/>
          <c:tx>
            <c:strRef>
              <c:f>Grafdata!$A$31</c:f>
              <c:strCache>
                <c:ptCount val="1"/>
                <c:pt idx="0">
                  <c:v>Örebro län</c:v>
                </c:pt>
              </c:strCache>
            </c:strRef>
          </c:tx>
          <c:spPr>
            <a:ln w="28575" cap="rnd">
              <a:solidFill>
                <a:schemeClr val="accent2"/>
              </a:solidFill>
              <a:round/>
            </a:ln>
            <a:effectLst/>
          </c:spPr>
          <c:marker>
            <c:symbol val="none"/>
          </c:marker>
          <c:cat>
            <c:strRef>
              <c:f>Grafdata!$B$22:$AP$22</c:f>
              <c:strCache>
                <c:ptCount val="38"/>
                <c:pt idx="1">
                  <c:v>2012</c:v>
                </c:pt>
                <c:pt idx="5">
                  <c:v>2013</c:v>
                </c:pt>
                <c:pt idx="9">
                  <c:v>2014</c:v>
                </c:pt>
                <c:pt idx="13">
                  <c:v>2015</c:v>
                </c:pt>
                <c:pt idx="17">
                  <c:v>2016</c:v>
                </c:pt>
                <c:pt idx="21">
                  <c:v>2017</c:v>
                </c:pt>
                <c:pt idx="25">
                  <c:v>2018</c:v>
                </c:pt>
                <c:pt idx="29">
                  <c:v>2019</c:v>
                </c:pt>
                <c:pt idx="33">
                  <c:v>2020</c:v>
                </c:pt>
                <c:pt idx="37">
                  <c:v>2021</c:v>
                </c:pt>
              </c:strCache>
            </c:strRef>
          </c:cat>
          <c:val>
            <c:numRef>
              <c:f>Grafdata!$B$31:$AP$31</c:f>
              <c:numCache>
                <c:formatCode>General</c:formatCode>
                <c:ptCount val="41"/>
                <c:pt idx="0">
                  <c:v>100</c:v>
                </c:pt>
                <c:pt idx="1">
                  <c:v>100.04048698023951</c:v>
                </c:pt>
                <c:pt idx="2">
                  <c:v>100.17544358103788</c:v>
                </c:pt>
                <c:pt idx="3">
                  <c:v>100.38391601437642</c:v>
                </c:pt>
                <c:pt idx="4">
                  <c:v>100.54728453113236</c:v>
                </c:pt>
                <c:pt idx="5">
                  <c:v>100.69396104726322</c:v>
                </c:pt>
                <c:pt idx="6">
                  <c:v>100.88147969258307</c:v>
                </c:pt>
                <c:pt idx="7">
                  <c:v>101.16062676686602</c:v>
                </c:pt>
                <c:pt idx="8">
                  <c:v>101.35773443382155</c:v>
                </c:pt>
                <c:pt idx="9">
                  <c:v>101.60065631525862</c:v>
                </c:pt>
                <c:pt idx="10">
                  <c:v>101.79137130112369</c:v>
                </c:pt>
                <c:pt idx="11">
                  <c:v>102.10141633401048</c:v>
                </c:pt>
                <c:pt idx="12">
                  <c:v>102.33616978960976</c:v>
                </c:pt>
                <c:pt idx="13">
                  <c:v>102.60821388490332</c:v>
                </c:pt>
                <c:pt idx="14">
                  <c:v>102.78898470018326</c:v>
                </c:pt>
                <c:pt idx="15">
                  <c:v>103.22688335487904</c:v>
                </c:pt>
                <c:pt idx="16">
                  <c:v>103.3526060829912</c:v>
                </c:pt>
                <c:pt idx="17">
                  <c:v>103.5674711974202</c:v>
                </c:pt>
                <c:pt idx="18">
                  <c:v>103.77949512025343</c:v>
                </c:pt>
                <c:pt idx="19">
                  <c:v>104.34240620516245</c:v>
                </c:pt>
                <c:pt idx="20">
                  <c:v>104.74798630545651</c:v>
                </c:pt>
                <c:pt idx="21">
                  <c:v>105.02642308184052</c:v>
                </c:pt>
                <c:pt idx="22">
                  <c:v>105.31622462460756</c:v>
                </c:pt>
                <c:pt idx="23">
                  <c:v>105.83332149503502</c:v>
                </c:pt>
                <c:pt idx="24">
                  <c:v>106.15650703905217</c:v>
                </c:pt>
                <c:pt idx="25">
                  <c:v>106.39658772889349</c:v>
                </c:pt>
                <c:pt idx="26">
                  <c:v>106.62565880130127</c:v>
                </c:pt>
                <c:pt idx="27">
                  <c:v>107.06746409444121</c:v>
                </c:pt>
                <c:pt idx="28">
                  <c:v>107.34448027502735</c:v>
                </c:pt>
                <c:pt idx="29">
                  <c:v>107.64422598837953</c:v>
                </c:pt>
                <c:pt idx="30">
                  <c:v>107.84026820848663</c:v>
                </c:pt>
                <c:pt idx="31">
                  <c:v>108.12367707016323</c:v>
                </c:pt>
                <c:pt idx="32">
                  <c:v>108.25117554302274</c:v>
                </c:pt>
                <c:pt idx="33">
                  <c:v>108.31190601338201</c:v>
                </c:pt>
                <c:pt idx="34">
                  <c:v>108.30515818334209</c:v>
                </c:pt>
                <c:pt idx="35">
                  <c:v>108.57826772548407</c:v>
                </c:pt>
                <c:pt idx="36">
                  <c:v>108.5487903626781</c:v>
                </c:pt>
                <c:pt idx="37">
                  <c:v>108.5523418521728</c:v>
                </c:pt>
                <c:pt idx="38">
                  <c:v>108.61591351412783</c:v>
                </c:pt>
                <c:pt idx="39">
                  <c:v>108.88866790732033</c:v>
                </c:pt>
                <c:pt idx="40">
                  <c:v>108.95685650561846</c:v>
                </c:pt>
              </c:numCache>
            </c:numRef>
          </c:val>
          <c:smooth val="0"/>
          <c:extLst>
            <c:ext xmlns:c16="http://schemas.microsoft.com/office/drawing/2014/chart" uri="{C3380CC4-5D6E-409C-BE32-E72D297353CC}">
              <c16:uniqueId val="{00000001-E4B5-4929-8A5A-EAF4B47DC247}"/>
            </c:ext>
          </c:extLst>
        </c:ser>
        <c:ser>
          <c:idx val="2"/>
          <c:order val="2"/>
          <c:tx>
            <c:strRef>
              <c:f>Grafdata!$A$32</c:f>
              <c:strCache>
                <c:ptCount val="1"/>
                <c:pt idx="0">
                  <c:v>Örebro kommun</c:v>
                </c:pt>
              </c:strCache>
            </c:strRef>
          </c:tx>
          <c:spPr>
            <a:ln w="28575" cap="rnd">
              <a:solidFill>
                <a:schemeClr val="accent3"/>
              </a:solidFill>
              <a:prstDash val="sysDot"/>
              <a:round/>
            </a:ln>
            <a:effectLst/>
          </c:spPr>
          <c:marker>
            <c:symbol val="none"/>
          </c:marker>
          <c:cat>
            <c:strRef>
              <c:f>Grafdata!$B$22:$AP$22</c:f>
              <c:strCache>
                <c:ptCount val="38"/>
                <c:pt idx="1">
                  <c:v>2012</c:v>
                </c:pt>
                <c:pt idx="5">
                  <c:v>2013</c:v>
                </c:pt>
                <c:pt idx="9">
                  <c:v>2014</c:v>
                </c:pt>
                <c:pt idx="13">
                  <c:v>2015</c:v>
                </c:pt>
                <c:pt idx="17">
                  <c:v>2016</c:v>
                </c:pt>
                <c:pt idx="21">
                  <c:v>2017</c:v>
                </c:pt>
                <c:pt idx="25">
                  <c:v>2018</c:v>
                </c:pt>
                <c:pt idx="29">
                  <c:v>2019</c:v>
                </c:pt>
                <c:pt idx="33">
                  <c:v>2020</c:v>
                </c:pt>
                <c:pt idx="37">
                  <c:v>2021</c:v>
                </c:pt>
              </c:strCache>
            </c:strRef>
          </c:cat>
          <c:val>
            <c:numRef>
              <c:f>Grafdata!$B$32:$AP$32</c:f>
              <c:numCache>
                <c:formatCode>General</c:formatCode>
                <c:ptCount val="41"/>
                <c:pt idx="0">
                  <c:v>100</c:v>
                </c:pt>
                <c:pt idx="1">
                  <c:v>100.19544781616237</c:v>
                </c:pt>
                <c:pt idx="2">
                  <c:v>100.43975758636533</c:v>
                </c:pt>
                <c:pt idx="3">
                  <c:v>100.99401258742279</c:v>
                </c:pt>
                <c:pt idx="4">
                  <c:v>101.3353169828108</c:v>
                </c:pt>
                <c:pt idx="5">
                  <c:v>101.64088651628853</c:v>
                </c:pt>
                <c:pt idx="6">
                  <c:v>101.77799170076064</c:v>
                </c:pt>
                <c:pt idx="7">
                  <c:v>102.31474391231103</c:v>
                </c:pt>
                <c:pt idx="8">
                  <c:v>102.53644591273401</c:v>
                </c:pt>
                <c:pt idx="9">
                  <c:v>102.94630290035808</c:v>
                </c:pt>
                <c:pt idx="10">
                  <c:v>103.10747442040241</c:v>
                </c:pt>
                <c:pt idx="11">
                  <c:v>103.67850292807083</c:v>
                </c:pt>
                <c:pt idx="12">
                  <c:v>104.00886808001692</c:v>
                </c:pt>
                <c:pt idx="13">
                  <c:v>104.35892387015848</c:v>
                </c:pt>
                <c:pt idx="14">
                  <c:v>104.53468104812538</c:v>
                </c:pt>
                <c:pt idx="15">
                  <c:v>105.04444979251902</c:v>
                </c:pt>
                <c:pt idx="16">
                  <c:v>105.16259362169178</c:v>
                </c:pt>
                <c:pt idx="17">
                  <c:v>105.56880419483522</c:v>
                </c:pt>
                <c:pt idx="18">
                  <c:v>105.69861655034605</c:v>
                </c:pt>
                <c:pt idx="19">
                  <c:v>106.41696020303236</c:v>
                </c:pt>
                <c:pt idx="20">
                  <c:v>106.93548034217953</c:v>
                </c:pt>
                <c:pt idx="21">
                  <c:v>107.5130723959131</c:v>
                </c:pt>
                <c:pt idx="22">
                  <c:v>107.99002340998096</c:v>
                </c:pt>
                <c:pt idx="23">
                  <c:v>108.95705253024701</c:v>
                </c:pt>
                <c:pt idx="24">
                  <c:v>109.60465574200889</c:v>
                </c:pt>
                <c:pt idx="25">
                  <c:v>110.08452388766126</c:v>
                </c:pt>
                <c:pt idx="26">
                  <c:v>110.38863485534674</c:v>
                </c:pt>
                <c:pt idx="27">
                  <c:v>111.30680202157218</c:v>
                </c:pt>
                <c:pt idx="28">
                  <c:v>111.84792993049933</c:v>
                </c:pt>
                <c:pt idx="29">
                  <c:v>112.42041700396001</c:v>
                </c:pt>
                <c:pt idx="30">
                  <c:v>112.61367697143399</c:v>
                </c:pt>
                <c:pt idx="31">
                  <c:v>113.2984736108984</c:v>
                </c:pt>
                <c:pt idx="32">
                  <c:v>113.546429795582</c:v>
                </c:pt>
                <c:pt idx="33">
                  <c:v>113.76010968414758</c:v>
                </c:pt>
                <c:pt idx="34">
                  <c:v>113.60331386148</c:v>
                </c:pt>
                <c:pt idx="35">
                  <c:v>114.08464057292464</c:v>
                </c:pt>
                <c:pt idx="36">
                  <c:v>114.04598857942985</c:v>
                </c:pt>
                <c:pt idx="37">
                  <c:v>113.98327025036282</c:v>
                </c:pt>
                <c:pt idx="38">
                  <c:v>113.89210988834679</c:v>
                </c:pt>
                <c:pt idx="39">
                  <c:v>114.37854158006432</c:v>
                </c:pt>
                <c:pt idx="40">
                  <c:v>114.48793401448356</c:v>
                </c:pt>
              </c:numCache>
            </c:numRef>
          </c:val>
          <c:smooth val="0"/>
          <c:extLst>
            <c:ext xmlns:c16="http://schemas.microsoft.com/office/drawing/2014/chart" uri="{C3380CC4-5D6E-409C-BE32-E72D297353CC}">
              <c16:uniqueId val="{00000002-E4B5-4929-8A5A-EAF4B47DC247}"/>
            </c:ext>
          </c:extLst>
        </c:ser>
        <c:dLbls>
          <c:showLegendKey val="0"/>
          <c:showVal val="0"/>
          <c:showCatName val="0"/>
          <c:showSerName val="0"/>
          <c:showPercent val="0"/>
          <c:showBubbleSize val="0"/>
        </c:dLbls>
        <c:smooth val="0"/>
        <c:axId val="772784184"/>
        <c:axId val="772785824"/>
      </c:lineChart>
      <c:catAx>
        <c:axId val="77278418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sv-SE"/>
          </a:p>
        </c:txPr>
        <c:crossAx val="772785824"/>
        <c:crosses val="autoZero"/>
        <c:auto val="1"/>
        <c:lblAlgn val="ctr"/>
        <c:lblOffset val="100"/>
        <c:noMultiLvlLbl val="0"/>
      </c:catAx>
      <c:valAx>
        <c:axId val="772785824"/>
        <c:scaling>
          <c:orientation val="minMax"/>
          <c:min val="90"/>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sv-SE"/>
          </a:p>
        </c:txPr>
        <c:crossAx val="772784184"/>
        <c:crosses val="autoZero"/>
        <c:crossBetween val="between"/>
      </c:valAx>
    </c:plotArea>
    <c:legend>
      <c:legendPos val="b"/>
      <c:overlay val="0"/>
      <c:spPr>
        <a:noFill/>
        <a:ln>
          <a:noFill/>
        </a:ln>
        <a:effectLst/>
      </c:spPr>
      <c:txPr>
        <a:bodyPr rot="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sv-SE"/>
        </a:p>
      </c:txPr>
    </c:legend>
    <c:plotVisOnly val="1"/>
    <c:dispBlanksAs val="gap"/>
    <c:showDLblsOverMax val="0"/>
  </c:chart>
  <c:txPr>
    <a:bodyPr/>
    <a:lstStyle/>
    <a:p>
      <a:pPr>
        <a:defRPr/>
      </a:pPr>
      <a:endParaRPr lang="sv-SE"/>
    </a:p>
  </c:txPr>
  <c:externalData r:id="rId1">
    <c:autoUpdate val="0"/>
  </c:externalData>
</c:chartSpace>
</file>

<file path=ppt/charts/chart10.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sv-SE"/>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Grafdata!$A$23</c:f>
              <c:strCache>
                <c:ptCount val="1"/>
                <c:pt idx="0">
                  <c:v>Sverige</c:v>
                </c:pt>
              </c:strCache>
            </c:strRef>
          </c:tx>
          <c:spPr>
            <a:ln w="28575" cap="rnd">
              <a:solidFill>
                <a:schemeClr val="accent1"/>
              </a:solidFill>
              <a:prstDash val="sysDash"/>
              <a:round/>
            </a:ln>
            <a:effectLst/>
          </c:spPr>
          <c:marker>
            <c:symbol val="none"/>
          </c:marker>
          <c:cat>
            <c:strRef>
              <c:f>Grafdata!$B$22:$AP$22</c:f>
              <c:strCache>
                <c:ptCount val="38"/>
                <c:pt idx="1">
                  <c:v>2012</c:v>
                </c:pt>
                <c:pt idx="5">
                  <c:v>2013</c:v>
                </c:pt>
                <c:pt idx="9">
                  <c:v>2014</c:v>
                </c:pt>
                <c:pt idx="13">
                  <c:v>2015</c:v>
                </c:pt>
                <c:pt idx="17">
                  <c:v>2016</c:v>
                </c:pt>
                <c:pt idx="21">
                  <c:v>2017</c:v>
                </c:pt>
                <c:pt idx="25">
                  <c:v>2018</c:v>
                </c:pt>
                <c:pt idx="29">
                  <c:v>2019</c:v>
                </c:pt>
                <c:pt idx="33">
                  <c:v>2020</c:v>
                </c:pt>
                <c:pt idx="37">
                  <c:v>2021</c:v>
                </c:pt>
              </c:strCache>
            </c:strRef>
          </c:cat>
          <c:val>
            <c:numRef>
              <c:f>Grafdata!$B$23:$AP$23</c:f>
              <c:numCache>
                <c:formatCode>General</c:formatCode>
                <c:ptCount val="41"/>
                <c:pt idx="0">
                  <c:v>100</c:v>
                </c:pt>
                <c:pt idx="1">
                  <c:v>101.5269950918015</c:v>
                </c:pt>
                <c:pt idx="2">
                  <c:v>112.97945828031267</c:v>
                </c:pt>
                <c:pt idx="3">
                  <c:v>80.039992728594797</c:v>
                </c:pt>
                <c:pt idx="4">
                  <c:v>93.001272495909831</c:v>
                </c:pt>
                <c:pt idx="5">
                  <c:v>133.64842755862571</c:v>
                </c:pt>
                <c:pt idx="6">
                  <c:v>142.21050718051262</c:v>
                </c:pt>
                <c:pt idx="7">
                  <c:v>118.39665515360844</c:v>
                </c:pt>
                <c:pt idx="8">
                  <c:v>160.20723504817306</c:v>
                </c:pt>
                <c:pt idx="9">
                  <c:v>158.68023995637157</c:v>
                </c:pt>
                <c:pt idx="10">
                  <c:v>167.73313942919469</c:v>
                </c:pt>
                <c:pt idx="11">
                  <c:v>141.08343937465915</c:v>
                </c:pt>
                <c:pt idx="12">
                  <c:v>201.58153063079439</c:v>
                </c:pt>
                <c:pt idx="13">
                  <c:v>205.65351754226504</c:v>
                </c:pt>
                <c:pt idx="14">
                  <c:v>240.3199418287584</c:v>
                </c:pt>
                <c:pt idx="15">
                  <c:v>214.01563352117796</c:v>
                </c:pt>
                <c:pt idx="16">
                  <c:v>214.25195419014725</c:v>
                </c:pt>
                <c:pt idx="17">
                  <c:v>270.53263043083075</c:v>
                </c:pt>
                <c:pt idx="18">
                  <c:v>301.34520996182511</c:v>
                </c:pt>
                <c:pt idx="19">
                  <c:v>266.53335757135068</c:v>
                </c:pt>
                <c:pt idx="20">
                  <c:v>273.44119251045265</c:v>
                </c:pt>
                <c:pt idx="21">
                  <c:v>308.52572259589164</c:v>
                </c:pt>
                <c:pt idx="22">
                  <c:v>321.97782221414286</c:v>
                </c:pt>
                <c:pt idx="23">
                  <c:v>231.10343573895656</c:v>
                </c:pt>
                <c:pt idx="24">
                  <c:v>297.7822214142883</c:v>
                </c:pt>
                <c:pt idx="25">
                  <c:v>250.66351572441374</c:v>
                </c:pt>
                <c:pt idx="26">
                  <c:v>261.22523177604074</c:v>
                </c:pt>
                <c:pt idx="27">
                  <c:v>200.63624795491728</c:v>
                </c:pt>
                <c:pt idx="28">
                  <c:v>249.80912561352483</c:v>
                </c:pt>
                <c:pt idx="29">
                  <c:v>211.3070350845301</c:v>
                </c:pt>
                <c:pt idx="30">
                  <c:v>229.84911834211962</c:v>
                </c:pt>
                <c:pt idx="31">
                  <c:v>161.71605162697691</c:v>
                </c:pt>
                <c:pt idx="32">
                  <c:v>256.31703326667878</c:v>
                </c:pt>
                <c:pt idx="33">
                  <c:v>215.50627158698418</c:v>
                </c:pt>
                <c:pt idx="34">
                  <c:v>227.30412652245047</c:v>
                </c:pt>
                <c:pt idx="35">
                  <c:v>186.74786402472279</c:v>
                </c:pt>
                <c:pt idx="36">
                  <c:v>233.63024904562806</c:v>
                </c:pt>
                <c:pt idx="37">
                  <c:v>280.14906380658061</c:v>
                </c:pt>
                <c:pt idx="38">
                  <c:v>266.84239229231048</c:v>
                </c:pt>
                <c:pt idx="39">
                  <c:v>200.78167605889837</c:v>
                </c:pt>
                <c:pt idx="40">
                  <c:v>280.78531176149789</c:v>
                </c:pt>
              </c:numCache>
            </c:numRef>
          </c:val>
          <c:smooth val="0"/>
          <c:extLst>
            <c:ext xmlns:c16="http://schemas.microsoft.com/office/drawing/2014/chart" uri="{C3380CC4-5D6E-409C-BE32-E72D297353CC}">
              <c16:uniqueId val="{00000000-612A-495F-98CD-30BB0A0D5011}"/>
            </c:ext>
          </c:extLst>
        </c:ser>
        <c:ser>
          <c:idx val="1"/>
          <c:order val="1"/>
          <c:tx>
            <c:strRef>
              <c:f>Grafdata!$A$31</c:f>
              <c:strCache>
                <c:ptCount val="1"/>
                <c:pt idx="0">
                  <c:v>Örebro län</c:v>
                </c:pt>
              </c:strCache>
            </c:strRef>
          </c:tx>
          <c:spPr>
            <a:ln w="28575" cap="rnd">
              <a:solidFill>
                <a:schemeClr val="accent2"/>
              </a:solidFill>
              <a:round/>
            </a:ln>
            <a:effectLst/>
          </c:spPr>
          <c:marker>
            <c:symbol val="none"/>
          </c:marker>
          <c:cat>
            <c:strRef>
              <c:f>Grafdata!$B$22:$AP$22</c:f>
              <c:strCache>
                <c:ptCount val="38"/>
                <c:pt idx="1">
                  <c:v>2012</c:v>
                </c:pt>
                <c:pt idx="5">
                  <c:v>2013</c:v>
                </c:pt>
                <c:pt idx="9">
                  <c:v>2014</c:v>
                </c:pt>
                <c:pt idx="13">
                  <c:v>2015</c:v>
                </c:pt>
                <c:pt idx="17">
                  <c:v>2016</c:v>
                </c:pt>
                <c:pt idx="21">
                  <c:v>2017</c:v>
                </c:pt>
                <c:pt idx="25">
                  <c:v>2018</c:v>
                </c:pt>
                <c:pt idx="29">
                  <c:v>2019</c:v>
                </c:pt>
                <c:pt idx="33">
                  <c:v>2020</c:v>
                </c:pt>
                <c:pt idx="37">
                  <c:v>2021</c:v>
                </c:pt>
              </c:strCache>
            </c:strRef>
          </c:cat>
          <c:val>
            <c:numRef>
              <c:f>Grafdata!$B$31:$AP$31</c:f>
              <c:numCache>
                <c:formatCode>General</c:formatCode>
                <c:ptCount val="41"/>
                <c:pt idx="0">
                  <c:v>100</c:v>
                </c:pt>
                <c:pt idx="1">
                  <c:v>19.791666666666668</c:v>
                </c:pt>
                <c:pt idx="2">
                  <c:v>61.458333333333336</c:v>
                </c:pt>
                <c:pt idx="3">
                  <c:v>52.083333333333336</c:v>
                </c:pt>
                <c:pt idx="4">
                  <c:v>69.791666666666671</c:v>
                </c:pt>
                <c:pt idx="5">
                  <c:v>348.95833333333331</c:v>
                </c:pt>
                <c:pt idx="6">
                  <c:v>144.79166666666666</c:v>
                </c:pt>
                <c:pt idx="7">
                  <c:v>198.95833333333334</c:v>
                </c:pt>
                <c:pt idx="8">
                  <c:v>445.83333333333331</c:v>
                </c:pt>
                <c:pt idx="9">
                  <c:v>309.375</c:v>
                </c:pt>
                <c:pt idx="10">
                  <c:v>125</c:v>
                </c:pt>
                <c:pt idx="11">
                  <c:v>235.41666666666666</c:v>
                </c:pt>
                <c:pt idx="12">
                  <c:v>394.79166666666669</c:v>
                </c:pt>
                <c:pt idx="13">
                  <c:v>993.75</c:v>
                </c:pt>
                <c:pt idx="14">
                  <c:v>805.20833333333337</c:v>
                </c:pt>
                <c:pt idx="15">
                  <c:v>567.70833333333337</c:v>
                </c:pt>
                <c:pt idx="16">
                  <c:v>718.75</c:v>
                </c:pt>
                <c:pt idx="17">
                  <c:v>856.25</c:v>
                </c:pt>
                <c:pt idx="18">
                  <c:v>620.83333333333337</c:v>
                </c:pt>
                <c:pt idx="19">
                  <c:v>683.33333333333337</c:v>
                </c:pt>
                <c:pt idx="20">
                  <c:v>876.04166666666663</c:v>
                </c:pt>
                <c:pt idx="21">
                  <c:v>761.45833333333337</c:v>
                </c:pt>
                <c:pt idx="22">
                  <c:v>572.91666666666663</c:v>
                </c:pt>
                <c:pt idx="23">
                  <c:v>225</c:v>
                </c:pt>
                <c:pt idx="24">
                  <c:v>516.66666666666663</c:v>
                </c:pt>
                <c:pt idx="25">
                  <c:v>295.83333333333331</c:v>
                </c:pt>
                <c:pt idx="26">
                  <c:v>107.29166666666667</c:v>
                </c:pt>
                <c:pt idx="27">
                  <c:v>268.75</c:v>
                </c:pt>
                <c:pt idx="28">
                  <c:v>437.5</c:v>
                </c:pt>
                <c:pt idx="29">
                  <c:v>104.16666666666667</c:v>
                </c:pt>
                <c:pt idx="30">
                  <c:v>579.16666666666663</c:v>
                </c:pt>
                <c:pt idx="31">
                  <c:v>236.45833333333334</c:v>
                </c:pt>
                <c:pt idx="32">
                  <c:v>222.91666666666666</c:v>
                </c:pt>
                <c:pt idx="33">
                  <c:v>428.125</c:v>
                </c:pt>
                <c:pt idx="34">
                  <c:v>590.625</c:v>
                </c:pt>
                <c:pt idx="35">
                  <c:v>495.83333333333331</c:v>
                </c:pt>
                <c:pt idx="36">
                  <c:v>255.20833333333334</c:v>
                </c:pt>
                <c:pt idx="37">
                  <c:v>155.20833333333334</c:v>
                </c:pt>
                <c:pt idx="38">
                  <c:v>305.20833333333331</c:v>
                </c:pt>
                <c:pt idx="39">
                  <c:v>162.5</c:v>
                </c:pt>
                <c:pt idx="40">
                  <c:v>51.041666666666664</c:v>
                </c:pt>
              </c:numCache>
            </c:numRef>
          </c:val>
          <c:smooth val="0"/>
          <c:extLst>
            <c:ext xmlns:c16="http://schemas.microsoft.com/office/drawing/2014/chart" uri="{C3380CC4-5D6E-409C-BE32-E72D297353CC}">
              <c16:uniqueId val="{00000001-612A-495F-98CD-30BB0A0D5011}"/>
            </c:ext>
          </c:extLst>
        </c:ser>
        <c:ser>
          <c:idx val="2"/>
          <c:order val="2"/>
          <c:tx>
            <c:strRef>
              <c:f>Grafdata!$A$32</c:f>
              <c:strCache>
                <c:ptCount val="1"/>
                <c:pt idx="0">
                  <c:v>Örebro kommun</c:v>
                </c:pt>
              </c:strCache>
            </c:strRef>
          </c:tx>
          <c:spPr>
            <a:ln w="28575" cap="rnd">
              <a:solidFill>
                <a:schemeClr val="accent3"/>
              </a:solidFill>
              <a:prstDash val="sysDot"/>
              <a:round/>
            </a:ln>
            <a:effectLst/>
          </c:spPr>
          <c:marker>
            <c:symbol val="none"/>
          </c:marker>
          <c:cat>
            <c:strRef>
              <c:f>Grafdata!$B$22:$AP$22</c:f>
              <c:strCache>
                <c:ptCount val="38"/>
                <c:pt idx="1">
                  <c:v>2012</c:v>
                </c:pt>
                <c:pt idx="5">
                  <c:v>2013</c:v>
                </c:pt>
                <c:pt idx="9">
                  <c:v>2014</c:v>
                </c:pt>
                <c:pt idx="13">
                  <c:v>2015</c:v>
                </c:pt>
                <c:pt idx="17">
                  <c:v>2016</c:v>
                </c:pt>
                <c:pt idx="21">
                  <c:v>2017</c:v>
                </c:pt>
                <c:pt idx="25">
                  <c:v>2018</c:v>
                </c:pt>
                <c:pt idx="29">
                  <c:v>2019</c:v>
                </c:pt>
                <c:pt idx="33">
                  <c:v>2020</c:v>
                </c:pt>
                <c:pt idx="37">
                  <c:v>2021</c:v>
                </c:pt>
              </c:strCache>
            </c:strRef>
          </c:cat>
          <c:val>
            <c:numRef>
              <c:f>Grafdata!$B$32:$AP$32</c:f>
              <c:numCache>
                <c:formatCode>General</c:formatCode>
                <c:ptCount val="41"/>
                <c:pt idx="0">
                  <c:v>100</c:v>
                </c:pt>
                <c:pt idx="1">
                  <c:v>18.181818181818183</c:v>
                </c:pt>
                <c:pt idx="2">
                  <c:v>65.909090909090907</c:v>
                </c:pt>
                <c:pt idx="3">
                  <c:v>68.181818181818187</c:v>
                </c:pt>
                <c:pt idx="4">
                  <c:v>111.36363636363636</c:v>
                </c:pt>
                <c:pt idx="5">
                  <c:v>575</c:v>
                </c:pt>
                <c:pt idx="6">
                  <c:v>222.72727272727272</c:v>
                </c:pt>
                <c:pt idx="7">
                  <c:v>354.54545454545456</c:v>
                </c:pt>
                <c:pt idx="8">
                  <c:v>840.90909090909088</c:v>
                </c:pt>
                <c:pt idx="9">
                  <c:v>581.81818181818187</c:v>
                </c:pt>
                <c:pt idx="10">
                  <c:v>202.27272727272728</c:v>
                </c:pt>
                <c:pt idx="11">
                  <c:v>409.09090909090907</c:v>
                </c:pt>
                <c:pt idx="12">
                  <c:v>718.18181818181813</c:v>
                </c:pt>
                <c:pt idx="13">
                  <c:v>1965.909090909091</c:v>
                </c:pt>
                <c:pt idx="14">
                  <c:v>1531.8181818181818</c:v>
                </c:pt>
                <c:pt idx="15">
                  <c:v>1063.6363636363637</c:v>
                </c:pt>
                <c:pt idx="16">
                  <c:v>1429.5454545454545</c:v>
                </c:pt>
                <c:pt idx="17">
                  <c:v>1677.2727272727273</c:v>
                </c:pt>
                <c:pt idx="18">
                  <c:v>1209.090909090909</c:v>
                </c:pt>
                <c:pt idx="19">
                  <c:v>1329.5454545454545</c:v>
                </c:pt>
                <c:pt idx="20">
                  <c:v>1650</c:v>
                </c:pt>
                <c:pt idx="21">
                  <c:v>1447.7272727272727</c:v>
                </c:pt>
                <c:pt idx="22">
                  <c:v>970.4545454545455</c:v>
                </c:pt>
                <c:pt idx="23">
                  <c:v>227.27272727272728</c:v>
                </c:pt>
                <c:pt idx="24">
                  <c:v>575</c:v>
                </c:pt>
                <c:pt idx="25">
                  <c:v>493.18181818181819</c:v>
                </c:pt>
                <c:pt idx="26">
                  <c:v>152.27272727272728</c:v>
                </c:pt>
                <c:pt idx="27">
                  <c:v>445.45454545454544</c:v>
                </c:pt>
                <c:pt idx="28">
                  <c:v>793.18181818181813</c:v>
                </c:pt>
                <c:pt idx="29">
                  <c:v>159.09090909090909</c:v>
                </c:pt>
                <c:pt idx="30">
                  <c:v>922.72727272727275</c:v>
                </c:pt>
                <c:pt idx="31">
                  <c:v>327.27272727272725</c:v>
                </c:pt>
                <c:pt idx="32">
                  <c:v>234.09090909090909</c:v>
                </c:pt>
                <c:pt idx="33">
                  <c:v>406.81818181818181</c:v>
                </c:pt>
                <c:pt idx="34">
                  <c:v>1245.4545454545455</c:v>
                </c:pt>
                <c:pt idx="35">
                  <c:v>956.81818181818187</c:v>
                </c:pt>
                <c:pt idx="36">
                  <c:v>372.72727272727275</c:v>
                </c:pt>
                <c:pt idx="37">
                  <c:v>243.18181818181819</c:v>
                </c:pt>
                <c:pt idx="38">
                  <c:v>584.09090909090912</c:v>
                </c:pt>
                <c:pt idx="39">
                  <c:v>259.09090909090907</c:v>
                </c:pt>
                <c:pt idx="40">
                  <c:v>0</c:v>
                </c:pt>
              </c:numCache>
            </c:numRef>
          </c:val>
          <c:smooth val="0"/>
          <c:extLst>
            <c:ext xmlns:c16="http://schemas.microsoft.com/office/drawing/2014/chart" uri="{C3380CC4-5D6E-409C-BE32-E72D297353CC}">
              <c16:uniqueId val="{00000002-612A-495F-98CD-30BB0A0D5011}"/>
            </c:ext>
          </c:extLst>
        </c:ser>
        <c:dLbls>
          <c:showLegendKey val="0"/>
          <c:showVal val="0"/>
          <c:showCatName val="0"/>
          <c:showSerName val="0"/>
          <c:showPercent val="0"/>
          <c:showBubbleSize val="0"/>
        </c:dLbls>
        <c:smooth val="0"/>
        <c:axId val="772784184"/>
        <c:axId val="772785824"/>
      </c:lineChart>
      <c:catAx>
        <c:axId val="77278418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sv-SE"/>
          </a:p>
        </c:txPr>
        <c:crossAx val="772785824"/>
        <c:crosses val="autoZero"/>
        <c:auto val="1"/>
        <c:lblAlgn val="ctr"/>
        <c:lblOffset val="100"/>
        <c:noMultiLvlLbl val="0"/>
      </c:catAx>
      <c:valAx>
        <c:axId val="772785824"/>
        <c:scaling>
          <c:orientation val="minMax"/>
          <c:min val="0"/>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sv-SE"/>
          </a:p>
        </c:txPr>
        <c:crossAx val="772784184"/>
        <c:crosses val="autoZero"/>
        <c:crossBetween val="between"/>
      </c:valAx>
    </c:plotArea>
    <c:legend>
      <c:legendPos val="b"/>
      <c:overlay val="0"/>
      <c:spPr>
        <a:noFill/>
        <a:ln>
          <a:noFill/>
        </a:ln>
        <a:effectLst/>
      </c:spPr>
      <c:txPr>
        <a:bodyPr rot="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sv-SE"/>
        </a:p>
      </c:txPr>
    </c:legend>
    <c:plotVisOnly val="1"/>
    <c:dispBlanksAs val="gap"/>
    <c:showDLblsOverMax val="0"/>
  </c:chart>
  <c:txPr>
    <a:bodyPr/>
    <a:lstStyle/>
    <a:p>
      <a:pPr>
        <a:defRPr/>
      </a:pPr>
      <a:endParaRPr lang="sv-SE"/>
    </a:p>
  </c:txPr>
  <c:externalData r:id="rId1">
    <c:autoUpdate val="0"/>
  </c:externalData>
</c:chartSpace>
</file>

<file path=ppt/charts/chart1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sv-SE"/>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Grafdata!$A$21</c:f>
              <c:strCache>
                <c:ptCount val="1"/>
                <c:pt idx="0">
                  <c:v>Sverige</c:v>
                </c:pt>
              </c:strCache>
            </c:strRef>
          </c:tx>
          <c:spPr>
            <a:ln w="28575" cap="rnd">
              <a:solidFill>
                <a:schemeClr val="accent1"/>
              </a:solidFill>
              <a:prstDash val="sysDash"/>
              <a:round/>
            </a:ln>
            <a:effectLst/>
          </c:spPr>
          <c:marker>
            <c:symbol val="none"/>
          </c:marker>
          <c:cat>
            <c:numRef>
              <c:f>Grafdata!$B$20:$L$20</c:f>
              <c:numCache>
                <c:formatCode>General</c:formatCode>
                <c:ptCount val="11"/>
                <c:pt idx="0">
                  <c:v>2011</c:v>
                </c:pt>
                <c:pt idx="1">
                  <c:v>2012</c:v>
                </c:pt>
                <c:pt idx="2">
                  <c:v>2013</c:v>
                </c:pt>
                <c:pt idx="3">
                  <c:v>2014</c:v>
                </c:pt>
                <c:pt idx="4">
                  <c:v>2015</c:v>
                </c:pt>
                <c:pt idx="5">
                  <c:v>2016</c:v>
                </c:pt>
                <c:pt idx="6">
                  <c:v>2017</c:v>
                </c:pt>
                <c:pt idx="7">
                  <c:v>2018</c:v>
                </c:pt>
                <c:pt idx="8">
                  <c:v>2019</c:v>
                </c:pt>
                <c:pt idx="9">
                  <c:v>2020</c:v>
                </c:pt>
                <c:pt idx="10">
                  <c:v>2021</c:v>
                </c:pt>
              </c:numCache>
            </c:numRef>
          </c:cat>
          <c:val>
            <c:numRef>
              <c:f>Grafdata!$B$21:$L$21</c:f>
              <c:numCache>
                <c:formatCode>General</c:formatCode>
                <c:ptCount val="11"/>
                <c:pt idx="0">
                  <c:v>100</c:v>
                </c:pt>
                <c:pt idx="1">
                  <c:v>102.84543745574402</c:v>
                </c:pt>
                <c:pt idx="2">
                  <c:v>107.48482267056299</c:v>
                </c:pt>
                <c:pt idx="3">
                  <c:v>114.44299470545737</c:v>
                </c:pt>
                <c:pt idx="4">
                  <c:v>122.85814723357451</c:v>
                </c:pt>
                <c:pt idx="5">
                  <c:v>128.76820830233169</c:v>
                </c:pt>
                <c:pt idx="6">
                  <c:v>131.58510626826401</c:v>
                </c:pt>
                <c:pt idx="7">
                  <c:v>137.22846328865501</c:v>
                </c:pt>
                <c:pt idx="8">
                  <c:v>141.20028323826162</c:v>
                </c:pt>
                <c:pt idx="9">
                  <c:v>77.100919805471392</c:v>
                </c:pt>
                <c:pt idx="10">
                  <c:v>136.55813752871023</c:v>
                </c:pt>
              </c:numCache>
            </c:numRef>
          </c:val>
          <c:smooth val="0"/>
          <c:extLst>
            <c:ext xmlns:c16="http://schemas.microsoft.com/office/drawing/2014/chart" uri="{C3380CC4-5D6E-409C-BE32-E72D297353CC}">
              <c16:uniqueId val="{00000000-9329-4961-9DDA-836A6ED38FF1}"/>
            </c:ext>
          </c:extLst>
        </c:ser>
        <c:ser>
          <c:idx val="1"/>
          <c:order val="1"/>
          <c:tx>
            <c:strRef>
              <c:f>Grafdata!$A$29</c:f>
              <c:strCache>
                <c:ptCount val="1"/>
                <c:pt idx="0">
                  <c:v>Örebro län</c:v>
                </c:pt>
              </c:strCache>
            </c:strRef>
          </c:tx>
          <c:spPr>
            <a:ln w="28575" cap="rnd">
              <a:solidFill>
                <a:schemeClr val="accent2"/>
              </a:solidFill>
              <a:round/>
            </a:ln>
            <a:effectLst/>
          </c:spPr>
          <c:marker>
            <c:symbol val="none"/>
          </c:marker>
          <c:cat>
            <c:numRef>
              <c:f>Grafdata!$B$20:$L$20</c:f>
              <c:numCache>
                <c:formatCode>General</c:formatCode>
                <c:ptCount val="11"/>
                <c:pt idx="0">
                  <c:v>2011</c:v>
                </c:pt>
                <c:pt idx="1">
                  <c:v>2012</c:v>
                </c:pt>
                <c:pt idx="2">
                  <c:v>2013</c:v>
                </c:pt>
                <c:pt idx="3">
                  <c:v>2014</c:v>
                </c:pt>
                <c:pt idx="4">
                  <c:v>2015</c:v>
                </c:pt>
                <c:pt idx="5">
                  <c:v>2016</c:v>
                </c:pt>
                <c:pt idx="6">
                  <c:v>2017</c:v>
                </c:pt>
                <c:pt idx="7">
                  <c:v>2018</c:v>
                </c:pt>
                <c:pt idx="8">
                  <c:v>2019</c:v>
                </c:pt>
                <c:pt idx="9">
                  <c:v>2020</c:v>
                </c:pt>
                <c:pt idx="10">
                  <c:v>2021</c:v>
                </c:pt>
              </c:numCache>
            </c:numRef>
          </c:cat>
          <c:val>
            <c:numRef>
              <c:f>Grafdata!$B$29:$L$29</c:f>
              <c:numCache>
                <c:formatCode>General</c:formatCode>
                <c:ptCount val="11"/>
                <c:pt idx="0">
                  <c:v>100</c:v>
                </c:pt>
                <c:pt idx="1">
                  <c:v>98.606432274121033</c:v>
                </c:pt>
                <c:pt idx="2">
                  <c:v>102.08244530916991</c:v>
                </c:pt>
                <c:pt idx="3">
                  <c:v>99.162621859831972</c:v>
                </c:pt>
                <c:pt idx="4">
                  <c:v>114.33511625668596</c:v>
                </c:pt>
                <c:pt idx="5">
                  <c:v>128.78298293618602</c:v>
                </c:pt>
                <c:pt idx="6">
                  <c:v>124.75765534120752</c:v>
                </c:pt>
                <c:pt idx="7">
                  <c:v>144.54741705281396</c:v>
                </c:pt>
                <c:pt idx="8">
                  <c:v>132.20537077014038</c:v>
                </c:pt>
                <c:pt idx="9">
                  <c:v>74.551404567767136</c:v>
                </c:pt>
                <c:pt idx="10">
                  <c:v>127.28216480811803</c:v>
                </c:pt>
              </c:numCache>
            </c:numRef>
          </c:val>
          <c:smooth val="0"/>
          <c:extLst>
            <c:ext xmlns:c16="http://schemas.microsoft.com/office/drawing/2014/chart" uri="{C3380CC4-5D6E-409C-BE32-E72D297353CC}">
              <c16:uniqueId val="{00000001-9329-4961-9DDA-836A6ED38FF1}"/>
            </c:ext>
          </c:extLst>
        </c:ser>
        <c:ser>
          <c:idx val="2"/>
          <c:order val="2"/>
          <c:tx>
            <c:strRef>
              <c:f>Grafdata!$A$30</c:f>
              <c:strCache>
                <c:ptCount val="1"/>
                <c:pt idx="0">
                  <c:v>Örebro kommun</c:v>
                </c:pt>
              </c:strCache>
            </c:strRef>
          </c:tx>
          <c:spPr>
            <a:ln w="28575" cap="rnd">
              <a:solidFill>
                <a:schemeClr val="accent3"/>
              </a:solidFill>
              <a:prstDash val="sysDot"/>
              <a:round/>
            </a:ln>
            <a:effectLst/>
          </c:spPr>
          <c:marker>
            <c:symbol val="none"/>
          </c:marker>
          <c:cat>
            <c:numRef>
              <c:f>Grafdata!$B$20:$L$20</c:f>
              <c:numCache>
                <c:formatCode>General</c:formatCode>
                <c:ptCount val="11"/>
                <c:pt idx="0">
                  <c:v>2011</c:v>
                </c:pt>
                <c:pt idx="1">
                  <c:v>2012</c:v>
                </c:pt>
                <c:pt idx="2">
                  <c:v>2013</c:v>
                </c:pt>
                <c:pt idx="3">
                  <c:v>2014</c:v>
                </c:pt>
                <c:pt idx="4">
                  <c:v>2015</c:v>
                </c:pt>
                <c:pt idx="5">
                  <c:v>2016</c:v>
                </c:pt>
                <c:pt idx="6">
                  <c:v>2017</c:v>
                </c:pt>
                <c:pt idx="7">
                  <c:v>2018</c:v>
                </c:pt>
                <c:pt idx="8">
                  <c:v>2019</c:v>
                </c:pt>
                <c:pt idx="9">
                  <c:v>2020</c:v>
                </c:pt>
                <c:pt idx="10">
                  <c:v>2021</c:v>
                </c:pt>
              </c:numCache>
            </c:numRef>
          </c:cat>
          <c:val>
            <c:numRef>
              <c:f>Grafdata!$B$30:$L$30</c:f>
              <c:numCache>
                <c:formatCode>General</c:formatCode>
                <c:ptCount val="11"/>
                <c:pt idx="0">
                  <c:v>100</c:v>
                </c:pt>
                <c:pt idx="1">
                  <c:v>94.786855865525695</c:v>
                </c:pt>
                <c:pt idx="2">
                  <c:v>100.03741962166794</c:v>
                </c:pt>
                <c:pt idx="3">
                  <c:v>93.175842680032687</c:v>
                </c:pt>
                <c:pt idx="4">
                  <c:v>108.48046794221622</c:v>
                </c:pt>
                <c:pt idx="5">
                  <c:v>127.54281100136878</c:v>
                </c:pt>
                <c:pt idx="6">
                  <c:v>125.39709111677877</c:v>
                </c:pt>
                <c:pt idx="7">
                  <c:v>133.92974958395288</c:v>
                </c:pt>
                <c:pt idx="8">
                  <c:v>132.48023160776359</c:v>
                </c:pt>
                <c:pt idx="9">
                  <c:v>70.865870350858188</c:v>
                </c:pt>
                <c:pt idx="10">
                  <c:v>122.21937745566267</c:v>
                </c:pt>
              </c:numCache>
            </c:numRef>
          </c:val>
          <c:smooth val="0"/>
          <c:extLst>
            <c:ext xmlns:c16="http://schemas.microsoft.com/office/drawing/2014/chart" uri="{C3380CC4-5D6E-409C-BE32-E72D297353CC}">
              <c16:uniqueId val="{00000002-9329-4961-9DDA-836A6ED38FF1}"/>
            </c:ext>
          </c:extLst>
        </c:ser>
        <c:dLbls>
          <c:showLegendKey val="0"/>
          <c:showVal val="0"/>
          <c:showCatName val="0"/>
          <c:showSerName val="0"/>
          <c:showPercent val="0"/>
          <c:showBubbleSize val="0"/>
        </c:dLbls>
        <c:smooth val="0"/>
        <c:axId val="772784184"/>
        <c:axId val="772785824"/>
      </c:lineChart>
      <c:catAx>
        <c:axId val="77278418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sv-SE"/>
          </a:p>
        </c:txPr>
        <c:crossAx val="772785824"/>
        <c:crosses val="autoZero"/>
        <c:auto val="1"/>
        <c:lblAlgn val="ctr"/>
        <c:lblOffset val="100"/>
        <c:noMultiLvlLbl val="0"/>
      </c:catAx>
      <c:valAx>
        <c:axId val="772785824"/>
        <c:scaling>
          <c:orientation val="minMax"/>
          <c:min val="0"/>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sv-SE"/>
          </a:p>
        </c:txPr>
        <c:crossAx val="772784184"/>
        <c:crosses val="autoZero"/>
        <c:crossBetween val="between"/>
      </c:valAx>
    </c:plotArea>
    <c:legend>
      <c:legendPos val="b"/>
      <c:overlay val="0"/>
      <c:spPr>
        <a:noFill/>
        <a:ln>
          <a:noFill/>
        </a:ln>
        <a:effectLst/>
      </c:spPr>
      <c:txPr>
        <a:bodyPr rot="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sv-SE"/>
        </a:p>
      </c:txPr>
    </c:legend>
    <c:plotVisOnly val="1"/>
    <c:dispBlanksAs val="gap"/>
    <c:showDLblsOverMax val="0"/>
  </c:chart>
  <c:txPr>
    <a:bodyPr/>
    <a:lstStyle/>
    <a:p>
      <a:pPr>
        <a:defRPr/>
      </a:pPr>
      <a:endParaRPr lang="sv-SE"/>
    </a:p>
  </c:txPr>
  <c:externalData r:id="rId1">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Platshållare för sidhuvud 1"/>
          <p:cNvSpPr>
            <a:spLocks noGrp="1"/>
          </p:cNvSpPr>
          <p:nvPr>
            <p:ph type="hdr" sz="quarter"/>
          </p:nvPr>
        </p:nvSpPr>
        <p:spPr>
          <a:xfrm>
            <a:off x="0" y="0"/>
            <a:ext cx="2945659" cy="498056"/>
          </a:xfrm>
          <a:prstGeom prst="rect">
            <a:avLst/>
          </a:prstGeom>
        </p:spPr>
        <p:txBody>
          <a:bodyPr vert="horz" lIns="91440" tIns="45720" rIns="91440" bIns="45720" rtlCol="0"/>
          <a:lstStyle>
            <a:lvl1pPr algn="l">
              <a:defRPr sz="1200"/>
            </a:lvl1pPr>
          </a:lstStyle>
          <a:p>
            <a:endParaRPr lang="sv-SE" dirty="0"/>
          </a:p>
        </p:txBody>
      </p:sp>
      <p:sp>
        <p:nvSpPr>
          <p:cNvPr id="3" name="Platshållare för datum 2"/>
          <p:cNvSpPr>
            <a:spLocks noGrp="1"/>
          </p:cNvSpPr>
          <p:nvPr>
            <p:ph type="dt" sz="quarter" idx="1"/>
          </p:nvPr>
        </p:nvSpPr>
        <p:spPr>
          <a:xfrm>
            <a:off x="3850443" y="0"/>
            <a:ext cx="2945659" cy="498056"/>
          </a:xfrm>
          <a:prstGeom prst="rect">
            <a:avLst/>
          </a:prstGeom>
        </p:spPr>
        <p:txBody>
          <a:bodyPr vert="horz" lIns="91440" tIns="45720" rIns="91440" bIns="45720" rtlCol="0"/>
          <a:lstStyle>
            <a:lvl1pPr algn="r">
              <a:defRPr sz="1200"/>
            </a:lvl1pPr>
          </a:lstStyle>
          <a:p>
            <a:fld id="{424198A5-9F51-4395-A9D1-A450078D54B5}" type="datetimeFigureOut">
              <a:rPr lang="sv-SE" smtClean="0"/>
              <a:t>2022-04-06</a:t>
            </a:fld>
            <a:endParaRPr lang="sv-SE"/>
          </a:p>
        </p:txBody>
      </p:sp>
      <p:sp>
        <p:nvSpPr>
          <p:cNvPr id="4" name="Platshållare för sidfot 3"/>
          <p:cNvSpPr>
            <a:spLocks noGrp="1"/>
          </p:cNvSpPr>
          <p:nvPr>
            <p:ph type="ftr" sz="quarter" idx="2"/>
          </p:nvPr>
        </p:nvSpPr>
        <p:spPr>
          <a:xfrm>
            <a:off x="0" y="9428584"/>
            <a:ext cx="2945659" cy="498055"/>
          </a:xfrm>
          <a:prstGeom prst="rect">
            <a:avLst/>
          </a:prstGeom>
        </p:spPr>
        <p:txBody>
          <a:bodyPr vert="horz" lIns="91440" tIns="45720" rIns="91440" bIns="45720" rtlCol="0" anchor="b"/>
          <a:lstStyle>
            <a:lvl1pPr algn="l">
              <a:defRPr sz="1200"/>
            </a:lvl1pPr>
          </a:lstStyle>
          <a:p>
            <a:endParaRPr lang="sv-SE"/>
          </a:p>
        </p:txBody>
      </p:sp>
      <p:sp>
        <p:nvSpPr>
          <p:cNvPr id="5" name="Platshållare för bildnummer 4"/>
          <p:cNvSpPr>
            <a:spLocks noGrp="1"/>
          </p:cNvSpPr>
          <p:nvPr>
            <p:ph type="sldNum" sz="quarter" idx="3"/>
          </p:nvPr>
        </p:nvSpPr>
        <p:spPr>
          <a:xfrm>
            <a:off x="3850443" y="9428584"/>
            <a:ext cx="2945659" cy="498055"/>
          </a:xfrm>
          <a:prstGeom prst="rect">
            <a:avLst/>
          </a:prstGeom>
        </p:spPr>
        <p:txBody>
          <a:bodyPr vert="horz" lIns="91440" tIns="45720" rIns="91440" bIns="45720" rtlCol="0" anchor="b"/>
          <a:lstStyle>
            <a:lvl1pPr algn="r">
              <a:defRPr sz="1200"/>
            </a:lvl1pPr>
          </a:lstStyle>
          <a:p>
            <a:fld id="{4B746FB2-947D-4403-805A-8A78101255B7}" type="slidenum">
              <a:rPr lang="sv-SE" smtClean="0"/>
              <a:t>‹#›</a:t>
            </a:fld>
            <a:endParaRPr lang="sv-SE"/>
          </a:p>
        </p:txBody>
      </p:sp>
    </p:spTree>
    <p:extLst>
      <p:ext uri="{BB962C8B-B14F-4D97-AF65-F5344CB8AC3E}">
        <p14:creationId xmlns:p14="http://schemas.microsoft.com/office/powerpoint/2010/main" val="184742782"/>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45659" cy="498056"/>
          </a:xfrm>
          <a:prstGeom prst="rect">
            <a:avLst/>
          </a:prstGeom>
        </p:spPr>
        <p:txBody>
          <a:bodyPr vert="horz" lIns="91440" tIns="45720" rIns="91440" bIns="45720" rtlCol="0"/>
          <a:lstStyle>
            <a:lvl1pPr algn="l">
              <a:defRPr sz="1200"/>
            </a:lvl1pPr>
          </a:lstStyle>
          <a:p>
            <a:endParaRPr lang="en-GB" dirty="0"/>
          </a:p>
        </p:txBody>
      </p:sp>
      <p:sp>
        <p:nvSpPr>
          <p:cNvPr id="3" name="Date Placeholder 2"/>
          <p:cNvSpPr>
            <a:spLocks noGrp="1"/>
          </p:cNvSpPr>
          <p:nvPr>
            <p:ph type="dt" idx="1"/>
          </p:nvPr>
        </p:nvSpPr>
        <p:spPr>
          <a:xfrm>
            <a:off x="3850443" y="0"/>
            <a:ext cx="2945659" cy="498056"/>
          </a:xfrm>
          <a:prstGeom prst="rect">
            <a:avLst/>
          </a:prstGeom>
        </p:spPr>
        <p:txBody>
          <a:bodyPr vert="horz" lIns="91440" tIns="45720" rIns="91440" bIns="45720" rtlCol="0"/>
          <a:lstStyle>
            <a:lvl1pPr algn="r">
              <a:defRPr sz="1200"/>
            </a:lvl1pPr>
          </a:lstStyle>
          <a:p>
            <a:fld id="{29142CCA-F011-46CA-B4AE-D8CB4AFC968E}" type="datetimeFigureOut">
              <a:rPr lang="en-GB" smtClean="0"/>
              <a:t>06/04/2022</a:t>
            </a:fld>
            <a:endParaRPr lang="en-GB" dirty="0"/>
          </a:p>
        </p:txBody>
      </p:sp>
      <p:sp>
        <p:nvSpPr>
          <p:cNvPr id="4" name="Slide Image Placeholder 3"/>
          <p:cNvSpPr>
            <a:spLocks noGrp="1" noRot="1" noChangeAspect="1"/>
          </p:cNvSpPr>
          <p:nvPr>
            <p:ph type="sldImg" idx="2"/>
          </p:nvPr>
        </p:nvSpPr>
        <p:spPr>
          <a:xfrm>
            <a:off x="422275" y="1241425"/>
            <a:ext cx="5953125" cy="3349625"/>
          </a:xfrm>
          <a:prstGeom prst="rect">
            <a:avLst/>
          </a:prstGeom>
          <a:noFill/>
          <a:ln w="12700">
            <a:solidFill>
              <a:prstClr val="black"/>
            </a:solidFill>
          </a:ln>
        </p:spPr>
        <p:txBody>
          <a:bodyPr vert="horz" lIns="91440" tIns="45720" rIns="91440" bIns="45720" rtlCol="0" anchor="ctr"/>
          <a:lstStyle/>
          <a:p>
            <a:endParaRPr lang="en-GB" dirty="0"/>
          </a:p>
        </p:txBody>
      </p:sp>
      <p:sp>
        <p:nvSpPr>
          <p:cNvPr id="5" name="Notes Placeholder 4"/>
          <p:cNvSpPr>
            <a:spLocks noGrp="1"/>
          </p:cNvSpPr>
          <p:nvPr>
            <p:ph type="body" sz="quarter" idx="3"/>
          </p:nvPr>
        </p:nvSpPr>
        <p:spPr>
          <a:xfrm>
            <a:off x="679768" y="4777194"/>
            <a:ext cx="5438140" cy="3908614"/>
          </a:xfrm>
          <a:prstGeom prst="rect">
            <a:avLst/>
          </a:prstGeom>
        </p:spPr>
        <p:txBody>
          <a:bodyPr vert="horz" lIns="91440" tIns="45720" rIns="91440" bIns="45720" rtlCol="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6" name="Footer Placeholder 5"/>
          <p:cNvSpPr>
            <a:spLocks noGrp="1"/>
          </p:cNvSpPr>
          <p:nvPr>
            <p:ph type="ftr" sz="quarter" idx="4"/>
          </p:nvPr>
        </p:nvSpPr>
        <p:spPr>
          <a:xfrm>
            <a:off x="0" y="9428584"/>
            <a:ext cx="2945659" cy="498055"/>
          </a:xfrm>
          <a:prstGeom prst="rect">
            <a:avLst/>
          </a:prstGeom>
        </p:spPr>
        <p:txBody>
          <a:bodyPr vert="horz" lIns="91440" tIns="45720" rIns="91440" bIns="45720" rtlCol="0" anchor="b"/>
          <a:lstStyle>
            <a:lvl1pPr algn="l">
              <a:defRPr sz="1200"/>
            </a:lvl1pPr>
          </a:lstStyle>
          <a:p>
            <a:endParaRPr lang="en-GB" dirty="0"/>
          </a:p>
        </p:txBody>
      </p:sp>
      <p:sp>
        <p:nvSpPr>
          <p:cNvPr id="7" name="Slide Number Placeholder 6"/>
          <p:cNvSpPr>
            <a:spLocks noGrp="1"/>
          </p:cNvSpPr>
          <p:nvPr>
            <p:ph type="sldNum" sz="quarter" idx="5"/>
          </p:nvPr>
        </p:nvSpPr>
        <p:spPr>
          <a:xfrm>
            <a:off x="3850443" y="9428584"/>
            <a:ext cx="2945659" cy="498055"/>
          </a:xfrm>
          <a:prstGeom prst="rect">
            <a:avLst/>
          </a:prstGeom>
        </p:spPr>
        <p:txBody>
          <a:bodyPr vert="horz" lIns="91440" tIns="45720" rIns="91440" bIns="45720" rtlCol="0" anchor="b"/>
          <a:lstStyle>
            <a:lvl1pPr algn="r">
              <a:defRPr sz="1200"/>
            </a:lvl1pPr>
          </a:lstStyle>
          <a:p>
            <a:fld id="{0241C740-7330-441A-80F0-A683365F9479}" type="slidenum">
              <a:rPr lang="en-GB" smtClean="0"/>
              <a:t>‹#›</a:t>
            </a:fld>
            <a:endParaRPr lang="en-GB" dirty="0"/>
          </a:p>
        </p:txBody>
      </p:sp>
    </p:spTree>
    <p:extLst>
      <p:ext uri="{BB962C8B-B14F-4D97-AF65-F5344CB8AC3E}">
        <p14:creationId xmlns:p14="http://schemas.microsoft.com/office/powerpoint/2010/main" val="330171735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endParaRPr lang="en-US" dirty="0"/>
          </a:p>
        </p:txBody>
      </p:sp>
      <p:sp>
        <p:nvSpPr>
          <p:cNvPr id="4" name="Platshållare för bildnummer 3"/>
          <p:cNvSpPr>
            <a:spLocks noGrp="1"/>
          </p:cNvSpPr>
          <p:nvPr>
            <p:ph type="sldNum" sz="quarter" idx="5"/>
          </p:nvPr>
        </p:nvSpPr>
        <p:spPr/>
        <p:txBody>
          <a:bodyPr/>
          <a:lstStyle/>
          <a:p>
            <a:fld id="{0241C740-7330-441A-80F0-A683365F9479}" type="slidenum">
              <a:rPr lang="en-US" smtClean="0"/>
              <a:t>2</a:t>
            </a:fld>
            <a:endParaRPr lang="en-US" dirty="0"/>
          </a:p>
        </p:txBody>
      </p:sp>
    </p:spTree>
    <p:extLst>
      <p:ext uri="{BB962C8B-B14F-4D97-AF65-F5344CB8AC3E}">
        <p14:creationId xmlns:p14="http://schemas.microsoft.com/office/powerpoint/2010/main" val="3782146376"/>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2.emf"/><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2.emf"/><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2.emf"/><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2.emf"/><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2.emf"/><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3" Type="http://schemas.openxmlformats.org/officeDocument/2006/relationships/image" Target="../media/image2.emf"/><Relationship Id="rId2" Type="http://schemas.openxmlformats.org/officeDocument/2006/relationships/image" Target="../media/image3.jpg"/><Relationship Id="rId1" Type="http://schemas.openxmlformats.org/officeDocument/2006/relationships/slideMaster" Target="../slideMasters/slideMaster1.xml"/><Relationship Id="rId4" Type="http://schemas.openxmlformats.org/officeDocument/2006/relationships/image" Target="../media/image4.png"/></Relationships>
</file>

<file path=ppt/slideLayouts/_rels/slideLayout14.xml.rels><?xml version="1.0" encoding="UTF-8" standalone="yes"?>
<Relationships xmlns="http://schemas.openxmlformats.org/package/2006/relationships"><Relationship Id="rId2" Type="http://schemas.openxmlformats.org/officeDocument/2006/relationships/image" Target="../media/image2.emf"/><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2" Type="http://schemas.openxmlformats.org/officeDocument/2006/relationships/image" Target="../media/image2.emf"/><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2" Type="http://schemas.openxmlformats.org/officeDocument/2006/relationships/image" Target="../media/image2.emf"/><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2" Type="http://schemas.openxmlformats.org/officeDocument/2006/relationships/image" Target="../media/image2.emf"/><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userDrawn="1">
  <p:cSld name="Title Slide – Blue">
    <p:bg>
      <p:bgPr>
        <a:solidFill>
          <a:schemeClr val="accent1"/>
        </a:solidFill>
        <a:effectLst/>
      </p:bgPr>
    </p:bg>
    <p:spTree>
      <p:nvGrpSpPr>
        <p:cNvPr id="1" name=""/>
        <p:cNvGrpSpPr/>
        <p:nvPr/>
      </p:nvGrpSpPr>
      <p:grpSpPr>
        <a:xfrm>
          <a:off x="0" y="0"/>
          <a:ext cx="0" cy="0"/>
          <a:chOff x="0" y="0"/>
          <a:chExt cx="0" cy="0"/>
        </a:xfrm>
      </p:grpSpPr>
      <p:sp>
        <p:nvSpPr>
          <p:cNvPr id="2" name="Title 1"/>
          <p:cNvSpPr>
            <a:spLocks noGrp="1"/>
          </p:cNvSpPr>
          <p:nvPr>
            <p:ph type="ctrTitle" hasCustomPrompt="1"/>
          </p:nvPr>
        </p:nvSpPr>
        <p:spPr>
          <a:xfrm>
            <a:off x="1882774" y="1808163"/>
            <a:ext cx="8426451" cy="2072175"/>
          </a:xfrm>
        </p:spPr>
        <p:txBody>
          <a:bodyPr anchor="b"/>
          <a:lstStyle>
            <a:lvl1pPr algn="l">
              <a:defRPr sz="6000">
                <a:solidFill>
                  <a:schemeClr val="bg1"/>
                </a:solidFill>
              </a:defRPr>
            </a:lvl1pPr>
          </a:lstStyle>
          <a:p>
            <a:r>
              <a:rPr lang="en-US" noProof="0" dirty="0"/>
              <a:t>Click to edit Master </a:t>
            </a:r>
            <a:r>
              <a:rPr lang="en-US" noProof="0"/>
              <a:t>title style</a:t>
            </a:r>
            <a:endParaRPr lang="en-US" noProof="0" dirty="0"/>
          </a:p>
        </p:txBody>
      </p:sp>
      <p:sp>
        <p:nvSpPr>
          <p:cNvPr id="3" name="Subtitle 2"/>
          <p:cNvSpPr>
            <a:spLocks noGrp="1"/>
          </p:cNvSpPr>
          <p:nvPr>
            <p:ph type="subTitle" idx="1" hasCustomPrompt="1"/>
          </p:nvPr>
        </p:nvSpPr>
        <p:spPr>
          <a:xfrm>
            <a:off x="1882774" y="3974122"/>
            <a:ext cx="8426451" cy="1283677"/>
          </a:xfrm>
        </p:spPr>
        <p:txBody>
          <a:bodyPr/>
          <a:lstStyle>
            <a:lvl1pPr marL="0" indent="0" algn="l">
              <a:buNone/>
              <a:defRPr sz="2800">
                <a:solidFill>
                  <a:schemeClr val="bg1"/>
                </a:solidFill>
                <a:latin typeface="Futura Std Book" panose="020B0502020204020303"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Click to edit Master </a:t>
            </a:r>
            <a:r>
              <a:rPr lang="en-US"/>
              <a:t>subtitle style</a:t>
            </a:r>
            <a:endParaRPr lang="en-US" dirty="0"/>
          </a:p>
        </p:txBody>
      </p:sp>
      <p:sp>
        <p:nvSpPr>
          <p:cNvPr id="7" name="Text Placeholder 5">
            <a:extLst>
              <a:ext uri="{FF2B5EF4-FFF2-40B4-BE49-F238E27FC236}">
                <a16:creationId xmlns:a16="http://schemas.microsoft.com/office/drawing/2014/main" id="{E7C98A5A-7BCD-421C-A388-7040FF5BD544}"/>
              </a:ext>
            </a:extLst>
          </p:cNvPr>
          <p:cNvSpPr>
            <a:spLocks noGrp="1" noChangeAspect="1"/>
          </p:cNvSpPr>
          <p:nvPr>
            <p:ph type="body" sz="quarter" idx="14" hasCustomPrompt="1"/>
          </p:nvPr>
        </p:nvSpPr>
        <p:spPr>
          <a:xfrm>
            <a:off x="10310161" y="6152490"/>
            <a:ext cx="1544400" cy="379113"/>
          </a:xfrm>
          <a:blipFill>
            <a:blip r:embed="rId2" cstate="screen">
              <a:extLst>
                <a:ext uri="{28A0092B-C50C-407E-A947-70E740481C1C}">
                  <a14:useLocalDpi xmlns:a14="http://schemas.microsoft.com/office/drawing/2010/main"/>
                </a:ext>
              </a:extLst>
            </a:blip>
            <a:stretch>
              <a:fillRect/>
            </a:stretch>
          </a:blipFill>
        </p:spPr>
        <p:txBody>
          <a:bodyPr/>
          <a:lstStyle>
            <a:lvl1pPr marL="0" indent="0">
              <a:buNone/>
              <a:defRPr/>
            </a:lvl1pPr>
            <a:lvl2pPr marL="180000" indent="0">
              <a:buNone/>
              <a:defRPr/>
            </a:lvl2pPr>
            <a:lvl3pPr marL="360000" indent="0">
              <a:buNone/>
              <a:defRPr/>
            </a:lvl3pPr>
            <a:lvl4pPr marL="540000" indent="0">
              <a:buNone/>
              <a:defRPr/>
            </a:lvl4pPr>
            <a:lvl5pPr marL="720000" indent="0">
              <a:buNone/>
              <a:defRPr/>
            </a:lvl5pPr>
          </a:lstStyle>
          <a:p>
            <a:pPr lvl="0"/>
            <a:r>
              <a:rPr lang="en-US"/>
              <a:t>  </a:t>
            </a:r>
            <a:endParaRPr lang="en-US" dirty="0"/>
          </a:p>
        </p:txBody>
      </p:sp>
      <p:sp>
        <p:nvSpPr>
          <p:cNvPr id="6" name="textruta 3">
            <a:extLst>
              <a:ext uri="{FF2B5EF4-FFF2-40B4-BE49-F238E27FC236}">
                <a16:creationId xmlns:a16="http://schemas.microsoft.com/office/drawing/2014/main" id="{D6992F92-5969-411B-954B-8A2E3E431F86}"/>
              </a:ext>
            </a:extLst>
          </p:cNvPr>
          <p:cNvSpPr txBox="1"/>
          <p:nvPr userDrawn="1"/>
        </p:nvSpPr>
        <p:spPr>
          <a:xfrm>
            <a:off x="-1" y="-299801"/>
            <a:ext cx="12192000" cy="276999"/>
          </a:xfrm>
          <a:prstGeom prst="rect">
            <a:avLst/>
          </a:prstGeom>
          <a:solidFill>
            <a:schemeClr val="bg1"/>
          </a:solidFill>
        </p:spPr>
        <p:txBody>
          <a:bodyPr wrap="square" rtlCol="0">
            <a:spAutoFit/>
          </a:bodyPr>
          <a:lstStyle/>
          <a:p>
            <a:r>
              <a:rPr lang="en-US" sz="1200" dirty="0">
                <a:latin typeface="+mj-lt"/>
              </a:rPr>
              <a:t>Right click on the background and choose Format Background to fill with picture </a:t>
            </a:r>
            <a:r>
              <a:rPr lang="en-US" sz="1200" kern="1200" dirty="0">
                <a:solidFill>
                  <a:schemeClr val="tx1"/>
                </a:solidFill>
                <a:latin typeface="+mn-lt"/>
                <a:ea typeface="+mn-ea"/>
                <a:cs typeface="+mn-cs"/>
              </a:rPr>
              <a:t>or change color</a:t>
            </a:r>
            <a:endParaRPr lang="en-US" sz="1200" dirty="0">
              <a:latin typeface="+mj-lt"/>
            </a:endParaRPr>
          </a:p>
        </p:txBody>
      </p:sp>
    </p:spTree>
    <p:extLst>
      <p:ext uri="{BB962C8B-B14F-4D97-AF65-F5344CB8AC3E}">
        <p14:creationId xmlns:p14="http://schemas.microsoft.com/office/powerpoint/2010/main" val="33726771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type="title" preserve="1">
  <p:cSld name="Title Slide – White">
    <p:spTree>
      <p:nvGrpSpPr>
        <p:cNvPr id="1" name=""/>
        <p:cNvGrpSpPr/>
        <p:nvPr/>
      </p:nvGrpSpPr>
      <p:grpSpPr>
        <a:xfrm>
          <a:off x="0" y="0"/>
          <a:ext cx="0" cy="0"/>
          <a:chOff x="0" y="0"/>
          <a:chExt cx="0" cy="0"/>
        </a:xfrm>
      </p:grpSpPr>
      <p:sp>
        <p:nvSpPr>
          <p:cNvPr id="2" name="Title 1"/>
          <p:cNvSpPr>
            <a:spLocks noGrp="1"/>
          </p:cNvSpPr>
          <p:nvPr>
            <p:ph type="ctrTitle" hasCustomPrompt="1"/>
          </p:nvPr>
        </p:nvSpPr>
        <p:spPr>
          <a:xfrm>
            <a:off x="1882774" y="1808163"/>
            <a:ext cx="8426452" cy="2072175"/>
          </a:xfrm>
        </p:spPr>
        <p:txBody>
          <a:bodyPr anchor="b"/>
          <a:lstStyle>
            <a:lvl1pPr algn="l">
              <a:defRPr sz="6000">
                <a:solidFill>
                  <a:schemeClr val="tx1"/>
                </a:solidFill>
              </a:defRPr>
            </a:lvl1pPr>
          </a:lstStyle>
          <a:p>
            <a:r>
              <a:rPr lang="en-US" noProof="0" dirty="0"/>
              <a:t>Click to edit Master title style</a:t>
            </a:r>
          </a:p>
        </p:txBody>
      </p:sp>
      <p:sp>
        <p:nvSpPr>
          <p:cNvPr id="3" name="Subtitle 2"/>
          <p:cNvSpPr>
            <a:spLocks noGrp="1"/>
          </p:cNvSpPr>
          <p:nvPr>
            <p:ph type="subTitle" idx="1" hasCustomPrompt="1"/>
          </p:nvPr>
        </p:nvSpPr>
        <p:spPr>
          <a:xfrm>
            <a:off x="1882774" y="3974122"/>
            <a:ext cx="8426452" cy="1283677"/>
          </a:xfrm>
        </p:spPr>
        <p:txBody>
          <a:bodyPr/>
          <a:lstStyle>
            <a:lvl1pPr marL="0" indent="0" algn="l">
              <a:buNone/>
              <a:defRPr sz="2800">
                <a:solidFill>
                  <a:schemeClr val="tx1"/>
                </a:solidFill>
                <a:latin typeface="Futura Std Book" panose="020B0502020204020303"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Click to edit Master subtitle style</a:t>
            </a:r>
          </a:p>
        </p:txBody>
      </p:sp>
      <p:pic>
        <p:nvPicPr>
          <p:cNvPr id="5" name="Bildobjekt 4">
            <a:extLst>
              <a:ext uri="{FF2B5EF4-FFF2-40B4-BE49-F238E27FC236}">
                <a16:creationId xmlns:a16="http://schemas.microsoft.com/office/drawing/2014/main" id="{FA437823-05E9-4468-B206-93FA8BF968D1}"/>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10310161" y="6152490"/>
            <a:ext cx="1544400" cy="378542"/>
          </a:xfrm>
          <a:prstGeom prst="rect">
            <a:avLst/>
          </a:prstGeom>
        </p:spPr>
      </p:pic>
      <p:sp>
        <p:nvSpPr>
          <p:cNvPr id="6" name="textruta 3">
            <a:extLst>
              <a:ext uri="{FF2B5EF4-FFF2-40B4-BE49-F238E27FC236}">
                <a16:creationId xmlns:a16="http://schemas.microsoft.com/office/drawing/2014/main" id="{08C98C77-6E94-481B-9660-1D4BDB7F9E5B}"/>
              </a:ext>
            </a:extLst>
          </p:cNvPr>
          <p:cNvSpPr txBox="1"/>
          <p:nvPr userDrawn="1"/>
        </p:nvSpPr>
        <p:spPr>
          <a:xfrm>
            <a:off x="-1" y="-299801"/>
            <a:ext cx="12192000" cy="276999"/>
          </a:xfrm>
          <a:prstGeom prst="rect">
            <a:avLst/>
          </a:prstGeom>
          <a:solidFill>
            <a:schemeClr val="bg1"/>
          </a:solidFill>
        </p:spPr>
        <p:txBody>
          <a:bodyPr wrap="square" rtlCol="0">
            <a:spAutoFit/>
          </a:bodyPr>
          <a:lstStyle/>
          <a:p>
            <a:r>
              <a:rPr lang="en-US" sz="1200" dirty="0">
                <a:latin typeface="+mj-lt"/>
              </a:rPr>
              <a:t>Right click on the background and choose Format Background to fill with picture </a:t>
            </a:r>
            <a:r>
              <a:rPr lang="en-US" sz="1200" kern="1200" dirty="0">
                <a:solidFill>
                  <a:schemeClr val="tx1"/>
                </a:solidFill>
                <a:latin typeface="+mn-lt"/>
                <a:ea typeface="+mn-ea"/>
                <a:cs typeface="+mn-cs"/>
              </a:rPr>
              <a:t>or change color</a:t>
            </a:r>
            <a:endParaRPr lang="en-US" sz="1200" dirty="0">
              <a:latin typeface="+mj-lt"/>
            </a:endParaRPr>
          </a:p>
        </p:txBody>
      </p:sp>
    </p:spTree>
    <p:extLst>
      <p:ext uri="{BB962C8B-B14F-4D97-AF65-F5344CB8AC3E}">
        <p14:creationId xmlns:p14="http://schemas.microsoft.com/office/powerpoint/2010/main" val="57861881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preserve="1" userDrawn="1">
  <p:cSld name="Title Slide – Pink">
    <p:bg>
      <p:bgPr>
        <a:solidFill>
          <a:schemeClr val="accent2"/>
        </a:solidFill>
        <a:effectLst/>
      </p:bgPr>
    </p:bg>
    <p:spTree>
      <p:nvGrpSpPr>
        <p:cNvPr id="1" name=""/>
        <p:cNvGrpSpPr/>
        <p:nvPr/>
      </p:nvGrpSpPr>
      <p:grpSpPr>
        <a:xfrm>
          <a:off x="0" y="0"/>
          <a:ext cx="0" cy="0"/>
          <a:chOff x="0" y="0"/>
          <a:chExt cx="0" cy="0"/>
        </a:xfrm>
      </p:grpSpPr>
      <p:sp>
        <p:nvSpPr>
          <p:cNvPr id="2" name="Title 1"/>
          <p:cNvSpPr>
            <a:spLocks noGrp="1"/>
          </p:cNvSpPr>
          <p:nvPr>
            <p:ph type="ctrTitle" hasCustomPrompt="1"/>
          </p:nvPr>
        </p:nvSpPr>
        <p:spPr>
          <a:xfrm>
            <a:off x="1882774" y="1808163"/>
            <a:ext cx="8426452" cy="2072175"/>
          </a:xfrm>
        </p:spPr>
        <p:txBody>
          <a:bodyPr anchor="b"/>
          <a:lstStyle>
            <a:lvl1pPr algn="l">
              <a:defRPr sz="6000">
                <a:solidFill>
                  <a:schemeClr val="bg1"/>
                </a:solidFill>
              </a:defRPr>
            </a:lvl1pPr>
          </a:lstStyle>
          <a:p>
            <a:r>
              <a:rPr lang="en-US" noProof="0" dirty="0"/>
              <a:t>Click to edit Master title style</a:t>
            </a:r>
          </a:p>
        </p:txBody>
      </p:sp>
      <p:sp>
        <p:nvSpPr>
          <p:cNvPr id="3" name="Subtitle 2"/>
          <p:cNvSpPr>
            <a:spLocks noGrp="1"/>
          </p:cNvSpPr>
          <p:nvPr>
            <p:ph type="subTitle" idx="1" hasCustomPrompt="1"/>
          </p:nvPr>
        </p:nvSpPr>
        <p:spPr>
          <a:xfrm>
            <a:off x="1882774" y="3974122"/>
            <a:ext cx="8426452" cy="1283677"/>
          </a:xfrm>
        </p:spPr>
        <p:txBody>
          <a:bodyPr/>
          <a:lstStyle>
            <a:lvl1pPr marL="0" indent="0" algn="l">
              <a:buNone/>
              <a:defRPr sz="2800">
                <a:solidFill>
                  <a:schemeClr val="bg1"/>
                </a:solidFill>
                <a:latin typeface="Futura Std Book" panose="020B0502020204020303"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Click to edit Master subtitle style</a:t>
            </a:r>
          </a:p>
        </p:txBody>
      </p:sp>
      <p:sp>
        <p:nvSpPr>
          <p:cNvPr id="6" name="Text Placeholder 5">
            <a:extLst>
              <a:ext uri="{FF2B5EF4-FFF2-40B4-BE49-F238E27FC236}">
                <a16:creationId xmlns:a16="http://schemas.microsoft.com/office/drawing/2014/main" id="{BAFF53CB-3A20-4001-AB2A-716EFA975400}"/>
              </a:ext>
            </a:extLst>
          </p:cNvPr>
          <p:cNvSpPr>
            <a:spLocks noGrp="1" noChangeAspect="1"/>
          </p:cNvSpPr>
          <p:nvPr>
            <p:ph type="body" sz="quarter" idx="14" hasCustomPrompt="1"/>
          </p:nvPr>
        </p:nvSpPr>
        <p:spPr>
          <a:xfrm>
            <a:off x="10310161" y="6152490"/>
            <a:ext cx="1544400" cy="379113"/>
          </a:xfrm>
          <a:blipFill>
            <a:blip r:embed="rId2" cstate="screen">
              <a:extLst>
                <a:ext uri="{28A0092B-C50C-407E-A947-70E740481C1C}">
                  <a14:useLocalDpi xmlns:a14="http://schemas.microsoft.com/office/drawing/2010/main"/>
                </a:ext>
              </a:extLst>
            </a:blip>
            <a:stretch>
              <a:fillRect/>
            </a:stretch>
          </a:blipFill>
        </p:spPr>
        <p:txBody>
          <a:bodyPr/>
          <a:lstStyle>
            <a:lvl1pPr marL="0" indent="0">
              <a:buNone/>
              <a:defRPr/>
            </a:lvl1pPr>
            <a:lvl2pPr marL="180000" indent="0">
              <a:buNone/>
              <a:defRPr/>
            </a:lvl2pPr>
            <a:lvl3pPr marL="360000" indent="0">
              <a:buNone/>
              <a:defRPr/>
            </a:lvl3pPr>
            <a:lvl4pPr marL="540000" indent="0">
              <a:buNone/>
              <a:defRPr/>
            </a:lvl4pPr>
            <a:lvl5pPr marL="720000" indent="0">
              <a:buNone/>
              <a:defRPr/>
            </a:lvl5pPr>
          </a:lstStyle>
          <a:p>
            <a:pPr lvl="0"/>
            <a:r>
              <a:rPr lang="en-US"/>
              <a:t>  </a:t>
            </a:r>
            <a:endParaRPr lang="en-US" dirty="0"/>
          </a:p>
        </p:txBody>
      </p:sp>
      <p:sp>
        <p:nvSpPr>
          <p:cNvPr id="7" name="textruta 3">
            <a:extLst>
              <a:ext uri="{FF2B5EF4-FFF2-40B4-BE49-F238E27FC236}">
                <a16:creationId xmlns:a16="http://schemas.microsoft.com/office/drawing/2014/main" id="{F56E23AE-002D-4DEB-AEF1-557C861066DF}"/>
              </a:ext>
            </a:extLst>
          </p:cNvPr>
          <p:cNvSpPr txBox="1"/>
          <p:nvPr userDrawn="1"/>
        </p:nvSpPr>
        <p:spPr>
          <a:xfrm>
            <a:off x="-1" y="-299801"/>
            <a:ext cx="12192000" cy="276999"/>
          </a:xfrm>
          <a:prstGeom prst="rect">
            <a:avLst/>
          </a:prstGeom>
          <a:solidFill>
            <a:schemeClr val="bg1"/>
          </a:solidFill>
        </p:spPr>
        <p:txBody>
          <a:bodyPr wrap="square" rtlCol="0">
            <a:spAutoFit/>
          </a:bodyPr>
          <a:lstStyle/>
          <a:p>
            <a:r>
              <a:rPr lang="en-US" sz="1200" dirty="0">
                <a:latin typeface="+mj-lt"/>
              </a:rPr>
              <a:t>Right click on the background and choose Format Background to fill with picture </a:t>
            </a:r>
            <a:r>
              <a:rPr lang="en-US" sz="1200" kern="1200" dirty="0">
                <a:solidFill>
                  <a:schemeClr val="tx1"/>
                </a:solidFill>
                <a:latin typeface="+mn-lt"/>
                <a:ea typeface="+mn-ea"/>
                <a:cs typeface="+mn-cs"/>
              </a:rPr>
              <a:t>or change color</a:t>
            </a:r>
            <a:endParaRPr lang="en-US" sz="1200" dirty="0">
              <a:latin typeface="+mj-lt"/>
            </a:endParaRPr>
          </a:p>
        </p:txBody>
      </p:sp>
    </p:spTree>
    <p:extLst>
      <p:ext uri="{BB962C8B-B14F-4D97-AF65-F5344CB8AC3E}">
        <p14:creationId xmlns:p14="http://schemas.microsoft.com/office/powerpoint/2010/main" val="167586885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Title and Content – White">
    <p:spTree>
      <p:nvGrpSpPr>
        <p:cNvPr id="1" name=""/>
        <p:cNvGrpSpPr/>
        <p:nvPr/>
      </p:nvGrpSpPr>
      <p:grpSpPr>
        <a:xfrm>
          <a:off x="0" y="0"/>
          <a:ext cx="0" cy="0"/>
          <a:chOff x="0" y="0"/>
          <a:chExt cx="0" cy="0"/>
        </a:xfrm>
      </p:grpSpPr>
      <p:sp>
        <p:nvSpPr>
          <p:cNvPr id="3" name="Content Placeholder 2"/>
          <p:cNvSpPr>
            <a:spLocks noGrp="1"/>
          </p:cNvSpPr>
          <p:nvPr>
            <p:ph idx="1" hasCustomPrompt="1"/>
          </p:nvPr>
        </p:nvSpPr>
        <p:spPr/>
        <p:txBody>
          <a:bodyPr/>
          <a:lstStyle/>
          <a:p>
            <a:pPr lvl="0"/>
            <a:r>
              <a:rPr lang="en-US" noProof="0" dirty="0"/>
              <a:t>Edit Master text styles</a:t>
            </a:r>
          </a:p>
          <a:p>
            <a:pPr lvl="1"/>
            <a:r>
              <a:rPr lang="en-US" noProof="0" dirty="0"/>
              <a:t>Second level</a:t>
            </a:r>
          </a:p>
          <a:p>
            <a:pPr lvl="2"/>
            <a:r>
              <a:rPr lang="en-US" noProof="0" dirty="0"/>
              <a:t>Third level</a:t>
            </a:r>
          </a:p>
          <a:p>
            <a:pPr lvl="3"/>
            <a:r>
              <a:rPr lang="en-US" noProof="0" dirty="0"/>
              <a:t>Fourth level</a:t>
            </a:r>
          </a:p>
          <a:p>
            <a:pPr lvl="4"/>
            <a:r>
              <a:rPr lang="en-US" noProof="0"/>
              <a:t>Fifth level</a:t>
            </a:r>
            <a:endParaRPr lang="en-US" noProof="0" dirty="0"/>
          </a:p>
        </p:txBody>
      </p:sp>
      <p:sp>
        <p:nvSpPr>
          <p:cNvPr id="4" name="Date Placeholder 3"/>
          <p:cNvSpPr>
            <a:spLocks noGrp="1"/>
          </p:cNvSpPr>
          <p:nvPr>
            <p:ph type="dt" sz="half" idx="10"/>
          </p:nvPr>
        </p:nvSpPr>
        <p:spPr/>
        <p:txBody>
          <a:bodyPr/>
          <a:lstStyle/>
          <a:p>
            <a:fld id="{C0B651FB-F249-4DFD-8C6B-22C3D08DF8BB}" type="datetime1">
              <a:rPr lang="en-US" smtClean="0"/>
              <a:t>4/6/2022</a:t>
            </a:fld>
            <a:endParaRPr lang="en-US" dirty="0"/>
          </a:p>
        </p:txBody>
      </p:sp>
      <p:sp>
        <p:nvSpPr>
          <p:cNvPr id="5" name="Footer Placeholder 4"/>
          <p:cNvSpPr>
            <a:spLocks noGrp="1"/>
          </p:cNvSpPr>
          <p:nvPr>
            <p:ph type="ftr" sz="quarter" idx="11"/>
          </p:nvPr>
        </p:nvSpPr>
        <p:spPr/>
        <p:txBody>
          <a:bodyPr/>
          <a:lstStyle/>
          <a:p>
            <a:r>
              <a:rPr lang="en-US"/>
              <a:t>Stockholm – The Capital of Scandinavia</a:t>
            </a:r>
            <a:endParaRPr lang="en-US" dirty="0"/>
          </a:p>
        </p:txBody>
      </p:sp>
      <p:sp>
        <p:nvSpPr>
          <p:cNvPr id="6" name="Slide Number Placeholder 5"/>
          <p:cNvSpPr>
            <a:spLocks noGrp="1"/>
          </p:cNvSpPr>
          <p:nvPr>
            <p:ph type="sldNum" sz="quarter" idx="12"/>
          </p:nvPr>
        </p:nvSpPr>
        <p:spPr/>
        <p:txBody>
          <a:bodyPr/>
          <a:lstStyle/>
          <a:p>
            <a:fld id="{0B1617BE-BA58-4B59-88D5-A8C7B239E913}" type="slidenum">
              <a:rPr lang="en-US" smtClean="0"/>
              <a:t>‹#›</a:t>
            </a:fld>
            <a:endParaRPr lang="en-US" dirty="0"/>
          </a:p>
        </p:txBody>
      </p:sp>
      <p:sp>
        <p:nvSpPr>
          <p:cNvPr id="2" name="Title 1">
            <a:extLst>
              <a:ext uri="{FF2B5EF4-FFF2-40B4-BE49-F238E27FC236}">
                <a16:creationId xmlns:a16="http://schemas.microsoft.com/office/drawing/2014/main" id="{24933570-62A5-4479-AA84-BDAB17DE5ACD}"/>
              </a:ext>
            </a:extLst>
          </p:cNvPr>
          <p:cNvSpPr>
            <a:spLocks noGrp="1"/>
          </p:cNvSpPr>
          <p:nvPr>
            <p:ph type="title" hasCustomPrompt="1"/>
          </p:nvPr>
        </p:nvSpPr>
        <p:spPr/>
        <p:txBody>
          <a:bodyPr/>
          <a:lstStyle/>
          <a:p>
            <a:r>
              <a:rPr lang="en-US" dirty="0"/>
              <a:t>Click to edit Master </a:t>
            </a:r>
            <a:r>
              <a:rPr lang="en-US"/>
              <a:t>title style</a:t>
            </a:r>
            <a:endParaRPr lang="en-US" dirty="0"/>
          </a:p>
        </p:txBody>
      </p:sp>
    </p:spTree>
    <p:extLst>
      <p:ext uri="{BB962C8B-B14F-4D97-AF65-F5344CB8AC3E}">
        <p14:creationId xmlns:p14="http://schemas.microsoft.com/office/powerpoint/2010/main" val="90504598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preserve="1" userDrawn="1">
  <p:cSld name="Section Header – Blue">
    <p:bg>
      <p:bgPr>
        <a:solidFill>
          <a:schemeClr val="accent1"/>
        </a:solidFill>
        <a:effectLst/>
      </p:bgPr>
    </p:bg>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1882772" y="2002631"/>
            <a:ext cx="8426452" cy="2304449"/>
          </a:xfrm>
        </p:spPr>
        <p:txBody>
          <a:bodyPr anchor="t" anchorCtr="0"/>
          <a:lstStyle>
            <a:lvl1pPr>
              <a:defRPr sz="4800">
                <a:solidFill>
                  <a:schemeClr val="bg1"/>
                </a:solidFill>
              </a:defRPr>
            </a:lvl1pPr>
          </a:lstStyle>
          <a:p>
            <a:r>
              <a:rPr lang="en-US" dirty="0"/>
              <a:t>Click to edit Master title style</a:t>
            </a:r>
          </a:p>
        </p:txBody>
      </p:sp>
      <p:sp>
        <p:nvSpPr>
          <p:cNvPr id="4" name="Date Placeholder 3"/>
          <p:cNvSpPr>
            <a:spLocks noGrp="1"/>
          </p:cNvSpPr>
          <p:nvPr>
            <p:ph type="dt" sz="half" idx="10"/>
          </p:nvPr>
        </p:nvSpPr>
        <p:spPr/>
        <p:txBody>
          <a:bodyPr/>
          <a:lstStyle>
            <a:lvl1pPr>
              <a:defRPr>
                <a:solidFill>
                  <a:schemeClr val="bg1"/>
                </a:solidFill>
              </a:defRPr>
            </a:lvl1pPr>
          </a:lstStyle>
          <a:p>
            <a:fld id="{07DDF7BE-A49D-45C5-B9F4-70A602BBC59A}" type="datetime1">
              <a:rPr lang="en-US" smtClean="0"/>
              <a:t>4/6/2022</a:t>
            </a:fld>
            <a:endParaRPr lang="en-US" dirty="0"/>
          </a:p>
        </p:txBody>
      </p:sp>
      <p:sp>
        <p:nvSpPr>
          <p:cNvPr id="5" name="Footer Placeholder 4"/>
          <p:cNvSpPr>
            <a:spLocks noGrp="1"/>
          </p:cNvSpPr>
          <p:nvPr>
            <p:ph type="ftr" sz="quarter" idx="11"/>
          </p:nvPr>
        </p:nvSpPr>
        <p:spPr/>
        <p:txBody>
          <a:bodyPr/>
          <a:lstStyle>
            <a:lvl1pPr>
              <a:defRPr>
                <a:solidFill>
                  <a:schemeClr val="bg1"/>
                </a:solidFill>
              </a:defRPr>
            </a:lvl1pPr>
          </a:lstStyle>
          <a:p>
            <a:r>
              <a:rPr lang="en-US"/>
              <a:t>Stockholm – The Capital of Scandinavia</a:t>
            </a:r>
            <a:endParaRPr lang="en-US" dirty="0"/>
          </a:p>
        </p:txBody>
      </p:sp>
      <p:sp>
        <p:nvSpPr>
          <p:cNvPr id="6" name="Slide Number Placeholder 5"/>
          <p:cNvSpPr>
            <a:spLocks noGrp="1"/>
          </p:cNvSpPr>
          <p:nvPr>
            <p:ph type="sldNum" sz="quarter" idx="12"/>
          </p:nvPr>
        </p:nvSpPr>
        <p:spPr/>
        <p:txBody>
          <a:bodyPr/>
          <a:lstStyle>
            <a:lvl1pPr>
              <a:defRPr>
                <a:solidFill>
                  <a:schemeClr val="bg1"/>
                </a:solidFill>
              </a:defRPr>
            </a:lvl1pPr>
          </a:lstStyle>
          <a:p>
            <a:fld id="{0B1617BE-BA58-4B59-88D5-A8C7B239E913}" type="slidenum">
              <a:rPr lang="en-US" smtClean="0"/>
              <a:pPr/>
              <a:t>‹#›</a:t>
            </a:fld>
            <a:endParaRPr lang="en-US" dirty="0"/>
          </a:p>
        </p:txBody>
      </p:sp>
      <p:sp>
        <p:nvSpPr>
          <p:cNvPr id="11" name="Text Placeholder 5"/>
          <p:cNvSpPr>
            <a:spLocks noGrp="1" noChangeAspect="1"/>
          </p:cNvSpPr>
          <p:nvPr>
            <p:ph type="body" sz="quarter" idx="13" hasCustomPrompt="1"/>
          </p:nvPr>
        </p:nvSpPr>
        <p:spPr>
          <a:xfrm>
            <a:off x="337439" y="330829"/>
            <a:ext cx="1545336" cy="379341"/>
          </a:xfrm>
          <a:blipFill>
            <a:blip r:embed="rId2" cstate="screen">
              <a:extLst>
                <a:ext uri="{28A0092B-C50C-407E-A947-70E740481C1C}">
                  <a14:useLocalDpi xmlns:a14="http://schemas.microsoft.com/office/drawing/2010/main"/>
                </a:ext>
              </a:extLst>
            </a:blip>
            <a:stretch>
              <a:fillRect/>
            </a:stretch>
          </a:blipFill>
        </p:spPr>
        <p:txBody>
          <a:bodyPr/>
          <a:lstStyle>
            <a:lvl1pPr marL="0" indent="0">
              <a:buNone/>
              <a:defRPr/>
            </a:lvl1pPr>
            <a:lvl2pPr marL="180000" indent="0">
              <a:buNone/>
              <a:defRPr/>
            </a:lvl2pPr>
            <a:lvl3pPr marL="360000" indent="0">
              <a:buNone/>
              <a:defRPr/>
            </a:lvl3pPr>
            <a:lvl4pPr marL="540000" indent="0">
              <a:buNone/>
              <a:defRPr/>
            </a:lvl4pPr>
            <a:lvl5pPr marL="720000" indent="0">
              <a:buNone/>
              <a:defRPr/>
            </a:lvl5pPr>
          </a:lstStyle>
          <a:p>
            <a:pPr lvl="0"/>
            <a:r>
              <a:rPr lang="en-US"/>
              <a:t>  </a:t>
            </a:r>
            <a:endParaRPr lang="en-US" dirty="0"/>
          </a:p>
        </p:txBody>
      </p:sp>
      <p:sp>
        <p:nvSpPr>
          <p:cNvPr id="9" name="textruta 3">
            <a:extLst>
              <a:ext uri="{FF2B5EF4-FFF2-40B4-BE49-F238E27FC236}">
                <a16:creationId xmlns:a16="http://schemas.microsoft.com/office/drawing/2014/main" id="{33087D7D-7678-4F7E-9B5E-CB2D4939FDD2}"/>
              </a:ext>
            </a:extLst>
          </p:cNvPr>
          <p:cNvSpPr txBox="1"/>
          <p:nvPr userDrawn="1"/>
        </p:nvSpPr>
        <p:spPr>
          <a:xfrm>
            <a:off x="0" y="-308552"/>
            <a:ext cx="12192000" cy="276999"/>
          </a:xfrm>
          <a:prstGeom prst="rect">
            <a:avLst/>
          </a:prstGeom>
          <a:solidFill>
            <a:schemeClr val="bg1"/>
          </a:solidFill>
        </p:spPr>
        <p:txBody>
          <a:bodyPr wrap="square" rtlCol="0">
            <a:spAutoFit/>
          </a:bodyPr>
          <a:lstStyle/>
          <a:p>
            <a:r>
              <a:rPr lang="en-US" sz="1200" dirty="0">
                <a:latin typeface="+mj-lt"/>
              </a:rPr>
              <a:t>Right click on the background and choose Format Background to fill with picture </a:t>
            </a:r>
            <a:r>
              <a:rPr lang="en-US" sz="1200" kern="1200" dirty="0">
                <a:solidFill>
                  <a:schemeClr val="tx1"/>
                </a:solidFill>
                <a:latin typeface="+mn-lt"/>
                <a:ea typeface="+mn-ea"/>
                <a:cs typeface="+mn-cs"/>
              </a:rPr>
              <a:t>or change color</a:t>
            </a:r>
            <a:endParaRPr lang="en-US" sz="1200" dirty="0">
              <a:latin typeface="+mj-lt"/>
            </a:endParaRPr>
          </a:p>
        </p:txBody>
      </p:sp>
    </p:spTree>
    <p:extLst>
      <p:ext uri="{BB962C8B-B14F-4D97-AF65-F5344CB8AC3E}">
        <p14:creationId xmlns:p14="http://schemas.microsoft.com/office/powerpoint/2010/main" val="311989203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showMasterSp="0" preserve="1" userDrawn="1">
  <p:cSld name="Section Header – White">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1882771" y="2002631"/>
            <a:ext cx="8426452" cy="2304449"/>
          </a:xfrm>
        </p:spPr>
        <p:txBody>
          <a:bodyPr anchor="t" anchorCtr="0"/>
          <a:lstStyle>
            <a:lvl1pPr>
              <a:defRPr sz="4800"/>
            </a:lvl1pPr>
          </a:lstStyle>
          <a:p>
            <a:r>
              <a:rPr lang="en-US" noProof="0"/>
              <a:t>Click</a:t>
            </a:r>
            <a:r>
              <a:rPr lang="en-US"/>
              <a:t> to edit Master title style</a:t>
            </a:r>
            <a:endParaRPr lang="en-US" dirty="0"/>
          </a:p>
        </p:txBody>
      </p:sp>
      <p:sp>
        <p:nvSpPr>
          <p:cNvPr id="4" name="Date Placeholder 3"/>
          <p:cNvSpPr>
            <a:spLocks noGrp="1"/>
          </p:cNvSpPr>
          <p:nvPr>
            <p:ph type="dt" sz="half" idx="10"/>
          </p:nvPr>
        </p:nvSpPr>
        <p:spPr/>
        <p:txBody>
          <a:bodyPr/>
          <a:lstStyle/>
          <a:p>
            <a:fld id="{F94C7E1F-992A-4EE1-A2AA-130820D5E180}" type="datetime1">
              <a:rPr lang="en-US" smtClean="0"/>
              <a:t>4/6/2022</a:t>
            </a:fld>
            <a:endParaRPr lang="en-US" dirty="0"/>
          </a:p>
        </p:txBody>
      </p:sp>
      <p:sp>
        <p:nvSpPr>
          <p:cNvPr id="5" name="Footer Placeholder 4"/>
          <p:cNvSpPr>
            <a:spLocks noGrp="1"/>
          </p:cNvSpPr>
          <p:nvPr>
            <p:ph type="ftr" sz="quarter" idx="11"/>
          </p:nvPr>
        </p:nvSpPr>
        <p:spPr/>
        <p:txBody>
          <a:bodyPr/>
          <a:lstStyle/>
          <a:p>
            <a:r>
              <a:rPr lang="en-US"/>
              <a:t>Stockholm – The Capital of Scandinavia</a:t>
            </a:r>
            <a:endParaRPr lang="en-US" dirty="0"/>
          </a:p>
        </p:txBody>
      </p:sp>
      <p:sp>
        <p:nvSpPr>
          <p:cNvPr id="6" name="Slide Number Placeholder 5"/>
          <p:cNvSpPr>
            <a:spLocks noGrp="1"/>
          </p:cNvSpPr>
          <p:nvPr>
            <p:ph type="sldNum" sz="quarter" idx="12"/>
          </p:nvPr>
        </p:nvSpPr>
        <p:spPr/>
        <p:txBody>
          <a:bodyPr/>
          <a:lstStyle/>
          <a:p>
            <a:fld id="{0B1617BE-BA58-4B59-88D5-A8C7B239E913}" type="slidenum">
              <a:rPr lang="en-US" smtClean="0"/>
              <a:t>‹#›</a:t>
            </a:fld>
            <a:endParaRPr lang="en-US" dirty="0"/>
          </a:p>
        </p:txBody>
      </p:sp>
      <p:sp>
        <p:nvSpPr>
          <p:cNvPr id="8" name="Text Placeholder 5">
            <a:extLst>
              <a:ext uri="{FF2B5EF4-FFF2-40B4-BE49-F238E27FC236}">
                <a16:creationId xmlns:a16="http://schemas.microsoft.com/office/drawing/2014/main" id="{E3B159D7-EB37-4CE2-BDDB-438035FEC757}"/>
              </a:ext>
            </a:extLst>
          </p:cNvPr>
          <p:cNvSpPr>
            <a:spLocks noGrp="1" noChangeAspect="1"/>
          </p:cNvSpPr>
          <p:nvPr>
            <p:ph type="body" sz="quarter" idx="13" hasCustomPrompt="1"/>
          </p:nvPr>
        </p:nvSpPr>
        <p:spPr>
          <a:xfrm>
            <a:off x="337439" y="330830"/>
            <a:ext cx="1545336" cy="379341"/>
          </a:xfrm>
          <a:blipFill>
            <a:blip r:embed="rId2" cstate="screen">
              <a:extLst>
                <a:ext uri="{28A0092B-C50C-407E-A947-70E740481C1C}">
                  <a14:useLocalDpi xmlns:a14="http://schemas.microsoft.com/office/drawing/2010/main"/>
                </a:ext>
              </a:extLst>
            </a:blip>
            <a:stretch>
              <a:fillRect/>
            </a:stretch>
          </a:blipFill>
        </p:spPr>
        <p:txBody>
          <a:bodyPr/>
          <a:lstStyle>
            <a:lvl1pPr marL="0" indent="0">
              <a:buNone/>
              <a:defRPr/>
            </a:lvl1pPr>
            <a:lvl2pPr marL="180000" indent="0">
              <a:buNone/>
              <a:defRPr/>
            </a:lvl2pPr>
            <a:lvl3pPr marL="360000" indent="0">
              <a:buNone/>
              <a:defRPr/>
            </a:lvl3pPr>
            <a:lvl4pPr marL="540000" indent="0">
              <a:buNone/>
              <a:defRPr/>
            </a:lvl4pPr>
            <a:lvl5pPr marL="720000" indent="0">
              <a:buNone/>
              <a:defRPr/>
            </a:lvl5pPr>
          </a:lstStyle>
          <a:p>
            <a:pPr lvl="0"/>
            <a:r>
              <a:rPr lang="en-US"/>
              <a:t>  </a:t>
            </a:r>
            <a:endParaRPr lang="en-US" dirty="0"/>
          </a:p>
        </p:txBody>
      </p:sp>
      <p:sp>
        <p:nvSpPr>
          <p:cNvPr id="7" name="textruta 3">
            <a:extLst>
              <a:ext uri="{FF2B5EF4-FFF2-40B4-BE49-F238E27FC236}">
                <a16:creationId xmlns:a16="http://schemas.microsoft.com/office/drawing/2014/main" id="{3C5EA1A0-2885-46AD-83A2-8133DBA105DA}"/>
              </a:ext>
            </a:extLst>
          </p:cNvPr>
          <p:cNvSpPr txBox="1"/>
          <p:nvPr userDrawn="1"/>
        </p:nvSpPr>
        <p:spPr>
          <a:xfrm>
            <a:off x="0" y="-308552"/>
            <a:ext cx="12192000" cy="276999"/>
          </a:xfrm>
          <a:prstGeom prst="rect">
            <a:avLst/>
          </a:prstGeom>
          <a:solidFill>
            <a:schemeClr val="bg1"/>
          </a:solidFill>
        </p:spPr>
        <p:txBody>
          <a:bodyPr wrap="square" rtlCol="0">
            <a:spAutoFit/>
          </a:bodyPr>
          <a:lstStyle/>
          <a:p>
            <a:r>
              <a:rPr lang="en-US" sz="1200" dirty="0">
                <a:latin typeface="+mj-lt"/>
              </a:rPr>
              <a:t>Right click on the background and choose Format Background to fill with picture </a:t>
            </a:r>
            <a:r>
              <a:rPr lang="en-US" sz="1200" kern="1200" dirty="0">
                <a:solidFill>
                  <a:schemeClr val="tx1"/>
                </a:solidFill>
                <a:latin typeface="+mn-lt"/>
                <a:ea typeface="+mn-ea"/>
                <a:cs typeface="+mn-cs"/>
              </a:rPr>
              <a:t>or change color</a:t>
            </a:r>
            <a:endParaRPr lang="en-US" sz="1200" dirty="0">
              <a:latin typeface="+mj-lt"/>
            </a:endParaRPr>
          </a:p>
        </p:txBody>
      </p:sp>
    </p:spTree>
    <p:extLst>
      <p:ext uri="{BB962C8B-B14F-4D97-AF65-F5344CB8AC3E}">
        <p14:creationId xmlns:p14="http://schemas.microsoft.com/office/powerpoint/2010/main" val="388928290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preserve="1" userDrawn="1">
  <p:cSld name="Section Header – Pink">
    <p:bg>
      <p:bgPr>
        <a:solidFill>
          <a:schemeClr val="accent2"/>
        </a:solidFill>
        <a:effectLst/>
      </p:bgPr>
    </p:bg>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1882772" y="2002631"/>
            <a:ext cx="8426452" cy="2304449"/>
          </a:xfrm>
        </p:spPr>
        <p:txBody>
          <a:bodyPr anchor="t" anchorCtr="0"/>
          <a:lstStyle>
            <a:lvl1pPr>
              <a:defRPr sz="4800">
                <a:solidFill>
                  <a:schemeClr val="bg1"/>
                </a:solidFill>
              </a:defRPr>
            </a:lvl1pPr>
          </a:lstStyle>
          <a:p>
            <a:r>
              <a:rPr lang="en-US" dirty="0"/>
              <a:t>Click to edit Master title style</a:t>
            </a:r>
          </a:p>
        </p:txBody>
      </p:sp>
      <p:sp>
        <p:nvSpPr>
          <p:cNvPr id="4" name="Date Placeholder 3"/>
          <p:cNvSpPr>
            <a:spLocks noGrp="1"/>
          </p:cNvSpPr>
          <p:nvPr>
            <p:ph type="dt" sz="half" idx="10"/>
          </p:nvPr>
        </p:nvSpPr>
        <p:spPr/>
        <p:txBody>
          <a:bodyPr/>
          <a:lstStyle>
            <a:lvl1pPr>
              <a:defRPr>
                <a:solidFill>
                  <a:schemeClr val="bg1"/>
                </a:solidFill>
              </a:defRPr>
            </a:lvl1pPr>
          </a:lstStyle>
          <a:p>
            <a:fld id="{07DDF7BE-A49D-45C5-B9F4-70A602BBC59A}" type="datetime1">
              <a:rPr lang="en-US" smtClean="0"/>
              <a:t>4/6/2022</a:t>
            </a:fld>
            <a:endParaRPr lang="en-US" dirty="0"/>
          </a:p>
        </p:txBody>
      </p:sp>
      <p:sp>
        <p:nvSpPr>
          <p:cNvPr id="5" name="Footer Placeholder 4"/>
          <p:cNvSpPr>
            <a:spLocks noGrp="1"/>
          </p:cNvSpPr>
          <p:nvPr>
            <p:ph type="ftr" sz="quarter" idx="11"/>
          </p:nvPr>
        </p:nvSpPr>
        <p:spPr/>
        <p:txBody>
          <a:bodyPr/>
          <a:lstStyle>
            <a:lvl1pPr>
              <a:defRPr>
                <a:solidFill>
                  <a:schemeClr val="bg1"/>
                </a:solidFill>
              </a:defRPr>
            </a:lvl1pPr>
          </a:lstStyle>
          <a:p>
            <a:r>
              <a:rPr lang="en-US"/>
              <a:t>Stockholm – The Capital of Scandinavia</a:t>
            </a:r>
            <a:endParaRPr lang="en-US" dirty="0"/>
          </a:p>
        </p:txBody>
      </p:sp>
      <p:sp>
        <p:nvSpPr>
          <p:cNvPr id="6" name="Slide Number Placeholder 5"/>
          <p:cNvSpPr>
            <a:spLocks noGrp="1"/>
          </p:cNvSpPr>
          <p:nvPr>
            <p:ph type="sldNum" sz="quarter" idx="12"/>
          </p:nvPr>
        </p:nvSpPr>
        <p:spPr/>
        <p:txBody>
          <a:bodyPr/>
          <a:lstStyle>
            <a:lvl1pPr>
              <a:defRPr>
                <a:solidFill>
                  <a:schemeClr val="bg1"/>
                </a:solidFill>
              </a:defRPr>
            </a:lvl1pPr>
          </a:lstStyle>
          <a:p>
            <a:fld id="{0B1617BE-BA58-4B59-88D5-A8C7B239E913}" type="slidenum">
              <a:rPr lang="en-US" smtClean="0"/>
              <a:pPr/>
              <a:t>‹#›</a:t>
            </a:fld>
            <a:endParaRPr lang="en-US" dirty="0"/>
          </a:p>
        </p:txBody>
      </p:sp>
      <p:sp>
        <p:nvSpPr>
          <p:cNvPr id="11" name="Text Placeholder 5"/>
          <p:cNvSpPr>
            <a:spLocks noGrp="1" noChangeAspect="1"/>
          </p:cNvSpPr>
          <p:nvPr>
            <p:ph type="body" sz="quarter" idx="13" hasCustomPrompt="1"/>
          </p:nvPr>
        </p:nvSpPr>
        <p:spPr>
          <a:xfrm>
            <a:off x="337439" y="330829"/>
            <a:ext cx="1545336" cy="379341"/>
          </a:xfrm>
          <a:blipFill>
            <a:blip r:embed="rId2" cstate="screen">
              <a:extLst>
                <a:ext uri="{28A0092B-C50C-407E-A947-70E740481C1C}">
                  <a14:useLocalDpi xmlns:a14="http://schemas.microsoft.com/office/drawing/2010/main"/>
                </a:ext>
              </a:extLst>
            </a:blip>
            <a:stretch>
              <a:fillRect/>
            </a:stretch>
          </a:blipFill>
        </p:spPr>
        <p:txBody>
          <a:bodyPr/>
          <a:lstStyle>
            <a:lvl1pPr marL="0" indent="0">
              <a:buNone/>
              <a:defRPr/>
            </a:lvl1pPr>
            <a:lvl2pPr marL="180000" indent="0">
              <a:buNone/>
              <a:defRPr/>
            </a:lvl2pPr>
            <a:lvl3pPr marL="360000" indent="0">
              <a:buNone/>
              <a:defRPr/>
            </a:lvl3pPr>
            <a:lvl4pPr marL="540000" indent="0">
              <a:buNone/>
              <a:defRPr/>
            </a:lvl4pPr>
            <a:lvl5pPr marL="720000" indent="0">
              <a:buNone/>
              <a:defRPr/>
            </a:lvl5pPr>
          </a:lstStyle>
          <a:p>
            <a:pPr lvl="0"/>
            <a:r>
              <a:rPr lang="en-US"/>
              <a:t>  </a:t>
            </a:r>
            <a:endParaRPr lang="en-US" dirty="0"/>
          </a:p>
        </p:txBody>
      </p:sp>
      <p:sp>
        <p:nvSpPr>
          <p:cNvPr id="9" name="textruta 3">
            <a:extLst>
              <a:ext uri="{FF2B5EF4-FFF2-40B4-BE49-F238E27FC236}">
                <a16:creationId xmlns:a16="http://schemas.microsoft.com/office/drawing/2014/main" id="{33087D7D-7678-4F7E-9B5E-CB2D4939FDD2}"/>
              </a:ext>
            </a:extLst>
          </p:cNvPr>
          <p:cNvSpPr txBox="1"/>
          <p:nvPr userDrawn="1"/>
        </p:nvSpPr>
        <p:spPr>
          <a:xfrm>
            <a:off x="0" y="-308552"/>
            <a:ext cx="12192000" cy="276999"/>
          </a:xfrm>
          <a:prstGeom prst="rect">
            <a:avLst/>
          </a:prstGeom>
          <a:solidFill>
            <a:schemeClr val="bg1"/>
          </a:solidFill>
        </p:spPr>
        <p:txBody>
          <a:bodyPr wrap="square" rtlCol="0">
            <a:spAutoFit/>
          </a:bodyPr>
          <a:lstStyle/>
          <a:p>
            <a:r>
              <a:rPr lang="en-US" sz="1200" dirty="0">
                <a:latin typeface="+mj-lt"/>
              </a:rPr>
              <a:t>Right click on the background and choose Format Background to fill with picture or change color</a:t>
            </a:r>
          </a:p>
        </p:txBody>
      </p:sp>
    </p:spTree>
    <p:extLst>
      <p:ext uri="{BB962C8B-B14F-4D97-AF65-F5344CB8AC3E}">
        <p14:creationId xmlns:p14="http://schemas.microsoft.com/office/powerpoint/2010/main" val="169184186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woObj" preserve="1">
  <p:cSld name="Två delar">
    <p:spTree>
      <p:nvGrpSpPr>
        <p:cNvPr id="1" name=""/>
        <p:cNvGrpSpPr/>
        <p:nvPr/>
      </p:nvGrpSpPr>
      <p:grpSpPr>
        <a:xfrm>
          <a:off x="0" y="0"/>
          <a:ext cx="0" cy="0"/>
          <a:chOff x="0" y="0"/>
          <a:chExt cx="0" cy="0"/>
        </a:xfrm>
      </p:grpSpPr>
      <p:sp>
        <p:nvSpPr>
          <p:cNvPr id="2" name="Title 1"/>
          <p:cNvSpPr>
            <a:spLocks noGrp="1"/>
          </p:cNvSpPr>
          <p:nvPr>
            <p:ph type="title" hasCustomPrompt="1"/>
          </p:nvPr>
        </p:nvSpPr>
        <p:spPr/>
        <p:txBody>
          <a:bodyPr/>
          <a:lstStyle/>
          <a:p>
            <a:r>
              <a:rPr lang="en-US" dirty="0"/>
              <a:t>Click to edit Master </a:t>
            </a:r>
            <a:r>
              <a:rPr lang="en-US"/>
              <a:t>title style</a:t>
            </a:r>
            <a:endParaRPr lang="en-US" dirty="0"/>
          </a:p>
        </p:txBody>
      </p:sp>
      <p:sp>
        <p:nvSpPr>
          <p:cNvPr id="3" name="Content Placeholder 2"/>
          <p:cNvSpPr>
            <a:spLocks noGrp="1"/>
          </p:cNvSpPr>
          <p:nvPr>
            <p:ph sz="half" idx="1" hasCustomPrompt="1"/>
          </p:nvPr>
        </p:nvSpPr>
        <p:spPr>
          <a:xfrm>
            <a:off x="1882774" y="1628775"/>
            <a:ext cx="4137026" cy="4250915"/>
          </a:xfrm>
        </p:spPr>
        <p:txBody>
          <a:body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a:t>Fifth level</a:t>
            </a:r>
            <a:endParaRPr lang="en-US" dirty="0"/>
          </a:p>
        </p:txBody>
      </p:sp>
      <p:sp>
        <p:nvSpPr>
          <p:cNvPr id="4" name="Content Placeholder 3"/>
          <p:cNvSpPr>
            <a:spLocks noGrp="1"/>
          </p:cNvSpPr>
          <p:nvPr>
            <p:ph sz="half" idx="2" hasCustomPrompt="1"/>
          </p:nvPr>
        </p:nvSpPr>
        <p:spPr>
          <a:xfrm>
            <a:off x="6172200" y="1628775"/>
            <a:ext cx="4137025" cy="4250915"/>
          </a:xfrm>
        </p:spPr>
        <p:txBody>
          <a:body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a:t>Fifth level</a:t>
            </a:r>
            <a:endParaRPr lang="en-US" dirty="0"/>
          </a:p>
        </p:txBody>
      </p:sp>
      <p:sp>
        <p:nvSpPr>
          <p:cNvPr id="5" name="Date Placeholder 4">
            <a:extLst>
              <a:ext uri="{FF2B5EF4-FFF2-40B4-BE49-F238E27FC236}">
                <a16:creationId xmlns:a16="http://schemas.microsoft.com/office/drawing/2014/main" id="{7EECDC1D-8FDB-42DB-94E9-5BAA0A0F6D47}"/>
              </a:ext>
            </a:extLst>
          </p:cNvPr>
          <p:cNvSpPr>
            <a:spLocks noGrp="1"/>
          </p:cNvSpPr>
          <p:nvPr>
            <p:ph type="dt" sz="half" idx="10"/>
          </p:nvPr>
        </p:nvSpPr>
        <p:spPr/>
        <p:txBody>
          <a:bodyPr/>
          <a:lstStyle/>
          <a:p>
            <a:fld id="{05668059-E414-4B4A-803F-F9221CB545D9}" type="datetime1">
              <a:rPr lang="en-US" smtClean="0"/>
              <a:t>4/6/2022</a:t>
            </a:fld>
            <a:endParaRPr lang="en-US" dirty="0"/>
          </a:p>
        </p:txBody>
      </p:sp>
      <p:sp>
        <p:nvSpPr>
          <p:cNvPr id="6" name="Footer Placeholder 5">
            <a:extLst>
              <a:ext uri="{FF2B5EF4-FFF2-40B4-BE49-F238E27FC236}">
                <a16:creationId xmlns:a16="http://schemas.microsoft.com/office/drawing/2014/main" id="{C73E3E0F-389E-4C9C-8426-EEFB93D0328D}"/>
              </a:ext>
            </a:extLst>
          </p:cNvPr>
          <p:cNvSpPr>
            <a:spLocks noGrp="1"/>
          </p:cNvSpPr>
          <p:nvPr>
            <p:ph type="ftr" sz="quarter" idx="11"/>
          </p:nvPr>
        </p:nvSpPr>
        <p:spPr/>
        <p:txBody>
          <a:bodyPr/>
          <a:lstStyle/>
          <a:p>
            <a:r>
              <a:rPr lang="en-US"/>
              <a:t>Stockholm – The Capital of Scandinavia</a:t>
            </a:r>
            <a:endParaRPr lang="en-US" dirty="0"/>
          </a:p>
        </p:txBody>
      </p:sp>
      <p:sp>
        <p:nvSpPr>
          <p:cNvPr id="7" name="Slide Number Placeholder 6">
            <a:extLst>
              <a:ext uri="{FF2B5EF4-FFF2-40B4-BE49-F238E27FC236}">
                <a16:creationId xmlns:a16="http://schemas.microsoft.com/office/drawing/2014/main" id="{BC7FD08B-5434-476C-816B-BF16F6697F6D}"/>
              </a:ext>
            </a:extLst>
          </p:cNvPr>
          <p:cNvSpPr>
            <a:spLocks noGrp="1"/>
          </p:cNvSpPr>
          <p:nvPr>
            <p:ph type="sldNum" sz="quarter" idx="12"/>
          </p:nvPr>
        </p:nvSpPr>
        <p:spPr/>
        <p:txBody>
          <a:bodyPr/>
          <a:lstStyle/>
          <a:p>
            <a:fld id="{0B1617BE-BA58-4B59-88D5-A8C7B239E913}" type="slidenum">
              <a:rPr lang="en-US" smtClean="0"/>
              <a:pPr/>
              <a:t>‹#›</a:t>
            </a:fld>
            <a:endParaRPr lang="en-US" dirty="0"/>
          </a:p>
        </p:txBody>
      </p:sp>
    </p:spTree>
    <p:extLst>
      <p:ext uri="{BB962C8B-B14F-4D97-AF65-F5344CB8AC3E}">
        <p14:creationId xmlns:p14="http://schemas.microsoft.com/office/powerpoint/2010/main" val="138633782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twoObj" preserve="1">
  <p:cSld name="Two Content + Box">
    <p:spTree>
      <p:nvGrpSpPr>
        <p:cNvPr id="1" name=""/>
        <p:cNvGrpSpPr/>
        <p:nvPr/>
      </p:nvGrpSpPr>
      <p:grpSpPr>
        <a:xfrm>
          <a:off x="0" y="0"/>
          <a:ext cx="0" cy="0"/>
          <a:chOff x="0" y="0"/>
          <a:chExt cx="0" cy="0"/>
        </a:xfrm>
      </p:grpSpPr>
      <p:sp>
        <p:nvSpPr>
          <p:cNvPr id="2" name="Title 1"/>
          <p:cNvSpPr>
            <a:spLocks noGrp="1"/>
          </p:cNvSpPr>
          <p:nvPr>
            <p:ph type="title" hasCustomPrompt="1"/>
          </p:nvPr>
        </p:nvSpPr>
        <p:spPr/>
        <p:txBody>
          <a:bodyPr/>
          <a:lstStyle/>
          <a:p>
            <a:r>
              <a:rPr lang="en-US" dirty="0"/>
              <a:t>Click to edit Master title style</a:t>
            </a:r>
          </a:p>
        </p:txBody>
      </p:sp>
      <p:sp>
        <p:nvSpPr>
          <p:cNvPr id="3" name="Content Placeholder 2"/>
          <p:cNvSpPr>
            <a:spLocks noGrp="1"/>
          </p:cNvSpPr>
          <p:nvPr>
            <p:ph sz="half" idx="1" hasCustomPrompt="1"/>
          </p:nvPr>
        </p:nvSpPr>
        <p:spPr>
          <a:xfrm>
            <a:off x="1882774" y="1628775"/>
            <a:ext cx="5893899" cy="4250916"/>
          </a:xfrm>
        </p:spPr>
        <p:txBody>
          <a:body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a:t>Fifth level</a:t>
            </a:r>
            <a:endParaRPr lang="en-US" dirty="0"/>
          </a:p>
        </p:txBody>
      </p:sp>
      <p:sp>
        <p:nvSpPr>
          <p:cNvPr id="4" name="Content Placeholder 3"/>
          <p:cNvSpPr>
            <a:spLocks noGrp="1"/>
          </p:cNvSpPr>
          <p:nvPr>
            <p:ph sz="half" idx="2" hasCustomPrompt="1"/>
          </p:nvPr>
        </p:nvSpPr>
        <p:spPr>
          <a:xfrm>
            <a:off x="7938089" y="1628775"/>
            <a:ext cx="3916472" cy="4251600"/>
          </a:xfrm>
          <a:solidFill>
            <a:schemeClr val="accent2"/>
          </a:solidFill>
        </p:spPr>
        <p:txBody>
          <a:bodyPr lIns="144000" tIns="144000" rIns="144000" bIns="144000"/>
          <a:lstStyle>
            <a:lvl1pPr>
              <a:defRPr>
                <a:solidFill>
                  <a:schemeClr val="bg1"/>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Date Placeholder 4"/>
          <p:cNvSpPr>
            <a:spLocks noGrp="1"/>
          </p:cNvSpPr>
          <p:nvPr>
            <p:ph type="dt" sz="half" idx="10"/>
          </p:nvPr>
        </p:nvSpPr>
        <p:spPr/>
        <p:txBody>
          <a:bodyPr/>
          <a:lstStyle/>
          <a:p>
            <a:fld id="{3170747B-206C-46CF-831B-A2BD37E9ED09}" type="datetime1">
              <a:rPr lang="en-US" smtClean="0"/>
              <a:t>4/6/2022</a:t>
            </a:fld>
            <a:endParaRPr lang="en-US" dirty="0"/>
          </a:p>
        </p:txBody>
      </p:sp>
      <p:sp>
        <p:nvSpPr>
          <p:cNvPr id="6" name="Footer Placeholder 5"/>
          <p:cNvSpPr>
            <a:spLocks noGrp="1"/>
          </p:cNvSpPr>
          <p:nvPr>
            <p:ph type="ftr" sz="quarter" idx="11"/>
          </p:nvPr>
        </p:nvSpPr>
        <p:spPr/>
        <p:txBody>
          <a:bodyPr/>
          <a:lstStyle/>
          <a:p>
            <a:r>
              <a:rPr lang="en-US"/>
              <a:t>Stockholm – The Capital of Scandinavia</a:t>
            </a:r>
            <a:endParaRPr lang="en-US" dirty="0"/>
          </a:p>
        </p:txBody>
      </p:sp>
      <p:sp>
        <p:nvSpPr>
          <p:cNvPr id="7" name="Slide Number Placeholder 6"/>
          <p:cNvSpPr>
            <a:spLocks noGrp="1"/>
          </p:cNvSpPr>
          <p:nvPr>
            <p:ph type="sldNum" sz="quarter" idx="12"/>
          </p:nvPr>
        </p:nvSpPr>
        <p:spPr/>
        <p:txBody>
          <a:bodyPr/>
          <a:lstStyle/>
          <a:p>
            <a:fld id="{0B1617BE-BA58-4B59-88D5-A8C7B239E913}" type="slidenum">
              <a:rPr lang="en-US" smtClean="0"/>
              <a:t>‹#›</a:t>
            </a:fld>
            <a:endParaRPr lang="en-US" dirty="0"/>
          </a:p>
        </p:txBody>
      </p:sp>
    </p:spTree>
    <p:extLst>
      <p:ext uri="{BB962C8B-B14F-4D97-AF65-F5344CB8AC3E}">
        <p14:creationId xmlns:p14="http://schemas.microsoft.com/office/powerpoint/2010/main" val="215373373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Two content, subtitles">
    <p:spTree>
      <p:nvGrpSpPr>
        <p:cNvPr id="1" name=""/>
        <p:cNvGrpSpPr/>
        <p:nvPr/>
      </p:nvGrpSpPr>
      <p:grpSpPr>
        <a:xfrm>
          <a:off x="0" y="0"/>
          <a:ext cx="0" cy="0"/>
          <a:chOff x="0" y="0"/>
          <a:chExt cx="0" cy="0"/>
        </a:xfrm>
      </p:grpSpPr>
      <p:sp>
        <p:nvSpPr>
          <p:cNvPr id="3" name="Text Placeholder 2"/>
          <p:cNvSpPr>
            <a:spLocks noGrp="1"/>
          </p:cNvSpPr>
          <p:nvPr>
            <p:ph type="body" idx="1" hasCustomPrompt="1"/>
          </p:nvPr>
        </p:nvSpPr>
        <p:spPr>
          <a:xfrm>
            <a:off x="1882775" y="1640329"/>
            <a:ext cx="4137025" cy="516477"/>
          </a:xfrm>
        </p:spPr>
        <p:txBody>
          <a:bodyPr anchor="t"/>
          <a:lstStyle>
            <a:lvl1pPr marL="0" indent="0">
              <a:buNone/>
              <a:defRPr sz="2000" b="1">
                <a:latin typeface="Futura Std Book" panose="020B0502020204020303" pitchFamily="34" charset="0"/>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Edit Master text styles</a:t>
            </a:r>
          </a:p>
        </p:txBody>
      </p:sp>
      <p:sp>
        <p:nvSpPr>
          <p:cNvPr id="4" name="Content Placeholder 3"/>
          <p:cNvSpPr>
            <a:spLocks noGrp="1"/>
          </p:cNvSpPr>
          <p:nvPr>
            <p:ph sz="half" idx="2" hasCustomPrompt="1"/>
          </p:nvPr>
        </p:nvSpPr>
        <p:spPr>
          <a:xfrm>
            <a:off x="1882775" y="2340281"/>
            <a:ext cx="4137024" cy="3490248"/>
          </a:xfrm>
        </p:spPr>
        <p:txBody>
          <a:body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a:t>Fifth level</a:t>
            </a:r>
            <a:endParaRPr lang="en-US" dirty="0"/>
          </a:p>
        </p:txBody>
      </p:sp>
      <p:sp>
        <p:nvSpPr>
          <p:cNvPr id="5" name="Text Placeholder 4"/>
          <p:cNvSpPr>
            <a:spLocks noGrp="1"/>
          </p:cNvSpPr>
          <p:nvPr>
            <p:ph type="body" sz="quarter" idx="3" hasCustomPrompt="1"/>
          </p:nvPr>
        </p:nvSpPr>
        <p:spPr>
          <a:xfrm>
            <a:off x="6172200" y="1640329"/>
            <a:ext cx="4137025" cy="516477"/>
          </a:xfrm>
        </p:spPr>
        <p:txBody>
          <a:bodyPr anchor="t"/>
          <a:lstStyle>
            <a:lvl1pPr marL="0" indent="0">
              <a:buNone/>
              <a:defRPr sz="2000" b="1">
                <a:latin typeface="Futura Std Book" panose="020B0502020204020303" pitchFamily="34" charset="0"/>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Edit Master text styles</a:t>
            </a:r>
          </a:p>
        </p:txBody>
      </p:sp>
      <p:sp>
        <p:nvSpPr>
          <p:cNvPr id="6" name="Content Placeholder 5"/>
          <p:cNvSpPr>
            <a:spLocks noGrp="1"/>
          </p:cNvSpPr>
          <p:nvPr>
            <p:ph sz="quarter" idx="4" hasCustomPrompt="1"/>
          </p:nvPr>
        </p:nvSpPr>
        <p:spPr>
          <a:xfrm>
            <a:off x="6172200" y="2340281"/>
            <a:ext cx="4137024" cy="3490248"/>
          </a:xfrm>
        </p:spPr>
        <p:txBody>
          <a:body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DF26C3B6-65F2-46A0-A0ED-778F3FE52B05}" type="datetime1">
              <a:rPr lang="en-US" smtClean="0"/>
              <a:t>4/6/2022</a:t>
            </a:fld>
            <a:endParaRPr lang="en-US" dirty="0"/>
          </a:p>
        </p:txBody>
      </p:sp>
      <p:sp>
        <p:nvSpPr>
          <p:cNvPr id="8" name="Footer Placeholder 7"/>
          <p:cNvSpPr>
            <a:spLocks noGrp="1"/>
          </p:cNvSpPr>
          <p:nvPr>
            <p:ph type="ftr" sz="quarter" idx="11"/>
          </p:nvPr>
        </p:nvSpPr>
        <p:spPr/>
        <p:txBody>
          <a:bodyPr/>
          <a:lstStyle/>
          <a:p>
            <a:r>
              <a:rPr lang="en-US"/>
              <a:t>Stockholm – The Capital of Scandinavia</a:t>
            </a:r>
            <a:endParaRPr lang="en-US" dirty="0"/>
          </a:p>
        </p:txBody>
      </p:sp>
      <p:sp>
        <p:nvSpPr>
          <p:cNvPr id="9" name="Slide Number Placeholder 8"/>
          <p:cNvSpPr>
            <a:spLocks noGrp="1"/>
          </p:cNvSpPr>
          <p:nvPr>
            <p:ph type="sldNum" sz="quarter" idx="12"/>
          </p:nvPr>
        </p:nvSpPr>
        <p:spPr/>
        <p:txBody>
          <a:bodyPr/>
          <a:lstStyle/>
          <a:p>
            <a:fld id="{0B1617BE-BA58-4B59-88D5-A8C7B239E913}" type="slidenum">
              <a:rPr lang="en-US" smtClean="0"/>
              <a:t>‹#›</a:t>
            </a:fld>
            <a:endParaRPr lang="en-US" dirty="0"/>
          </a:p>
        </p:txBody>
      </p:sp>
      <p:sp>
        <p:nvSpPr>
          <p:cNvPr id="10" name="Title 9">
            <a:extLst>
              <a:ext uri="{FF2B5EF4-FFF2-40B4-BE49-F238E27FC236}">
                <a16:creationId xmlns:a16="http://schemas.microsoft.com/office/drawing/2014/main" id="{B0A398B2-4A8D-4EDB-B284-2B3255E405C2}"/>
              </a:ext>
            </a:extLst>
          </p:cNvPr>
          <p:cNvSpPr>
            <a:spLocks noGrp="1"/>
          </p:cNvSpPr>
          <p:nvPr>
            <p:ph type="title" hasCustomPrompt="1"/>
          </p:nvPr>
        </p:nvSpPr>
        <p:spPr/>
        <p:txBody>
          <a:bodyPr/>
          <a:lstStyle/>
          <a:p>
            <a:r>
              <a:rPr lang="en-US" dirty="0"/>
              <a:t>Click to edit Master </a:t>
            </a:r>
            <a:r>
              <a:rPr lang="en-US"/>
              <a:t>title style</a:t>
            </a:r>
            <a:endParaRPr lang="en-US" dirty="0"/>
          </a:p>
        </p:txBody>
      </p:sp>
    </p:spTree>
    <p:extLst>
      <p:ext uri="{BB962C8B-B14F-4D97-AF65-F5344CB8AC3E}">
        <p14:creationId xmlns:p14="http://schemas.microsoft.com/office/powerpoint/2010/main" val="381799881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preserve="1" userDrawn="1">
  <p:cSld name="Content and picture right">
    <p:spTree>
      <p:nvGrpSpPr>
        <p:cNvPr id="1" name=""/>
        <p:cNvGrpSpPr/>
        <p:nvPr/>
      </p:nvGrpSpPr>
      <p:grpSpPr>
        <a:xfrm>
          <a:off x="0" y="0"/>
          <a:ext cx="0" cy="0"/>
          <a:chOff x="0" y="0"/>
          <a:chExt cx="0" cy="0"/>
        </a:xfrm>
      </p:grpSpPr>
      <p:sp>
        <p:nvSpPr>
          <p:cNvPr id="9" name="Picture Placeholder 8">
            <a:extLst>
              <a:ext uri="{FF2B5EF4-FFF2-40B4-BE49-F238E27FC236}">
                <a16:creationId xmlns:a16="http://schemas.microsoft.com/office/drawing/2014/main" id="{D3C82396-10D6-4649-BEE6-6EA7ED5E71CE}"/>
              </a:ext>
            </a:extLst>
          </p:cNvPr>
          <p:cNvSpPr>
            <a:spLocks noGrp="1"/>
          </p:cNvSpPr>
          <p:nvPr>
            <p:ph type="pic" sz="quarter" idx="13" hasCustomPrompt="1"/>
          </p:nvPr>
        </p:nvSpPr>
        <p:spPr>
          <a:xfrm>
            <a:off x="6164960" y="0"/>
            <a:ext cx="6027040" cy="6858000"/>
          </a:xfrm>
          <a:noFill/>
        </p:spPr>
        <p:txBody>
          <a:bodyPr lIns="36000" tIns="36000" rIns="36000" bIns="36000"/>
          <a:lstStyle>
            <a:lvl1pPr marL="0" indent="0" algn="ctr">
              <a:buNone/>
              <a:defRPr sz="1200"/>
            </a:lvl1pPr>
          </a:lstStyle>
          <a:p>
            <a:r>
              <a:rPr lang="en-US" dirty="0"/>
              <a:t>Click icon to add picture</a:t>
            </a:r>
          </a:p>
        </p:txBody>
      </p:sp>
      <p:sp>
        <p:nvSpPr>
          <p:cNvPr id="3" name="Content Placeholder 2"/>
          <p:cNvSpPr>
            <a:spLocks noGrp="1"/>
          </p:cNvSpPr>
          <p:nvPr>
            <p:ph sz="half" idx="1" hasCustomPrompt="1"/>
          </p:nvPr>
        </p:nvSpPr>
        <p:spPr>
          <a:xfrm>
            <a:off x="730249" y="1628775"/>
            <a:ext cx="4951381" cy="3995277"/>
          </a:xfrm>
        </p:spPr>
        <p:txBody>
          <a:body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F2FA1375-9856-43E1-B64F-22738AF44705}" type="datetime1">
              <a:rPr lang="en-US" smtClean="0"/>
              <a:t>4/6/2022</a:t>
            </a:fld>
            <a:endParaRPr lang="en-US" dirty="0"/>
          </a:p>
        </p:txBody>
      </p:sp>
      <p:sp>
        <p:nvSpPr>
          <p:cNvPr id="6" name="Footer Placeholder 5"/>
          <p:cNvSpPr>
            <a:spLocks noGrp="1"/>
          </p:cNvSpPr>
          <p:nvPr>
            <p:ph type="ftr" sz="quarter" idx="11"/>
          </p:nvPr>
        </p:nvSpPr>
        <p:spPr>
          <a:xfrm>
            <a:off x="6641003" y="6282587"/>
            <a:ext cx="3696797" cy="252000"/>
          </a:xfrm>
        </p:spPr>
        <p:txBody>
          <a:bodyPr/>
          <a:lstStyle/>
          <a:p>
            <a:r>
              <a:rPr lang="en-US"/>
              <a:t>Stockholm – The Capital of Scandinavia</a:t>
            </a:r>
            <a:endParaRPr lang="en-US" dirty="0"/>
          </a:p>
        </p:txBody>
      </p:sp>
      <p:sp>
        <p:nvSpPr>
          <p:cNvPr id="7" name="Slide Number Placeholder 6"/>
          <p:cNvSpPr>
            <a:spLocks noGrp="1"/>
          </p:cNvSpPr>
          <p:nvPr>
            <p:ph type="sldNum" sz="quarter" idx="12"/>
          </p:nvPr>
        </p:nvSpPr>
        <p:spPr/>
        <p:txBody>
          <a:bodyPr/>
          <a:lstStyle/>
          <a:p>
            <a:fld id="{0B1617BE-BA58-4B59-88D5-A8C7B239E913}" type="slidenum">
              <a:rPr lang="en-US" smtClean="0"/>
              <a:t>‹#›</a:t>
            </a:fld>
            <a:endParaRPr lang="en-US" dirty="0"/>
          </a:p>
        </p:txBody>
      </p:sp>
      <p:sp>
        <p:nvSpPr>
          <p:cNvPr id="4" name="Title 3">
            <a:extLst>
              <a:ext uri="{FF2B5EF4-FFF2-40B4-BE49-F238E27FC236}">
                <a16:creationId xmlns:a16="http://schemas.microsoft.com/office/drawing/2014/main" id="{C32BEAF3-2FAB-4124-A633-4AB21F68452B}"/>
              </a:ext>
            </a:extLst>
          </p:cNvPr>
          <p:cNvSpPr>
            <a:spLocks noGrp="1"/>
          </p:cNvSpPr>
          <p:nvPr>
            <p:ph type="title" hasCustomPrompt="1"/>
          </p:nvPr>
        </p:nvSpPr>
        <p:spPr>
          <a:xfrm>
            <a:off x="730249" y="342899"/>
            <a:ext cx="4951380" cy="1113955"/>
          </a:xfrm>
        </p:spPr>
        <p:txBody>
          <a:bodyPr/>
          <a:lstStyle/>
          <a:p>
            <a:r>
              <a:rPr lang="en-US" dirty="0"/>
              <a:t>Click to edit Master title style</a:t>
            </a:r>
          </a:p>
        </p:txBody>
      </p:sp>
      <p:pic>
        <p:nvPicPr>
          <p:cNvPr id="8" name="Bildobjekt 7">
            <a:extLst>
              <a:ext uri="{FF2B5EF4-FFF2-40B4-BE49-F238E27FC236}">
                <a16:creationId xmlns:a16="http://schemas.microsoft.com/office/drawing/2014/main" id="{44383A4D-713F-426E-A17D-16867474EFE2}"/>
              </a:ext>
            </a:extLst>
          </p:cNvPr>
          <p:cNvPicPr>
            <a:picLocks noChangeAspect="1"/>
          </p:cNvPicPr>
          <p:nvPr userDrawn="1"/>
        </p:nvPicPr>
        <p:blipFill>
          <a:blip r:embed="rId2" cstate="screen">
            <a:lum bright="100000"/>
            <a:extLst>
              <a:ext uri="{28A0092B-C50C-407E-A947-70E740481C1C}">
                <a14:useLocalDpi xmlns:a14="http://schemas.microsoft.com/office/drawing/2010/main"/>
              </a:ext>
            </a:extLst>
          </a:blip>
          <a:stretch>
            <a:fillRect/>
          </a:stretch>
        </p:blipFill>
        <p:spPr>
          <a:xfrm>
            <a:off x="338374" y="6153061"/>
            <a:ext cx="1544400" cy="378542"/>
          </a:xfrm>
          <a:prstGeom prst="rect">
            <a:avLst/>
          </a:prstGeom>
        </p:spPr>
      </p:pic>
    </p:spTree>
    <p:extLst>
      <p:ext uri="{BB962C8B-B14F-4D97-AF65-F5344CB8AC3E}">
        <p14:creationId xmlns:p14="http://schemas.microsoft.com/office/powerpoint/2010/main" val="1326014932"/>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preserve="1" userDrawn="1">
  <p:cSld name="Content and picture left">
    <p:spTree>
      <p:nvGrpSpPr>
        <p:cNvPr id="1" name=""/>
        <p:cNvGrpSpPr/>
        <p:nvPr/>
      </p:nvGrpSpPr>
      <p:grpSpPr>
        <a:xfrm>
          <a:off x="0" y="0"/>
          <a:ext cx="0" cy="0"/>
          <a:chOff x="0" y="0"/>
          <a:chExt cx="0" cy="0"/>
        </a:xfrm>
      </p:grpSpPr>
      <p:sp>
        <p:nvSpPr>
          <p:cNvPr id="3" name="Content Placeholder 2"/>
          <p:cNvSpPr>
            <a:spLocks noGrp="1"/>
          </p:cNvSpPr>
          <p:nvPr>
            <p:ph sz="half" idx="1" hasCustomPrompt="1"/>
          </p:nvPr>
        </p:nvSpPr>
        <p:spPr>
          <a:xfrm>
            <a:off x="6515133" y="1628775"/>
            <a:ext cx="4951381" cy="3995277"/>
          </a:xfrm>
        </p:spPr>
        <p:txBody>
          <a:body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3D6164BA-C3D4-45C7-9145-3ED20F0F0FA8}" type="datetime1">
              <a:rPr lang="en-US" smtClean="0"/>
              <a:t>4/6/2022</a:t>
            </a:fld>
            <a:endParaRPr lang="en-US" dirty="0"/>
          </a:p>
        </p:txBody>
      </p:sp>
      <p:sp>
        <p:nvSpPr>
          <p:cNvPr id="6" name="Footer Placeholder 5"/>
          <p:cNvSpPr>
            <a:spLocks noGrp="1"/>
          </p:cNvSpPr>
          <p:nvPr>
            <p:ph type="ftr" sz="quarter" idx="11"/>
          </p:nvPr>
        </p:nvSpPr>
        <p:spPr>
          <a:xfrm>
            <a:off x="6627474" y="6279602"/>
            <a:ext cx="3696797" cy="252000"/>
          </a:xfrm>
        </p:spPr>
        <p:txBody>
          <a:bodyPr/>
          <a:lstStyle/>
          <a:p>
            <a:r>
              <a:rPr lang="en-US"/>
              <a:t>Stockholm – The Capital of Scandinavia</a:t>
            </a:r>
            <a:endParaRPr lang="en-US" dirty="0"/>
          </a:p>
        </p:txBody>
      </p:sp>
      <p:sp>
        <p:nvSpPr>
          <p:cNvPr id="7" name="Slide Number Placeholder 6"/>
          <p:cNvSpPr>
            <a:spLocks noGrp="1"/>
          </p:cNvSpPr>
          <p:nvPr>
            <p:ph type="sldNum" sz="quarter" idx="12"/>
          </p:nvPr>
        </p:nvSpPr>
        <p:spPr/>
        <p:txBody>
          <a:bodyPr/>
          <a:lstStyle/>
          <a:p>
            <a:fld id="{0B1617BE-BA58-4B59-88D5-A8C7B239E913}" type="slidenum">
              <a:rPr lang="en-US" smtClean="0"/>
              <a:t>‹#›</a:t>
            </a:fld>
            <a:endParaRPr lang="en-US" dirty="0"/>
          </a:p>
        </p:txBody>
      </p:sp>
      <p:sp>
        <p:nvSpPr>
          <p:cNvPr id="8" name="Picture Placeholder 8"/>
          <p:cNvSpPr>
            <a:spLocks noGrp="1"/>
          </p:cNvSpPr>
          <p:nvPr>
            <p:ph type="pic" sz="quarter" idx="13" hasCustomPrompt="1"/>
          </p:nvPr>
        </p:nvSpPr>
        <p:spPr>
          <a:xfrm>
            <a:off x="0" y="0"/>
            <a:ext cx="6024563" cy="6858000"/>
          </a:xfrm>
          <a:noFill/>
        </p:spPr>
        <p:txBody>
          <a:bodyPr lIns="36000" tIns="36000" rIns="36000" bIns="36000"/>
          <a:lstStyle>
            <a:lvl1pPr marL="0" indent="0">
              <a:buNone/>
              <a:defRPr/>
            </a:lvl1pPr>
          </a:lstStyle>
          <a:p>
            <a:r>
              <a:rPr lang="en-US" dirty="0"/>
              <a:t>Click icon to add picture</a:t>
            </a:r>
          </a:p>
        </p:txBody>
      </p:sp>
      <p:sp>
        <p:nvSpPr>
          <p:cNvPr id="4" name="Title 3">
            <a:extLst>
              <a:ext uri="{FF2B5EF4-FFF2-40B4-BE49-F238E27FC236}">
                <a16:creationId xmlns:a16="http://schemas.microsoft.com/office/drawing/2014/main" id="{C5D7110B-A7EB-4ECB-9B2B-0A816F9BF284}"/>
              </a:ext>
            </a:extLst>
          </p:cNvPr>
          <p:cNvSpPr>
            <a:spLocks noGrp="1"/>
          </p:cNvSpPr>
          <p:nvPr>
            <p:ph type="title" hasCustomPrompt="1"/>
          </p:nvPr>
        </p:nvSpPr>
        <p:spPr>
          <a:xfrm>
            <a:off x="6526244" y="333375"/>
            <a:ext cx="4951381" cy="1113955"/>
          </a:xfrm>
        </p:spPr>
        <p:txBody>
          <a:bodyPr/>
          <a:lstStyle/>
          <a:p>
            <a:r>
              <a:rPr lang="en-US" dirty="0"/>
              <a:t>Click to edit Master title style</a:t>
            </a:r>
          </a:p>
        </p:txBody>
      </p:sp>
      <p:sp>
        <p:nvSpPr>
          <p:cNvPr id="9" name="Text Placeholder 5">
            <a:extLst>
              <a:ext uri="{FF2B5EF4-FFF2-40B4-BE49-F238E27FC236}">
                <a16:creationId xmlns:a16="http://schemas.microsoft.com/office/drawing/2014/main" id="{3F01EEE0-782A-45A6-BBAF-0859BEC834A4}"/>
              </a:ext>
            </a:extLst>
          </p:cNvPr>
          <p:cNvSpPr>
            <a:spLocks noGrp="1" noChangeAspect="1"/>
          </p:cNvSpPr>
          <p:nvPr>
            <p:ph type="body" sz="quarter" idx="14" hasCustomPrompt="1"/>
          </p:nvPr>
        </p:nvSpPr>
        <p:spPr>
          <a:xfrm>
            <a:off x="337439" y="6152489"/>
            <a:ext cx="1544400" cy="379113"/>
          </a:xfrm>
          <a:blipFill>
            <a:blip r:embed="rId2" cstate="screen">
              <a:extLst>
                <a:ext uri="{28A0092B-C50C-407E-A947-70E740481C1C}">
                  <a14:useLocalDpi xmlns:a14="http://schemas.microsoft.com/office/drawing/2010/main"/>
                </a:ext>
              </a:extLst>
            </a:blip>
            <a:stretch>
              <a:fillRect/>
            </a:stretch>
          </a:blipFill>
        </p:spPr>
        <p:txBody>
          <a:bodyPr/>
          <a:lstStyle>
            <a:lvl1pPr marL="0" indent="0">
              <a:buNone/>
              <a:defRPr/>
            </a:lvl1pPr>
            <a:lvl2pPr marL="180000" indent="0">
              <a:buNone/>
              <a:defRPr/>
            </a:lvl2pPr>
            <a:lvl3pPr marL="360000" indent="0">
              <a:buNone/>
              <a:defRPr/>
            </a:lvl3pPr>
            <a:lvl4pPr marL="540000" indent="0">
              <a:buNone/>
              <a:defRPr/>
            </a:lvl4pPr>
            <a:lvl5pPr marL="720000" indent="0">
              <a:buNone/>
              <a:defRPr/>
            </a:lvl5pPr>
          </a:lstStyle>
          <a:p>
            <a:pPr lvl="0"/>
            <a:r>
              <a:rPr lang="en-US"/>
              <a:t>  </a:t>
            </a:r>
            <a:endParaRPr lang="en-US" dirty="0"/>
          </a:p>
        </p:txBody>
      </p:sp>
    </p:spTree>
    <p:extLst>
      <p:ext uri="{BB962C8B-B14F-4D97-AF65-F5344CB8AC3E}">
        <p14:creationId xmlns:p14="http://schemas.microsoft.com/office/powerpoint/2010/main" val="85469428"/>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showMasterSp="0" preserve="1" userDrawn="1">
  <p:cSld name="Quote">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Rektangel 1">
            <a:extLst>
              <a:ext uri="{FF2B5EF4-FFF2-40B4-BE49-F238E27FC236}">
                <a16:creationId xmlns:a16="http://schemas.microsoft.com/office/drawing/2014/main" id="{613E99BA-A178-4890-B95A-C5C55C67D76D}"/>
              </a:ext>
            </a:extLst>
          </p:cNvPr>
          <p:cNvSpPr/>
          <p:nvPr userDrawn="1"/>
        </p:nvSpPr>
        <p:spPr>
          <a:xfrm>
            <a:off x="0" y="0"/>
            <a:ext cx="12192000" cy="6858000"/>
          </a:xfrm>
          <a:prstGeom prst="rect">
            <a:avLst/>
          </a:prstGeom>
          <a:solidFill>
            <a:schemeClr val="tx1">
              <a:alpha val="42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44000" tIns="144000" rIns="144000" bIns="144000" numCol="1" spcCol="0" rtlCol="0" fromWordArt="0" anchor="t" anchorCtr="0" forceAA="0" compatLnSpc="1">
            <a:prstTxWarp prst="textNoShape">
              <a:avLst/>
            </a:prstTxWarp>
            <a:noAutofit/>
          </a:bodyPr>
          <a:lstStyle/>
          <a:p>
            <a:pPr algn="l"/>
            <a:endParaRPr lang="sv-SE" dirty="0">
              <a:latin typeface="+mj-lt"/>
            </a:endParaRPr>
          </a:p>
        </p:txBody>
      </p:sp>
      <p:sp>
        <p:nvSpPr>
          <p:cNvPr id="4" name="Text Placeholder 5">
            <a:extLst>
              <a:ext uri="{FF2B5EF4-FFF2-40B4-BE49-F238E27FC236}">
                <a16:creationId xmlns:a16="http://schemas.microsoft.com/office/drawing/2014/main" id="{2FEBAAC9-09BA-4BAD-B3BB-628F3CD85071}"/>
              </a:ext>
            </a:extLst>
          </p:cNvPr>
          <p:cNvSpPr>
            <a:spLocks noGrp="1" noChangeAspect="1"/>
          </p:cNvSpPr>
          <p:nvPr>
            <p:ph type="body" sz="quarter" idx="14" hasCustomPrompt="1"/>
          </p:nvPr>
        </p:nvSpPr>
        <p:spPr>
          <a:xfrm>
            <a:off x="10310161" y="6152490"/>
            <a:ext cx="1544400" cy="379111"/>
          </a:xfrm>
          <a:blipFill>
            <a:blip r:embed="rId3" cstate="screen">
              <a:extLst>
                <a:ext uri="{28A0092B-C50C-407E-A947-70E740481C1C}">
                  <a14:useLocalDpi xmlns:a14="http://schemas.microsoft.com/office/drawing/2010/main"/>
                </a:ext>
              </a:extLst>
            </a:blip>
            <a:stretch>
              <a:fillRect/>
            </a:stretch>
          </a:blipFill>
        </p:spPr>
        <p:txBody>
          <a:bodyPr/>
          <a:lstStyle>
            <a:lvl1pPr marL="0" indent="0">
              <a:buNone/>
              <a:defRPr/>
            </a:lvl1pPr>
            <a:lvl2pPr marL="180000" indent="0">
              <a:buNone/>
              <a:defRPr/>
            </a:lvl2pPr>
            <a:lvl3pPr marL="360000" indent="0">
              <a:buNone/>
              <a:defRPr/>
            </a:lvl3pPr>
            <a:lvl4pPr marL="540000" indent="0">
              <a:buNone/>
              <a:defRPr/>
            </a:lvl4pPr>
            <a:lvl5pPr marL="720000" indent="0">
              <a:buNone/>
              <a:defRPr/>
            </a:lvl5pPr>
          </a:lstStyle>
          <a:p>
            <a:pPr lvl="0"/>
            <a:r>
              <a:rPr lang="en-US"/>
              <a:t>  </a:t>
            </a:r>
            <a:endParaRPr lang="en-US" dirty="0"/>
          </a:p>
        </p:txBody>
      </p:sp>
      <p:sp>
        <p:nvSpPr>
          <p:cNvPr id="5" name="Platshållare för text 4">
            <a:extLst>
              <a:ext uri="{FF2B5EF4-FFF2-40B4-BE49-F238E27FC236}">
                <a16:creationId xmlns:a16="http://schemas.microsoft.com/office/drawing/2014/main" id="{7F0EC390-3F45-408A-A32B-EBD8E8BAB9A9}"/>
              </a:ext>
            </a:extLst>
          </p:cNvPr>
          <p:cNvSpPr>
            <a:spLocks noGrp="1"/>
          </p:cNvSpPr>
          <p:nvPr>
            <p:ph type="body" sz="quarter" idx="15" hasCustomPrompt="1"/>
          </p:nvPr>
        </p:nvSpPr>
        <p:spPr>
          <a:xfrm>
            <a:off x="1882775" y="1632347"/>
            <a:ext cx="8426450" cy="3593306"/>
          </a:xfrm>
          <a:ln w="69850">
            <a:solidFill>
              <a:schemeClr val="bg1"/>
            </a:solidFill>
          </a:ln>
        </p:spPr>
        <p:txBody>
          <a:bodyPr lIns="540000" tIns="540000" rIns="540000" bIns="540000" anchor="ctr"/>
          <a:lstStyle>
            <a:lvl1pPr algn="ctr">
              <a:spcBef>
                <a:spcPts val="0"/>
              </a:spcBef>
              <a:spcAft>
                <a:spcPts val="1200"/>
              </a:spcAft>
              <a:defRPr sz="2400" b="1" cap="all" baseline="0">
                <a:solidFill>
                  <a:schemeClr val="bg1"/>
                </a:solidFill>
              </a:defRPr>
            </a:lvl1pPr>
            <a:lvl2pPr marL="0" indent="0" algn="ctr">
              <a:spcBef>
                <a:spcPts val="600"/>
              </a:spcBef>
              <a:spcAft>
                <a:spcPts val="0"/>
              </a:spcAft>
              <a:buNone/>
              <a:defRPr sz="1400">
                <a:solidFill>
                  <a:schemeClr val="bg1"/>
                </a:solidFill>
              </a:defRPr>
            </a:lvl2pPr>
            <a:lvl3pPr marL="0" indent="0" algn="ctr">
              <a:spcBef>
                <a:spcPts val="1800"/>
              </a:spcBef>
              <a:buNone/>
              <a:defRPr sz="800">
                <a:solidFill>
                  <a:schemeClr val="bg1"/>
                </a:solidFill>
              </a:defRPr>
            </a:lvl3pPr>
            <a:lvl4pPr algn="ctr">
              <a:defRPr>
                <a:solidFill>
                  <a:schemeClr val="bg1"/>
                </a:solidFill>
              </a:defRPr>
            </a:lvl4pPr>
            <a:lvl5pPr algn="ctr">
              <a:defRPr>
                <a:solidFill>
                  <a:schemeClr val="bg1"/>
                </a:solidFill>
              </a:defRPr>
            </a:lvl5pPr>
          </a:lstStyle>
          <a:p>
            <a:pPr lvl="0"/>
            <a:r>
              <a:rPr lang="sv-SE" dirty="0"/>
              <a:t>REDIGERA FORMAT FÖR BAKGRUNDSTEXT</a:t>
            </a:r>
          </a:p>
          <a:p>
            <a:pPr lvl="1"/>
            <a:r>
              <a:rPr lang="sv-SE" dirty="0"/>
              <a:t>Nivå två</a:t>
            </a:r>
          </a:p>
          <a:p>
            <a:pPr lvl="2"/>
            <a:r>
              <a:rPr lang="sv-SE" dirty="0"/>
              <a:t>Nivå tre</a:t>
            </a:r>
          </a:p>
        </p:txBody>
      </p:sp>
      <p:sp>
        <p:nvSpPr>
          <p:cNvPr id="7" name="textruta 3">
            <a:extLst>
              <a:ext uri="{FF2B5EF4-FFF2-40B4-BE49-F238E27FC236}">
                <a16:creationId xmlns:a16="http://schemas.microsoft.com/office/drawing/2014/main" id="{356153CF-8DF9-43CD-89DB-557BD920E077}"/>
              </a:ext>
            </a:extLst>
          </p:cNvPr>
          <p:cNvSpPr txBox="1"/>
          <p:nvPr userDrawn="1"/>
        </p:nvSpPr>
        <p:spPr>
          <a:xfrm>
            <a:off x="0" y="-308552"/>
            <a:ext cx="6705600" cy="276999"/>
          </a:xfrm>
          <a:prstGeom prst="rect">
            <a:avLst/>
          </a:prstGeom>
          <a:solidFill>
            <a:schemeClr val="bg1"/>
          </a:solidFill>
        </p:spPr>
        <p:txBody>
          <a:bodyPr wrap="square" rtlCol="0">
            <a:spAutoFit/>
          </a:bodyPr>
          <a:lstStyle/>
          <a:p>
            <a:r>
              <a:rPr lang="en-US" sz="1200" dirty="0">
                <a:latin typeface="+mj-lt"/>
              </a:rPr>
              <a:t>Right click on the background and choose Format Background to fill with picture </a:t>
            </a:r>
            <a:r>
              <a:rPr lang="en-US" sz="1200" kern="1200" dirty="0">
                <a:solidFill>
                  <a:schemeClr val="tx1"/>
                </a:solidFill>
                <a:latin typeface="+mn-lt"/>
                <a:ea typeface="+mn-ea"/>
                <a:cs typeface="+mn-cs"/>
              </a:rPr>
              <a:t>or change color</a:t>
            </a:r>
            <a:endParaRPr lang="en-US" sz="1200" dirty="0">
              <a:latin typeface="+mj-lt"/>
            </a:endParaRPr>
          </a:p>
        </p:txBody>
      </p:sp>
      <p:sp>
        <p:nvSpPr>
          <p:cNvPr id="8" name="Rectangle 81">
            <a:extLst>
              <a:ext uri="{FF2B5EF4-FFF2-40B4-BE49-F238E27FC236}">
                <a16:creationId xmlns:a16="http://schemas.microsoft.com/office/drawing/2014/main" id="{C8C78D9D-DECE-46CA-8895-8EC4D093CF7E}"/>
              </a:ext>
            </a:extLst>
          </p:cNvPr>
          <p:cNvSpPr/>
          <p:nvPr userDrawn="1"/>
        </p:nvSpPr>
        <p:spPr>
          <a:xfrm>
            <a:off x="8685226" y="-540485"/>
            <a:ext cx="3175175" cy="494643"/>
          </a:xfrm>
          <a:prstGeom prst="rect">
            <a:avLst/>
          </a:prstGeom>
          <a:noFill/>
        </p:spPr>
        <p:txBody>
          <a:bodyPr wrap="square" lIns="0" tIns="0" rIns="0" bIns="32659" rtlCol="0">
            <a:spAutoFit/>
          </a:bodyPr>
          <a:lstStyle/>
          <a:p>
            <a:r>
              <a:rPr lang="en-US" sz="1000" b="1" dirty="0"/>
              <a:t>Quote Slide - </a:t>
            </a:r>
            <a:r>
              <a:rPr lang="en-US" sz="1000" dirty="0"/>
              <a:t>Keep the text to a maximum of 3 rows and body text to a maximum of 2 rows.  </a:t>
            </a:r>
          </a:p>
          <a:p>
            <a:r>
              <a:rPr lang="en-US" sz="1000" dirty="0"/>
              <a:t>To insert body text press Tab or Increase List Level. </a:t>
            </a:r>
          </a:p>
        </p:txBody>
      </p:sp>
      <p:pic>
        <p:nvPicPr>
          <p:cNvPr id="9" name="Picture 9">
            <a:extLst>
              <a:ext uri="{FF2B5EF4-FFF2-40B4-BE49-F238E27FC236}">
                <a16:creationId xmlns:a16="http://schemas.microsoft.com/office/drawing/2014/main" id="{D1727756-5EF6-4E8A-805C-F0F0ACFE27DC}"/>
              </a:ext>
            </a:extLst>
          </p:cNvPr>
          <p:cNvPicPr>
            <a:picLocks noChangeAspect="1"/>
          </p:cNvPicPr>
          <p:nvPr userDrawn="1"/>
        </p:nvPicPr>
        <p:blipFill rotWithShape="1">
          <a:blip r:embed="rId4"/>
          <a:srcRect l="24551" t="27004" r="58760" b="42166"/>
          <a:stretch/>
        </p:blipFill>
        <p:spPr>
          <a:xfrm>
            <a:off x="11796901" y="-368377"/>
            <a:ext cx="366986" cy="262079"/>
          </a:xfrm>
          <a:prstGeom prst="rect">
            <a:avLst/>
          </a:prstGeom>
          <a:ln w="9525">
            <a:solidFill>
              <a:schemeClr val="tx2"/>
            </a:solidFill>
          </a:ln>
        </p:spPr>
      </p:pic>
    </p:spTree>
    <p:extLst>
      <p:ext uri="{BB962C8B-B14F-4D97-AF65-F5344CB8AC3E}">
        <p14:creationId xmlns:p14="http://schemas.microsoft.com/office/powerpoint/2010/main" val="3391289471"/>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showMasterSp="0" preserve="1" userDrawn="1">
  <p:cSld name="Picture and large logo White">
    <p:bg>
      <p:bgPr>
        <a:solidFill>
          <a:schemeClr val="accent1"/>
        </a:solidFill>
        <a:effectLst/>
      </p:bgPr>
    </p:bg>
    <p:spTree>
      <p:nvGrpSpPr>
        <p:cNvPr id="1" name=""/>
        <p:cNvGrpSpPr/>
        <p:nvPr/>
      </p:nvGrpSpPr>
      <p:grpSpPr>
        <a:xfrm>
          <a:off x="0" y="0"/>
          <a:ext cx="0" cy="0"/>
          <a:chOff x="0" y="0"/>
          <a:chExt cx="0" cy="0"/>
        </a:xfrm>
      </p:grpSpPr>
      <p:sp>
        <p:nvSpPr>
          <p:cNvPr id="7" name="Picture Placeholder 8">
            <a:extLst>
              <a:ext uri="{FF2B5EF4-FFF2-40B4-BE49-F238E27FC236}">
                <a16:creationId xmlns:a16="http://schemas.microsoft.com/office/drawing/2014/main" id="{D1C585ED-4271-4292-B6A9-0051F505F743}"/>
              </a:ext>
            </a:extLst>
          </p:cNvPr>
          <p:cNvSpPr>
            <a:spLocks noGrp="1"/>
          </p:cNvSpPr>
          <p:nvPr>
            <p:ph type="pic" sz="quarter" idx="13" hasCustomPrompt="1"/>
          </p:nvPr>
        </p:nvSpPr>
        <p:spPr>
          <a:xfrm>
            <a:off x="0" y="0"/>
            <a:ext cx="12192000" cy="6858000"/>
          </a:xfrm>
          <a:solidFill>
            <a:schemeClr val="accent1"/>
          </a:solidFill>
        </p:spPr>
        <p:txBody>
          <a:bodyPr lIns="36000" tIns="36000" rIns="36000" bIns="36000" anchor="t" anchorCtr="0"/>
          <a:lstStyle>
            <a:lvl1pPr marL="0" indent="0" algn="ctr">
              <a:buNone/>
              <a:defRPr sz="1200">
                <a:solidFill>
                  <a:schemeClr val="bg1"/>
                </a:solidFill>
              </a:defRPr>
            </a:lvl1pPr>
          </a:lstStyle>
          <a:p>
            <a:r>
              <a:rPr lang="en-US" dirty="0"/>
              <a:t>Click icon to add picture</a:t>
            </a:r>
          </a:p>
        </p:txBody>
      </p:sp>
      <p:sp>
        <p:nvSpPr>
          <p:cNvPr id="6" name="Text Placeholder 5"/>
          <p:cNvSpPr>
            <a:spLocks noGrp="1" noChangeAspect="1"/>
          </p:cNvSpPr>
          <p:nvPr>
            <p:ph type="body" sz="quarter" idx="11" hasCustomPrompt="1"/>
          </p:nvPr>
        </p:nvSpPr>
        <p:spPr>
          <a:xfrm>
            <a:off x="693738" y="685837"/>
            <a:ext cx="3182400" cy="781200"/>
          </a:xfrm>
          <a:blipFill>
            <a:blip r:embed="rId2" cstate="screen">
              <a:extLst>
                <a:ext uri="{28A0092B-C50C-407E-A947-70E740481C1C}">
                  <a14:useLocalDpi xmlns:a14="http://schemas.microsoft.com/office/drawing/2010/main"/>
                </a:ext>
              </a:extLst>
            </a:blip>
            <a:stretch>
              <a:fillRect/>
            </a:stretch>
          </a:blipFill>
        </p:spPr>
        <p:txBody>
          <a:bodyPr/>
          <a:lstStyle>
            <a:lvl1pPr marL="0" indent="0">
              <a:buNone/>
              <a:defRPr/>
            </a:lvl1pPr>
            <a:lvl2pPr marL="180000" indent="0">
              <a:buNone/>
              <a:defRPr/>
            </a:lvl2pPr>
            <a:lvl3pPr marL="360000" indent="0">
              <a:buNone/>
              <a:defRPr/>
            </a:lvl3pPr>
            <a:lvl4pPr marL="540000" indent="0">
              <a:buNone/>
              <a:defRPr/>
            </a:lvl4pPr>
            <a:lvl5pPr marL="720000" indent="0">
              <a:buNone/>
              <a:defRPr/>
            </a:lvl5pPr>
          </a:lstStyle>
          <a:p>
            <a:pPr lvl="0"/>
            <a:r>
              <a:rPr lang="en-US"/>
              <a:t>  </a:t>
            </a:r>
            <a:endParaRPr lang="en-US" dirty="0"/>
          </a:p>
        </p:txBody>
      </p:sp>
    </p:spTree>
    <p:extLst>
      <p:ext uri="{BB962C8B-B14F-4D97-AF65-F5344CB8AC3E}">
        <p14:creationId xmlns:p14="http://schemas.microsoft.com/office/powerpoint/2010/main" val="3189571405"/>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showMasterSp="0" preserve="1" userDrawn="1">
  <p:cSld name="Picture and large logo Black">
    <p:spTree>
      <p:nvGrpSpPr>
        <p:cNvPr id="1" name=""/>
        <p:cNvGrpSpPr/>
        <p:nvPr/>
      </p:nvGrpSpPr>
      <p:grpSpPr>
        <a:xfrm>
          <a:off x="0" y="0"/>
          <a:ext cx="0" cy="0"/>
          <a:chOff x="0" y="0"/>
          <a:chExt cx="0" cy="0"/>
        </a:xfrm>
      </p:grpSpPr>
      <p:sp>
        <p:nvSpPr>
          <p:cNvPr id="7" name="Picture Placeholder 8">
            <a:extLst>
              <a:ext uri="{FF2B5EF4-FFF2-40B4-BE49-F238E27FC236}">
                <a16:creationId xmlns:a16="http://schemas.microsoft.com/office/drawing/2014/main" id="{D1C585ED-4271-4292-B6A9-0051F505F743}"/>
              </a:ext>
            </a:extLst>
          </p:cNvPr>
          <p:cNvSpPr>
            <a:spLocks noGrp="1"/>
          </p:cNvSpPr>
          <p:nvPr>
            <p:ph type="pic" sz="quarter" idx="13" hasCustomPrompt="1"/>
          </p:nvPr>
        </p:nvSpPr>
        <p:spPr>
          <a:xfrm>
            <a:off x="0" y="0"/>
            <a:ext cx="12192000" cy="6858000"/>
          </a:xfrm>
          <a:noFill/>
        </p:spPr>
        <p:txBody>
          <a:bodyPr lIns="36000" tIns="36000" rIns="36000" bIns="36000" anchor="t" anchorCtr="0"/>
          <a:lstStyle>
            <a:lvl1pPr marL="0" indent="0" algn="ctr">
              <a:buNone/>
              <a:defRPr sz="1200">
                <a:solidFill>
                  <a:schemeClr val="bg1"/>
                </a:solidFill>
              </a:defRPr>
            </a:lvl1pPr>
          </a:lstStyle>
          <a:p>
            <a:r>
              <a:rPr lang="en-US" dirty="0"/>
              <a:t>Click icon to add picture</a:t>
            </a:r>
          </a:p>
        </p:txBody>
      </p:sp>
      <p:sp>
        <p:nvSpPr>
          <p:cNvPr id="4" name="Text Placeholder 5">
            <a:extLst>
              <a:ext uri="{FF2B5EF4-FFF2-40B4-BE49-F238E27FC236}">
                <a16:creationId xmlns:a16="http://schemas.microsoft.com/office/drawing/2014/main" id="{7FFC9DB0-05E3-4C79-B91F-8C6606C84710}"/>
              </a:ext>
            </a:extLst>
          </p:cNvPr>
          <p:cNvSpPr>
            <a:spLocks noGrp="1" noChangeAspect="1"/>
          </p:cNvSpPr>
          <p:nvPr>
            <p:ph type="body" sz="quarter" idx="14" hasCustomPrompt="1"/>
          </p:nvPr>
        </p:nvSpPr>
        <p:spPr>
          <a:xfrm>
            <a:off x="693738" y="685836"/>
            <a:ext cx="3182400" cy="781202"/>
          </a:xfrm>
          <a:blipFill>
            <a:blip r:embed="rId2" cstate="screen">
              <a:extLst>
                <a:ext uri="{28A0092B-C50C-407E-A947-70E740481C1C}">
                  <a14:useLocalDpi xmlns:a14="http://schemas.microsoft.com/office/drawing/2010/main"/>
                </a:ext>
              </a:extLst>
            </a:blip>
            <a:stretch>
              <a:fillRect/>
            </a:stretch>
          </a:blipFill>
        </p:spPr>
        <p:txBody>
          <a:bodyPr/>
          <a:lstStyle>
            <a:lvl1pPr marL="0" indent="0">
              <a:buNone/>
              <a:defRPr/>
            </a:lvl1pPr>
            <a:lvl2pPr marL="180000" indent="0">
              <a:buNone/>
              <a:defRPr/>
            </a:lvl2pPr>
            <a:lvl3pPr marL="360000" indent="0">
              <a:buNone/>
              <a:defRPr/>
            </a:lvl3pPr>
            <a:lvl4pPr marL="540000" indent="0">
              <a:buNone/>
              <a:defRPr/>
            </a:lvl4pPr>
            <a:lvl5pPr marL="720000" indent="0">
              <a:buNone/>
              <a:defRPr/>
            </a:lvl5pPr>
          </a:lstStyle>
          <a:p>
            <a:pPr lvl="0"/>
            <a:r>
              <a:rPr lang="en-US"/>
              <a:t>  </a:t>
            </a:r>
            <a:endParaRPr lang="en-US" dirty="0"/>
          </a:p>
        </p:txBody>
      </p:sp>
    </p:spTree>
    <p:extLst>
      <p:ext uri="{BB962C8B-B14F-4D97-AF65-F5344CB8AC3E}">
        <p14:creationId xmlns:p14="http://schemas.microsoft.com/office/powerpoint/2010/main" val="2745196666"/>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showMasterSp="0" preserve="1" userDrawn="1">
  <p:cSld name="Picture full slide White logo left">
    <p:spTree>
      <p:nvGrpSpPr>
        <p:cNvPr id="1" name=""/>
        <p:cNvGrpSpPr/>
        <p:nvPr/>
      </p:nvGrpSpPr>
      <p:grpSpPr>
        <a:xfrm>
          <a:off x="0" y="0"/>
          <a:ext cx="0" cy="0"/>
          <a:chOff x="0" y="0"/>
          <a:chExt cx="0" cy="0"/>
        </a:xfrm>
      </p:grpSpPr>
      <p:sp>
        <p:nvSpPr>
          <p:cNvPr id="8" name="Picture Placeholder 8"/>
          <p:cNvSpPr>
            <a:spLocks noGrp="1"/>
          </p:cNvSpPr>
          <p:nvPr>
            <p:ph type="pic" sz="quarter" idx="13" hasCustomPrompt="1"/>
          </p:nvPr>
        </p:nvSpPr>
        <p:spPr>
          <a:xfrm>
            <a:off x="0" y="0"/>
            <a:ext cx="12192000" cy="6858000"/>
          </a:xfrm>
          <a:solidFill>
            <a:schemeClr val="accent1"/>
          </a:solidFill>
        </p:spPr>
        <p:txBody>
          <a:bodyPr lIns="36000" tIns="36000" rIns="36000" bIns="36000" anchor="t" anchorCtr="0"/>
          <a:lstStyle>
            <a:lvl1pPr marL="0" indent="0" algn="ctr">
              <a:buNone/>
              <a:defRPr sz="1200">
                <a:solidFill>
                  <a:schemeClr val="bg1"/>
                </a:solidFill>
              </a:defRPr>
            </a:lvl1pPr>
          </a:lstStyle>
          <a:p>
            <a:r>
              <a:rPr lang="en-US" dirty="0"/>
              <a:t>Click icon to add picture</a:t>
            </a:r>
          </a:p>
        </p:txBody>
      </p:sp>
      <p:sp>
        <p:nvSpPr>
          <p:cNvPr id="9" name="Text Placeholder 5">
            <a:extLst>
              <a:ext uri="{FF2B5EF4-FFF2-40B4-BE49-F238E27FC236}">
                <a16:creationId xmlns:a16="http://schemas.microsoft.com/office/drawing/2014/main" id="{3F01EEE0-782A-45A6-BBAF-0859BEC834A4}"/>
              </a:ext>
            </a:extLst>
          </p:cNvPr>
          <p:cNvSpPr>
            <a:spLocks noGrp="1" noChangeAspect="1"/>
          </p:cNvSpPr>
          <p:nvPr>
            <p:ph type="body" sz="quarter" idx="14" hasCustomPrompt="1"/>
          </p:nvPr>
        </p:nvSpPr>
        <p:spPr>
          <a:xfrm>
            <a:off x="342076" y="6135988"/>
            <a:ext cx="1544400" cy="379113"/>
          </a:xfrm>
          <a:blipFill>
            <a:blip r:embed="rId2" cstate="screen">
              <a:extLst>
                <a:ext uri="{28A0092B-C50C-407E-A947-70E740481C1C}">
                  <a14:useLocalDpi xmlns:a14="http://schemas.microsoft.com/office/drawing/2010/main"/>
                </a:ext>
              </a:extLst>
            </a:blip>
            <a:stretch>
              <a:fillRect/>
            </a:stretch>
          </a:blipFill>
        </p:spPr>
        <p:txBody>
          <a:bodyPr/>
          <a:lstStyle>
            <a:lvl1pPr marL="0" indent="0">
              <a:buNone/>
              <a:defRPr/>
            </a:lvl1pPr>
            <a:lvl2pPr marL="180000" indent="0">
              <a:buNone/>
              <a:defRPr/>
            </a:lvl2pPr>
            <a:lvl3pPr marL="360000" indent="0">
              <a:buNone/>
              <a:defRPr/>
            </a:lvl3pPr>
            <a:lvl4pPr marL="540000" indent="0">
              <a:buNone/>
              <a:defRPr/>
            </a:lvl4pPr>
            <a:lvl5pPr marL="720000" indent="0">
              <a:buNone/>
              <a:defRPr/>
            </a:lvl5pPr>
          </a:lstStyle>
          <a:p>
            <a:pPr lvl="0"/>
            <a:r>
              <a:rPr lang="en-US"/>
              <a:t>  </a:t>
            </a:r>
            <a:endParaRPr lang="en-US" dirty="0"/>
          </a:p>
        </p:txBody>
      </p:sp>
    </p:spTree>
    <p:extLst>
      <p:ext uri="{BB962C8B-B14F-4D97-AF65-F5344CB8AC3E}">
        <p14:creationId xmlns:p14="http://schemas.microsoft.com/office/powerpoint/2010/main" val="438521944"/>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showMasterSp="0" preserve="1" userDrawn="1">
  <p:cSld name="Picture full slide White logo right">
    <p:spTree>
      <p:nvGrpSpPr>
        <p:cNvPr id="1" name=""/>
        <p:cNvGrpSpPr/>
        <p:nvPr/>
      </p:nvGrpSpPr>
      <p:grpSpPr>
        <a:xfrm>
          <a:off x="0" y="0"/>
          <a:ext cx="0" cy="0"/>
          <a:chOff x="0" y="0"/>
          <a:chExt cx="0" cy="0"/>
        </a:xfrm>
      </p:grpSpPr>
      <p:sp>
        <p:nvSpPr>
          <p:cNvPr id="8" name="Picture Placeholder 8"/>
          <p:cNvSpPr>
            <a:spLocks noGrp="1"/>
          </p:cNvSpPr>
          <p:nvPr>
            <p:ph type="pic" sz="quarter" idx="13" hasCustomPrompt="1"/>
          </p:nvPr>
        </p:nvSpPr>
        <p:spPr>
          <a:xfrm>
            <a:off x="0" y="0"/>
            <a:ext cx="12192000" cy="6858000"/>
          </a:xfrm>
          <a:solidFill>
            <a:schemeClr val="accent1"/>
          </a:solidFill>
        </p:spPr>
        <p:txBody>
          <a:bodyPr lIns="36000" tIns="36000" rIns="36000" bIns="36000" anchor="t" anchorCtr="0"/>
          <a:lstStyle>
            <a:lvl1pPr marL="0" indent="0" algn="ctr">
              <a:buNone/>
              <a:defRPr sz="1200">
                <a:solidFill>
                  <a:schemeClr val="bg1"/>
                </a:solidFill>
              </a:defRPr>
            </a:lvl1pPr>
          </a:lstStyle>
          <a:p>
            <a:r>
              <a:rPr lang="en-US" dirty="0"/>
              <a:t>Click icon to add picture</a:t>
            </a:r>
          </a:p>
        </p:txBody>
      </p:sp>
      <p:sp>
        <p:nvSpPr>
          <p:cNvPr id="9" name="Text Placeholder 5">
            <a:extLst>
              <a:ext uri="{FF2B5EF4-FFF2-40B4-BE49-F238E27FC236}">
                <a16:creationId xmlns:a16="http://schemas.microsoft.com/office/drawing/2014/main" id="{3F01EEE0-782A-45A6-BBAF-0859BEC834A4}"/>
              </a:ext>
            </a:extLst>
          </p:cNvPr>
          <p:cNvSpPr>
            <a:spLocks noGrp="1" noChangeAspect="1"/>
          </p:cNvSpPr>
          <p:nvPr>
            <p:ph type="body" sz="quarter" idx="14" hasCustomPrompt="1"/>
          </p:nvPr>
        </p:nvSpPr>
        <p:spPr>
          <a:xfrm>
            <a:off x="10310161" y="6152490"/>
            <a:ext cx="1544400" cy="379113"/>
          </a:xfrm>
          <a:blipFill>
            <a:blip r:embed="rId2" cstate="screen">
              <a:extLst>
                <a:ext uri="{28A0092B-C50C-407E-A947-70E740481C1C}">
                  <a14:useLocalDpi xmlns:a14="http://schemas.microsoft.com/office/drawing/2010/main"/>
                </a:ext>
              </a:extLst>
            </a:blip>
            <a:stretch>
              <a:fillRect/>
            </a:stretch>
          </a:blipFill>
        </p:spPr>
        <p:txBody>
          <a:bodyPr/>
          <a:lstStyle>
            <a:lvl1pPr marL="0" indent="0">
              <a:buNone/>
              <a:defRPr/>
            </a:lvl1pPr>
            <a:lvl2pPr marL="180000" indent="0">
              <a:buNone/>
              <a:defRPr/>
            </a:lvl2pPr>
            <a:lvl3pPr marL="360000" indent="0">
              <a:buNone/>
              <a:defRPr/>
            </a:lvl3pPr>
            <a:lvl4pPr marL="540000" indent="0">
              <a:buNone/>
              <a:defRPr/>
            </a:lvl4pPr>
            <a:lvl5pPr marL="720000" indent="0">
              <a:buNone/>
              <a:defRPr/>
            </a:lvl5pPr>
          </a:lstStyle>
          <a:p>
            <a:pPr lvl="0"/>
            <a:r>
              <a:rPr lang="en-US"/>
              <a:t>  </a:t>
            </a:r>
            <a:endParaRPr lang="en-US" dirty="0"/>
          </a:p>
        </p:txBody>
      </p:sp>
    </p:spTree>
    <p:extLst>
      <p:ext uri="{BB962C8B-B14F-4D97-AF65-F5344CB8AC3E}">
        <p14:creationId xmlns:p14="http://schemas.microsoft.com/office/powerpoint/2010/main" val="2308074320"/>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showMasterSp="0" preserve="1" userDrawn="1">
  <p:cSld name="Picture full slide Black logo left">
    <p:spTree>
      <p:nvGrpSpPr>
        <p:cNvPr id="1" name=""/>
        <p:cNvGrpSpPr/>
        <p:nvPr/>
      </p:nvGrpSpPr>
      <p:grpSpPr>
        <a:xfrm>
          <a:off x="0" y="0"/>
          <a:ext cx="0" cy="0"/>
          <a:chOff x="0" y="0"/>
          <a:chExt cx="0" cy="0"/>
        </a:xfrm>
      </p:grpSpPr>
      <p:sp>
        <p:nvSpPr>
          <p:cNvPr id="8" name="Picture Placeholder 8"/>
          <p:cNvSpPr>
            <a:spLocks noGrp="1"/>
          </p:cNvSpPr>
          <p:nvPr>
            <p:ph type="pic" sz="quarter" idx="13" hasCustomPrompt="1"/>
          </p:nvPr>
        </p:nvSpPr>
        <p:spPr>
          <a:xfrm>
            <a:off x="0" y="0"/>
            <a:ext cx="12192000" cy="6858000"/>
          </a:xfrm>
          <a:noFill/>
        </p:spPr>
        <p:txBody>
          <a:bodyPr lIns="36000" tIns="36000" rIns="36000" bIns="36000" anchor="t" anchorCtr="0"/>
          <a:lstStyle>
            <a:lvl1pPr marL="0" indent="0" algn="ctr">
              <a:buNone/>
              <a:defRPr sz="1200"/>
            </a:lvl1pPr>
          </a:lstStyle>
          <a:p>
            <a:r>
              <a:rPr lang="en-US" dirty="0"/>
              <a:t>Click icon to add picture</a:t>
            </a:r>
          </a:p>
        </p:txBody>
      </p:sp>
      <p:sp>
        <p:nvSpPr>
          <p:cNvPr id="5" name="Date Placeholder 4"/>
          <p:cNvSpPr>
            <a:spLocks noGrp="1"/>
          </p:cNvSpPr>
          <p:nvPr>
            <p:ph type="dt" sz="half" idx="10"/>
          </p:nvPr>
        </p:nvSpPr>
        <p:spPr/>
        <p:txBody>
          <a:bodyPr/>
          <a:lstStyle>
            <a:lvl1pPr>
              <a:defRPr>
                <a:solidFill>
                  <a:schemeClr val="tx1"/>
                </a:solidFill>
              </a:defRPr>
            </a:lvl1pPr>
          </a:lstStyle>
          <a:p>
            <a:fld id="{067D24D2-37F8-44AE-B517-5FD12A2F2930}" type="datetime1">
              <a:rPr lang="en-US" smtClean="0"/>
              <a:pPr/>
              <a:t>4/6/2022</a:t>
            </a:fld>
            <a:endParaRPr lang="en-US" dirty="0"/>
          </a:p>
        </p:txBody>
      </p:sp>
      <p:sp>
        <p:nvSpPr>
          <p:cNvPr id="6" name="Footer Placeholder 5"/>
          <p:cNvSpPr>
            <a:spLocks noGrp="1"/>
          </p:cNvSpPr>
          <p:nvPr>
            <p:ph type="ftr" sz="quarter" idx="11"/>
          </p:nvPr>
        </p:nvSpPr>
        <p:spPr/>
        <p:txBody>
          <a:bodyPr/>
          <a:lstStyle>
            <a:lvl1pPr>
              <a:defRPr>
                <a:solidFill>
                  <a:schemeClr val="tx1"/>
                </a:solidFill>
              </a:defRPr>
            </a:lvl1pPr>
          </a:lstStyle>
          <a:p>
            <a:r>
              <a:rPr lang="en-US"/>
              <a:t>Stockholm – The Capital of Scandinavia</a:t>
            </a:r>
            <a:endParaRPr lang="en-US" dirty="0"/>
          </a:p>
        </p:txBody>
      </p:sp>
      <p:sp>
        <p:nvSpPr>
          <p:cNvPr id="7" name="Slide Number Placeholder 6"/>
          <p:cNvSpPr>
            <a:spLocks noGrp="1"/>
          </p:cNvSpPr>
          <p:nvPr>
            <p:ph type="sldNum" sz="quarter" idx="12"/>
          </p:nvPr>
        </p:nvSpPr>
        <p:spPr/>
        <p:txBody>
          <a:bodyPr/>
          <a:lstStyle>
            <a:lvl1pPr>
              <a:defRPr>
                <a:solidFill>
                  <a:schemeClr val="tx1"/>
                </a:solidFill>
              </a:defRPr>
            </a:lvl1pPr>
          </a:lstStyle>
          <a:p>
            <a:fld id="{0B1617BE-BA58-4B59-88D5-A8C7B239E913}" type="slidenum">
              <a:rPr lang="en-US" smtClean="0"/>
              <a:pPr/>
              <a:t>‹#›</a:t>
            </a:fld>
            <a:endParaRPr lang="en-US" dirty="0"/>
          </a:p>
        </p:txBody>
      </p:sp>
      <p:sp>
        <p:nvSpPr>
          <p:cNvPr id="10" name="Text Placeholder 5">
            <a:extLst>
              <a:ext uri="{FF2B5EF4-FFF2-40B4-BE49-F238E27FC236}">
                <a16:creationId xmlns:a16="http://schemas.microsoft.com/office/drawing/2014/main" id="{A327259E-9C8F-4656-8156-8483C37FEE64}"/>
              </a:ext>
            </a:extLst>
          </p:cNvPr>
          <p:cNvSpPr>
            <a:spLocks noGrp="1" noChangeAspect="1"/>
          </p:cNvSpPr>
          <p:nvPr>
            <p:ph type="body" sz="quarter" idx="14" hasCustomPrompt="1"/>
          </p:nvPr>
        </p:nvSpPr>
        <p:spPr>
          <a:xfrm>
            <a:off x="337439" y="6152490"/>
            <a:ext cx="1544400" cy="379113"/>
          </a:xfrm>
          <a:blipFill>
            <a:blip r:embed="rId2" cstate="screen">
              <a:extLst>
                <a:ext uri="{28A0092B-C50C-407E-A947-70E740481C1C}">
                  <a14:useLocalDpi xmlns:a14="http://schemas.microsoft.com/office/drawing/2010/main"/>
                </a:ext>
              </a:extLst>
            </a:blip>
            <a:stretch>
              <a:fillRect/>
            </a:stretch>
          </a:blipFill>
        </p:spPr>
        <p:txBody>
          <a:bodyPr/>
          <a:lstStyle>
            <a:lvl1pPr marL="0" indent="0">
              <a:buNone/>
              <a:defRPr/>
            </a:lvl1pPr>
            <a:lvl2pPr marL="180000" indent="0">
              <a:buNone/>
              <a:defRPr/>
            </a:lvl2pPr>
            <a:lvl3pPr marL="360000" indent="0">
              <a:buNone/>
              <a:defRPr/>
            </a:lvl3pPr>
            <a:lvl4pPr marL="540000" indent="0">
              <a:buNone/>
              <a:defRPr/>
            </a:lvl4pPr>
            <a:lvl5pPr marL="720000" indent="0">
              <a:buNone/>
              <a:defRPr/>
            </a:lvl5pPr>
          </a:lstStyle>
          <a:p>
            <a:pPr lvl="0"/>
            <a:r>
              <a:rPr lang="en-US"/>
              <a:t>  </a:t>
            </a:r>
            <a:endParaRPr lang="en-US" dirty="0"/>
          </a:p>
        </p:txBody>
      </p:sp>
    </p:spTree>
    <p:extLst>
      <p:ext uri="{BB962C8B-B14F-4D97-AF65-F5344CB8AC3E}">
        <p14:creationId xmlns:p14="http://schemas.microsoft.com/office/powerpoint/2010/main" val="3716674835"/>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showMasterSp="0" preserve="1" userDrawn="1">
  <p:cSld name="Picture full slide Black logo right">
    <p:spTree>
      <p:nvGrpSpPr>
        <p:cNvPr id="1" name=""/>
        <p:cNvGrpSpPr/>
        <p:nvPr/>
      </p:nvGrpSpPr>
      <p:grpSpPr>
        <a:xfrm>
          <a:off x="0" y="0"/>
          <a:ext cx="0" cy="0"/>
          <a:chOff x="0" y="0"/>
          <a:chExt cx="0" cy="0"/>
        </a:xfrm>
      </p:grpSpPr>
      <p:sp>
        <p:nvSpPr>
          <p:cNvPr id="8" name="Picture Placeholder 8"/>
          <p:cNvSpPr>
            <a:spLocks noGrp="1"/>
          </p:cNvSpPr>
          <p:nvPr>
            <p:ph type="pic" sz="quarter" idx="13" hasCustomPrompt="1"/>
          </p:nvPr>
        </p:nvSpPr>
        <p:spPr>
          <a:xfrm>
            <a:off x="0" y="0"/>
            <a:ext cx="12192000" cy="6858000"/>
          </a:xfrm>
          <a:noFill/>
        </p:spPr>
        <p:txBody>
          <a:bodyPr lIns="36000" tIns="36000" rIns="36000" bIns="36000" anchor="t" anchorCtr="0"/>
          <a:lstStyle>
            <a:lvl1pPr marL="0" indent="0" algn="ctr">
              <a:buNone/>
              <a:defRPr sz="1200"/>
            </a:lvl1pPr>
          </a:lstStyle>
          <a:p>
            <a:r>
              <a:rPr lang="en-US" dirty="0"/>
              <a:t>Click icon to add picture</a:t>
            </a:r>
          </a:p>
        </p:txBody>
      </p:sp>
      <p:sp>
        <p:nvSpPr>
          <p:cNvPr id="10" name="Text Placeholder 5">
            <a:extLst>
              <a:ext uri="{FF2B5EF4-FFF2-40B4-BE49-F238E27FC236}">
                <a16:creationId xmlns:a16="http://schemas.microsoft.com/office/drawing/2014/main" id="{A327259E-9C8F-4656-8156-8483C37FEE64}"/>
              </a:ext>
            </a:extLst>
          </p:cNvPr>
          <p:cNvSpPr>
            <a:spLocks noGrp="1" noChangeAspect="1"/>
          </p:cNvSpPr>
          <p:nvPr>
            <p:ph type="body" sz="quarter" idx="14" hasCustomPrompt="1"/>
          </p:nvPr>
        </p:nvSpPr>
        <p:spPr>
          <a:xfrm>
            <a:off x="10310161" y="6152490"/>
            <a:ext cx="1544400" cy="379113"/>
          </a:xfrm>
          <a:blipFill>
            <a:blip r:embed="rId2" cstate="screen">
              <a:extLst>
                <a:ext uri="{28A0092B-C50C-407E-A947-70E740481C1C}">
                  <a14:useLocalDpi xmlns:a14="http://schemas.microsoft.com/office/drawing/2010/main"/>
                </a:ext>
              </a:extLst>
            </a:blip>
            <a:stretch>
              <a:fillRect/>
            </a:stretch>
          </a:blipFill>
        </p:spPr>
        <p:txBody>
          <a:bodyPr/>
          <a:lstStyle>
            <a:lvl1pPr marL="0" indent="0">
              <a:buNone/>
              <a:defRPr/>
            </a:lvl1pPr>
            <a:lvl2pPr marL="180000" indent="0">
              <a:buNone/>
              <a:defRPr/>
            </a:lvl2pPr>
            <a:lvl3pPr marL="360000" indent="0">
              <a:buNone/>
              <a:defRPr/>
            </a:lvl3pPr>
            <a:lvl4pPr marL="540000" indent="0">
              <a:buNone/>
              <a:defRPr/>
            </a:lvl4pPr>
            <a:lvl5pPr marL="720000" indent="0">
              <a:buNone/>
              <a:defRPr/>
            </a:lvl5pPr>
          </a:lstStyle>
          <a:p>
            <a:pPr lvl="0"/>
            <a:r>
              <a:rPr lang="en-US"/>
              <a:t>  </a:t>
            </a:r>
            <a:endParaRPr lang="en-US" dirty="0"/>
          </a:p>
        </p:txBody>
      </p:sp>
    </p:spTree>
    <p:extLst>
      <p:ext uri="{BB962C8B-B14F-4D97-AF65-F5344CB8AC3E}">
        <p14:creationId xmlns:p14="http://schemas.microsoft.com/office/powerpoint/2010/main" val="3019296535"/>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showMasterSp="0" preserve="1" userDrawn="1">
  <p:cSld name="Tom">
    <p:spTree>
      <p:nvGrpSpPr>
        <p:cNvPr id="1" name=""/>
        <p:cNvGrpSpPr/>
        <p:nvPr/>
      </p:nvGrpSpPr>
      <p:grpSpPr>
        <a:xfrm>
          <a:off x="0" y="0"/>
          <a:ext cx="0" cy="0"/>
          <a:chOff x="0" y="0"/>
          <a:chExt cx="0" cy="0"/>
        </a:xfrm>
      </p:grpSpPr>
    </p:spTree>
    <p:extLst>
      <p:ext uri="{BB962C8B-B14F-4D97-AF65-F5344CB8AC3E}">
        <p14:creationId xmlns:p14="http://schemas.microsoft.com/office/powerpoint/2010/main" val="1745713856"/>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showMasterSp="0" preserve="1" userDrawn="1">
  <p:cSld name="Logo – Blue">
    <p:bg>
      <p:bgPr>
        <a:solidFill>
          <a:schemeClr val="accent1"/>
        </a:solidFill>
        <a:effectLst/>
      </p:bgPr>
    </p:bg>
    <p:spTree>
      <p:nvGrpSpPr>
        <p:cNvPr id="1" name=""/>
        <p:cNvGrpSpPr/>
        <p:nvPr/>
      </p:nvGrpSpPr>
      <p:grpSpPr>
        <a:xfrm>
          <a:off x="0" y="0"/>
          <a:ext cx="0" cy="0"/>
          <a:chOff x="0" y="0"/>
          <a:chExt cx="0" cy="0"/>
        </a:xfrm>
      </p:grpSpPr>
      <p:sp>
        <p:nvSpPr>
          <p:cNvPr id="3" name="Text Placeholder 5"/>
          <p:cNvSpPr>
            <a:spLocks noGrp="1" noChangeAspect="1"/>
          </p:cNvSpPr>
          <p:nvPr>
            <p:ph type="body" sz="quarter" idx="13" hasCustomPrompt="1"/>
          </p:nvPr>
        </p:nvSpPr>
        <p:spPr>
          <a:xfrm>
            <a:off x="3123567" y="2698749"/>
            <a:ext cx="5944865" cy="1459314"/>
          </a:xfrm>
          <a:blipFill>
            <a:blip r:embed="rId2" cstate="screen">
              <a:extLst>
                <a:ext uri="{28A0092B-C50C-407E-A947-70E740481C1C}">
                  <a14:useLocalDpi xmlns:a14="http://schemas.microsoft.com/office/drawing/2010/main"/>
                </a:ext>
              </a:extLst>
            </a:blip>
            <a:stretch>
              <a:fillRect/>
            </a:stretch>
          </a:blipFill>
        </p:spPr>
        <p:txBody>
          <a:bodyPr/>
          <a:lstStyle>
            <a:lvl1pPr marL="0" indent="0">
              <a:buNone/>
              <a:defRPr/>
            </a:lvl1pPr>
            <a:lvl2pPr marL="180000" indent="0">
              <a:buNone/>
              <a:defRPr/>
            </a:lvl2pPr>
            <a:lvl3pPr marL="360000" indent="0">
              <a:buNone/>
              <a:defRPr/>
            </a:lvl3pPr>
            <a:lvl4pPr marL="540000" indent="0">
              <a:buNone/>
              <a:defRPr/>
            </a:lvl4pPr>
            <a:lvl5pPr marL="720000" indent="0">
              <a:buNone/>
              <a:defRPr/>
            </a:lvl5pPr>
          </a:lstStyle>
          <a:p>
            <a:pPr lvl="0"/>
            <a:r>
              <a:rPr lang="en-US"/>
              <a:t>  </a:t>
            </a:r>
            <a:endParaRPr lang="en-US" dirty="0"/>
          </a:p>
        </p:txBody>
      </p:sp>
      <p:sp>
        <p:nvSpPr>
          <p:cNvPr id="5" name="textruta 3">
            <a:extLst>
              <a:ext uri="{FF2B5EF4-FFF2-40B4-BE49-F238E27FC236}">
                <a16:creationId xmlns:a16="http://schemas.microsoft.com/office/drawing/2014/main" id="{0CEA7B61-A963-4F91-86B0-0A4B0A88AE54}"/>
              </a:ext>
            </a:extLst>
          </p:cNvPr>
          <p:cNvSpPr txBox="1"/>
          <p:nvPr userDrawn="1"/>
        </p:nvSpPr>
        <p:spPr>
          <a:xfrm>
            <a:off x="0" y="-308552"/>
            <a:ext cx="12192000" cy="276999"/>
          </a:xfrm>
          <a:prstGeom prst="rect">
            <a:avLst/>
          </a:prstGeom>
          <a:solidFill>
            <a:schemeClr val="bg1"/>
          </a:solidFill>
        </p:spPr>
        <p:txBody>
          <a:bodyPr wrap="square" rtlCol="0">
            <a:spAutoFit/>
          </a:bodyPr>
          <a:lstStyle/>
          <a:p>
            <a:r>
              <a:rPr lang="en-US" sz="1200" dirty="0">
                <a:latin typeface="+mj-lt"/>
              </a:rPr>
              <a:t>Right click on the background and choose Format Background to change background color</a:t>
            </a:r>
          </a:p>
        </p:txBody>
      </p:sp>
    </p:spTree>
    <p:extLst>
      <p:ext uri="{BB962C8B-B14F-4D97-AF65-F5344CB8AC3E}">
        <p14:creationId xmlns:p14="http://schemas.microsoft.com/office/powerpoint/2010/main" val="3480544883"/>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showMasterSp="0" preserve="1" userDrawn="1">
  <p:cSld name="Logo – White">
    <p:spTree>
      <p:nvGrpSpPr>
        <p:cNvPr id="1" name=""/>
        <p:cNvGrpSpPr/>
        <p:nvPr/>
      </p:nvGrpSpPr>
      <p:grpSpPr>
        <a:xfrm>
          <a:off x="0" y="0"/>
          <a:ext cx="0" cy="0"/>
          <a:chOff x="0" y="0"/>
          <a:chExt cx="0" cy="0"/>
        </a:xfrm>
      </p:grpSpPr>
      <p:sp>
        <p:nvSpPr>
          <p:cNvPr id="5" name="textruta 3">
            <a:extLst>
              <a:ext uri="{FF2B5EF4-FFF2-40B4-BE49-F238E27FC236}">
                <a16:creationId xmlns:a16="http://schemas.microsoft.com/office/drawing/2014/main" id="{0CEA7B61-A963-4F91-86B0-0A4B0A88AE54}"/>
              </a:ext>
            </a:extLst>
          </p:cNvPr>
          <p:cNvSpPr txBox="1"/>
          <p:nvPr userDrawn="1"/>
        </p:nvSpPr>
        <p:spPr>
          <a:xfrm>
            <a:off x="0" y="-308552"/>
            <a:ext cx="12192000" cy="276999"/>
          </a:xfrm>
          <a:prstGeom prst="rect">
            <a:avLst/>
          </a:prstGeom>
          <a:solidFill>
            <a:schemeClr val="bg1"/>
          </a:solidFill>
        </p:spPr>
        <p:txBody>
          <a:bodyPr wrap="square" rtlCol="0">
            <a:spAutoFit/>
          </a:bodyPr>
          <a:lstStyle/>
          <a:p>
            <a:r>
              <a:rPr lang="en-US" sz="1200">
                <a:latin typeface="+mj-lt"/>
              </a:rPr>
              <a:t>Right click on the background and choose Format Background to change background color</a:t>
            </a:r>
            <a:endParaRPr lang="en-US" sz="1200" dirty="0">
              <a:latin typeface="+mj-lt"/>
            </a:endParaRPr>
          </a:p>
        </p:txBody>
      </p:sp>
      <p:sp>
        <p:nvSpPr>
          <p:cNvPr id="4" name="Text Placeholder 5">
            <a:extLst>
              <a:ext uri="{FF2B5EF4-FFF2-40B4-BE49-F238E27FC236}">
                <a16:creationId xmlns:a16="http://schemas.microsoft.com/office/drawing/2014/main" id="{D957EFD0-8D8B-4B6E-A843-C8FB32239363}"/>
              </a:ext>
            </a:extLst>
          </p:cNvPr>
          <p:cNvSpPr>
            <a:spLocks noGrp="1" noChangeAspect="1"/>
          </p:cNvSpPr>
          <p:nvPr>
            <p:ph type="body" sz="quarter" idx="11" hasCustomPrompt="1"/>
          </p:nvPr>
        </p:nvSpPr>
        <p:spPr>
          <a:xfrm>
            <a:off x="3123567" y="2698749"/>
            <a:ext cx="5944865" cy="1459316"/>
          </a:xfrm>
          <a:blipFill>
            <a:blip r:embed="rId2" cstate="screen">
              <a:extLst>
                <a:ext uri="{28A0092B-C50C-407E-A947-70E740481C1C}">
                  <a14:useLocalDpi xmlns:a14="http://schemas.microsoft.com/office/drawing/2010/main"/>
                </a:ext>
              </a:extLst>
            </a:blip>
            <a:stretch>
              <a:fillRect/>
            </a:stretch>
          </a:blipFill>
        </p:spPr>
        <p:txBody>
          <a:bodyPr/>
          <a:lstStyle>
            <a:lvl1pPr marL="0" indent="0">
              <a:buNone/>
              <a:defRPr/>
            </a:lvl1pPr>
            <a:lvl2pPr marL="180000" indent="0">
              <a:buNone/>
              <a:defRPr/>
            </a:lvl2pPr>
            <a:lvl3pPr marL="360000" indent="0">
              <a:buNone/>
              <a:defRPr/>
            </a:lvl3pPr>
            <a:lvl4pPr marL="540000" indent="0">
              <a:buNone/>
              <a:defRPr/>
            </a:lvl4pPr>
            <a:lvl5pPr marL="720000" indent="0">
              <a:buNone/>
              <a:defRPr/>
            </a:lvl5pPr>
          </a:lstStyle>
          <a:p>
            <a:pPr lvl="0"/>
            <a:r>
              <a:rPr lang="en-US"/>
              <a:t>  </a:t>
            </a:r>
            <a:endParaRPr lang="en-US" dirty="0"/>
          </a:p>
        </p:txBody>
      </p:sp>
    </p:spTree>
    <p:extLst>
      <p:ext uri="{BB962C8B-B14F-4D97-AF65-F5344CB8AC3E}">
        <p14:creationId xmlns:p14="http://schemas.microsoft.com/office/powerpoint/2010/main" val="38290738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3" Type="http://schemas.openxmlformats.org/officeDocument/2006/relationships/slideLayout" Target="../slideLayouts/slideLayout3.xml"/><Relationship Id="rId21" Type="http://schemas.openxmlformats.org/officeDocument/2006/relationships/slideLayout" Target="../slideLayouts/slideLayout21.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24" Type="http://schemas.openxmlformats.org/officeDocument/2006/relationships/image" Target="../media/image1.emf"/><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theme" Target="../theme/theme1.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slideLayout" Target="../slideLayouts/slideLayout22.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1882774" y="342899"/>
            <a:ext cx="8426449" cy="1113955"/>
          </a:xfrm>
          <a:prstGeom prst="rect">
            <a:avLst/>
          </a:prstGeom>
        </p:spPr>
        <p:txBody>
          <a:bodyPr vert="horz" lIns="0" tIns="0" rIns="0" bIns="0" rtlCol="0" anchor="b" anchorCtr="0">
            <a:noAutofit/>
          </a:bodyPr>
          <a:lstStyle/>
          <a:p>
            <a:r>
              <a:rPr lang="sv-SE" noProof="0"/>
              <a:t>Klicka här för att ändra format</a:t>
            </a:r>
            <a:endParaRPr lang="en-US" dirty="0"/>
          </a:p>
        </p:txBody>
      </p:sp>
      <p:sp>
        <p:nvSpPr>
          <p:cNvPr id="3" name="Text Placeholder 2"/>
          <p:cNvSpPr>
            <a:spLocks noGrp="1"/>
          </p:cNvSpPr>
          <p:nvPr>
            <p:ph type="body" idx="1"/>
          </p:nvPr>
        </p:nvSpPr>
        <p:spPr>
          <a:xfrm>
            <a:off x="1882774" y="1628775"/>
            <a:ext cx="8426450" cy="4083767"/>
          </a:xfrm>
          <a:prstGeom prst="rect">
            <a:avLst/>
          </a:prstGeom>
        </p:spPr>
        <p:txBody>
          <a:bodyPr vert="horz" lIns="0" tIns="0" rIns="0" bIns="0" rtlCol="0">
            <a:noAutofit/>
          </a:bodyPr>
          <a:lstStyle/>
          <a:p>
            <a:pPr lvl="0"/>
            <a:r>
              <a:rPr lang="en-US" dirty="0"/>
              <a:t>Edit Master </a:t>
            </a:r>
            <a:r>
              <a:rPr lang="en-US" noProof="0" dirty="0"/>
              <a:t>text</a:t>
            </a:r>
            <a:r>
              <a:rPr lang="en-US" dirty="0"/>
              <a: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p:cNvSpPr>
            <a:spLocks noGrp="1"/>
          </p:cNvSpPr>
          <p:nvPr>
            <p:ph type="dt" sz="half" idx="2"/>
          </p:nvPr>
        </p:nvSpPr>
        <p:spPr>
          <a:xfrm>
            <a:off x="10337800" y="6279603"/>
            <a:ext cx="1070506" cy="252000"/>
          </a:xfrm>
          <a:prstGeom prst="rect">
            <a:avLst/>
          </a:prstGeom>
        </p:spPr>
        <p:txBody>
          <a:bodyPr vert="horz" lIns="0" tIns="0" rIns="0" bIns="0" rtlCol="0" anchor="b" anchorCtr="0"/>
          <a:lstStyle>
            <a:lvl1pPr algn="r">
              <a:defRPr sz="900">
                <a:solidFill>
                  <a:schemeClr val="tx1"/>
                </a:solidFill>
                <a:latin typeface="Futura Std Book" panose="020B0502020204020303" pitchFamily="34" charset="0"/>
              </a:defRPr>
            </a:lvl1pPr>
          </a:lstStyle>
          <a:p>
            <a:fld id="{58259EB8-5A42-4C32-9FF7-906656555CB5}" type="datetime1">
              <a:rPr lang="en-US" smtClean="0"/>
              <a:t>4/6/2022</a:t>
            </a:fld>
            <a:endParaRPr lang="en-US" dirty="0"/>
          </a:p>
        </p:txBody>
      </p:sp>
      <p:sp>
        <p:nvSpPr>
          <p:cNvPr id="5" name="Footer Placeholder 4"/>
          <p:cNvSpPr>
            <a:spLocks noGrp="1"/>
          </p:cNvSpPr>
          <p:nvPr>
            <p:ph type="ftr" sz="quarter" idx="3"/>
          </p:nvPr>
        </p:nvSpPr>
        <p:spPr>
          <a:xfrm>
            <a:off x="2576052" y="6279603"/>
            <a:ext cx="7729472" cy="235498"/>
          </a:xfrm>
          <a:prstGeom prst="rect">
            <a:avLst/>
          </a:prstGeom>
        </p:spPr>
        <p:txBody>
          <a:bodyPr vert="horz" lIns="0" tIns="0" rIns="0" bIns="0" rtlCol="0" anchor="b" anchorCtr="0"/>
          <a:lstStyle>
            <a:lvl1pPr algn="r">
              <a:defRPr sz="900">
                <a:solidFill>
                  <a:schemeClr val="tx1"/>
                </a:solidFill>
                <a:latin typeface="Futura Std Book" panose="020B0502020204020303" pitchFamily="34" charset="0"/>
              </a:defRPr>
            </a:lvl1pPr>
          </a:lstStyle>
          <a:p>
            <a:r>
              <a:rPr lang="en-US"/>
              <a:t>Stockholm – The Capital of Scandinavia</a:t>
            </a:r>
            <a:endParaRPr lang="en-US" dirty="0"/>
          </a:p>
        </p:txBody>
      </p:sp>
      <p:sp>
        <p:nvSpPr>
          <p:cNvPr id="6" name="Slide Number Placeholder 5"/>
          <p:cNvSpPr>
            <a:spLocks noGrp="1"/>
          </p:cNvSpPr>
          <p:nvPr>
            <p:ph type="sldNum" sz="quarter" idx="4"/>
          </p:nvPr>
        </p:nvSpPr>
        <p:spPr>
          <a:xfrm>
            <a:off x="11440583" y="6279603"/>
            <a:ext cx="413978" cy="252000"/>
          </a:xfrm>
          <a:prstGeom prst="rect">
            <a:avLst/>
          </a:prstGeom>
        </p:spPr>
        <p:txBody>
          <a:bodyPr vert="horz" lIns="0" tIns="0" rIns="0" bIns="0" rtlCol="0" anchor="b" anchorCtr="0"/>
          <a:lstStyle>
            <a:lvl1pPr algn="r">
              <a:defRPr sz="900">
                <a:solidFill>
                  <a:schemeClr val="tx1"/>
                </a:solidFill>
                <a:latin typeface="Futura Std Book" panose="020B0502020204020303" pitchFamily="34" charset="0"/>
              </a:defRPr>
            </a:lvl1pPr>
          </a:lstStyle>
          <a:p>
            <a:fld id="{0B1617BE-BA58-4B59-88D5-A8C7B239E913}" type="slidenum">
              <a:rPr lang="en-US" smtClean="0"/>
              <a:pPr/>
              <a:t>‹#›</a:t>
            </a:fld>
            <a:endParaRPr lang="en-US" dirty="0"/>
          </a:p>
        </p:txBody>
      </p:sp>
      <p:pic>
        <p:nvPicPr>
          <p:cNvPr id="10" name="Bildobjekt 9">
            <a:extLst>
              <a:ext uri="{FF2B5EF4-FFF2-40B4-BE49-F238E27FC236}">
                <a16:creationId xmlns:a16="http://schemas.microsoft.com/office/drawing/2014/main" id="{FAD42CFA-F57F-4561-BF8C-9CEC01BC3422}"/>
              </a:ext>
            </a:extLst>
          </p:cNvPr>
          <p:cNvPicPr>
            <a:picLocks noChangeAspect="1"/>
          </p:cNvPicPr>
          <p:nvPr userDrawn="1"/>
        </p:nvPicPr>
        <p:blipFill>
          <a:blip r:embed="rId24" cstate="screen">
            <a:extLst>
              <a:ext uri="{28A0092B-C50C-407E-A947-70E740481C1C}">
                <a14:useLocalDpi xmlns:a14="http://schemas.microsoft.com/office/drawing/2010/main"/>
              </a:ext>
            </a:extLst>
          </a:blip>
          <a:stretch>
            <a:fillRect/>
          </a:stretch>
        </p:blipFill>
        <p:spPr>
          <a:xfrm>
            <a:off x="338374" y="6153061"/>
            <a:ext cx="1544400" cy="378542"/>
          </a:xfrm>
          <a:prstGeom prst="rect">
            <a:avLst/>
          </a:prstGeom>
        </p:spPr>
      </p:pic>
    </p:spTree>
    <p:extLst>
      <p:ext uri="{BB962C8B-B14F-4D97-AF65-F5344CB8AC3E}">
        <p14:creationId xmlns:p14="http://schemas.microsoft.com/office/powerpoint/2010/main" val="2847329068"/>
      </p:ext>
    </p:extLst>
  </p:cSld>
  <p:clrMap bg1="lt1" tx1="dk1" bg2="lt2" tx2="dk2" accent1="accent1" accent2="accent2" accent3="accent3" accent4="accent4" accent5="accent5" accent6="accent6" hlink="hlink" folHlink="folHlink"/>
  <p:sldLayoutIdLst>
    <p:sldLayoutId id="2147483649" r:id="rId1"/>
    <p:sldLayoutId id="2147483662" r:id="rId2"/>
    <p:sldLayoutId id="2147483682" r:id="rId3"/>
    <p:sldLayoutId id="2147483650" r:id="rId4"/>
    <p:sldLayoutId id="2147483663" r:id="rId5"/>
    <p:sldLayoutId id="2147483651" r:id="rId6"/>
    <p:sldLayoutId id="2147483681" r:id="rId7"/>
    <p:sldLayoutId id="2147483652" r:id="rId8"/>
    <p:sldLayoutId id="2147483673" r:id="rId9"/>
    <p:sldLayoutId id="2147483653" r:id="rId10"/>
    <p:sldLayoutId id="2147483665" r:id="rId11"/>
    <p:sldLayoutId id="2147483666" r:id="rId12"/>
    <p:sldLayoutId id="2147483680" r:id="rId13"/>
    <p:sldLayoutId id="2147483677" r:id="rId14"/>
    <p:sldLayoutId id="2147483683" r:id="rId15"/>
    <p:sldLayoutId id="2147483674" r:id="rId16"/>
    <p:sldLayoutId id="2147483678" r:id="rId17"/>
    <p:sldLayoutId id="2147483676" r:id="rId18"/>
    <p:sldLayoutId id="2147483679" r:id="rId19"/>
    <p:sldLayoutId id="2147483655" r:id="rId20"/>
    <p:sldLayoutId id="2147483667" r:id="rId21"/>
    <p:sldLayoutId id="2147483675" r:id="rId22"/>
  </p:sldLayoutIdLst>
  <p:hf sldNum="0" hdr="0" ftr="0" dt="0"/>
  <p:txStyles>
    <p:titleStyle>
      <a:lvl1pPr algn="l" defTabSz="914400" rtl="0" eaLnBrk="1" latinLnBrk="0" hangingPunct="1">
        <a:lnSpc>
          <a:spcPct val="100000"/>
        </a:lnSpc>
        <a:spcBef>
          <a:spcPct val="0"/>
        </a:spcBef>
        <a:buNone/>
        <a:defRPr sz="3200" b="1" kern="1200">
          <a:solidFill>
            <a:schemeClr val="tx1"/>
          </a:solidFill>
          <a:latin typeface="+mj-lt"/>
          <a:ea typeface="+mj-ea"/>
          <a:cs typeface="+mj-cs"/>
        </a:defRPr>
      </a:lvl1pPr>
    </p:titleStyle>
    <p:bodyStyle>
      <a:lvl1pPr marL="0" indent="0" algn="l" defTabSz="914400" rtl="0" eaLnBrk="1" latinLnBrk="0" hangingPunct="1">
        <a:lnSpc>
          <a:spcPct val="100000"/>
        </a:lnSpc>
        <a:spcBef>
          <a:spcPts val="1000"/>
        </a:spcBef>
        <a:buFont typeface="Arial" panose="020B0604020202020204" pitchFamily="34" charset="0"/>
        <a:buNone/>
        <a:defRPr sz="2000" kern="1200">
          <a:solidFill>
            <a:schemeClr val="tx1"/>
          </a:solidFill>
          <a:latin typeface="+mn-lt"/>
          <a:ea typeface="+mn-ea"/>
          <a:cs typeface="+mn-cs"/>
        </a:defRPr>
      </a:lvl1pPr>
      <a:lvl2pPr marL="177800" indent="-177800" algn="l" defTabSz="914400" rtl="0" eaLnBrk="1" latinLnBrk="0" hangingPunct="1">
        <a:lnSpc>
          <a:spcPct val="100000"/>
        </a:lnSpc>
        <a:spcBef>
          <a:spcPts val="500"/>
        </a:spcBef>
        <a:buFont typeface="Arial" panose="020B0604020202020204" pitchFamily="34" charset="0"/>
        <a:buChar char="•"/>
        <a:defRPr sz="2000" kern="1200">
          <a:solidFill>
            <a:schemeClr val="tx1"/>
          </a:solidFill>
          <a:latin typeface="+mn-lt"/>
          <a:ea typeface="+mn-ea"/>
          <a:cs typeface="+mn-cs"/>
        </a:defRPr>
      </a:lvl2pPr>
      <a:lvl3pPr marL="358775" indent="-180975" algn="l" defTabSz="914400" rtl="0" eaLnBrk="1" latinLnBrk="0" hangingPunct="1">
        <a:lnSpc>
          <a:spcPct val="100000"/>
        </a:lnSpc>
        <a:spcBef>
          <a:spcPts val="500"/>
        </a:spcBef>
        <a:buFont typeface="Garamond" panose="02020404030301010803" pitchFamily="18" charset="0"/>
        <a:buChar char="–"/>
        <a:defRPr sz="2000" kern="1200">
          <a:solidFill>
            <a:schemeClr val="tx1"/>
          </a:solidFill>
          <a:latin typeface="+mn-lt"/>
          <a:ea typeface="+mn-ea"/>
          <a:cs typeface="+mn-cs"/>
        </a:defRPr>
      </a:lvl3pPr>
      <a:lvl4pPr marL="0" indent="0" algn="l" defTabSz="914400" rtl="0" eaLnBrk="1" latinLnBrk="0" hangingPunct="1">
        <a:lnSpc>
          <a:spcPct val="100000"/>
        </a:lnSpc>
        <a:spcBef>
          <a:spcPts val="500"/>
        </a:spcBef>
        <a:buFont typeface="Arial" panose="020B0604020202020204" pitchFamily="34" charset="0"/>
        <a:buNone/>
        <a:defRPr sz="1600" kern="1200">
          <a:solidFill>
            <a:schemeClr val="tx1"/>
          </a:solidFill>
          <a:latin typeface="+mn-lt"/>
          <a:ea typeface="+mn-ea"/>
          <a:cs typeface="+mn-cs"/>
        </a:defRPr>
      </a:lvl4pPr>
      <a:lvl5pPr marL="179388" indent="-179388" algn="l" defTabSz="914400" rtl="0" eaLnBrk="1" latinLnBrk="0" hangingPunct="1">
        <a:lnSpc>
          <a:spcPct val="100000"/>
        </a:lnSpc>
        <a:spcBef>
          <a:spcPts val="500"/>
        </a:spcBef>
        <a:buFont typeface="Arial" panose="020B0604020202020204" pitchFamily="34" charset="0"/>
        <a:buChar char="•"/>
        <a:defRPr sz="16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pos="3840" userDrawn="1">
          <p15:clr>
            <a:srgbClr val="F26B43"/>
          </p15:clr>
        </p15:guide>
        <p15:guide id="2" orient="horz" pos="913" userDrawn="1">
          <p15:clr>
            <a:srgbClr val="F26B43"/>
          </p15:clr>
        </p15:guide>
        <p15:guide id="3" orient="horz" pos="210" userDrawn="1">
          <p15:clr>
            <a:srgbClr val="F26B43"/>
          </p15:clr>
        </p15:guide>
        <p15:guide id="4" orient="horz" pos="3861" userDrawn="1">
          <p15:clr>
            <a:srgbClr val="F26B43"/>
          </p15:clr>
        </p15:guide>
        <p15:guide id="5" orient="horz" pos="3952" userDrawn="1">
          <p15:clr>
            <a:srgbClr val="F26B43"/>
          </p15:clr>
        </p15:guide>
        <p15:guide id="6" orient="horz" pos="4110" userDrawn="1">
          <p15:clr>
            <a:srgbClr val="F26B43"/>
          </p15:clr>
        </p15:guide>
        <p15:guide id="7" pos="211" userDrawn="1">
          <p15:clr>
            <a:srgbClr val="F26B43"/>
          </p15:clr>
        </p15:guide>
        <p15:guide id="8" pos="7469" userDrawn="1">
          <p15:clr>
            <a:srgbClr val="F26B43"/>
          </p15:clr>
        </p15:guide>
        <p15:guide id="9" orient="horz" pos="640" userDrawn="1">
          <p15:clr>
            <a:srgbClr val="F26B43"/>
          </p15:clr>
        </p15:guide>
        <p15:guide id="10" pos="1186" userDrawn="1">
          <p15:clr>
            <a:srgbClr val="F26B43"/>
          </p15:clr>
        </p15:guide>
        <p15:guide id="11" pos="6494" userDrawn="1">
          <p15:clr>
            <a:srgbClr val="F26B43"/>
          </p15:clr>
        </p15:guide>
        <p15:guide id="12" orient="horz" pos="2160" userDrawn="1">
          <p15:clr>
            <a:srgbClr val="F26B43"/>
          </p15:clr>
        </p15:guide>
        <p15:guide id="13" orient="horz" pos="1026" userDrawn="1">
          <p15:clr>
            <a:srgbClr val="F26B43"/>
          </p15:clr>
        </p15:guide>
        <p15:guide id="14" orient="horz" pos="428" userDrawn="1">
          <p15:clr>
            <a:srgbClr val="F26B43"/>
          </p15:clr>
        </p15:guide>
        <p15:guide id="15" pos="3795" userDrawn="1">
          <p15:clr>
            <a:srgbClr val="F26B43"/>
          </p15:clr>
        </p15:guide>
        <p15:guide id="16" pos="3885" userDrawn="1">
          <p15:clr>
            <a:srgbClr val="F26B43"/>
          </p15:clr>
        </p15:guide>
        <p15:guide id="17" pos="452" userDrawn="1">
          <p15:clr>
            <a:srgbClr val="F26B43"/>
          </p15:clr>
        </p15:guide>
        <p15:guide id="18" pos="7230" userDrawn="1">
          <p15:clr>
            <a:srgbClr val="F26B43"/>
          </p15:clr>
        </p15:guide>
      </p15:sldGuideLst>
    </p:ext>
  </p:extLst>
</p:sldMaster>
</file>

<file path=ppt/slides/_rels/slide1.xml.rels><?xml version="1.0" encoding="UTF-8" standalone="yes"?>
<Relationships xmlns="http://schemas.openxmlformats.org/package/2006/relationships"><Relationship Id="rId3" Type="http://schemas.openxmlformats.org/officeDocument/2006/relationships/image" Target="../media/image2.emf"/><Relationship Id="rId2" Type="http://schemas.openxmlformats.org/officeDocument/2006/relationships/image" Target="../media/image5.jpg"/><Relationship Id="rId1" Type="http://schemas.openxmlformats.org/officeDocument/2006/relationships/slideLayout" Target="../slideLayouts/slideLayout20.xml"/></Relationships>
</file>

<file path=ppt/slides/_rels/slide2.xml.rels><?xml version="1.0" encoding="UTF-8" standalone="yes"?>
<Relationships xmlns="http://schemas.openxmlformats.org/package/2006/relationships"><Relationship Id="rId3" Type="http://schemas.openxmlformats.org/officeDocument/2006/relationships/image" Target="../media/image6.jpg"/><Relationship Id="rId2" Type="http://schemas.openxmlformats.org/officeDocument/2006/relationships/notesSlide" Target="../notesSlides/notesSlide1.xml"/><Relationship Id="rId1" Type="http://schemas.openxmlformats.org/officeDocument/2006/relationships/slideLayout" Target="../slideLayouts/slideLayout12.xml"/></Relationships>
</file>

<file path=ppt/slides/_rels/slide3.xml.rels><?xml version="1.0" encoding="UTF-8" standalone="yes"?>
<Relationships xmlns="http://schemas.openxmlformats.org/package/2006/relationships"><Relationship Id="rId8" Type="http://schemas.openxmlformats.org/officeDocument/2006/relationships/image" Target="../media/image9.png"/><Relationship Id="rId3" Type="http://schemas.openxmlformats.org/officeDocument/2006/relationships/image" Target="../media/image7.png"/><Relationship Id="rId7" Type="http://schemas.openxmlformats.org/officeDocument/2006/relationships/image" Target="../media/image11.svg"/><Relationship Id="rId2" Type="http://schemas.openxmlformats.org/officeDocument/2006/relationships/image" Target="../media/image6.jpg"/><Relationship Id="rId1" Type="http://schemas.openxmlformats.org/officeDocument/2006/relationships/slideLayout" Target="../slideLayouts/slideLayout12.xml"/><Relationship Id="rId6" Type="http://schemas.openxmlformats.org/officeDocument/2006/relationships/image" Target="../media/image10.svg"/><Relationship Id="rId11" Type="http://schemas.openxmlformats.org/officeDocument/2006/relationships/image" Target="../media/image15.svg"/><Relationship Id="rId5" Type="http://schemas.openxmlformats.org/officeDocument/2006/relationships/image" Target="../media/image8.png"/><Relationship Id="rId10" Type="http://schemas.openxmlformats.org/officeDocument/2006/relationships/image" Target="../media/image10.png"/><Relationship Id="rId4" Type="http://schemas.openxmlformats.org/officeDocument/2006/relationships/image" Target="../media/image8.svg"/><Relationship Id="rId9" Type="http://schemas.openxmlformats.org/officeDocument/2006/relationships/image" Target="../media/image13.svg"/></Relationships>
</file>

<file path=ppt/slides/_rels/slide4.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9.xml"/></Relationships>
</file>

<file path=ppt/slides/_rels/slide5.xml.rels><?xml version="1.0" encoding="UTF-8" standalone="yes"?>
<Relationships xmlns="http://schemas.openxmlformats.org/package/2006/relationships"><Relationship Id="rId2" Type="http://schemas.openxmlformats.org/officeDocument/2006/relationships/chart" Target="../charts/chart2.xml"/><Relationship Id="rId1" Type="http://schemas.openxmlformats.org/officeDocument/2006/relationships/slideLayout" Target="../slideLayouts/slideLayout9.xml"/></Relationships>
</file>

<file path=ppt/slides/_rels/slide6.xml.rels><?xml version="1.0" encoding="UTF-8" standalone="yes"?>
<Relationships xmlns="http://schemas.openxmlformats.org/package/2006/relationships"><Relationship Id="rId2" Type="http://schemas.openxmlformats.org/officeDocument/2006/relationships/chart" Target="../charts/chart3.xml"/><Relationship Id="rId1" Type="http://schemas.openxmlformats.org/officeDocument/2006/relationships/slideLayout" Target="../slideLayouts/slideLayout9.xml"/></Relationships>
</file>

<file path=ppt/slides/_rels/slide7.xml.rels><?xml version="1.0" encoding="UTF-8" standalone="yes"?>
<Relationships xmlns="http://schemas.openxmlformats.org/package/2006/relationships"><Relationship Id="rId2" Type="http://schemas.openxmlformats.org/officeDocument/2006/relationships/chart" Target="../charts/chart4.xml"/><Relationship Id="rId1" Type="http://schemas.openxmlformats.org/officeDocument/2006/relationships/slideLayout" Target="../slideLayouts/slideLayout9.xml"/></Relationships>
</file>

<file path=ppt/slides/_rels/slide8.xml.rels><?xml version="1.0" encoding="UTF-8" standalone="yes"?>
<Relationships xmlns="http://schemas.openxmlformats.org/package/2006/relationships"><Relationship Id="rId2" Type="http://schemas.openxmlformats.org/officeDocument/2006/relationships/chart" Target="../charts/chart5.xml"/><Relationship Id="rId1" Type="http://schemas.openxmlformats.org/officeDocument/2006/relationships/slideLayout" Target="../slideLayouts/slideLayout9.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1.xml.rels><?xml version="1.0" encoding="UTF-8" standalone="yes"?>
<Relationships xmlns="http://schemas.openxmlformats.org/package/2006/relationships"><Relationship Id="rId2" Type="http://schemas.openxmlformats.org/officeDocument/2006/relationships/chart" Target="../charts/chart6.xml"/><Relationship Id="rId1" Type="http://schemas.openxmlformats.org/officeDocument/2006/relationships/slideLayout" Target="../slideLayouts/slideLayout9.xml"/></Relationships>
</file>

<file path=ppt/slides/_rels/slide12.xml.rels><?xml version="1.0" encoding="UTF-8" standalone="yes"?>
<Relationships xmlns="http://schemas.openxmlformats.org/package/2006/relationships"><Relationship Id="rId2" Type="http://schemas.openxmlformats.org/officeDocument/2006/relationships/chart" Target="../charts/chart7.xml"/><Relationship Id="rId1" Type="http://schemas.openxmlformats.org/officeDocument/2006/relationships/slideLayout" Target="../slideLayouts/slideLayout9.xml"/></Relationships>
</file>

<file path=ppt/slides/_rels/slide13.xml.rels><?xml version="1.0" encoding="UTF-8" standalone="yes"?>
<Relationships xmlns="http://schemas.openxmlformats.org/package/2006/relationships"><Relationship Id="rId2" Type="http://schemas.openxmlformats.org/officeDocument/2006/relationships/chart" Target="../charts/chart8.xml"/><Relationship Id="rId1" Type="http://schemas.openxmlformats.org/officeDocument/2006/relationships/slideLayout" Target="../slideLayouts/slideLayout9.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5.xml.rels><?xml version="1.0" encoding="UTF-8" standalone="yes"?>
<Relationships xmlns="http://schemas.openxmlformats.org/package/2006/relationships"><Relationship Id="rId2" Type="http://schemas.openxmlformats.org/officeDocument/2006/relationships/chart" Target="../charts/chart9.xml"/><Relationship Id="rId1" Type="http://schemas.openxmlformats.org/officeDocument/2006/relationships/slideLayout" Target="../slideLayouts/slideLayout9.xml"/></Relationships>
</file>

<file path=ppt/slides/_rels/slide16.xml.rels><?xml version="1.0" encoding="UTF-8" standalone="yes"?>
<Relationships xmlns="http://schemas.openxmlformats.org/package/2006/relationships"><Relationship Id="rId2" Type="http://schemas.openxmlformats.org/officeDocument/2006/relationships/chart" Target="../charts/chart10.xml"/><Relationship Id="rId1" Type="http://schemas.openxmlformats.org/officeDocument/2006/relationships/slideLayout" Target="../slideLayouts/slideLayout9.xml"/></Relationships>
</file>

<file path=ppt/slides/_rels/slide17.xml.rels><?xml version="1.0" encoding="UTF-8" standalone="yes"?>
<Relationships xmlns="http://schemas.openxmlformats.org/package/2006/relationships"><Relationship Id="rId2" Type="http://schemas.openxmlformats.org/officeDocument/2006/relationships/chart" Target="../charts/chart11.xml"/><Relationship Id="rId1" Type="http://schemas.openxmlformats.org/officeDocument/2006/relationships/slideLayout" Target="../slideLayouts/slideLayout9.xml"/></Relationships>
</file>

<file path=ppt/slides/_rels/slide18.xml.rels><?xml version="1.0" encoding="UTF-8" standalone="yes"?>
<Relationships xmlns="http://schemas.openxmlformats.org/package/2006/relationships"><Relationship Id="rId2" Type="http://schemas.openxmlformats.org/officeDocument/2006/relationships/image" Target="../media/image11.jpg"/><Relationship Id="rId1" Type="http://schemas.openxmlformats.org/officeDocument/2006/relationships/slideLayout" Target="../slideLayouts/slideLayout12.xml"/></Relationships>
</file>

<file path=ppt/slides/_rels/slide19.xml.rels><?xml version="1.0" encoding="UTF-8" standalone="yes"?>
<Relationships xmlns="http://schemas.openxmlformats.org/package/2006/relationships"><Relationship Id="rId2" Type="http://schemas.openxmlformats.org/officeDocument/2006/relationships/image" Target="../media/image11.jpg"/><Relationship Id="rId1" Type="http://schemas.openxmlformats.org/officeDocument/2006/relationships/slideLayout" Target="../slideLayouts/slideLayout12.xml"/></Relationships>
</file>

<file path=ppt/slides/_rels/slide20.xml.rels><?xml version="1.0" encoding="UTF-8" standalone="yes"?>
<Relationships xmlns="http://schemas.openxmlformats.org/package/2006/relationships"><Relationship Id="rId2" Type="http://schemas.openxmlformats.org/officeDocument/2006/relationships/image" Target="../media/image11.jpg"/><Relationship Id="rId1" Type="http://schemas.openxmlformats.org/officeDocument/2006/relationships/slideLayout" Target="../slideLayouts/slideLayout12.xml"/></Relationships>
</file>

<file path=ppt/slides/_rels/slide21.xml.rels><?xml version="1.0" encoding="UTF-8" standalone="yes"?>
<Relationships xmlns="http://schemas.openxmlformats.org/package/2006/relationships"><Relationship Id="rId2" Type="http://schemas.openxmlformats.org/officeDocument/2006/relationships/image" Target="../media/image11.jpg"/><Relationship Id="rId1" Type="http://schemas.openxmlformats.org/officeDocument/2006/relationships/slideLayout" Target="../slideLayouts/slideLayout12.xml"/></Relationships>
</file>

<file path=ppt/slides/_rels/slide22.xml.rels><?xml version="1.0" encoding="UTF-8" standalone="yes"?>
<Relationships xmlns="http://schemas.openxmlformats.org/package/2006/relationships"><Relationship Id="rId2" Type="http://schemas.openxmlformats.org/officeDocument/2006/relationships/image" Target="../media/image11.jpg"/><Relationship Id="rId1" Type="http://schemas.openxmlformats.org/officeDocument/2006/relationships/slideLayout" Target="../slideLayouts/slideLayout12.xml"/></Relationships>
</file>

<file path=ppt/slides/_rels/slide23.xml.rels><?xml version="1.0" encoding="UTF-8" standalone="yes"?>
<Relationships xmlns="http://schemas.openxmlformats.org/package/2006/relationships"><Relationship Id="rId3" Type="http://schemas.openxmlformats.org/officeDocument/2006/relationships/hyperlink" Target="https://stockholmbusinessalliance.se/material/?cat=konjunkturrapporter" TargetMode="External"/><Relationship Id="rId2" Type="http://schemas.openxmlformats.org/officeDocument/2006/relationships/image" Target="../media/image12.jpg"/><Relationship Id="rId1" Type="http://schemas.openxmlformats.org/officeDocument/2006/relationships/slideLayout" Target="../slideLayouts/slideLayout11.xml"/><Relationship Id="rId4" Type="http://schemas.openxmlformats.org/officeDocument/2006/relationships/image" Target="../media/image13.png"/></Relationships>
</file>

<file path=ppt/slides/slide1.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t="-9000" b="-9000"/>
          </a:stretch>
        </a:blipFill>
        <a:effectLst/>
      </p:bgPr>
    </p:bg>
    <p:spTree>
      <p:nvGrpSpPr>
        <p:cNvPr id="1" name=""/>
        <p:cNvGrpSpPr/>
        <p:nvPr/>
      </p:nvGrpSpPr>
      <p:grpSpPr>
        <a:xfrm>
          <a:off x="0" y="0"/>
          <a:ext cx="0" cy="0"/>
          <a:chOff x="0" y="0"/>
          <a:chExt cx="0" cy="0"/>
        </a:xfrm>
      </p:grpSpPr>
      <p:sp>
        <p:nvSpPr>
          <p:cNvPr id="3" name="textruta 2">
            <a:extLst>
              <a:ext uri="{FF2B5EF4-FFF2-40B4-BE49-F238E27FC236}">
                <a16:creationId xmlns:a16="http://schemas.microsoft.com/office/drawing/2014/main" id="{45DC991A-0CE0-41C6-B5E2-A1BB8299CB27}"/>
              </a:ext>
            </a:extLst>
          </p:cNvPr>
          <p:cNvSpPr txBox="1"/>
          <p:nvPr/>
        </p:nvSpPr>
        <p:spPr>
          <a:xfrm>
            <a:off x="1" y="4248971"/>
            <a:ext cx="5473700" cy="2617417"/>
          </a:xfrm>
          <a:prstGeom prst="rect">
            <a:avLst/>
          </a:prstGeom>
          <a:solidFill>
            <a:schemeClr val="accent4">
              <a:alpha val="50196"/>
            </a:schemeClr>
          </a:solidFill>
        </p:spPr>
        <p:txBody>
          <a:bodyPr wrap="square" lIns="432000" rtlCol="0" anchor="ctr">
            <a:noAutofit/>
          </a:bodyPr>
          <a:lstStyle/>
          <a:p>
            <a:r>
              <a:rPr lang="sv-SE" sz="3200" b="1" dirty="0">
                <a:solidFill>
                  <a:schemeClr val="bg1"/>
                </a:solidFill>
                <a:latin typeface="+mj-lt"/>
              </a:rPr>
              <a:t>Örebrokonjunkturen</a:t>
            </a:r>
            <a:r>
              <a:rPr lang="sv-SE" sz="3200" dirty="0">
                <a:solidFill>
                  <a:schemeClr val="bg1"/>
                </a:solidFill>
                <a:latin typeface="+mj-lt"/>
              </a:rPr>
              <a:t> </a:t>
            </a:r>
          </a:p>
          <a:p>
            <a:r>
              <a:rPr lang="sv-SE" sz="2000" dirty="0">
                <a:solidFill>
                  <a:schemeClr val="bg1"/>
                </a:solidFill>
                <a:latin typeface="+mj-lt"/>
              </a:rPr>
              <a:t>Örebro län, 2021 kv4</a:t>
            </a:r>
          </a:p>
          <a:p>
            <a:r>
              <a:rPr lang="sv-SE" sz="2000" dirty="0" smtClean="0">
                <a:solidFill>
                  <a:schemeClr val="bg1"/>
                </a:solidFill>
                <a:latin typeface="+mj-lt"/>
              </a:rPr>
              <a:t/>
            </a:r>
            <a:br>
              <a:rPr lang="sv-SE" sz="2000" dirty="0" smtClean="0">
                <a:solidFill>
                  <a:schemeClr val="bg1"/>
                </a:solidFill>
                <a:latin typeface="+mj-lt"/>
              </a:rPr>
            </a:br>
            <a:r>
              <a:rPr lang="sv-SE" sz="2000" dirty="0" smtClean="0">
                <a:solidFill>
                  <a:schemeClr val="bg1"/>
                </a:solidFill>
                <a:latin typeface="+mj-lt"/>
              </a:rPr>
              <a:t>April, 2022</a:t>
            </a:r>
            <a:endParaRPr lang="sv-SE" sz="2000" dirty="0">
              <a:solidFill>
                <a:schemeClr val="bg1"/>
              </a:solidFill>
              <a:latin typeface="+mj-lt"/>
            </a:endParaRPr>
          </a:p>
          <a:p>
            <a:r>
              <a:rPr lang="sv-SE" sz="2000" dirty="0" smtClean="0">
                <a:solidFill>
                  <a:schemeClr val="bg1"/>
                </a:solidFill>
                <a:latin typeface="+mj-lt"/>
              </a:rPr>
              <a:t>Stockholm </a:t>
            </a:r>
            <a:r>
              <a:rPr lang="sv-SE" sz="2000" dirty="0">
                <a:solidFill>
                  <a:schemeClr val="bg1"/>
                </a:solidFill>
                <a:latin typeface="+mj-lt"/>
              </a:rPr>
              <a:t>Business Region</a:t>
            </a:r>
          </a:p>
        </p:txBody>
      </p:sp>
      <p:sp>
        <p:nvSpPr>
          <p:cNvPr id="5" name="Text Placeholder 5">
            <a:extLst>
              <a:ext uri="{FF2B5EF4-FFF2-40B4-BE49-F238E27FC236}">
                <a16:creationId xmlns:a16="http://schemas.microsoft.com/office/drawing/2014/main" id="{A8A177CB-7B08-4787-8ABC-81789830F7AA}"/>
              </a:ext>
            </a:extLst>
          </p:cNvPr>
          <p:cNvSpPr txBox="1">
            <a:spLocks noChangeAspect="1"/>
          </p:cNvSpPr>
          <p:nvPr/>
        </p:nvSpPr>
        <p:spPr>
          <a:xfrm>
            <a:off x="693738" y="685837"/>
            <a:ext cx="3182400" cy="781200"/>
          </a:xfrm>
          <a:prstGeom prst="rect">
            <a:avLst/>
          </a:prstGeom>
          <a:blipFill>
            <a:blip r:embed="rId3" cstate="screen">
              <a:extLst>
                <a:ext uri="{28A0092B-C50C-407E-A947-70E740481C1C}">
                  <a14:useLocalDpi xmlns:a14="http://schemas.microsoft.com/office/drawing/2010/main"/>
                </a:ext>
              </a:extLst>
            </a:blip>
            <a:stretch>
              <a:fillRect/>
            </a:stretch>
          </a:blipFill>
        </p:spPr>
        <p:txBody>
          <a:bodyPr/>
          <a:lstStyle>
            <a:lvl1pPr marL="0" indent="0" algn="l" defTabSz="914400" rtl="0" eaLnBrk="1" latinLnBrk="0" hangingPunct="1">
              <a:lnSpc>
                <a:spcPct val="100000"/>
              </a:lnSpc>
              <a:spcBef>
                <a:spcPts val="1000"/>
              </a:spcBef>
              <a:buFont typeface="Arial" panose="020B0604020202020204" pitchFamily="34" charset="0"/>
              <a:buNone/>
              <a:defRPr sz="2000" kern="1200">
                <a:solidFill>
                  <a:schemeClr val="tx1"/>
                </a:solidFill>
                <a:latin typeface="+mn-lt"/>
                <a:ea typeface="+mn-ea"/>
                <a:cs typeface="+mn-cs"/>
              </a:defRPr>
            </a:lvl1pPr>
            <a:lvl2pPr marL="180000" indent="0" algn="l" defTabSz="914400" rtl="0" eaLnBrk="1" latinLnBrk="0" hangingPunct="1">
              <a:lnSpc>
                <a:spcPct val="100000"/>
              </a:lnSpc>
              <a:spcBef>
                <a:spcPts val="500"/>
              </a:spcBef>
              <a:buFont typeface="Arial" panose="020B0604020202020204" pitchFamily="34" charset="0"/>
              <a:buNone/>
              <a:defRPr sz="2000" kern="1200">
                <a:solidFill>
                  <a:schemeClr val="tx1"/>
                </a:solidFill>
                <a:latin typeface="+mn-lt"/>
                <a:ea typeface="+mn-ea"/>
                <a:cs typeface="+mn-cs"/>
              </a:defRPr>
            </a:lvl2pPr>
            <a:lvl3pPr marL="360000" indent="0" algn="l" defTabSz="914400" rtl="0" eaLnBrk="1" latinLnBrk="0" hangingPunct="1">
              <a:lnSpc>
                <a:spcPct val="100000"/>
              </a:lnSpc>
              <a:spcBef>
                <a:spcPts val="500"/>
              </a:spcBef>
              <a:buFont typeface="Garamond" panose="02020404030301010803" pitchFamily="18" charset="0"/>
              <a:buNone/>
              <a:defRPr sz="2000" kern="1200">
                <a:solidFill>
                  <a:schemeClr val="tx1"/>
                </a:solidFill>
                <a:latin typeface="+mn-lt"/>
                <a:ea typeface="+mn-ea"/>
                <a:cs typeface="+mn-cs"/>
              </a:defRPr>
            </a:lvl3pPr>
            <a:lvl4pPr marL="540000" indent="0" algn="l" defTabSz="914400" rtl="0" eaLnBrk="1" latinLnBrk="0" hangingPunct="1">
              <a:lnSpc>
                <a:spcPct val="100000"/>
              </a:lnSpc>
              <a:spcBef>
                <a:spcPts val="500"/>
              </a:spcBef>
              <a:buFont typeface="Arial" panose="020B0604020202020204" pitchFamily="34" charset="0"/>
              <a:buNone/>
              <a:defRPr sz="1600" kern="1200">
                <a:solidFill>
                  <a:schemeClr val="tx1"/>
                </a:solidFill>
                <a:latin typeface="+mn-lt"/>
                <a:ea typeface="+mn-ea"/>
                <a:cs typeface="+mn-cs"/>
              </a:defRPr>
            </a:lvl4pPr>
            <a:lvl5pPr marL="720000" indent="0" algn="l" defTabSz="914400" rtl="0" eaLnBrk="1" latinLnBrk="0" hangingPunct="1">
              <a:lnSpc>
                <a:spcPct val="100000"/>
              </a:lnSpc>
              <a:spcBef>
                <a:spcPts val="500"/>
              </a:spcBef>
              <a:buFont typeface="Arial" panose="020B0604020202020204" pitchFamily="34" charset="0"/>
              <a:buNone/>
              <a:defRPr sz="16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a:t>  </a:t>
            </a:r>
            <a:endParaRPr lang="en-US" dirty="0"/>
          </a:p>
        </p:txBody>
      </p:sp>
    </p:spTree>
    <p:extLst>
      <p:ext uri="{BB962C8B-B14F-4D97-AF65-F5344CB8AC3E}">
        <p14:creationId xmlns:p14="http://schemas.microsoft.com/office/powerpoint/2010/main" val="245635363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latshållare för bild 5" descr="En bild som visar utomhus, väg, träd, byggnad&#10;&#10;Automatiskt genererad beskrivning">
            <a:extLst>
              <a:ext uri="{FF2B5EF4-FFF2-40B4-BE49-F238E27FC236}">
                <a16:creationId xmlns:a16="http://schemas.microsoft.com/office/drawing/2014/main" id="{B1522071-2A08-4A96-8581-0652C3F01A91}"/>
              </a:ext>
            </a:extLst>
          </p:cNvPr>
          <p:cNvPicPr>
            <a:picLocks noGrp="1" noChangeAspect="1"/>
          </p:cNvPicPr>
          <p:nvPr>
            <p:ph type="pic" sz="quarter" idx="13"/>
          </p:nvPr>
        </p:nvPicPr>
        <p:blipFill>
          <a:blip r:embed="rId3"/>
          <a:srcRect t="2468" b="2468"/>
          <a:stretch>
            <a:fillRect/>
          </a:stretch>
        </p:blipFill>
        <p:spPr/>
      </p:pic>
      <p:sp>
        <p:nvSpPr>
          <p:cNvPr id="9" name="Platshållare för innehåll 8">
            <a:extLst>
              <a:ext uri="{FF2B5EF4-FFF2-40B4-BE49-F238E27FC236}">
                <a16:creationId xmlns:a16="http://schemas.microsoft.com/office/drawing/2014/main" id="{F1F827C4-3106-42A7-B524-F8FC580C0E36}"/>
              </a:ext>
            </a:extLst>
          </p:cNvPr>
          <p:cNvSpPr>
            <a:spLocks noGrp="1"/>
          </p:cNvSpPr>
          <p:nvPr>
            <p:ph sz="half" idx="1"/>
          </p:nvPr>
        </p:nvSpPr>
        <p:spPr>
          <a:xfrm>
            <a:off x="6515133" y="1495425"/>
            <a:ext cx="4951381" cy="5029200"/>
          </a:xfrm>
        </p:spPr>
        <p:txBody>
          <a:bodyPr/>
          <a:lstStyle/>
          <a:p>
            <a:r>
              <a:rPr lang="sv-SE" sz="1100" dirty="0"/>
              <a:t>Rapporten är utgiven av Stockholm Business Region och publiceras fyra gånger per år. Rapporten omfattar Örebro län och kommun. </a:t>
            </a:r>
          </a:p>
          <a:p>
            <a:r>
              <a:rPr lang="sv-SE" sz="1100" dirty="0"/>
              <a:t>Statistiken bygger på uppgifter från Statistiska centralbyrån, Arbetsförmedlingen och Bolagsverket. </a:t>
            </a:r>
          </a:p>
          <a:p>
            <a:r>
              <a:rPr lang="sv-SE" sz="1100" dirty="0"/>
              <a:t>I rapporten jämförs främst utvecklingen med samma kvartal föregående år, exempelvis kvartal 1 jämförs med kvartal 1 tidigare år osv. För vissa indikatorer presenteras även totala rullande 12-värden där de fyra senaste kvartalen summeras för att få mer stabilitet i trenden. Dessa jämförs då med föregående fyra kvartal. Diagrammen som visar absoluta värden är säsongsrensade för att visa trenden. Övriga diagram har indexerade värden som visar procentuella förändringen från startåret med värde 100, motsvarande kvartal för 10 år sedan.</a:t>
            </a:r>
          </a:p>
          <a:p>
            <a:r>
              <a:rPr lang="sv-SE" sz="1100" dirty="0"/>
              <a:t>Stockholmsregionen omfattar Stockholms län, Uppsala län, Södermanlands län, Östergötlands län, Örebro län, Västmanlands län, Gävleborgs län och Dalarnas län.</a:t>
            </a:r>
          </a:p>
          <a:p>
            <a:r>
              <a:rPr lang="sv-SE" sz="1100" dirty="0"/>
              <a:t>Läs samtliga konjunkturrapporter som tas fram inom ramen för partnerskapet Stockholm Business Alliance här: </a:t>
            </a:r>
            <a:r>
              <a:rPr lang="sv-SE" sz="1100" u="sng" dirty="0"/>
              <a:t>https://stockholmbusinessalliance.se/material/?cat=konjunkturrapporter</a:t>
            </a:r>
            <a:endParaRPr lang="sv-SE" sz="1100" dirty="0"/>
          </a:p>
          <a:p>
            <a:r>
              <a:rPr lang="sv-SE" sz="1100" dirty="0"/>
              <a:t>Frågor kan ställas till </a:t>
            </a:r>
            <a:r>
              <a:rPr lang="sv-SE" sz="1100" dirty="0" smtClean="0"/>
              <a:t>Viktor Gustafsson </a:t>
            </a:r>
            <a:r>
              <a:rPr lang="sv-SE" sz="1100" dirty="0"/>
              <a:t>på </a:t>
            </a:r>
            <a:r>
              <a:rPr lang="sv-SE" sz="1100" dirty="0" err="1"/>
              <a:t>Invest</a:t>
            </a:r>
            <a:r>
              <a:rPr lang="sv-SE" sz="1100" dirty="0"/>
              <a:t> Stockholm. </a:t>
            </a:r>
            <a:br>
              <a:rPr lang="sv-SE" sz="1100" dirty="0"/>
            </a:br>
            <a:r>
              <a:rPr lang="sv-SE" sz="1100" dirty="0"/>
              <a:t>Ansvarig utgivare: Staffan Ingvarsson, VD Stockholm Business Region.</a:t>
            </a:r>
            <a:endParaRPr lang="en-US" sz="1100" dirty="0"/>
          </a:p>
        </p:txBody>
      </p:sp>
      <p:sp>
        <p:nvSpPr>
          <p:cNvPr id="8" name="Rubrik 7">
            <a:extLst>
              <a:ext uri="{FF2B5EF4-FFF2-40B4-BE49-F238E27FC236}">
                <a16:creationId xmlns:a16="http://schemas.microsoft.com/office/drawing/2014/main" id="{D0BB0A45-356C-4EF6-B3CF-1A12EF48F661}"/>
              </a:ext>
            </a:extLst>
          </p:cNvPr>
          <p:cNvSpPr>
            <a:spLocks noGrp="1"/>
          </p:cNvSpPr>
          <p:nvPr>
            <p:ph type="title"/>
          </p:nvPr>
        </p:nvSpPr>
        <p:spPr/>
        <p:txBody>
          <a:bodyPr/>
          <a:lstStyle/>
          <a:p>
            <a:r>
              <a:rPr lang="en-US"/>
              <a:t>Om rapporten</a:t>
            </a:r>
            <a:endParaRPr lang="en-US" dirty="0"/>
          </a:p>
        </p:txBody>
      </p:sp>
      <p:sp>
        <p:nvSpPr>
          <p:cNvPr id="10" name="Platshållare för text 9">
            <a:extLst>
              <a:ext uri="{FF2B5EF4-FFF2-40B4-BE49-F238E27FC236}">
                <a16:creationId xmlns:a16="http://schemas.microsoft.com/office/drawing/2014/main" id="{7A6F38D0-3263-46C2-98E7-6AB776B804B5}"/>
              </a:ext>
            </a:extLst>
          </p:cNvPr>
          <p:cNvSpPr>
            <a:spLocks noGrp="1"/>
          </p:cNvSpPr>
          <p:nvPr>
            <p:ph type="body" sz="quarter" idx="14"/>
          </p:nvPr>
        </p:nvSpPr>
        <p:spPr/>
        <p:txBody>
          <a:bodyPr/>
          <a:lstStyle/>
          <a:p>
            <a:endParaRPr lang="en-US" dirty="0"/>
          </a:p>
        </p:txBody>
      </p:sp>
    </p:spTree>
    <p:extLst>
      <p:ext uri="{BB962C8B-B14F-4D97-AF65-F5344CB8AC3E}">
        <p14:creationId xmlns:p14="http://schemas.microsoft.com/office/powerpoint/2010/main" val="292707597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Platshållare för bild 8" descr="En bild som visar utomhus, väg, träd, byggnad&#10;&#10;Automatiskt genererad beskrivning">
            <a:extLst>
              <a:ext uri="{FF2B5EF4-FFF2-40B4-BE49-F238E27FC236}">
                <a16:creationId xmlns:a16="http://schemas.microsoft.com/office/drawing/2014/main" id="{6CB7CA6F-28EC-49C0-864A-15BEE0B2AB6F}"/>
              </a:ext>
            </a:extLst>
          </p:cNvPr>
          <p:cNvPicPr>
            <a:picLocks noGrp="1" noChangeAspect="1"/>
          </p:cNvPicPr>
          <p:nvPr>
            <p:ph type="pic" sz="quarter" idx="13"/>
          </p:nvPr>
        </p:nvPicPr>
        <p:blipFill>
          <a:blip r:embed="rId2"/>
          <a:srcRect t="2468" b="2468"/>
          <a:stretch>
            <a:fillRect/>
          </a:stretch>
        </p:blipFill>
        <p:spPr/>
      </p:pic>
      <p:sp>
        <p:nvSpPr>
          <p:cNvPr id="2" name="Platshållare för innehåll 1">
            <a:extLst>
              <a:ext uri="{FF2B5EF4-FFF2-40B4-BE49-F238E27FC236}">
                <a16:creationId xmlns:a16="http://schemas.microsoft.com/office/drawing/2014/main" id="{D1F8F9E8-EABC-4D65-941B-F81F9B6A1FCA}"/>
              </a:ext>
            </a:extLst>
          </p:cNvPr>
          <p:cNvSpPr>
            <a:spLocks noGrp="1"/>
          </p:cNvSpPr>
          <p:nvPr>
            <p:ph sz="half" idx="1"/>
          </p:nvPr>
        </p:nvSpPr>
        <p:spPr>
          <a:xfrm>
            <a:off x="6515133" y="1052713"/>
            <a:ext cx="5081631" cy="3744355"/>
          </a:xfrm>
        </p:spPr>
        <p:txBody>
          <a:bodyPr/>
          <a:lstStyle/>
          <a:p>
            <a:pPr>
              <a:spcAft>
                <a:spcPts val="800"/>
              </a:spcAft>
            </a:pPr>
            <a:r>
              <a:rPr lang="sv-SE" sz="1100" b="1" dirty="0">
                <a:effectLst/>
                <a:ea typeface="Minion Pro" panose="02040503050201020203" pitchFamily="18" charset="0"/>
                <a:cs typeface="Times New Roman" panose="02020603050405020304" pitchFamily="18" charset="0"/>
              </a:rPr>
              <a:t>2020 präglades starkt av följdverkningarna av Covid-19 pandemin. Under det fjärde kvartalet 2021 fortsätter återhämtningen vilket i synnerhet syns på arbetsmarknaden där arbetslösheten sjunker. Vi kan också se att fler jobb utannonseras. För näringslivets del kan vi konstatera en viss återhämtning inom besöks- och turistnäring och att antalet nystartade företag per företagskonkurs ökar. Köpkraften ökar generellt på grund av en stigande lönesumma under perioden. </a:t>
            </a:r>
            <a:endParaRPr lang="sv-SE" sz="1100" dirty="0">
              <a:effectLst/>
              <a:ea typeface="Minion Pro" panose="02040503050201020203" pitchFamily="18" charset="0"/>
              <a:cs typeface="Times New Roman" panose="02020603050405020304" pitchFamily="18" charset="0"/>
            </a:endParaRPr>
          </a:p>
          <a:p>
            <a:pPr>
              <a:spcAft>
                <a:spcPts val="800"/>
              </a:spcAft>
            </a:pPr>
            <a:r>
              <a:rPr lang="sv-SE" sz="1100" dirty="0">
                <a:effectLst/>
                <a:ea typeface="Minion Pro" panose="02040503050201020203" pitchFamily="18" charset="0"/>
                <a:cs typeface="Times New Roman" panose="02020603050405020304" pitchFamily="18" charset="0"/>
              </a:rPr>
              <a:t>Lönesumman i privat sektor ökade med 6,1 procent jämfört med </a:t>
            </a:r>
            <a:r>
              <a:rPr lang="sv-SE" sz="1100" dirty="0">
                <a:ea typeface="Minion Pro" panose="02040503050201020203" pitchFamily="18" charset="0"/>
                <a:cs typeface="Times New Roman" panose="02020603050405020304" pitchFamily="18" charset="0"/>
              </a:rPr>
              <a:t>2020 </a:t>
            </a:r>
            <a:r>
              <a:rPr lang="sv-SE" sz="1100" dirty="0">
                <a:effectLst/>
                <a:ea typeface="Minion Pro" panose="02040503050201020203" pitchFamily="18" charset="0"/>
                <a:cs typeface="Times New Roman" panose="02020603050405020304" pitchFamily="18" charset="0"/>
              </a:rPr>
              <a:t>medan den totala lönesummaökningen var 4,5 procent. Utvecklingen av företagandet får sig däremot en törn under kvartalet och nyföretagandet minskar något samtidigt som företagskonkurserna ökar med 46 procent. Trots detta sker det en ökning av 8 nya företag per konkurs vilket innebär att antalet företag ändå blir fler i länet. Det går också att se en fortsatt återhämtning inom besöks- och turistnäring där de kommersiella övernattningarna ökar med 71 procent i länet och 72 procent i Örebro kommun.</a:t>
            </a:r>
            <a:br>
              <a:rPr lang="sv-SE" sz="1100" dirty="0">
                <a:effectLst/>
                <a:ea typeface="Minion Pro" panose="02040503050201020203" pitchFamily="18" charset="0"/>
                <a:cs typeface="Times New Roman" panose="02020603050405020304" pitchFamily="18" charset="0"/>
              </a:rPr>
            </a:br>
            <a:r>
              <a:rPr lang="sv-SE" sz="1100" dirty="0">
                <a:effectLst/>
                <a:ea typeface="Minion Pro" panose="02040503050201020203" pitchFamily="18" charset="0"/>
                <a:cs typeface="Times New Roman" panose="02020603050405020304" pitchFamily="18" charset="0"/>
              </a:rPr>
              <a:t/>
            </a:r>
            <a:br>
              <a:rPr lang="sv-SE" sz="1100" dirty="0">
                <a:effectLst/>
                <a:ea typeface="Minion Pro" panose="02040503050201020203" pitchFamily="18" charset="0"/>
                <a:cs typeface="Times New Roman" panose="02020603050405020304" pitchFamily="18" charset="0"/>
              </a:rPr>
            </a:br>
            <a:r>
              <a:rPr lang="sv-SE" sz="1100" dirty="0">
                <a:effectLst/>
                <a:ea typeface="Minion Pro" panose="02040503050201020203" pitchFamily="18" charset="0"/>
                <a:cs typeface="Times New Roman" panose="02020603050405020304" pitchFamily="18" charset="0"/>
              </a:rPr>
              <a:t>Återhämtningen fortsätter på arbetsmarknaden men med vissa reservationer. Arbetslösheten fortsätter att sjunka med nästan 1 procentenhet under kvartalet jämfört med 2020 samtidigt som antalet lediga jobb blir fler. Däremot sjunker även sysselsättningsnivån med 4 procent eller 5 800 personer och antalet varsel ökar med 11 procent. Med andra ord bjuder arbetsmarknaden på blandade signaler under fjärde kvartalet 2021.</a:t>
            </a:r>
            <a:br>
              <a:rPr lang="sv-SE" sz="1100" dirty="0">
                <a:effectLst/>
                <a:ea typeface="Minion Pro" panose="02040503050201020203" pitchFamily="18" charset="0"/>
                <a:cs typeface="Times New Roman" panose="02020603050405020304" pitchFamily="18" charset="0"/>
              </a:rPr>
            </a:br>
            <a:r>
              <a:rPr lang="sv-SE" sz="1100" dirty="0">
                <a:effectLst/>
                <a:ea typeface="Minion Pro" panose="02040503050201020203" pitchFamily="18" charset="0"/>
                <a:cs typeface="Times New Roman" panose="02020603050405020304" pitchFamily="18" charset="0"/>
              </a:rPr>
              <a:t/>
            </a:r>
            <a:br>
              <a:rPr lang="sv-SE" sz="1100" dirty="0">
                <a:effectLst/>
                <a:ea typeface="Minion Pro" panose="02040503050201020203" pitchFamily="18" charset="0"/>
                <a:cs typeface="Times New Roman" panose="02020603050405020304" pitchFamily="18" charset="0"/>
              </a:rPr>
            </a:br>
            <a:r>
              <a:rPr lang="sv-SE" sz="1100" dirty="0">
                <a:effectLst/>
                <a:ea typeface="Minion Pro" panose="02040503050201020203" pitchFamily="18" charset="0"/>
                <a:cs typeface="Times New Roman" panose="02020603050405020304" pitchFamily="18" charset="0"/>
              </a:rPr>
              <a:t>Antalet invånare ökade med 0,4 procent på länsnivå, vilket är något lägre än genomsnittet för hela landet. En liknande utveckling syns i Örebro kommun. Antalet påbörjade lägenheter minskar under kvartalet både i Örebro län och kommun. </a:t>
            </a:r>
          </a:p>
          <a:p>
            <a:r>
              <a:rPr lang="sv-SE" sz="1100" dirty="0"/>
              <a:t>Staffan Ingvarsson</a:t>
            </a:r>
            <a:br>
              <a:rPr lang="sv-SE" sz="1100" dirty="0"/>
            </a:br>
            <a:r>
              <a:rPr lang="sv-SE" sz="1100" dirty="0"/>
              <a:t>VD Stockholm Business Region</a:t>
            </a:r>
          </a:p>
          <a:p>
            <a:endParaRPr lang="sv-SE" dirty="0"/>
          </a:p>
        </p:txBody>
      </p:sp>
      <p:sp>
        <p:nvSpPr>
          <p:cNvPr id="4" name="Rubrik 3">
            <a:extLst>
              <a:ext uri="{FF2B5EF4-FFF2-40B4-BE49-F238E27FC236}">
                <a16:creationId xmlns:a16="http://schemas.microsoft.com/office/drawing/2014/main" id="{93EB36B5-4A72-4230-BF50-BF5AF08FBDCB}"/>
              </a:ext>
            </a:extLst>
          </p:cNvPr>
          <p:cNvSpPr>
            <a:spLocks noGrp="1"/>
          </p:cNvSpPr>
          <p:nvPr>
            <p:ph type="title"/>
          </p:nvPr>
        </p:nvSpPr>
        <p:spPr>
          <a:xfrm>
            <a:off x="6512137" y="-159596"/>
            <a:ext cx="4951381" cy="1113955"/>
          </a:xfrm>
        </p:spPr>
        <p:txBody>
          <a:bodyPr/>
          <a:lstStyle/>
          <a:p>
            <a:r>
              <a:rPr lang="sv-SE" sz="2800" dirty="0"/>
              <a:t>Svag återhämtning under det fjärde kvartalet</a:t>
            </a:r>
          </a:p>
        </p:txBody>
      </p:sp>
      <p:sp>
        <p:nvSpPr>
          <p:cNvPr id="13" name="Platshållare för text 12">
            <a:extLst>
              <a:ext uri="{FF2B5EF4-FFF2-40B4-BE49-F238E27FC236}">
                <a16:creationId xmlns:a16="http://schemas.microsoft.com/office/drawing/2014/main" id="{08C2CC2A-24E6-4A09-93DC-BB09A5E1AF0C}"/>
              </a:ext>
            </a:extLst>
          </p:cNvPr>
          <p:cNvSpPr>
            <a:spLocks noGrp="1"/>
          </p:cNvSpPr>
          <p:nvPr>
            <p:ph type="body" sz="quarter" idx="14"/>
          </p:nvPr>
        </p:nvSpPr>
        <p:spPr/>
        <p:txBody>
          <a:bodyPr/>
          <a:lstStyle/>
          <a:p>
            <a:endParaRPr lang="sv-SE"/>
          </a:p>
        </p:txBody>
      </p:sp>
      <p:sp>
        <p:nvSpPr>
          <p:cNvPr id="3" name="textruta 2">
            <a:extLst>
              <a:ext uri="{FF2B5EF4-FFF2-40B4-BE49-F238E27FC236}">
                <a16:creationId xmlns:a16="http://schemas.microsoft.com/office/drawing/2014/main" id="{8FDA5FA1-75C1-4499-A907-6FA66F947740}"/>
              </a:ext>
            </a:extLst>
          </p:cNvPr>
          <p:cNvSpPr txBox="1"/>
          <p:nvPr/>
        </p:nvSpPr>
        <p:spPr>
          <a:xfrm>
            <a:off x="334963" y="1095375"/>
            <a:ext cx="5390537" cy="4730716"/>
          </a:xfrm>
          <a:prstGeom prst="rect">
            <a:avLst/>
          </a:prstGeom>
          <a:solidFill>
            <a:srgbClr val="FFFFFF">
              <a:alpha val="69804"/>
            </a:srgbClr>
          </a:solidFill>
        </p:spPr>
        <p:txBody>
          <a:bodyPr wrap="square" lIns="216000" tIns="216000" rtlCol="0">
            <a:noAutofit/>
          </a:bodyPr>
          <a:lstStyle/>
          <a:p>
            <a:r>
              <a:rPr lang="sv-SE" sz="2000" b="1" dirty="0">
                <a:latin typeface="+mj-lt"/>
                <a:ea typeface="+mj-ea"/>
                <a:cs typeface="+mj-cs"/>
              </a:rPr>
              <a:t>Konjunkturläget i Örebro, 2021 kv4</a:t>
            </a:r>
          </a:p>
        </p:txBody>
      </p:sp>
      <p:sp>
        <p:nvSpPr>
          <p:cNvPr id="20" name="textruta 19">
            <a:extLst>
              <a:ext uri="{FF2B5EF4-FFF2-40B4-BE49-F238E27FC236}">
                <a16:creationId xmlns:a16="http://schemas.microsoft.com/office/drawing/2014/main" id="{7639E258-AF04-43C4-8A3B-454C3E512DD0}"/>
              </a:ext>
            </a:extLst>
          </p:cNvPr>
          <p:cNvSpPr txBox="1"/>
          <p:nvPr/>
        </p:nvSpPr>
        <p:spPr>
          <a:xfrm>
            <a:off x="515920" y="5484220"/>
            <a:ext cx="2731838" cy="200055"/>
          </a:xfrm>
          <a:prstGeom prst="rect">
            <a:avLst/>
          </a:prstGeom>
          <a:noFill/>
        </p:spPr>
        <p:txBody>
          <a:bodyPr wrap="none" rtlCol="0">
            <a:spAutoFit/>
          </a:bodyPr>
          <a:lstStyle/>
          <a:p>
            <a:r>
              <a:rPr lang="sv-SE" sz="700" dirty="0">
                <a:latin typeface="Arial" panose="020B0604020202020204" pitchFamily="34" charset="0"/>
                <a:cs typeface="Arial" panose="020B0604020202020204" pitchFamily="34" charset="0"/>
              </a:rPr>
              <a:t>* Förändring i arbetslösheten visas i procentenheter, ej i procent</a:t>
            </a:r>
          </a:p>
        </p:txBody>
      </p:sp>
      <p:graphicFrame>
        <p:nvGraphicFramePr>
          <p:cNvPr id="56" name="Tabell 55">
            <a:extLst>
              <a:ext uri="{FF2B5EF4-FFF2-40B4-BE49-F238E27FC236}">
                <a16:creationId xmlns:a16="http://schemas.microsoft.com/office/drawing/2014/main" id="{D64EFD05-09B5-4F38-BEDF-3F0BBA874482}"/>
              </a:ext>
            </a:extLst>
          </p:cNvPr>
          <p:cNvGraphicFramePr>
            <a:graphicFrameLocks noGrp="1"/>
          </p:cNvGraphicFramePr>
          <p:nvPr>
            <p:extLst>
              <p:ext uri="{D42A27DB-BD31-4B8C-83A1-F6EECF244321}">
                <p14:modId xmlns:p14="http://schemas.microsoft.com/office/powerpoint/2010/main" val="1838048033"/>
              </p:ext>
            </p:extLst>
          </p:nvPr>
        </p:nvGraphicFramePr>
        <p:xfrm>
          <a:off x="595236" y="1628775"/>
          <a:ext cx="4869990" cy="3792277"/>
        </p:xfrm>
        <a:graphic>
          <a:graphicData uri="http://schemas.openxmlformats.org/drawingml/2006/table">
            <a:tbl>
              <a:tblPr bandRow="1"/>
              <a:tblGrid>
                <a:gridCol w="1519190">
                  <a:extLst>
                    <a:ext uri="{9D8B030D-6E8A-4147-A177-3AD203B41FA5}">
                      <a16:colId xmlns:a16="http://schemas.microsoft.com/office/drawing/2014/main" val="3610426340"/>
                    </a:ext>
                  </a:extLst>
                </a:gridCol>
                <a:gridCol w="751172">
                  <a:extLst>
                    <a:ext uri="{9D8B030D-6E8A-4147-A177-3AD203B41FA5}">
                      <a16:colId xmlns:a16="http://schemas.microsoft.com/office/drawing/2014/main" val="1013583586"/>
                    </a:ext>
                  </a:extLst>
                </a:gridCol>
                <a:gridCol w="721696">
                  <a:extLst>
                    <a:ext uri="{9D8B030D-6E8A-4147-A177-3AD203B41FA5}">
                      <a16:colId xmlns:a16="http://schemas.microsoft.com/office/drawing/2014/main" val="1781218869"/>
                    </a:ext>
                  </a:extLst>
                </a:gridCol>
                <a:gridCol w="250392">
                  <a:extLst>
                    <a:ext uri="{9D8B030D-6E8A-4147-A177-3AD203B41FA5}">
                      <a16:colId xmlns:a16="http://schemas.microsoft.com/office/drawing/2014/main" val="3978909767"/>
                    </a:ext>
                  </a:extLst>
                </a:gridCol>
                <a:gridCol w="751172">
                  <a:extLst>
                    <a:ext uri="{9D8B030D-6E8A-4147-A177-3AD203B41FA5}">
                      <a16:colId xmlns:a16="http://schemas.microsoft.com/office/drawing/2014/main" val="2834698736"/>
                    </a:ext>
                  </a:extLst>
                </a:gridCol>
                <a:gridCol w="625976">
                  <a:extLst>
                    <a:ext uri="{9D8B030D-6E8A-4147-A177-3AD203B41FA5}">
                      <a16:colId xmlns:a16="http://schemas.microsoft.com/office/drawing/2014/main" val="3716900473"/>
                    </a:ext>
                  </a:extLst>
                </a:gridCol>
                <a:gridCol w="250392">
                  <a:extLst>
                    <a:ext uri="{9D8B030D-6E8A-4147-A177-3AD203B41FA5}">
                      <a16:colId xmlns:a16="http://schemas.microsoft.com/office/drawing/2014/main" val="2306815657"/>
                    </a:ext>
                  </a:extLst>
                </a:gridCol>
              </a:tblGrid>
              <a:tr h="227982">
                <a:tc>
                  <a:txBody>
                    <a:bodyPr/>
                    <a:lstStyle/>
                    <a:p>
                      <a:pPr algn="l" fontAlgn="b"/>
                      <a:r>
                        <a:rPr lang="sv-SE" sz="700" b="0" i="0" u="none" strike="noStrike" dirty="0">
                          <a:solidFill>
                            <a:srgbClr val="000000"/>
                          </a:solidFill>
                          <a:effectLst/>
                          <a:latin typeface="Arial" panose="020B0604020202020204" pitchFamily="34" charset="0"/>
                        </a:rPr>
                        <a:t> </a:t>
                      </a:r>
                    </a:p>
                  </a:txBody>
                  <a:tcPr marL="8764" marR="8764" marT="8764" marB="0" anchor="b">
                    <a:lnL>
                      <a:noFill/>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gridSpan="3">
                  <a:txBody>
                    <a:bodyPr/>
                    <a:lstStyle/>
                    <a:p>
                      <a:pPr algn="ctr"/>
                      <a:r>
                        <a:rPr lang="sv-SE" sz="800" b="1" dirty="0">
                          <a:latin typeface="+mj-lt"/>
                          <a:cs typeface="Arial" panose="020B0604020202020204" pitchFamily="34" charset="0"/>
                        </a:rPr>
                        <a:t>Örebro län</a:t>
                      </a:r>
                    </a:p>
                  </a:txBody>
                  <a:tcPr marL="9525" marR="9525" marT="9525" marB="0"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hMerge="1">
                  <a:txBody>
                    <a:bodyPr/>
                    <a:lstStyle/>
                    <a:p>
                      <a:endParaRPr lang="sv-SE"/>
                    </a:p>
                  </a:txBody>
                  <a:tcPr/>
                </a:tc>
                <a:tc hMerge="1">
                  <a:txBody>
                    <a:bodyPr/>
                    <a:lstStyle/>
                    <a:p>
                      <a:endParaRPr lang="sv-SE"/>
                    </a:p>
                  </a:txBody>
                  <a:tcPr/>
                </a:tc>
                <a:tc gridSpan="3">
                  <a:txBody>
                    <a:bodyPr/>
                    <a:lstStyle/>
                    <a:p>
                      <a:pPr algn="ctr"/>
                      <a:r>
                        <a:rPr lang="sv-SE" sz="800" b="1" dirty="0">
                          <a:latin typeface="+mj-lt"/>
                          <a:cs typeface="Arial" panose="020B0604020202020204" pitchFamily="34" charset="0"/>
                        </a:rPr>
                        <a:t>Örebro kommun</a:t>
                      </a:r>
                    </a:p>
                  </a:txBody>
                  <a:tcPr marL="9525" marR="9525" marT="9525" marB="0" anchor="b">
                    <a:lnL w="12700" cap="flat" cmpd="sng" algn="ctr">
                      <a:noFill/>
                      <a:prstDash val="solid"/>
                      <a:round/>
                      <a:headEnd type="none" w="med" len="med"/>
                      <a:tailEnd type="none" w="med" len="med"/>
                    </a:lnL>
                    <a:lnR>
                      <a:noFill/>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hMerge="1">
                  <a:txBody>
                    <a:bodyPr/>
                    <a:lstStyle/>
                    <a:p>
                      <a:endParaRPr lang="sv-SE"/>
                    </a:p>
                  </a:txBody>
                  <a:tcPr/>
                </a:tc>
                <a:tc hMerge="1">
                  <a:txBody>
                    <a:bodyPr/>
                    <a:lstStyle/>
                    <a:p>
                      <a:endParaRPr lang="sv-SE"/>
                    </a:p>
                  </a:txBody>
                  <a:tcPr/>
                </a:tc>
                <a:extLst>
                  <a:ext uri="{0D108BD9-81ED-4DB2-BD59-A6C34878D82A}">
                    <a16:rowId xmlns:a16="http://schemas.microsoft.com/office/drawing/2014/main" val="2540125105"/>
                  </a:ext>
                </a:extLst>
              </a:tr>
              <a:tr h="268623">
                <a:tc rowSpan="2">
                  <a:txBody>
                    <a:bodyPr/>
                    <a:lstStyle/>
                    <a:p>
                      <a:pPr algn="l" rtl="0" fontAlgn="b"/>
                      <a:r>
                        <a:rPr lang="sv-SE" sz="800" b="1" i="0" u="none" strike="noStrike" dirty="0">
                          <a:solidFill>
                            <a:srgbClr val="000000"/>
                          </a:solidFill>
                          <a:effectLst/>
                          <a:latin typeface="Futura Std Book" panose="020B0502020204020303" pitchFamily="34" charset="0"/>
                        </a:rPr>
                        <a:t>Nyckeltal</a:t>
                      </a:r>
                    </a:p>
                  </a:txBody>
                  <a:tcPr marL="8764" marR="8764" marT="8764" marB="0" anchor="b">
                    <a:lnL>
                      <a:noFill/>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rowSpan="2">
                  <a:txBody>
                    <a:bodyPr/>
                    <a:lstStyle/>
                    <a:p>
                      <a:pPr marL="0" marR="0" lvl="0" indent="0" algn="ctr" defTabSz="914400" rtl="0" eaLnBrk="1" fontAlgn="b" latinLnBrk="0" hangingPunct="1">
                        <a:lnSpc>
                          <a:spcPct val="100000"/>
                        </a:lnSpc>
                        <a:spcBef>
                          <a:spcPts val="0"/>
                        </a:spcBef>
                        <a:spcAft>
                          <a:spcPts val="0"/>
                        </a:spcAft>
                        <a:buClrTx/>
                        <a:buSzTx/>
                        <a:buFontTx/>
                        <a:buNone/>
                        <a:tabLst/>
                        <a:defRPr/>
                      </a:pPr>
                      <a:r>
                        <a:rPr lang="sv-SE" sz="800" b="0" i="0" u="none" strike="noStrike" dirty="0">
                          <a:solidFill>
                            <a:srgbClr val="000000"/>
                          </a:solidFill>
                          <a:effectLst/>
                          <a:latin typeface="Futura Std Book" panose="020B0502020204020303" pitchFamily="34" charset="0"/>
                        </a:rPr>
                        <a:t>Värde </a:t>
                      </a:r>
                      <a:r>
                        <a:rPr lang="sv-SE" sz="800" b="0" kern="1200" dirty="0">
                          <a:solidFill>
                            <a:schemeClr val="tx1"/>
                          </a:solidFill>
                          <a:latin typeface="+mn-lt"/>
                          <a:ea typeface="+mn-ea"/>
                          <a:cs typeface="+mn-cs"/>
                        </a:rPr>
                        <a:t>2021 kv4</a:t>
                      </a:r>
                      <a:endParaRPr lang="sv-SE" sz="800" b="0" i="0" u="none" strike="noStrike" dirty="0">
                        <a:solidFill>
                          <a:srgbClr val="000000"/>
                        </a:solidFill>
                        <a:effectLst/>
                        <a:latin typeface="Futura Std Book" panose="020B0502020204020303" pitchFamily="34" charset="0"/>
                      </a:endParaRPr>
                    </a:p>
                    <a:p>
                      <a:pPr algn="ctr" rtl="0" fontAlgn="b"/>
                      <a:endParaRPr lang="sv-SE" sz="800" b="0" i="0" u="none" strike="noStrike" dirty="0">
                        <a:solidFill>
                          <a:srgbClr val="000000"/>
                        </a:solidFill>
                        <a:effectLst/>
                        <a:latin typeface="Futura Std Book" panose="020B0502020204020303" pitchFamily="34" charset="0"/>
                      </a:endParaRPr>
                    </a:p>
                  </a:txBody>
                  <a:tcPr marL="9525" marR="9525" marT="9525" marB="0"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gridSpan="2">
                  <a:txBody>
                    <a:bodyPr/>
                    <a:lstStyle/>
                    <a:p>
                      <a:pPr algn="ctr" rtl="0" fontAlgn="b"/>
                      <a:r>
                        <a:rPr lang="sv-SE" sz="800" b="0" i="0" u="none" strike="noStrike">
                          <a:solidFill>
                            <a:srgbClr val="000000"/>
                          </a:solidFill>
                          <a:effectLst/>
                          <a:latin typeface="Futura Std Book" panose="020B0502020204020303" pitchFamily="34" charset="0"/>
                        </a:rPr>
                        <a:t>Förändring (%)</a:t>
                      </a:r>
                    </a:p>
                  </a:txBody>
                  <a:tcPr marL="9525" marR="9525" marT="9525" marB="0"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hMerge="1">
                  <a:txBody>
                    <a:bodyPr/>
                    <a:lstStyle/>
                    <a:p>
                      <a:endParaRPr lang="sv-SE"/>
                    </a:p>
                  </a:txBody>
                  <a:tcPr/>
                </a:tc>
                <a:tc rowSpan="2">
                  <a:txBody>
                    <a:bodyPr/>
                    <a:lstStyle/>
                    <a:p>
                      <a:pPr marL="0" marR="0" lvl="0" indent="0" algn="ctr" defTabSz="914400" rtl="0" eaLnBrk="1" fontAlgn="b" latinLnBrk="0" hangingPunct="1">
                        <a:lnSpc>
                          <a:spcPct val="100000"/>
                        </a:lnSpc>
                        <a:spcBef>
                          <a:spcPts val="0"/>
                        </a:spcBef>
                        <a:spcAft>
                          <a:spcPts val="0"/>
                        </a:spcAft>
                        <a:buClrTx/>
                        <a:buSzTx/>
                        <a:buFontTx/>
                        <a:buNone/>
                        <a:tabLst/>
                        <a:defRPr/>
                      </a:pPr>
                      <a:r>
                        <a:rPr lang="sv-SE" sz="800" b="0" i="0" u="none" strike="noStrike" dirty="0">
                          <a:solidFill>
                            <a:srgbClr val="000000"/>
                          </a:solidFill>
                          <a:effectLst/>
                          <a:latin typeface="Futura Std Book" panose="020B0502020204020303" pitchFamily="34" charset="0"/>
                        </a:rPr>
                        <a:t>Värde 2021 kv4</a:t>
                      </a:r>
                    </a:p>
                    <a:p>
                      <a:pPr algn="ctr" rtl="0" fontAlgn="b"/>
                      <a:endParaRPr lang="sv-SE" sz="800" b="0" i="0" u="none" strike="noStrike" dirty="0">
                        <a:solidFill>
                          <a:srgbClr val="000000"/>
                        </a:solidFill>
                        <a:effectLst/>
                        <a:latin typeface="Futura Std Book" panose="020B0502020204020303" pitchFamily="34" charset="0"/>
                      </a:endParaRPr>
                    </a:p>
                  </a:txBody>
                  <a:tcPr marL="9525" marR="9525" marT="9525" marB="0"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gridSpan="2">
                  <a:txBody>
                    <a:bodyPr/>
                    <a:lstStyle/>
                    <a:p>
                      <a:pPr algn="ctr" rtl="0" fontAlgn="b"/>
                      <a:r>
                        <a:rPr lang="sv-SE" sz="800" b="0" i="0" u="none" strike="noStrike">
                          <a:solidFill>
                            <a:srgbClr val="000000"/>
                          </a:solidFill>
                          <a:effectLst/>
                          <a:latin typeface="Futura Std Book" panose="020B0502020204020303" pitchFamily="34" charset="0"/>
                        </a:rPr>
                        <a:t>Förändring (%)</a:t>
                      </a:r>
                    </a:p>
                  </a:txBody>
                  <a:tcPr marL="9525" marR="9525" marT="9525" marB="0" anchor="b">
                    <a:lnL w="12700" cap="flat" cmpd="sng" algn="ctr">
                      <a:noFill/>
                      <a:prstDash val="solid"/>
                      <a:round/>
                      <a:headEnd type="none" w="med" len="med"/>
                      <a:tailEnd type="none" w="med" len="med"/>
                    </a:lnL>
                    <a:lnR>
                      <a:noFill/>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hMerge="1">
                  <a:txBody>
                    <a:bodyPr/>
                    <a:lstStyle/>
                    <a:p>
                      <a:endParaRPr lang="sv-SE"/>
                    </a:p>
                  </a:txBody>
                  <a:tcPr/>
                </a:tc>
                <a:extLst>
                  <a:ext uri="{0D108BD9-81ED-4DB2-BD59-A6C34878D82A}">
                    <a16:rowId xmlns:a16="http://schemas.microsoft.com/office/drawing/2014/main" val="2263608711"/>
                  </a:ext>
                </a:extLst>
              </a:tr>
              <a:tr h="227982">
                <a:tc vMerge="1">
                  <a:txBody>
                    <a:bodyPr/>
                    <a:lstStyle/>
                    <a:p>
                      <a:endParaRPr lang="sv-SE"/>
                    </a:p>
                  </a:txBody>
                  <a:tcPr/>
                </a:tc>
                <a:tc vMerge="1">
                  <a:txBody>
                    <a:bodyPr/>
                    <a:lstStyle/>
                    <a:p>
                      <a:endParaRPr lang="sv-SE"/>
                    </a:p>
                  </a:txBody>
                  <a:tcPr/>
                </a:tc>
                <a:tc gridSpan="2">
                  <a:txBody>
                    <a:bodyPr/>
                    <a:lstStyle/>
                    <a:p>
                      <a:pPr algn="ctr" rtl="0" fontAlgn="b"/>
                      <a:r>
                        <a:rPr lang="sv-SE" sz="800" b="0" i="0" u="none" strike="noStrike" dirty="0">
                          <a:solidFill>
                            <a:srgbClr val="000000"/>
                          </a:solidFill>
                          <a:effectLst/>
                          <a:latin typeface="Futura Std Book" panose="020B0502020204020303" pitchFamily="34" charset="0"/>
                        </a:rPr>
                        <a:t>-1 år</a:t>
                      </a:r>
                    </a:p>
                  </a:txBody>
                  <a:tcPr marL="9525" marR="9525" marT="9525" marB="0"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hMerge="1">
                  <a:txBody>
                    <a:bodyPr/>
                    <a:lstStyle/>
                    <a:p>
                      <a:endParaRPr lang="sv-SE"/>
                    </a:p>
                  </a:txBody>
                  <a:tcPr/>
                </a:tc>
                <a:tc vMerge="1">
                  <a:txBody>
                    <a:bodyPr/>
                    <a:lstStyle/>
                    <a:p>
                      <a:endParaRPr lang="sv-SE"/>
                    </a:p>
                  </a:txBody>
                  <a:tcPr/>
                </a:tc>
                <a:tc gridSpan="2">
                  <a:txBody>
                    <a:bodyPr/>
                    <a:lstStyle/>
                    <a:p>
                      <a:pPr algn="ctr" rtl="0" fontAlgn="b"/>
                      <a:r>
                        <a:rPr lang="sv-SE" sz="800" b="0" i="0" u="none" strike="noStrike">
                          <a:solidFill>
                            <a:srgbClr val="000000"/>
                          </a:solidFill>
                          <a:effectLst/>
                          <a:latin typeface="Futura Std Book" panose="020B0502020204020303" pitchFamily="34" charset="0"/>
                        </a:rPr>
                        <a:t>-1 år</a:t>
                      </a:r>
                    </a:p>
                  </a:txBody>
                  <a:tcPr marL="9525" marR="9525" marT="9525" marB="0" anchor="b">
                    <a:lnL w="12700" cap="flat" cmpd="sng" algn="ctr">
                      <a:noFill/>
                      <a:prstDash val="solid"/>
                      <a:round/>
                      <a:headEnd type="none" w="med" len="med"/>
                      <a:tailEnd type="none" w="med" len="med"/>
                    </a:lnL>
                    <a:lnR>
                      <a:noFill/>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hMerge="1">
                  <a:txBody>
                    <a:bodyPr/>
                    <a:lstStyle/>
                    <a:p>
                      <a:endParaRPr lang="sv-SE"/>
                    </a:p>
                  </a:txBody>
                  <a:tcPr/>
                </a:tc>
                <a:extLst>
                  <a:ext uri="{0D108BD9-81ED-4DB2-BD59-A6C34878D82A}">
                    <a16:rowId xmlns:a16="http://schemas.microsoft.com/office/drawing/2014/main" val="2843191210"/>
                  </a:ext>
                </a:extLst>
              </a:tr>
              <a:tr h="306769">
                <a:tc>
                  <a:txBody>
                    <a:bodyPr/>
                    <a:lstStyle/>
                    <a:p>
                      <a:pPr algn="l" rtl="0" fontAlgn="b"/>
                      <a:r>
                        <a:rPr lang="sv-SE" sz="800" b="0" i="0" u="none" strike="noStrike" dirty="0">
                          <a:solidFill>
                            <a:srgbClr val="000000"/>
                          </a:solidFill>
                          <a:effectLst/>
                          <a:latin typeface="Futura Std Book" panose="020B0502020204020303" pitchFamily="34" charset="0"/>
                        </a:rPr>
                        <a:t>Lönesumma privat sektor (mdkr)</a:t>
                      </a:r>
                    </a:p>
                  </a:txBody>
                  <a:tcPr marL="8764" marR="8764" marT="8764" marB="0" anchor="ctr">
                    <a:lnL>
                      <a:noFill/>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sv-SE" sz="800" b="0" i="0" u="none" strike="noStrike">
                          <a:solidFill>
                            <a:srgbClr val="000000"/>
                          </a:solidFill>
                          <a:effectLst/>
                          <a:latin typeface="Futura Std Book" panose="020B0502020204020303"/>
                        </a:rPr>
                        <a:t>9,1</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sv-SE" sz="800" b="0" i="0" u="none" strike="noStrike">
                          <a:solidFill>
                            <a:srgbClr val="000000"/>
                          </a:solidFill>
                          <a:effectLst/>
                          <a:latin typeface="Futura Std Book" panose="020B0502020204020303"/>
                        </a:rPr>
                        <a:t>6,1</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sv-SE" sz="800" b="0" i="0" u="none" strike="noStrike">
                          <a:solidFill>
                            <a:srgbClr val="000000"/>
                          </a:solidFill>
                          <a:effectLst/>
                          <a:latin typeface="Futura Std Book" panose="020B0502020204020303"/>
                        </a:rPr>
                        <a:t> </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sv-SE" sz="800" b="0" i="0" u="none" strike="noStrike">
                          <a:solidFill>
                            <a:srgbClr val="000000"/>
                          </a:solidFill>
                          <a:effectLst/>
                          <a:latin typeface="Futura Std Book" panose="020B0502020204020303"/>
                        </a:rPr>
                        <a:t>-</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sv-SE" sz="800" b="0" i="0" u="none" strike="noStrike">
                          <a:solidFill>
                            <a:srgbClr val="000000"/>
                          </a:solidFill>
                          <a:effectLst/>
                          <a:latin typeface="Futura Std Book" panose="020B0502020204020303"/>
                        </a:rPr>
                        <a:t>-</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l" fontAlgn="b"/>
                      <a:r>
                        <a:rPr lang="sv-SE" sz="1100" b="0" i="0" u="none" strike="noStrike">
                          <a:solidFill>
                            <a:srgbClr val="000000"/>
                          </a:solidFill>
                          <a:effectLst/>
                          <a:latin typeface="Calibri" panose="020F0502020204030204" pitchFamily="34" charset="0"/>
                        </a:rPr>
                        <a:t> </a:t>
                      </a:r>
                    </a:p>
                  </a:txBody>
                  <a:tcPr marL="0" marR="0" marT="0" marB="0" anchor="b">
                    <a:lnL w="12700" cap="flat" cmpd="sng" algn="ctr">
                      <a:noFill/>
                      <a:prstDash val="solid"/>
                      <a:round/>
                      <a:headEnd type="none" w="med" len="med"/>
                      <a:tailEnd type="none" w="med" len="med"/>
                    </a:lnL>
                    <a:lnR>
                      <a:noFill/>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590705908"/>
                  </a:ext>
                </a:extLst>
              </a:tr>
              <a:tr h="306769">
                <a:tc>
                  <a:txBody>
                    <a:bodyPr/>
                    <a:lstStyle/>
                    <a:p>
                      <a:pPr algn="l" rtl="0" fontAlgn="b"/>
                      <a:r>
                        <a:rPr lang="sv-SE" sz="800" b="0" i="0" u="none" strike="noStrike" dirty="0">
                          <a:solidFill>
                            <a:srgbClr val="000000"/>
                          </a:solidFill>
                          <a:effectLst/>
                          <a:latin typeface="Futura Std Book" panose="020B0502020204020303" pitchFamily="34" charset="0"/>
                        </a:rPr>
                        <a:t>Nya företag</a:t>
                      </a:r>
                    </a:p>
                  </a:txBody>
                  <a:tcPr marL="8764" marR="8764" marT="8764" marB="0" anchor="ctr">
                    <a:lnL>
                      <a:noFill/>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sv-SE" sz="800" b="0" i="0" u="none" strike="noStrike">
                          <a:solidFill>
                            <a:srgbClr val="000000"/>
                          </a:solidFill>
                          <a:effectLst/>
                          <a:latin typeface="Futura Std Book" panose="020B0502020204020303"/>
                        </a:rPr>
                        <a:t>470</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sv-SE" sz="800" b="0" i="0" u="none" strike="noStrike">
                          <a:solidFill>
                            <a:srgbClr val="000000"/>
                          </a:solidFill>
                          <a:effectLst/>
                          <a:latin typeface="Futura Std Book" panose="020B0502020204020303"/>
                        </a:rPr>
                        <a:t>-2</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sv-SE" sz="800" b="0" i="0" u="none" strike="noStrike">
                          <a:solidFill>
                            <a:srgbClr val="000000"/>
                          </a:solidFill>
                          <a:effectLst/>
                          <a:latin typeface="Futura Std Book" panose="020B0502020204020303"/>
                        </a:rPr>
                        <a:t> </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sv-SE" sz="800" b="0" i="0" u="none" strike="noStrike">
                          <a:solidFill>
                            <a:srgbClr val="000000"/>
                          </a:solidFill>
                          <a:effectLst/>
                          <a:latin typeface="Futura Std Book" panose="020B0502020204020303"/>
                        </a:rPr>
                        <a:t>294</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sv-SE" sz="800" b="0" i="0" u="none" strike="noStrike">
                          <a:solidFill>
                            <a:srgbClr val="000000"/>
                          </a:solidFill>
                          <a:effectLst/>
                          <a:latin typeface="Futura Std Book" panose="020B0502020204020303"/>
                        </a:rPr>
                        <a:t>-2</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l" fontAlgn="b"/>
                      <a:r>
                        <a:rPr lang="sv-SE" sz="1100" b="0" i="0" u="none" strike="noStrike">
                          <a:solidFill>
                            <a:srgbClr val="000000"/>
                          </a:solidFill>
                          <a:effectLst/>
                          <a:latin typeface="Calibri" panose="020F0502020204030204" pitchFamily="34" charset="0"/>
                        </a:rPr>
                        <a:t> </a:t>
                      </a:r>
                    </a:p>
                  </a:txBody>
                  <a:tcPr marL="0" marR="0" marT="0" marB="0" anchor="b">
                    <a:lnL w="12700" cap="flat" cmpd="sng" algn="ctr">
                      <a:noFill/>
                      <a:prstDash val="solid"/>
                      <a:round/>
                      <a:headEnd type="none" w="med" len="med"/>
                      <a:tailEnd type="none" w="med" len="med"/>
                    </a:lnL>
                    <a:lnR>
                      <a:noFill/>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2591471799"/>
                  </a:ext>
                </a:extLst>
              </a:tr>
              <a:tr h="306769">
                <a:tc>
                  <a:txBody>
                    <a:bodyPr/>
                    <a:lstStyle/>
                    <a:p>
                      <a:pPr algn="l" rtl="0" fontAlgn="b"/>
                      <a:r>
                        <a:rPr lang="sv-SE" sz="800" b="0" i="0" u="none" strike="noStrike" dirty="0">
                          <a:solidFill>
                            <a:srgbClr val="000000"/>
                          </a:solidFill>
                          <a:effectLst/>
                          <a:latin typeface="Futura Std Book" panose="020B0502020204020303" pitchFamily="34" charset="0"/>
                        </a:rPr>
                        <a:t>Företagskonkurser</a:t>
                      </a:r>
                    </a:p>
                  </a:txBody>
                  <a:tcPr marL="8764" marR="8764" marT="8764" marB="0" anchor="ctr">
                    <a:lnL>
                      <a:noFill/>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sv-SE" sz="800" b="0" i="0" u="none" strike="noStrike">
                          <a:solidFill>
                            <a:srgbClr val="000000"/>
                          </a:solidFill>
                          <a:effectLst/>
                          <a:latin typeface="Futura Std Book" panose="020B0502020204020303"/>
                        </a:rPr>
                        <a:t>54</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sv-SE" sz="800" b="0" i="0" u="none" strike="noStrike">
                          <a:solidFill>
                            <a:srgbClr val="000000"/>
                          </a:solidFill>
                          <a:effectLst/>
                          <a:latin typeface="Futura Std Book" panose="020B0502020204020303"/>
                        </a:rPr>
                        <a:t>46</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sv-SE" sz="800" b="0" i="0" u="none" strike="noStrike">
                          <a:solidFill>
                            <a:srgbClr val="000000"/>
                          </a:solidFill>
                          <a:effectLst/>
                          <a:latin typeface="Futura Std Book" panose="020B0502020204020303"/>
                        </a:rPr>
                        <a:t> </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sv-SE" sz="800" b="0" i="0" u="none" strike="noStrike">
                          <a:solidFill>
                            <a:srgbClr val="000000"/>
                          </a:solidFill>
                          <a:effectLst/>
                          <a:latin typeface="Futura Std Book" panose="020B0502020204020303"/>
                        </a:rPr>
                        <a:t>39</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sv-SE" sz="800" b="0" i="0" u="none" strike="noStrike">
                          <a:solidFill>
                            <a:srgbClr val="000000"/>
                          </a:solidFill>
                          <a:effectLst/>
                          <a:latin typeface="Futura Std Book" panose="020B0502020204020303"/>
                        </a:rPr>
                        <a:t>70</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l" fontAlgn="b"/>
                      <a:r>
                        <a:rPr lang="sv-SE" sz="1100" b="0" i="0" u="none" strike="noStrike">
                          <a:solidFill>
                            <a:srgbClr val="000000"/>
                          </a:solidFill>
                          <a:effectLst/>
                          <a:latin typeface="Calibri" panose="020F0502020204030204" pitchFamily="34" charset="0"/>
                        </a:rPr>
                        <a:t> </a:t>
                      </a:r>
                    </a:p>
                  </a:txBody>
                  <a:tcPr marL="0" marR="0" marT="0" marB="0" anchor="b">
                    <a:lnL w="12700" cap="flat" cmpd="sng" algn="ctr">
                      <a:noFill/>
                      <a:prstDash val="solid"/>
                      <a:round/>
                      <a:headEnd type="none" w="med" len="med"/>
                      <a:tailEnd type="none" w="med" len="med"/>
                    </a:lnL>
                    <a:lnR>
                      <a:noFill/>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131849901"/>
                  </a:ext>
                </a:extLst>
              </a:tr>
              <a:tr h="306769">
                <a:tc>
                  <a:txBody>
                    <a:bodyPr/>
                    <a:lstStyle/>
                    <a:p>
                      <a:pPr algn="l" rtl="0" fontAlgn="b"/>
                      <a:r>
                        <a:rPr lang="sv-SE" sz="800" b="0" i="0" u="none" strike="noStrike" dirty="0">
                          <a:solidFill>
                            <a:srgbClr val="000000"/>
                          </a:solidFill>
                          <a:effectLst/>
                          <a:latin typeface="Futura Std Book" panose="020B0502020204020303" pitchFamily="34" charset="0"/>
                        </a:rPr>
                        <a:t>Sysselsatta</a:t>
                      </a:r>
                    </a:p>
                  </a:txBody>
                  <a:tcPr marL="8764" marR="8764" marT="8764" marB="0" anchor="ctr">
                    <a:lnL>
                      <a:noFill/>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sv-SE" sz="800" b="0" i="0" u="none" strike="noStrike">
                          <a:solidFill>
                            <a:srgbClr val="000000"/>
                          </a:solidFill>
                          <a:effectLst/>
                          <a:latin typeface="Futura Std Book" panose="020B0502020204020303"/>
                        </a:rPr>
                        <a:t>138 900</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sv-SE" sz="800" b="0" i="0" u="none" strike="noStrike">
                          <a:solidFill>
                            <a:srgbClr val="000000"/>
                          </a:solidFill>
                          <a:effectLst/>
                          <a:latin typeface="Futura Std Book" panose="020B0502020204020303"/>
                        </a:rPr>
                        <a:t>-4,0</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sv-SE" sz="800" b="0" i="0" u="none" strike="noStrike">
                          <a:solidFill>
                            <a:srgbClr val="000000"/>
                          </a:solidFill>
                          <a:effectLst/>
                          <a:latin typeface="Futura Std Book" panose="020B0502020204020303"/>
                        </a:rPr>
                        <a:t> </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sv-SE" sz="800" b="0" i="0" u="none" strike="noStrike">
                          <a:solidFill>
                            <a:srgbClr val="000000"/>
                          </a:solidFill>
                          <a:effectLst/>
                          <a:latin typeface="Futura Std Book" panose="020B0502020204020303"/>
                        </a:rPr>
                        <a:t>-</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sv-SE" sz="800" b="0" i="0" u="none" strike="noStrike">
                          <a:solidFill>
                            <a:srgbClr val="000000"/>
                          </a:solidFill>
                          <a:effectLst/>
                          <a:latin typeface="Futura Std Book" panose="020B0502020204020303"/>
                        </a:rPr>
                        <a:t>-</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l" fontAlgn="b"/>
                      <a:r>
                        <a:rPr lang="sv-SE" sz="1100" b="0" i="0" u="none" strike="noStrike">
                          <a:solidFill>
                            <a:srgbClr val="000000"/>
                          </a:solidFill>
                          <a:effectLst/>
                          <a:latin typeface="Calibri" panose="020F0502020204030204" pitchFamily="34" charset="0"/>
                        </a:rPr>
                        <a:t> </a:t>
                      </a:r>
                    </a:p>
                  </a:txBody>
                  <a:tcPr marL="0" marR="0" marT="0" marB="0" anchor="b">
                    <a:lnL w="12700" cap="flat" cmpd="sng" algn="ctr">
                      <a:noFill/>
                      <a:prstDash val="solid"/>
                      <a:round/>
                      <a:headEnd type="none" w="med" len="med"/>
                      <a:tailEnd type="none" w="med" len="med"/>
                    </a:lnL>
                    <a:lnR>
                      <a:noFill/>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1957585936"/>
                  </a:ext>
                </a:extLst>
              </a:tr>
              <a:tr h="306769">
                <a:tc>
                  <a:txBody>
                    <a:bodyPr/>
                    <a:lstStyle/>
                    <a:p>
                      <a:pPr algn="l" rtl="0" fontAlgn="b"/>
                      <a:r>
                        <a:rPr lang="sv-SE" sz="800" b="0" i="0" u="none" strike="noStrike" dirty="0">
                          <a:solidFill>
                            <a:srgbClr val="000000"/>
                          </a:solidFill>
                          <a:effectLst/>
                          <a:latin typeface="Futura Std Book" panose="020B0502020204020303" pitchFamily="34" charset="0"/>
                        </a:rPr>
                        <a:t>Nyanmälda platser</a:t>
                      </a:r>
                    </a:p>
                  </a:txBody>
                  <a:tcPr marL="8764" marR="8764" marT="8764" marB="0" anchor="ctr">
                    <a:lnL>
                      <a:noFill/>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sv-SE" sz="800" b="0" i="0" u="none" strike="noStrike">
                          <a:solidFill>
                            <a:srgbClr val="000000"/>
                          </a:solidFill>
                          <a:effectLst/>
                          <a:latin typeface="Futura Std Book" panose="020B0502020204020303"/>
                        </a:rPr>
                        <a:t>9 465</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sv-SE" sz="800" b="0" i="0" u="none" strike="noStrike">
                          <a:solidFill>
                            <a:srgbClr val="000000"/>
                          </a:solidFill>
                          <a:effectLst/>
                          <a:latin typeface="Futura Std Book" panose="020B0502020204020303"/>
                        </a:rPr>
                        <a:t>54</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sv-SE" sz="800" b="0" i="0" u="none" strike="noStrike">
                          <a:solidFill>
                            <a:srgbClr val="000000"/>
                          </a:solidFill>
                          <a:effectLst/>
                          <a:latin typeface="Futura Std Book" panose="020B0502020204020303"/>
                        </a:rPr>
                        <a:t> </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sv-SE" sz="800" b="0" i="0" u="none" strike="noStrike">
                          <a:solidFill>
                            <a:srgbClr val="000000"/>
                          </a:solidFill>
                          <a:effectLst/>
                          <a:latin typeface="Futura Std Book" panose="020B0502020204020303"/>
                        </a:rPr>
                        <a:t>5 856</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sv-SE" sz="800" b="0" i="0" u="none" strike="noStrike">
                          <a:solidFill>
                            <a:srgbClr val="000000"/>
                          </a:solidFill>
                          <a:effectLst/>
                          <a:latin typeface="Futura Std Book" panose="020B0502020204020303"/>
                        </a:rPr>
                        <a:t>42</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l" fontAlgn="b"/>
                      <a:r>
                        <a:rPr lang="sv-SE" sz="1100" b="0" i="0" u="none" strike="noStrike">
                          <a:solidFill>
                            <a:srgbClr val="000000"/>
                          </a:solidFill>
                          <a:effectLst/>
                          <a:latin typeface="Calibri" panose="020F0502020204030204" pitchFamily="34" charset="0"/>
                        </a:rPr>
                        <a:t> </a:t>
                      </a:r>
                    </a:p>
                  </a:txBody>
                  <a:tcPr marL="0" marR="0" marT="0" marB="0" anchor="b">
                    <a:lnL w="12700" cap="flat" cmpd="sng" algn="ctr">
                      <a:noFill/>
                      <a:prstDash val="solid"/>
                      <a:round/>
                      <a:headEnd type="none" w="med" len="med"/>
                      <a:tailEnd type="none" w="med" len="med"/>
                    </a:lnL>
                    <a:lnR>
                      <a:noFill/>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1952742132"/>
                  </a:ext>
                </a:extLst>
              </a:tr>
              <a:tr h="306769">
                <a:tc>
                  <a:txBody>
                    <a:bodyPr/>
                    <a:lstStyle/>
                    <a:p>
                      <a:pPr algn="l" rtl="0" fontAlgn="b"/>
                      <a:r>
                        <a:rPr lang="sv-SE" sz="800" b="0" i="0" u="none" strike="noStrike" dirty="0">
                          <a:solidFill>
                            <a:srgbClr val="000000"/>
                          </a:solidFill>
                          <a:effectLst/>
                          <a:latin typeface="Futura Std Book" panose="020B0502020204020303" pitchFamily="34" charset="0"/>
                        </a:rPr>
                        <a:t>Varsel</a:t>
                      </a:r>
                    </a:p>
                  </a:txBody>
                  <a:tcPr marL="8764" marR="8764" marT="8764" marB="0" anchor="ctr">
                    <a:lnL>
                      <a:noFill/>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sv-SE" sz="800" b="0" i="0" u="none" strike="noStrike">
                          <a:solidFill>
                            <a:srgbClr val="000000"/>
                          </a:solidFill>
                          <a:effectLst/>
                          <a:latin typeface="Futura Std Book" panose="020B0502020204020303"/>
                        </a:rPr>
                        <a:t>154</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sv-SE" sz="800" b="0" i="0" u="none" strike="noStrike">
                          <a:solidFill>
                            <a:srgbClr val="000000"/>
                          </a:solidFill>
                          <a:effectLst/>
                          <a:latin typeface="Futura Std Book" panose="020B0502020204020303"/>
                        </a:rPr>
                        <a:t>11</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sv-SE" sz="800" b="0" i="0" u="none" strike="noStrike">
                          <a:solidFill>
                            <a:srgbClr val="000000"/>
                          </a:solidFill>
                          <a:effectLst/>
                          <a:latin typeface="Futura Std Book" panose="020B0502020204020303"/>
                        </a:rPr>
                        <a:t> </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sv-SE" sz="800" b="0" i="0" u="none" strike="noStrike">
                          <a:solidFill>
                            <a:srgbClr val="000000"/>
                          </a:solidFill>
                          <a:effectLst/>
                          <a:latin typeface="Futura Std Book" panose="020B0502020204020303"/>
                        </a:rPr>
                        <a:t>120</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sv-SE" sz="800" b="0" i="0" u="none" strike="noStrike">
                          <a:solidFill>
                            <a:srgbClr val="000000"/>
                          </a:solidFill>
                          <a:effectLst/>
                          <a:latin typeface="Futura Std Book" panose="020B0502020204020303"/>
                        </a:rPr>
                        <a:t>28</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l" fontAlgn="b"/>
                      <a:r>
                        <a:rPr lang="sv-SE" sz="1100" b="0" i="0" u="none" strike="noStrike">
                          <a:solidFill>
                            <a:srgbClr val="000000"/>
                          </a:solidFill>
                          <a:effectLst/>
                          <a:latin typeface="Calibri" panose="020F0502020204030204" pitchFamily="34" charset="0"/>
                        </a:rPr>
                        <a:t> </a:t>
                      </a:r>
                    </a:p>
                  </a:txBody>
                  <a:tcPr marL="0" marR="0" marT="0" marB="0" anchor="b">
                    <a:lnL w="12700" cap="flat" cmpd="sng" algn="ctr">
                      <a:noFill/>
                      <a:prstDash val="solid"/>
                      <a:round/>
                      <a:headEnd type="none" w="med" len="med"/>
                      <a:tailEnd type="none" w="med" len="med"/>
                    </a:lnL>
                    <a:lnR>
                      <a:noFill/>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2447772568"/>
                  </a:ext>
                </a:extLst>
              </a:tr>
              <a:tr h="306769">
                <a:tc>
                  <a:txBody>
                    <a:bodyPr/>
                    <a:lstStyle/>
                    <a:p>
                      <a:pPr algn="l" rtl="0" fontAlgn="b"/>
                      <a:r>
                        <a:rPr lang="sv-SE" sz="800" b="0" i="0" u="none" strike="noStrike" dirty="0">
                          <a:solidFill>
                            <a:srgbClr val="000000"/>
                          </a:solidFill>
                          <a:effectLst/>
                          <a:latin typeface="Futura Std Book" panose="020B0502020204020303" pitchFamily="34" charset="0"/>
                        </a:rPr>
                        <a:t>Arbetslöshet (%)</a:t>
                      </a:r>
                    </a:p>
                  </a:txBody>
                  <a:tcPr marL="8764" marR="8764" marT="8764" marB="0" anchor="ctr">
                    <a:lnL>
                      <a:noFill/>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sv-SE" sz="800" b="0" i="0" u="none" strike="noStrike">
                          <a:solidFill>
                            <a:srgbClr val="000000"/>
                          </a:solidFill>
                          <a:effectLst/>
                          <a:latin typeface="Futura Std Book" panose="020B0502020204020303"/>
                        </a:rPr>
                        <a:t>5,2</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sv-SE" sz="800" b="0" i="0" u="none" strike="noStrike">
                          <a:solidFill>
                            <a:srgbClr val="000000"/>
                          </a:solidFill>
                          <a:effectLst/>
                          <a:latin typeface="Futura Std Book" panose="020B0502020204020303"/>
                        </a:rPr>
                        <a:t>-1 p.e.*</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sv-SE" sz="800" b="0" i="0" u="none" strike="noStrike">
                          <a:solidFill>
                            <a:srgbClr val="000000"/>
                          </a:solidFill>
                          <a:effectLst/>
                          <a:latin typeface="Futura Std Book" panose="020B0502020204020303"/>
                        </a:rPr>
                        <a:t> </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sv-SE" sz="800" b="0" i="0" u="none" strike="noStrike">
                          <a:solidFill>
                            <a:srgbClr val="000000"/>
                          </a:solidFill>
                          <a:effectLst/>
                          <a:latin typeface="Futura Std Book" panose="020B0502020204020303"/>
                        </a:rPr>
                        <a:t>5,8</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sv-SE" sz="800" b="0" i="0" u="none" strike="noStrike">
                          <a:solidFill>
                            <a:srgbClr val="000000"/>
                          </a:solidFill>
                          <a:effectLst/>
                          <a:latin typeface="Futura Std Book" panose="020B0502020204020303"/>
                        </a:rPr>
                        <a:t>-1 p.e.*</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l" fontAlgn="b"/>
                      <a:r>
                        <a:rPr lang="sv-SE" sz="1100" b="0" i="0" u="none" strike="noStrike">
                          <a:solidFill>
                            <a:srgbClr val="000000"/>
                          </a:solidFill>
                          <a:effectLst/>
                          <a:latin typeface="Calibri" panose="020F0502020204030204" pitchFamily="34" charset="0"/>
                        </a:rPr>
                        <a:t> </a:t>
                      </a:r>
                    </a:p>
                  </a:txBody>
                  <a:tcPr marL="0" marR="0" marT="0" marB="0" anchor="b">
                    <a:lnL w="12700" cap="flat" cmpd="sng" algn="ctr">
                      <a:noFill/>
                      <a:prstDash val="solid"/>
                      <a:round/>
                      <a:headEnd type="none" w="med" len="med"/>
                      <a:tailEnd type="none" w="med" len="med"/>
                    </a:lnL>
                    <a:lnR>
                      <a:noFill/>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1273836921"/>
                  </a:ext>
                </a:extLst>
              </a:tr>
              <a:tr h="306769">
                <a:tc>
                  <a:txBody>
                    <a:bodyPr/>
                    <a:lstStyle/>
                    <a:p>
                      <a:pPr algn="l" rtl="0" fontAlgn="b"/>
                      <a:r>
                        <a:rPr lang="sv-SE" sz="800" b="0" i="0" u="none" strike="noStrike" dirty="0">
                          <a:solidFill>
                            <a:srgbClr val="000000"/>
                          </a:solidFill>
                          <a:effectLst/>
                          <a:latin typeface="Futura Std Book" panose="020B0502020204020303" pitchFamily="34" charset="0"/>
                        </a:rPr>
                        <a:t>Befolkning (tusental)</a:t>
                      </a:r>
                    </a:p>
                  </a:txBody>
                  <a:tcPr marL="8764" marR="8764" marT="8764" marB="0" anchor="ctr">
                    <a:lnL>
                      <a:noFill/>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sv-SE" sz="800" b="0" i="0" u="none" strike="noStrike">
                          <a:solidFill>
                            <a:srgbClr val="000000"/>
                          </a:solidFill>
                          <a:effectLst/>
                          <a:latin typeface="Futura Std Book" panose="020B0502020204020303"/>
                        </a:rPr>
                        <a:t>306,8</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sv-SE" sz="800" b="0" i="0" u="none" strike="noStrike">
                          <a:solidFill>
                            <a:srgbClr val="000000"/>
                          </a:solidFill>
                          <a:effectLst/>
                          <a:latin typeface="Futura Std Book" panose="020B0502020204020303"/>
                        </a:rPr>
                        <a:t>0,4</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sv-SE" sz="800" b="0" i="0" u="none" strike="noStrike">
                          <a:solidFill>
                            <a:srgbClr val="000000"/>
                          </a:solidFill>
                          <a:effectLst/>
                          <a:latin typeface="Futura Std Book" panose="020B0502020204020303"/>
                        </a:rPr>
                        <a:t> </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sv-SE" sz="800" b="0" i="0" u="none" strike="noStrike">
                          <a:solidFill>
                            <a:srgbClr val="000000"/>
                          </a:solidFill>
                          <a:effectLst/>
                          <a:latin typeface="Futura Std Book" panose="020B0502020204020303"/>
                        </a:rPr>
                        <a:t>157,0</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sv-SE" sz="800" b="0" i="0" u="none" strike="noStrike">
                          <a:solidFill>
                            <a:srgbClr val="000000"/>
                          </a:solidFill>
                          <a:effectLst/>
                          <a:latin typeface="Futura Std Book" panose="020B0502020204020303"/>
                        </a:rPr>
                        <a:t>0,4</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l" fontAlgn="b"/>
                      <a:r>
                        <a:rPr lang="sv-SE" sz="1100" b="0" i="0" u="none" strike="noStrike">
                          <a:solidFill>
                            <a:srgbClr val="000000"/>
                          </a:solidFill>
                          <a:effectLst/>
                          <a:latin typeface="Calibri" panose="020F0502020204030204" pitchFamily="34" charset="0"/>
                        </a:rPr>
                        <a:t> </a:t>
                      </a:r>
                    </a:p>
                  </a:txBody>
                  <a:tcPr marL="0" marR="0" marT="0" marB="0" anchor="b">
                    <a:lnL w="12700" cap="flat" cmpd="sng" algn="ctr">
                      <a:noFill/>
                      <a:prstDash val="solid"/>
                      <a:round/>
                      <a:headEnd type="none" w="med" len="med"/>
                      <a:tailEnd type="none" w="med" len="med"/>
                    </a:lnL>
                    <a:lnR>
                      <a:noFill/>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864447011"/>
                  </a:ext>
                </a:extLst>
              </a:tr>
              <a:tr h="306769">
                <a:tc>
                  <a:txBody>
                    <a:bodyPr/>
                    <a:lstStyle/>
                    <a:p>
                      <a:pPr algn="l" rtl="0" fontAlgn="b"/>
                      <a:r>
                        <a:rPr lang="sv-SE" sz="800" b="0" i="0" u="none" strike="noStrike" dirty="0">
                          <a:solidFill>
                            <a:srgbClr val="000000"/>
                          </a:solidFill>
                          <a:effectLst/>
                          <a:latin typeface="Futura Std Book" panose="020B0502020204020303" pitchFamily="34" charset="0"/>
                        </a:rPr>
                        <a:t>Påbörjade lägenheter</a:t>
                      </a:r>
                    </a:p>
                  </a:txBody>
                  <a:tcPr marL="8764" marR="8764" marT="8764" marB="0" anchor="ctr">
                    <a:lnL>
                      <a:noFill/>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sv-SE" sz="800" b="0" i="0" u="none" strike="noStrike">
                          <a:solidFill>
                            <a:srgbClr val="000000"/>
                          </a:solidFill>
                          <a:effectLst/>
                          <a:latin typeface="Futura Std Book" panose="020B0502020204020303"/>
                        </a:rPr>
                        <a:t>49</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sv-SE" sz="800" b="0" i="0" u="none" strike="noStrike" dirty="0">
                          <a:solidFill>
                            <a:srgbClr val="000000"/>
                          </a:solidFill>
                          <a:effectLst/>
                          <a:latin typeface="Futura Std Book" panose="020B0502020204020303"/>
                        </a:rPr>
                        <a:t>-80</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sv-SE" sz="800" b="0" i="0" u="none" strike="noStrike">
                          <a:solidFill>
                            <a:srgbClr val="000000"/>
                          </a:solidFill>
                          <a:effectLst/>
                          <a:latin typeface="Futura Std Book" panose="020B0502020204020303"/>
                        </a:rPr>
                        <a:t> </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sv-SE" sz="800" b="0" i="0" u="none" strike="noStrike">
                          <a:solidFill>
                            <a:srgbClr val="000000"/>
                          </a:solidFill>
                          <a:effectLst/>
                          <a:latin typeface="Futura Std Book" panose="020B0502020204020303"/>
                        </a:rPr>
                        <a:t>0</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sv-SE" sz="800" b="0" i="0" u="none" strike="noStrike" dirty="0">
                          <a:solidFill>
                            <a:srgbClr val="000000"/>
                          </a:solidFill>
                          <a:effectLst/>
                          <a:latin typeface="Futura Std Book" panose="020B0502020204020303"/>
                        </a:rPr>
                        <a:t>-100</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l" fontAlgn="b"/>
                      <a:r>
                        <a:rPr lang="sv-SE" sz="1100" b="0" i="0" u="none" strike="noStrike">
                          <a:solidFill>
                            <a:srgbClr val="000000"/>
                          </a:solidFill>
                          <a:effectLst/>
                          <a:latin typeface="Calibri" panose="020F0502020204030204" pitchFamily="34" charset="0"/>
                        </a:rPr>
                        <a:t> </a:t>
                      </a:r>
                    </a:p>
                  </a:txBody>
                  <a:tcPr marL="0" marR="0" marT="0" marB="0" anchor="b">
                    <a:lnL w="12700" cap="flat" cmpd="sng" algn="ctr">
                      <a:noFill/>
                      <a:prstDash val="solid"/>
                      <a:round/>
                      <a:headEnd type="none" w="med" len="med"/>
                      <a:tailEnd type="none" w="med" len="med"/>
                    </a:lnL>
                    <a:lnR>
                      <a:noFill/>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332936979"/>
                  </a:ext>
                </a:extLst>
              </a:tr>
              <a:tr h="306769">
                <a:tc>
                  <a:txBody>
                    <a:bodyPr/>
                    <a:lstStyle/>
                    <a:p>
                      <a:pPr algn="l" rtl="0" fontAlgn="b"/>
                      <a:r>
                        <a:rPr lang="sv-SE" sz="800" b="0" i="0" u="none" strike="noStrike" dirty="0">
                          <a:solidFill>
                            <a:srgbClr val="000000"/>
                          </a:solidFill>
                          <a:effectLst/>
                          <a:latin typeface="Futura Std Book" panose="020B0502020204020303" pitchFamily="34" charset="0"/>
                        </a:rPr>
                        <a:t>Kommersiella övernattningar (tusental)</a:t>
                      </a:r>
                    </a:p>
                  </a:txBody>
                  <a:tcPr marL="8764" marR="8764" marT="8764" marB="0" anchor="ctr">
                    <a:lnL>
                      <a:noFill/>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sv-SE" sz="800" b="0" i="0" u="none" strike="noStrike">
                          <a:solidFill>
                            <a:srgbClr val="000000"/>
                          </a:solidFill>
                          <a:effectLst/>
                          <a:latin typeface="Futura Std Book" panose="020B0502020204020303"/>
                        </a:rPr>
                        <a:t>185</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sv-SE" sz="800" b="0" i="0" u="none" strike="noStrike" dirty="0">
                          <a:solidFill>
                            <a:srgbClr val="000000"/>
                          </a:solidFill>
                          <a:effectLst/>
                          <a:latin typeface="Futura Std Book" panose="020B0502020204020303"/>
                        </a:rPr>
                        <a:t>71</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sv-SE" sz="800" b="0" i="0" u="none" strike="noStrike">
                          <a:solidFill>
                            <a:srgbClr val="000000"/>
                          </a:solidFill>
                          <a:effectLst/>
                          <a:latin typeface="Futura Std Book" panose="020B0502020204020303"/>
                        </a:rPr>
                        <a:t> </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a:noFill/>
                    </a:lnB>
                    <a:lnTlToBr w="12700" cmpd="sng">
                      <a:noFill/>
                      <a:prstDash val="solid"/>
                    </a:lnTlToBr>
                    <a:lnBlToTr w="12700" cmpd="sng">
                      <a:noFill/>
                      <a:prstDash val="solid"/>
                    </a:lnBlToTr>
                  </a:tcPr>
                </a:tc>
                <a:tc>
                  <a:txBody>
                    <a:bodyPr/>
                    <a:lstStyle/>
                    <a:p>
                      <a:pPr algn="ctr" fontAlgn="ctr"/>
                      <a:r>
                        <a:rPr lang="sv-SE" sz="800" b="0" i="0" u="none" strike="noStrike" dirty="0">
                          <a:solidFill>
                            <a:srgbClr val="000000"/>
                          </a:solidFill>
                          <a:effectLst/>
                          <a:latin typeface="Futura Std Book" panose="020B0502020204020303"/>
                        </a:rPr>
                        <a:t>124</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sv-SE" sz="800" b="0" i="0" u="none" strike="noStrike" dirty="0">
                          <a:solidFill>
                            <a:srgbClr val="000000"/>
                          </a:solidFill>
                          <a:effectLst/>
                          <a:latin typeface="Futura Std Book" panose="020B0502020204020303"/>
                        </a:rPr>
                        <a:t>72</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l" fontAlgn="b"/>
                      <a:r>
                        <a:rPr lang="sv-SE" sz="1100" b="0" i="0" u="none" strike="noStrike" dirty="0">
                          <a:solidFill>
                            <a:srgbClr val="000000"/>
                          </a:solidFill>
                          <a:effectLst/>
                          <a:latin typeface="Calibri" panose="020F0502020204030204" pitchFamily="34" charset="0"/>
                        </a:rPr>
                        <a:t> </a:t>
                      </a:r>
                    </a:p>
                  </a:txBody>
                  <a:tcPr marL="0" marR="0" marT="0" marB="0" anchor="b">
                    <a:lnL w="12700" cap="flat" cmpd="sng" algn="ctr">
                      <a:noFill/>
                      <a:prstDash val="solid"/>
                      <a:round/>
                      <a:headEnd type="none" w="med" len="med"/>
                      <a:tailEnd type="none" w="med" len="med"/>
                    </a:lnL>
                    <a:lnR>
                      <a:noFill/>
                    </a:lnR>
                    <a:lnT w="12700" cap="flat" cmpd="sng" algn="ctr">
                      <a:noFill/>
                      <a:prstDash val="solid"/>
                      <a:round/>
                      <a:headEnd type="none" w="med" len="med"/>
                      <a:tailEnd type="none" w="med" len="med"/>
                    </a:lnT>
                    <a:lnB>
                      <a:noFill/>
                    </a:lnB>
                    <a:lnTlToBr w="12700" cmpd="sng">
                      <a:noFill/>
                      <a:prstDash val="solid"/>
                    </a:lnTlToBr>
                    <a:lnBlToTr w="12700" cmpd="sng">
                      <a:noFill/>
                      <a:prstDash val="solid"/>
                    </a:lnBlToTr>
                  </a:tcPr>
                </a:tc>
                <a:extLst>
                  <a:ext uri="{0D108BD9-81ED-4DB2-BD59-A6C34878D82A}">
                    <a16:rowId xmlns:a16="http://schemas.microsoft.com/office/drawing/2014/main" val="4222382660"/>
                  </a:ext>
                </a:extLst>
              </a:tr>
            </a:tbl>
          </a:graphicData>
        </a:graphic>
      </p:graphicFrame>
      <p:pic>
        <p:nvPicPr>
          <p:cNvPr id="10" name="Bild 9" descr="Spela upp">
            <a:extLst>
              <a:ext uri="{FF2B5EF4-FFF2-40B4-BE49-F238E27FC236}">
                <a16:creationId xmlns:a16="http://schemas.microsoft.com/office/drawing/2014/main" id="{AD724967-8311-4C95-A6D2-2C32ADD87D5A}"/>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xmlns="" r:embed="rId4"/>
              </a:ext>
            </a:extLst>
          </a:blip>
          <a:stretch>
            <a:fillRect/>
          </a:stretch>
        </p:blipFill>
        <p:spPr>
          <a:xfrm rot="16200000">
            <a:off x="3610764" y="2459114"/>
            <a:ext cx="180000" cy="180000"/>
          </a:xfrm>
          <a:prstGeom prst="rect">
            <a:avLst/>
          </a:prstGeom>
        </p:spPr>
      </p:pic>
      <p:pic>
        <p:nvPicPr>
          <p:cNvPr id="14" name="Bild 13" descr="Spela upp">
            <a:extLst>
              <a:ext uri="{FF2B5EF4-FFF2-40B4-BE49-F238E27FC236}">
                <a16:creationId xmlns:a16="http://schemas.microsoft.com/office/drawing/2014/main" id="{2D930473-EEB9-46DD-B269-C149C6B06A23}"/>
              </a:ext>
            </a:extLst>
          </p:cNvPr>
          <p:cNvPicPr>
            <a:picLocks noChangeAspect="1"/>
          </p:cNvPicPr>
          <p:nvPr/>
        </p:nvPicPr>
        <p:blipFill>
          <a:blip r:embed="rId5">
            <a:extLst>
              <a:ext uri="{28A0092B-C50C-407E-A947-70E740481C1C}">
                <a14:useLocalDpi xmlns:a14="http://schemas.microsoft.com/office/drawing/2010/main" val="0"/>
              </a:ext>
              <a:ext uri="{96DAC541-7B7A-43D3-8B79-37D633B846F1}">
                <asvg:svgBlip xmlns:asvg="http://schemas.microsoft.com/office/drawing/2016/SVG/main" xmlns="" r:embed="rId6"/>
              </a:ext>
            </a:extLst>
          </a:blip>
          <a:stretch>
            <a:fillRect/>
          </a:stretch>
        </p:blipFill>
        <p:spPr>
          <a:xfrm rot="5400000" flipV="1">
            <a:off x="3610765" y="2752789"/>
            <a:ext cx="180000" cy="180000"/>
          </a:xfrm>
          <a:prstGeom prst="rect">
            <a:avLst/>
          </a:prstGeom>
        </p:spPr>
      </p:pic>
      <p:pic>
        <p:nvPicPr>
          <p:cNvPr id="16" name="Bild 15" descr="Spela upp">
            <a:extLst>
              <a:ext uri="{FF2B5EF4-FFF2-40B4-BE49-F238E27FC236}">
                <a16:creationId xmlns:a16="http://schemas.microsoft.com/office/drawing/2014/main" id="{7B7F0DEC-2475-46C1-ACE6-16EE0702BAF2}"/>
              </a:ext>
            </a:extLst>
          </p:cNvPr>
          <p:cNvPicPr>
            <a:picLocks noChangeAspect="1"/>
          </p:cNvPicPr>
          <p:nvPr/>
        </p:nvPicPr>
        <p:blipFill>
          <a:blip r:embed="rId5">
            <a:extLst>
              <a:ext uri="{28A0092B-C50C-407E-A947-70E740481C1C}">
                <a14:useLocalDpi xmlns:a14="http://schemas.microsoft.com/office/drawing/2010/main" val="0"/>
              </a:ext>
              <a:ext uri="{96DAC541-7B7A-43D3-8B79-37D633B846F1}">
                <asvg:svgBlip xmlns:asvg="http://schemas.microsoft.com/office/drawing/2016/SVG/main" xmlns="" r:embed="rId7"/>
              </a:ext>
            </a:extLst>
          </a:blip>
          <a:stretch>
            <a:fillRect/>
          </a:stretch>
        </p:blipFill>
        <p:spPr>
          <a:xfrm rot="5400000" flipV="1">
            <a:off x="3612243" y="3356917"/>
            <a:ext cx="180000" cy="180000"/>
          </a:xfrm>
          <a:prstGeom prst="rect">
            <a:avLst/>
          </a:prstGeom>
        </p:spPr>
      </p:pic>
      <p:pic>
        <p:nvPicPr>
          <p:cNvPr id="17" name="Bild 16" descr="Spela upp">
            <a:extLst>
              <a:ext uri="{FF2B5EF4-FFF2-40B4-BE49-F238E27FC236}">
                <a16:creationId xmlns:a16="http://schemas.microsoft.com/office/drawing/2014/main" id="{27B3E46F-DCAB-4554-8E5B-20537A12831B}"/>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xmlns="" r:embed="rId4"/>
              </a:ext>
            </a:extLst>
          </a:blip>
          <a:stretch>
            <a:fillRect/>
          </a:stretch>
        </p:blipFill>
        <p:spPr>
          <a:xfrm rot="16200000" flipV="1">
            <a:off x="3612243" y="3658981"/>
            <a:ext cx="180000" cy="180000"/>
          </a:xfrm>
          <a:prstGeom prst="rect">
            <a:avLst/>
          </a:prstGeom>
        </p:spPr>
      </p:pic>
      <p:pic>
        <p:nvPicPr>
          <p:cNvPr id="18" name="Bild 17" descr="Spela upp">
            <a:extLst>
              <a:ext uri="{FF2B5EF4-FFF2-40B4-BE49-F238E27FC236}">
                <a16:creationId xmlns:a16="http://schemas.microsoft.com/office/drawing/2014/main" id="{9231B48D-402C-4E26-A36A-61AFDBB16EF3}"/>
              </a:ext>
            </a:extLst>
          </p:cNvPr>
          <p:cNvPicPr>
            <a:picLocks noChangeAspect="1"/>
          </p:cNvPicPr>
          <p:nvPr/>
        </p:nvPicPr>
        <p:blipFill>
          <a:blip r:embed="rId5">
            <a:extLst>
              <a:ext uri="{28A0092B-C50C-407E-A947-70E740481C1C}">
                <a14:useLocalDpi xmlns:a14="http://schemas.microsoft.com/office/drawing/2010/main" val="0"/>
              </a:ext>
              <a:ext uri="{96DAC541-7B7A-43D3-8B79-37D633B846F1}">
                <asvg:svgBlip xmlns:asvg="http://schemas.microsoft.com/office/drawing/2016/SVG/main" xmlns="" r:embed="rId6"/>
              </a:ext>
            </a:extLst>
          </a:blip>
          <a:stretch>
            <a:fillRect/>
          </a:stretch>
        </p:blipFill>
        <p:spPr>
          <a:xfrm rot="16200000">
            <a:off x="3610764" y="3961045"/>
            <a:ext cx="180000" cy="180000"/>
          </a:xfrm>
          <a:prstGeom prst="rect">
            <a:avLst/>
          </a:prstGeom>
        </p:spPr>
      </p:pic>
      <p:pic>
        <p:nvPicPr>
          <p:cNvPr id="19" name="Bild 18" descr="Spela upp">
            <a:extLst>
              <a:ext uri="{FF2B5EF4-FFF2-40B4-BE49-F238E27FC236}">
                <a16:creationId xmlns:a16="http://schemas.microsoft.com/office/drawing/2014/main" id="{131CB75C-EB48-4402-8B79-E09DEBE4B59E}"/>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xmlns="" r:embed="rId4"/>
              </a:ext>
            </a:extLst>
          </a:blip>
          <a:stretch>
            <a:fillRect/>
          </a:stretch>
        </p:blipFill>
        <p:spPr>
          <a:xfrm rot="5400000">
            <a:off x="3610764" y="4263109"/>
            <a:ext cx="180000" cy="180000"/>
          </a:xfrm>
          <a:prstGeom prst="rect">
            <a:avLst/>
          </a:prstGeom>
        </p:spPr>
      </p:pic>
      <p:pic>
        <p:nvPicPr>
          <p:cNvPr id="21" name="Bild 20" descr="Spela upp">
            <a:extLst>
              <a:ext uri="{FF2B5EF4-FFF2-40B4-BE49-F238E27FC236}">
                <a16:creationId xmlns:a16="http://schemas.microsoft.com/office/drawing/2014/main" id="{8F2AF943-42AD-4E1D-84BB-06AE9AF24C39}"/>
              </a:ext>
            </a:extLst>
          </p:cNvPr>
          <p:cNvPicPr>
            <a:picLocks noChangeAspect="1"/>
          </p:cNvPicPr>
          <p:nvPr/>
        </p:nvPicPr>
        <p:blipFill>
          <a:blip r:embed="rId8">
            <a:extLst>
              <a:ext uri="{28A0092B-C50C-407E-A947-70E740481C1C}">
                <a14:useLocalDpi xmlns:a14="http://schemas.microsoft.com/office/drawing/2010/main" val="0"/>
              </a:ext>
              <a:ext uri="{96DAC541-7B7A-43D3-8B79-37D633B846F1}">
                <asvg:svgBlip xmlns:asvg="http://schemas.microsoft.com/office/drawing/2016/SVG/main" xmlns="" r:embed="rId9"/>
              </a:ext>
            </a:extLst>
          </a:blip>
          <a:stretch>
            <a:fillRect/>
          </a:stretch>
        </p:blipFill>
        <p:spPr>
          <a:xfrm rot="16200000">
            <a:off x="3610764" y="4565173"/>
            <a:ext cx="180000" cy="180000"/>
          </a:xfrm>
          <a:prstGeom prst="rect">
            <a:avLst/>
          </a:prstGeom>
        </p:spPr>
      </p:pic>
      <p:pic>
        <p:nvPicPr>
          <p:cNvPr id="22" name="Bild 21" descr="Spela upp">
            <a:extLst>
              <a:ext uri="{FF2B5EF4-FFF2-40B4-BE49-F238E27FC236}">
                <a16:creationId xmlns:a16="http://schemas.microsoft.com/office/drawing/2014/main" id="{F660EFC1-EBED-49D6-B306-89BD9468E3BC}"/>
              </a:ext>
            </a:extLst>
          </p:cNvPr>
          <p:cNvPicPr>
            <a:picLocks noChangeAspect="1"/>
          </p:cNvPicPr>
          <p:nvPr/>
        </p:nvPicPr>
        <p:blipFill>
          <a:blip r:embed="rId5">
            <a:extLst>
              <a:ext uri="{28A0092B-C50C-407E-A947-70E740481C1C}">
                <a14:useLocalDpi xmlns:a14="http://schemas.microsoft.com/office/drawing/2010/main" val="0"/>
              </a:ext>
              <a:ext uri="{96DAC541-7B7A-43D3-8B79-37D633B846F1}">
                <asvg:svgBlip xmlns:asvg="http://schemas.microsoft.com/office/drawing/2016/SVG/main" xmlns="" r:embed="rId6"/>
              </a:ext>
            </a:extLst>
          </a:blip>
          <a:stretch>
            <a:fillRect/>
          </a:stretch>
        </p:blipFill>
        <p:spPr>
          <a:xfrm rot="5400000" flipV="1">
            <a:off x="3610764" y="4867237"/>
            <a:ext cx="180000" cy="180000"/>
          </a:xfrm>
          <a:prstGeom prst="rect">
            <a:avLst/>
          </a:prstGeom>
        </p:spPr>
      </p:pic>
      <p:pic>
        <p:nvPicPr>
          <p:cNvPr id="23" name="Bild 22" descr="Spela upp">
            <a:extLst>
              <a:ext uri="{FF2B5EF4-FFF2-40B4-BE49-F238E27FC236}">
                <a16:creationId xmlns:a16="http://schemas.microsoft.com/office/drawing/2014/main" id="{F1E6E53C-5EBC-4004-B688-497473E3E999}"/>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xmlns="" r:embed="rId4"/>
              </a:ext>
            </a:extLst>
          </a:blip>
          <a:stretch>
            <a:fillRect/>
          </a:stretch>
        </p:blipFill>
        <p:spPr>
          <a:xfrm rot="16200000">
            <a:off x="3610764" y="5169301"/>
            <a:ext cx="180000" cy="180000"/>
          </a:xfrm>
          <a:prstGeom prst="rect">
            <a:avLst/>
          </a:prstGeom>
        </p:spPr>
      </p:pic>
      <p:pic>
        <p:nvPicPr>
          <p:cNvPr id="25" name="Bild 24" descr="Spela upp">
            <a:extLst>
              <a:ext uri="{FF2B5EF4-FFF2-40B4-BE49-F238E27FC236}">
                <a16:creationId xmlns:a16="http://schemas.microsoft.com/office/drawing/2014/main" id="{397664AF-DA4F-4CB5-AAB4-B3BE1F1BDF2F}"/>
              </a:ext>
            </a:extLst>
          </p:cNvPr>
          <p:cNvPicPr>
            <a:picLocks noChangeAspect="1"/>
          </p:cNvPicPr>
          <p:nvPr/>
        </p:nvPicPr>
        <p:blipFill>
          <a:blip r:embed="rId5">
            <a:extLst>
              <a:ext uri="{28A0092B-C50C-407E-A947-70E740481C1C}">
                <a14:useLocalDpi xmlns:a14="http://schemas.microsoft.com/office/drawing/2010/main" val="0"/>
              </a:ext>
              <a:ext uri="{96DAC541-7B7A-43D3-8B79-37D633B846F1}">
                <asvg:svgBlip xmlns:asvg="http://schemas.microsoft.com/office/drawing/2016/SVG/main" xmlns="" r:embed="rId6"/>
              </a:ext>
            </a:extLst>
          </a:blip>
          <a:stretch>
            <a:fillRect/>
          </a:stretch>
        </p:blipFill>
        <p:spPr>
          <a:xfrm rot="5400000" flipV="1">
            <a:off x="5240802" y="2752789"/>
            <a:ext cx="180000" cy="180000"/>
          </a:xfrm>
          <a:prstGeom prst="rect">
            <a:avLst/>
          </a:prstGeom>
        </p:spPr>
      </p:pic>
      <p:pic>
        <p:nvPicPr>
          <p:cNvPr id="26" name="Bild 25" descr="Spela upp">
            <a:extLst>
              <a:ext uri="{FF2B5EF4-FFF2-40B4-BE49-F238E27FC236}">
                <a16:creationId xmlns:a16="http://schemas.microsoft.com/office/drawing/2014/main" id="{D0C063CC-6C00-4C69-9F39-5EDDD461BA70}"/>
              </a:ext>
            </a:extLst>
          </p:cNvPr>
          <p:cNvPicPr>
            <a:picLocks noChangeAspect="1"/>
          </p:cNvPicPr>
          <p:nvPr/>
        </p:nvPicPr>
        <p:blipFill>
          <a:blip r:embed="rId5">
            <a:extLst>
              <a:ext uri="{28A0092B-C50C-407E-A947-70E740481C1C}">
                <a14:useLocalDpi xmlns:a14="http://schemas.microsoft.com/office/drawing/2010/main" val="0"/>
              </a:ext>
              <a:ext uri="{96DAC541-7B7A-43D3-8B79-37D633B846F1}">
                <asvg:svgBlip xmlns:asvg="http://schemas.microsoft.com/office/drawing/2016/SVG/main" xmlns="" r:embed="rId6"/>
              </a:ext>
            </a:extLst>
          </a:blip>
          <a:stretch>
            <a:fillRect/>
          </a:stretch>
        </p:blipFill>
        <p:spPr>
          <a:xfrm rot="16200000" flipV="1">
            <a:off x="5240801" y="3054853"/>
            <a:ext cx="180000" cy="180000"/>
          </a:xfrm>
          <a:prstGeom prst="rect">
            <a:avLst/>
          </a:prstGeom>
        </p:spPr>
      </p:pic>
      <p:pic>
        <p:nvPicPr>
          <p:cNvPr id="29" name="Bild 28" descr="Spela upp">
            <a:extLst>
              <a:ext uri="{FF2B5EF4-FFF2-40B4-BE49-F238E27FC236}">
                <a16:creationId xmlns:a16="http://schemas.microsoft.com/office/drawing/2014/main" id="{7AF57F5F-8455-47A1-833E-2B632EBEB94B}"/>
              </a:ext>
            </a:extLst>
          </p:cNvPr>
          <p:cNvPicPr>
            <a:picLocks noChangeAspect="1"/>
          </p:cNvPicPr>
          <p:nvPr/>
        </p:nvPicPr>
        <p:blipFill>
          <a:blip r:embed="rId5">
            <a:extLst>
              <a:ext uri="{28A0092B-C50C-407E-A947-70E740481C1C}">
                <a14:useLocalDpi xmlns:a14="http://schemas.microsoft.com/office/drawing/2010/main" val="0"/>
              </a:ext>
              <a:ext uri="{96DAC541-7B7A-43D3-8B79-37D633B846F1}">
                <asvg:svgBlip xmlns:asvg="http://schemas.microsoft.com/office/drawing/2016/SVG/main" xmlns="" r:embed="rId6"/>
              </a:ext>
            </a:extLst>
          </a:blip>
          <a:stretch>
            <a:fillRect/>
          </a:stretch>
        </p:blipFill>
        <p:spPr>
          <a:xfrm rot="16200000">
            <a:off x="5240801" y="3961045"/>
            <a:ext cx="180000" cy="180000"/>
          </a:xfrm>
          <a:prstGeom prst="rect">
            <a:avLst/>
          </a:prstGeom>
        </p:spPr>
      </p:pic>
      <p:pic>
        <p:nvPicPr>
          <p:cNvPr id="30" name="Bild 29" descr="Spela upp">
            <a:extLst>
              <a:ext uri="{FF2B5EF4-FFF2-40B4-BE49-F238E27FC236}">
                <a16:creationId xmlns:a16="http://schemas.microsoft.com/office/drawing/2014/main" id="{1B17DDE4-2B77-4D6E-83A9-651C8AD161F8}"/>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xmlns="" r:embed="rId4"/>
              </a:ext>
            </a:extLst>
          </a:blip>
          <a:stretch>
            <a:fillRect/>
          </a:stretch>
        </p:blipFill>
        <p:spPr>
          <a:xfrm rot="5400000">
            <a:off x="5240801" y="4263109"/>
            <a:ext cx="180000" cy="180000"/>
          </a:xfrm>
          <a:prstGeom prst="rect">
            <a:avLst/>
          </a:prstGeom>
        </p:spPr>
      </p:pic>
      <p:pic>
        <p:nvPicPr>
          <p:cNvPr id="31" name="Bild 30" descr="Spela upp">
            <a:extLst>
              <a:ext uri="{FF2B5EF4-FFF2-40B4-BE49-F238E27FC236}">
                <a16:creationId xmlns:a16="http://schemas.microsoft.com/office/drawing/2014/main" id="{9DC8B3BE-622D-4DB4-8246-AD134D559F64}"/>
              </a:ext>
            </a:extLst>
          </p:cNvPr>
          <p:cNvPicPr>
            <a:picLocks noChangeAspect="1"/>
          </p:cNvPicPr>
          <p:nvPr/>
        </p:nvPicPr>
        <p:blipFill>
          <a:blip r:embed="rId8">
            <a:extLst>
              <a:ext uri="{28A0092B-C50C-407E-A947-70E740481C1C}">
                <a14:useLocalDpi xmlns:a14="http://schemas.microsoft.com/office/drawing/2010/main" val="0"/>
              </a:ext>
              <a:ext uri="{96DAC541-7B7A-43D3-8B79-37D633B846F1}">
                <asvg:svgBlip xmlns:asvg="http://schemas.microsoft.com/office/drawing/2016/SVG/main" xmlns="" r:embed="rId9"/>
              </a:ext>
            </a:extLst>
          </a:blip>
          <a:stretch>
            <a:fillRect/>
          </a:stretch>
        </p:blipFill>
        <p:spPr>
          <a:xfrm rot="16200000">
            <a:off x="5240801" y="4565173"/>
            <a:ext cx="180000" cy="180000"/>
          </a:xfrm>
          <a:prstGeom prst="rect">
            <a:avLst/>
          </a:prstGeom>
        </p:spPr>
      </p:pic>
      <p:pic>
        <p:nvPicPr>
          <p:cNvPr id="32" name="Bild 31" descr="Spela upp">
            <a:extLst>
              <a:ext uri="{FF2B5EF4-FFF2-40B4-BE49-F238E27FC236}">
                <a16:creationId xmlns:a16="http://schemas.microsoft.com/office/drawing/2014/main" id="{861E190E-B908-4216-91B0-882FA2B7354C}"/>
              </a:ext>
            </a:extLst>
          </p:cNvPr>
          <p:cNvPicPr>
            <a:picLocks noChangeAspect="1"/>
          </p:cNvPicPr>
          <p:nvPr/>
        </p:nvPicPr>
        <p:blipFill>
          <a:blip r:embed="rId5">
            <a:extLst>
              <a:ext uri="{28A0092B-C50C-407E-A947-70E740481C1C}">
                <a14:useLocalDpi xmlns:a14="http://schemas.microsoft.com/office/drawing/2010/main" val="0"/>
              </a:ext>
              <a:ext uri="{96DAC541-7B7A-43D3-8B79-37D633B846F1}">
                <asvg:svgBlip xmlns:asvg="http://schemas.microsoft.com/office/drawing/2016/SVG/main" xmlns="" r:embed="rId6"/>
              </a:ext>
            </a:extLst>
          </a:blip>
          <a:stretch>
            <a:fillRect/>
          </a:stretch>
        </p:blipFill>
        <p:spPr>
          <a:xfrm rot="5400000" flipV="1">
            <a:off x="5240801" y="4867237"/>
            <a:ext cx="180000" cy="180000"/>
          </a:xfrm>
          <a:prstGeom prst="rect">
            <a:avLst/>
          </a:prstGeom>
        </p:spPr>
      </p:pic>
      <p:pic>
        <p:nvPicPr>
          <p:cNvPr id="33" name="Bild 32" descr="Spela upp">
            <a:extLst>
              <a:ext uri="{FF2B5EF4-FFF2-40B4-BE49-F238E27FC236}">
                <a16:creationId xmlns:a16="http://schemas.microsoft.com/office/drawing/2014/main" id="{63A82AD0-8315-43D4-A756-48C3DEEDB791}"/>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xmlns="" r:embed="rId4"/>
              </a:ext>
            </a:extLst>
          </a:blip>
          <a:stretch>
            <a:fillRect/>
          </a:stretch>
        </p:blipFill>
        <p:spPr>
          <a:xfrm rot="16200000">
            <a:off x="5240801" y="5169301"/>
            <a:ext cx="180000" cy="180000"/>
          </a:xfrm>
          <a:prstGeom prst="rect">
            <a:avLst/>
          </a:prstGeom>
        </p:spPr>
      </p:pic>
      <p:pic>
        <p:nvPicPr>
          <p:cNvPr id="27" name="Bild 26" descr="Spela upp">
            <a:extLst>
              <a:ext uri="{FF2B5EF4-FFF2-40B4-BE49-F238E27FC236}">
                <a16:creationId xmlns:a16="http://schemas.microsoft.com/office/drawing/2014/main" id="{C8B3A394-7F15-4DDE-9964-071425B52619}"/>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xmlns="" r:embed="rId4"/>
              </a:ext>
            </a:extLst>
          </a:blip>
          <a:stretch>
            <a:fillRect/>
          </a:stretch>
        </p:blipFill>
        <p:spPr>
          <a:xfrm rot="16200000" flipV="1">
            <a:off x="5240801" y="3658981"/>
            <a:ext cx="180000" cy="180000"/>
          </a:xfrm>
          <a:prstGeom prst="rect">
            <a:avLst/>
          </a:prstGeom>
        </p:spPr>
      </p:pic>
      <p:pic>
        <p:nvPicPr>
          <p:cNvPr id="28" name="Bild 27" descr="Spela upp">
            <a:extLst>
              <a:ext uri="{FF2B5EF4-FFF2-40B4-BE49-F238E27FC236}">
                <a16:creationId xmlns:a16="http://schemas.microsoft.com/office/drawing/2014/main" id="{EEA271E2-B0D0-4F7C-A808-6EDEAE8E5A4F}"/>
              </a:ext>
            </a:extLst>
          </p:cNvPr>
          <p:cNvPicPr>
            <a:picLocks noChangeAspect="1"/>
          </p:cNvPicPr>
          <p:nvPr/>
        </p:nvPicPr>
        <p:blipFill>
          <a:blip r:embed="rId10">
            <a:extLst>
              <a:ext uri="{28A0092B-C50C-407E-A947-70E740481C1C}">
                <a14:useLocalDpi xmlns:a14="http://schemas.microsoft.com/office/drawing/2010/main" val="0"/>
              </a:ext>
              <a:ext uri="{96DAC541-7B7A-43D3-8B79-37D633B846F1}">
                <asvg:svgBlip xmlns:asvg="http://schemas.microsoft.com/office/drawing/2016/SVG/main" xmlns="" r:embed="rId11"/>
              </a:ext>
            </a:extLst>
          </a:blip>
          <a:stretch>
            <a:fillRect/>
          </a:stretch>
        </p:blipFill>
        <p:spPr>
          <a:xfrm rot="16200000" flipV="1">
            <a:off x="3617883" y="3041923"/>
            <a:ext cx="180000" cy="180000"/>
          </a:xfrm>
          <a:prstGeom prst="rect">
            <a:avLst/>
          </a:prstGeom>
        </p:spPr>
      </p:pic>
    </p:spTree>
    <p:extLst>
      <p:ext uri="{BB962C8B-B14F-4D97-AF65-F5344CB8AC3E}">
        <p14:creationId xmlns:p14="http://schemas.microsoft.com/office/powerpoint/2010/main" val="271669585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 name="Rektangel 45">
            <a:extLst>
              <a:ext uri="{FF2B5EF4-FFF2-40B4-BE49-F238E27FC236}">
                <a16:creationId xmlns:a16="http://schemas.microsoft.com/office/drawing/2014/main" id="{054E43AC-2679-46B6-A33A-FA05DD8F5F0E}"/>
              </a:ext>
            </a:extLst>
          </p:cNvPr>
          <p:cNvSpPr/>
          <p:nvPr/>
        </p:nvSpPr>
        <p:spPr>
          <a:xfrm>
            <a:off x="6167439" y="1010194"/>
            <a:ext cx="5310185" cy="5049292"/>
          </a:xfrm>
          <a:prstGeom prst="rect">
            <a:avLst/>
          </a:prstGeom>
          <a:solidFill>
            <a:srgbClr val="FEDEED"/>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44000" tIns="144000" rIns="144000" bIns="144000" numCol="1" spcCol="0" rtlCol="0" fromWordArt="0" anchor="t" anchorCtr="0" forceAA="0" compatLnSpc="1">
            <a:prstTxWarp prst="textNoShape">
              <a:avLst/>
            </a:prstTxWarp>
            <a:noAutofit/>
          </a:bodyPr>
          <a:lstStyle/>
          <a:p>
            <a:pPr algn="l"/>
            <a:endParaRPr lang="sv-SE" dirty="0">
              <a:latin typeface="+mj-lt"/>
            </a:endParaRPr>
          </a:p>
        </p:txBody>
      </p:sp>
      <p:sp>
        <p:nvSpPr>
          <p:cNvPr id="2" name="Rubrik 1">
            <a:extLst>
              <a:ext uri="{FF2B5EF4-FFF2-40B4-BE49-F238E27FC236}">
                <a16:creationId xmlns:a16="http://schemas.microsoft.com/office/drawing/2014/main" id="{C594EEA9-1531-4146-9599-7EF87727C2C5}"/>
              </a:ext>
            </a:extLst>
          </p:cNvPr>
          <p:cNvSpPr>
            <a:spLocks noGrp="1"/>
          </p:cNvSpPr>
          <p:nvPr>
            <p:ph type="title"/>
          </p:nvPr>
        </p:nvSpPr>
        <p:spPr>
          <a:xfrm>
            <a:off x="717550" y="342899"/>
            <a:ext cx="8426449" cy="1113955"/>
          </a:xfrm>
        </p:spPr>
        <p:txBody>
          <a:bodyPr/>
          <a:lstStyle/>
          <a:p>
            <a:r>
              <a:rPr lang="sv-SE" dirty="0"/>
              <a:t>Lönesumma</a:t>
            </a:r>
            <a:endParaRPr lang="sv-SE" b="0" dirty="0"/>
          </a:p>
        </p:txBody>
      </p:sp>
      <p:sp>
        <p:nvSpPr>
          <p:cNvPr id="3" name="textruta 2">
            <a:extLst>
              <a:ext uri="{FF2B5EF4-FFF2-40B4-BE49-F238E27FC236}">
                <a16:creationId xmlns:a16="http://schemas.microsoft.com/office/drawing/2014/main" id="{9798359B-6E44-404C-A1D1-E11B135A38C7}"/>
              </a:ext>
            </a:extLst>
          </p:cNvPr>
          <p:cNvSpPr txBox="1"/>
          <p:nvPr/>
        </p:nvSpPr>
        <p:spPr>
          <a:xfrm>
            <a:off x="717550" y="5756989"/>
            <a:ext cx="4031465" cy="338554"/>
          </a:xfrm>
          <a:prstGeom prst="rect">
            <a:avLst/>
          </a:prstGeom>
          <a:noFill/>
        </p:spPr>
        <p:txBody>
          <a:bodyPr wrap="square" rtlCol="0">
            <a:spAutoFit/>
          </a:bodyPr>
          <a:lstStyle/>
          <a:p>
            <a:r>
              <a:rPr lang="sv-SE" sz="800" dirty="0"/>
              <a:t>Källa: Statistiska centralbyrån (Lönesummor nattbefolkning, arbetsgivaravgifter och preliminär A-skatt, LAPS) </a:t>
            </a:r>
          </a:p>
        </p:txBody>
      </p:sp>
      <p:sp>
        <p:nvSpPr>
          <p:cNvPr id="47" name="textruta 46">
            <a:extLst>
              <a:ext uri="{FF2B5EF4-FFF2-40B4-BE49-F238E27FC236}">
                <a16:creationId xmlns:a16="http://schemas.microsoft.com/office/drawing/2014/main" id="{F0D5978A-B46A-429E-B36C-D780549CB1C3}"/>
              </a:ext>
            </a:extLst>
          </p:cNvPr>
          <p:cNvSpPr txBox="1"/>
          <p:nvPr/>
        </p:nvSpPr>
        <p:spPr>
          <a:xfrm>
            <a:off x="717550" y="1454674"/>
            <a:ext cx="5306047" cy="492443"/>
          </a:xfrm>
          <a:prstGeom prst="rect">
            <a:avLst/>
          </a:prstGeom>
          <a:noFill/>
        </p:spPr>
        <p:txBody>
          <a:bodyPr wrap="square" rtlCol="0">
            <a:spAutoFit/>
          </a:bodyPr>
          <a:lstStyle/>
          <a:p>
            <a:r>
              <a:rPr lang="sv-SE" sz="1400" b="1" dirty="0"/>
              <a:t>Lönesumma, Örebro län</a:t>
            </a:r>
            <a:r>
              <a:rPr lang="sv-SE" sz="1400" dirty="0"/>
              <a:t/>
            </a:r>
            <a:br>
              <a:rPr lang="sv-SE" sz="1400" dirty="0"/>
            </a:br>
            <a:r>
              <a:rPr lang="sv-SE" sz="1200" dirty="0"/>
              <a:t>Index 100 = 2011 kv4</a:t>
            </a:r>
            <a:endParaRPr lang="sv-SE" sz="1400" dirty="0"/>
          </a:p>
        </p:txBody>
      </p:sp>
      <p:graphicFrame>
        <p:nvGraphicFramePr>
          <p:cNvPr id="48" name="Tabell 47">
            <a:extLst>
              <a:ext uri="{FF2B5EF4-FFF2-40B4-BE49-F238E27FC236}">
                <a16:creationId xmlns:a16="http://schemas.microsoft.com/office/drawing/2014/main" id="{654294F6-3AE4-42DE-AC2C-916575EB50B0}"/>
              </a:ext>
            </a:extLst>
          </p:cNvPr>
          <p:cNvGraphicFramePr>
            <a:graphicFrameLocks noGrp="1"/>
          </p:cNvGraphicFramePr>
          <p:nvPr>
            <p:extLst>
              <p:ext uri="{D42A27DB-BD31-4B8C-83A1-F6EECF244321}">
                <p14:modId xmlns:p14="http://schemas.microsoft.com/office/powerpoint/2010/main" val="894779525"/>
              </p:ext>
            </p:extLst>
          </p:nvPr>
        </p:nvGraphicFramePr>
        <p:xfrm>
          <a:off x="6530438" y="1320697"/>
          <a:ext cx="4623337" cy="4436295"/>
        </p:xfrm>
        <a:graphic>
          <a:graphicData uri="http://schemas.openxmlformats.org/drawingml/2006/table">
            <a:tbl>
              <a:tblPr/>
              <a:tblGrid>
                <a:gridCol w="1315855">
                  <a:extLst>
                    <a:ext uri="{9D8B030D-6E8A-4147-A177-3AD203B41FA5}">
                      <a16:colId xmlns:a16="http://schemas.microsoft.com/office/drawing/2014/main" val="1311396759"/>
                    </a:ext>
                  </a:extLst>
                </a:gridCol>
                <a:gridCol w="817059">
                  <a:extLst>
                    <a:ext uri="{9D8B030D-6E8A-4147-A177-3AD203B41FA5}">
                      <a16:colId xmlns:a16="http://schemas.microsoft.com/office/drawing/2014/main" val="428049390"/>
                    </a:ext>
                  </a:extLst>
                </a:gridCol>
                <a:gridCol w="821725">
                  <a:extLst>
                    <a:ext uri="{9D8B030D-6E8A-4147-A177-3AD203B41FA5}">
                      <a16:colId xmlns:a16="http://schemas.microsoft.com/office/drawing/2014/main" val="889262940"/>
                    </a:ext>
                  </a:extLst>
                </a:gridCol>
                <a:gridCol w="594784">
                  <a:extLst>
                    <a:ext uri="{9D8B030D-6E8A-4147-A177-3AD203B41FA5}">
                      <a16:colId xmlns:a16="http://schemas.microsoft.com/office/drawing/2014/main" val="4131271703"/>
                    </a:ext>
                  </a:extLst>
                </a:gridCol>
                <a:gridCol w="1073914">
                  <a:extLst>
                    <a:ext uri="{9D8B030D-6E8A-4147-A177-3AD203B41FA5}">
                      <a16:colId xmlns:a16="http://schemas.microsoft.com/office/drawing/2014/main" val="2646471855"/>
                    </a:ext>
                  </a:extLst>
                </a:gridCol>
              </a:tblGrid>
              <a:tr h="199840">
                <a:tc>
                  <a:txBody>
                    <a:bodyPr/>
                    <a:lstStyle/>
                    <a:p>
                      <a:pPr marL="0" marR="0" lvl="0" indent="0" algn="l" defTabSz="816314" rtl="0" eaLnBrk="1" fontAlgn="b" latinLnBrk="0" hangingPunct="1">
                        <a:lnSpc>
                          <a:spcPct val="100000"/>
                        </a:lnSpc>
                        <a:spcBef>
                          <a:spcPts val="0"/>
                        </a:spcBef>
                        <a:spcAft>
                          <a:spcPts val="0"/>
                        </a:spcAft>
                        <a:buClrTx/>
                        <a:buSzTx/>
                        <a:buFontTx/>
                        <a:buNone/>
                        <a:tabLst/>
                        <a:defRPr/>
                      </a:pPr>
                      <a:r>
                        <a:rPr lang="sv-SE" sz="800" b="1" i="0" u="none" strike="noStrike" dirty="0">
                          <a:solidFill>
                            <a:srgbClr val="000000"/>
                          </a:solidFill>
                          <a:effectLst/>
                          <a:latin typeface="+mn-lt"/>
                        </a:rPr>
                        <a:t>Lönesumma, total</a:t>
                      </a:r>
                    </a:p>
                  </a:txBody>
                  <a:tcPr marL="6851" marR="6851" marT="6851"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b"/>
                      <a:endParaRPr lang="sv-SE" sz="800" b="0" i="0" u="none" strike="noStrike">
                        <a:solidFill>
                          <a:srgbClr val="000000"/>
                        </a:solidFill>
                        <a:effectLst/>
                        <a:latin typeface="Futura Std Book" panose="020B0502020204020303" pitchFamily="34" charset="0"/>
                      </a:endParaRPr>
                    </a:p>
                  </a:txBody>
                  <a:tcPr marL="9525" marR="9525" marT="9525" marB="0" anchor="b">
                    <a:lnL>
                      <a:noFill/>
                    </a:lnL>
                    <a:lnR>
                      <a:noFill/>
                    </a:lnR>
                    <a:lnT w="12700" cap="flat" cmpd="sng" algn="ctr">
                      <a:noFill/>
                      <a:prstDash val="solid"/>
                      <a:round/>
                      <a:headEnd type="none" w="med" len="med"/>
                      <a:tailEnd type="none" w="med" len="med"/>
                    </a:lnT>
                    <a:lnB>
                      <a:noFill/>
                    </a:lnB>
                    <a:lnTlToBr w="12700" cmpd="sng">
                      <a:noFill/>
                      <a:prstDash val="solid"/>
                    </a:lnTlToBr>
                    <a:lnBlToTr w="12700" cmpd="sng">
                      <a:noFill/>
                      <a:prstDash val="solid"/>
                    </a:lnBlToTr>
                  </a:tcPr>
                </a:tc>
                <a:tc>
                  <a:txBody>
                    <a:bodyPr/>
                    <a:lstStyle/>
                    <a:p>
                      <a:pPr algn="ctr" fontAlgn="b"/>
                      <a:endParaRPr lang="sv-SE" sz="800" b="0" i="0" u="none" strike="noStrike">
                        <a:solidFill>
                          <a:srgbClr val="000000"/>
                        </a:solidFill>
                        <a:effectLst/>
                        <a:latin typeface="Futura Std Book" panose="020B0502020204020303" pitchFamily="34" charset="0"/>
                      </a:endParaRPr>
                    </a:p>
                  </a:txBody>
                  <a:tcPr marL="9525" marR="9525" marT="9525" marB="0" anchor="b">
                    <a:lnL>
                      <a:noFill/>
                    </a:lnL>
                    <a:lnR>
                      <a:noFill/>
                    </a:lnR>
                    <a:lnT>
                      <a:noFill/>
                    </a:lnT>
                    <a:lnB>
                      <a:noFill/>
                    </a:lnB>
                    <a:lnTlToBr w="12700" cmpd="sng">
                      <a:noFill/>
                      <a:prstDash val="solid"/>
                    </a:lnTlToBr>
                    <a:lnBlToTr w="12700" cmpd="sng">
                      <a:noFill/>
                      <a:prstDash val="solid"/>
                    </a:lnBlToTr>
                  </a:tcPr>
                </a:tc>
                <a:tc gridSpan="2">
                  <a:txBody>
                    <a:bodyPr/>
                    <a:lstStyle/>
                    <a:p>
                      <a:pPr algn="ctr" fontAlgn="b"/>
                      <a:endParaRPr lang="sv-SE" sz="800" b="0" i="0" u="none" strike="noStrike" dirty="0">
                        <a:solidFill>
                          <a:srgbClr val="000000"/>
                        </a:solidFill>
                        <a:effectLst/>
                        <a:latin typeface="Futura Std Book" panose="020B0502020204020303" pitchFamily="34" charset="0"/>
                      </a:endParaRPr>
                    </a:p>
                  </a:txBody>
                  <a:tcPr marL="9525" marR="9525" marT="9525" marB="0" anchor="b">
                    <a:lnL>
                      <a:noFill/>
                    </a:lnL>
                    <a:lnR>
                      <a:noFill/>
                    </a:lnR>
                    <a:lnT>
                      <a:noFill/>
                    </a:lnT>
                    <a:lnB>
                      <a:noFill/>
                    </a:lnB>
                    <a:lnTlToBr w="12700" cmpd="sng">
                      <a:noFill/>
                      <a:prstDash val="solid"/>
                    </a:lnTlToBr>
                    <a:lnBlToTr w="12700" cmpd="sng">
                      <a:noFill/>
                      <a:prstDash val="solid"/>
                    </a:lnBlToTr>
                  </a:tcPr>
                </a:tc>
                <a:tc hMerge="1">
                  <a:txBody>
                    <a:bodyPr/>
                    <a:lstStyle/>
                    <a:p>
                      <a:endParaRPr lang="sv-SE"/>
                    </a:p>
                  </a:txBody>
                  <a:tcPr/>
                </a:tc>
                <a:extLst>
                  <a:ext uri="{0D108BD9-81ED-4DB2-BD59-A6C34878D82A}">
                    <a16:rowId xmlns:a16="http://schemas.microsoft.com/office/drawing/2014/main" val="1535953199"/>
                  </a:ext>
                </a:extLst>
              </a:tr>
              <a:tr h="199840">
                <a:tc>
                  <a:txBody>
                    <a:bodyPr/>
                    <a:lstStyle/>
                    <a:p>
                      <a:pPr algn="l" fontAlgn="b"/>
                      <a:endParaRPr lang="sv-SE" sz="800" b="0" i="0" u="none" strike="noStrike" dirty="0">
                        <a:solidFill>
                          <a:srgbClr val="000000"/>
                        </a:solidFill>
                        <a:effectLst/>
                        <a:latin typeface="Futura Std Book" panose="020B0502020204020303"/>
                      </a:endParaRPr>
                    </a:p>
                  </a:txBody>
                  <a:tcPr marL="6851" marR="6851" marT="6851"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b"/>
                      <a:r>
                        <a:rPr lang="sv-SE" sz="700" b="0" i="0" u="none" strike="noStrike" dirty="0">
                          <a:solidFill>
                            <a:srgbClr val="000000"/>
                          </a:solidFill>
                          <a:effectLst/>
                          <a:latin typeface="Futura Std Book" panose="020B0502020204020303" pitchFamily="34" charset="0"/>
                        </a:rPr>
                        <a:t>2021 kv4</a:t>
                      </a:r>
                    </a:p>
                  </a:txBody>
                  <a:tcPr marL="9525" marR="9525" marT="9525" marB="0" anchor="b">
                    <a:lnL>
                      <a:noFill/>
                    </a:lnL>
                    <a:lnR>
                      <a:noFill/>
                    </a:lnR>
                    <a:lnT w="12700" cap="flat" cmpd="sng" algn="ctr">
                      <a:noFill/>
                      <a:prstDash val="solid"/>
                      <a:round/>
                      <a:headEnd type="none" w="med" len="med"/>
                      <a:tailEnd type="none" w="med" len="med"/>
                    </a:lnT>
                    <a:lnB>
                      <a:noFill/>
                    </a:lnB>
                    <a:lnTlToBr w="12700" cmpd="sng">
                      <a:noFill/>
                      <a:prstDash val="solid"/>
                    </a:lnTlToBr>
                    <a:lnBlToTr w="12700" cmpd="sng">
                      <a:noFill/>
                      <a:prstDash val="solid"/>
                    </a:lnBlToTr>
                  </a:tcPr>
                </a:tc>
                <a:tc>
                  <a:txBody>
                    <a:bodyPr/>
                    <a:lstStyle/>
                    <a:p>
                      <a:pPr algn="ctr" rtl="0" fontAlgn="b"/>
                      <a:r>
                        <a:rPr lang="sv-SE" sz="700" b="0" i="0" u="none" strike="noStrike">
                          <a:solidFill>
                            <a:srgbClr val="000000"/>
                          </a:solidFill>
                          <a:effectLst/>
                          <a:latin typeface="Futura Std Book" panose="020B0502020204020303" pitchFamily="34" charset="0"/>
                        </a:rPr>
                        <a:t>Förändring</a:t>
                      </a:r>
                    </a:p>
                  </a:txBody>
                  <a:tcPr marL="9525" marR="9525" marT="9525" marB="0" anchor="b">
                    <a:lnL>
                      <a:noFill/>
                    </a:lnL>
                    <a:lnR>
                      <a:noFill/>
                    </a:lnR>
                    <a:lnT>
                      <a:noFill/>
                    </a:lnT>
                    <a:lnB>
                      <a:noFill/>
                    </a:lnB>
                    <a:lnTlToBr w="12700" cmpd="sng">
                      <a:noFill/>
                      <a:prstDash val="solid"/>
                    </a:lnTlToBr>
                    <a:lnBlToTr w="12700" cmpd="sng">
                      <a:noFill/>
                      <a:prstDash val="solid"/>
                    </a:lnBlToTr>
                  </a:tcPr>
                </a:tc>
                <a:tc gridSpan="2">
                  <a:txBody>
                    <a:bodyPr/>
                    <a:lstStyle/>
                    <a:p>
                      <a:pPr algn="ctr" rtl="0" fontAlgn="b"/>
                      <a:r>
                        <a:rPr lang="sv-SE" sz="700" b="0" i="0" u="none" strike="noStrike">
                          <a:solidFill>
                            <a:srgbClr val="000000"/>
                          </a:solidFill>
                          <a:effectLst/>
                          <a:latin typeface="Futura Std Book" panose="020B0502020204020303" pitchFamily="34" charset="0"/>
                        </a:rPr>
                        <a:t>Förändring (%) </a:t>
                      </a:r>
                    </a:p>
                  </a:txBody>
                  <a:tcPr marL="9525" marR="9525" marT="9525" marB="0" anchor="b">
                    <a:lnL>
                      <a:noFill/>
                    </a:lnL>
                    <a:lnR>
                      <a:noFill/>
                    </a:lnR>
                    <a:lnT>
                      <a:noFill/>
                    </a:lnT>
                    <a:lnB>
                      <a:noFill/>
                    </a:lnB>
                    <a:lnTlToBr w="12700" cmpd="sng">
                      <a:noFill/>
                      <a:prstDash val="solid"/>
                    </a:lnTlToBr>
                    <a:lnBlToTr w="12700" cmpd="sng">
                      <a:noFill/>
                      <a:prstDash val="solid"/>
                    </a:lnBlToTr>
                  </a:tcPr>
                </a:tc>
                <a:tc hMerge="1">
                  <a:txBody>
                    <a:bodyPr/>
                    <a:lstStyle/>
                    <a:p>
                      <a:endParaRPr lang="sv-SE"/>
                    </a:p>
                  </a:txBody>
                  <a:tcPr/>
                </a:tc>
                <a:extLst>
                  <a:ext uri="{0D108BD9-81ED-4DB2-BD59-A6C34878D82A}">
                    <a16:rowId xmlns:a16="http://schemas.microsoft.com/office/drawing/2014/main" val="2611160279"/>
                  </a:ext>
                </a:extLst>
              </a:tr>
              <a:tr h="208981">
                <a:tc>
                  <a:txBody>
                    <a:bodyPr/>
                    <a:lstStyle/>
                    <a:p>
                      <a:pPr algn="l" fontAlgn="b"/>
                      <a:endParaRPr lang="sv-SE" sz="800" b="0" i="0" u="none" strike="noStrike" dirty="0">
                        <a:solidFill>
                          <a:srgbClr val="000000"/>
                        </a:solidFill>
                        <a:effectLst/>
                        <a:latin typeface="Futura Std Book" panose="020B0502020204020303"/>
                      </a:endParaRPr>
                    </a:p>
                  </a:txBody>
                  <a:tcPr marL="6851" marR="6851" marT="6851"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b"/>
                      <a:r>
                        <a:rPr lang="sv-SE" sz="700" b="0" i="0" u="none" strike="noStrike">
                          <a:solidFill>
                            <a:srgbClr val="000000"/>
                          </a:solidFill>
                          <a:effectLst/>
                          <a:latin typeface="Futura Std Book" panose="020B0502020204020303" pitchFamily="34" charset="0"/>
                        </a:rPr>
                        <a:t>mdkr</a:t>
                      </a:r>
                    </a:p>
                  </a:txBody>
                  <a:tcPr marL="9525" marR="9525" marT="9525" marB="0" anchor="b">
                    <a:lnL>
                      <a:noFill/>
                    </a:lnL>
                    <a:lnR>
                      <a:noFill/>
                    </a:lnR>
                    <a:lnT>
                      <a:noFill/>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rtl="0" fontAlgn="b"/>
                      <a:r>
                        <a:rPr lang="sv-SE" sz="700" b="0" i="0" u="none" strike="noStrike">
                          <a:solidFill>
                            <a:srgbClr val="000000"/>
                          </a:solidFill>
                          <a:effectLst/>
                          <a:latin typeface="Futura Std Book" panose="020B0502020204020303" pitchFamily="34" charset="0"/>
                        </a:rPr>
                        <a:t>-1 år (mdkr)</a:t>
                      </a: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b"/>
                      <a:r>
                        <a:rPr lang="sv-SE" sz="700" b="0" i="0" u="none" strike="noStrike">
                          <a:solidFill>
                            <a:srgbClr val="000000"/>
                          </a:solidFill>
                          <a:effectLst/>
                          <a:latin typeface="Futura Std Book" panose="020B0502020204020303" pitchFamily="34" charset="0"/>
                        </a:rPr>
                        <a:t>-1 år</a:t>
                      </a: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b"/>
                      <a:r>
                        <a:rPr lang="sv-SE" sz="700" b="0" i="0" u="none" strike="noStrike">
                          <a:solidFill>
                            <a:srgbClr val="000000"/>
                          </a:solidFill>
                          <a:effectLst/>
                          <a:latin typeface="Futura Std Book" panose="020B0502020204020303" pitchFamily="34" charset="0"/>
                        </a:rPr>
                        <a:t>-5 år </a:t>
                      </a:r>
                    </a:p>
                  </a:txBody>
                  <a:tcPr marL="9525" marR="9525" marT="9525" marB="0" anchor="b">
                    <a:lnL>
                      <a:noFill/>
                    </a:lnL>
                    <a:lnR>
                      <a:noFill/>
                    </a:lnR>
                    <a:lnT>
                      <a:noFill/>
                    </a:lnT>
                    <a:lnB>
                      <a:noFill/>
                    </a:lnB>
                    <a:lnTlToBr w="12700" cmpd="sng">
                      <a:noFill/>
                      <a:prstDash val="solid"/>
                    </a:lnTlToBr>
                    <a:lnBlToTr w="12700" cmpd="sng">
                      <a:noFill/>
                      <a:prstDash val="solid"/>
                    </a:lnBlToTr>
                  </a:tcPr>
                </a:tc>
                <a:extLst>
                  <a:ext uri="{0D108BD9-81ED-4DB2-BD59-A6C34878D82A}">
                    <a16:rowId xmlns:a16="http://schemas.microsoft.com/office/drawing/2014/main" val="491872038"/>
                  </a:ext>
                </a:extLst>
              </a:tr>
              <a:tr h="199840">
                <a:tc>
                  <a:txBody>
                    <a:bodyPr/>
                    <a:lstStyle/>
                    <a:p>
                      <a:pPr algn="l" fontAlgn="b"/>
                      <a:r>
                        <a:rPr lang="sv-SE" sz="800" b="0" i="0" u="none" strike="noStrike" dirty="0">
                          <a:solidFill>
                            <a:srgbClr val="000000"/>
                          </a:solidFill>
                          <a:effectLst/>
                          <a:latin typeface="Futura Std Book" panose="020B0502020204020303"/>
                        </a:rPr>
                        <a:t>Sverige</a:t>
                      </a:r>
                    </a:p>
                  </a:txBody>
                  <a:tcPr marL="6851" marR="6851" marT="6851"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700" b="0" i="0" u="none" strike="noStrike" dirty="0">
                          <a:solidFill>
                            <a:srgbClr val="000000"/>
                          </a:solidFill>
                          <a:effectLst/>
                          <a:latin typeface="Futura Std Book" panose="020B0502020204020303"/>
                        </a:rPr>
                        <a:t>511,23</a:t>
                      </a:r>
                    </a:p>
                  </a:txBody>
                  <a:tcPr marL="9525" marR="9525" marT="9525" marB="0" anchor="ctr">
                    <a:lnL>
                      <a:noFill/>
                    </a:lnL>
                    <a:lnR>
                      <a:noFill/>
                    </a:lnR>
                    <a:lnT w="12700" cap="flat" cmpd="sng" algn="ctr">
                      <a:noFill/>
                      <a:prstDash val="solid"/>
                      <a:round/>
                      <a:headEnd type="none" w="med" len="med"/>
                      <a:tailEnd type="none" w="med" len="med"/>
                    </a:lnT>
                    <a:lnB>
                      <a:noFill/>
                    </a:lnB>
                    <a:lnTlToBr w="12700" cmpd="sng">
                      <a:noFill/>
                      <a:prstDash val="solid"/>
                    </a:lnTlToBr>
                    <a:lnBlToTr w="12700" cmpd="sng">
                      <a:noFill/>
                      <a:prstDash val="solid"/>
                    </a:lnBlToTr>
                  </a:tcPr>
                </a:tc>
                <a:tc>
                  <a:txBody>
                    <a:bodyPr/>
                    <a:lstStyle/>
                    <a:p>
                      <a:pPr algn="ctr" rtl="0" fontAlgn="ctr"/>
                      <a:r>
                        <a:rPr lang="sv-SE" sz="700" b="0" i="0" u="none" strike="noStrike">
                          <a:solidFill>
                            <a:srgbClr val="000000"/>
                          </a:solidFill>
                          <a:effectLst/>
                          <a:latin typeface="Futura Std Book" panose="020B0502020204020303"/>
                        </a:rPr>
                        <a:t>31,91</a:t>
                      </a:r>
                    </a:p>
                  </a:txBody>
                  <a:tcPr marL="9525" marR="9525" marT="9525" marB="0" anchor="ctr">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700" b="0" i="0" u="none" strike="noStrike">
                          <a:solidFill>
                            <a:srgbClr val="000000"/>
                          </a:solidFill>
                          <a:effectLst/>
                          <a:latin typeface="Futura Std Book" panose="020B0502020204020303"/>
                        </a:rPr>
                        <a:t>6,66</a:t>
                      </a:r>
                    </a:p>
                  </a:txBody>
                  <a:tcPr marL="9525" marR="9525" marT="9525" marB="0" anchor="ctr">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700" b="0" i="0" u="none" strike="noStrike">
                          <a:solidFill>
                            <a:srgbClr val="000000"/>
                          </a:solidFill>
                          <a:effectLst/>
                          <a:latin typeface="Futura Std Book" panose="020B0502020204020303"/>
                        </a:rPr>
                        <a:t>21,40</a:t>
                      </a:r>
                    </a:p>
                  </a:txBody>
                  <a:tcPr marL="9525" marR="9525" marT="9525" marB="0" anchor="ctr">
                    <a:lnL>
                      <a:noFill/>
                    </a:lnL>
                    <a:lnR>
                      <a:noFill/>
                    </a:lnR>
                    <a:lnT>
                      <a:noFill/>
                    </a:lnT>
                    <a:lnB>
                      <a:noFill/>
                    </a:lnB>
                    <a:lnTlToBr w="12700" cmpd="sng">
                      <a:noFill/>
                      <a:prstDash val="solid"/>
                    </a:lnTlToBr>
                    <a:lnBlToTr w="12700" cmpd="sng">
                      <a:noFill/>
                      <a:prstDash val="solid"/>
                    </a:lnBlToTr>
                  </a:tcPr>
                </a:tc>
                <a:extLst>
                  <a:ext uri="{0D108BD9-81ED-4DB2-BD59-A6C34878D82A}">
                    <a16:rowId xmlns:a16="http://schemas.microsoft.com/office/drawing/2014/main" val="3799404363"/>
                  </a:ext>
                </a:extLst>
              </a:tr>
              <a:tr h="208981">
                <a:tc>
                  <a:txBody>
                    <a:bodyPr/>
                    <a:lstStyle/>
                    <a:p>
                      <a:pPr algn="l" fontAlgn="b"/>
                      <a:r>
                        <a:rPr lang="sv-SE" sz="800" b="0" i="0" u="none" strike="noStrike" dirty="0">
                          <a:solidFill>
                            <a:srgbClr val="000000"/>
                          </a:solidFill>
                          <a:effectLst/>
                          <a:latin typeface="Futura Std Book" panose="020B0502020204020303"/>
                        </a:rPr>
                        <a:t>Stockholmsregionen</a:t>
                      </a:r>
                    </a:p>
                  </a:txBody>
                  <a:tcPr marL="6851" marR="6851" marT="6851"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700" b="0" i="0" u="none" strike="noStrike" dirty="0">
                          <a:solidFill>
                            <a:srgbClr val="000000"/>
                          </a:solidFill>
                          <a:effectLst/>
                          <a:latin typeface="Futura Std Book" panose="020B0502020204020303"/>
                        </a:rPr>
                        <a:t>252,82</a:t>
                      </a:r>
                    </a:p>
                  </a:txBody>
                  <a:tcPr marL="9525" marR="9525" marT="9525" marB="0" anchor="ctr">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700" b="0" i="0" u="none" strike="noStrike">
                          <a:solidFill>
                            <a:srgbClr val="000000"/>
                          </a:solidFill>
                          <a:effectLst/>
                          <a:latin typeface="Futura Std Book" panose="020B0502020204020303"/>
                        </a:rPr>
                        <a:t>16,56</a:t>
                      </a:r>
                    </a:p>
                  </a:txBody>
                  <a:tcPr marL="9525" marR="9525" marT="9525" marB="0" anchor="ctr">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700" b="0" i="0" u="none" strike="noStrike">
                          <a:solidFill>
                            <a:srgbClr val="000000"/>
                          </a:solidFill>
                          <a:effectLst/>
                          <a:latin typeface="Futura Std Book" panose="020B0502020204020303"/>
                        </a:rPr>
                        <a:t>7,01</a:t>
                      </a:r>
                    </a:p>
                  </a:txBody>
                  <a:tcPr marL="9525" marR="9525" marT="9525" marB="0" anchor="ctr">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700" b="0" i="0" u="none" strike="noStrike">
                          <a:solidFill>
                            <a:srgbClr val="000000"/>
                          </a:solidFill>
                          <a:effectLst/>
                          <a:latin typeface="Futura Std Book" panose="020B0502020204020303"/>
                        </a:rPr>
                        <a:t>22,88</a:t>
                      </a:r>
                    </a:p>
                  </a:txBody>
                  <a:tcPr marL="9525" marR="9525" marT="9525" marB="0" anchor="ctr">
                    <a:lnL>
                      <a:noFill/>
                    </a:lnL>
                    <a:lnR>
                      <a:noFill/>
                    </a:lnR>
                    <a:lnT>
                      <a:noFill/>
                    </a:lnT>
                    <a:lnB>
                      <a:noFill/>
                    </a:lnB>
                    <a:lnTlToBr w="12700" cmpd="sng">
                      <a:noFill/>
                      <a:prstDash val="solid"/>
                    </a:lnTlToBr>
                    <a:lnBlToTr w="12700" cmpd="sng">
                      <a:noFill/>
                      <a:prstDash val="solid"/>
                    </a:lnBlToTr>
                  </a:tcPr>
                </a:tc>
                <a:extLst>
                  <a:ext uri="{0D108BD9-81ED-4DB2-BD59-A6C34878D82A}">
                    <a16:rowId xmlns:a16="http://schemas.microsoft.com/office/drawing/2014/main" val="954283367"/>
                  </a:ext>
                </a:extLst>
              </a:tr>
              <a:tr h="199840">
                <a:tc>
                  <a:txBody>
                    <a:bodyPr/>
                    <a:lstStyle/>
                    <a:p>
                      <a:pPr algn="l" fontAlgn="b"/>
                      <a:r>
                        <a:rPr lang="sv-SE" sz="800" b="1" i="0" u="none" strike="noStrike" dirty="0">
                          <a:solidFill>
                            <a:srgbClr val="000000"/>
                          </a:solidFill>
                          <a:effectLst/>
                          <a:latin typeface="Futura Std Book" panose="020B0502020204020303"/>
                        </a:rPr>
                        <a:t>Örebro län</a:t>
                      </a:r>
                    </a:p>
                  </a:txBody>
                  <a:tcPr marL="6851" marR="6851" marT="6851"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700" b="1" i="0" u="none" strike="noStrike">
                          <a:solidFill>
                            <a:srgbClr val="000000"/>
                          </a:solidFill>
                          <a:effectLst/>
                          <a:latin typeface="Futura Std Book" panose="020B0502020204020303"/>
                        </a:rPr>
                        <a:t>13,61</a:t>
                      </a:r>
                    </a:p>
                  </a:txBody>
                  <a:tcPr marL="9525" marR="9525" marT="9525" marB="0" anchor="ctr">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700" b="1" i="0" u="none" strike="noStrike">
                          <a:solidFill>
                            <a:srgbClr val="000000"/>
                          </a:solidFill>
                          <a:effectLst/>
                          <a:latin typeface="Futura Std Book" panose="020B0502020204020303"/>
                        </a:rPr>
                        <a:t>0,58</a:t>
                      </a:r>
                    </a:p>
                  </a:txBody>
                  <a:tcPr marL="9525" marR="9525" marT="9525" marB="0" anchor="ctr">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700" b="1" i="0" u="none" strike="noStrike">
                          <a:solidFill>
                            <a:srgbClr val="000000"/>
                          </a:solidFill>
                          <a:effectLst/>
                          <a:latin typeface="Futura Std Book" panose="020B0502020204020303"/>
                        </a:rPr>
                        <a:t>4,49</a:t>
                      </a:r>
                    </a:p>
                  </a:txBody>
                  <a:tcPr marL="9525" marR="9525" marT="9525" marB="0" anchor="ctr">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700" b="1" i="0" u="none" strike="noStrike" dirty="0">
                          <a:solidFill>
                            <a:srgbClr val="000000"/>
                          </a:solidFill>
                          <a:effectLst/>
                          <a:latin typeface="Futura Std Book" panose="020B0502020204020303"/>
                        </a:rPr>
                        <a:t>17,63</a:t>
                      </a:r>
                    </a:p>
                  </a:txBody>
                  <a:tcPr marL="9525" marR="9525" marT="9525" marB="0" anchor="ctr">
                    <a:lnL>
                      <a:noFill/>
                    </a:lnL>
                    <a:lnR>
                      <a:noFill/>
                    </a:lnR>
                    <a:lnT>
                      <a:noFill/>
                    </a:lnT>
                    <a:lnB>
                      <a:noFill/>
                    </a:lnB>
                    <a:lnTlToBr w="12700" cmpd="sng">
                      <a:noFill/>
                      <a:prstDash val="solid"/>
                    </a:lnTlToBr>
                    <a:lnBlToTr w="12700" cmpd="sng">
                      <a:noFill/>
                      <a:prstDash val="solid"/>
                    </a:lnBlToTr>
                  </a:tcPr>
                </a:tc>
                <a:extLst>
                  <a:ext uri="{0D108BD9-81ED-4DB2-BD59-A6C34878D82A}">
                    <a16:rowId xmlns:a16="http://schemas.microsoft.com/office/drawing/2014/main" val="2597447219"/>
                  </a:ext>
                </a:extLst>
              </a:tr>
              <a:tr h="208981">
                <a:tc>
                  <a:txBody>
                    <a:bodyPr/>
                    <a:lstStyle/>
                    <a:p>
                      <a:pPr algn="l" fontAlgn="b"/>
                      <a:endParaRPr lang="sv-SE" sz="800" b="1" i="0" u="none" strike="noStrike">
                        <a:solidFill>
                          <a:srgbClr val="000000"/>
                        </a:solidFill>
                        <a:effectLst/>
                        <a:latin typeface="Futura Std Book" panose="020B0502020204020303"/>
                      </a:endParaRPr>
                    </a:p>
                  </a:txBody>
                  <a:tcPr marL="6851" marR="6851" marT="6851" marB="0" anchor="b">
                    <a:lnL>
                      <a:noFill/>
                    </a:lnL>
                    <a:lnR>
                      <a:noFill/>
                    </a:lnR>
                    <a:lnT>
                      <a:noFill/>
                    </a:lnT>
                    <a:lnB>
                      <a:noFill/>
                    </a:lnB>
                    <a:lnTlToBr w="12700" cmpd="sng">
                      <a:noFill/>
                      <a:prstDash val="solid"/>
                    </a:lnTlToBr>
                    <a:lnBlToTr w="12700" cmpd="sng">
                      <a:noFill/>
                      <a:prstDash val="solid"/>
                    </a:lnBlToTr>
                  </a:tcPr>
                </a:tc>
                <a:tc>
                  <a:txBody>
                    <a:bodyPr/>
                    <a:lstStyle/>
                    <a:p>
                      <a:pPr algn="l" fontAlgn="b"/>
                      <a:endParaRPr lang="sv-SE" sz="800" b="0" i="0" u="none" strike="noStrike">
                        <a:solidFill>
                          <a:srgbClr val="000000"/>
                        </a:solidFill>
                        <a:effectLst/>
                        <a:latin typeface="Futura Std Book" panose="020B0502020204020303" pitchFamily="34" charset="0"/>
                      </a:endParaRP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l" fontAlgn="b"/>
                      <a:endParaRPr lang="sv-SE" sz="800" b="0" i="0" u="none" strike="noStrike" dirty="0">
                        <a:solidFill>
                          <a:srgbClr val="000000"/>
                        </a:solidFill>
                        <a:effectLst/>
                        <a:latin typeface="Futura Std Book" panose="020B0502020204020303" pitchFamily="34" charset="0"/>
                      </a:endParaRP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l" fontAlgn="b"/>
                      <a:endParaRPr lang="sv-SE" sz="800" b="0" i="0" u="none" strike="noStrike">
                        <a:solidFill>
                          <a:srgbClr val="000000"/>
                        </a:solidFill>
                        <a:effectLst/>
                        <a:latin typeface="Futura Std Book" panose="020B0502020204020303" pitchFamily="34" charset="0"/>
                      </a:endParaRP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l" fontAlgn="b"/>
                      <a:endParaRPr lang="sv-SE" sz="800" b="0" i="0" u="none" strike="noStrike">
                        <a:solidFill>
                          <a:srgbClr val="000000"/>
                        </a:solidFill>
                        <a:effectLst/>
                        <a:latin typeface="Futura Std Book" panose="020B0502020204020303" pitchFamily="34" charset="0"/>
                      </a:endParaRPr>
                    </a:p>
                  </a:txBody>
                  <a:tcPr marL="9525" marR="9525" marT="9525" marB="0" anchor="b">
                    <a:lnL>
                      <a:noFill/>
                    </a:lnL>
                    <a:lnR>
                      <a:noFill/>
                    </a:lnR>
                    <a:lnT>
                      <a:noFill/>
                    </a:lnT>
                    <a:lnB>
                      <a:noFill/>
                    </a:lnB>
                    <a:lnTlToBr w="12700" cmpd="sng">
                      <a:noFill/>
                      <a:prstDash val="solid"/>
                    </a:lnTlToBr>
                    <a:lnBlToTr w="12700" cmpd="sng">
                      <a:noFill/>
                      <a:prstDash val="solid"/>
                    </a:lnBlToTr>
                  </a:tcPr>
                </a:tc>
                <a:extLst>
                  <a:ext uri="{0D108BD9-81ED-4DB2-BD59-A6C34878D82A}">
                    <a16:rowId xmlns:a16="http://schemas.microsoft.com/office/drawing/2014/main" val="1184467379"/>
                  </a:ext>
                </a:extLst>
              </a:tr>
              <a:tr h="382370">
                <a:tc>
                  <a:txBody>
                    <a:bodyPr/>
                    <a:lstStyle/>
                    <a:p>
                      <a:pPr algn="l" fontAlgn="b"/>
                      <a:r>
                        <a:rPr lang="sv-SE" sz="800" b="1" i="0" u="none" strike="noStrike">
                          <a:solidFill>
                            <a:srgbClr val="000000"/>
                          </a:solidFill>
                          <a:effectLst/>
                          <a:latin typeface="Futura Std Book" panose="020B0502020204020303"/>
                        </a:rPr>
                        <a:t>Lönesumma per sysselsatt</a:t>
                      </a:r>
                    </a:p>
                  </a:txBody>
                  <a:tcPr marL="6851" marR="6851" marT="6851" marB="0" anchor="b">
                    <a:lnL>
                      <a:noFill/>
                    </a:lnL>
                    <a:lnR>
                      <a:noFill/>
                    </a:lnR>
                    <a:lnT>
                      <a:noFill/>
                    </a:lnT>
                    <a:lnB>
                      <a:noFill/>
                    </a:lnB>
                    <a:lnTlToBr w="12700" cmpd="sng">
                      <a:noFill/>
                      <a:prstDash val="solid"/>
                    </a:lnTlToBr>
                    <a:lnBlToTr w="12700" cmpd="sng">
                      <a:noFill/>
                      <a:prstDash val="solid"/>
                    </a:lnBlToTr>
                  </a:tcPr>
                </a:tc>
                <a:tc>
                  <a:txBody>
                    <a:bodyPr/>
                    <a:lstStyle/>
                    <a:p>
                      <a:pPr algn="l" fontAlgn="b"/>
                      <a:endParaRPr lang="sv-SE" sz="800" b="0" i="0" u="none" strike="noStrike">
                        <a:solidFill>
                          <a:srgbClr val="000000"/>
                        </a:solidFill>
                        <a:effectLst/>
                        <a:latin typeface="Futura Std Book" panose="020B0502020204020303" pitchFamily="34" charset="0"/>
                      </a:endParaRPr>
                    </a:p>
                  </a:txBody>
                  <a:tcPr marL="9525" marR="9525" marT="9525" marB="0" anchor="b">
                    <a:lnL>
                      <a:noFill/>
                    </a:lnL>
                    <a:lnR>
                      <a:noFill/>
                    </a:lnR>
                    <a:lnT>
                      <a:noFill/>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l" fontAlgn="b"/>
                      <a:endParaRPr lang="sv-SE" sz="800" b="0" i="0" u="none" strike="noStrike" dirty="0">
                        <a:solidFill>
                          <a:srgbClr val="000000"/>
                        </a:solidFill>
                        <a:effectLst/>
                        <a:latin typeface="Futura Std Book" panose="020B0502020204020303" pitchFamily="34" charset="0"/>
                      </a:endParaRP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l" fontAlgn="b"/>
                      <a:endParaRPr lang="sv-SE" sz="800" b="0" i="0" u="none" strike="noStrike">
                        <a:solidFill>
                          <a:srgbClr val="000000"/>
                        </a:solidFill>
                        <a:effectLst/>
                        <a:latin typeface="Futura Std Book" panose="020B0502020204020303" pitchFamily="34" charset="0"/>
                      </a:endParaRP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l" fontAlgn="b"/>
                      <a:endParaRPr lang="sv-SE" sz="800" b="0" i="0" u="none" strike="noStrike">
                        <a:solidFill>
                          <a:srgbClr val="000000"/>
                        </a:solidFill>
                        <a:effectLst/>
                        <a:latin typeface="Futura Std Book" panose="020B0502020204020303" pitchFamily="34" charset="0"/>
                      </a:endParaRPr>
                    </a:p>
                  </a:txBody>
                  <a:tcPr marL="9525" marR="9525" marT="9525" marB="0" anchor="b">
                    <a:lnL>
                      <a:noFill/>
                    </a:lnL>
                    <a:lnR>
                      <a:noFill/>
                    </a:lnR>
                    <a:lnT>
                      <a:noFill/>
                    </a:lnT>
                    <a:lnB>
                      <a:noFill/>
                    </a:lnB>
                    <a:lnTlToBr w="12700" cmpd="sng">
                      <a:noFill/>
                      <a:prstDash val="solid"/>
                    </a:lnTlToBr>
                    <a:lnBlToTr w="12700" cmpd="sng">
                      <a:noFill/>
                      <a:prstDash val="solid"/>
                    </a:lnBlToTr>
                  </a:tcPr>
                </a:tc>
                <a:extLst>
                  <a:ext uri="{0D108BD9-81ED-4DB2-BD59-A6C34878D82A}">
                    <a16:rowId xmlns:a16="http://schemas.microsoft.com/office/drawing/2014/main" val="4253904471"/>
                  </a:ext>
                </a:extLst>
              </a:tr>
              <a:tr h="199840">
                <a:tc>
                  <a:txBody>
                    <a:bodyPr/>
                    <a:lstStyle/>
                    <a:p>
                      <a:pPr algn="l" fontAlgn="b"/>
                      <a:endParaRPr lang="sv-SE" sz="800" b="0" i="0" u="none" strike="noStrike">
                        <a:solidFill>
                          <a:srgbClr val="000000"/>
                        </a:solidFill>
                        <a:effectLst/>
                        <a:latin typeface="Futura Std Book" panose="020B0502020204020303"/>
                      </a:endParaRPr>
                    </a:p>
                  </a:txBody>
                  <a:tcPr marL="6851" marR="6851" marT="6851"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b"/>
                      <a:r>
                        <a:rPr lang="sv-SE" sz="700" b="0" i="0" u="none" strike="noStrike" dirty="0">
                          <a:solidFill>
                            <a:srgbClr val="000000"/>
                          </a:solidFill>
                          <a:effectLst/>
                          <a:latin typeface="Futura Std Book" panose="020B0502020204020303" pitchFamily="34" charset="0"/>
                        </a:rPr>
                        <a:t>2021 kv4</a:t>
                      </a:r>
                    </a:p>
                  </a:txBody>
                  <a:tcPr marL="9525" marR="9525" marT="9525" marB="0" anchor="b">
                    <a:lnL>
                      <a:noFill/>
                    </a:lnL>
                    <a:lnR>
                      <a:noFill/>
                    </a:lnR>
                    <a:lnT w="12700" cap="flat" cmpd="sng" algn="ctr">
                      <a:noFill/>
                      <a:prstDash val="solid"/>
                      <a:round/>
                      <a:headEnd type="none" w="med" len="med"/>
                      <a:tailEnd type="none" w="med" len="med"/>
                    </a:lnT>
                    <a:lnB>
                      <a:noFill/>
                    </a:lnB>
                    <a:lnTlToBr w="12700" cmpd="sng">
                      <a:noFill/>
                      <a:prstDash val="solid"/>
                    </a:lnTlToBr>
                    <a:lnBlToTr w="12700" cmpd="sng">
                      <a:noFill/>
                      <a:prstDash val="solid"/>
                    </a:lnBlToTr>
                  </a:tcPr>
                </a:tc>
                <a:tc>
                  <a:txBody>
                    <a:bodyPr/>
                    <a:lstStyle/>
                    <a:p>
                      <a:pPr algn="ctr" rtl="0" fontAlgn="b"/>
                      <a:r>
                        <a:rPr lang="sv-SE" sz="700" b="0" i="0" u="none" strike="noStrike">
                          <a:solidFill>
                            <a:srgbClr val="000000"/>
                          </a:solidFill>
                          <a:effectLst/>
                          <a:latin typeface="Futura Std Book" panose="020B0502020204020303" pitchFamily="34" charset="0"/>
                        </a:rPr>
                        <a:t>Förändring</a:t>
                      </a:r>
                    </a:p>
                  </a:txBody>
                  <a:tcPr marL="9525" marR="9525" marT="9525" marB="0" anchor="b">
                    <a:lnL>
                      <a:noFill/>
                    </a:lnL>
                    <a:lnR>
                      <a:noFill/>
                    </a:lnR>
                    <a:lnT>
                      <a:noFill/>
                    </a:lnT>
                    <a:lnB>
                      <a:noFill/>
                    </a:lnB>
                    <a:lnTlToBr w="12700" cmpd="sng">
                      <a:noFill/>
                      <a:prstDash val="solid"/>
                    </a:lnTlToBr>
                    <a:lnBlToTr w="12700" cmpd="sng">
                      <a:noFill/>
                      <a:prstDash val="solid"/>
                    </a:lnBlToTr>
                  </a:tcPr>
                </a:tc>
                <a:tc gridSpan="2">
                  <a:txBody>
                    <a:bodyPr/>
                    <a:lstStyle/>
                    <a:p>
                      <a:pPr algn="ctr" rtl="0" fontAlgn="b"/>
                      <a:r>
                        <a:rPr lang="sv-SE" sz="700" b="0" i="0" u="none" strike="noStrike">
                          <a:solidFill>
                            <a:srgbClr val="000000"/>
                          </a:solidFill>
                          <a:effectLst/>
                          <a:latin typeface="Futura Std Book" panose="020B0502020204020303" pitchFamily="34" charset="0"/>
                        </a:rPr>
                        <a:t>Förändring (%) </a:t>
                      </a:r>
                    </a:p>
                  </a:txBody>
                  <a:tcPr marL="9525" marR="9525" marT="9525" marB="0" anchor="b">
                    <a:lnL>
                      <a:noFill/>
                    </a:lnL>
                    <a:lnR>
                      <a:noFill/>
                    </a:lnR>
                    <a:lnT>
                      <a:noFill/>
                    </a:lnT>
                    <a:lnB>
                      <a:noFill/>
                    </a:lnB>
                    <a:lnTlToBr w="12700" cmpd="sng">
                      <a:noFill/>
                      <a:prstDash val="solid"/>
                    </a:lnTlToBr>
                    <a:lnBlToTr w="12700" cmpd="sng">
                      <a:noFill/>
                      <a:prstDash val="solid"/>
                    </a:lnBlToTr>
                  </a:tcPr>
                </a:tc>
                <a:tc hMerge="1">
                  <a:txBody>
                    <a:bodyPr/>
                    <a:lstStyle/>
                    <a:p>
                      <a:endParaRPr lang="sv-SE"/>
                    </a:p>
                  </a:txBody>
                  <a:tcPr/>
                </a:tc>
                <a:extLst>
                  <a:ext uri="{0D108BD9-81ED-4DB2-BD59-A6C34878D82A}">
                    <a16:rowId xmlns:a16="http://schemas.microsoft.com/office/drawing/2014/main" val="1668527578"/>
                  </a:ext>
                </a:extLst>
              </a:tr>
              <a:tr h="208981">
                <a:tc>
                  <a:txBody>
                    <a:bodyPr/>
                    <a:lstStyle/>
                    <a:p>
                      <a:pPr algn="l" fontAlgn="b"/>
                      <a:endParaRPr lang="sv-SE" sz="800" b="0" i="0" u="none" strike="noStrike">
                        <a:solidFill>
                          <a:srgbClr val="000000"/>
                        </a:solidFill>
                        <a:effectLst/>
                        <a:latin typeface="Futura Std Book" panose="020B0502020204020303"/>
                      </a:endParaRPr>
                    </a:p>
                  </a:txBody>
                  <a:tcPr marL="6851" marR="6851" marT="6851"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b"/>
                      <a:r>
                        <a:rPr lang="sv-SE" sz="700" b="0" i="0" u="none" strike="noStrike">
                          <a:solidFill>
                            <a:srgbClr val="000000"/>
                          </a:solidFill>
                          <a:effectLst/>
                          <a:latin typeface="Futura Std Book" panose="020B0502020204020303" pitchFamily="34" charset="0"/>
                        </a:rPr>
                        <a:t>tkr</a:t>
                      </a:r>
                    </a:p>
                  </a:txBody>
                  <a:tcPr marL="9525" marR="9525" marT="9525" marB="0" anchor="b">
                    <a:lnL>
                      <a:noFill/>
                    </a:lnL>
                    <a:lnR>
                      <a:noFill/>
                    </a:lnR>
                    <a:lnT>
                      <a:noFill/>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rtl="0" fontAlgn="b"/>
                      <a:r>
                        <a:rPr lang="sv-SE" sz="700" b="0" i="0" u="none" strike="noStrike">
                          <a:solidFill>
                            <a:srgbClr val="000000"/>
                          </a:solidFill>
                          <a:effectLst/>
                          <a:latin typeface="Futura Std Book" panose="020B0502020204020303" pitchFamily="34" charset="0"/>
                        </a:rPr>
                        <a:t>-1 år (tkr)</a:t>
                      </a: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b"/>
                      <a:r>
                        <a:rPr lang="sv-SE" sz="700" b="0" i="0" u="none" strike="noStrike">
                          <a:solidFill>
                            <a:srgbClr val="000000"/>
                          </a:solidFill>
                          <a:effectLst/>
                          <a:latin typeface="Futura Std Book" panose="020B0502020204020303" pitchFamily="34" charset="0"/>
                        </a:rPr>
                        <a:t>-1 år</a:t>
                      </a: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b"/>
                      <a:r>
                        <a:rPr lang="sv-SE" sz="700" b="0" i="0" u="none" strike="noStrike">
                          <a:solidFill>
                            <a:srgbClr val="000000"/>
                          </a:solidFill>
                          <a:effectLst/>
                          <a:latin typeface="Futura Std Book" panose="020B0502020204020303" pitchFamily="34" charset="0"/>
                        </a:rPr>
                        <a:t>-5 år </a:t>
                      </a:r>
                    </a:p>
                  </a:txBody>
                  <a:tcPr marL="9525" marR="9525" marT="9525" marB="0" anchor="b">
                    <a:lnL>
                      <a:noFill/>
                    </a:lnL>
                    <a:lnR>
                      <a:noFill/>
                    </a:lnR>
                    <a:lnT>
                      <a:noFill/>
                    </a:lnT>
                    <a:lnB>
                      <a:noFill/>
                    </a:lnB>
                    <a:lnTlToBr w="12700" cmpd="sng">
                      <a:noFill/>
                      <a:prstDash val="solid"/>
                    </a:lnTlToBr>
                    <a:lnBlToTr w="12700" cmpd="sng">
                      <a:noFill/>
                      <a:prstDash val="solid"/>
                    </a:lnBlToTr>
                  </a:tcPr>
                </a:tc>
                <a:extLst>
                  <a:ext uri="{0D108BD9-81ED-4DB2-BD59-A6C34878D82A}">
                    <a16:rowId xmlns:a16="http://schemas.microsoft.com/office/drawing/2014/main" val="2657835691"/>
                  </a:ext>
                </a:extLst>
              </a:tr>
              <a:tr h="199840">
                <a:tc>
                  <a:txBody>
                    <a:bodyPr/>
                    <a:lstStyle/>
                    <a:p>
                      <a:pPr algn="l" fontAlgn="b"/>
                      <a:r>
                        <a:rPr lang="sv-SE" sz="800" b="0" i="0" u="none" strike="noStrike">
                          <a:solidFill>
                            <a:srgbClr val="000000"/>
                          </a:solidFill>
                          <a:effectLst/>
                          <a:latin typeface="Futura Std Book" panose="020B0502020204020303"/>
                        </a:rPr>
                        <a:t>Sverige</a:t>
                      </a:r>
                    </a:p>
                  </a:txBody>
                  <a:tcPr marL="6851" marR="6851" marT="6851"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700" b="0" i="0" u="none" strike="noStrike">
                          <a:solidFill>
                            <a:srgbClr val="000000"/>
                          </a:solidFill>
                          <a:effectLst/>
                          <a:latin typeface="Futura Std Book" panose="020B0502020204020303"/>
                        </a:rPr>
                        <a:t>100,56</a:t>
                      </a:r>
                    </a:p>
                  </a:txBody>
                  <a:tcPr marL="9525" marR="9525" marT="9525" marB="0" anchor="ctr">
                    <a:lnL>
                      <a:noFill/>
                    </a:lnL>
                    <a:lnR>
                      <a:noFill/>
                    </a:lnR>
                    <a:lnT w="12700" cap="flat" cmpd="sng" algn="ctr">
                      <a:noFill/>
                      <a:prstDash val="solid"/>
                      <a:round/>
                      <a:headEnd type="none" w="med" len="med"/>
                      <a:tailEnd type="none" w="med" len="med"/>
                    </a:lnT>
                    <a:lnB>
                      <a:noFill/>
                    </a:lnB>
                    <a:lnTlToBr w="12700" cmpd="sng">
                      <a:noFill/>
                      <a:prstDash val="solid"/>
                    </a:lnTlToBr>
                    <a:lnBlToTr w="12700" cmpd="sng">
                      <a:noFill/>
                      <a:prstDash val="solid"/>
                    </a:lnBlToTr>
                  </a:tcPr>
                </a:tc>
                <a:tc>
                  <a:txBody>
                    <a:bodyPr/>
                    <a:lstStyle/>
                    <a:p>
                      <a:pPr algn="ctr" rtl="0" fontAlgn="ctr"/>
                      <a:r>
                        <a:rPr lang="sv-SE" sz="700" b="0" i="0" u="none" strike="noStrike">
                          <a:solidFill>
                            <a:srgbClr val="000000"/>
                          </a:solidFill>
                          <a:effectLst/>
                          <a:latin typeface="Futura Std Book" panose="020B0502020204020303"/>
                        </a:rPr>
                        <a:t>5,81</a:t>
                      </a:r>
                    </a:p>
                  </a:txBody>
                  <a:tcPr marL="9525" marR="9525" marT="9525" marB="0" anchor="ctr">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700" b="0" i="0" u="none" strike="noStrike">
                          <a:solidFill>
                            <a:srgbClr val="000000"/>
                          </a:solidFill>
                          <a:effectLst/>
                          <a:latin typeface="Futura Std Book" panose="020B0502020204020303"/>
                        </a:rPr>
                        <a:t>6,14</a:t>
                      </a:r>
                    </a:p>
                  </a:txBody>
                  <a:tcPr marL="9525" marR="9525" marT="9525" marB="0" anchor="ctr">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700" b="0" i="0" u="none" strike="noStrike">
                          <a:solidFill>
                            <a:srgbClr val="000000"/>
                          </a:solidFill>
                          <a:effectLst/>
                          <a:latin typeface="Futura Std Book" panose="020B0502020204020303"/>
                        </a:rPr>
                        <a:t>17,51</a:t>
                      </a:r>
                    </a:p>
                  </a:txBody>
                  <a:tcPr marL="9525" marR="9525" marT="9525" marB="0" anchor="ctr">
                    <a:lnL>
                      <a:noFill/>
                    </a:lnL>
                    <a:lnR>
                      <a:noFill/>
                    </a:lnR>
                    <a:lnT>
                      <a:noFill/>
                    </a:lnT>
                    <a:lnB>
                      <a:noFill/>
                    </a:lnB>
                    <a:lnTlToBr w="12700" cmpd="sng">
                      <a:noFill/>
                      <a:prstDash val="solid"/>
                    </a:lnTlToBr>
                    <a:lnBlToTr w="12700" cmpd="sng">
                      <a:noFill/>
                      <a:prstDash val="solid"/>
                    </a:lnBlToTr>
                  </a:tcPr>
                </a:tc>
                <a:extLst>
                  <a:ext uri="{0D108BD9-81ED-4DB2-BD59-A6C34878D82A}">
                    <a16:rowId xmlns:a16="http://schemas.microsoft.com/office/drawing/2014/main" val="1525677870"/>
                  </a:ext>
                </a:extLst>
              </a:tr>
              <a:tr h="199840">
                <a:tc>
                  <a:txBody>
                    <a:bodyPr/>
                    <a:lstStyle/>
                    <a:p>
                      <a:pPr algn="l" fontAlgn="b"/>
                      <a:r>
                        <a:rPr lang="sv-SE" sz="800" b="0" i="0" u="none" strike="noStrike">
                          <a:solidFill>
                            <a:srgbClr val="000000"/>
                          </a:solidFill>
                          <a:effectLst/>
                          <a:latin typeface="Futura Std Book" panose="020B0502020204020303"/>
                        </a:rPr>
                        <a:t>Stockholmsregionen</a:t>
                      </a:r>
                    </a:p>
                  </a:txBody>
                  <a:tcPr marL="6851" marR="6851" marT="6851"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700" b="0" i="0" u="none" strike="noStrike">
                          <a:solidFill>
                            <a:srgbClr val="000000"/>
                          </a:solidFill>
                          <a:effectLst/>
                          <a:latin typeface="Futura Std Book" panose="020B0502020204020303"/>
                        </a:rPr>
                        <a:t>107,75</a:t>
                      </a:r>
                    </a:p>
                  </a:txBody>
                  <a:tcPr marL="9525" marR="9525" marT="9525" marB="0" anchor="ctr">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700" b="0" i="0" u="none" strike="noStrike">
                          <a:solidFill>
                            <a:srgbClr val="000000"/>
                          </a:solidFill>
                          <a:effectLst/>
                          <a:latin typeface="Futura Std Book" panose="020B0502020204020303"/>
                        </a:rPr>
                        <a:t>6,29</a:t>
                      </a:r>
                    </a:p>
                  </a:txBody>
                  <a:tcPr marL="9525" marR="9525" marT="9525" marB="0" anchor="ctr">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700" b="0" i="0" u="none" strike="noStrike">
                          <a:solidFill>
                            <a:srgbClr val="000000"/>
                          </a:solidFill>
                          <a:effectLst/>
                          <a:latin typeface="Futura Std Book" panose="020B0502020204020303"/>
                        </a:rPr>
                        <a:t>6,20</a:t>
                      </a:r>
                    </a:p>
                  </a:txBody>
                  <a:tcPr marL="9525" marR="9525" marT="9525" marB="0" anchor="ctr">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700" b="0" i="0" u="none" strike="noStrike">
                          <a:solidFill>
                            <a:srgbClr val="000000"/>
                          </a:solidFill>
                          <a:effectLst/>
                          <a:latin typeface="Futura Std Book" panose="020B0502020204020303"/>
                        </a:rPr>
                        <a:t>18,02</a:t>
                      </a:r>
                    </a:p>
                  </a:txBody>
                  <a:tcPr marL="9525" marR="9525" marT="9525" marB="0" anchor="ctr">
                    <a:lnL>
                      <a:noFill/>
                    </a:lnL>
                    <a:lnR>
                      <a:noFill/>
                    </a:lnR>
                    <a:lnT>
                      <a:noFill/>
                    </a:lnT>
                    <a:lnB>
                      <a:noFill/>
                    </a:lnB>
                    <a:lnTlToBr w="12700" cmpd="sng">
                      <a:noFill/>
                      <a:prstDash val="solid"/>
                    </a:lnTlToBr>
                    <a:lnBlToTr w="12700" cmpd="sng">
                      <a:noFill/>
                      <a:prstDash val="solid"/>
                    </a:lnBlToTr>
                  </a:tcPr>
                </a:tc>
                <a:extLst>
                  <a:ext uri="{0D108BD9-81ED-4DB2-BD59-A6C34878D82A}">
                    <a16:rowId xmlns:a16="http://schemas.microsoft.com/office/drawing/2014/main" val="2284845877"/>
                  </a:ext>
                </a:extLst>
              </a:tr>
              <a:tr h="199840">
                <a:tc>
                  <a:txBody>
                    <a:bodyPr/>
                    <a:lstStyle/>
                    <a:p>
                      <a:pPr algn="l" fontAlgn="b"/>
                      <a:r>
                        <a:rPr lang="sv-SE" sz="800" b="1" i="0" u="none" strike="noStrike" dirty="0">
                          <a:solidFill>
                            <a:srgbClr val="000000"/>
                          </a:solidFill>
                          <a:effectLst/>
                          <a:latin typeface="Futura Std Book" panose="020B0502020204020303"/>
                        </a:rPr>
                        <a:t>Örebro län</a:t>
                      </a:r>
                    </a:p>
                  </a:txBody>
                  <a:tcPr marL="6851" marR="6851" marT="6851"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700" b="1" i="0" u="none" strike="noStrike">
                          <a:solidFill>
                            <a:srgbClr val="000000"/>
                          </a:solidFill>
                          <a:effectLst/>
                          <a:latin typeface="Futura Std Book" panose="020B0502020204020303"/>
                        </a:rPr>
                        <a:t>98,02</a:t>
                      </a:r>
                    </a:p>
                  </a:txBody>
                  <a:tcPr marL="9525" marR="9525" marT="9525" marB="0" anchor="ctr">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700" b="1" i="0" u="none" strike="noStrike">
                          <a:solidFill>
                            <a:srgbClr val="000000"/>
                          </a:solidFill>
                          <a:effectLst/>
                          <a:latin typeface="Futura Std Book" panose="020B0502020204020303"/>
                        </a:rPr>
                        <a:t>7,97</a:t>
                      </a:r>
                    </a:p>
                  </a:txBody>
                  <a:tcPr marL="9525" marR="9525" marT="9525" marB="0" anchor="ctr">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700" b="1" i="0" u="none" strike="noStrike">
                          <a:solidFill>
                            <a:srgbClr val="000000"/>
                          </a:solidFill>
                          <a:effectLst/>
                          <a:latin typeface="Futura Std Book" panose="020B0502020204020303"/>
                        </a:rPr>
                        <a:t>8,85</a:t>
                      </a:r>
                    </a:p>
                  </a:txBody>
                  <a:tcPr marL="9525" marR="9525" marT="9525" marB="0" anchor="ctr">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700" b="1" i="0" u="none" strike="noStrike" dirty="0">
                          <a:solidFill>
                            <a:srgbClr val="000000"/>
                          </a:solidFill>
                          <a:effectLst/>
                          <a:latin typeface="Futura Std Book" panose="020B0502020204020303"/>
                        </a:rPr>
                        <a:t>18,13</a:t>
                      </a:r>
                    </a:p>
                  </a:txBody>
                  <a:tcPr marL="9525" marR="9525" marT="9525" marB="0" anchor="ctr">
                    <a:lnL>
                      <a:noFill/>
                    </a:lnL>
                    <a:lnR>
                      <a:noFill/>
                    </a:lnR>
                    <a:lnT>
                      <a:noFill/>
                    </a:lnT>
                    <a:lnB>
                      <a:noFill/>
                    </a:lnB>
                    <a:lnTlToBr w="12700" cmpd="sng">
                      <a:noFill/>
                      <a:prstDash val="solid"/>
                    </a:lnTlToBr>
                    <a:lnBlToTr w="12700" cmpd="sng">
                      <a:noFill/>
                      <a:prstDash val="solid"/>
                    </a:lnBlToTr>
                  </a:tcPr>
                </a:tc>
                <a:extLst>
                  <a:ext uri="{0D108BD9-81ED-4DB2-BD59-A6C34878D82A}">
                    <a16:rowId xmlns:a16="http://schemas.microsoft.com/office/drawing/2014/main" val="584914921"/>
                  </a:ext>
                </a:extLst>
              </a:tr>
              <a:tr h="199840">
                <a:tc>
                  <a:txBody>
                    <a:bodyPr/>
                    <a:lstStyle/>
                    <a:p>
                      <a:pPr algn="l" fontAlgn="b"/>
                      <a:endParaRPr lang="sv-SE" sz="800" b="1" i="0" u="none" strike="noStrike">
                        <a:solidFill>
                          <a:srgbClr val="000000"/>
                        </a:solidFill>
                        <a:effectLst/>
                        <a:latin typeface="Futura Std Book" panose="020B0502020204020303"/>
                      </a:endParaRPr>
                    </a:p>
                  </a:txBody>
                  <a:tcPr marL="6851" marR="6851" marT="6851" marB="0" anchor="b">
                    <a:lnL>
                      <a:noFill/>
                    </a:lnL>
                    <a:lnR>
                      <a:noFill/>
                    </a:lnR>
                    <a:lnT>
                      <a:noFill/>
                    </a:lnT>
                    <a:lnB>
                      <a:noFill/>
                    </a:lnB>
                    <a:lnTlToBr w="12700" cmpd="sng">
                      <a:noFill/>
                      <a:prstDash val="solid"/>
                    </a:lnTlToBr>
                    <a:lnBlToTr w="12700" cmpd="sng">
                      <a:noFill/>
                      <a:prstDash val="solid"/>
                    </a:lnBlToTr>
                  </a:tcPr>
                </a:tc>
                <a:tc>
                  <a:txBody>
                    <a:bodyPr/>
                    <a:lstStyle/>
                    <a:p>
                      <a:pPr algn="l" fontAlgn="b"/>
                      <a:endParaRPr lang="sv-SE" sz="800" b="0" i="0" u="none" strike="noStrike">
                        <a:solidFill>
                          <a:srgbClr val="000000"/>
                        </a:solidFill>
                        <a:effectLst/>
                        <a:latin typeface="Futura Std Book" panose="020B0502020204020303" pitchFamily="34" charset="0"/>
                      </a:endParaRP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l" fontAlgn="b"/>
                      <a:endParaRPr lang="sv-SE" sz="800" b="0" i="0" u="none" strike="noStrike">
                        <a:solidFill>
                          <a:srgbClr val="000000"/>
                        </a:solidFill>
                        <a:effectLst/>
                        <a:latin typeface="Futura Std Book" panose="020B0502020204020303" pitchFamily="34" charset="0"/>
                      </a:endParaRP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l" fontAlgn="b"/>
                      <a:endParaRPr lang="sv-SE" sz="800" b="0" i="0" u="none" strike="noStrike">
                        <a:solidFill>
                          <a:srgbClr val="000000"/>
                        </a:solidFill>
                        <a:effectLst/>
                        <a:latin typeface="Futura Std Book" panose="020B0502020204020303" pitchFamily="34" charset="0"/>
                      </a:endParaRP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l" fontAlgn="b"/>
                      <a:endParaRPr lang="sv-SE" sz="800" b="0" i="0" u="none" strike="noStrike">
                        <a:solidFill>
                          <a:srgbClr val="000000"/>
                        </a:solidFill>
                        <a:effectLst/>
                        <a:latin typeface="Futura Std Book" panose="020B0502020204020303" pitchFamily="34" charset="0"/>
                      </a:endParaRPr>
                    </a:p>
                  </a:txBody>
                  <a:tcPr marL="9525" marR="9525" marT="9525" marB="0" anchor="b">
                    <a:lnL>
                      <a:noFill/>
                    </a:lnL>
                    <a:lnR>
                      <a:noFill/>
                    </a:lnR>
                    <a:lnT>
                      <a:noFill/>
                    </a:lnT>
                    <a:lnB>
                      <a:noFill/>
                    </a:lnB>
                    <a:lnTlToBr w="12700" cmpd="sng">
                      <a:noFill/>
                      <a:prstDash val="solid"/>
                    </a:lnTlToBr>
                    <a:lnBlToTr w="12700" cmpd="sng">
                      <a:noFill/>
                      <a:prstDash val="solid"/>
                    </a:lnBlToTr>
                  </a:tcPr>
                </a:tc>
                <a:extLst>
                  <a:ext uri="{0D108BD9-81ED-4DB2-BD59-A6C34878D82A}">
                    <a16:rowId xmlns:a16="http://schemas.microsoft.com/office/drawing/2014/main" val="762918256"/>
                  </a:ext>
                </a:extLst>
              </a:tr>
              <a:tr h="382370">
                <a:tc>
                  <a:txBody>
                    <a:bodyPr/>
                    <a:lstStyle/>
                    <a:p>
                      <a:pPr algn="l" fontAlgn="b"/>
                      <a:r>
                        <a:rPr lang="sv-SE" sz="800" b="1" i="0" u="none" strike="noStrike">
                          <a:solidFill>
                            <a:srgbClr val="000000"/>
                          </a:solidFill>
                          <a:effectLst/>
                          <a:latin typeface="Futura Std Book" panose="020B0502020204020303"/>
                        </a:rPr>
                        <a:t>Lönesumma per invånare</a:t>
                      </a:r>
                    </a:p>
                  </a:txBody>
                  <a:tcPr marL="6851" marR="6851" marT="6851" marB="0" anchor="b">
                    <a:lnL>
                      <a:noFill/>
                    </a:lnL>
                    <a:lnR>
                      <a:noFill/>
                    </a:lnR>
                    <a:lnT>
                      <a:noFill/>
                    </a:lnT>
                    <a:lnB>
                      <a:noFill/>
                    </a:lnB>
                    <a:lnTlToBr w="12700" cmpd="sng">
                      <a:noFill/>
                      <a:prstDash val="solid"/>
                    </a:lnTlToBr>
                    <a:lnBlToTr w="12700" cmpd="sng">
                      <a:noFill/>
                      <a:prstDash val="solid"/>
                    </a:lnBlToTr>
                  </a:tcPr>
                </a:tc>
                <a:tc>
                  <a:txBody>
                    <a:bodyPr/>
                    <a:lstStyle/>
                    <a:p>
                      <a:pPr algn="l" fontAlgn="b"/>
                      <a:endParaRPr lang="sv-SE" sz="800" b="0" i="0" u="none" strike="noStrike">
                        <a:solidFill>
                          <a:srgbClr val="000000"/>
                        </a:solidFill>
                        <a:effectLst/>
                        <a:latin typeface="Futura Std Book" panose="020B0502020204020303" pitchFamily="34" charset="0"/>
                      </a:endParaRPr>
                    </a:p>
                  </a:txBody>
                  <a:tcPr marL="9525" marR="9525" marT="9525" marB="0" anchor="b">
                    <a:lnL>
                      <a:noFill/>
                    </a:lnL>
                    <a:lnR>
                      <a:noFill/>
                    </a:lnR>
                    <a:lnT>
                      <a:noFill/>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l" fontAlgn="b"/>
                      <a:endParaRPr lang="sv-SE" sz="800" b="0" i="0" u="none" strike="noStrike">
                        <a:solidFill>
                          <a:srgbClr val="000000"/>
                        </a:solidFill>
                        <a:effectLst/>
                        <a:latin typeface="Futura Std Book" panose="020B0502020204020303" pitchFamily="34" charset="0"/>
                      </a:endParaRP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l" fontAlgn="b"/>
                      <a:endParaRPr lang="sv-SE" sz="800" b="0" i="0" u="none" strike="noStrike">
                        <a:solidFill>
                          <a:srgbClr val="000000"/>
                        </a:solidFill>
                        <a:effectLst/>
                        <a:latin typeface="Futura Std Book" panose="020B0502020204020303" pitchFamily="34" charset="0"/>
                      </a:endParaRP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l" fontAlgn="b"/>
                      <a:endParaRPr lang="sv-SE" sz="800" b="0" i="0" u="none" strike="noStrike">
                        <a:solidFill>
                          <a:srgbClr val="000000"/>
                        </a:solidFill>
                        <a:effectLst/>
                        <a:latin typeface="Futura Std Book" panose="020B0502020204020303" pitchFamily="34" charset="0"/>
                      </a:endParaRPr>
                    </a:p>
                  </a:txBody>
                  <a:tcPr marL="9525" marR="9525" marT="9525" marB="0" anchor="b">
                    <a:lnL>
                      <a:noFill/>
                    </a:lnL>
                    <a:lnR>
                      <a:noFill/>
                    </a:lnR>
                    <a:lnT>
                      <a:noFill/>
                    </a:lnT>
                    <a:lnB>
                      <a:noFill/>
                    </a:lnB>
                    <a:lnTlToBr w="12700" cmpd="sng">
                      <a:noFill/>
                      <a:prstDash val="solid"/>
                    </a:lnTlToBr>
                    <a:lnBlToTr w="12700" cmpd="sng">
                      <a:noFill/>
                      <a:prstDash val="solid"/>
                    </a:lnBlToTr>
                  </a:tcPr>
                </a:tc>
                <a:extLst>
                  <a:ext uri="{0D108BD9-81ED-4DB2-BD59-A6C34878D82A}">
                    <a16:rowId xmlns:a16="http://schemas.microsoft.com/office/drawing/2014/main" val="2413264804"/>
                  </a:ext>
                </a:extLst>
              </a:tr>
              <a:tr h="208981">
                <a:tc>
                  <a:txBody>
                    <a:bodyPr/>
                    <a:lstStyle/>
                    <a:p>
                      <a:pPr algn="l" fontAlgn="b"/>
                      <a:endParaRPr lang="sv-SE" sz="800" b="0" i="0" u="none" strike="noStrike">
                        <a:solidFill>
                          <a:srgbClr val="000000"/>
                        </a:solidFill>
                        <a:effectLst/>
                        <a:latin typeface="Futura Std Book" panose="020B0502020204020303"/>
                      </a:endParaRPr>
                    </a:p>
                  </a:txBody>
                  <a:tcPr marL="6851" marR="6851" marT="6851"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b"/>
                      <a:r>
                        <a:rPr lang="sv-SE" sz="700" b="0" i="0" u="none" strike="noStrike" dirty="0">
                          <a:solidFill>
                            <a:srgbClr val="000000"/>
                          </a:solidFill>
                          <a:effectLst/>
                          <a:latin typeface="Futura Std Book" panose="020B0502020204020303" pitchFamily="34" charset="0"/>
                        </a:rPr>
                        <a:t>2021 kv4</a:t>
                      </a:r>
                    </a:p>
                  </a:txBody>
                  <a:tcPr marL="9525" marR="9525" marT="9525" marB="0" anchor="b">
                    <a:lnL>
                      <a:noFill/>
                    </a:lnL>
                    <a:lnR>
                      <a:noFill/>
                    </a:lnR>
                    <a:lnT w="12700" cap="flat" cmpd="sng" algn="ctr">
                      <a:noFill/>
                      <a:prstDash val="solid"/>
                      <a:round/>
                      <a:headEnd type="none" w="med" len="med"/>
                      <a:tailEnd type="none" w="med" len="med"/>
                    </a:lnT>
                    <a:lnB>
                      <a:noFill/>
                    </a:lnB>
                    <a:lnTlToBr w="12700" cmpd="sng">
                      <a:noFill/>
                      <a:prstDash val="solid"/>
                    </a:lnTlToBr>
                    <a:lnBlToTr w="12700" cmpd="sng">
                      <a:noFill/>
                      <a:prstDash val="solid"/>
                    </a:lnBlToTr>
                  </a:tcPr>
                </a:tc>
                <a:tc>
                  <a:txBody>
                    <a:bodyPr/>
                    <a:lstStyle/>
                    <a:p>
                      <a:pPr algn="ctr" rtl="0" fontAlgn="b"/>
                      <a:r>
                        <a:rPr lang="sv-SE" sz="700" b="0" i="0" u="none" strike="noStrike">
                          <a:solidFill>
                            <a:srgbClr val="000000"/>
                          </a:solidFill>
                          <a:effectLst/>
                          <a:latin typeface="Futura Std Book" panose="020B0502020204020303" pitchFamily="34" charset="0"/>
                        </a:rPr>
                        <a:t>Förändring</a:t>
                      </a:r>
                    </a:p>
                  </a:txBody>
                  <a:tcPr marL="9525" marR="9525" marT="9525" marB="0" anchor="b">
                    <a:lnL>
                      <a:noFill/>
                    </a:lnL>
                    <a:lnR>
                      <a:noFill/>
                    </a:lnR>
                    <a:lnT>
                      <a:noFill/>
                    </a:lnT>
                    <a:lnB>
                      <a:noFill/>
                    </a:lnB>
                    <a:lnTlToBr w="12700" cmpd="sng">
                      <a:noFill/>
                      <a:prstDash val="solid"/>
                    </a:lnTlToBr>
                    <a:lnBlToTr w="12700" cmpd="sng">
                      <a:noFill/>
                      <a:prstDash val="solid"/>
                    </a:lnBlToTr>
                  </a:tcPr>
                </a:tc>
                <a:tc gridSpan="2">
                  <a:txBody>
                    <a:bodyPr/>
                    <a:lstStyle/>
                    <a:p>
                      <a:pPr algn="ctr" rtl="0" fontAlgn="b"/>
                      <a:r>
                        <a:rPr lang="sv-SE" sz="700" b="0" i="0" u="none" strike="noStrike">
                          <a:solidFill>
                            <a:srgbClr val="000000"/>
                          </a:solidFill>
                          <a:effectLst/>
                          <a:latin typeface="Futura Std Book" panose="020B0502020204020303" pitchFamily="34" charset="0"/>
                        </a:rPr>
                        <a:t>Förändring (%) </a:t>
                      </a:r>
                    </a:p>
                  </a:txBody>
                  <a:tcPr marL="9525" marR="9525" marT="9525" marB="0" anchor="b">
                    <a:lnL>
                      <a:noFill/>
                    </a:lnL>
                    <a:lnR>
                      <a:noFill/>
                    </a:lnR>
                    <a:lnT>
                      <a:noFill/>
                    </a:lnT>
                    <a:lnB>
                      <a:noFill/>
                    </a:lnB>
                    <a:lnTlToBr w="12700" cmpd="sng">
                      <a:noFill/>
                      <a:prstDash val="solid"/>
                    </a:lnTlToBr>
                    <a:lnBlToTr w="12700" cmpd="sng">
                      <a:noFill/>
                      <a:prstDash val="solid"/>
                    </a:lnBlToTr>
                  </a:tcPr>
                </a:tc>
                <a:tc hMerge="1">
                  <a:txBody>
                    <a:bodyPr/>
                    <a:lstStyle/>
                    <a:p>
                      <a:endParaRPr lang="sv-SE"/>
                    </a:p>
                  </a:txBody>
                  <a:tcPr/>
                </a:tc>
                <a:extLst>
                  <a:ext uri="{0D108BD9-81ED-4DB2-BD59-A6C34878D82A}">
                    <a16:rowId xmlns:a16="http://schemas.microsoft.com/office/drawing/2014/main" val="551983432"/>
                  </a:ext>
                </a:extLst>
              </a:tr>
              <a:tr h="219429">
                <a:tc>
                  <a:txBody>
                    <a:bodyPr/>
                    <a:lstStyle/>
                    <a:p>
                      <a:pPr algn="l" fontAlgn="b"/>
                      <a:endParaRPr lang="sv-SE" sz="800" b="0" i="0" u="none" strike="noStrike">
                        <a:solidFill>
                          <a:srgbClr val="000000"/>
                        </a:solidFill>
                        <a:effectLst/>
                        <a:latin typeface="Futura Std Book" panose="020B0502020204020303"/>
                      </a:endParaRPr>
                    </a:p>
                  </a:txBody>
                  <a:tcPr marL="6851" marR="6851" marT="6851"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b"/>
                      <a:r>
                        <a:rPr lang="sv-SE" sz="700" b="0" i="0" u="none" strike="noStrike" dirty="0">
                          <a:solidFill>
                            <a:srgbClr val="000000"/>
                          </a:solidFill>
                          <a:effectLst/>
                          <a:latin typeface="Futura Std Book" panose="020B0502020204020303" pitchFamily="34" charset="0"/>
                        </a:rPr>
                        <a:t>tkr</a:t>
                      </a:r>
                    </a:p>
                  </a:txBody>
                  <a:tcPr marL="9525" marR="9525" marT="9525" marB="0" anchor="b">
                    <a:lnL>
                      <a:noFill/>
                    </a:lnL>
                    <a:lnR>
                      <a:noFill/>
                    </a:lnR>
                    <a:lnT>
                      <a:noFill/>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rtl="0" fontAlgn="b"/>
                      <a:r>
                        <a:rPr lang="sv-SE" sz="700" b="0" i="0" u="none" strike="noStrike">
                          <a:solidFill>
                            <a:srgbClr val="000000"/>
                          </a:solidFill>
                          <a:effectLst/>
                          <a:latin typeface="Futura Std Book" panose="020B0502020204020303" pitchFamily="34" charset="0"/>
                        </a:rPr>
                        <a:t>-1 år (tkr)</a:t>
                      </a: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b"/>
                      <a:r>
                        <a:rPr lang="sv-SE" sz="700" b="0" i="0" u="none" strike="noStrike">
                          <a:solidFill>
                            <a:srgbClr val="000000"/>
                          </a:solidFill>
                          <a:effectLst/>
                          <a:latin typeface="Futura Std Book" panose="020B0502020204020303" pitchFamily="34" charset="0"/>
                        </a:rPr>
                        <a:t>-1 år</a:t>
                      </a: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b"/>
                      <a:r>
                        <a:rPr lang="sv-SE" sz="700" b="0" i="0" u="none" strike="noStrike">
                          <a:solidFill>
                            <a:srgbClr val="000000"/>
                          </a:solidFill>
                          <a:effectLst/>
                          <a:latin typeface="Futura Std Book" panose="020B0502020204020303" pitchFamily="34" charset="0"/>
                        </a:rPr>
                        <a:t>-5 år </a:t>
                      </a:r>
                    </a:p>
                  </a:txBody>
                  <a:tcPr marL="9525" marR="9525" marT="9525" marB="0" anchor="b">
                    <a:lnL>
                      <a:noFill/>
                    </a:lnL>
                    <a:lnR>
                      <a:noFill/>
                    </a:lnR>
                    <a:lnT>
                      <a:noFill/>
                    </a:lnT>
                    <a:lnB>
                      <a:noFill/>
                    </a:lnB>
                    <a:lnTlToBr w="12700" cmpd="sng">
                      <a:noFill/>
                      <a:prstDash val="solid"/>
                    </a:lnTlToBr>
                    <a:lnBlToTr w="12700" cmpd="sng">
                      <a:noFill/>
                      <a:prstDash val="solid"/>
                    </a:lnBlToTr>
                  </a:tcPr>
                </a:tc>
                <a:extLst>
                  <a:ext uri="{0D108BD9-81ED-4DB2-BD59-A6C34878D82A}">
                    <a16:rowId xmlns:a16="http://schemas.microsoft.com/office/drawing/2014/main" val="2410245845"/>
                  </a:ext>
                </a:extLst>
              </a:tr>
              <a:tr h="199840">
                <a:tc>
                  <a:txBody>
                    <a:bodyPr/>
                    <a:lstStyle/>
                    <a:p>
                      <a:pPr algn="l" fontAlgn="b"/>
                      <a:r>
                        <a:rPr lang="sv-SE" sz="800" b="0" i="0" u="none" strike="noStrike">
                          <a:solidFill>
                            <a:srgbClr val="000000"/>
                          </a:solidFill>
                          <a:effectLst/>
                          <a:latin typeface="Futura Std Book" panose="020B0502020204020303"/>
                        </a:rPr>
                        <a:t>Sverige</a:t>
                      </a:r>
                    </a:p>
                  </a:txBody>
                  <a:tcPr marL="6851" marR="6851" marT="6851"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700" b="0" i="0" u="none" strike="noStrike">
                          <a:solidFill>
                            <a:srgbClr val="000000"/>
                          </a:solidFill>
                          <a:effectLst/>
                          <a:latin typeface="Futura Std Book" panose="020B0502020204020303"/>
                        </a:rPr>
                        <a:t>48,91</a:t>
                      </a:r>
                    </a:p>
                  </a:txBody>
                  <a:tcPr marL="9525" marR="9525" marT="9525" marB="0" anchor="ctr">
                    <a:lnL>
                      <a:noFill/>
                    </a:lnL>
                    <a:lnR>
                      <a:noFill/>
                    </a:lnR>
                    <a:lnT w="12700" cap="flat" cmpd="sng" algn="ctr">
                      <a:noFill/>
                      <a:prstDash val="solid"/>
                      <a:round/>
                      <a:headEnd type="none" w="med" len="med"/>
                      <a:tailEnd type="none" w="med" len="med"/>
                    </a:lnT>
                    <a:lnB>
                      <a:noFill/>
                    </a:lnB>
                    <a:lnTlToBr w="12700" cmpd="sng">
                      <a:noFill/>
                      <a:prstDash val="solid"/>
                    </a:lnTlToBr>
                    <a:lnBlToTr w="12700" cmpd="sng">
                      <a:noFill/>
                      <a:prstDash val="solid"/>
                    </a:lnBlToTr>
                  </a:tcPr>
                </a:tc>
                <a:tc>
                  <a:txBody>
                    <a:bodyPr/>
                    <a:lstStyle/>
                    <a:p>
                      <a:pPr algn="ctr" rtl="0" fontAlgn="ctr"/>
                      <a:r>
                        <a:rPr lang="sv-SE" sz="700" b="0" i="0" u="none" strike="noStrike">
                          <a:solidFill>
                            <a:srgbClr val="000000"/>
                          </a:solidFill>
                          <a:effectLst/>
                          <a:latin typeface="Futura Std Book" panose="020B0502020204020303"/>
                        </a:rPr>
                        <a:t>2,73</a:t>
                      </a:r>
                    </a:p>
                  </a:txBody>
                  <a:tcPr marL="9525" marR="9525" marT="9525" marB="0" anchor="ctr">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700" b="0" i="0" u="none" strike="noStrike">
                          <a:solidFill>
                            <a:srgbClr val="000000"/>
                          </a:solidFill>
                          <a:effectLst/>
                          <a:latin typeface="Futura Std Book" panose="020B0502020204020303"/>
                        </a:rPr>
                        <a:t>5,91</a:t>
                      </a:r>
                    </a:p>
                  </a:txBody>
                  <a:tcPr marL="9525" marR="9525" marT="9525" marB="0" anchor="ctr">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700" b="0" i="0" u="none" strike="noStrike">
                          <a:solidFill>
                            <a:srgbClr val="000000"/>
                          </a:solidFill>
                          <a:effectLst/>
                          <a:latin typeface="Futura Std Book" panose="020B0502020204020303"/>
                        </a:rPr>
                        <a:t>16,09</a:t>
                      </a:r>
                    </a:p>
                  </a:txBody>
                  <a:tcPr marL="9525" marR="9525" marT="9525" marB="0" anchor="ctr">
                    <a:lnL>
                      <a:noFill/>
                    </a:lnL>
                    <a:lnR>
                      <a:noFill/>
                    </a:lnR>
                    <a:lnT>
                      <a:noFill/>
                    </a:lnT>
                    <a:lnB>
                      <a:noFill/>
                    </a:lnB>
                    <a:lnTlToBr w="12700" cmpd="sng">
                      <a:noFill/>
                      <a:prstDash val="solid"/>
                    </a:lnTlToBr>
                    <a:lnBlToTr w="12700" cmpd="sng">
                      <a:noFill/>
                      <a:prstDash val="solid"/>
                    </a:lnBlToTr>
                  </a:tcPr>
                </a:tc>
                <a:extLst>
                  <a:ext uri="{0D108BD9-81ED-4DB2-BD59-A6C34878D82A}">
                    <a16:rowId xmlns:a16="http://schemas.microsoft.com/office/drawing/2014/main" val="2944957948"/>
                  </a:ext>
                </a:extLst>
              </a:tr>
              <a:tr h="208981">
                <a:tc>
                  <a:txBody>
                    <a:bodyPr/>
                    <a:lstStyle/>
                    <a:p>
                      <a:pPr algn="l" fontAlgn="b"/>
                      <a:r>
                        <a:rPr lang="sv-SE" sz="800" b="0" i="0" u="none" strike="noStrike">
                          <a:solidFill>
                            <a:srgbClr val="000000"/>
                          </a:solidFill>
                          <a:effectLst/>
                          <a:latin typeface="Futura Std Book" panose="020B0502020204020303"/>
                        </a:rPr>
                        <a:t>Stockholmsregionen</a:t>
                      </a:r>
                    </a:p>
                  </a:txBody>
                  <a:tcPr marL="6851" marR="6851" marT="6851"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700" b="0" i="0" u="none" strike="noStrike">
                          <a:solidFill>
                            <a:srgbClr val="000000"/>
                          </a:solidFill>
                          <a:effectLst/>
                          <a:latin typeface="Futura Std Book" panose="020B0502020204020303"/>
                        </a:rPr>
                        <a:t>53,30</a:t>
                      </a:r>
                    </a:p>
                  </a:txBody>
                  <a:tcPr marL="9525" marR="9525" marT="9525" marB="0" anchor="ctr">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700" b="0" i="0" u="none" strike="noStrike">
                          <a:solidFill>
                            <a:srgbClr val="000000"/>
                          </a:solidFill>
                          <a:effectLst/>
                          <a:latin typeface="Futura Std Book" panose="020B0502020204020303"/>
                        </a:rPr>
                        <a:t>3,08</a:t>
                      </a:r>
                    </a:p>
                  </a:txBody>
                  <a:tcPr marL="9525" marR="9525" marT="9525" marB="0" anchor="ctr">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700" b="0" i="0" u="none" strike="noStrike">
                          <a:solidFill>
                            <a:srgbClr val="000000"/>
                          </a:solidFill>
                          <a:effectLst/>
                          <a:latin typeface="Futura Std Book" panose="020B0502020204020303"/>
                        </a:rPr>
                        <a:t>6,14</a:t>
                      </a:r>
                    </a:p>
                  </a:txBody>
                  <a:tcPr marL="9525" marR="9525" marT="9525" marB="0" anchor="ctr">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700" b="0" i="0" u="none" strike="noStrike">
                          <a:solidFill>
                            <a:srgbClr val="000000"/>
                          </a:solidFill>
                          <a:effectLst/>
                          <a:latin typeface="Futura Std Book" panose="020B0502020204020303"/>
                        </a:rPr>
                        <a:t>16,63</a:t>
                      </a:r>
                    </a:p>
                  </a:txBody>
                  <a:tcPr marL="9525" marR="9525" marT="9525" marB="0" anchor="ctr">
                    <a:lnL>
                      <a:noFill/>
                    </a:lnL>
                    <a:lnR>
                      <a:noFill/>
                    </a:lnR>
                    <a:lnT>
                      <a:noFill/>
                    </a:lnT>
                    <a:lnB>
                      <a:noFill/>
                    </a:lnB>
                    <a:lnTlToBr w="12700" cmpd="sng">
                      <a:noFill/>
                      <a:prstDash val="solid"/>
                    </a:lnTlToBr>
                    <a:lnBlToTr w="12700" cmpd="sng">
                      <a:noFill/>
                      <a:prstDash val="solid"/>
                    </a:lnBlToTr>
                  </a:tcPr>
                </a:tc>
                <a:extLst>
                  <a:ext uri="{0D108BD9-81ED-4DB2-BD59-A6C34878D82A}">
                    <a16:rowId xmlns:a16="http://schemas.microsoft.com/office/drawing/2014/main" val="466369749"/>
                  </a:ext>
                </a:extLst>
              </a:tr>
              <a:tr h="199840">
                <a:tc>
                  <a:txBody>
                    <a:bodyPr/>
                    <a:lstStyle/>
                    <a:p>
                      <a:pPr algn="l" fontAlgn="b"/>
                      <a:r>
                        <a:rPr lang="sv-SE" sz="800" b="1" i="0" u="none" strike="noStrike" dirty="0">
                          <a:solidFill>
                            <a:srgbClr val="000000"/>
                          </a:solidFill>
                          <a:effectLst/>
                          <a:latin typeface="Futura Std Book" panose="020B0502020204020303"/>
                        </a:rPr>
                        <a:t>Örebro län</a:t>
                      </a:r>
                    </a:p>
                  </a:txBody>
                  <a:tcPr marL="6851" marR="6851" marT="6851"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700" b="1" i="0" u="none" strike="noStrike">
                          <a:solidFill>
                            <a:srgbClr val="000000"/>
                          </a:solidFill>
                          <a:effectLst/>
                          <a:latin typeface="Futura Std Book" panose="020B0502020204020303"/>
                        </a:rPr>
                        <a:t>44,38</a:t>
                      </a:r>
                    </a:p>
                  </a:txBody>
                  <a:tcPr marL="9525" marR="9525" marT="9525" marB="0" anchor="ctr">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700" b="1" i="0" u="none" strike="noStrike">
                          <a:solidFill>
                            <a:srgbClr val="000000"/>
                          </a:solidFill>
                          <a:effectLst/>
                          <a:latin typeface="Futura Std Book" panose="020B0502020204020303"/>
                        </a:rPr>
                        <a:t>1,75</a:t>
                      </a:r>
                    </a:p>
                  </a:txBody>
                  <a:tcPr marL="9525" marR="9525" marT="9525" marB="0" anchor="ctr">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700" b="1" i="0" u="none" strike="noStrike">
                          <a:solidFill>
                            <a:srgbClr val="000000"/>
                          </a:solidFill>
                          <a:effectLst/>
                          <a:latin typeface="Futura Std Book" panose="020B0502020204020303"/>
                        </a:rPr>
                        <a:t>4,10</a:t>
                      </a:r>
                    </a:p>
                  </a:txBody>
                  <a:tcPr marL="9525" marR="9525" marT="9525" marB="0" anchor="ctr">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700" b="1" i="0" u="none" strike="noStrike" dirty="0">
                          <a:solidFill>
                            <a:srgbClr val="000000"/>
                          </a:solidFill>
                          <a:effectLst/>
                          <a:latin typeface="Futura Std Book" panose="020B0502020204020303"/>
                        </a:rPr>
                        <a:t>13,08</a:t>
                      </a:r>
                    </a:p>
                  </a:txBody>
                  <a:tcPr marL="9525" marR="9525" marT="9525" marB="0" anchor="ctr">
                    <a:lnL>
                      <a:noFill/>
                    </a:lnL>
                    <a:lnR>
                      <a:noFill/>
                    </a:lnR>
                    <a:lnT>
                      <a:noFill/>
                    </a:lnT>
                    <a:lnB>
                      <a:noFill/>
                    </a:lnB>
                    <a:lnTlToBr w="12700" cmpd="sng">
                      <a:noFill/>
                      <a:prstDash val="solid"/>
                    </a:lnTlToBr>
                    <a:lnBlToTr w="12700" cmpd="sng">
                      <a:noFill/>
                      <a:prstDash val="solid"/>
                    </a:lnBlToTr>
                  </a:tcPr>
                </a:tc>
                <a:extLst>
                  <a:ext uri="{0D108BD9-81ED-4DB2-BD59-A6C34878D82A}">
                    <a16:rowId xmlns:a16="http://schemas.microsoft.com/office/drawing/2014/main" val="1100990334"/>
                  </a:ext>
                </a:extLst>
              </a:tr>
            </a:tbl>
          </a:graphicData>
        </a:graphic>
      </p:graphicFrame>
      <p:graphicFrame>
        <p:nvGraphicFramePr>
          <p:cNvPr id="8" name="Diagram 7">
            <a:extLst>
              <a:ext uri="{FF2B5EF4-FFF2-40B4-BE49-F238E27FC236}">
                <a16:creationId xmlns:a16="http://schemas.microsoft.com/office/drawing/2014/main" id="{2E025F0B-D494-479E-A032-75B2E0CB398A}"/>
              </a:ext>
            </a:extLst>
          </p:cNvPr>
          <p:cNvGraphicFramePr>
            <a:graphicFrameLocks/>
          </p:cNvGraphicFramePr>
          <p:nvPr>
            <p:extLst>
              <p:ext uri="{D42A27DB-BD31-4B8C-83A1-F6EECF244321}">
                <p14:modId xmlns:p14="http://schemas.microsoft.com/office/powerpoint/2010/main" val="4144435201"/>
              </p:ext>
            </p:extLst>
          </p:nvPr>
        </p:nvGraphicFramePr>
        <p:xfrm>
          <a:off x="657627" y="1979086"/>
          <a:ext cx="5365970" cy="3712413"/>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val="286400911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ubrik 5">
            <a:extLst>
              <a:ext uri="{FF2B5EF4-FFF2-40B4-BE49-F238E27FC236}">
                <a16:creationId xmlns:a16="http://schemas.microsoft.com/office/drawing/2014/main" id="{91ACDB6A-7CD6-4A8B-B8D3-405B91A5B37F}"/>
              </a:ext>
            </a:extLst>
          </p:cNvPr>
          <p:cNvSpPr>
            <a:spLocks noGrp="1"/>
          </p:cNvSpPr>
          <p:nvPr>
            <p:ph type="title"/>
          </p:nvPr>
        </p:nvSpPr>
        <p:spPr>
          <a:xfrm>
            <a:off x="717550" y="339576"/>
            <a:ext cx="8426449" cy="1113955"/>
          </a:xfrm>
        </p:spPr>
        <p:txBody>
          <a:bodyPr/>
          <a:lstStyle/>
          <a:p>
            <a:r>
              <a:rPr lang="sv-SE" dirty="0"/>
              <a:t>Lönesumma efter sektor</a:t>
            </a:r>
          </a:p>
        </p:txBody>
      </p:sp>
      <p:sp>
        <p:nvSpPr>
          <p:cNvPr id="9" name="textruta 8">
            <a:extLst>
              <a:ext uri="{FF2B5EF4-FFF2-40B4-BE49-F238E27FC236}">
                <a16:creationId xmlns:a16="http://schemas.microsoft.com/office/drawing/2014/main" id="{6C5ABB88-2DCC-4FEB-B7BF-E357241F858A}"/>
              </a:ext>
            </a:extLst>
          </p:cNvPr>
          <p:cNvSpPr txBox="1"/>
          <p:nvPr/>
        </p:nvSpPr>
        <p:spPr>
          <a:xfrm>
            <a:off x="717550" y="5749523"/>
            <a:ext cx="4031465" cy="338554"/>
          </a:xfrm>
          <a:prstGeom prst="rect">
            <a:avLst/>
          </a:prstGeom>
          <a:noFill/>
        </p:spPr>
        <p:txBody>
          <a:bodyPr wrap="square" rtlCol="0">
            <a:spAutoFit/>
          </a:bodyPr>
          <a:lstStyle/>
          <a:p>
            <a:r>
              <a:rPr lang="sv-SE" sz="800" dirty="0"/>
              <a:t>Källa: Statistiska centralbyrån (Lönesummor nattbefolkning, arbetsgivaravgifter och preliminär A-skatt, LAPS) </a:t>
            </a:r>
          </a:p>
        </p:txBody>
      </p:sp>
      <p:sp>
        <p:nvSpPr>
          <p:cNvPr id="11" name="Rektangel 10">
            <a:extLst>
              <a:ext uri="{FF2B5EF4-FFF2-40B4-BE49-F238E27FC236}">
                <a16:creationId xmlns:a16="http://schemas.microsoft.com/office/drawing/2014/main" id="{AD96E257-3E57-4C3F-A13C-E78E67C4357C}"/>
              </a:ext>
            </a:extLst>
          </p:cNvPr>
          <p:cNvSpPr/>
          <p:nvPr/>
        </p:nvSpPr>
        <p:spPr>
          <a:xfrm>
            <a:off x="6167438" y="1016000"/>
            <a:ext cx="5307011" cy="5113337"/>
          </a:xfrm>
          <a:prstGeom prst="rect">
            <a:avLst/>
          </a:prstGeom>
          <a:solidFill>
            <a:srgbClr val="FEDEED"/>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44000" tIns="144000" rIns="144000" bIns="144000" numCol="1" spcCol="0" rtlCol="0" fromWordArt="0" anchor="t" anchorCtr="0" forceAA="0" compatLnSpc="1">
            <a:prstTxWarp prst="textNoShape">
              <a:avLst/>
            </a:prstTxWarp>
            <a:noAutofit/>
          </a:bodyPr>
          <a:lstStyle/>
          <a:p>
            <a:pPr algn="l"/>
            <a:endParaRPr lang="sv-SE" dirty="0">
              <a:latin typeface="+mj-lt"/>
            </a:endParaRPr>
          </a:p>
        </p:txBody>
      </p:sp>
      <p:sp>
        <p:nvSpPr>
          <p:cNvPr id="35" name="textruta 34">
            <a:extLst>
              <a:ext uri="{FF2B5EF4-FFF2-40B4-BE49-F238E27FC236}">
                <a16:creationId xmlns:a16="http://schemas.microsoft.com/office/drawing/2014/main" id="{7BEAC0AA-359B-4125-9E83-5111F610F497}"/>
              </a:ext>
            </a:extLst>
          </p:cNvPr>
          <p:cNvSpPr txBox="1"/>
          <p:nvPr/>
        </p:nvSpPr>
        <p:spPr>
          <a:xfrm>
            <a:off x="717549" y="1450749"/>
            <a:ext cx="5307013" cy="492443"/>
          </a:xfrm>
          <a:prstGeom prst="rect">
            <a:avLst/>
          </a:prstGeom>
          <a:noFill/>
        </p:spPr>
        <p:txBody>
          <a:bodyPr wrap="square" rtlCol="0">
            <a:spAutoFit/>
          </a:bodyPr>
          <a:lstStyle/>
          <a:p>
            <a:r>
              <a:rPr lang="sv-SE" sz="1400" b="1" dirty="0"/>
              <a:t>Lönesumma i privat sektor efter näringsgren, Örebro län</a:t>
            </a:r>
            <a:r>
              <a:rPr lang="sv-SE" sz="1400" dirty="0"/>
              <a:t/>
            </a:r>
            <a:br>
              <a:rPr lang="sv-SE" sz="1400" dirty="0"/>
            </a:br>
            <a:r>
              <a:rPr lang="sv-SE" sz="1200" dirty="0"/>
              <a:t>Index 100 = 2011 kv4</a:t>
            </a:r>
            <a:endParaRPr lang="sv-SE" sz="1400" dirty="0"/>
          </a:p>
        </p:txBody>
      </p:sp>
      <p:graphicFrame>
        <p:nvGraphicFramePr>
          <p:cNvPr id="36" name="Tabell 35">
            <a:extLst>
              <a:ext uri="{FF2B5EF4-FFF2-40B4-BE49-F238E27FC236}">
                <a16:creationId xmlns:a16="http://schemas.microsoft.com/office/drawing/2014/main" id="{E2DA5AC0-5A2D-44CE-83E3-EC9A0988E8E7}"/>
              </a:ext>
            </a:extLst>
          </p:cNvPr>
          <p:cNvGraphicFramePr>
            <a:graphicFrameLocks noGrp="1"/>
          </p:cNvGraphicFramePr>
          <p:nvPr>
            <p:extLst>
              <p:ext uri="{D42A27DB-BD31-4B8C-83A1-F6EECF244321}">
                <p14:modId xmlns:p14="http://schemas.microsoft.com/office/powerpoint/2010/main" val="2044691451"/>
              </p:ext>
            </p:extLst>
          </p:nvPr>
        </p:nvGraphicFramePr>
        <p:xfrm>
          <a:off x="6538154" y="1248570"/>
          <a:ext cx="4587045" cy="4707733"/>
        </p:xfrm>
        <a:graphic>
          <a:graphicData uri="http://schemas.openxmlformats.org/drawingml/2006/table">
            <a:tbl>
              <a:tblPr/>
              <a:tblGrid>
                <a:gridCol w="1545908">
                  <a:extLst>
                    <a:ext uri="{9D8B030D-6E8A-4147-A177-3AD203B41FA5}">
                      <a16:colId xmlns:a16="http://schemas.microsoft.com/office/drawing/2014/main" val="2078436596"/>
                    </a:ext>
                  </a:extLst>
                </a:gridCol>
                <a:gridCol w="685913">
                  <a:extLst>
                    <a:ext uri="{9D8B030D-6E8A-4147-A177-3AD203B41FA5}">
                      <a16:colId xmlns:a16="http://schemas.microsoft.com/office/drawing/2014/main" val="3277061348"/>
                    </a:ext>
                  </a:extLst>
                </a:gridCol>
                <a:gridCol w="832084">
                  <a:extLst>
                    <a:ext uri="{9D8B030D-6E8A-4147-A177-3AD203B41FA5}">
                      <a16:colId xmlns:a16="http://schemas.microsoft.com/office/drawing/2014/main" val="906424603"/>
                    </a:ext>
                  </a:extLst>
                </a:gridCol>
                <a:gridCol w="761570">
                  <a:extLst>
                    <a:ext uri="{9D8B030D-6E8A-4147-A177-3AD203B41FA5}">
                      <a16:colId xmlns:a16="http://schemas.microsoft.com/office/drawing/2014/main" val="3971810850"/>
                    </a:ext>
                  </a:extLst>
                </a:gridCol>
                <a:gridCol w="761570">
                  <a:extLst>
                    <a:ext uri="{9D8B030D-6E8A-4147-A177-3AD203B41FA5}">
                      <a16:colId xmlns:a16="http://schemas.microsoft.com/office/drawing/2014/main" val="2979490840"/>
                    </a:ext>
                  </a:extLst>
                </a:gridCol>
              </a:tblGrid>
              <a:tr h="284448">
                <a:tc>
                  <a:txBody>
                    <a:bodyPr/>
                    <a:lstStyle/>
                    <a:p>
                      <a:pPr algn="l" fontAlgn="b"/>
                      <a:endParaRPr lang="sv-SE" sz="1050" b="1" i="0" u="none" strike="noStrike" dirty="0">
                        <a:solidFill>
                          <a:srgbClr val="000000"/>
                        </a:solidFill>
                        <a:effectLst/>
                        <a:latin typeface="Futura Std Book" panose="020B0502020204020303"/>
                      </a:endParaRPr>
                    </a:p>
                  </a:txBody>
                  <a:tcPr marL="5478" marR="5478" marT="5478"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b"/>
                      <a:r>
                        <a:rPr lang="sv-SE" sz="800" b="0" i="0" u="none" strike="noStrike" dirty="0">
                          <a:solidFill>
                            <a:srgbClr val="000000"/>
                          </a:solidFill>
                          <a:effectLst/>
                          <a:latin typeface="Futura Std Book" panose="020B0502020204020303" pitchFamily="34" charset="0"/>
                        </a:rPr>
                        <a:t>2021 kv4</a:t>
                      </a: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b"/>
                      <a:r>
                        <a:rPr lang="sv-SE" sz="800" b="0" i="0" u="none" strike="noStrike">
                          <a:solidFill>
                            <a:srgbClr val="000000"/>
                          </a:solidFill>
                          <a:effectLst/>
                          <a:latin typeface="Futura Std Book" panose="020B0502020204020303" pitchFamily="34" charset="0"/>
                        </a:rPr>
                        <a:t>Förändring</a:t>
                      </a:r>
                    </a:p>
                  </a:txBody>
                  <a:tcPr marL="9525" marR="9525" marT="9525" marB="0" anchor="b">
                    <a:lnL>
                      <a:noFill/>
                    </a:lnL>
                    <a:lnR>
                      <a:noFill/>
                    </a:lnR>
                    <a:lnT>
                      <a:noFill/>
                    </a:lnT>
                    <a:lnB>
                      <a:noFill/>
                    </a:lnB>
                    <a:lnTlToBr w="12700" cmpd="sng">
                      <a:noFill/>
                      <a:prstDash val="solid"/>
                    </a:lnTlToBr>
                    <a:lnBlToTr w="12700" cmpd="sng">
                      <a:noFill/>
                      <a:prstDash val="solid"/>
                    </a:lnBlToTr>
                  </a:tcPr>
                </a:tc>
                <a:tc gridSpan="2">
                  <a:txBody>
                    <a:bodyPr/>
                    <a:lstStyle/>
                    <a:p>
                      <a:pPr algn="ctr" rtl="0" fontAlgn="b"/>
                      <a:r>
                        <a:rPr lang="sv-SE" sz="800" b="0" i="0" u="none" strike="noStrike">
                          <a:solidFill>
                            <a:srgbClr val="000000"/>
                          </a:solidFill>
                          <a:effectLst/>
                          <a:latin typeface="Futura Std Book" panose="020B0502020204020303" pitchFamily="34" charset="0"/>
                        </a:rPr>
                        <a:t>Förändring (%)</a:t>
                      </a:r>
                    </a:p>
                  </a:txBody>
                  <a:tcPr marL="9525" marR="9525" marT="9525" marB="0" anchor="b">
                    <a:lnL>
                      <a:noFill/>
                    </a:lnL>
                    <a:lnR>
                      <a:noFill/>
                    </a:lnR>
                    <a:lnT>
                      <a:noFill/>
                    </a:lnT>
                    <a:lnB>
                      <a:noFill/>
                    </a:lnB>
                    <a:lnTlToBr w="12700" cmpd="sng">
                      <a:noFill/>
                      <a:prstDash val="solid"/>
                    </a:lnTlToBr>
                    <a:lnBlToTr w="12700" cmpd="sng">
                      <a:noFill/>
                      <a:prstDash val="solid"/>
                    </a:lnBlToTr>
                  </a:tcPr>
                </a:tc>
                <a:tc hMerge="1">
                  <a:txBody>
                    <a:bodyPr/>
                    <a:lstStyle/>
                    <a:p>
                      <a:endParaRPr lang="sv-SE"/>
                    </a:p>
                  </a:txBody>
                  <a:tcPr/>
                </a:tc>
                <a:extLst>
                  <a:ext uri="{0D108BD9-81ED-4DB2-BD59-A6C34878D82A}">
                    <a16:rowId xmlns:a16="http://schemas.microsoft.com/office/drawing/2014/main" val="220960632"/>
                  </a:ext>
                </a:extLst>
              </a:tr>
              <a:tr h="320911">
                <a:tc>
                  <a:txBody>
                    <a:bodyPr/>
                    <a:lstStyle/>
                    <a:p>
                      <a:pPr algn="l" fontAlgn="b"/>
                      <a:endParaRPr lang="sv-SE" sz="800" b="0" i="0" u="none" strike="noStrike" dirty="0">
                        <a:solidFill>
                          <a:srgbClr val="000000"/>
                        </a:solidFill>
                        <a:effectLst/>
                        <a:latin typeface="Futura Std Book" panose="020B0502020204020303"/>
                      </a:endParaRPr>
                    </a:p>
                  </a:txBody>
                  <a:tcPr marL="5478" marR="5478" marT="5478"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b"/>
                      <a:r>
                        <a:rPr lang="sv-SE" sz="800" b="0" i="0" u="none" strike="noStrike">
                          <a:solidFill>
                            <a:srgbClr val="000000"/>
                          </a:solidFill>
                          <a:effectLst/>
                          <a:latin typeface="Futura Std Book" panose="020B0502020204020303" pitchFamily="34" charset="0"/>
                        </a:rPr>
                        <a:t>mdkr</a:t>
                      </a: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b"/>
                      <a:r>
                        <a:rPr lang="sv-SE" sz="800" b="0" i="0" u="none" strike="noStrike">
                          <a:solidFill>
                            <a:srgbClr val="000000"/>
                          </a:solidFill>
                          <a:effectLst/>
                          <a:latin typeface="Futura Std Book" panose="020B0502020204020303" pitchFamily="34" charset="0"/>
                        </a:rPr>
                        <a:t>-1 år (mdkr)</a:t>
                      </a: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b"/>
                      <a:r>
                        <a:rPr lang="sv-SE" sz="800" b="0" i="0" u="none" strike="noStrike">
                          <a:solidFill>
                            <a:srgbClr val="000000"/>
                          </a:solidFill>
                          <a:effectLst/>
                          <a:latin typeface="Futura Std Book" panose="020B0502020204020303" pitchFamily="34" charset="0"/>
                        </a:rPr>
                        <a:t>-1 år</a:t>
                      </a: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b"/>
                      <a:r>
                        <a:rPr lang="sv-SE" sz="800" b="0" i="0" u="none" strike="noStrike">
                          <a:solidFill>
                            <a:srgbClr val="000000"/>
                          </a:solidFill>
                          <a:effectLst/>
                          <a:latin typeface="Futura Std Book" panose="020B0502020204020303" pitchFamily="34" charset="0"/>
                        </a:rPr>
                        <a:t>-5 år</a:t>
                      </a:r>
                    </a:p>
                  </a:txBody>
                  <a:tcPr marL="9525" marR="9525" marT="9525" marB="0" anchor="b">
                    <a:lnL>
                      <a:noFill/>
                    </a:lnL>
                    <a:lnR>
                      <a:noFill/>
                    </a:lnR>
                    <a:lnT>
                      <a:noFill/>
                    </a:lnT>
                    <a:lnB>
                      <a:noFill/>
                    </a:lnB>
                    <a:lnTlToBr w="12700" cmpd="sng">
                      <a:noFill/>
                      <a:prstDash val="solid"/>
                    </a:lnTlToBr>
                    <a:lnBlToTr w="12700" cmpd="sng">
                      <a:noFill/>
                      <a:prstDash val="solid"/>
                    </a:lnBlToTr>
                  </a:tcPr>
                </a:tc>
                <a:extLst>
                  <a:ext uri="{0D108BD9-81ED-4DB2-BD59-A6C34878D82A}">
                    <a16:rowId xmlns:a16="http://schemas.microsoft.com/office/drawing/2014/main" val="3895124912"/>
                  </a:ext>
                </a:extLst>
              </a:tr>
              <a:tr h="174340">
                <a:tc>
                  <a:txBody>
                    <a:bodyPr/>
                    <a:lstStyle/>
                    <a:p>
                      <a:pPr algn="l" rtl="0" fontAlgn="b"/>
                      <a:r>
                        <a:rPr lang="sv-SE" sz="800" b="1" i="0" u="none" strike="noStrike" dirty="0">
                          <a:solidFill>
                            <a:srgbClr val="000000"/>
                          </a:solidFill>
                          <a:effectLst/>
                          <a:latin typeface="Futura Std Book" panose="020B0502020204020303"/>
                        </a:rPr>
                        <a:t>Sverige</a:t>
                      </a:r>
                    </a:p>
                  </a:txBody>
                  <a:tcPr marL="5478" marR="5478" marT="5478" marB="0" anchor="b">
                    <a:lnL>
                      <a:noFill/>
                    </a:lnL>
                    <a:lnR>
                      <a:noFill/>
                    </a:lnR>
                    <a:lnT>
                      <a:noFill/>
                    </a:lnT>
                    <a:lnB>
                      <a:noFill/>
                    </a:lnB>
                    <a:lnTlToBr w="12700" cmpd="sng">
                      <a:noFill/>
                      <a:prstDash val="solid"/>
                    </a:lnTlToBr>
                    <a:lnBlToTr w="12700" cmpd="sng">
                      <a:noFill/>
                      <a:prstDash val="solid"/>
                    </a:lnBlToTr>
                  </a:tcPr>
                </a:tc>
                <a:tc>
                  <a:txBody>
                    <a:bodyPr/>
                    <a:lstStyle/>
                    <a:p>
                      <a:pPr algn="l" fontAlgn="b"/>
                      <a:endParaRPr lang="sv-SE" sz="1800" b="0" i="0" u="none" strike="noStrike">
                        <a:solidFill>
                          <a:srgbClr val="000000"/>
                        </a:solidFill>
                        <a:effectLst/>
                        <a:latin typeface="Arial" panose="020B0604020202020204" pitchFamily="34" charset="0"/>
                      </a:endParaRP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l" fontAlgn="b"/>
                      <a:endParaRPr lang="sv-SE" sz="1800" b="0" i="0" u="none" strike="noStrike">
                        <a:solidFill>
                          <a:srgbClr val="000000"/>
                        </a:solidFill>
                        <a:effectLst/>
                        <a:latin typeface="Arial" panose="020B0604020202020204" pitchFamily="34" charset="0"/>
                      </a:endParaRP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l" fontAlgn="b"/>
                      <a:endParaRPr lang="sv-SE" sz="1800" b="0" i="0" u="none" strike="noStrike">
                        <a:solidFill>
                          <a:srgbClr val="000000"/>
                        </a:solidFill>
                        <a:effectLst/>
                        <a:latin typeface="Arial" panose="020B0604020202020204" pitchFamily="34" charset="0"/>
                      </a:endParaRP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l" fontAlgn="b"/>
                      <a:endParaRPr lang="sv-SE" sz="1800" b="0" i="0" u="none" strike="noStrike">
                        <a:solidFill>
                          <a:srgbClr val="000000"/>
                        </a:solidFill>
                        <a:effectLst/>
                        <a:latin typeface="Arial" panose="020B0604020202020204" pitchFamily="34" charset="0"/>
                      </a:endParaRPr>
                    </a:p>
                  </a:txBody>
                  <a:tcPr marL="9525" marR="9525" marT="9525" marB="0" anchor="b">
                    <a:lnL>
                      <a:noFill/>
                    </a:lnL>
                    <a:lnR>
                      <a:noFill/>
                    </a:lnR>
                    <a:lnT>
                      <a:noFill/>
                    </a:lnT>
                    <a:lnB>
                      <a:noFill/>
                    </a:lnB>
                    <a:lnTlToBr w="12700" cmpd="sng">
                      <a:noFill/>
                      <a:prstDash val="solid"/>
                    </a:lnTlToBr>
                    <a:lnBlToTr w="12700" cmpd="sng">
                      <a:noFill/>
                      <a:prstDash val="solid"/>
                    </a:lnBlToTr>
                  </a:tcPr>
                </a:tc>
                <a:extLst>
                  <a:ext uri="{0D108BD9-81ED-4DB2-BD59-A6C34878D82A}">
                    <a16:rowId xmlns:a16="http://schemas.microsoft.com/office/drawing/2014/main" val="2400290775"/>
                  </a:ext>
                </a:extLst>
              </a:tr>
              <a:tr h="183515">
                <a:tc>
                  <a:txBody>
                    <a:bodyPr/>
                    <a:lstStyle/>
                    <a:p>
                      <a:pPr algn="l" rtl="0" fontAlgn="b"/>
                      <a:r>
                        <a:rPr lang="sv-SE" sz="800" b="0" i="0" u="none" strike="noStrike" dirty="0">
                          <a:solidFill>
                            <a:srgbClr val="000000"/>
                          </a:solidFill>
                          <a:effectLst/>
                          <a:latin typeface="Futura Std Book" panose="020B0502020204020303"/>
                        </a:rPr>
                        <a:t>Privat sektor</a:t>
                      </a:r>
                    </a:p>
                  </a:txBody>
                  <a:tcPr marL="5478" marR="5478" marT="5478"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800" b="0" i="0" u="none" strike="noStrike" dirty="0">
                          <a:solidFill>
                            <a:srgbClr val="000000"/>
                          </a:solidFill>
                          <a:effectLst/>
                          <a:latin typeface="Futura Std Book" panose="020B0502020204020303"/>
                        </a:rPr>
                        <a:t>373,90</a:t>
                      </a:r>
                    </a:p>
                  </a:txBody>
                  <a:tcPr marL="9525" marR="9525" marT="9525" marB="0" anchor="ctr">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800" b="0" i="0" u="none" strike="noStrike">
                          <a:solidFill>
                            <a:srgbClr val="000000"/>
                          </a:solidFill>
                          <a:effectLst/>
                          <a:latin typeface="Futura Std Book" panose="020B0502020204020303"/>
                        </a:rPr>
                        <a:t>28,94</a:t>
                      </a:r>
                    </a:p>
                  </a:txBody>
                  <a:tcPr marL="9525" marR="9525" marT="9525" marB="0" anchor="ctr">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800" b="0" i="0" u="none" strike="noStrike">
                          <a:solidFill>
                            <a:srgbClr val="000000"/>
                          </a:solidFill>
                          <a:effectLst/>
                          <a:latin typeface="Futura Std Book" panose="020B0502020204020303"/>
                        </a:rPr>
                        <a:t>8,39</a:t>
                      </a:r>
                    </a:p>
                  </a:txBody>
                  <a:tcPr marL="9525" marR="9525" marT="9525" marB="0" anchor="ctr">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800" b="0" i="0" u="none" strike="noStrike">
                          <a:solidFill>
                            <a:srgbClr val="000000"/>
                          </a:solidFill>
                          <a:effectLst/>
                          <a:latin typeface="Futura Std Book" panose="020B0502020204020303"/>
                        </a:rPr>
                        <a:t>22,64</a:t>
                      </a:r>
                    </a:p>
                  </a:txBody>
                  <a:tcPr marL="9525" marR="9525" marT="9525" marB="0" anchor="ctr">
                    <a:lnL>
                      <a:noFill/>
                    </a:lnL>
                    <a:lnR>
                      <a:noFill/>
                    </a:lnR>
                    <a:lnT>
                      <a:noFill/>
                    </a:lnT>
                    <a:lnB>
                      <a:noFill/>
                    </a:lnB>
                    <a:lnTlToBr w="12700" cmpd="sng">
                      <a:noFill/>
                      <a:prstDash val="solid"/>
                    </a:lnTlToBr>
                    <a:lnBlToTr w="12700" cmpd="sng">
                      <a:noFill/>
                      <a:prstDash val="solid"/>
                    </a:lnBlToTr>
                  </a:tcPr>
                </a:tc>
                <a:extLst>
                  <a:ext uri="{0D108BD9-81ED-4DB2-BD59-A6C34878D82A}">
                    <a16:rowId xmlns:a16="http://schemas.microsoft.com/office/drawing/2014/main" val="870874203"/>
                  </a:ext>
                </a:extLst>
              </a:tr>
              <a:tr h="183515">
                <a:tc>
                  <a:txBody>
                    <a:bodyPr/>
                    <a:lstStyle/>
                    <a:p>
                      <a:pPr algn="l" rtl="0" fontAlgn="b"/>
                      <a:r>
                        <a:rPr lang="sv-SE" sz="800" b="0" i="1" u="none" strike="noStrike" dirty="0">
                          <a:solidFill>
                            <a:srgbClr val="000000"/>
                          </a:solidFill>
                          <a:effectLst/>
                          <a:latin typeface="Futura Std Book" panose="020B0502020204020303"/>
                        </a:rPr>
                        <a:t>Industri</a:t>
                      </a:r>
                    </a:p>
                  </a:txBody>
                  <a:tcPr marL="5478" marR="5478" marT="5478"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800" b="0" i="1" u="none" strike="noStrike" dirty="0">
                          <a:solidFill>
                            <a:srgbClr val="000000"/>
                          </a:solidFill>
                          <a:effectLst/>
                          <a:latin typeface="Futura Std Book" panose="020B0502020204020303"/>
                        </a:rPr>
                        <a:t>70,85</a:t>
                      </a:r>
                    </a:p>
                  </a:txBody>
                  <a:tcPr marL="9525" marR="9525" marT="9525" marB="0" anchor="ctr">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800" b="0" i="1" u="none" strike="noStrike">
                          <a:solidFill>
                            <a:srgbClr val="000000"/>
                          </a:solidFill>
                          <a:effectLst/>
                          <a:latin typeface="Futura Std Book" panose="020B0502020204020303"/>
                        </a:rPr>
                        <a:t>4,08</a:t>
                      </a:r>
                    </a:p>
                  </a:txBody>
                  <a:tcPr marL="9525" marR="9525" marT="9525" marB="0" anchor="ctr">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800" b="0" i="1" u="none" strike="noStrike">
                          <a:solidFill>
                            <a:srgbClr val="000000"/>
                          </a:solidFill>
                          <a:effectLst/>
                          <a:latin typeface="Futura Std Book" panose="020B0502020204020303"/>
                        </a:rPr>
                        <a:t>6,11</a:t>
                      </a:r>
                    </a:p>
                  </a:txBody>
                  <a:tcPr marL="9525" marR="9525" marT="9525" marB="0" anchor="ctr">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800" b="0" i="1" u="none" strike="noStrike">
                          <a:solidFill>
                            <a:srgbClr val="000000"/>
                          </a:solidFill>
                          <a:effectLst/>
                          <a:latin typeface="Futura Std Book" panose="020B0502020204020303"/>
                        </a:rPr>
                        <a:t>12,33</a:t>
                      </a:r>
                    </a:p>
                  </a:txBody>
                  <a:tcPr marL="9525" marR="9525" marT="9525" marB="0" anchor="ctr">
                    <a:lnL>
                      <a:noFill/>
                    </a:lnL>
                    <a:lnR>
                      <a:noFill/>
                    </a:lnR>
                    <a:lnT>
                      <a:noFill/>
                    </a:lnT>
                    <a:lnB>
                      <a:noFill/>
                    </a:lnB>
                    <a:lnTlToBr w="12700" cmpd="sng">
                      <a:noFill/>
                      <a:prstDash val="solid"/>
                    </a:lnTlToBr>
                    <a:lnBlToTr w="12700" cmpd="sng">
                      <a:noFill/>
                      <a:prstDash val="solid"/>
                    </a:lnBlToTr>
                  </a:tcPr>
                </a:tc>
                <a:extLst>
                  <a:ext uri="{0D108BD9-81ED-4DB2-BD59-A6C34878D82A}">
                    <a16:rowId xmlns:a16="http://schemas.microsoft.com/office/drawing/2014/main" val="3985811665"/>
                  </a:ext>
                </a:extLst>
              </a:tr>
              <a:tr h="174340">
                <a:tc>
                  <a:txBody>
                    <a:bodyPr/>
                    <a:lstStyle/>
                    <a:p>
                      <a:pPr algn="l" rtl="0" fontAlgn="b"/>
                      <a:r>
                        <a:rPr lang="sv-SE" sz="800" b="0" i="1" u="none" strike="noStrike">
                          <a:solidFill>
                            <a:srgbClr val="000000"/>
                          </a:solidFill>
                          <a:effectLst/>
                          <a:latin typeface="Futura Std Book" panose="020B0502020204020303"/>
                        </a:rPr>
                        <a:t>Tjänster</a:t>
                      </a:r>
                    </a:p>
                  </a:txBody>
                  <a:tcPr marL="5478" marR="5478" marT="5478"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800" b="0" i="1" u="none" strike="noStrike" dirty="0">
                          <a:solidFill>
                            <a:srgbClr val="000000"/>
                          </a:solidFill>
                          <a:effectLst/>
                          <a:latin typeface="Futura Std Book" panose="020B0502020204020303"/>
                        </a:rPr>
                        <a:t>260,27</a:t>
                      </a:r>
                    </a:p>
                  </a:txBody>
                  <a:tcPr marL="9525" marR="9525" marT="9525" marB="0" anchor="ctr">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800" b="0" i="1" u="none" strike="noStrike">
                          <a:solidFill>
                            <a:srgbClr val="000000"/>
                          </a:solidFill>
                          <a:effectLst/>
                          <a:latin typeface="Futura Std Book" panose="020B0502020204020303"/>
                        </a:rPr>
                        <a:t>21,94</a:t>
                      </a:r>
                    </a:p>
                  </a:txBody>
                  <a:tcPr marL="9525" marR="9525" marT="9525" marB="0" anchor="ctr">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800" b="0" i="1" u="none" strike="noStrike">
                          <a:solidFill>
                            <a:srgbClr val="000000"/>
                          </a:solidFill>
                          <a:effectLst/>
                          <a:latin typeface="Futura Std Book" panose="020B0502020204020303"/>
                        </a:rPr>
                        <a:t>9,20</a:t>
                      </a:r>
                    </a:p>
                  </a:txBody>
                  <a:tcPr marL="9525" marR="9525" marT="9525" marB="0" anchor="ctr">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800" b="0" i="1" u="none" strike="noStrike">
                          <a:solidFill>
                            <a:srgbClr val="000000"/>
                          </a:solidFill>
                          <a:effectLst/>
                          <a:latin typeface="Futura Std Book" panose="020B0502020204020303"/>
                        </a:rPr>
                        <a:t>25,12</a:t>
                      </a:r>
                    </a:p>
                  </a:txBody>
                  <a:tcPr marL="9525" marR="9525" marT="9525" marB="0" anchor="ctr">
                    <a:lnL>
                      <a:noFill/>
                    </a:lnL>
                    <a:lnR>
                      <a:noFill/>
                    </a:lnR>
                    <a:lnT>
                      <a:noFill/>
                    </a:lnT>
                    <a:lnB>
                      <a:noFill/>
                    </a:lnB>
                    <a:lnTlToBr w="12700" cmpd="sng">
                      <a:noFill/>
                      <a:prstDash val="solid"/>
                    </a:lnTlToBr>
                    <a:lnBlToTr w="12700" cmpd="sng">
                      <a:noFill/>
                      <a:prstDash val="solid"/>
                    </a:lnBlToTr>
                  </a:tcPr>
                </a:tc>
                <a:extLst>
                  <a:ext uri="{0D108BD9-81ED-4DB2-BD59-A6C34878D82A}">
                    <a16:rowId xmlns:a16="http://schemas.microsoft.com/office/drawing/2014/main" val="3299341975"/>
                  </a:ext>
                </a:extLst>
              </a:tr>
              <a:tr h="174340">
                <a:tc>
                  <a:txBody>
                    <a:bodyPr/>
                    <a:lstStyle/>
                    <a:p>
                      <a:pPr algn="l" rtl="0" fontAlgn="b"/>
                      <a:r>
                        <a:rPr lang="sv-SE" sz="800" b="0" i="1" u="none" strike="noStrike" dirty="0">
                          <a:solidFill>
                            <a:srgbClr val="000000"/>
                          </a:solidFill>
                          <a:effectLst/>
                          <a:latin typeface="Futura Std Book" panose="020B0502020204020303"/>
                        </a:rPr>
                        <a:t>Övrigt*</a:t>
                      </a:r>
                    </a:p>
                  </a:txBody>
                  <a:tcPr marL="5478" marR="5478" marT="5478"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800" b="0" i="1" u="none" strike="noStrike">
                          <a:solidFill>
                            <a:srgbClr val="000000"/>
                          </a:solidFill>
                          <a:effectLst/>
                          <a:latin typeface="Futura Std Book" panose="020B0502020204020303"/>
                        </a:rPr>
                        <a:t>42,79</a:t>
                      </a:r>
                    </a:p>
                  </a:txBody>
                  <a:tcPr marL="9525" marR="9525" marT="9525" marB="0" anchor="ctr">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800" b="0" i="1" u="none" strike="noStrike">
                          <a:solidFill>
                            <a:srgbClr val="000000"/>
                          </a:solidFill>
                          <a:effectLst/>
                          <a:latin typeface="Futura Std Book" panose="020B0502020204020303"/>
                        </a:rPr>
                        <a:t>2,92</a:t>
                      </a:r>
                    </a:p>
                  </a:txBody>
                  <a:tcPr marL="9525" marR="9525" marT="9525" marB="0" anchor="ctr">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800" b="0" i="1" u="none" strike="noStrike">
                          <a:solidFill>
                            <a:srgbClr val="000000"/>
                          </a:solidFill>
                          <a:effectLst/>
                          <a:latin typeface="Futura Std Book" panose="020B0502020204020303"/>
                        </a:rPr>
                        <a:t>7,33</a:t>
                      </a:r>
                    </a:p>
                  </a:txBody>
                  <a:tcPr marL="9525" marR="9525" marT="9525" marB="0" anchor="ctr">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800" b="0" i="1" u="none" strike="noStrike">
                          <a:solidFill>
                            <a:srgbClr val="000000"/>
                          </a:solidFill>
                          <a:effectLst/>
                          <a:latin typeface="Futura Std Book" panose="020B0502020204020303"/>
                        </a:rPr>
                        <a:t>26,61</a:t>
                      </a:r>
                    </a:p>
                  </a:txBody>
                  <a:tcPr marL="9525" marR="9525" marT="9525" marB="0" anchor="ctr">
                    <a:lnL>
                      <a:noFill/>
                    </a:lnL>
                    <a:lnR>
                      <a:noFill/>
                    </a:lnR>
                    <a:lnT>
                      <a:noFill/>
                    </a:lnT>
                    <a:lnB>
                      <a:noFill/>
                    </a:lnB>
                    <a:lnTlToBr w="12700" cmpd="sng">
                      <a:noFill/>
                      <a:prstDash val="solid"/>
                    </a:lnTlToBr>
                    <a:lnBlToTr w="12700" cmpd="sng">
                      <a:noFill/>
                      <a:prstDash val="solid"/>
                    </a:lnBlToTr>
                  </a:tcPr>
                </a:tc>
                <a:extLst>
                  <a:ext uri="{0D108BD9-81ED-4DB2-BD59-A6C34878D82A}">
                    <a16:rowId xmlns:a16="http://schemas.microsoft.com/office/drawing/2014/main" val="757154681"/>
                  </a:ext>
                </a:extLst>
              </a:tr>
              <a:tr h="174340">
                <a:tc>
                  <a:txBody>
                    <a:bodyPr/>
                    <a:lstStyle/>
                    <a:p>
                      <a:pPr algn="l" rtl="0" fontAlgn="b"/>
                      <a:r>
                        <a:rPr lang="sv-SE" sz="800" b="0" i="0" u="none" strike="noStrike">
                          <a:solidFill>
                            <a:srgbClr val="000000"/>
                          </a:solidFill>
                          <a:effectLst/>
                          <a:latin typeface="Futura Std Book" panose="020B0502020204020303"/>
                        </a:rPr>
                        <a:t>Offentlig sektor</a:t>
                      </a:r>
                    </a:p>
                  </a:txBody>
                  <a:tcPr marL="5478" marR="5478" marT="5478"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800" b="0" i="0" u="none" strike="noStrike">
                          <a:solidFill>
                            <a:srgbClr val="000000"/>
                          </a:solidFill>
                          <a:effectLst/>
                          <a:latin typeface="Futura Std Book" panose="020B0502020204020303"/>
                        </a:rPr>
                        <a:t>137,32</a:t>
                      </a:r>
                    </a:p>
                  </a:txBody>
                  <a:tcPr marL="9525" marR="9525" marT="9525" marB="0" anchor="ctr">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800" b="0" i="0" u="none" strike="noStrike">
                          <a:solidFill>
                            <a:srgbClr val="000000"/>
                          </a:solidFill>
                          <a:effectLst/>
                          <a:latin typeface="Futura Std Book" panose="020B0502020204020303"/>
                        </a:rPr>
                        <a:t>2,97</a:t>
                      </a:r>
                    </a:p>
                  </a:txBody>
                  <a:tcPr marL="9525" marR="9525" marT="9525" marB="0" anchor="ctr">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800" b="0" i="0" u="none" strike="noStrike">
                          <a:solidFill>
                            <a:srgbClr val="000000"/>
                          </a:solidFill>
                          <a:effectLst/>
                          <a:latin typeface="Futura Std Book" panose="020B0502020204020303"/>
                        </a:rPr>
                        <a:t>2,21</a:t>
                      </a:r>
                    </a:p>
                  </a:txBody>
                  <a:tcPr marL="9525" marR="9525" marT="9525" marB="0" anchor="ctr">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800" b="0" i="0" u="none" strike="noStrike">
                          <a:solidFill>
                            <a:srgbClr val="000000"/>
                          </a:solidFill>
                          <a:effectLst/>
                          <a:latin typeface="Futura Std Book" panose="020B0502020204020303"/>
                        </a:rPr>
                        <a:t>18,14</a:t>
                      </a:r>
                    </a:p>
                  </a:txBody>
                  <a:tcPr marL="9525" marR="9525" marT="9525" marB="0" anchor="ctr">
                    <a:lnL>
                      <a:noFill/>
                    </a:lnL>
                    <a:lnR>
                      <a:noFill/>
                    </a:lnR>
                    <a:lnT>
                      <a:noFill/>
                    </a:lnT>
                    <a:lnB>
                      <a:noFill/>
                    </a:lnB>
                    <a:lnTlToBr w="12700" cmpd="sng">
                      <a:noFill/>
                      <a:prstDash val="solid"/>
                    </a:lnTlToBr>
                    <a:lnBlToTr w="12700" cmpd="sng">
                      <a:noFill/>
                      <a:prstDash val="solid"/>
                    </a:lnBlToTr>
                  </a:tcPr>
                </a:tc>
                <a:extLst>
                  <a:ext uri="{0D108BD9-81ED-4DB2-BD59-A6C34878D82A}">
                    <a16:rowId xmlns:a16="http://schemas.microsoft.com/office/drawing/2014/main" val="1970694488"/>
                  </a:ext>
                </a:extLst>
              </a:tr>
              <a:tr h="174340">
                <a:tc>
                  <a:txBody>
                    <a:bodyPr/>
                    <a:lstStyle/>
                    <a:p>
                      <a:pPr algn="l" rtl="0" fontAlgn="b"/>
                      <a:r>
                        <a:rPr lang="sv-SE" sz="800" b="1" i="0" u="none" strike="noStrike" dirty="0">
                          <a:solidFill>
                            <a:srgbClr val="000000"/>
                          </a:solidFill>
                          <a:effectLst/>
                          <a:latin typeface="Futura Std Book" panose="020B0502020204020303"/>
                        </a:rPr>
                        <a:t>Totalt </a:t>
                      </a:r>
                    </a:p>
                  </a:txBody>
                  <a:tcPr marL="5478" marR="5478" marT="5478"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800" b="1" i="0" u="none" strike="noStrike">
                          <a:solidFill>
                            <a:srgbClr val="000000"/>
                          </a:solidFill>
                          <a:effectLst/>
                          <a:latin typeface="Futura Std Book" panose="020B0502020204020303"/>
                        </a:rPr>
                        <a:t>511,23</a:t>
                      </a:r>
                    </a:p>
                  </a:txBody>
                  <a:tcPr marL="9525" marR="9525" marT="9525" marB="0" anchor="ctr">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800" b="1" i="0" u="none" strike="noStrike">
                          <a:solidFill>
                            <a:srgbClr val="000000"/>
                          </a:solidFill>
                          <a:effectLst/>
                          <a:latin typeface="Futura Std Book" panose="020B0502020204020303"/>
                        </a:rPr>
                        <a:t>31,91</a:t>
                      </a:r>
                    </a:p>
                  </a:txBody>
                  <a:tcPr marL="9525" marR="9525" marT="9525" marB="0" anchor="ctr">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800" b="1" i="0" u="none" strike="noStrike">
                          <a:solidFill>
                            <a:srgbClr val="000000"/>
                          </a:solidFill>
                          <a:effectLst/>
                          <a:latin typeface="Futura Std Book" panose="020B0502020204020303"/>
                        </a:rPr>
                        <a:t>6,66</a:t>
                      </a:r>
                    </a:p>
                  </a:txBody>
                  <a:tcPr marL="9525" marR="9525" marT="9525" marB="0" anchor="ctr">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800" b="1" i="0" u="none" strike="noStrike">
                          <a:solidFill>
                            <a:srgbClr val="000000"/>
                          </a:solidFill>
                          <a:effectLst/>
                          <a:latin typeface="Futura Std Book" panose="020B0502020204020303"/>
                        </a:rPr>
                        <a:t>21,40</a:t>
                      </a:r>
                    </a:p>
                  </a:txBody>
                  <a:tcPr marL="9525" marR="9525" marT="9525" marB="0" anchor="ctr">
                    <a:lnL>
                      <a:noFill/>
                    </a:lnL>
                    <a:lnR>
                      <a:noFill/>
                    </a:lnR>
                    <a:lnT>
                      <a:noFill/>
                    </a:lnT>
                    <a:lnB>
                      <a:noFill/>
                    </a:lnB>
                    <a:lnTlToBr w="12700" cmpd="sng">
                      <a:noFill/>
                      <a:prstDash val="solid"/>
                    </a:lnTlToBr>
                    <a:lnBlToTr w="12700" cmpd="sng">
                      <a:noFill/>
                      <a:prstDash val="solid"/>
                    </a:lnBlToTr>
                  </a:tcPr>
                </a:tc>
                <a:extLst>
                  <a:ext uri="{0D108BD9-81ED-4DB2-BD59-A6C34878D82A}">
                    <a16:rowId xmlns:a16="http://schemas.microsoft.com/office/drawing/2014/main" val="3016400235"/>
                  </a:ext>
                </a:extLst>
              </a:tr>
              <a:tr h="320911">
                <a:tc>
                  <a:txBody>
                    <a:bodyPr/>
                    <a:lstStyle/>
                    <a:p>
                      <a:pPr algn="l" rtl="0" fontAlgn="b"/>
                      <a:r>
                        <a:rPr lang="sv-SE" sz="800" b="1" i="0" u="none" strike="noStrike" dirty="0">
                          <a:solidFill>
                            <a:srgbClr val="000000"/>
                          </a:solidFill>
                          <a:effectLst/>
                          <a:latin typeface="Futura Std Book" panose="020B0502020204020303"/>
                        </a:rPr>
                        <a:t>Stockholmsregionen</a:t>
                      </a:r>
                    </a:p>
                  </a:txBody>
                  <a:tcPr marL="5478" marR="5478" marT="5478" marB="0" anchor="b">
                    <a:lnL>
                      <a:noFill/>
                    </a:lnL>
                    <a:lnR>
                      <a:noFill/>
                    </a:lnR>
                    <a:lnT>
                      <a:noFill/>
                    </a:lnT>
                    <a:lnB>
                      <a:noFill/>
                    </a:lnB>
                    <a:lnTlToBr w="12700" cmpd="sng">
                      <a:noFill/>
                      <a:prstDash val="solid"/>
                    </a:lnTlToBr>
                    <a:lnBlToTr w="12700" cmpd="sng">
                      <a:noFill/>
                      <a:prstDash val="solid"/>
                    </a:lnBlToTr>
                  </a:tcPr>
                </a:tc>
                <a:tc>
                  <a:txBody>
                    <a:bodyPr/>
                    <a:lstStyle/>
                    <a:p>
                      <a:pPr algn="l" fontAlgn="ctr"/>
                      <a:endParaRPr lang="sv-SE" sz="1800" b="0" i="0" u="none" strike="noStrike">
                        <a:solidFill>
                          <a:srgbClr val="000000"/>
                        </a:solidFill>
                        <a:effectLst/>
                        <a:latin typeface="Arial" panose="020B0604020202020204" pitchFamily="34" charset="0"/>
                      </a:endParaRPr>
                    </a:p>
                  </a:txBody>
                  <a:tcPr marL="9525" marR="9525" marT="9525" marB="0" anchor="ctr">
                    <a:lnL>
                      <a:noFill/>
                    </a:lnL>
                    <a:lnR>
                      <a:noFill/>
                    </a:lnR>
                    <a:lnT>
                      <a:noFill/>
                    </a:lnT>
                    <a:lnB>
                      <a:noFill/>
                    </a:lnB>
                    <a:lnTlToBr w="12700" cmpd="sng">
                      <a:noFill/>
                      <a:prstDash val="solid"/>
                    </a:lnTlToBr>
                    <a:lnBlToTr w="12700" cmpd="sng">
                      <a:noFill/>
                      <a:prstDash val="solid"/>
                    </a:lnBlToTr>
                  </a:tcPr>
                </a:tc>
                <a:tc>
                  <a:txBody>
                    <a:bodyPr/>
                    <a:lstStyle/>
                    <a:p>
                      <a:pPr algn="l" fontAlgn="ctr"/>
                      <a:endParaRPr lang="sv-SE" sz="1800" b="0" i="0" u="none" strike="noStrike">
                        <a:solidFill>
                          <a:srgbClr val="000000"/>
                        </a:solidFill>
                        <a:effectLst/>
                        <a:latin typeface="Arial" panose="020B0604020202020204" pitchFamily="34" charset="0"/>
                      </a:endParaRPr>
                    </a:p>
                  </a:txBody>
                  <a:tcPr marL="9525" marR="9525" marT="9525" marB="0" anchor="ctr">
                    <a:lnL>
                      <a:noFill/>
                    </a:lnL>
                    <a:lnR>
                      <a:noFill/>
                    </a:lnR>
                    <a:lnT>
                      <a:noFill/>
                    </a:lnT>
                    <a:lnB>
                      <a:noFill/>
                    </a:lnB>
                    <a:lnTlToBr w="12700" cmpd="sng">
                      <a:noFill/>
                      <a:prstDash val="solid"/>
                    </a:lnTlToBr>
                    <a:lnBlToTr w="12700" cmpd="sng">
                      <a:noFill/>
                      <a:prstDash val="solid"/>
                    </a:lnBlToTr>
                  </a:tcPr>
                </a:tc>
                <a:tc>
                  <a:txBody>
                    <a:bodyPr/>
                    <a:lstStyle/>
                    <a:p>
                      <a:pPr algn="l" fontAlgn="ctr"/>
                      <a:endParaRPr lang="sv-SE" sz="1800" b="0" i="0" u="none" strike="noStrike">
                        <a:solidFill>
                          <a:srgbClr val="000000"/>
                        </a:solidFill>
                        <a:effectLst/>
                        <a:latin typeface="Arial" panose="020B0604020202020204" pitchFamily="34" charset="0"/>
                      </a:endParaRPr>
                    </a:p>
                  </a:txBody>
                  <a:tcPr marL="9525" marR="9525" marT="9525" marB="0" anchor="ctr">
                    <a:lnL>
                      <a:noFill/>
                    </a:lnL>
                    <a:lnR>
                      <a:noFill/>
                    </a:lnR>
                    <a:lnT>
                      <a:noFill/>
                    </a:lnT>
                    <a:lnB>
                      <a:noFill/>
                    </a:lnB>
                    <a:lnTlToBr w="12700" cmpd="sng">
                      <a:noFill/>
                      <a:prstDash val="solid"/>
                    </a:lnTlToBr>
                    <a:lnBlToTr w="12700" cmpd="sng">
                      <a:noFill/>
                      <a:prstDash val="solid"/>
                    </a:lnBlToTr>
                  </a:tcPr>
                </a:tc>
                <a:tc>
                  <a:txBody>
                    <a:bodyPr/>
                    <a:lstStyle/>
                    <a:p>
                      <a:pPr algn="l" fontAlgn="ctr"/>
                      <a:endParaRPr lang="sv-SE" sz="1800" b="0" i="0" u="none" strike="noStrike">
                        <a:solidFill>
                          <a:srgbClr val="000000"/>
                        </a:solidFill>
                        <a:effectLst/>
                        <a:latin typeface="Arial" panose="020B0604020202020204" pitchFamily="34" charset="0"/>
                      </a:endParaRPr>
                    </a:p>
                  </a:txBody>
                  <a:tcPr marL="9525" marR="9525" marT="9525" marB="0" anchor="ctr">
                    <a:lnL>
                      <a:noFill/>
                    </a:lnL>
                    <a:lnR>
                      <a:noFill/>
                    </a:lnR>
                    <a:lnT>
                      <a:noFill/>
                    </a:lnT>
                    <a:lnB>
                      <a:noFill/>
                    </a:lnB>
                    <a:lnTlToBr w="12700" cmpd="sng">
                      <a:noFill/>
                      <a:prstDash val="solid"/>
                    </a:lnTlToBr>
                    <a:lnBlToTr w="12700" cmpd="sng">
                      <a:noFill/>
                      <a:prstDash val="solid"/>
                    </a:lnBlToTr>
                  </a:tcPr>
                </a:tc>
                <a:extLst>
                  <a:ext uri="{0D108BD9-81ED-4DB2-BD59-A6C34878D82A}">
                    <a16:rowId xmlns:a16="http://schemas.microsoft.com/office/drawing/2014/main" val="1918518249"/>
                  </a:ext>
                </a:extLst>
              </a:tr>
              <a:tr h="174340">
                <a:tc>
                  <a:txBody>
                    <a:bodyPr/>
                    <a:lstStyle/>
                    <a:p>
                      <a:pPr algn="l" rtl="0" fontAlgn="b"/>
                      <a:r>
                        <a:rPr lang="sv-SE" sz="800" b="0" i="0" u="none" strike="noStrike">
                          <a:solidFill>
                            <a:srgbClr val="000000"/>
                          </a:solidFill>
                          <a:effectLst/>
                          <a:latin typeface="Futura Std Book" panose="020B0502020204020303"/>
                        </a:rPr>
                        <a:t>Privat sektor</a:t>
                      </a:r>
                    </a:p>
                  </a:txBody>
                  <a:tcPr marL="5478" marR="5478" marT="5478"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800" b="0" i="0" u="none" strike="noStrike">
                          <a:solidFill>
                            <a:srgbClr val="000000"/>
                          </a:solidFill>
                          <a:effectLst/>
                          <a:latin typeface="Futura Std Book" panose="020B0502020204020303"/>
                        </a:rPr>
                        <a:t>192,37</a:t>
                      </a:r>
                    </a:p>
                  </a:txBody>
                  <a:tcPr marL="9525" marR="9525" marT="9525" marB="0" anchor="ctr">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800" b="0" i="0" u="none" strike="noStrike">
                          <a:solidFill>
                            <a:srgbClr val="000000"/>
                          </a:solidFill>
                          <a:effectLst/>
                          <a:latin typeface="Futura Std Book" panose="020B0502020204020303"/>
                        </a:rPr>
                        <a:t>15,30</a:t>
                      </a:r>
                    </a:p>
                  </a:txBody>
                  <a:tcPr marL="9525" marR="9525" marT="9525" marB="0" anchor="ctr">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800" b="0" i="0" u="none" strike="noStrike">
                          <a:solidFill>
                            <a:srgbClr val="000000"/>
                          </a:solidFill>
                          <a:effectLst/>
                          <a:latin typeface="Futura Std Book" panose="020B0502020204020303"/>
                        </a:rPr>
                        <a:t>8,64</a:t>
                      </a:r>
                    </a:p>
                  </a:txBody>
                  <a:tcPr marL="9525" marR="9525" marT="9525" marB="0" anchor="ctr">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800" b="0" i="0" u="none" strike="noStrike">
                          <a:solidFill>
                            <a:srgbClr val="000000"/>
                          </a:solidFill>
                          <a:effectLst/>
                          <a:latin typeface="Futura Std Book" panose="020B0502020204020303"/>
                        </a:rPr>
                        <a:t>23,11</a:t>
                      </a:r>
                    </a:p>
                  </a:txBody>
                  <a:tcPr marL="9525" marR="9525" marT="9525" marB="0" anchor="ctr">
                    <a:lnL>
                      <a:noFill/>
                    </a:lnL>
                    <a:lnR>
                      <a:noFill/>
                    </a:lnR>
                    <a:lnT>
                      <a:noFill/>
                    </a:lnT>
                    <a:lnB>
                      <a:noFill/>
                    </a:lnB>
                    <a:lnTlToBr w="12700" cmpd="sng">
                      <a:noFill/>
                      <a:prstDash val="solid"/>
                    </a:lnTlToBr>
                    <a:lnBlToTr w="12700" cmpd="sng">
                      <a:noFill/>
                      <a:prstDash val="solid"/>
                    </a:lnBlToTr>
                  </a:tcPr>
                </a:tc>
                <a:extLst>
                  <a:ext uri="{0D108BD9-81ED-4DB2-BD59-A6C34878D82A}">
                    <a16:rowId xmlns:a16="http://schemas.microsoft.com/office/drawing/2014/main" val="1222343189"/>
                  </a:ext>
                </a:extLst>
              </a:tr>
              <a:tr h="174340">
                <a:tc>
                  <a:txBody>
                    <a:bodyPr/>
                    <a:lstStyle/>
                    <a:p>
                      <a:pPr algn="l" rtl="0" fontAlgn="b"/>
                      <a:r>
                        <a:rPr lang="sv-SE" sz="800" b="0" i="1" u="none" strike="noStrike">
                          <a:solidFill>
                            <a:srgbClr val="000000"/>
                          </a:solidFill>
                          <a:effectLst/>
                          <a:latin typeface="Futura Std Book" panose="020B0502020204020303"/>
                        </a:rPr>
                        <a:t>Industri</a:t>
                      </a:r>
                    </a:p>
                  </a:txBody>
                  <a:tcPr marL="5478" marR="5478" marT="5478"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800" b="0" i="1" u="none" strike="noStrike">
                          <a:solidFill>
                            <a:srgbClr val="000000"/>
                          </a:solidFill>
                          <a:effectLst/>
                          <a:latin typeface="Futura Std Book" panose="020B0502020204020303"/>
                        </a:rPr>
                        <a:t>27,20</a:t>
                      </a:r>
                    </a:p>
                  </a:txBody>
                  <a:tcPr marL="9525" marR="9525" marT="9525" marB="0" anchor="ctr">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800" b="0" i="1" u="none" strike="noStrike">
                          <a:solidFill>
                            <a:srgbClr val="000000"/>
                          </a:solidFill>
                          <a:effectLst/>
                          <a:latin typeface="Futura Std Book" panose="020B0502020204020303"/>
                        </a:rPr>
                        <a:t>1,41</a:t>
                      </a:r>
                    </a:p>
                  </a:txBody>
                  <a:tcPr marL="9525" marR="9525" marT="9525" marB="0" anchor="ctr">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800" b="0" i="1" u="none" strike="noStrike">
                          <a:solidFill>
                            <a:srgbClr val="000000"/>
                          </a:solidFill>
                          <a:effectLst/>
                          <a:latin typeface="Futura Std Book" panose="020B0502020204020303"/>
                        </a:rPr>
                        <a:t>5,48</a:t>
                      </a:r>
                    </a:p>
                  </a:txBody>
                  <a:tcPr marL="9525" marR="9525" marT="9525" marB="0" anchor="ctr">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800" b="0" i="1" u="none" strike="noStrike">
                          <a:solidFill>
                            <a:srgbClr val="000000"/>
                          </a:solidFill>
                          <a:effectLst/>
                          <a:latin typeface="Futura Std Book" panose="020B0502020204020303"/>
                        </a:rPr>
                        <a:t>6,99</a:t>
                      </a:r>
                    </a:p>
                  </a:txBody>
                  <a:tcPr marL="9525" marR="9525" marT="9525" marB="0" anchor="ctr">
                    <a:lnL>
                      <a:noFill/>
                    </a:lnL>
                    <a:lnR>
                      <a:noFill/>
                    </a:lnR>
                    <a:lnT>
                      <a:noFill/>
                    </a:lnT>
                    <a:lnB>
                      <a:noFill/>
                    </a:lnB>
                    <a:lnTlToBr w="12700" cmpd="sng">
                      <a:noFill/>
                      <a:prstDash val="solid"/>
                    </a:lnTlToBr>
                    <a:lnBlToTr w="12700" cmpd="sng">
                      <a:noFill/>
                      <a:prstDash val="solid"/>
                    </a:lnBlToTr>
                  </a:tcPr>
                </a:tc>
                <a:extLst>
                  <a:ext uri="{0D108BD9-81ED-4DB2-BD59-A6C34878D82A}">
                    <a16:rowId xmlns:a16="http://schemas.microsoft.com/office/drawing/2014/main" val="3014152847"/>
                  </a:ext>
                </a:extLst>
              </a:tr>
              <a:tr h="174340">
                <a:tc>
                  <a:txBody>
                    <a:bodyPr/>
                    <a:lstStyle/>
                    <a:p>
                      <a:pPr algn="l" rtl="0" fontAlgn="b"/>
                      <a:r>
                        <a:rPr lang="sv-SE" sz="800" b="0" i="1" u="none" strike="noStrike">
                          <a:solidFill>
                            <a:srgbClr val="000000"/>
                          </a:solidFill>
                          <a:effectLst/>
                          <a:latin typeface="Futura Std Book" panose="020B0502020204020303"/>
                        </a:rPr>
                        <a:t>Tjänster</a:t>
                      </a:r>
                    </a:p>
                  </a:txBody>
                  <a:tcPr marL="5478" marR="5478" marT="5478"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800" b="0" i="1" u="none" strike="noStrike">
                          <a:solidFill>
                            <a:srgbClr val="000000"/>
                          </a:solidFill>
                          <a:effectLst/>
                          <a:latin typeface="Futura Std Book" panose="020B0502020204020303"/>
                        </a:rPr>
                        <a:t>145,67</a:t>
                      </a:r>
                    </a:p>
                  </a:txBody>
                  <a:tcPr marL="9525" marR="9525" marT="9525" marB="0" anchor="ctr">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800" b="0" i="1" u="none" strike="noStrike">
                          <a:solidFill>
                            <a:srgbClr val="000000"/>
                          </a:solidFill>
                          <a:effectLst/>
                          <a:latin typeface="Futura Std Book" panose="020B0502020204020303"/>
                        </a:rPr>
                        <a:t>12,59</a:t>
                      </a:r>
                    </a:p>
                  </a:txBody>
                  <a:tcPr marL="9525" marR="9525" marT="9525" marB="0" anchor="ctr">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800" b="0" i="1" u="none" strike="noStrike">
                          <a:solidFill>
                            <a:srgbClr val="000000"/>
                          </a:solidFill>
                          <a:effectLst/>
                          <a:latin typeface="Futura Std Book" panose="020B0502020204020303"/>
                        </a:rPr>
                        <a:t>9,46</a:t>
                      </a:r>
                    </a:p>
                  </a:txBody>
                  <a:tcPr marL="9525" marR="9525" marT="9525" marB="0" anchor="ctr">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800" b="0" i="1" u="none" strike="noStrike">
                          <a:solidFill>
                            <a:srgbClr val="000000"/>
                          </a:solidFill>
                          <a:effectLst/>
                          <a:latin typeface="Futura Std Book" panose="020B0502020204020303"/>
                        </a:rPr>
                        <a:t>26,25</a:t>
                      </a:r>
                    </a:p>
                  </a:txBody>
                  <a:tcPr marL="9525" marR="9525" marT="9525" marB="0" anchor="ctr">
                    <a:lnL>
                      <a:noFill/>
                    </a:lnL>
                    <a:lnR>
                      <a:noFill/>
                    </a:lnR>
                    <a:lnT>
                      <a:noFill/>
                    </a:lnT>
                    <a:lnB>
                      <a:noFill/>
                    </a:lnB>
                    <a:lnTlToBr w="12700" cmpd="sng">
                      <a:noFill/>
                      <a:prstDash val="solid"/>
                    </a:lnTlToBr>
                    <a:lnBlToTr w="12700" cmpd="sng">
                      <a:noFill/>
                      <a:prstDash val="solid"/>
                    </a:lnBlToTr>
                  </a:tcPr>
                </a:tc>
                <a:extLst>
                  <a:ext uri="{0D108BD9-81ED-4DB2-BD59-A6C34878D82A}">
                    <a16:rowId xmlns:a16="http://schemas.microsoft.com/office/drawing/2014/main" val="4004837346"/>
                  </a:ext>
                </a:extLst>
              </a:tr>
              <a:tr h="174340">
                <a:tc>
                  <a:txBody>
                    <a:bodyPr/>
                    <a:lstStyle/>
                    <a:p>
                      <a:pPr algn="l" rtl="0" fontAlgn="b"/>
                      <a:r>
                        <a:rPr lang="sv-SE" sz="800" b="0" i="1" u="none" strike="noStrike">
                          <a:solidFill>
                            <a:srgbClr val="000000"/>
                          </a:solidFill>
                          <a:effectLst/>
                          <a:latin typeface="Futura Std Book" panose="020B0502020204020303"/>
                        </a:rPr>
                        <a:t>Övrigt*</a:t>
                      </a:r>
                    </a:p>
                  </a:txBody>
                  <a:tcPr marL="5478" marR="5478" marT="5478"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800" b="0" i="1" u="none" strike="noStrike">
                          <a:solidFill>
                            <a:srgbClr val="000000"/>
                          </a:solidFill>
                          <a:effectLst/>
                          <a:latin typeface="Futura Std Book" panose="020B0502020204020303"/>
                        </a:rPr>
                        <a:t>19,50</a:t>
                      </a:r>
                    </a:p>
                  </a:txBody>
                  <a:tcPr marL="9525" marR="9525" marT="9525" marB="0" anchor="ctr">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800" b="0" i="1" u="none" strike="noStrike">
                          <a:solidFill>
                            <a:srgbClr val="000000"/>
                          </a:solidFill>
                          <a:effectLst/>
                          <a:latin typeface="Futura Std Book" panose="020B0502020204020303"/>
                        </a:rPr>
                        <a:t>1,29</a:t>
                      </a:r>
                    </a:p>
                  </a:txBody>
                  <a:tcPr marL="9525" marR="9525" marT="9525" marB="0" anchor="ctr">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800" b="0" i="1" u="none" strike="noStrike">
                          <a:solidFill>
                            <a:srgbClr val="000000"/>
                          </a:solidFill>
                          <a:effectLst/>
                          <a:latin typeface="Futura Std Book" panose="020B0502020204020303"/>
                        </a:rPr>
                        <a:t>7,11</a:t>
                      </a:r>
                    </a:p>
                  </a:txBody>
                  <a:tcPr marL="9525" marR="9525" marT="9525" marB="0" anchor="ctr">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800" b="0" i="1" u="none" strike="noStrike">
                          <a:solidFill>
                            <a:srgbClr val="000000"/>
                          </a:solidFill>
                          <a:effectLst/>
                          <a:latin typeface="Futura Std Book" panose="020B0502020204020303"/>
                        </a:rPr>
                        <a:t>26,18</a:t>
                      </a:r>
                    </a:p>
                  </a:txBody>
                  <a:tcPr marL="9525" marR="9525" marT="9525" marB="0" anchor="ctr">
                    <a:lnL>
                      <a:noFill/>
                    </a:lnL>
                    <a:lnR>
                      <a:noFill/>
                    </a:lnR>
                    <a:lnT>
                      <a:noFill/>
                    </a:lnT>
                    <a:lnB>
                      <a:noFill/>
                    </a:lnB>
                    <a:lnTlToBr w="12700" cmpd="sng">
                      <a:noFill/>
                      <a:prstDash val="solid"/>
                    </a:lnTlToBr>
                    <a:lnBlToTr w="12700" cmpd="sng">
                      <a:noFill/>
                      <a:prstDash val="solid"/>
                    </a:lnBlToTr>
                  </a:tcPr>
                </a:tc>
                <a:extLst>
                  <a:ext uri="{0D108BD9-81ED-4DB2-BD59-A6C34878D82A}">
                    <a16:rowId xmlns:a16="http://schemas.microsoft.com/office/drawing/2014/main" val="2520052913"/>
                  </a:ext>
                </a:extLst>
              </a:tr>
              <a:tr h="174340">
                <a:tc>
                  <a:txBody>
                    <a:bodyPr/>
                    <a:lstStyle/>
                    <a:p>
                      <a:pPr algn="l" rtl="0" fontAlgn="b"/>
                      <a:r>
                        <a:rPr lang="sv-SE" sz="800" b="0" i="0" u="none" strike="noStrike" dirty="0">
                          <a:solidFill>
                            <a:srgbClr val="000000"/>
                          </a:solidFill>
                          <a:effectLst/>
                          <a:latin typeface="Futura Std Book" panose="020B0502020204020303"/>
                        </a:rPr>
                        <a:t>Offentlig sektor</a:t>
                      </a:r>
                    </a:p>
                  </a:txBody>
                  <a:tcPr marL="5478" marR="5478" marT="5478"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800" b="0" i="0" u="none" strike="noStrike">
                          <a:solidFill>
                            <a:srgbClr val="000000"/>
                          </a:solidFill>
                          <a:effectLst/>
                          <a:latin typeface="Futura Std Book" panose="020B0502020204020303"/>
                        </a:rPr>
                        <a:t>60,46</a:t>
                      </a:r>
                    </a:p>
                  </a:txBody>
                  <a:tcPr marL="9525" marR="9525" marT="9525" marB="0" anchor="ctr">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800" b="0" i="0" u="none" strike="noStrike">
                          <a:solidFill>
                            <a:srgbClr val="000000"/>
                          </a:solidFill>
                          <a:effectLst/>
                          <a:latin typeface="Futura Std Book" panose="020B0502020204020303"/>
                        </a:rPr>
                        <a:t>1,27</a:t>
                      </a:r>
                    </a:p>
                  </a:txBody>
                  <a:tcPr marL="9525" marR="9525" marT="9525" marB="0" anchor="ctr">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800" b="0" i="0" u="none" strike="noStrike">
                          <a:solidFill>
                            <a:srgbClr val="000000"/>
                          </a:solidFill>
                          <a:effectLst/>
                          <a:latin typeface="Futura Std Book" panose="020B0502020204020303"/>
                        </a:rPr>
                        <a:t>2,14</a:t>
                      </a:r>
                    </a:p>
                  </a:txBody>
                  <a:tcPr marL="9525" marR="9525" marT="9525" marB="0" anchor="ctr">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800" b="0" i="0" u="none" strike="noStrike">
                          <a:solidFill>
                            <a:srgbClr val="000000"/>
                          </a:solidFill>
                          <a:effectLst/>
                          <a:latin typeface="Futura Std Book" panose="020B0502020204020303"/>
                        </a:rPr>
                        <a:t>22,16</a:t>
                      </a:r>
                    </a:p>
                  </a:txBody>
                  <a:tcPr marL="9525" marR="9525" marT="9525" marB="0" anchor="ctr">
                    <a:lnL>
                      <a:noFill/>
                    </a:lnL>
                    <a:lnR>
                      <a:noFill/>
                    </a:lnR>
                    <a:lnT>
                      <a:noFill/>
                    </a:lnT>
                    <a:lnB>
                      <a:noFill/>
                    </a:lnB>
                    <a:lnTlToBr w="12700" cmpd="sng">
                      <a:noFill/>
                      <a:prstDash val="solid"/>
                    </a:lnTlToBr>
                    <a:lnBlToTr w="12700" cmpd="sng">
                      <a:noFill/>
                      <a:prstDash val="solid"/>
                    </a:lnBlToTr>
                  </a:tcPr>
                </a:tc>
                <a:extLst>
                  <a:ext uri="{0D108BD9-81ED-4DB2-BD59-A6C34878D82A}">
                    <a16:rowId xmlns:a16="http://schemas.microsoft.com/office/drawing/2014/main" val="1688256886"/>
                  </a:ext>
                </a:extLst>
              </a:tr>
              <a:tr h="183515">
                <a:tc>
                  <a:txBody>
                    <a:bodyPr/>
                    <a:lstStyle/>
                    <a:p>
                      <a:pPr algn="l" rtl="0" fontAlgn="b"/>
                      <a:r>
                        <a:rPr lang="sv-SE" sz="800" b="1" i="0" u="none" strike="noStrike" dirty="0">
                          <a:solidFill>
                            <a:srgbClr val="000000"/>
                          </a:solidFill>
                          <a:effectLst/>
                          <a:latin typeface="Futura Std Book" panose="020B0502020204020303"/>
                        </a:rPr>
                        <a:t>Totalt </a:t>
                      </a:r>
                    </a:p>
                  </a:txBody>
                  <a:tcPr marL="5478" marR="5478" marT="5478"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800" b="1" i="0" u="none" strike="noStrike">
                          <a:solidFill>
                            <a:srgbClr val="000000"/>
                          </a:solidFill>
                          <a:effectLst/>
                          <a:latin typeface="Futura Std Book" panose="020B0502020204020303"/>
                        </a:rPr>
                        <a:t>252,82</a:t>
                      </a:r>
                    </a:p>
                  </a:txBody>
                  <a:tcPr marL="9525" marR="9525" marT="9525" marB="0" anchor="ctr">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800" b="1" i="0" u="none" strike="noStrike">
                          <a:solidFill>
                            <a:srgbClr val="000000"/>
                          </a:solidFill>
                          <a:effectLst/>
                          <a:latin typeface="Futura Std Book" panose="020B0502020204020303"/>
                        </a:rPr>
                        <a:t>16,56</a:t>
                      </a:r>
                    </a:p>
                  </a:txBody>
                  <a:tcPr marL="9525" marR="9525" marT="9525" marB="0" anchor="ctr">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800" b="1" i="0" u="none" strike="noStrike">
                          <a:solidFill>
                            <a:srgbClr val="000000"/>
                          </a:solidFill>
                          <a:effectLst/>
                          <a:latin typeface="Futura Std Book" panose="020B0502020204020303"/>
                        </a:rPr>
                        <a:t>7,01</a:t>
                      </a:r>
                    </a:p>
                  </a:txBody>
                  <a:tcPr marL="9525" marR="9525" marT="9525" marB="0" anchor="ctr">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800" b="1" i="0" u="none" strike="noStrike">
                          <a:solidFill>
                            <a:srgbClr val="000000"/>
                          </a:solidFill>
                          <a:effectLst/>
                          <a:latin typeface="Futura Std Book" panose="020B0502020204020303"/>
                        </a:rPr>
                        <a:t>22,88</a:t>
                      </a:r>
                    </a:p>
                  </a:txBody>
                  <a:tcPr marL="9525" marR="9525" marT="9525" marB="0" anchor="ctr">
                    <a:lnL>
                      <a:noFill/>
                    </a:lnL>
                    <a:lnR>
                      <a:noFill/>
                    </a:lnR>
                    <a:lnT>
                      <a:noFill/>
                    </a:lnT>
                    <a:lnB>
                      <a:noFill/>
                    </a:lnB>
                    <a:lnTlToBr w="12700" cmpd="sng">
                      <a:noFill/>
                      <a:prstDash val="solid"/>
                    </a:lnTlToBr>
                    <a:lnBlToTr w="12700" cmpd="sng">
                      <a:noFill/>
                      <a:prstDash val="solid"/>
                    </a:lnBlToTr>
                  </a:tcPr>
                </a:tc>
                <a:extLst>
                  <a:ext uri="{0D108BD9-81ED-4DB2-BD59-A6C34878D82A}">
                    <a16:rowId xmlns:a16="http://schemas.microsoft.com/office/drawing/2014/main" val="2603393739"/>
                  </a:ext>
                </a:extLst>
              </a:tr>
              <a:tr h="327172">
                <a:tc>
                  <a:txBody>
                    <a:bodyPr/>
                    <a:lstStyle/>
                    <a:p>
                      <a:pPr algn="l" rtl="0" fontAlgn="b"/>
                      <a:r>
                        <a:rPr lang="sv-SE" sz="800" b="1" i="0" u="none" strike="noStrike" dirty="0">
                          <a:solidFill>
                            <a:srgbClr val="000000"/>
                          </a:solidFill>
                          <a:effectLst/>
                          <a:latin typeface="Futura Std Book" panose="020B0502020204020303"/>
                        </a:rPr>
                        <a:t>Örebro län</a:t>
                      </a:r>
                    </a:p>
                  </a:txBody>
                  <a:tcPr marL="5478" marR="5478" marT="5478" marB="0" anchor="b">
                    <a:lnL>
                      <a:noFill/>
                    </a:lnL>
                    <a:lnR>
                      <a:noFill/>
                    </a:lnR>
                    <a:lnT>
                      <a:noFill/>
                    </a:lnT>
                    <a:lnB>
                      <a:noFill/>
                    </a:lnB>
                    <a:lnTlToBr w="12700" cmpd="sng">
                      <a:noFill/>
                      <a:prstDash val="solid"/>
                    </a:lnTlToBr>
                    <a:lnBlToTr w="12700" cmpd="sng">
                      <a:noFill/>
                      <a:prstDash val="solid"/>
                    </a:lnBlToTr>
                  </a:tcPr>
                </a:tc>
                <a:tc>
                  <a:txBody>
                    <a:bodyPr/>
                    <a:lstStyle/>
                    <a:p>
                      <a:pPr algn="l" fontAlgn="ctr"/>
                      <a:endParaRPr lang="sv-SE" sz="1800" b="0" i="0" u="none" strike="noStrike">
                        <a:solidFill>
                          <a:srgbClr val="000000"/>
                        </a:solidFill>
                        <a:effectLst/>
                        <a:latin typeface="Arial" panose="020B0604020202020204" pitchFamily="34" charset="0"/>
                      </a:endParaRPr>
                    </a:p>
                  </a:txBody>
                  <a:tcPr marL="9525" marR="9525" marT="9525" marB="0" anchor="ctr">
                    <a:lnL>
                      <a:noFill/>
                    </a:lnL>
                    <a:lnR>
                      <a:noFill/>
                    </a:lnR>
                    <a:lnT>
                      <a:noFill/>
                    </a:lnT>
                    <a:lnB>
                      <a:noFill/>
                    </a:lnB>
                    <a:lnTlToBr w="12700" cmpd="sng">
                      <a:noFill/>
                      <a:prstDash val="solid"/>
                    </a:lnTlToBr>
                    <a:lnBlToTr w="12700" cmpd="sng">
                      <a:noFill/>
                      <a:prstDash val="solid"/>
                    </a:lnBlToTr>
                  </a:tcPr>
                </a:tc>
                <a:tc>
                  <a:txBody>
                    <a:bodyPr/>
                    <a:lstStyle/>
                    <a:p>
                      <a:pPr algn="l" fontAlgn="ctr"/>
                      <a:endParaRPr lang="sv-SE" sz="1800" b="0" i="0" u="none" strike="noStrike">
                        <a:solidFill>
                          <a:srgbClr val="000000"/>
                        </a:solidFill>
                        <a:effectLst/>
                        <a:latin typeface="Arial" panose="020B0604020202020204" pitchFamily="34" charset="0"/>
                      </a:endParaRPr>
                    </a:p>
                  </a:txBody>
                  <a:tcPr marL="9525" marR="9525" marT="9525" marB="0" anchor="ctr">
                    <a:lnL>
                      <a:noFill/>
                    </a:lnL>
                    <a:lnR>
                      <a:noFill/>
                    </a:lnR>
                    <a:lnT>
                      <a:noFill/>
                    </a:lnT>
                    <a:lnB>
                      <a:noFill/>
                    </a:lnB>
                    <a:lnTlToBr w="12700" cmpd="sng">
                      <a:noFill/>
                      <a:prstDash val="solid"/>
                    </a:lnTlToBr>
                    <a:lnBlToTr w="12700" cmpd="sng">
                      <a:noFill/>
                      <a:prstDash val="solid"/>
                    </a:lnBlToTr>
                  </a:tcPr>
                </a:tc>
                <a:tc>
                  <a:txBody>
                    <a:bodyPr/>
                    <a:lstStyle/>
                    <a:p>
                      <a:pPr algn="l" fontAlgn="ctr"/>
                      <a:endParaRPr lang="sv-SE" sz="1800" b="0" i="0" u="none" strike="noStrike">
                        <a:solidFill>
                          <a:srgbClr val="000000"/>
                        </a:solidFill>
                        <a:effectLst/>
                        <a:latin typeface="Arial" panose="020B0604020202020204" pitchFamily="34" charset="0"/>
                      </a:endParaRPr>
                    </a:p>
                  </a:txBody>
                  <a:tcPr marL="9525" marR="9525" marT="9525" marB="0" anchor="ctr">
                    <a:lnL>
                      <a:noFill/>
                    </a:lnL>
                    <a:lnR>
                      <a:noFill/>
                    </a:lnR>
                    <a:lnT>
                      <a:noFill/>
                    </a:lnT>
                    <a:lnB>
                      <a:noFill/>
                    </a:lnB>
                    <a:lnTlToBr w="12700" cmpd="sng">
                      <a:noFill/>
                      <a:prstDash val="solid"/>
                    </a:lnTlToBr>
                    <a:lnBlToTr w="12700" cmpd="sng">
                      <a:noFill/>
                      <a:prstDash val="solid"/>
                    </a:lnBlToTr>
                  </a:tcPr>
                </a:tc>
                <a:tc>
                  <a:txBody>
                    <a:bodyPr/>
                    <a:lstStyle/>
                    <a:p>
                      <a:pPr algn="l" fontAlgn="ctr"/>
                      <a:endParaRPr lang="sv-SE" sz="1800" b="0" i="0" u="none" strike="noStrike">
                        <a:solidFill>
                          <a:srgbClr val="000000"/>
                        </a:solidFill>
                        <a:effectLst/>
                        <a:latin typeface="Arial" panose="020B0604020202020204" pitchFamily="34" charset="0"/>
                      </a:endParaRPr>
                    </a:p>
                  </a:txBody>
                  <a:tcPr marL="9525" marR="9525" marT="9525" marB="0" anchor="ctr">
                    <a:lnL>
                      <a:noFill/>
                    </a:lnL>
                    <a:lnR>
                      <a:noFill/>
                    </a:lnR>
                    <a:lnT>
                      <a:noFill/>
                    </a:lnT>
                    <a:lnB>
                      <a:noFill/>
                    </a:lnB>
                    <a:lnTlToBr w="12700" cmpd="sng">
                      <a:noFill/>
                      <a:prstDash val="solid"/>
                    </a:lnTlToBr>
                    <a:lnBlToTr w="12700" cmpd="sng">
                      <a:noFill/>
                      <a:prstDash val="solid"/>
                    </a:lnBlToTr>
                  </a:tcPr>
                </a:tc>
                <a:extLst>
                  <a:ext uri="{0D108BD9-81ED-4DB2-BD59-A6C34878D82A}">
                    <a16:rowId xmlns:a16="http://schemas.microsoft.com/office/drawing/2014/main" val="2481254768"/>
                  </a:ext>
                </a:extLst>
              </a:tr>
              <a:tr h="179141">
                <a:tc>
                  <a:txBody>
                    <a:bodyPr/>
                    <a:lstStyle/>
                    <a:p>
                      <a:pPr algn="l" rtl="0" fontAlgn="b"/>
                      <a:r>
                        <a:rPr lang="sv-SE" sz="800" b="0" i="0" u="none" strike="noStrike">
                          <a:solidFill>
                            <a:srgbClr val="000000"/>
                          </a:solidFill>
                          <a:effectLst/>
                          <a:latin typeface="Futura Std Book" panose="020B0502020204020303"/>
                        </a:rPr>
                        <a:t>Privat sektor</a:t>
                      </a:r>
                    </a:p>
                  </a:txBody>
                  <a:tcPr marL="5478" marR="5478" marT="5478"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800" b="0" i="0" u="none" strike="noStrike">
                          <a:solidFill>
                            <a:srgbClr val="000000"/>
                          </a:solidFill>
                          <a:effectLst/>
                          <a:latin typeface="Futura Std Book" panose="020B0502020204020303"/>
                        </a:rPr>
                        <a:t>9,09</a:t>
                      </a:r>
                    </a:p>
                  </a:txBody>
                  <a:tcPr marL="9525" marR="9525" marT="9525" marB="0" anchor="ctr">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800" b="0" i="0" u="none" strike="noStrike">
                          <a:solidFill>
                            <a:srgbClr val="000000"/>
                          </a:solidFill>
                          <a:effectLst/>
                          <a:latin typeface="Futura Std Book" panose="020B0502020204020303"/>
                        </a:rPr>
                        <a:t>0,52</a:t>
                      </a:r>
                    </a:p>
                  </a:txBody>
                  <a:tcPr marL="9525" marR="9525" marT="9525" marB="0" anchor="ctr">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800" b="0" i="0" u="none" strike="noStrike">
                          <a:solidFill>
                            <a:srgbClr val="000000"/>
                          </a:solidFill>
                          <a:effectLst/>
                          <a:latin typeface="Futura Std Book" panose="020B0502020204020303"/>
                        </a:rPr>
                        <a:t>6,11</a:t>
                      </a:r>
                    </a:p>
                  </a:txBody>
                  <a:tcPr marL="9525" marR="9525" marT="9525" marB="0" anchor="ctr">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800" b="0" i="0" u="none" strike="noStrike">
                          <a:solidFill>
                            <a:srgbClr val="000000"/>
                          </a:solidFill>
                          <a:effectLst/>
                          <a:latin typeface="Futura Std Book" panose="020B0502020204020303"/>
                        </a:rPr>
                        <a:t>17,38</a:t>
                      </a:r>
                    </a:p>
                  </a:txBody>
                  <a:tcPr marL="9525" marR="9525" marT="9525" marB="0" anchor="ctr">
                    <a:lnL>
                      <a:noFill/>
                    </a:lnL>
                    <a:lnR>
                      <a:noFill/>
                    </a:lnR>
                    <a:lnT>
                      <a:noFill/>
                    </a:lnT>
                    <a:lnB>
                      <a:noFill/>
                    </a:lnB>
                    <a:lnTlToBr w="12700" cmpd="sng">
                      <a:noFill/>
                      <a:prstDash val="solid"/>
                    </a:lnTlToBr>
                    <a:lnBlToTr w="12700" cmpd="sng">
                      <a:noFill/>
                      <a:prstDash val="solid"/>
                    </a:lnBlToTr>
                  </a:tcPr>
                </a:tc>
                <a:extLst>
                  <a:ext uri="{0D108BD9-81ED-4DB2-BD59-A6C34878D82A}">
                    <a16:rowId xmlns:a16="http://schemas.microsoft.com/office/drawing/2014/main" val="901665617"/>
                  </a:ext>
                </a:extLst>
              </a:tr>
              <a:tr h="174340">
                <a:tc>
                  <a:txBody>
                    <a:bodyPr/>
                    <a:lstStyle/>
                    <a:p>
                      <a:pPr algn="l" rtl="0" fontAlgn="b"/>
                      <a:r>
                        <a:rPr lang="sv-SE" sz="800" b="0" i="1" u="none" strike="noStrike">
                          <a:solidFill>
                            <a:srgbClr val="000000"/>
                          </a:solidFill>
                          <a:effectLst/>
                          <a:latin typeface="Futura Std Book" panose="020B0502020204020303"/>
                        </a:rPr>
                        <a:t>Industri</a:t>
                      </a:r>
                    </a:p>
                  </a:txBody>
                  <a:tcPr marL="5478" marR="5478" marT="5478"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800" b="0" i="1" u="none" strike="noStrike">
                          <a:solidFill>
                            <a:srgbClr val="000000"/>
                          </a:solidFill>
                          <a:effectLst/>
                          <a:latin typeface="Futura Std Book" panose="020B0502020204020303"/>
                        </a:rPr>
                        <a:t>2,42</a:t>
                      </a:r>
                    </a:p>
                  </a:txBody>
                  <a:tcPr marL="9525" marR="9525" marT="9525" marB="0" anchor="ctr">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800" b="0" i="1" u="none" strike="noStrike">
                          <a:solidFill>
                            <a:srgbClr val="000000"/>
                          </a:solidFill>
                          <a:effectLst/>
                          <a:latin typeface="Futura Std Book" panose="020B0502020204020303"/>
                        </a:rPr>
                        <a:t>0,14</a:t>
                      </a:r>
                    </a:p>
                  </a:txBody>
                  <a:tcPr marL="9525" marR="9525" marT="9525" marB="0" anchor="ctr">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800" b="0" i="1" u="none" strike="noStrike">
                          <a:solidFill>
                            <a:srgbClr val="000000"/>
                          </a:solidFill>
                          <a:effectLst/>
                          <a:latin typeface="Futura Std Book" panose="020B0502020204020303"/>
                        </a:rPr>
                        <a:t>6,30</a:t>
                      </a:r>
                    </a:p>
                  </a:txBody>
                  <a:tcPr marL="9525" marR="9525" marT="9525" marB="0" anchor="ctr">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800" b="0" i="1" u="none" strike="noStrike">
                          <a:solidFill>
                            <a:srgbClr val="000000"/>
                          </a:solidFill>
                          <a:effectLst/>
                          <a:latin typeface="Futura Std Book" panose="020B0502020204020303"/>
                        </a:rPr>
                        <a:t>11,55</a:t>
                      </a:r>
                    </a:p>
                  </a:txBody>
                  <a:tcPr marL="9525" marR="9525" marT="9525" marB="0" anchor="ctr">
                    <a:lnL>
                      <a:noFill/>
                    </a:lnL>
                    <a:lnR>
                      <a:noFill/>
                    </a:lnR>
                    <a:lnT>
                      <a:noFill/>
                    </a:lnT>
                    <a:lnB>
                      <a:noFill/>
                    </a:lnB>
                    <a:lnTlToBr w="12700" cmpd="sng">
                      <a:noFill/>
                      <a:prstDash val="solid"/>
                    </a:lnTlToBr>
                    <a:lnBlToTr w="12700" cmpd="sng">
                      <a:noFill/>
                      <a:prstDash val="solid"/>
                    </a:lnBlToTr>
                  </a:tcPr>
                </a:tc>
                <a:extLst>
                  <a:ext uri="{0D108BD9-81ED-4DB2-BD59-A6C34878D82A}">
                    <a16:rowId xmlns:a16="http://schemas.microsoft.com/office/drawing/2014/main" val="3033472335"/>
                  </a:ext>
                </a:extLst>
              </a:tr>
              <a:tr h="174340">
                <a:tc>
                  <a:txBody>
                    <a:bodyPr/>
                    <a:lstStyle/>
                    <a:p>
                      <a:pPr algn="l" rtl="0" fontAlgn="b"/>
                      <a:r>
                        <a:rPr lang="sv-SE" sz="800" b="0" i="1" u="none" strike="noStrike" dirty="0">
                          <a:solidFill>
                            <a:srgbClr val="000000"/>
                          </a:solidFill>
                          <a:effectLst/>
                          <a:latin typeface="Futura Std Book" panose="020B0502020204020303"/>
                        </a:rPr>
                        <a:t>Tjänster</a:t>
                      </a:r>
                    </a:p>
                  </a:txBody>
                  <a:tcPr marL="5478" marR="5478" marT="5478"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800" b="0" i="1" u="none" strike="noStrike">
                          <a:solidFill>
                            <a:srgbClr val="000000"/>
                          </a:solidFill>
                          <a:effectLst/>
                          <a:latin typeface="Futura Std Book" panose="020B0502020204020303"/>
                        </a:rPr>
                        <a:t>5,47</a:t>
                      </a:r>
                    </a:p>
                  </a:txBody>
                  <a:tcPr marL="9525" marR="9525" marT="9525" marB="0" anchor="ctr">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800" b="0" i="1" u="none" strike="noStrike">
                          <a:solidFill>
                            <a:srgbClr val="000000"/>
                          </a:solidFill>
                          <a:effectLst/>
                          <a:latin typeface="Futura Std Book" panose="020B0502020204020303"/>
                        </a:rPr>
                        <a:t>0,31</a:t>
                      </a:r>
                    </a:p>
                  </a:txBody>
                  <a:tcPr marL="9525" marR="9525" marT="9525" marB="0" anchor="ctr">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800" b="0" i="1" u="none" strike="noStrike">
                          <a:solidFill>
                            <a:srgbClr val="000000"/>
                          </a:solidFill>
                          <a:effectLst/>
                          <a:latin typeface="Futura Std Book" panose="020B0502020204020303"/>
                        </a:rPr>
                        <a:t>5,94</a:t>
                      </a:r>
                    </a:p>
                  </a:txBody>
                  <a:tcPr marL="9525" marR="9525" marT="9525" marB="0" anchor="ctr">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800" b="0" i="1" u="none" strike="noStrike">
                          <a:solidFill>
                            <a:srgbClr val="000000"/>
                          </a:solidFill>
                          <a:effectLst/>
                          <a:latin typeface="Futura Std Book" panose="020B0502020204020303"/>
                        </a:rPr>
                        <a:t>18,17</a:t>
                      </a:r>
                    </a:p>
                  </a:txBody>
                  <a:tcPr marL="9525" marR="9525" marT="9525" marB="0" anchor="ctr">
                    <a:lnL>
                      <a:noFill/>
                    </a:lnL>
                    <a:lnR>
                      <a:noFill/>
                    </a:lnR>
                    <a:lnT>
                      <a:noFill/>
                    </a:lnT>
                    <a:lnB>
                      <a:noFill/>
                    </a:lnB>
                    <a:lnTlToBr w="12700" cmpd="sng">
                      <a:noFill/>
                      <a:prstDash val="solid"/>
                    </a:lnTlToBr>
                    <a:lnBlToTr w="12700" cmpd="sng">
                      <a:noFill/>
                      <a:prstDash val="solid"/>
                    </a:lnBlToTr>
                  </a:tcPr>
                </a:tc>
                <a:extLst>
                  <a:ext uri="{0D108BD9-81ED-4DB2-BD59-A6C34878D82A}">
                    <a16:rowId xmlns:a16="http://schemas.microsoft.com/office/drawing/2014/main" val="700629944"/>
                  </a:ext>
                </a:extLst>
              </a:tr>
              <a:tr h="174340">
                <a:tc>
                  <a:txBody>
                    <a:bodyPr/>
                    <a:lstStyle/>
                    <a:p>
                      <a:pPr algn="l" rtl="0" fontAlgn="b"/>
                      <a:r>
                        <a:rPr lang="sv-SE" sz="800" b="0" i="1" u="none" strike="noStrike">
                          <a:solidFill>
                            <a:srgbClr val="000000"/>
                          </a:solidFill>
                          <a:effectLst/>
                          <a:latin typeface="Futura Std Book" panose="020B0502020204020303"/>
                        </a:rPr>
                        <a:t>Övrigt*</a:t>
                      </a:r>
                    </a:p>
                  </a:txBody>
                  <a:tcPr marL="5478" marR="5478" marT="5478"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800" b="0" i="1" u="none" strike="noStrike">
                          <a:solidFill>
                            <a:srgbClr val="000000"/>
                          </a:solidFill>
                          <a:effectLst/>
                          <a:latin typeface="Futura Std Book" panose="020B0502020204020303"/>
                        </a:rPr>
                        <a:t>1,20</a:t>
                      </a:r>
                    </a:p>
                  </a:txBody>
                  <a:tcPr marL="9525" marR="9525" marT="9525" marB="0" anchor="ctr">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800" b="0" i="1" u="none" strike="noStrike">
                          <a:solidFill>
                            <a:srgbClr val="000000"/>
                          </a:solidFill>
                          <a:effectLst/>
                          <a:latin typeface="Futura Std Book" panose="020B0502020204020303"/>
                        </a:rPr>
                        <a:t>0,07</a:t>
                      </a:r>
                    </a:p>
                  </a:txBody>
                  <a:tcPr marL="9525" marR="9525" marT="9525" marB="0" anchor="ctr">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800" b="0" i="1" u="none" strike="noStrike">
                          <a:solidFill>
                            <a:srgbClr val="000000"/>
                          </a:solidFill>
                          <a:effectLst/>
                          <a:latin typeface="Futura Std Book" panose="020B0502020204020303"/>
                        </a:rPr>
                        <a:t>6,51</a:t>
                      </a:r>
                    </a:p>
                  </a:txBody>
                  <a:tcPr marL="9525" marR="9525" marT="9525" marB="0" anchor="ctr">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800" b="0" i="1" u="none" strike="noStrike">
                          <a:solidFill>
                            <a:srgbClr val="000000"/>
                          </a:solidFill>
                          <a:effectLst/>
                          <a:latin typeface="Futura Std Book" panose="020B0502020204020303"/>
                        </a:rPr>
                        <a:t>26,91</a:t>
                      </a:r>
                    </a:p>
                  </a:txBody>
                  <a:tcPr marL="9525" marR="9525" marT="9525" marB="0" anchor="ctr">
                    <a:lnL>
                      <a:noFill/>
                    </a:lnL>
                    <a:lnR>
                      <a:noFill/>
                    </a:lnR>
                    <a:lnT>
                      <a:noFill/>
                    </a:lnT>
                    <a:lnB>
                      <a:noFill/>
                    </a:lnB>
                    <a:lnTlToBr w="12700" cmpd="sng">
                      <a:noFill/>
                      <a:prstDash val="solid"/>
                    </a:lnTlToBr>
                    <a:lnBlToTr w="12700" cmpd="sng">
                      <a:noFill/>
                      <a:prstDash val="solid"/>
                    </a:lnBlToTr>
                  </a:tcPr>
                </a:tc>
                <a:extLst>
                  <a:ext uri="{0D108BD9-81ED-4DB2-BD59-A6C34878D82A}">
                    <a16:rowId xmlns:a16="http://schemas.microsoft.com/office/drawing/2014/main" val="152307114"/>
                  </a:ext>
                </a:extLst>
              </a:tr>
              <a:tr h="174340">
                <a:tc>
                  <a:txBody>
                    <a:bodyPr/>
                    <a:lstStyle/>
                    <a:p>
                      <a:pPr algn="l" rtl="0" fontAlgn="b"/>
                      <a:r>
                        <a:rPr lang="sv-SE" sz="800" b="0" i="0" u="none" strike="noStrike" dirty="0">
                          <a:solidFill>
                            <a:srgbClr val="000000"/>
                          </a:solidFill>
                          <a:effectLst/>
                          <a:latin typeface="Futura Std Book" panose="020B0502020204020303"/>
                        </a:rPr>
                        <a:t>Offentlig sektor</a:t>
                      </a:r>
                    </a:p>
                  </a:txBody>
                  <a:tcPr marL="5478" marR="5478" marT="5478"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800" b="0" i="0" u="none" strike="noStrike">
                          <a:solidFill>
                            <a:srgbClr val="000000"/>
                          </a:solidFill>
                          <a:effectLst/>
                          <a:latin typeface="Futura Std Book" panose="020B0502020204020303"/>
                        </a:rPr>
                        <a:t>4,53</a:t>
                      </a:r>
                    </a:p>
                  </a:txBody>
                  <a:tcPr marL="9525" marR="9525" marT="9525" marB="0" anchor="ctr">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800" b="0" i="0" u="none" strike="noStrike">
                          <a:solidFill>
                            <a:srgbClr val="000000"/>
                          </a:solidFill>
                          <a:effectLst/>
                          <a:latin typeface="Futura Std Book" panose="020B0502020204020303"/>
                        </a:rPr>
                        <a:t>0,06</a:t>
                      </a:r>
                    </a:p>
                  </a:txBody>
                  <a:tcPr marL="9525" marR="9525" marT="9525" marB="0" anchor="ctr">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800" b="0" i="0" u="none" strike="noStrike">
                          <a:solidFill>
                            <a:srgbClr val="000000"/>
                          </a:solidFill>
                          <a:effectLst/>
                          <a:latin typeface="Futura Std Book" panose="020B0502020204020303"/>
                        </a:rPr>
                        <a:t>1,38</a:t>
                      </a:r>
                    </a:p>
                  </a:txBody>
                  <a:tcPr marL="9525" marR="9525" marT="9525" marB="0" anchor="ctr">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800" b="0" i="0" u="none" strike="noStrike">
                          <a:solidFill>
                            <a:srgbClr val="000000"/>
                          </a:solidFill>
                          <a:effectLst/>
                          <a:latin typeface="Futura Std Book" panose="020B0502020204020303"/>
                        </a:rPr>
                        <a:t>18,13</a:t>
                      </a:r>
                    </a:p>
                  </a:txBody>
                  <a:tcPr marL="9525" marR="9525" marT="9525" marB="0" anchor="ctr">
                    <a:lnL>
                      <a:noFill/>
                    </a:lnL>
                    <a:lnR>
                      <a:noFill/>
                    </a:lnR>
                    <a:lnT>
                      <a:noFill/>
                    </a:lnT>
                    <a:lnB>
                      <a:noFill/>
                    </a:lnB>
                    <a:lnTlToBr w="12700" cmpd="sng">
                      <a:noFill/>
                      <a:prstDash val="solid"/>
                    </a:lnTlToBr>
                    <a:lnBlToTr w="12700" cmpd="sng">
                      <a:noFill/>
                      <a:prstDash val="solid"/>
                    </a:lnBlToTr>
                  </a:tcPr>
                </a:tc>
                <a:extLst>
                  <a:ext uri="{0D108BD9-81ED-4DB2-BD59-A6C34878D82A}">
                    <a16:rowId xmlns:a16="http://schemas.microsoft.com/office/drawing/2014/main" val="507945776"/>
                  </a:ext>
                </a:extLst>
              </a:tr>
              <a:tr h="174340">
                <a:tc>
                  <a:txBody>
                    <a:bodyPr/>
                    <a:lstStyle/>
                    <a:p>
                      <a:pPr algn="l" rtl="0" fontAlgn="b"/>
                      <a:r>
                        <a:rPr lang="sv-SE" sz="800" b="1" i="0" u="none" strike="noStrike">
                          <a:solidFill>
                            <a:srgbClr val="000000"/>
                          </a:solidFill>
                          <a:effectLst/>
                          <a:latin typeface="Futura Std Book" panose="020B0502020204020303"/>
                        </a:rPr>
                        <a:t>Totalt </a:t>
                      </a:r>
                    </a:p>
                  </a:txBody>
                  <a:tcPr marL="5478" marR="5478" marT="5478"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800" b="1" i="0" u="none" strike="noStrike">
                          <a:solidFill>
                            <a:srgbClr val="000000"/>
                          </a:solidFill>
                          <a:effectLst/>
                          <a:latin typeface="Futura Std Book" panose="020B0502020204020303"/>
                        </a:rPr>
                        <a:t>13,61</a:t>
                      </a:r>
                    </a:p>
                  </a:txBody>
                  <a:tcPr marL="9525" marR="9525" marT="9525" marB="0" anchor="ctr">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800" b="1" i="0" u="none" strike="noStrike">
                          <a:solidFill>
                            <a:srgbClr val="000000"/>
                          </a:solidFill>
                          <a:effectLst/>
                          <a:latin typeface="Futura Std Book" panose="020B0502020204020303"/>
                        </a:rPr>
                        <a:t>0,58</a:t>
                      </a:r>
                    </a:p>
                  </a:txBody>
                  <a:tcPr marL="9525" marR="9525" marT="9525" marB="0" anchor="ctr">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800" b="1" i="0" u="none" strike="noStrike">
                          <a:solidFill>
                            <a:srgbClr val="000000"/>
                          </a:solidFill>
                          <a:effectLst/>
                          <a:latin typeface="Futura Std Book" panose="020B0502020204020303"/>
                        </a:rPr>
                        <a:t>4,49</a:t>
                      </a:r>
                    </a:p>
                  </a:txBody>
                  <a:tcPr marL="9525" marR="9525" marT="9525" marB="0" anchor="ctr">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800" b="1" i="0" u="none" strike="noStrike" dirty="0">
                          <a:solidFill>
                            <a:srgbClr val="000000"/>
                          </a:solidFill>
                          <a:effectLst/>
                          <a:latin typeface="Futura Std Book" panose="020B0502020204020303"/>
                        </a:rPr>
                        <a:t>17,63</a:t>
                      </a:r>
                    </a:p>
                  </a:txBody>
                  <a:tcPr marL="9525" marR="9525" marT="9525" marB="0" anchor="ctr">
                    <a:lnL>
                      <a:noFill/>
                    </a:lnL>
                    <a:lnR>
                      <a:noFill/>
                    </a:lnR>
                    <a:lnT>
                      <a:noFill/>
                    </a:lnT>
                    <a:lnB>
                      <a:noFill/>
                    </a:lnB>
                    <a:lnTlToBr w="12700" cmpd="sng">
                      <a:noFill/>
                      <a:prstDash val="solid"/>
                    </a:lnTlToBr>
                    <a:lnBlToTr w="12700" cmpd="sng">
                      <a:noFill/>
                      <a:prstDash val="solid"/>
                    </a:lnBlToTr>
                  </a:tcPr>
                </a:tc>
                <a:extLst>
                  <a:ext uri="{0D108BD9-81ED-4DB2-BD59-A6C34878D82A}">
                    <a16:rowId xmlns:a16="http://schemas.microsoft.com/office/drawing/2014/main" val="4068365172"/>
                  </a:ext>
                </a:extLst>
              </a:tr>
            </a:tbl>
          </a:graphicData>
        </a:graphic>
      </p:graphicFrame>
      <p:sp>
        <p:nvSpPr>
          <p:cNvPr id="10" name="Rektangel 9">
            <a:extLst>
              <a:ext uri="{FF2B5EF4-FFF2-40B4-BE49-F238E27FC236}">
                <a16:creationId xmlns:a16="http://schemas.microsoft.com/office/drawing/2014/main" id="{7AE5B7B6-6595-4501-8693-87232A44E5CB}"/>
              </a:ext>
            </a:extLst>
          </p:cNvPr>
          <p:cNvSpPr/>
          <p:nvPr/>
        </p:nvSpPr>
        <p:spPr>
          <a:xfrm>
            <a:off x="6119073" y="6129337"/>
            <a:ext cx="4127334" cy="307777"/>
          </a:xfrm>
          <a:prstGeom prst="rect">
            <a:avLst/>
          </a:prstGeom>
        </p:spPr>
        <p:txBody>
          <a:bodyPr wrap="square">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sv-SE" sz="700" dirty="0"/>
              <a:t>*I övrigt ingår jordbruk, skogsbruk och fiske, byggverksamhet samt okänd näringsgren</a:t>
            </a:r>
            <a:br>
              <a:rPr lang="sv-SE" sz="700" dirty="0"/>
            </a:br>
            <a:endParaRPr lang="sv-SE" sz="700" dirty="0"/>
          </a:p>
        </p:txBody>
      </p:sp>
      <p:graphicFrame>
        <p:nvGraphicFramePr>
          <p:cNvPr id="12" name="Diagram 11">
            <a:extLst>
              <a:ext uri="{FF2B5EF4-FFF2-40B4-BE49-F238E27FC236}">
                <a16:creationId xmlns:a16="http://schemas.microsoft.com/office/drawing/2014/main" id="{83A4545F-F2CD-4038-BC51-E4C186262C13}"/>
              </a:ext>
            </a:extLst>
          </p:cNvPr>
          <p:cNvGraphicFramePr>
            <a:graphicFrameLocks/>
          </p:cNvGraphicFramePr>
          <p:nvPr>
            <p:extLst>
              <p:ext uri="{D42A27DB-BD31-4B8C-83A1-F6EECF244321}">
                <p14:modId xmlns:p14="http://schemas.microsoft.com/office/powerpoint/2010/main" val="1662917879"/>
              </p:ext>
            </p:extLst>
          </p:nvPr>
        </p:nvGraphicFramePr>
        <p:xfrm>
          <a:off x="646906" y="1943192"/>
          <a:ext cx="5377656" cy="3806331"/>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val="420110268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C594EEA9-1531-4146-9599-7EF87727C2C5}"/>
              </a:ext>
            </a:extLst>
          </p:cNvPr>
          <p:cNvSpPr>
            <a:spLocks noGrp="1"/>
          </p:cNvSpPr>
          <p:nvPr>
            <p:ph type="title"/>
          </p:nvPr>
        </p:nvSpPr>
        <p:spPr>
          <a:xfrm>
            <a:off x="732409" y="342899"/>
            <a:ext cx="8426449" cy="1113955"/>
          </a:xfrm>
        </p:spPr>
        <p:txBody>
          <a:bodyPr/>
          <a:lstStyle/>
          <a:p>
            <a:r>
              <a:rPr lang="sv-SE" dirty="0"/>
              <a:t>Nyföretagande</a:t>
            </a:r>
          </a:p>
        </p:txBody>
      </p:sp>
      <p:sp>
        <p:nvSpPr>
          <p:cNvPr id="8" name="textruta 7">
            <a:extLst>
              <a:ext uri="{FF2B5EF4-FFF2-40B4-BE49-F238E27FC236}">
                <a16:creationId xmlns:a16="http://schemas.microsoft.com/office/drawing/2014/main" id="{B79D6868-AEFB-4F6E-A0E9-CF7AB0F1BC33}"/>
              </a:ext>
            </a:extLst>
          </p:cNvPr>
          <p:cNvSpPr txBox="1"/>
          <p:nvPr/>
        </p:nvSpPr>
        <p:spPr>
          <a:xfrm>
            <a:off x="732409" y="5756989"/>
            <a:ext cx="1149674" cy="215444"/>
          </a:xfrm>
          <a:prstGeom prst="rect">
            <a:avLst/>
          </a:prstGeom>
          <a:noFill/>
        </p:spPr>
        <p:txBody>
          <a:bodyPr wrap="none" rtlCol="0">
            <a:spAutoFit/>
          </a:bodyPr>
          <a:lstStyle/>
          <a:p>
            <a:r>
              <a:rPr lang="sv-SE" sz="800" dirty="0"/>
              <a:t>Källa: Bolagsverket </a:t>
            </a:r>
          </a:p>
        </p:txBody>
      </p:sp>
      <p:sp>
        <p:nvSpPr>
          <p:cNvPr id="10" name="Rektangel 9">
            <a:extLst>
              <a:ext uri="{FF2B5EF4-FFF2-40B4-BE49-F238E27FC236}">
                <a16:creationId xmlns:a16="http://schemas.microsoft.com/office/drawing/2014/main" id="{5172B7A3-1950-454E-A840-C9FF0842E69C}"/>
              </a:ext>
            </a:extLst>
          </p:cNvPr>
          <p:cNvSpPr/>
          <p:nvPr/>
        </p:nvSpPr>
        <p:spPr>
          <a:xfrm>
            <a:off x="6755218" y="3429000"/>
            <a:ext cx="4722408" cy="2543433"/>
          </a:xfrm>
          <a:prstGeom prst="rect">
            <a:avLst/>
          </a:prstGeom>
          <a:solidFill>
            <a:srgbClr val="FEDEED"/>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44000" tIns="144000" rIns="144000" bIns="144000" numCol="1" spcCol="0" rtlCol="0" fromWordArt="0" anchor="t" anchorCtr="0" forceAA="0" compatLnSpc="1">
            <a:prstTxWarp prst="textNoShape">
              <a:avLst/>
            </a:prstTxWarp>
            <a:noAutofit/>
          </a:bodyPr>
          <a:lstStyle/>
          <a:p>
            <a:pPr algn="l"/>
            <a:endParaRPr lang="sv-SE" dirty="0">
              <a:latin typeface="+mj-lt"/>
            </a:endParaRPr>
          </a:p>
        </p:txBody>
      </p:sp>
      <p:sp>
        <p:nvSpPr>
          <p:cNvPr id="11" name="Platshållare för innehåll 3">
            <a:extLst>
              <a:ext uri="{FF2B5EF4-FFF2-40B4-BE49-F238E27FC236}">
                <a16:creationId xmlns:a16="http://schemas.microsoft.com/office/drawing/2014/main" id="{85924509-F5D5-4A53-BD50-0F194E9EB15E}"/>
              </a:ext>
            </a:extLst>
          </p:cNvPr>
          <p:cNvSpPr>
            <a:spLocks noGrp="1"/>
          </p:cNvSpPr>
          <p:nvPr>
            <p:ph sz="half" idx="2"/>
          </p:nvPr>
        </p:nvSpPr>
        <p:spPr>
          <a:xfrm>
            <a:off x="6755216" y="1945635"/>
            <a:ext cx="4722409" cy="1497633"/>
          </a:xfrm>
        </p:spPr>
        <p:txBody>
          <a:bodyPr/>
          <a:lstStyle/>
          <a:p>
            <a:pPr lvl="4"/>
            <a:r>
              <a:rPr lang="sv-SE" sz="1400" dirty="0"/>
              <a:t>Nyföretagandet minskade med 2 procent i länet och 2 procent i Örebro kommun under kvartalet.</a:t>
            </a:r>
          </a:p>
          <a:p>
            <a:pPr lvl="4"/>
            <a:r>
              <a:rPr lang="sv-SE" sz="1400" dirty="0"/>
              <a:t>386 av 470 nystartade företag är aktiebolag.</a:t>
            </a:r>
          </a:p>
          <a:p>
            <a:endParaRPr lang="sv-SE" dirty="0"/>
          </a:p>
        </p:txBody>
      </p:sp>
      <p:sp>
        <p:nvSpPr>
          <p:cNvPr id="27" name="textruta 26">
            <a:extLst>
              <a:ext uri="{FF2B5EF4-FFF2-40B4-BE49-F238E27FC236}">
                <a16:creationId xmlns:a16="http://schemas.microsoft.com/office/drawing/2014/main" id="{6945BE6D-16A8-4FB0-B582-95C86CA8F41F}"/>
              </a:ext>
            </a:extLst>
          </p:cNvPr>
          <p:cNvSpPr txBox="1"/>
          <p:nvPr/>
        </p:nvSpPr>
        <p:spPr>
          <a:xfrm>
            <a:off x="6755217" y="3443269"/>
            <a:ext cx="1864613" cy="276999"/>
          </a:xfrm>
          <a:prstGeom prst="rect">
            <a:avLst/>
          </a:prstGeom>
          <a:noFill/>
        </p:spPr>
        <p:txBody>
          <a:bodyPr wrap="none" rtlCol="0">
            <a:spAutoFit/>
          </a:bodyPr>
          <a:lstStyle/>
          <a:p>
            <a:r>
              <a:rPr lang="sv-SE" sz="1200" b="1" dirty="0">
                <a:latin typeface="+mj-lt"/>
                <a:cs typeface="Arial" panose="020B0604020202020204" pitchFamily="34" charset="0"/>
              </a:rPr>
              <a:t>Nyregistrerade företag</a:t>
            </a:r>
          </a:p>
        </p:txBody>
      </p:sp>
      <p:sp>
        <p:nvSpPr>
          <p:cNvPr id="37" name="textruta 36">
            <a:extLst>
              <a:ext uri="{FF2B5EF4-FFF2-40B4-BE49-F238E27FC236}">
                <a16:creationId xmlns:a16="http://schemas.microsoft.com/office/drawing/2014/main" id="{AA5C7BA9-BFDC-48E1-9434-68AD052BEC58}"/>
              </a:ext>
            </a:extLst>
          </p:cNvPr>
          <p:cNvSpPr txBox="1"/>
          <p:nvPr/>
        </p:nvSpPr>
        <p:spPr>
          <a:xfrm>
            <a:off x="10309225" y="5987082"/>
            <a:ext cx="1181734" cy="184666"/>
          </a:xfrm>
          <a:prstGeom prst="rect">
            <a:avLst/>
          </a:prstGeom>
          <a:noFill/>
        </p:spPr>
        <p:txBody>
          <a:bodyPr wrap="none" rtlCol="0">
            <a:spAutoFit/>
          </a:bodyPr>
          <a:lstStyle/>
          <a:p>
            <a:r>
              <a:rPr lang="sv-SE" sz="600" dirty="0"/>
              <a:t>* De fyra senaste kvartalen</a:t>
            </a:r>
          </a:p>
        </p:txBody>
      </p:sp>
      <p:sp>
        <p:nvSpPr>
          <p:cNvPr id="25" name="textruta 24">
            <a:extLst>
              <a:ext uri="{FF2B5EF4-FFF2-40B4-BE49-F238E27FC236}">
                <a16:creationId xmlns:a16="http://schemas.microsoft.com/office/drawing/2014/main" id="{6AEEC28D-7035-4B16-8EEC-D32667B73FBA}"/>
              </a:ext>
            </a:extLst>
          </p:cNvPr>
          <p:cNvSpPr txBox="1"/>
          <p:nvPr/>
        </p:nvSpPr>
        <p:spPr>
          <a:xfrm>
            <a:off x="732409" y="1453192"/>
            <a:ext cx="3773790" cy="492443"/>
          </a:xfrm>
          <a:prstGeom prst="rect">
            <a:avLst/>
          </a:prstGeom>
          <a:noFill/>
        </p:spPr>
        <p:txBody>
          <a:bodyPr wrap="none" rtlCol="0">
            <a:spAutoFit/>
          </a:bodyPr>
          <a:lstStyle/>
          <a:p>
            <a:r>
              <a:rPr lang="sv-SE" sz="1400" b="1" dirty="0"/>
              <a:t>Nyregistrerade företag</a:t>
            </a:r>
            <a:r>
              <a:rPr lang="sv-SE" sz="1400" dirty="0"/>
              <a:t/>
            </a:r>
            <a:br>
              <a:rPr lang="sv-SE" sz="1400" dirty="0"/>
            </a:br>
            <a:r>
              <a:rPr lang="sv-SE" sz="1200" dirty="0"/>
              <a:t>Säsongsrensade värden (glidande medelvärde)</a:t>
            </a:r>
            <a:endParaRPr lang="sv-SE" sz="1400" dirty="0"/>
          </a:p>
        </p:txBody>
      </p:sp>
      <p:graphicFrame>
        <p:nvGraphicFramePr>
          <p:cNvPr id="3" name="Tabell 2">
            <a:extLst>
              <a:ext uri="{FF2B5EF4-FFF2-40B4-BE49-F238E27FC236}">
                <a16:creationId xmlns:a16="http://schemas.microsoft.com/office/drawing/2014/main" id="{248F4D77-9F90-40F0-AFDA-4E93E089F6CA}"/>
              </a:ext>
            </a:extLst>
          </p:cNvPr>
          <p:cNvGraphicFramePr>
            <a:graphicFrameLocks noGrp="1"/>
          </p:cNvGraphicFramePr>
          <p:nvPr>
            <p:extLst>
              <p:ext uri="{D42A27DB-BD31-4B8C-83A1-F6EECF244321}">
                <p14:modId xmlns:p14="http://schemas.microsoft.com/office/powerpoint/2010/main" val="2185028384"/>
              </p:ext>
            </p:extLst>
          </p:nvPr>
        </p:nvGraphicFramePr>
        <p:xfrm>
          <a:off x="6755217" y="3720267"/>
          <a:ext cx="4722408" cy="2252167"/>
        </p:xfrm>
        <a:graphic>
          <a:graphicData uri="http://schemas.openxmlformats.org/drawingml/2006/table">
            <a:tbl>
              <a:tblPr bandRow="1">
                <a:tableStyleId>{2D5ABB26-0587-4C30-8999-92F81FD0307C}</a:tableStyleId>
              </a:tblPr>
              <a:tblGrid>
                <a:gridCol w="1542572">
                  <a:extLst>
                    <a:ext uri="{9D8B030D-6E8A-4147-A177-3AD203B41FA5}">
                      <a16:colId xmlns:a16="http://schemas.microsoft.com/office/drawing/2014/main" val="1182284860"/>
                    </a:ext>
                  </a:extLst>
                </a:gridCol>
                <a:gridCol w="685095">
                  <a:extLst>
                    <a:ext uri="{9D8B030D-6E8A-4147-A177-3AD203B41FA5}">
                      <a16:colId xmlns:a16="http://schemas.microsoft.com/office/drawing/2014/main" val="1315458953"/>
                    </a:ext>
                  </a:extLst>
                </a:gridCol>
                <a:gridCol w="777235">
                  <a:extLst>
                    <a:ext uri="{9D8B030D-6E8A-4147-A177-3AD203B41FA5}">
                      <a16:colId xmlns:a16="http://schemas.microsoft.com/office/drawing/2014/main" val="4043114926"/>
                    </a:ext>
                  </a:extLst>
                </a:gridCol>
                <a:gridCol w="615311">
                  <a:extLst>
                    <a:ext uri="{9D8B030D-6E8A-4147-A177-3AD203B41FA5}">
                      <a16:colId xmlns:a16="http://schemas.microsoft.com/office/drawing/2014/main" val="3099988716"/>
                    </a:ext>
                  </a:extLst>
                </a:gridCol>
                <a:gridCol w="561337">
                  <a:extLst>
                    <a:ext uri="{9D8B030D-6E8A-4147-A177-3AD203B41FA5}">
                      <a16:colId xmlns:a16="http://schemas.microsoft.com/office/drawing/2014/main" val="1400772856"/>
                    </a:ext>
                  </a:extLst>
                </a:gridCol>
                <a:gridCol w="540858">
                  <a:extLst>
                    <a:ext uri="{9D8B030D-6E8A-4147-A177-3AD203B41FA5}">
                      <a16:colId xmlns:a16="http://schemas.microsoft.com/office/drawing/2014/main" val="69212751"/>
                    </a:ext>
                  </a:extLst>
                </a:gridCol>
              </a:tblGrid>
              <a:tr h="329107">
                <a:tc>
                  <a:txBody>
                    <a:bodyPr/>
                    <a:lstStyle/>
                    <a:p>
                      <a:pPr marL="72000" algn="l" fontAlgn="b"/>
                      <a:endParaRPr lang="sv-SE" sz="800" b="0" i="0" u="none" strike="noStrike" dirty="0">
                        <a:solidFill>
                          <a:srgbClr val="000000"/>
                        </a:solidFill>
                        <a:effectLst/>
                        <a:latin typeface="Futura Std Book" panose="020B0502020204020303"/>
                      </a:endParaRPr>
                    </a:p>
                  </a:txBody>
                  <a:tcPr marL="0" marR="0" marT="0" marB="0" anchor="b"/>
                </a:tc>
                <a:tc>
                  <a:txBody>
                    <a:bodyPr/>
                    <a:lstStyle/>
                    <a:p>
                      <a:pPr algn="ctr" fontAlgn="b"/>
                      <a:r>
                        <a:rPr lang="sv-SE" sz="800" b="0" i="0" u="none" strike="noStrike">
                          <a:solidFill>
                            <a:srgbClr val="000000"/>
                          </a:solidFill>
                          <a:effectLst/>
                          <a:latin typeface="Futura Std Book" panose="020B0502020204020303" pitchFamily="34" charset="0"/>
                        </a:rPr>
                        <a:t>Antal</a:t>
                      </a:r>
                    </a:p>
                  </a:txBody>
                  <a:tcPr marL="9525" marR="9525" marT="9525" marB="0" anchor="b"/>
                </a:tc>
                <a:tc gridSpan="2">
                  <a:txBody>
                    <a:bodyPr/>
                    <a:lstStyle/>
                    <a:p>
                      <a:pPr algn="ctr" fontAlgn="b"/>
                      <a:r>
                        <a:rPr lang="sv-SE" sz="800" b="0" i="0" u="none" strike="noStrike">
                          <a:solidFill>
                            <a:srgbClr val="000000"/>
                          </a:solidFill>
                          <a:effectLst/>
                          <a:latin typeface="Futura Std Book" panose="020B0502020204020303" pitchFamily="34" charset="0"/>
                        </a:rPr>
                        <a:t>Förändring (%) </a:t>
                      </a:r>
                    </a:p>
                  </a:txBody>
                  <a:tcPr marL="9525" marR="9525" marT="9525" marB="0" anchor="b"/>
                </a:tc>
                <a:tc hMerge="1">
                  <a:txBody>
                    <a:bodyPr/>
                    <a:lstStyle/>
                    <a:p>
                      <a:endParaRPr lang="sv-SE"/>
                    </a:p>
                  </a:txBody>
                  <a:tcPr>
                    <a:lnL>
                      <a:noFill/>
                    </a:lnL>
                    <a:lnR>
                      <a:noFill/>
                    </a:lnR>
                    <a:lnT w="12700" cap="flat" cmpd="sng" algn="ctr">
                      <a:noFill/>
                      <a:prstDash val="solid"/>
                      <a:round/>
                      <a:headEnd type="none" w="med" len="med"/>
                      <a:tailEnd type="none" w="med" len="med"/>
                    </a:lnT>
                    <a:lnB>
                      <a:noFill/>
                    </a:lnB>
                    <a:lnTlToBr w="12700" cmpd="sng">
                      <a:noFill/>
                      <a:prstDash val="solid"/>
                    </a:lnTlToBr>
                    <a:lnBlToTr w="12700" cmpd="sng">
                      <a:noFill/>
                      <a:prstDash val="solid"/>
                    </a:lnBlToTr>
                  </a:tcPr>
                </a:tc>
                <a:tc gridSpan="2">
                  <a:txBody>
                    <a:bodyPr/>
                    <a:lstStyle/>
                    <a:p>
                      <a:pPr algn="ctr" fontAlgn="b"/>
                      <a:r>
                        <a:rPr lang="sv-SE" sz="800" b="0" i="0" u="none" strike="noStrike">
                          <a:solidFill>
                            <a:srgbClr val="000000"/>
                          </a:solidFill>
                          <a:effectLst/>
                          <a:latin typeface="Futura Std Book" panose="020B0502020204020303" pitchFamily="34" charset="0"/>
                        </a:rPr>
                        <a:t>R12*</a:t>
                      </a:r>
                    </a:p>
                  </a:txBody>
                  <a:tcPr marL="9525" marR="9525" marT="9525" marB="0" anchor="b"/>
                </a:tc>
                <a:tc hMerge="1">
                  <a:txBody>
                    <a:bodyPr/>
                    <a:lstStyle/>
                    <a:p>
                      <a:endParaRPr lang="sv-SE"/>
                    </a:p>
                  </a:txBody>
                  <a:tcPr/>
                </a:tc>
                <a:extLst>
                  <a:ext uri="{0D108BD9-81ED-4DB2-BD59-A6C34878D82A}">
                    <a16:rowId xmlns:a16="http://schemas.microsoft.com/office/drawing/2014/main" val="3422795235"/>
                  </a:ext>
                </a:extLst>
              </a:tr>
              <a:tr h="345564">
                <a:tc>
                  <a:txBody>
                    <a:bodyPr/>
                    <a:lstStyle/>
                    <a:p>
                      <a:pPr marL="72000" algn="l" fontAlgn="b"/>
                      <a:endParaRPr lang="sv-SE" sz="800" b="0" i="0" u="none" strike="noStrike" dirty="0">
                        <a:solidFill>
                          <a:srgbClr val="000000"/>
                        </a:solidFill>
                        <a:effectLst/>
                        <a:latin typeface="Futura Std Book" panose="020B0502020204020303"/>
                      </a:endParaRPr>
                    </a:p>
                  </a:txBody>
                  <a:tcPr marL="0" marR="0" marT="0" marB="0" anchor="b"/>
                </a:tc>
                <a:tc>
                  <a:txBody>
                    <a:bodyPr/>
                    <a:lstStyle/>
                    <a:p>
                      <a:pPr algn="ctr" fontAlgn="b"/>
                      <a:r>
                        <a:rPr lang="sv-SE" sz="800" b="0" i="0" u="none" strike="noStrike" dirty="0">
                          <a:solidFill>
                            <a:srgbClr val="000000"/>
                          </a:solidFill>
                          <a:effectLst/>
                          <a:latin typeface="Futura Std Book" panose="020B0502020204020303" pitchFamily="34" charset="0"/>
                        </a:rPr>
                        <a:t>2021 kv4</a:t>
                      </a:r>
                    </a:p>
                  </a:txBody>
                  <a:tcPr marL="9525" marR="9525" marT="9525" marB="0" anchor="b"/>
                </a:tc>
                <a:tc>
                  <a:txBody>
                    <a:bodyPr/>
                    <a:lstStyle/>
                    <a:p>
                      <a:pPr algn="ctr" fontAlgn="b"/>
                      <a:r>
                        <a:rPr lang="sv-SE" sz="800" b="0" i="0" u="none" strike="noStrike">
                          <a:solidFill>
                            <a:srgbClr val="000000"/>
                          </a:solidFill>
                          <a:effectLst/>
                          <a:latin typeface="Futura Std Book" panose="020B0502020204020303" pitchFamily="34" charset="0"/>
                        </a:rPr>
                        <a:t>-1 år</a:t>
                      </a:r>
                    </a:p>
                  </a:txBody>
                  <a:tcPr marL="9525" marR="9525" marT="9525" marB="0" anchor="b"/>
                </a:tc>
                <a:tc>
                  <a:txBody>
                    <a:bodyPr/>
                    <a:lstStyle/>
                    <a:p>
                      <a:pPr algn="ctr" fontAlgn="b"/>
                      <a:r>
                        <a:rPr lang="sv-SE" sz="800" b="0" i="0" u="none" strike="noStrike">
                          <a:solidFill>
                            <a:srgbClr val="000000"/>
                          </a:solidFill>
                          <a:effectLst/>
                          <a:latin typeface="Futura Std Book" panose="020B0502020204020303" pitchFamily="34" charset="0"/>
                        </a:rPr>
                        <a:t>- 5 år</a:t>
                      </a:r>
                    </a:p>
                  </a:txBody>
                  <a:tcPr marL="9525" marR="9525" marT="9525" marB="0" anchor="b"/>
                </a:tc>
                <a:tc>
                  <a:txBody>
                    <a:bodyPr/>
                    <a:lstStyle/>
                    <a:p>
                      <a:pPr algn="ctr" fontAlgn="b"/>
                      <a:r>
                        <a:rPr lang="sv-SE" sz="800" b="0" i="0" u="none" strike="noStrike">
                          <a:solidFill>
                            <a:srgbClr val="000000"/>
                          </a:solidFill>
                          <a:effectLst/>
                          <a:latin typeface="Futura Std Book" panose="020B0502020204020303" pitchFamily="34" charset="0"/>
                        </a:rPr>
                        <a:t>Antal</a:t>
                      </a:r>
                    </a:p>
                  </a:txBody>
                  <a:tcPr marL="9525" marR="9525" marT="9525" marB="0" anchor="b"/>
                </a:tc>
                <a:tc>
                  <a:txBody>
                    <a:bodyPr/>
                    <a:lstStyle/>
                    <a:p>
                      <a:pPr algn="ctr" fontAlgn="b"/>
                      <a:r>
                        <a:rPr lang="sv-SE" sz="800" b="0" i="0" u="none" strike="noStrike">
                          <a:solidFill>
                            <a:srgbClr val="000000"/>
                          </a:solidFill>
                          <a:effectLst/>
                          <a:latin typeface="Futura Std Book" panose="020B0502020204020303" pitchFamily="34" charset="0"/>
                        </a:rPr>
                        <a:t>Utv., %</a:t>
                      </a:r>
                    </a:p>
                  </a:txBody>
                  <a:tcPr marL="9525" marR="9525" marT="9525" marB="0" anchor="b"/>
                </a:tc>
                <a:extLst>
                  <a:ext uri="{0D108BD9-81ED-4DB2-BD59-A6C34878D82A}">
                    <a16:rowId xmlns:a16="http://schemas.microsoft.com/office/drawing/2014/main" val="1999076808"/>
                  </a:ext>
                </a:extLst>
              </a:tr>
              <a:tr h="394374">
                <a:tc>
                  <a:txBody>
                    <a:bodyPr/>
                    <a:lstStyle/>
                    <a:p>
                      <a:pPr marL="72000" algn="l" fontAlgn="b"/>
                      <a:r>
                        <a:rPr lang="sv-SE" sz="800" u="none" strike="noStrike" dirty="0">
                          <a:effectLst/>
                        </a:rPr>
                        <a:t>Sverige</a:t>
                      </a:r>
                      <a:endParaRPr lang="sv-SE" sz="800" b="0" i="0" u="none" strike="noStrike" dirty="0">
                        <a:solidFill>
                          <a:srgbClr val="000000"/>
                        </a:solidFill>
                        <a:effectLst/>
                        <a:latin typeface="Futura std book" panose="020B0502020204020303"/>
                      </a:endParaRPr>
                    </a:p>
                  </a:txBody>
                  <a:tcPr marL="0" marR="0" marT="0" marB="0" anchor="ctr"/>
                </a:tc>
                <a:tc>
                  <a:txBody>
                    <a:bodyPr/>
                    <a:lstStyle/>
                    <a:p>
                      <a:pPr algn="ctr" fontAlgn="ctr"/>
                      <a:r>
                        <a:rPr lang="sv-SE" sz="800" b="0" i="0" u="none" strike="noStrike">
                          <a:solidFill>
                            <a:srgbClr val="000000"/>
                          </a:solidFill>
                          <a:effectLst/>
                          <a:latin typeface="Futura Std Book" panose="020B0502020204020303"/>
                        </a:rPr>
                        <a:t>21 739 </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5</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16</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78 709 </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7</a:t>
                      </a:r>
                    </a:p>
                  </a:txBody>
                  <a:tcPr marL="9525" marR="9525" marT="9525" marB="0" anchor="ctr"/>
                </a:tc>
                <a:extLst>
                  <a:ext uri="{0D108BD9-81ED-4DB2-BD59-A6C34878D82A}">
                    <a16:rowId xmlns:a16="http://schemas.microsoft.com/office/drawing/2014/main" val="2126920098"/>
                  </a:ext>
                </a:extLst>
              </a:tr>
              <a:tr h="394374">
                <a:tc>
                  <a:txBody>
                    <a:bodyPr/>
                    <a:lstStyle/>
                    <a:p>
                      <a:pPr marL="72000" algn="l" fontAlgn="b"/>
                      <a:r>
                        <a:rPr lang="sv-SE" sz="800" u="none" strike="noStrike" dirty="0">
                          <a:effectLst/>
                        </a:rPr>
                        <a:t>Stockholmsregionen</a:t>
                      </a:r>
                      <a:endParaRPr lang="sv-SE" sz="800" b="0" i="0" u="none" strike="noStrike" dirty="0">
                        <a:solidFill>
                          <a:srgbClr val="000000"/>
                        </a:solidFill>
                        <a:effectLst/>
                        <a:latin typeface="Futura std book" panose="020B0502020204020303"/>
                      </a:endParaRPr>
                    </a:p>
                  </a:txBody>
                  <a:tcPr marL="0" marR="0" marT="0" marB="0" anchor="ctr"/>
                </a:tc>
                <a:tc>
                  <a:txBody>
                    <a:bodyPr/>
                    <a:lstStyle/>
                    <a:p>
                      <a:pPr algn="ctr" fontAlgn="ctr"/>
                      <a:r>
                        <a:rPr lang="sv-SE" sz="800" b="0" i="0" u="none" strike="noStrike">
                          <a:solidFill>
                            <a:srgbClr val="000000"/>
                          </a:solidFill>
                          <a:effectLst/>
                          <a:latin typeface="Futura Std Book" panose="020B0502020204020303"/>
                        </a:rPr>
                        <a:t>11 263 </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6</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15</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40 450 </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6</a:t>
                      </a:r>
                    </a:p>
                  </a:txBody>
                  <a:tcPr marL="9525" marR="9525" marT="9525" marB="0" anchor="ctr"/>
                </a:tc>
                <a:extLst>
                  <a:ext uri="{0D108BD9-81ED-4DB2-BD59-A6C34878D82A}">
                    <a16:rowId xmlns:a16="http://schemas.microsoft.com/office/drawing/2014/main" val="3931673820"/>
                  </a:ext>
                </a:extLst>
              </a:tr>
              <a:tr h="394374">
                <a:tc>
                  <a:txBody>
                    <a:bodyPr/>
                    <a:lstStyle/>
                    <a:p>
                      <a:pPr marL="72000" algn="l" fontAlgn="b"/>
                      <a:r>
                        <a:rPr lang="sv-SE" sz="800" b="1" u="none" strike="noStrike" dirty="0">
                          <a:effectLst/>
                        </a:rPr>
                        <a:t>Örebro län</a:t>
                      </a:r>
                      <a:endParaRPr lang="sv-SE" sz="800" b="1" i="0" u="none" strike="noStrike" dirty="0">
                        <a:solidFill>
                          <a:srgbClr val="000000"/>
                        </a:solidFill>
                        <a:effectLst/>
                        <a:latin typeface="Futura Std Book" panose="020B0502020204020303"/>
                      </a:endParaRPr>
                    </a:p>
                  </a:txBody>
                  <a:tcPr marL="9525" marR="9525" marT="9525" marB="0" anchor="ctr"/>
                </a:tc>
                <a:tc>
                  <a:txBody>
                    <a:bodyPr/>
                    <a:lstStyle/>
                    <a:p>
                      <a:pPr algn="ctr" fontAlgn="ctr"/>
                      <a:r>
                        <a:rPr lang="sv-SE" sz="800" b="1" i="0" u="none" strike="noStrike">
                          <a:solidFill>
                            <a:srgbClr val="000000"/>
                          </a:solidFill>
                          <a:effectLst/>
                          <a:latin typeface="Futura Std Book" panose="020B0502020204020303"/>
                        </a:rPr>
                        <a:t>470 </a:t>
                      </a:r>
                    </a:p>
                  </a:txBody>
                  <a:tcPr marL="9525" marR="9525" marT="9525" marB="0" anchor="ctr"/>
                </a:tc>
                <a:tc>
                  <a:txBody>
                    <a:bodyPr/>
                    <a:lstStyle/>
                    <a:p>
                      <a:pPr algn="ctr" fontAlgn="ctr"/>
                      <a:r>
                        <a:rPr lang="sv-SE" sz="800" b="1" i="0" u="none" strike="noStrike">
                          <a:solidFill>
                            <a:srgbClr val="000000"/>
                          </a:solidFill>
                          <a:effectLst/>
                          <a:latin typeface="Futura Std Book" panose="020B0502020204020303"/>
                        </a:rPr>
                        <a:t>-2</a:t>
                      </a:r>
                    </a:p>
                  </a:txBody>
                  <a:tcPr marL="9525" marR="9525" marT="9525" marB="0" anchor="ctr"/>
                </a:tc>
                <a:tc>
                  <a:txBody>
                    <a:bodyPr/>
                    <a:lstStyle/>
                    <a:p>
                      <a:pPr algn="ctr" fontAlgn="ctr"/>
                      <a:r>
                        <a:rPr lang="sv-SE" sz="800" b="1" i="0" u="none" strike="noStrike">
                          <a:solidFill>
                            <a:srgbClr val="000000"/>
                          </a:solidFill>
                          <a:effectLst/>
                          <a:latin typeface="Futura Std Book" panose="020B0502020204020303"/>
                        </a:rPr>
                        <a:t>7</a:t>
                      </a:r>
                    </a:p>
                  </a:txBody>
                  <a:tcPr marL="9525" marR="9525" marT="9525" marB="0" anchor="ctr"/>
                </a:tc>
                <a:tc>
                  <a:txBody>
                    <a:bodyPr/>
                    <a:lstStyle/>
                    <a:p>
                      <a:pPr algn="ctr" fontAlgn="ctr"/>
                      <a:r>
                        <a:rPr lang="sv-SE" sz="800" b="1" i="0" u="none" strike="noStrike">
                          <a:solidFill>
                            <a:srgbClr val="000000"/>
                          </a:solidFill>
                          <a:effectLst/>
                          <a:latin typeface="Futura Std Book" panose="020B0502020204020303"/>
                        </a:rPr>
                        <a:t>1 803 </a:t>
                      </a:r>
                    </a:p>
                  </a:txBody>
                  <a:tcPr marL="9525" marR="9525" marT="9525" marB="0" anchor="ctr"/>
                </a:tc>
                <a:tc>
                  <a:txBody>
                    <a:bodyPr/>
                    <a:lstStyle/>
                    <a:p>
                      <a:pPr algn="ctr" fontAlgn="ctr"/>
                      <a:r>
                        <a:rPr lang="sv-SE" sz="800" b="1" i="0" u="none" strike="noStrike">
                          <a:solidFill>
                            <a:srgbClr val="000000"/>
                          </a:solidFill>
                          <a:effectLst/>
                          <a:latin typeface="Futura Std Book" panose="020B0502020204020303"/>
                        </a:rPr>
                        <a:t>9</a:t>
                      </a:r>
                    </a:p>
                  </a:txBody>
                  <a:tcPr marL="9525" marR="9525" marT="9525" marB="0" anchor="ctr"/>
                </a:tc>
                <a:extLst>
                  <a:ext uri="{0D108BD9-81ED-4DB2-BD59-A6C34878D82A}">
                    <a16:rowId xmlns:a16="http://schemas.microsoft.com/office/drawing/2014/main" val="1614106418"/>
                  </a:ext>
                </a:extLst>
              </a:tr>
              <a:tr h="394374">
                <a:tc>
                  <a:txBody>
                    <a:bodyPr/>
                    <a:lstStyle/>
                    <a:p>
                      <a:pPr marL="72000" algn="l" fontAlgn="b"/>
                      <a:r>
                        <a:rPr lang="sv-SE" sz="800" b="1" u="none" strike="noStrike" dirty="0">
                          <a:effectLst/>
                        </a:rPr>
                        <a:t>Örebro kommun</a:t>
                      </a:r>
                      <a:endParaRPr lang="sv-SE" sz="800" b="1" i="0" u="none" strike="noStrike" dirty="0">
                        <a:solidFill>
                          <a:srgbClr val="000000"/>
                        </a:solidFill>
                        <a:effectLst/>
                        <a:latin typeface="Futura Std Book" panose="020B0502020204020303"/>
                      </a:endParaRPr>
                    </a:p>
                  </a:txBody>
                  <a:tcPr marL="9525" marR="9525" marT="9525" marB="0" anchor="ctr"/>
                </a:tc>
                <a:tc>
                  <a:txBody>
                    <a:bodyPr/>
                    <a:lstStyle/>
                    <a:p>
                      <a:pPr algn="ctr" fontAlgn="ctr"/>
                      <a:r>
                        <a:rPr lang="sv-SE" sz="800" b="1" i="0" u="none" strike="noStrike">
                          <a:solidFill>
                            <a:srgbClr val="000000"/>
                          </a:solidFill>
                          <a:effectLst/>
                          <a:latin typeface="Futura Std Book" panose="020B0502020204020303"/>
                        </a:rPr>
                        <a:t>294 </a:t>
                      </a:r>
                    </a:p>
                  </a:txBody>
                  <a:tcPr marL="9525" marR="9525" marT="9525" marB="0" anchor="ctr"/>
                </a:tc>
                <a:tc>
                  <a:txBody>
                    <a:bodyPr/>
                    <a:lstStyle/>
                    <a:p>
                      <a:pPr algn="ctr" fontAlgn="ctr"/>
                      <a:r>
                        <a:rPr lang="sv-SE" sz="800" b="1" i="0" u="none" strike="noStrike">
                          <a:solidFill>
                            <a:srgbClr val="000000"/>
                          </a:solidFill>
                          <a:effectLst/>
                          <a:latin typeface="Futura Std Book" panose="020B0502020204020303"/>
                        </a:rPr>
                        <a:t>-2</a:t>
                      </a:r>
                    </a:p>
                  </a:txBody>
                  <a:tcPr marL="9525" marR="9525" marT="9525" marB="0" anchor="ctr"/>
                </a:tc>
                <a:tc>
                  <a:txBody>
                    <a:bodyPr/>
                    <a:lstStyle/>
                    <a:p>
                      <a:pPr algn="ctr" fontAlgn="ctr"/>
                      <a:r>
                        <a:rPr lang="sv-SE" sz="800" b="1" i="0" u="none" strike="noStrike">
                          <a:solidFill>
                            <a:srgbClr val="000000"/>
                          </a:solidFill>
                          <a:effectLst/>
                          <a:latin typeface="Futura Std Book" panose="020B0502020204020303"/>
                        </a:rPr>
                        <a:t>2</a:t>
                      </a:r>
                    </a:p>
                  </a:txBody>
                  <a:tcPr marL="9525" marR="9525" marT="9525" marB="0" anchor="ctr"/>
                </a:tc>
                <a:tc>
                  <a:txBody>
                    <a:bodyPr/>
                    <a:lstStyle/>
                    <a:p>
                      <a:pPr algn="ctr" fontAlgn="ctr"/>
                      <a:r>
                        <a:rPr lang="sv-SE" sz="800" b="1" i="0" u="none" strike="noStrike">
                          <a:solidFill>
                            <a:srgbClr val="000000"/>
                          </a:solidFill>
                          <a:effectLst/>
                          <a:latin typeface="Futura Std Book" panose="020B0502020204020303"/>
                        </a:rPr>
                        <a:t>1 097 </a:t>
                      </a:r>
                    </a:p>
                  </a:txBody>
                  <a:tcPr marL="9525" marR="9525" marT="9525" marB="0" anchor="ctr"/>
                </a:tc>
                <a:tc>
                  <a:txBody>
                    <a:bodyPr/>
                    <a:lstStyle/>
                    <a:p>
                      <a:pPr algn="ctr" fontAlgn="ctr"/>
                      <a:r>
                        <a:rPr lang="sv-SE" sz="800" b="1" i="0" u="none" strike="noStrike" dirty="0">
                          <a:solidFill>
                            <a:srgbClr val="000000"/>
                          </a:solidFill>
                          <a:effectLst/>
                          <a:latin typeface="Futura Std Book" panose="020B0502020204020303"/>
                        </a:rPr>
                        <a:t>10</a:t>
                      </a:r>
                    </a:p>
                  </a:txBody>
                  <a:tcPr marL="9525" marR="9525" marT="9525" marB="0" anchor="ctr"/>
                </a:tc>
                <a:extLst>
                  <a:ext uri="{0D108BD9-81ED-4DB2-BD59-A6C34878D82A}">
                    <a16:rowId xmlns:a16="http://schemas.microsoft.com/office/drawing/2014/main" val="219049857"/>
                  </a:ext>
                </a:extLst>
              </a:tr>
            </a:tbl>
          </a:graphicData>
        </a:graphic>
      </p:graphicFrame>
      <p:graphicFrame>
        <p:nvGraphicFramePr>
          <p:cNvPr id="12" name="Diagram 11">
            <a:extLst>
              <a:ext uri="{FF2B5EF4-FFF2-40B4-BE49-F238E27FC236}">
                <a16:creationId xmlns:a16="http://schemas.microsoft.com/office/drawing/2014/main" id="{4DEE4905-CD63-4C01-99B9-93D63C3CAD4E}"/>
              </a:ext>
            </a:extLst>
          </p:cNvPr>
          <p:cNvGraphicFramePr>
            <a:graphicFrameLocks/>
          </p:cNvGraphicFramePr>
          <p:nvPr>
            <p:extLst>
              <p:ext uri="{D42A27DB-BD31-4B8C-83A1-F6EECF244321}">
                <p14:modId xmlns:p14="http://schemas.microsoft.com/office/powerpoint/2010/main" val="4153947984"/>
              </p:ext>
            </p:extLst>
          </p:nvPr>
        </p:nvGraphicFramePr>
        <p:xfrm>
          <a:off x="640444" y="1909743"/>
          <a:ext cx="5879997" cy="3847245"/>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val="1631229808"/>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C594EEA9-1531-4146-9599-7EF87727C2C5}"/>
              </a:ext>
            </a:extLst>
          </p:cNvPr>
          <p:cNvSpPr>
            <a:spLocks noGrp="1"/>
          </p:cNvSpPr>
          <p:nvPr>
            <p:ph type="title"/>
          </p:nvPr>
        </p:nvSpPr>
        <p:spPr>
          <a:xfrm>
            <a:off x="732405" y="342899"/>
            <a:ext cx="8426449" cy="1113955"/>
          </a:xfrm>
        </p:spPr>
        <p:txBody>
          <a:bodyPr/>
          <a:lstStyle/>
          <a:p>
            <a:r>
              <a:rPr lang="sv-SE" dirty="0"/>
              <a:t>Företagskonkurser</a:t>
            </a:r>
          </a:p>
        </p:txBody>
      </p:sp>
      <p:sp>
        <p:nvSpPr>
          <p:cNvPr id="8" name="textruta 7">
            <a:extLst>
              <a:ext uri="{FF2B5EF4-FFF2-40B4-BE49-F238E27FC236}">
                <a16:creationId xmlns:a16="http://schemas.microsoft.com/office/drawing/2014/main" id="{B79D6868-AEFB-4F6E-A0E9-CF7AB0F1BC33}"/>
              </a:ext>
            </a:extLst>
          </p:cNvPr>
          <p:cNvSpPr txBox="1"/>
          <p:nvPr/>
        </p:nvSpPr>
        <p:spPr>
          <a:xfrm>
            <a:off x="732405" y="5756989"/>
            <a:ext cx="3350597" cy="215444"/>
          </a:xfrm>
          <a:prstGeom prst="rect">
            <a:avLst/>
          </a:prstGeom>
          <a:noFill/>
        </p:spPr>
        <p:txBody>
          <a:bodyPr wrap="none" rtlCol="0">
            <a:spAutoFit/>
          </a:bodyPr>
          <a:lstStyle/>
          <a:p>
            <a:r>
              <a:rPr lang="sv-SE" sz="800" dirty="0"/>
              <a:t>Källa: Statistiska centralbyrån (Konkurser och offentliga ackord) </a:t>
            </a:r>
          </a:p>
        </p:txBody>
      </p:sp>
      <p:sp>
        <p:nvSpPr>
          <p:cNvPr id="10" name="Rektangel 9">
            <a:extLst>
              <a:ext uri="{FF2B5EF4-FFF2-40B4-BE49-F238E27FC236}">
                <a16:creationId xmlns:a16="http://schemas.microsoft.com/office/drawing/2014/main" id="{5172B7A3-1950-454E-A840-C9FF0842E69C}"/>
              </a:ext>
            </a:extLst>
          </p:cNvPr>
          <p:cNvSpPr/>
          <p:nvPr/>
        </p:nvSpPr>
        <p:spPr>
          <a:xfrm>
            <a:off x="6755215" y="3429000"/>
            <a:ext cx="4722412" cy="2543433"/>
          </a:xfrm>
          <a:prstGeom prst="rect">
            <a:avLst/>
          </a:prstGeom>
          <a:solidFill>
            <a:srgbClr val="FEDEED"/>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44000" tIns="144000" rIns="144000" bIns="144000" numCol="1" spcCol="0" rtlCol="0" fromWordArt="0" anchor="t" anchorCtr="0" forceAA="0" compatLnSpc="1">
            <a:prstTxWarp prst="textNoShape">
              <a:avLst/>
            </a:prstTxWarp>
            <a:noAutofit/>
          </a:bodyPr>
          <a:lstStyle/>
          <a:p>
            <a:pPr algn="l"/>
            <a:endParaRPr lang="sv-SE" dirty="0">
              <a:latin typeface="+mj-lt"/>
            </a:endParaRPr>
          </a:p>
        </p:txBody>
      </p:sp>
      <p:sp>
        <p:nvSpPr>
          <p:cNvPr id="11" name="Platshållare för innehåll 3">
            <a:extLst>
              <a:ext uri="{FF2B5EF4-FFF2-40B4-BE49-F238E27FC236}">
                <a16:creationId xmlns:a16="http://schemas.microsoft.com/office/drawing/2014/main" id="{85924509-F5D5-4A53-BD50-0F194E9EB15E}"/>
              </a:ext>
            </a:extLst>
          </p:cNvPr>
          <p:cNvSpPr>
            <a:spLocks noGrp="1"/>
          </p:cNvSpPr>
          <p:nvPr>
            <p:ph sz="half" idx="2"/>
          </p:nvPr>
        </p:nvSpPr>
        <p:spPr>
          <a:xfrm>
            <a:off x="6741883" y="1743377"/>
            <a:ext cx="4735742" cy="1700750"/>
          </a:xfrm>
        </p:spPr>
        <p:txBody>
          <a:bodyPr/>
          <a:lstStyle/>
          <a:p>
            <a:pPr lvl="4"/>
            <a:r>
              <a:rPr lang="sv-SE" sz="1400" dirty="0"/>
              <a:t>Konkurserna ökade med 46 procent i länet och 70 procent i Örebro kommun under kvartalet.</a:t>
            </a:r>
          </a:p>
          <a:p>
            <a:pPr lvl="4"/>
            <a:r>
              <a:rPr lang="sv-SE" sz="1400" dirty="0"/>
              <a:t>På helårsbasis har däremot företagskonkurserna minskat.</a:t>
            </a:r>
          </a:p>
          <a:p>
            <a:pPr lvl="4"/>
            <a:r>
              <a:rPr lang="sv-SE" sz="1400" dirty="0"/>
              <a:t>Historiskt befinner sig företagskonkurserna på en låg nivå.</a:t>
            </a:r>
          </a:p>
        </p:txBody>
      </p:sp>
      <p:sp>
        <p:nvSpPr>
          <p:cNvPr id="27" name="textruta 26">
            <a:extLst>
              <a:ext uri="{FF2B5EF4-FFF2-40B4-BE49-F238E27FC236}">
                <a16:creationId xmlns:a16="http://schemas.microsoft.com/office/drawing/2014/main" id="{6945BE6D-16A8-4FB0-B582-95C86CA8F41F}"/>
              </a:ext>
            </a:extLst>
          </p:cNvPr>
          <p:cNvSpPr txBox="1"/>
          <p:nvPr/>
        </p:nvSpPr>
        <p:spPr>
          <a:xfrm>
            <a:off x="6755213" y="3429000"/>
            <a:ext cx="1547218" cy="276999"/>
          </a:xfrm>
          <a:prstGeom prst="rect">
            <a:avLst/>
          </a:prstGeom>
          <a:noFill/>
        </p:spPr>
        <p:txBody>
          <a:bodyPr wrap="none" rtlCol="0">
            <a:spAutoFit/>
          </a:bodyPr>
          <a:lstStyle/>
          <a:p>
            <a:r>
              <a:rPr lang="sv-SE" sz="1200" b="1" dirty="0">
                <a:latin typeface="+mj-lt"/>
                <a:cs typeface="Arial" panose="020B0604020202020204" pitchFamily="34" charset="0"/>
              </a:rPr>
              <a:t>Företagskonkurser</a:t>
            </a:r>
          </a:p>
        </p:txBody>
      </p:sp>
      <p:sp>
        <p:nvSpPr>
          <p:cNvPr id="37" name="textruta 36">
            <a:extLst>
              <a:ext uri="{FF2B5EF4-FFF2-40B4-BE49-F238E27FC236}">
                <a16:creationId xmlns:a16="http://schemas.microsoft.com/office/drawing/2014/main" id="{AA5C7BA9-BFDC-48E1-9434-68AD052BEC58}"/>
              </a:ext>
            </a:extLst>
          </p:cNvPr>
          <p:cNvSpPr txBox="1"/>
          <p:nvPr/>
        </p:nvSpPr>
        <p:spPr>
          <a:xfrm>
            <a:off x="10309225" y="5975464"/>
            <a:ext cx="1181734" cy="184666"/>
          </a:xfrm>
          <a:prstGeom prst="rect">
            <a:avLst/>
          </a:prstGeom>
          <a:noFill/>
        </p:spPr>
        <p:txBody>
          <a:bodyPr wrap="none" rtlCol="0">
            <a:spAutoFit/>
          </a:bodyPr>
          <a:lstStyle/>
          <a:p>
            <a:r>
              <a:rPr lang="sv-SE" sz="600" dirty="0"/>
              <a:t>* De fyra senaste kvartalen</a:t>
            </a:r>
          </a:p>
        </p:txBody>
      </p:sp>
      <p:sp>
        <p:nvSpPr>
          <p:cNvPr id="25" name="textruta 24">
            <a:extLst>
              <a:ext uri="{FF2B5EF4-FFF2-40B4-BE49-F238E27FC236}">
                <a16:creationId xmlns:a16="http://schemas.microsoft.com/office/drawing/2014/main" id="{6AEEC28D-7035-4B16-8EEC-D32667B73FBA}"/>
              </a:ext>
            </a:extLst>
          </p:cNvPr>
          <p:cNvSpPr txBox="1"/>
          <p:nvPr/>
        </p:nvSpPr>
        <p:spPr>
          <a:xfrm>
            <a:off x="714374" y="1456854"/>
            <a:ext cx="5292158" cy="492443"/>
          </a:xfrm>
          <a:prstGeom prst="rect">
            <a:avLst/>
          </a:prstGeom>
          <a:noFill/>
        </p:spPr>
        <p:txBody>
          <a:bodyPr wrap="square" rtlCol="0">
            <a:spAutoFit/>
          </a:bodyPr>
          <a:lstStyle/>
          <a:p>
            <a:r>
              <a:rPr lang="sv-SE" sz="1400" b="1" dirty="0"/>
              <a:t>Företagskonkurser</a:t>
            </a:r>
            <a:r>
              <a:rPr lang="sv-SE" sz="1400" dirty="0"/>
              <a:t/>
            </a:r>
            <a:br>
              <a:rPr lang="sv-SE" sz="1400" dirty="0"/>
            </a:br>
            <a:r>
              <a:rPr lang="sv-SE" sz="1200" dirty="0"/>
              <a:t>Säsongsrensade värden (glidande medelvärde)</a:t>
            </a:r>
            <a:endParaRPr lang="sv-SE" sz="1400" dirty="0"/>
          </a:p>
        </p:txBody>
      </p:sp>
      <p:graphicFrame>
        <p:nvGraphicFramePr>
          <p:cNvPr id="3" name="Tabell 2">
            <a:extLst>
              <a:ext uri="{FF2B5EF4-FFF2-40B4-BE49-F238E27FC236}">
                <a16:creationId xmlns:a16="http://schemas.microsoft.com/office/drawing/2014/main" id="{A9EC6445-8F0D-4563-9F29-EAAA38E8C7B5}"/>
              </a:ext>
            </a:extLst>
          </p:cNvPr>
          <p:cNvGraphicFramePr>
            <a:graphicFrameLocks noGrp="1"/>
          </p:cNvGraphicFramePr>
          <p:nvPr>
            <p:extLst>
              <p:ext uri="{D42A27DB-BD31-4B8C-83A1-F6EECF244321}">
                <p14:modId xmlns:p14="http://schemas.microsoft.com/office/powerpoint/2010/main" val="3501937101"/>
              </p:ext>
            </p:extLst>
          </p:nvPr>
        </p:nvGraphicFramePr>
        <p:xfrm>
          <a:off x="6741883" y="3715523"/>
          <a:ext cx="4735742" cy="2256907"/>
        </p:xfrm>
        <a:graphic>
          <a:graphicData uri="http://schemas.openxmlformats.org/drawingml/2006/table">
            <a:tbl>
              <a:tblPr bandRow="1">
                <a:tableStyleId>{2D5ABB26-0587-4C30-8999-92F81FD0307C}</a:tableStyleId>
              </a:tblPr>
              <a:tblGrid>
                <a:gridCol w="1546928">
                  <a:extLst>
                    <a:ext uri="{9D8B030D-6E8A-4147-A177-3AD203B41FA5}">
                      <a16:colId xmlns:a16="http://schemas.microsoft.com/office/drawing/2014/main" val="4238794910"/>
                    </a:ext>
                  </a:extLst>
                </a:gridCol>
                <a:gridCol w="687029">
                  <a:extLst>
                    <a:ext uri="{9D8B030D-6E8A-4147-A177-3AD203B41FA5}">
                      <a16:colId xmlns:a16="http://schemas.microsoft.com/office/drawing/2014/main" val="2795690834"/>
                    </a:ext>
                  </a:extLst>
                </a:gridCol>
                <a:gridCol w="779430">
                  <a:extLst>
                    <a:ext uri="{9D8B030D-6E8A-4147-A177-3AD203B41FA5}">
                      <a16:colId xmlns:a16="http://schemas.microsoft.com/office/drawing/2014/main" val="2949547527"/>
                    </a:ext>
                  </a:extLst>
                </a:gridCol>
                <a:gridCol w="617048">
                  <a:extLst>
                    <a:ext uri="{9D8B030D-6E8A-4147-A177-3AD203B41FA5}">
                      <a16:colId xmlns:a16="http://schemas.microsoft.com/office/drawing/2014/main" val="3188753277"/>
                    </a:ext>
                  </a:extLst>
                </a:gridCol>
                <a:gridCol w="562922">
                  <a:extLst>
                    <a:ext uri="{9D8B030D-6E8A-4147-A177-3AD203B41FA5}">
                      <a16:colId xmlns:a16="http://schemas.microsoft.com/office/drawing/2014/main" val="1821272914"/>
                    </a:ext>
                  </a:extLst>
                </a:gridCol>
                <a:gridCol w="542385">
                  <a:extLst>
                    <a:ext uri="{9D8B030D-6E8A-4147-A177-3AD203B41FA5}">
                      <a16:colId xmlns:a16="http://schemas.microsoft.com/office/drawing/2014/main" val="136692746"/>
                    </a:ext>
                  </a:extLst>
                </a:gridCol>
              </a:tblGrid>
              <a:tr h="329800">
                <a:tc>
                  <a:txBody>
                    <a:bodyPr/>
                    <a:lstStyle/>
                    <a:p>
                      <a:pPr marL="72000" algn="l" fontAlgn="b"/>
                      <a:endParaRPr lang="sv-SE" sz="800" b="0" i="0" u="none" strike="noStrike" dirty="0">
                        <a:solidFill>
                          <a:srgbClr val="000000"/>
                        </a:solidFill>
                        <a:effectLst/>
                        <a:latin typeface="Futura Std Book" panose="020B0502020204020303"/>
                      </a:endParaRPr>
                    </a:p>
                  </a:txBody>
                  <a:tcPr marL="0" marR="0" marT="0" marB="0" anchor="b"/>
                </a:tc>
                <a:tc>
                  <a:txBody>
                    <a:bodyPr/>
                    <a:lstStyle/>
                    <a:p>
                      <a:pPr algn="ctr" fontAlgn="b"/>
                      <a:r>
                        <a:rPr lang="sv-SE" sz="800" b="0" i="0" u="none" strike="noStrike">
                          <a:solidFill>
                            <a:srgbClr val="000000"/>
                          </a:solidFill>
                          <a:effectLst/>
                          <a:latin typeface="Futura Std Book" panose="020B0502020204020303" pitchFamily="34" charset="0"/>
                        </a:rPr>
                        <a:t>Antal</a:t>
                      </a:r>
                    </a:p>
                  </a:txBody>
                  <a:tcPr marL="9525" marR="9525" marT="9525" marB="0" anchor="b"/>
                </a:tc>
                <a:tc gridSpan="2">
                  <a:txBody>
                    <a:bodyPr/>
                    <a:lstStyle/>
                    <a:p>
                      <a:pPr algn="ctr" fontAlgn="b"/>
                      <a:r>
                        <a:rPr lang="sv-SE" sz="800" b="0" i="0" u="none" strike="noStrike">
                          <a:solidFill>
                            <a:srgbClr val="000000"/>
                          </a:solidFill>
                          <a:effectLst/>
                          <a:latin typeface="Futura Std Book" panose="020B0502020204020303" pitchFamily="34" charset="0"/>
                        </a:rPr>
                        <a:t>Förändring (%) </a:t>
                      </a:r>
                    </a:p>
                  </a:txBody>
                  <a:tcPr marL="9525" marR="9525" marT="9525" marB="0" anchor="b"/>
                </a:tc>
                <a:tc hMerge="1">
                  <a:txBody>
                    <a:bodyPr/>
                    <a:lstStyle/>
                    <a:p>
                      <a:endParaRPr lang="sv-SE"/>
                    </a:p>
                  </a:txBody>
                  <a:tcPr>
                    <a:lnL>
                      <a:noFill/>
                    </a:lnL>
                    <a:lnR>
                      <a:noFill/>
                    </a:lnR>
                    <a:lnT w="12700" cap="flat" cmpd="sng" algn="ctr">
                      <a:noFill/>
                      <a:prstDash val="solid"/>
                      <a:round/>
                      <a:headEnd type="none" w="med" len="med"/>
                      <a:tailEnd type="none" w="med" len="med"/>
                    </a:lnT>
                    <a:lnB>
                      <a:noFill/>
                    </a:lnB>
                    <a:lnTlToBr w="12700" cmpd="sng">
                      <a:noFill/>
                      <a:prstDash val="solid"/>
                    </a:lnTlToBr>
                    <a:lnBlToTr w="12700" cmpd="sng">
                      <a:noFill/>
                      <a:prstDash val="solid"/>
                    </a:lnBlToTr>
                  </a:tcPr>
                </a:tc>
                <a:tc gridSpan="2">
                  <a:txBody>
                    <a:bodyPr/>
                    <a:lstStyle/>
                    <a:p>
                      <a:pPr algn="ctr" fontAlgn="b"/>
                      <a:r>
                        <a:rPr lang="sv-SE" sz="800" b="0" i="0" u="none" strike="noStrike">
                          <a:solidFill>
                            <a:srgbClr val="000000"/>
                          </a:solidFill>
                          <a:effectLst/>
                          <a:latin typeface="Futura Std Book" panose="020B0502020204020303" pitchFamily="34" charset="0"/>
                        </a:rPr>
                        <a:t>R12*</a:t>
                      </a:r>
                    </a:p>
                  </a:txBody>
                  <a:tcPr marL="9525" marR="9525" marT="9525" marB="0" anchor="b"/>
                </a:tc>
                <a:tc hMerge="1">
                  <a:txBody>
                    <a:bodyPr/>
                    <a:lstStyle/>
                    <a:p>
                      <a:endParaRPr lang="sv-SE"/>
                    </a:p>
                  </a:txBody>
                  <a:tcPr/>
                </a:tc>
                <a:extLst>
                  <a:ext uri="{0D108BD9-81ED-4DB2-BD59-A6C34878D82A}">
                    <a16:rowId xmlns:a16="http://schemas.microsoft.com/office/drawing/2014/main" val="1020004663"/>
                  </a:ext>
                </a:extLst>
              </a:tr>
              <a:tr h="346291">
                <a:tc>
                  <a:txBody>
                    <a:bodyPr/>
                    <a:lstStyle/>
                    <a:p>
                      <a:pPr marL="72000" algn="l" fontAlgn="b"/>
                      <a:endParaRPr lang="sv-SE" sz="800" b="0" i="0" u="none" strike="noStrike" dirty="0">
                        <a:solidFill>
                          <a:srgbClr val="000000"/>
                        </a:solidFill>
                        <a:effectLst/>
                        <a:latin typeface="Futura Std Book" panose="020B0502020204020303"/>
                      </a:endParaRPr>
                    </a:p>
                  </a:txBody>
                  <a:tcPr marL="0" marR="0" marT="0" marB="0" anchor="b"/>
                </a:tc>
                <a:tc>
                  <a:txBody>
                    <a:bodyPr/>
                    <a:lstStyle/>
                    <a:p>
                      <a:pPr algn="ctr" fontAlgn="b"/>
                      <a:r>
                        <a:rPr lang="sv-SE" sz="800" b="0" i="0" u="none" strike="noStrike" dirty="0">
                          <a:solidFill>
                            <a:srgbClr val="000000"/>
                          </a:solidFill>
                          <a:effectLst/>
                          <a:latin typeface="Futura Std Book" panose="020B0502020204020303" pitchFamily="34" charset="0"/>
                        </a:rPr>
                        <a:t>2021 kv4</a:t>
                      </a:r>
                    </a:p>
                  </a:txBody>
                  <a:tcPr marL="9525" marR="9525" marT="9525" marB="0" anchor="b"/>
                </a:tc>
                <a:tc>
                  <a:txBody>
                    <a:bodyPr/>
                    <a:lstStyle/>
                    <a:p>
                      <a:pPr algn="ctr" fontAlgn="b"/>
                      <a:r>
                        <a:rPr lang="sv-SE" sz="800" b="0" i="0" u="none" strike="noStrike">
                          <a:solidFill>
                            <a:srgbClr val="000000"/>
                          </a:solidFill>
                          <a:effectLst/>
                          <a:latin typeface="Futura Std Book" panose="020B0502020204020303" pitchFamily="34" charset="0"/>
                        </a:rPr>
                        <a:t>-1 år</a:t>
                      </a:r>
                    </a:p>
                  </a:txBody>
                  <a:tcPr marL="9525" marR="9525" marT="9525" marB="0" anchor="b"/>
                </a:tc>
                <a:tc>
                  <a:txBody>
                    <a:bodyPr/>
                    <a:lstStyle/>
                    <a:p>
                      <a:pPr algn="ctr" fontAlgn="b"/>
                      <a:r>
                        <a:rPr lang="sv-SE" sz="800" b="0" i="0" u="none" strike="noStrike">
                          <a:solidFill>
                            <a:srgbClr val="000000"/>
                          </a:solidFill>
                          <a:effectLst/>
                          <a:latin typeface="Futura Std Book" panose="020B0502020204020303" pitchFamily="34" charset="0"/>
                        </a:rPr>
                        <a:t>- 5 år</a:t>
                      </a:r>
                    </a:p>
                  </a:txBody>
                  <a:tcPr marL="9525" marR="9525" marT="9525" marB="0" anchor="b"/>
                </a:tc>
                <a:tc>
                  <a:txBody>
                    <a:bodyPr/>
                    <a:lstStyle/>
                    <a:p>
                      <a:pPr algn="ctr" fontAlgn="b"/>
                      <a:r>
                        <a:rPr lang="sv-SE" sz="800" b="0" i="0" u="none" strike="noStrike">
                          <a:solidFill>
                            <a:srgbClr val="000000"/>
                          </a:solidFill>
                          <a:effectLst/>
                          <a:latin typeface="Futura Std Book" panose="020B0502020204020303" pitchFamily="34" charset="0"/>
                        </a:rPr>
                        <a:t>Antal</a:t>
                      </a:r>
                    </a:p>
                  </a:txBody>
                  <a:tcPr marL="9525" marR="9525" marT="9525" marB="0" anchor="b"/>
                </a:tc>
                <a:tc>
                  <a:txBody>
                    <a:bodyPr/>
                    <a:lstStyle/>
                    <a:p>
                      <a:pPr algn="ctr" fontAlgn="b"/>
                      <a:r>
                        <a:rPr lang="sv-SE" sz="800" b="0" i="0" u="none" strike="noStrike">
                          <a:solidFill>
                            <a:srgbClr val="000000"/>
                          </a:solidFill>
                          <a:effectLst/>
                          <a:latin typeface="Futura Std Book" panose="020B0502020204020303" pitchFamily="34" charset="0"/>
                        </a:rPr>
                        <a:t>Utv., %</a:t>
                      </a:r>
                    </a:p>
                  </a:txBody>
                  <a:tcPr marL="9525" marR="9525" marT="9525" marB="0" anchor="b"/>
                </a:tc>
                <a:extLst>
                  <a:ext uri="{0D108BD9-81ED-4DB2-BD59-A6C34878D82A}">
                    <a16:rowId xmlns:a16="http://schemas.microsoft.com/office/drawing/2014/main" val="236407042"/>
                  </a:ext>
                </a:extLst>
              </a:tr>
              <a:tr h="395204">
                <a:tc>
                  <a:txBody>
                    <a:bodyPr/>
                    <a:lstStyle/>
                    <a:p>
                      <a:pPr marL="72000" algn="l" fontAlgn="b"/>
                      <a:r>
                        <a:rPr lang="sv-SE" sz="800" u="none" strike="noStrike" dirty="0">
                          <a:effectLst/>
                        </a:rPr>
                        <a:t>Sverige</a:t>
                      </a:r>
                      <a:endParaRPr lang="sv-SE" sz="800" b="0" i="0" u="none" strike="noStrike" dirty="0">
                        <a:solidFill>
                          <a:srgbClr val="000000"/>
                        </a:solidFill>
                        <a:effectLst/>
                        <a:latin typeface="Futura std book" panose="020B0502020204020303"/>
                      </a:endParaRPr>
                    </a:p>
                  </a:txBody>
                  <a:tcPr marL="0" marR="0" marT="0" marB="0" anchor="ctr"/>
                </a:tc>
                <a:tc>
                  <a:txBody>
                    <a:bodyPr/>
                    <a:lstStyle/>
                    <a:p>
                      <a:pPr algn="ctr" fontAlgn="ctr"/>
                      <a:r>
                        <a:rPr lang="sv-SE" sz="800" b="0" i="0" u="none" strike="noStrike">
                          <a:solidFill>
                            <a:srgbClr val="000000"/>
                          </a:solidFill>
                          <a:effectLst/>
                          <a:latin typeface="Futura Std Book" panose="020B0502020204020303"/>
                        </a:rPr>
                        <a:t>1 908 </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-1</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20</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6 901 </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-10</a:t>
                      </a:r>
                    </a:p>
                  </a:txBody>
                  <a:tcPr marL="9525" marR="9525" marT="9525" marB="0" anchor="ctr"/>
                </a:tc>
                <a:extLst>
                  <a:ext uri="{0D108BD9-81ED-4DB2-BD59-A6C34878D82A}">
                    <a16:rowId xmlns:a16="http://schemas.microsoft.com/office/drawing/2014/main" val="2175618191"/>
                  </a:ext>
                </a:extLst>
              </a:tr>
              <a:tr h="395204">
                <a:tc>
                  <a:txBody>
                    <a:bodyPr/>
                    <a:lstStyle/>
                    <a:p>
                      <a:pPr marL="72000" algn="l" fontAlgn="b"/>
                      <a:r>
                        <a:rPr lang="sv-SE" sz="800" u="none" strike="noStrike" dirty="0">
                          <a:effectLst/>
                        </a:rPr>
                        <a:t>Stockholmsregionen</a:t>
                      </a:r>
                      <a:endParaRPr lang="sv-SE" sz="800" b="0" i="0" u="none" strike="noStrike" dirty="0">
                        <a:solidFill>
                          <a:srgbClr val="000000"/>
                        </a:solidFill>
                        <a:effectLst/>
                        <a:latin typeface="Futura std book" panose="020B0502020204020303"/>
                      </a:endParaRPr>
                    </a:p>
                  </a:txBody>
                  <a:tcPr marL="0" marR="0" marT="0" marB="0" anchor="ctr"/>
                </a:tc>
                <a:tc>
                  <a:txBody>
                    <a:bodyPr/>
                    <a:lstStyle/>
                    <a:p>
                      <a:pPr algn="ctr" fontAlgn="ctr"/>
                      <a:r>
                        <a:rPr lang="sv-SE" sz="800" b="0" i="0" u="none" strike="noStrike">
                          <a:solidFill>
                            <a:srgbClr val="000000"/>
                          </a:solidFill>
                          <a:effectLst/>
                          <a:latin typeface="Futura Std Book" panose="020B0502020204020303"/>
                        </a:rPr>
                        <a:t>916 </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-4</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9</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3 546 </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-10</a:t>
                      </a:r>
                    </a:p>
                  </a:txBody>
                  <a:tcPr marL="9525" marR="9525" marT="9525" marB="0" anchor="ctr"/>
                </a:tc>
                <a:extLst>
                  <a:ext uri="{0D108BD9-81ED-4DB2-BD59-A6C34878D82A}">
                    <a16:rowId xmlns:a16="http://schemas.microsoft.com/office/drawing/2014/main" val="1196897080"/>
                  </a:ext>
                </a:extLst>
              </a:tr>
              <a:tr h="395204">
                <a:tc>
                  <a:txBody>
                    <a:bodyPr/>
                    <a:lstStyle/>
                    <a:p>
                      <a:pPr marL="72000" algn="l" fontAlgn="b"/>
                      <a:r>
                        <a:rPr lang="sv-SE" sz="800" b="1" u="none" strike="noStrike" dirty="0">
                          <a:effectLst/>
                        </a:rPr>
                        <a:t>Örebro län</a:t>
                      </a:r>
                      <a:endParaRPr lang="sv-SE" sz="800" b="1" i="0" u="none" strike="noStrike" dirty="0">
                        <a:solidFill>
                          <a:srgbClr val="000000"/>
                        </a:solidFill>
                        <a:effectLst/>
                        <a:latin typeface="Futura Std Book" panose="020B0502020204020303"/>
                      </a:endParaRPr>
                    </a:p>
                  </a:txBody>
                  <a:tcPr marL="9525" marR="9525" marT="9525" marB="0" anchor="ctr"/>
                </a:tc>
                <a:tc>
                  <a:txBody>
                    <a:bodyPr/>
                    <a:lstStyle/>
                    <a:p>
                      <a:pPr algn="ctr" fontAlgn="ctr"/>
                      <a:r>
                        <a:rPr lang="sv-SE" sz="800" b="1" i="0" u="none" strike="noStrike">
                          <a:solidFill>
                            <a:srgbClr val="000000"/>
                          </a:solidFill>
                          <a:effectLst/>
                          <a:latin typeface="Futura Std Book" panose="020B0502020204020303"/>
                        </a:rPr>
                        <a:t>54 </a:t>
                      </a:r>
                    </a:p>
                  </a:txBody>
                  <a:tcPr marL="9525" marR="9525" marT="9525" marB="0" anchor="ctr"/>
                </a:tc>
                <a:tc>
                  <a:txBody>
                    <a:bodyPr/>
                    <a:lstStyle/>
                    <a:p>
                      <a:pPr algn="ctr" fontAlgn="ctr"/>
                      <a:r>
                        <a:rPr lang="sv-SE" sz="800" b="1" i="0" u="none" strike="noStrike">
                          <a:solidFill>
                            <a:srgbClr val="000000"/>
                          </a:solidFill>
                          <a:effectLst/>
                          <a:latin typeface="Futura Std Book" panose="020B0502020204020303"/>
                        </a:rPr>
                        <a:t>46</a:t>
                      </a:r>
                    </a:p>
                  </a:txBody>
                  <a:tcPr marL="9525" marR="9525" marT="9525" marB="0" anchor="ctr"/>
                </a:tc>
                <a:tc>
                  <a:txBody>
                    <a:bodyPr/>
                    <a:lstStyle/>
                    <a:p>
                      <a:pPr algn="ctr" fontAlgn="ctr"/>
                      <a:r>
                        <a:rPr lang="sv-SE" sz="800" b="1" i="0" u="none" strike="noStrike">
                          <a:solidFill>
                            <a:srgbClr val="000000"/>
                          </a:solidFill>
                          <a:effectLst/>
                          <a:latin typeface="Futura Std Book" panose="020B0502020204020303"/>
                        </a:rPr>
                        <a:t>64</a:t>
                      </a:r>
                    </a:p>
                  </a:txBody>
                  <a:tcPr marL="9525" marR="9525" marT="9525" marB="0" anchor="ctr"/>
                </a:tc>
                <a:tc>
                  <a:txBody>
                    <a:bodyPr/>
                    <a:lstStyle/>
                    <a:p>
                      <a:pPr algn="ctr" fontAlgn="ctr"/>
                      <a:r>
                        <a:rPr lang="sv-SE" sz="800" b="1" i="0" u="none" strike="noStrike">
                          <a:solidFill>
                            <a:srgbClr val="000000"/>
                          </a:solidFill>
                          <a:effectLst/>
                          <a:latin typeface="Futura Std Book" panose="020B0502020204020303"/>
                        </a:rPr>
                        <a:t>162 </a:t>
                      </a:r>
                    </a:p>
                  </a:txBody>
                  <a:tcPr marL="9525" marR="9525" marT="9525" marB="0" anchor="ctr"/>
                </a:tc>
                <a:tc>
                  <a:txBody>
                    <a:bodyPr/>
                    <a:lstStyle/>
                    <a:p>
                      <a:pPr algn="ctr" fontAlgn="ctr"/>
                      <a:r>
                        <a:rPr lang="sv-SE" sz="800" b="1" i="0" u="none" strike="noStrike">
                          <a:solidFill>
                            <a:srgbClr val="000000"/>
                          </a:solidFill>
                          <a:effectLst/>
                          <a:latin typeface="Futura Std Book" panose="020B0502020204020303"/>
                        </a:rPr>
                        <a:t>-12</a:t>
                      </a:r>
                    </a:p>
                  </a:txBody>
                  <a:tcPr marL="9525" marR="9525" marT="9525" marB="0" anchor="ctr"/>
                </a:tc>
                <a:extLst>
                  <a:ext uri="{0D108BD9-81ED-4DB2-BD59-A6C34878D82A}">
                    <a16:rowId xmlns:a16="http://schemas.microsoft.com/office/drawing/2014/main" val="1236040965"/>
                  </a:ext>
                </a:extLst>
              </a:tr>
              <a:tr h="395204">
                <a:tc>
                  <a:txBody>
                    <a:bodyPr/>
                    <a:lstStyle/>
                    <a:p>
                      <a:pPr marL="72000" algn="l" fontAlgn="b"/>
                      <a:r>
                        <a:rPr lang="sv-SE" sz="800" b="1" u="none" strike="noStrike" dirty="0">
                          <a:effectLst/>
                        </a:rPr>
                        <a:t>Örebro kommun</a:t>
                      </a:r>
                      <a:endParaRPr lang="sv-SE" sz="800" b="1" i="0" u="none" strike="noStrike" dirty="0">
                        <a:solidFill>
                          <a:srgbClr val="000000"/>
                        </a:solidFill>
                        <a:effectLst/>
                        <a:latin typeface="Futura Std Book" panose="020B0502020204020303"/>
                      </a:endParaRPr>
                    </a:p>
                  </a:txBody>
                  <a:tcPr marL="9525" marR="9525" marT="9525" marB="0" anchor="ctr"/>
                </a:tc>
                <a:tc>
                  <a:txBody>
                    <a:bodyPr/>
                    <a:lstStyle/>
                    <a:p>
                      <a:pPr algn="ctr" fontAlgn="ctr"/>
                      <a:r>
                        <a:rPr lang="sv-SE" sz="800" b="1" i="0" u="none" strike="noStrike">
                          <a:solidFill>
                            <a:srgbClr val="000000"/>
                          </a:solidFill>
                          <a:effectLst/>
                          <a:latin typeface="Futura Std Book" panose="020B0502020204020303"/>
                        </a:rPr>
                        <a:t>39 </a:t>
                      </a:r>
                    </a:p>
                  </a:txBody>
                  <a:tcPr marL="9525" marR="9525" marT="9525" marB="0" anchor="ctr"/>
                </a:tc>
                <a:tc>
                  <a:txBody>
                    <a:bodyPr/>
                    <a:lstStyle/>
                    <a:p>
                      <a:pPr algn="ctr" fontAlgn="ctr"/>
                      <a:r>
                        <a:rPr lang="sv-SE" sz="800" b="1" i="0" u="none" strike="noStrike">
                          <a:solidFill>
                            <a:srgbClr val="000000"/>
                          </a:solidFill>
                          <a:effectLst/>
                          <a:latin typeface="Futura Std Book" panose="020B0502020204020303"/>
                        </a:rPr>
                        <a:t>70</a:t>
                      </a:r>
                    </a:p>
                  </a:txBody>
                  <a:tcPr marL="9525" marR="9525" marT="9525" marB="0" anchor="ctr"/>
                </a:tc>
                <a:tc>
                  <a:txBody>
                    <a:bodyPr/>
                    <a:lstStyle/>
                    <a:p>
                      <a:pPr algn="ctr" fontAlgn="ctr"/>
                      <a:r>
                        <a:rPr lang="sv-SE" sz="800" b="1" i="0" u="none" strike="noStrike">
                          <a:solidFill>
                            <a:srgbClr val="000000"/>
                          </a:solidFill>
                          <a:effectLst/>
                          <a:latin typeface="Futura Std Book" panose="020B0502020204020303"/>
                        </a:rPr>
                        <a:t>144</a:t>
                      </a:r>
                    </a:p>
                  </a:txBody>
                  <a:tcPr marL="9525" marR="9525" marT="9525" marB="0" anchor="ctr"/>
                </a:tc>
                <a:tc>
                  <a:txBody>
                    <a:bodyPr/>
                    <a:lstStyle/>
                    <a:p>
                      <a:pPr algn="ctr" fontAlgn="ctr"/>
                      <a:r>
                        <a:rPr lang="sv-SE" sz="800" b="1" i="0" u="none" strike="noStrike">
                          <a:solidFill>
                            <a:srgbClr val="000000"/>
                          </a:solidFill>
                          <a:effectLst/>
                          <a:latin typeface="Futura Std Book" panose="020B0502020204020303"/>
                        </a:rPr>
                        <a:t>113 </a:t>
                      </a:r>
                    </a:p>
                  </a:txBody>
                  <a:tcPr marL="9525" marR="9525" marT="9525" marB="0" anchor="ctr"/>
                </a:tc>
                <a:tc>
                  <a:txBody>
                    <a:bodyPr/>
                    <a:lstStyle/>
                    <a:p>
                      <a:pPr algn="ctr" fontAlgn="ctr"/>
                      <a:r>
                        <a:rPr lang="sv-SE" sz="800" b="1" i="0" u="none" strike="noStrike" dirty="0">
                          <a:solidFill>
                            <a:srgbClr val="000000"/>
                          </a:solidFill>
                          <a:effectLst/>
                          <a:latin typeface="Futura Std Book" panose="020B0502020204020303"/>
                        </a:rPr>
                        <a:t>-5</a:t>
                      </a:r>
                    </a:p>
                  </a:txBody>
                  <a:tcPr marL="9525" marR="9525" marT="9525" marB="0" anchor="ctr"/>
                </a:tc>
                <a:extLst>
                  <a:ext uri="{0D108BD9-81ED-4DB2-BD59-A6C34878D82A}">
                    <a16:rowId xmlns:a16="http://schemas.microsoft.com/office/drawing/2014/main" val="2321603924"/>
                  </a:ext>
                </a:extLst>
              </a:tr>
            </a:tbl>
          </a:graphicData>
        </a:graphic>
      </p:graphicFrame>
      <p:graphicFrame>
        <p:nvGraphicFramePr>
          <p:cNvPr id="12" name="Diagram 11">
            <a:extLst>
              <a:ext uri="{FF2B5EF4-FFF2-40B4-BE49-F238E27FC236}">
                <a16:creationId xmlns:a16="http://schemas.microsoft.com/office/drawing/2014/main" id="{710213D2-10C4-4681-83A4-CA8E8E2E9F7B}"/>
              </a:ext>
            </a:extLst>
          </p:cNvPr>
          <p:cNvGraphicFramePr>
            <a:graphicFrameLocks/>
          </p:cNvGraphicFramePr>
          <p:nvPr>
            <p:extLst>
              <p:ext uri="{D42A27DB-BD31-4B8C-83A1-F6EECF244321}">
                <p14:modId xmlns:p14="http://schemas.microsoft.com/office/powerpoint/2010/main" val="4218706161"/>
              </p:ext>
            </p:extLst>
          </p:nvPr>
        </p:nvGraphicFramePr>
        <p:xfrm>
          <a:off x="662065" y="1855163"/>
          <a:ext cx="5884014" cy="3901826"/>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val="218588004"/>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C594EEA9-1531-4146-9599-7EF87727C2C5}"/>
              </a:ext>
            </a:extLst>
          </p:cNvPr>
          <p:cNvSpPr>
            <a:spLocks noGrp="1"/>
          </p:cNvSpPr>
          <p:nvPr>
            <p:ph type="title"/>
          </p:nvPr>
        </p:nvSpPr>
        <p:spPr>
          <a:xfrm>
            <a:off x="732406" y="342899"/>
            <a:ext cx="8426449" cy="1113955"/>
          </a:xfrm>
        </p:spPr>
        <p:txBody>
          <a:bodyPr/>
          <a:lstStyle/>
          <a:p>
            <a:r>
              <a:rPr lang="sv-SE" dirty="0"/>
              <a:t>Sysselsättning </a:t>
            </a:r>
          </a:p>
        </p:txBody>
      </p:sp>
      <p:sp>
        <p:nvSpPr>
          <p:cNvPr id="8" name="textruta 7">
            <a:extLst>
              <a:ext uri="{FF2B5EF4-FFF2-40B4-BE49-F238E27FC236}">
                <a16:creationId xmlns:a16="http://schemas.microsoft.com/office/drawing/2014/main" id="{B79D6868-AEFB-4F6E-A0E9-CF7AB0F1BC33}"/>
              </a:ext>
            </a:extLst>
          </p:cNvPr>
          <p:cNvSpPr txBox="1"/>
          <p:nvPr/>
        </p:nvSpPr>
        <p:spPr>
          <a:xfrm>
            <a:off x="732406" y="5756989"/>
            <a:ext cx="3541354" cy="215444"/>
          </a:xfrm>
          <a:prstGeom prst="rect">
            <a:avLst/>
          </a:prstGeom>
          <a:noFill/>
        </p:spPr>
        <p:txBody>
          <a:bodyPr wrap="none" rtlCol="0">
            <a:spAutoFit/>
          </a:bodyPr>
          <a:lstStyle/>
          <a:p>
            <a:r>
              <a:rPr lang="sv-SE" sz="800" dirty="0"/>
              <a:t>Källa: Statistiska centralbyrån (Arbetskraftsundersökningarna, AKU) </a:t>
            </a:r>
          </a:p>
        </p:txBody>
      </p:sp>
      <p:sp>
        <p:nvSpPr>
          <p:cNvPr id="10" name="Rektangel 9">
            <a:extLst>
              <a:ext uri="{FF2B5EF4-FFF2-40B4-BE49-F238E27FC236}">
                <a16:creationId xmlns:a16="http://schemas.microsoft.com/office/drawing/2014/main" id="{5172B7A3-1950-454E-A840-C9FF0842E69C}"/>
              </a:ext>
            </a:extLst>
          </p:cNvPr>
          <p:cNvSpPr/>
          <p:nvPr/>
        </p:nvSpPr>
        <p:spPr>
          <a:xfrm>
            <a:off x="6755215" y="3429001"/>
            <a:ext cx="4722411" cy="2543432"/>
          </a:xfrm>
          <a:prstGeom prst="rect">
            <a:avLst/>
          </a:prstGeom>
          <a:solidFill>
            <a:srgbClr val="FEDEED"/>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44000" tIns="144000" rIns="144000" bIns="144000" numCol="1" spcCol="0" rtlCol="0" fromWordArt="0" anchor="t" anchorCtr="0" forceAA="0" compatLnSpc="1">
            <a:prstTxWarp prst="textNoShape">
              <a:avLst/>
            </a:prstTxWarp>
            <a:noAutofit/>
          </a:bodyPr>
          <a:lstStyle/>
          <a:p>
            <a:pPr algn="l"/>
            <a:endParaRPr lang="sv-SE" dirty="0">
              <a:latin typeface="+mj-lt"/>
            </a:endParaRPr>
          </a:p>
        </p:txBody>
      </p:sp>
      <p:sp>
        <p:nvSpPr>
          <p:cNvPr id="11" name="Platshållare för innehåll 3">
            <a:extLst>
              <a:ext uri="{FF2B5EF4-FFF2-40B4-BE49-F238E27FC236}">
                <a16:creationId xmlns:a16="http://schemas.microsoft.com/office/drawing/2014/main" id="{85924509-F5D5-4A53-BD50-0F194E9EB15E}"/>
              </a:ext>
            </a:extLst>
          </p:cNvPr>
          <p:cNvSpPr>
            <a:spLocks noGrp="1"/>
          </p:cNvSpPr>
          <p:nvPr>
            <p:ph sz="half" idx="2"/>
          </p:nvPr>
        </p:nvSpPr>
        <p:spPr>
          <a:xfrm>
            <a:off x="6755212" y="2038525"/>
            <a:ext cx="4722411" cy="1381591"/>
          </a:xfrm>
        </p:spPr>
        <p:txBody>
          <a:bodyPr/>
          <a:lstStyle/>
          <a:p>
            <a:pPr lvl="4"/>
            <a:r>
              <a:rPr lang="sv-SE" sz="1400" dirty="0"/>
              <a:t>Sysselsättningen minskade med 4 procent eller </a:t>
            </a:r>
            <a:br>
              <a:rPr lang="sv-SE" sz="1400" dirty="0"/>
            </a:br>
            <a:r>
              <a:rPr lang="sv-SE" sz="1400" dirty="0"/>
              <a:t>5 800 personer för Örebro län. </a:t>
            </a:r>
          </a:p>
          <a:p>
            <a:pPr lvl="4"/>
            <a:r>
              <a:rPr lang="sv-SE" sz="1400" dirty="0"/>
              <a:t>Störst är tappet inom </a:t>
            </a:r>
            <a:r>
              <a:rPr lang="sv-SE" sz="1400" dirty="0" err="1"/>
              <a:t>Tillverkn</a:t>
            </a:r>
            <a:r>
              <a:rPr lang="sv-SE" sz="1400" dirty="0"/>
              <a:t>. och utvinning, energi och miljö</a:t>
            </a:r>
          </a:p>
          <a:p>
            <a:pPr lvl="4"/>
            <a:endParaRPr lang="sv-SE" sz="1400" dirty="0"/>
          </a:p>
        </p:txBody>
      </p:sp>
      <p:sp>
        <p:nvSpPr>
          <p:cNvPr id="27" name="textruta 26">
            <a:extLst>
              <a:ext uri="{FF2B5EF4-FFF2-40B4-BE49-F238E27FC236}">
                <a16:creationId xmlns:a16="http://schemas.microsoft.com/office/drawing/2014/main" id="{6945BE6D-16A8-4FB0-B582-95C86CA8F41F}"/>
              </a:ext>
            </a:extLst>
          </p:cNvPr>
          <p:cNvSpPr txBox="1"/>
          <p:nvPr/>
        </p:nvSpPr>
        <p:spPr>
          <a:xfrm>
            <a:off x="6755214" y="3446771"/>
            <a:ext cx="1208985" cy="276999"/>
          </a:xfrm>
          <a:prstGeom prst="rect">
            <a:avLst/>
          </a:prstGeom>
          <a:noFill/>
        </p:spPr>
        <p:txBody>
          <a:bodyPr wrap="none" rtlCol="0">
            <a:spAutoFit/>
          </a:bodyPr>
          <a:lstStyle/>
          <a:p>
            <a:r>
              <a:rPr lang="sv-SE" sz="1200" b="1" dirty="0">
                <a:latin typeface="+mj-lt"/>
                <a:cs typeface="Arial" panose="020B0604020202020204" pitchFamily="34" charset="0"/>
              </a:rPr>
              <a:t>Sysselsättning</a:t>
            </a:r>
          </a:p>
        </p:txBody>
      </p:sp>
      <p:sp>
        <p:nvSpPr>
          <p:cNvPr id="25" name="textruta 24">
            <a:extLst>
              <a:ext uri="{FF2B5EF4-FFF2-40B4-BE49-F238E27FC236}">
                <a16:creationId xmlns:a16="http://schemas.microsoft.com/office/drawing/2014/main" id="{6AEEC28D-7035-4B16-8EEC-D32667B73FBA}"/>
              </a:ext>
            </a:extLst>
          </p:cNvPr>
          <p:cNvSpPr txBox="1"/>
          <p:nvPr/>
        </p:nvSpPr>
        <p:spPr>
          <a:xfrm>
            <a:off x="717550" y="1450817"/>
            <a:ext cx="1941557" cy="492443"/>
          </a:xfrm>
          <a:prstGeom prst="rect">
            <a:avLst/>
          </a:prstGeom>
          <a:noFill/>
        </p:spPr>
        <p:txBody>
          <a:bodyPr wrap="none" rtlCol="0">
            <a:spAutoFit/>
          </a:bodyPr>
          <a:lstStyle/>
          <a:p>
            <a:r>
              <a:rPr lang="sv-SE" sz="1400" b="1" dirty="0"/>
              <a:t>Sysselsatta invånare</a:t>
            </a:r>
            <a:r>
              <a:rPr lang="sv-SE" sz="1400" dirty="0"/>
              <a:t/>
            </a:r>
            <a:br>
              <a:rPr lang="sv-SE" sz="1400" dirty="0"/>
            </a:br>
            <a:r>
              <a:rPr lang="sv-SE" sz="1200" dirty="0"/>
              <a:t>Index 100 = 2011 kv4</a:t>
            </a:r>
          </a:p>
        </p:txBody>
      </p:sp>
      <p:graphicFrame>
        <p:nvGraphicFramePr>
          <p:cNvPr id="17" name="Tabell 16">
            <a:extLst>
              <a:ext uri="{FF2B5EF4-FFF2-40B4-BE49-F238E27FC236}">
                <a16:creationId xmlns:a16="http://schemas.microsoft.com/office/drawing/2014/main" id="{049C9FB7-EC95-4417-80B3-7E9D4F0732B8}"/>
              </a:ext>
            </a:extLst>
          </p:cNvPr>
          <p:cNvGraphicFramePr>
            <a:graphicFrameLocks noGrp="1"/>
          </p:cNvGraphicFramePr>
          <p:nvPr>
            <p:extLst>
              <p:ext uri="{D42A27DB-BD31-4B8C-83A1-F6EECF244321}">
                <p14:modId xmlns:p14="http://schemas.microsoft.com/office/powerpoint/2010/main" val="1608056866"/>
              </p:ext>
            </p:extLst>
          </p:nvPr>
        </p:nvGraphicFramePr>
        <p:xfrm>
          <a:off x="6755213" y="3726940"/>
          <a:ext cx="4722411" cy="2263263"/>
        </p:xfrm>
        <a:graphic>
          <a:graphicData uri="http://schemas.openxmlformats.org/drawingml/2006/table">
            <a:tbl>
              <a:tblPr bandRow="1">
                <a:tableStyleId>{2D5ABB26-0587-4C30-8999-92F81FD0307C}</a:tableStyleId>
              </a:tblPr>
              <a:tblGrid>
                <a:gridCol w="1742095">
                  <a:extLst>
                    <a:ext uri="{9D8B030D-6E8A-4147-A177-3AD203B41FA5}">
                      <a16:colId xmlns:a16="http://schemas.microsoft.com/office/drawing/2014/main" val="1678076792"/>
                    </a:ext>
                  </a:extLst>
                </a:gridCol>
                <a:gridCol w="773707">
                  <a:extLst>
                    <a:ext uri="{9D8B030D-6E8A-4147-A177-3AD203B41FA5}">
                      <a16:colId xmlns:a16="http://schemas.microsoft.com/office/drawing/2014/main" val="2601369493"/>
                    </a:ext>
                  </a:extLst>
                </a:gridCol>
                <a:gridCol w="1028685">
                  <a:extLst>
                    <a:ext uri="{9D8B030D-6E8A-4147-A177-3AD203B41FA5}">
                      <a16:colId xmlns:a16="http://schemas.microsoft.com/office/drawing/2014/main" val="2395970223"/>
                    </a:ext>
                  </a:extLst>
                </a:gridCol>
                <a:gridCol w="543981">
                  <a:extLst>
                    <a:ext uri="{9D8B030D-6E8A-4147-A177-3AD203B41FA5}">
                      <a16:colId xmlns:a16="http://schemas.microsoft.com/office/drawing/2014/main" val="3235649811"/>
                    </a:ext>
                  </a:extLst>
                </a:gridCol>
                <a:gridCol w="633943">
                  <a:extLst>
                    <a:ext uri="{9D8B030D-6E8A-4147-A177-3AD203B41FA5}">
                      <a16:colId xmlns:a16="http://schemas.microsoft.com/office/drawing/2014/main" val="1050073455"/>
                    </a:ext>
                  </a:extLst>
                </a:gridCol>
              </a:tblGrid>
              <a:tr h="417288">
                <a:tc>
                  <a:txBody>
                    <a:bodyPr/>
                    <a:lstStyle/>
                    <a:p>
                      <a:pPr marL="72000" algn="l" fontAlgn="b"/>
                      <a:endParaRPr lang="sv-SE" sz="800" b="0" i="0" u="none" strike="noStrike" dirty="0">
                        <a:solidFill>
                          <a:srgbClr val="000000"/>
                        </a:solidFill>
                        <a:effectLst/>
                        <a:latin typeface="Futura Std Book" panose="020B0502020204020303"/>
                      </a:endParaRPr>
                    </a:p>
                  </a:txBody>
                  <a:tcPr marL="0" marR="0" marT="0" marB="0" anchor="b"/>
                </a:tc>
                <a:tc>
                  <a:txBody>
                    <a:bodyPr/>
                    <a:lstStyle/>
                    <a:p>
                      <a:pPr algn="ctr" fontAlgn="b"/>
                      <a:r>
                        <a:rPr lang="sv-SE" sz="800" b="0" i="0" u="none" strike="noStrike">
                          <a:solidFill>
                            <a:srgbClr val="000000"/>
                          </a:solidFill>
                          <a:effectLst/>
                          <a:latin typeface="Futura Std Book" panose="020B0502020204020303" pitchFamily="34" charset="0"/>
                        </a:rPr>
                        <a:t>Antal</a:t>
                      </a:r>
                    </a:p>
                  </a:txBody>
                  <a:tcPr marL="9525" marR="9525" marT="9525" marB="0" anchor="b"/>
                </a:tc>
                <a:tc>
                  <a:txBody>
                    <a:bodyPr/>
                    <a:lstStyle/>
                    <a:p>
                      <a:pPr algn="ctr" fontAlgn="b"/>
                      <a:r>
                        <a:rPr lang="sv-SE" sz="800" b="0" i="0" u="none" strike="noStrike">
                          <a:solidFill>
                            <a:srgbClr val="000000"/>
                          </a:solidFill>
                          <a:effectLst/>
                          <a:latin typeface="Futura Std Book" panose="020B0502020204020303" pitchFamily="34" charset="0"/>
                        </a:rPr>
                        <a:t>Förändring -1 år</a:t>
                      </a:r>
                    </a:p>
                  </a:txBody>
                  <a:tcPr marL="9525" marR="9525" marT="9525" marB="0" anchor="b"/>
                </a:tc>
                <a:tc gridSpan="2">
                  <a:txBody>
                    <a:bodyPr/>
                    <a:lstStyle/>
                    <a:p>
                      <a:pPr algn="ctr" fontAlgn="b"/>
                      <a:r>
                        <a:rPr lang="sv-SE" sz="800" b="0" i="0" u="none" strike="noStrike">
                          <a:solidFill>
                            <a:srgbClr val="000000"/>
                          </a:solidFill>
                          <a:effectLst/>
                          <a:latin typeface="Futura Std Book" panose="020B0502020204020303" pitchFamily="34" charset="0"/>
                        </a:rPr>
                        <a:t>Förändring (%) </a:t>
                      </a:r>
                    </a:p>
                  </a:txBody>
                  <a:tcPr marL="9525" marR="9525" marT="9525" marB="0" anchor="b"/>
                </a:tc>
                <a:tc hMerge="1">
                  <a:txBody>
                    <a:bodyPr/>
                    <a:lstStyle/>
                    <a:p>
                      <a:endParaRPr lang="sv-SE"/>
                    </a:p>
                  </a:txBody>
                  <a:tcPr>
                    <a:lnL>
                      <a:noFill/>
                    </a:lnL>
                    <a:lnR>
                      <a:noFill/>
                    </a:lnR>
                    <a:lnT>
                      <a:noFill/>
                    </a:lnT>
                    <a:lnB>
                      <a:noFill/>
                    </a:lnB>
                    <a:lnTlToBr w="12700" cmpd="sng">
                      <a:noFill/>
                      <a:prstDash val="solid"/>
                    </a:lnTlToBr>
                    <a:lnBlToTr w="12700" cmpd="sng">
                      <a:noFill/>
                      <a:prstDash val="solid"/>
                    </a:lnBlToTr>
                  </a:tcPr>
                </a:tc>
                <a:extLst>
                  <a:ext uri="{0D108BD9-81ED-4DB2-BD59-A6C34878D82A}">
                    <a16:rowId xmlns:a16="http://schemas.microsoft.com/office/drawing/2014/main" val="2198386554"/>
                  </a:ext>
                </a:extLst>
              </a:tr>
              <a:tr h="417288">
                <a:tc>
                  <a:txBody>
                    <a:bodyPr/>
                    <a:lstStyle/>
                    <a:p>
                      <a:pPr marL="72000" algn="l" fontAlgn="b"/>
                      <a:endParaRPr lang="sv-SE" sz="800" b="0" i="0" u="none" strike="noStrike" dirty="0">
                        <a:solidFill>
                          <a:srgbClr val="000000"/>
                        </a:solidFill>
                        <a:effectLst/>
                        <a:latin typeface="Futura Std Book" panose="020B0502020204020303"/>
                      </a:endParaRPr>
                    </a:p>
                  </a:txBody>
                  <a:tcPr marL="0" marR="0" marT="0" marB="0" anchor="ctr"/>
                </a:tc>
                <a:tc>
                  <a:txBody>
                    <a:bodyPr/>
                    <a:lstStyle/>
                    <a:p>
                      <a:pPr algn="ctr" fontAlgn="b"/>
                      <a:r>
                        <a:rPr lang="sv-SE" sz="800" b="0" i="0" u="none" strike="noStrike" dirty="0">
                          <a:solidFill>
                            <a:srgbClr val="000000"/>
                          </a:solidFill>
                          <a:effectLst/>
                          <a:latin typeface="Futura Std Book" panose="020B0502020204020303" pitchFamily="34" charset="0"/>
                        </a:rPr>
                        <a:t>2021 kv4</a:t>
                      </a:r>
                    </a:p>
                  </a:txBody>
                  <a:tcPr marL="9525" marR="9525" marT="9525" marB="0" anchor="b"/>
                </a:tc>
                <a:tc>
                  <a:txBody>
                    <a:bodyPr/>
                    <a:lstStyle/>
                    <a:p>
                      <a:pPr algn="ctr" rtl="0" fontAlgn="b"/>
                      <a:r>
                        <a:rPr lang="sv-SE" sz="800" b="0" i="0" u="none" strike="noStrike">
                          <a:solidFill>
                            <a:srgbClr val="000000"/>
                          </a:solidFill>
                          <a:effectLst/>
                          <a:latin typeface="Futura Std Book" panose="020B0502020204020303" pitchFamily="34" charset="0"/>
                        </a:rPr>
                        <a:t>-1 år (antal)</a:t>
                      </a:r>
                    </a:p>
                  </a:txBody>
                  <a:tcPr marL="9525" marR="9525" marT="9525" marB="0" anchor="b"/>
                </a:tc>
                <a:tc>
                  <a:txBody>
                    <a:bodyPr/>
                    <a:lstStyle/>
                    <a:p>
                      <a:pPr algn="ctr" fontAlgn="b"/>
                      <a:r>
                        <a:rPr lang="sv-SE" sz="800" b="0" i="0" u="none" strike="noStrike">
                          <a:solidFill>
                            <a:srgbClr val="000000"/>
                          </a:solidFill>
                          <a:effectLst/>
                          <a:latin typeface="Futura Std Book" panose="020B0502020204020303" pitchFamily="34" charset="0"/>
                        </a:rPr>
                        <a:t>-1 år</a:t>
                      </a:r>
                    </a:p>
                  </a:txBody>
                  <a:tcPr marL="9525" marR="9525" marT="9525" marB="0" anchor="b"/>
                </a:tc>
                <a:tc>
                  <a:txBody>
                    <a:bodyPr/>
                    <a:lstStyle/>
                    <a:p>
                      <a:pPr algn="ctr" fontAlgn="b"/>
                      <a:r>
                        <a:rPr lang="sv-SE" sz="800" b="0" i="0" u="none" strike="noStrike">
                          <a:solidFill>
                            <a:srgbClr val="000000"/>
                          </a:solidFill>
                          <a:effectLst/>
                          <a:latin typeface="Futura Std Book" panose="020B0502020204020303" pitchFamily="34" charset="0"/>
                        </a:rPr>
                        <a:t>- 5 år</a:t>
                      </a:r>
                    </a:p>
                  </a:txBody>
                  <a:tcPr marL="9525" marR="9525" marT="9525" marB="0" anchor="b"/>
                </a:tc>
                <a:extLst>
                  <a:ext uri="{0D108BD9-81ED-4DB2-BD59-A6C34878D82A}">
                    <a16:rowId xmlns:a16="http://schemas.microsoft.com/office/drawing/2014/main" val="1194244375"/>
                  </a:ext>
                </a:extLst>
              </a:tr>
              <a:tr h="476229">
                <a:tc>
                  <a:txBody>
                    <a:bodyPr/>
                    <a:lstStyle/>
                    <a:p>
                      <a:pPr marL="72000" algn="l" fontAlgn="b"/>
                      <a:r>
                        <a:rPr lang="sv-SE" sz="800" u="none" strike="noStrike" dirty="0">
                          <a:effectLst/>
                        </a:rPr>
                        <a:t>Sverige</a:t>
                      </a:r>
                      <a:endParaRPr lang="sv-SE" sz="800" b="0" i="0" u="none" strike="noStrike" dirty="0">
                        <a:solidFill>
                          <a:srgbClr val="000000"/>
                        </a:solidFill>
                        <a:effectLst/>
                        <a:latin typeface="Futura std book" panose="020B0502020204020303"/>
                      </a:endParaRPr>
                    </a:p>
                  </a:txBody>
                  <a:tcPr marL="0" marR="0" marT="0" marB="0" anchor="ctr"/>
                </a:tc>
                <a:tc>
                  <a:txBody>
                    <a:bodyPr/>
                    <a:lstStyle/>
                    <a:p>
                      <a:pPr algn="ctr" fontAlgn="ctr"/>
                      <a:r>
                        <a:rPr lang="sv-SE" sz="700" b="0" i="0" u="none" strike="noStrike">
                          <a:solidFill>
                            <a:srgbClr val="000000"/>
                          </a:solidFill>
                          <a:effectLst/>
                          <a:latin typeface="Futura Std Book" panose="020B0502020204020303"/>
                        </a:rPr>
                        <a:t>5 083 800 </a:t>
                      </a:r>
                    </a:p>
                  </a:txBody>
                  <a:tcPr marL="9525" marR="9525" marT="9525" marB="0" anchor="ctr"/>
                </a:tc>
                <a:tc>
                  <a:txBody>
                    <a:bodyPr/>
                    <a:lstStyle/>
                    <a:p>
                      <a:pPr algn="ctr" fontAlgn="ctr"/>
                      <a:r>
                        <a:rPr lang="sv-SE" sz="700" b="0" i="0" u="none" strike="noStrike">
                          <a:solidFill>
                            <a:srgbClr val="000000"/>
                          </a:solidFill>
                          <a:effectLst/>
                          <a:latin typeface="Futura Std Book" panose="020B0502020204020303"/>
                        </a:rPr>
                        <a:t>24 900 </a:t>
                      </a:r>
                    </a:p>
                  </a:txBody>
                  <a:tcPr marL="9525" marR="9525" marT="9525" marB="0" anchor="ctr"/>
                </a:tc>
                <a:tc>
                  <a:txBody>
                    <a:bodyPr/>
                    <a:lstStyle/>
                    <a:p>
                      <a:pPr algn="ctr" fontAlgn="ctr"/>
                      <a:r>
                        <a:rPr lang="sv-SE" sz="700" b="0" i="0" u="none" strike="noStrike">
                          <a:solidFill>
                            <a:srgbClr val="000000"/>
                          </a:solidFill>
                          <a:effectLst/>
                          <a:latin typeface="Futura Std Book" panose="020B0502020204020303"/>
                        </a:rPr>
                        <a:t>0,5 </a:t>
                      </a:r>
                    </a:p>
                  </a:txBody>
                  <a:tcPr marL="9525" marR="9525" marT="9525" marB="0" anchor="ctr"/>
                </a:tc>
                <a:tc>
                  <a:txBody>
                    <a:bodyPr/>
                    <a:lstStyle/>
                    <a:p>
                      <a:pPr algn="ctr" fontAlgn="ctr"/>
                      <a:r>
                        <a:rPr lang="sv-SE" sz="700" b="0" i="0" u="none" strike="noStrike">
                          <a:solidFill>
                            <a:srgbClr val="000000"/>
                          </a:solidFill>
                          <a:effectLst/>
                          <a:latin typeface="Futura Std Book" panose="020B0502020204020303"/>
                        </a:rPr>
                        <a:t>3,3 </a:t>
                      </a:r>
                    </a:p>
                  </a:txBody>
                  <a:tcPr marL="9525" marR="9525" marT="9525" marB="0" anchor="ctr"/>
                </a:tc>
                <a:extLst>
                  <a:ext uri="{0D108BD9-81ED-4DB2-BD59-A6C34878D82A}">
                    <a16:rowId xmlns:a16="http://schemas.microsoft.com/office/drawing/2014/main" val="1544414373"/>
                  </a:ext>
                </a:extLst>
              </a:tr>
              <a:tr h="476229">
                <a:tc>
                  <a:txBody>
                    <a:bodyPr/>
                    <a:lstStyle/>
                    <a:p>
                      <a:pPr marL="72000" algn="l" fontAlgn="b"/>
                      <a:r>
                        <a:rPr lang="sv-SE" sz="800" b="0" u="none" strike="noStrike" dirty="0">
                          <a:effectLst/>
                        </a:rPr>
                        <a:t>Stockholmsregionen</a:t>
                      </a:r>
                      <a:endParaRPr lang="sv-SE" sz="800" b="0" i="0" u="none" strike="noStrike" dirty="0">
                        <a:solidFill>
                          <a:srgbClr val="000000"/>
                        </a:solidFill>
                        <a:effectLst/>
                        <a:latin typeface="Futura std book" panose="020B0502020204020303"/>
                      </a:endParaRPr>
                    </a:p>
                  </a:txBody>
                  <a:tcPr marL="0" marR="0" marT="0" marB="0" anchor="ctr"/>
                </a:tc>
                <a:tc>
                  <a:txBody>
                    <a:bodyPr/>
                    <a:lstStyle/>
                    <a:p>
                      <a:pPr algn="ctr" fontAlgn="ctr"/>
                      <a:r>
                        <a:rPr lang="sv-SE" sz="700" b="0" i="0" u="none" strike="noStrike">
                          <a:solidFill>
                            <a:srgbClr val="000000"/>
                          </a:solidFill>
                          <a:effectLst/>
                          <a:latin typeface="Futura Std Book" panose="020B0502020204020303"/>
                        </a:rPr>
                        <a:t>2 346 400 </a:t>
                      </a:r>
                    </a:p>
                  </a:txBody>
                  <a:tcPr marL="9525" marR="9525" marT="9525" marB="0" anchor="ctr"/>
                </a:tc>
                <a:tc>
                  <a:txBody>
                    <a:bodyPr/>
                    <a:lstStyle/>
                    <a:p>
                      <a:pPr algn="ctr" fontAlgn="ctr"/>
                      <a:r>
                        <a:rPr lang="sv-SE" sz="700" b="0" i="0" u="none" strike="noStrike">
                          <a:solidFill>
                            <a:srgbClr val="000000"/>
                          </a:solidFill>
                          <a:effectLst/>
                          <a:latin typeface="Futura Std Book" panose="020B0502020204020303"/>
                        </a:rPr>
                        <a:t>17 700 </a:t>
                      </a:r>
                    </a:p>
                  </a:txBody>
                  <a:tcPr marL="9525" marR="9525" marT="9525" marB="0" anchor="ctr"/>
                </a:tc>
                <a:tc>
                  <a:txBody>
                    <a:bodyPr/>
                    <a:lstStyle/>
                    <a:p>
                      <a:pPr algn="ctr" fontAlgn="ctr"/>
                      <a:r>
                        <a:rPr lang="sv-SE" sz="700" b="0" i="0" u="none" strike="noStrike">
                          <a:solidFill>
                            <a:srgbClr val="000000"/>
                          </a:solidFill>
                          <a:effectLst/>
                          <a:latin typeface="Futura Std Book" panose="020B0502020204020303"/>
                        </a:rPr>
                        <a:t>0,8 </a:t>
                      </a:r>
                    </a:p>
                  </a:txBody>
                  <a:tcPr marL="9525" marR="9525" marT="9525" marB="0" anchor="ctr"/>
                </a:tc>
                <a:tc>
                  <a:txBody>
                    <a:bodyPr/>
                    <a:lstStyle/>
                    <a:p>
                      <a:pPr algn="ctr" fontAlgn="ctr"/>
                      <a:r>
                        <a:rPr lang="sv-SE" sz="700" b="0" i="0" u="none" strike="noStrike">
                          <a:solidFill>
                            <a:srgbClr val="000000"/>
                          </a:solidFill>
                          <a:effectLst/>
                          <a:latin typeface="Futura Std Book" panose="020B0502020204020303"/>
                        </a:rPr>
                        <a:t>4,1 </a:t>
                      </a:r>
                    </a:p>
                  </a:txBody>
                  <a:tcPr marL="9525" marR="9525" marT="9525" marB="0" anchor="ctr"/>
                </a:tc>
                <a:extLst>
                  <a:ext uri="{0D108BD9-81ED-4DB2-BD59-A6C34878D82A}">
                    <a16:rowId xmlns:a16="http://schemas.microsoft.com/office/drawing/2014/main" val="4178915708"/>
                  </a:ext>
                </a:extLst>
              </a:tr>
              <a:tr h="476229">
                <a:tc>
                  <a:txBody>
                    <a:bodyPr/>
                    <a:lstStyle/>
                    <a:p>
                      <a:pPr marL="72000" algn="l" fontAlgn="b"/>
                      <a:r>
                        <a:rPr lang="sv-SE" sz="800" b="1" u="none" strike="noStrike" dirty="0">
                          <a:effectLst/>
                        </a:rPr>
                        <a:t>Örebro län</a:t>
                      </a:r>
                      <a:endParaRPr lang="sv-SE" sz="800" b="1" i="0" u="none" strike="noStrike" dirty="0">
                        <a:solidFill>
                          <a:srgbClr val="000000"/>
                        </a:solidFill>
                        <a:effectLst/>
                        <a:latin typeface="+mn-lt"/>
                      </a:endParaRPr>
                    </a:p>
                  </a:txBody>
                  <a:tcPr marL="9525" marR="9525" marT="9525" marB="0" anchor="ctr"/>
                </a:tc>
                <a:tc>
                  <a:txBody>
                    <a:bodyPr/>
                    <a:lstStyle/>
                    <a:p>
                      <a:pPr algn="ctr" fontAlgn="ctr"/>
                      <a:r>
                        <a:rPr lang="sv-SE" sz="700" b="1" i="0" u="none" strike="noStrike">
                          <a:solidFill>
                            <a:srgbClr val="000000"/>
                          </a:solidFill>
                          <a:effectLst/>
                          <a:latin typeface="Futura Std Book" panose="020B0502020204020303"/>
                        </a:rPr>
                        <a:t>138 900 </a:t>
                      </a:r>
                    </a:p>
                  </a:txBody>
                  <a:tcPr marL="9525" marR="9525" marT="9525" marB="0" anchor="ctr"/>
                </a:tc>
                <a:tc>
                  <a:txBody>
                    <a:bodyPr/>
                    <a:lstStyle/>
                    <a:p>
                      <a:pPr algn="ctr" fontAlgn="ctr"/>
                      <a:r>
                        <a:rPr lang="sv-SE" sz="700" b="1" i="0" u="none" strike="noStrike">
                          <a:solidFill>
                            <a:srgbClr val="000000"/>
                          </a:solidFill>
                          <a:effectLst/>
                          <a:latin typeface="Futura Std Book" panose="020B0502020204020303"/>
                        </a:rPr>
                        <a:t>-5 800 </a:t>
                      </a:r>
                    </a:p>
                  </a:txBody>
                  <a:tcPr marL="9525" marR="9525" marT="9525" marB="0" anchor="ctr"/>
                </a:tc>
                <a:tc>
                  <a:txBody>
                    <a:bodyPr/>
                    <a:lstStyle/>
                    <a:p>
                      <a:pPr algn="ctr" fontAlgn="ctr"/>
                      <a:r>
                        <a:rPr lang="sv-SE" sz="700" b="1" i="0" u="none" strike="noStrike">
                          <a:solidFill>
                            <a:srgbClr val="000000"/>
                          </a:solidFill>
                          <a:effectLst/>
                          <a:latin typeface="Futura Std Book" panose="020B0502020204020303"/>
                        </a:rPr>
                        <a:t>-4,0 </a:t>
                      </a:r>
                    </a:p>
                  </a:txBody>
                  <a:tcPr marL="9525" marR="9525" marT="9525" marB="0" anchor="ctr"/>
                </a:tc>
                <a:tc>
                  <a:txBody>
                    <a:bodyPr/>
                    <a:lstStyle/>
                    <a:p>
                      <a:pPr algn="ctr" fontAlgn="ctr"/>
                      <a:r>
                        <a:rPr lang="sv-SE" sz="700" b="1" i="0" u="none" strike="noStrike" dirty="0">
                          <a:solidFill>
                            <a:srgbClr val="000000"/>
                          </a:solidFill>
                          <a:effectLst/>
                          <a:latin typeface="Futura Std Book" panose="020B0502020204020303"/>
                        </a:rPr>
                        <a:t>-0,4 </a:t>
                      </a:r>
                    </a:p>
                  </a:txBody>
                  <a:tcPr marL="9525" marR="9525" marT="9525" marB="0" anchor="ctr"/>
                </a:tc>
                <a:extLst>
                  <a:ext uri="{0D108BD9-81ED-4DB2-BD59-A6C34878D82A}">
                    <a16:rowId xmlns:a16="http://schemas.microsoft.com/office/drawing/2014/main" val="1554613420"/>
                  </a:ext>
                </a:extLst>
              </a:tr>
            </a:tbl>
          </a:graphicData>
        </a:graphic>
      </p:graphicFrame>
      <p:graphicFrame>
        <p:nvGraphicFramePr>
          <p:cNvPr id="13" name="Diagram 12">
            <a:extLst>
              <a:ext uri="{FF2B5EF4-FFF2-40B4-BE49-F238E27FC236}">
                <a16:creationId xmlns:a16="http://schemas.microsoft.com/office/drawing/2014/main" id="{2F848833-B509-414F-B961-E453A45AD1CB}"/>
              </a:ext>
            </a:extLst>
          </p:cNvPr>
          <p:cNvGraphicFramePr>
            <a:graphicFrameLocks/>
          </p:cNvGraphicFramePr>
          <p:nvPr>
            <p:extLst>
              <p:ext uri="{D42A27DB-BD31-4B8C-83A1-F6EECF244321}">
                <p14:modId xmlns:p14="http://schemas.microsoft.com/office/powerpoint/2010/main" val="2759156543"/>
              </p:ext>
            </p:extLst>
          </p:nvPr>
        </p:nvGraphicFramePr>
        <p:xfrm>
          <a:off x="732405" y="1955883"/>
          <a:ext cx="5694031" cy="3801106"/>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val="1238318008"/>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ubrik 2">
            <a:extLst>
              <a:ext uri="{FF2B5EF4-FFF2-40B4-BE49-F238E27FC236}">
                <a16:creationId xmlns:a16="http://schemas.microsoft.com/office/drawing/2014/main" id="{2CD0751C-4FF8-45CE-BACD-DDE0FA873C1D}"/>
              </a:ext>
            </a:extLst>
          </p:cNvPr>
          <p:cNvSpPr>
            <a:spLocks noGrp="1"/>
          </p:cNvSpPr>
          <p:nvPr>
            <p:ph type="title"/>
          </p:nvPr>
        </p:nvSpPr>
        <p:spPr/>
        <p:txBody>
          <a:bodyPr/>
          <a:lstStyle/>
          <a:p>
            <a:r>
              <a:rPr lang="sv-SE" dirty="0"/>
              <a:t>Sysselsättning efter bransch</a:t>
            </a:r>
          </a:p>
        </p:txBody>
      </p:sp>
      <p:graphicFrame>
        <p:nvGraphicFramePr>
          <p:cNvPr id="6" name="Platshållare för innehåll 4">
            <a:extLst>
              <a:ext uri="{FF2B5EF4-FFF2-40B4-BE49-F238E27FC236}">
                <a16:creationId xmlns:a16="http://schemas.microsoft.com/office/drawing/2014/main" id="{DFBFA55F-03E7-4044-9A75-66E68F711984}"/>
              </a:ext>
            </a:extLst>
          </p:cNvPr>
          <p:cNvGraphicFramePr>
            <a:graphicFrameLocks noGrp="1"/>
          </p:cNvGraphicFramePr>
          <p:nvPr>
            <p:ph idx="1"/>
            <p:extLst>
              <p:ext uri="{D42A27DB-BD31-4B8C-83A1-F6EECF244321}">
                <p14:modId xmlns:p14="http://schemas.microsoft.com/office/powerpoint/2010/main" val="2928768800"/>
              </p:ext>
            </p:extLst>
          </p:nvPr>
        </p:nvGraphicFramePr>
        <p:xfrm>
          <a:off x="1882774" y="1621872"/>
          <a:ext cx="8426450" cy="4157040"/>
        </p:xfrm>
        <a:graphic>
          <a:graphicData uri="http://schemas.openxmlformats.org/drawingml/2006/table">
            <a:tbl>
              <a:tblPr firstRow="1" bandRow="1">
                <a:tableStyleId>{5C22544A-7EE6-4342-B048-85BDC9FD1C3A}</a:tableStyleId>
              </a:tblPr>
              <a:tblGrid>
                <a:gridCol w="2135553">
                  <a:extLst>
                    <a:ext uri="{9D8B030D-6E8A-4147-A177-3AD203B41FA5}">
                      <a16:colId xmlns:a16="http://schemas.microsoft.com/office/drawing/2014/main" val="452260278"/>
                    </a:ext>
                  </a:extLst>
                </a:gridCol>
                <a:gridCol w="1702965">
                  <a:extLst>
                    <a:ext uri="{9D8B030D-6E8A-4147-A177-3AD203B41FA5}">
                      <a16:colId xmlns:a16="http://schemas.microsoft.com/office/drawing/2014/main" val="1889858293"/>
                    </a:ext>
                  </a:extLst>
                </a:gridCol>
                <a:gridCol w="1672285">
                  <a:extLst>
                    <a:ext uri="{9D8B030D-6E8A-4147-A177-3AD203B41FA5}">
                      <a16:colId xmlns:a16="http://schemas.microsoft.com/office/drawing/2014/main" val="1671515360"/>
                    </a:ext>
                  </a:extLst>
                </a:gridCol>
                <a:gridCol w="1456808">
                  <a:extLst>
                    <a:ext uri="{9D8B030D-6E8A-4147-A177-3AD203B41FA5}">
                      <a16:colId xmlns:a16="http://schemas.microsoft.com/office/drawing/2014/main" val="2818758293"/>
                    </a:ext>
                  </a:extLst>
                </a:gridCol>
                <a:gridCol w="1458839">
                  <a:extLst>
                    <a:ext uri="{9D8B030D-6E8A-4147-A177-3AD203B41FA5}">
                      <a16:colId xmlns:a16="http://schemas.microsoft.com/office/drawing/2014/main" val="1452816917"/>
                    </a:ext>
                  </a:extLst>
                </a:gridCol>
              </a:tblGrid>
              <a:tr h="0">
                <a:tc>
                  <a:txBody>
                    <a:bodyPr/>
                    <a:lstStyle/>
                    <a:p>
                      <a:pPr algn="ctr"/>
                      <a:endParaRPr lang="sv-SE" sz="1000" dirty="0">
                        <a:solidFill>
                          <a:schemeClr val="bg1"/>
                        </a:solidFill>
                      </a:endParaRPr>
                    </a:p>
                  </a:txBody>
                  <a:tcPr>
                    <a:lnL w="12700" cmpd="sng">
                      <a:noFill/>
                    </a:lnL>
                    <a:lnR w="12700" cap="flat" cmpd="sng" algn="ctr">
                      <a:noFill/>
                      <a:prstDash val="solid"/>
                      <a:round/>
                      <a:headEnd type="none" w="med" len="med"/>
                      <a:tailEnd type="none" w="med" len="med"/>
                    </a:lnR>
                    <a:lnT w="38100" cmpd="sng">
                      <a:noFill/>
                    </a:lnT>
                    <a:lnB w="12700" cmpd="sng">
                      <a:noFill/>
                    </a:lnB>
                    <a:lnTlToBr w="12700" cmpd="sng">
                      <a:noFill/>
                      <a:prstDash val="solid"/>
                    </a:lnTlToBr>
                    <a:lnBlToTr w="12700" cmpd="sng">
                      <a:noFill/>
                      <a:prstDash val="solid"/>
                    </a:lnBlToTr>
                    <a:solidFill>
                      <a:srgbClr val="052364"/>
                    </a:solidFill>
                  </a:tcPr>
                </a:tc>
                <a:tc gridSpan="2">
                  <a:txBody>
                    <a:bodyPr/>
                    <a:lstStyle/>
                    <a:p>
                      <a:pPr algn="r"/>
                      <a:r>
                        <a:rPr lang="sv-SE" sz="1000" b="1" dirty="0">
                          <a:solidFill>
                            <a:schemeClr val="bg1"/>
                          </a:solidFill>
                        </a:rPr>
                        <a:t>Antal                                 Förändring (antal)</a:t>
                      </a:r>
                    </a:p>
                  </a:txBody>
                  <a:tcPr>
                    <a:lnL w="12700" cmpd="sng">
                      <a:noFill/>
                    </a:lnL>
                    <a:lnR w="12700" cap="flat" cmpd="sng" algn="ctr">
                      <a:noFill/>
                      <a:prstDash val="solid"/>
                      <a:round/>
                      <a:headEnd type="none" w="med" len="med"/>
                      <a:tailEnd type="none" w="med" len="med"/>
                    </a:lnR>
                    <a:lnT w="38100" cmpd="sng">
                      <a:noFill/>
                    </a:lnT>
                    <a:lnB w="12700" cmpd="sng">
                      <a:noFill/>
                    </a:lnB>
                    <a:lnTlToBr w="12700" cmpd="sng">
                      <a:noFill/>
                      <a:prstDash val="solid"/>
                    </a:lnTlToBr>
                    <a:lnBlToTr w="12700" cmpd="sng">
                      <a:noFill/>
                      <a:prstDash val="solid"/>
                    </a:lnBlToTr>
                    <a:solidFill>
                      <a:srgbClr val="052364"/>
                    </a:solidFill>
                  </a:tcPr>
                </a:tc>
                <a:tc hMerge="1">
                  <a:txBody>
                    <a:bodyPr/>
                    <a:lstStyle/>
                    <a:p>
                      <a:pPr algn="l"/>
                      <a:endParaRPr lang="sv-SE" sz="1000" dirty="0">
                        <a:solidFill>
                          <a:schemeClr val="bg1"/>
                        </a:solidFill>
                      </a:endParaRPr>
                    </a:p>
                  </a:txBody>
                  <a:tcPr>
                    <a:lnL w="12700" cap="flat" cmpd="sng" algn="ctr">
                      <a:noFill/>
                      <a:prstDash val="solid"/>
                      <a:round/>
                      <a:headEnd type="none" w="med" len="med"/>
                      <a:tailEnd type="none" w="med" len="med"/>
                    </a:lnL>
                    <a:lnR w="12700" cmpd="sng">
                      <a:noFill/>
                    </a:lnR>
                    <a:lnT w="38100" cmpd="sng">
                      <a:noFill/>
                    </a:lnT>
                    <a:lnB w="12700" cmpd="sng">
                      <a:noFill/>
                    </a:lnB>
                    <a:lnTlToBr w="12700" cmpd="sng">
                      <a:noFill/>
                      <a:prstDash val="solid"/>
                    </a:lnTlToBr>
                    <a:lnBlToTr w="12700" cmpd="sng">
                      <a:noFill/>
                      <a:prstDash val="solid"/>
                    </a:lnBlToTr>
                    <a:solidFill>
                      <a:srgbClr val="052364"/>
                    </a:solidFill>
                  </a:tcPr>
                </a:tc>
                <a:tc gridSpan="2">
                  <a:txBody>
                    <a:bodyPr/>
                    <a:lstStyle/>
                    <a:p>
                      <a:pPr algn="ctr"/>
                      <a:r>
                        <a:rPr lang="sv-SE" sz="1000" b="1" dirty="0">
                          <a:solidFill>
                            <a:schemeClr val="bg1"/>
                          </a:solidFill>
                        </a:rPr>
                        <a:t>Förändring (%)</a:t>
                      </a:r>
                    </a:p>
                  </a:txBody>
                  <a:tcPr>
                    <a:lnL w="12700" cmpd="sng">
                      <a:noFill/>
                    </a:lnL>
                    <a:lnR w="12700" cap="flat" cmpd="sng" algn="ctr">
                      <a:noFill/>
                      <a:prstDash val="solid"/>
                      <a:round/>
                      <a:headEnd type="none" w="med" len="med"/>
                      <a:tailEnd type="none" w="med" len="med"/>
                    </a:lnR>
                    <a:lnT w="38100" cmpd="sng">
                      <a:noFill/>
                    </a:lnT>
                    <a:lnB w="12700" cmpd="sng">
                      <a:noFill/>
                    </a:lnB>
                    <a:lnTlToBr w="12700" cmpd="sng">
                      <a:noFill/>
                      <a:prstDash val="solid"/>
                    </a:lnTlToBr>
                    <a:lnBlToTr w="12700" cmpd="sng">
                      <a:noFill/>
                      <a:prstDash val="solid"/>
                    </a:lnBlToTr>
                    <a:solidFill>
                      <a:srgbClr val="052364"/>
                    </a:solidFill>
                  </a:tcPr>
                </a:tc>
                <a:tc hMerge="1">
                  <a:txBody>
                    <a:bodyPr/>
                    <a:lstStyle/>
                    <a:p>
                      <a:endParaRPr lang="sv-SE"/>
                    </a:p>
                  </a:txBody>
                  <a:tcPr/>
                </a:tc>
                <a:extLst>
                  <a:ext uri="{0D108BD9-81ED-4DB2-BD59-A6C34878D82A}">
                    <a16:rowId xmlns:a16="http://schemas.microsoft.com/office/drawing/2014/main" val="2696100177"/>
                  </a:ext>
                </a:extLst>
              </a:tr>
              <a:tr h="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sv-SE" sz="1000" b="1" dirty="0">
                          <a:solidFill>
                            <a:schemeClr val="bg1"/>
                          </a:solidFill>
                        </a:rPr>
                        <a:t>Örebro län</a:t>
                      </a:r>
                    </a:p>
                  </a:txBody>
                  <a:tcPr>
                    <a:lnL w="12700" cmpd="sng">
                      <a:noFill/>
                    </a:lnL>
                    <a:lnR w="12700" cap="flat" cmpd="sng" algn="ctr">
                      <a:no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rgbClr val="052364"/>
                    </a:solidFill>
                  </a:tcPr>
                </a:tc>
                <a:tc>
                  <a:txBody>
                    <a:bodyPr/>
                    <a:lstStyle/>
                    <a:p>
                      <a:pPr algn="ctr" rtl="0" fontAlgn="ctr"/>
                      <a:r>
                        <a:rPr lang="sv-SE" sz="1000" b="1" i="0" u="none" strike="noStrike" dirty="0">
                          <a:solidFill>
                            <a:srgbClr val="FFFFFF"/>
                          </a:solidFill>
                          <a:effectLst/>
                          <a:latin typeface="Futura Std Book" panose="020B0502020204020303" pitchFamily="34" charset="0"/>
                        </a:rPr>
                        <a:t>2021 kv4</a:t>
                      </a:r>
                    </a:p>
                  </a:txBody>
                  <a:tcPr marL="9525" marR="9525" marT="9525" marB="0" anchor="ctr">
                    <a:lnL w="12700" cmpd="sng">
                      <a:noFill/>
                    </a:lnL>
                    <a:lnR w="12700" cap="flat" cmpd="sng" algn="ctr">
                      <a:no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rgbClr val="052364"/>
                    </a:solidFill>
                  </a:tcPr>
                </a:tc>
                <a:tc>
                  <a:txBody>
                    <a:bodyPr/>
                    <a:lstStyle/>
                    <a:p>
                      <a:pPr algn="ctr" rtl="0" fontAlgn="ctr"/>
                      <a:r>
                        <a:rPr lang="sv-SE" sz="1000" b="1" i="0" u="none" strike="noStrike">
                          <a:solidFill>
                            <a:srgbClr val="FFFFFF"/>
                          </a:solidFill>
                          <a:effectLst/>
                          <a:latin typeface="Futura Std Book" panose="020B0502020204020303" pitchFamily="34" charset="0"/>
                        </a:rPr>
                        <a:t>-1 år</a:t>
                      </a:r>
                    </a:p>
                  </a:txBody>
                  <a:tcPr marL="9525" marR="9525" marT="9525"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rgbClr val="052364"/>
                    </a:solidFill>
                  </a:tcPr>
                </a:tc>
                <a:tc>
                  <a:txBody>
                    <a:bodyPr/>
                    <a:lstStyle/>
                    <a:p>
                      <a:pPr algn="ctr" rtl="0" fontAlgn="ctr"/>
                      <a:r>
                        <a:rPr lang="sv-SE" sz="1000" b="1" i="0" u="none" strike="noStrike" dirty="0">
                          <a:solidFill>
                            <a:srgbClr val="FFFFFF"/>
                          </a:solidFill>
                          <a:effectLst/>
                          <a:latin typeface="Futura Std Book" panose="020B0502020204020303" pitchFamily="34" charset="0"/>
                        </a:rPr>
                        <a:t>-1 år </a:t>
                      </a:r>
                    </a:p>
                  </a:txBody>
                  <a:tcPr marL="9525" marR="9525" marT="9525"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rgbClr val="052364"/>
                    </a:solidFill>
                  </a:tcPr>
                </a:tc>
                <a:tc>
                  <a:txBody>
                    <a:bodyPr/>
                    <a:lstStyle/>
                    <a:p>
                      <a:pPr algn="ctr" rtl="0" fontAlgn="ctr"/>
                      <a:r>
                        <a:rPr lang="sv-SE" sz="1000" b="1" i="0" u="none" strike="noStrike">
                          <a:solidFill>
                            <a:srgbClr val="FFFFFF"/>
                          </a:solidFill>
                          <a:effectLst/>
                          <a:latin typeface="Futura Std Book" panose="020B0502020204020303" pitchFamily="34" charset="0"/>
                        </a:rPr>
                        <a:t>-5 år</a:t>
                      </a:r>
                    </a:p>
                  </a:txBody>
                  <a:tcPr marL="9525" marR="9525" marT="9525"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rgbClr val="052364"/>
                    </a:solidFill>
                  </a:tcPr>
                </a:tc>
                <a:extLst>
                  <a:ext uri="{0D108BD9-81ED-4DB2-BD59-A6C34878D82A}">
                    <a16:rowId xmlns:a16="http://schemas.microsoft.com/office/drawing/2014/main" val="3081617630"/>
                  </a:ext>
                </a:extLst>
              </a:tr>
              <a:tr h="0">
                <a:tc>
                  <a:txBody>
                    <a:bodyPr/>
                    <a:lstStyle/>
                    <a:p>
                      <a:pPr algn="l" fontAlgn="t">
                        <a:spcAft>
                          <a:spcPts val="500"/>
                        </a:spcAft>
                      </a:pPr>
                      <a:r>
                        <a:rPr lang="sv-SE" sz="800" b="0" dirty="0"/>
                        <a:t>Jordbruk, skogsbruk och fiske</a:t>
                      </a:r>
                    </a:p>
                  </a:txBody>
                  <a:tcPr>
                    <a:lnL w="12700" cmpd="sng">
                      <a:noFill/>
                    </a:lnL>
                    <a:lnR w="12700" cap="flat" cmpd="sng" algn="ctr">
                      <a:solidFill>
                        <a:schemeClr val="bg1"/>
                      </a:solidFill>
                      <a:prstDash val="solid"/>
                      <a:round/>
                      <a:headEnd type="none" w="med" len="med"/>
                      <a:tailEnd type="none" w="med" len="med"/>
                    </a:lnR>
                    <a:lnT w="12700" cmpd="sng">
                      <a:noFill/>
                    </a:lnT>
                  </a:tcP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kumimoji="0" lang="sv-SE" sz="800" b="0" i="0" u="none" strike="noStrike" kern="1200" cap="none" spc="0" normalizeH="0" baseline="0" noProof="0">
                          <a:ln>
                            <a:noFill/>
                          </a:ln>
                          <a:solidFill>
                            <a:srgbClr val="000000"/>
                          </a:solidFill>
                          <a:effectLst/>
                          <a:uLnTx/>
                          <a:uFillTx/>
                          <a:latin typeface="Futura Std Book" panose="020B0502020204020303"/>
                          <a:ea typeface="+mn-ea"/>
                          <a:cs typeface="+mn-cs"/>
                        </a:rPr>
                        <a:t>i.u.</a:t>
                      </a:r>
                      <a:endParaRPr kumimoji="0" lang="sv-SE" sz="800" b="0" i="0" u="none" strike="noStrike" kern="1200" cap="none" spc="0" normalizeH="0" baseline="0" noProof="0" dirty="0">
                        <a:ln>
                          <a:noFill/>
                        </a:ln>
                        <a:solidFill>
                          <a:srgbClr val="000000"/>
                        </a:solidFill>
                        <a:effectLst/>
                        <a:uLnTx/>
                        <a:uFillTx/>
                        <a:latin typeface="Futura Std Book" panose="020B0502020204020303"/>
                        <a:ea typeface="+mn-ea"/>
                        <a:cs typeface="+mn-cs"/>
                      </a:endParaRPr>
                    </a:p>
                  </a:txBody>
                  <a:tcPr marL="9525" marR="9525" marT="9525"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mpd="sng">
                      <a:noFill/>
                    </a:lnT>
                  </a:tcP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kumimoji="0" lang="sv-SE" sz="800" b="0" i="0" u="none" strike="noStrike" kern="1200" cap="none" spc="0" normalizeH="0" baseline="0" noProof="0">
                          <a:ln>
                            <a:noFill/>
                          </a:ln>
                          <a:solidFill>
                            <a:srgbClr val="000000"/>
                          </a:solidFill>
                          <a:effectLst/>
                          <a:uLnTx/>
                          <a:uFillTx/>
                          <a:latin typeface="Futura Std Book" panose="020B0502020204020303"/>
                          <a:ea typeface="+mn-ea"/>
                          <a:cs typeface="+mn-cs"/>
                        </a:rPr>
                        <a:t>i.u.</a:t>
                      </a:r>
                      <a:endParaRPr kumimoji="0" lang="sv-SE" sz="800" b="0" i="0" u="none" strike="noStrike" kern="1200" cap="none" spc="0" normalizeH="0" baseline="0" noProof="0" dirty="0">
                        <a:ln>
                          <a:noFill/>
                        </a:ln>
                        <a:solidFill>
                          <a:srgbClr val="000000"/>
                        </a:solidFill>
                        <a:effectLst/>
                        <a:uLnTx/>
                        <a:uFillTx/>
                        <a:latin typeface="Futura Std Book" panose="020B0502020204020303"/>
                        <a:ea typeface="+mn-ea"/>
                        <a:cs typeface="+mn-cs"/>
                      </a:endParaRPr>
                    </a:p>
                  </a:txBody>
                  <a:tcPr marL="9525" marR="9525" marT="9525"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mpd="sng">
                      <a:noFill/>
                    </a:lnT>
                  </a:tcP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kumimoji="0" lang="sv-SE" sz="800" b="0" i="0" u="none" strike="noStrike" kern="1200" cap="none" spc="0" normalizeH="0" baseline="0" noProof="0">
                          <a:ln>
                            <a:noFill/>
                          </a:ln>
                          <a:solidFill>
                            <a:srgbClr val="000000"/>
                          </a:solidFill>
                          <a:effectLst/>
                          <a:uLnTx/>
                          <a:uFillTx/>
                          <a:latin typeface="Futura Std Book" panose="020B0502020204020303"/>
                          <a:ea typeface="+mn-ea"/>
                          <a:cs typeface="+mn-cs"/>
                        </a:rPr>
                        <a:t>i.u.</a:t>
                      </a:r>
                      <a:endParaRPr kumimoji="0" lang="sv-SE" sz="800" b="0" i="0" u="none" strike="noStrike" kern="1200" cap="none" spc="0" normalizeH="0" baseline="0" noProof="0" dirty="0">
                        <a:ln>
                          <a:noFill/>
                        </a:ln>
                        <a:solidFill>
                          <a:srgbClr val="000000"/>
                        </a:solidFill>
                        <a:effectLst/>
                        <a:uLnTx/>
                        <a:uFillTx/>
                        <a:latin typeface="Futura Std Book" panose="020B0502020204020303"/>
                        <a:ea typeface="+mn-ea"/>
                        <a:cs typeface="+mn-cs"/>
                      </a:endParaRPr>
                    </a:p>
                  </a:txBody>
                  <a:tcPr marL="9525" marR="9525" marT="9525"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mpd="sng">
                      <a:noFill/>
                    </a:lnT>
                  </a:tcP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kumimoji="0" lang="sv-SE" sz="800" b="0" i="0" u="none" strike="noStrike" kern="1200" cap="none" spc="0" normalizeH="0" baseline="0" noProof="0" dirty="0" err="1">
                          <a:ln>
                            <a:noFill/>
                          </a:ln>
                          <a:solidFill>
                            <a:srgbClr val="000000"/>
                          </a:solidFill>
                          <a:effectLst/>
                          <a:uLnTx/>
                          <a:uFillTx/>
                          <a:latin typeface="Futura Std Book" panose="020B0502020204020303"/>
                          <a:ea typeface="+mn-ea"/>
                          <a:cs typeface="+mn-cs"/>
                        </a:rPr>
                        <a:t>i.u</a:t>
                      </a:r>
                      <a:r>
                        <a:rPr kumimoji="0" lang="sv-SE" sz="800" b="0" i="0" u="none" strike="noStrike" kern="1200" cap="none" spc="0" normalizeH="0" baseline="0" noProof="0" dirty="0">
                          <a:ln>
                            <a:noFill/>
                          </a:ln>
                          <a:solidFill>
                            <a:srgbClr val="000000"/>
                          </a:solidFill>
                          <a:effectLst/>
                          <a:uLnTx/>
                          <a:uFillTx/>
                          <a:latin typeface="Futura Std Book" panose="020B0502020204020303"/>
                          <a:ea typeface="+mn-ea"/>
                          <a:cs typeface="+mn-cs"/>
                        </a:rPr>
                        <a:t>.</a:t>
                      </a:r>
                    </a:p>
                  </a:txBody>
                  <a:tcPr marL="9525" marR="9525" marT="9525"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mpd="sng">
                      <a:noFill/>
                    </a:lnT>
                  </a:tcPr>
                </a:tc>
                <a:extLst>
                  <a:ext uri="{0D108BD9-81ED-4DB2-BD59-A6C34878D82A}">
                    <a16:rowId xmlns:a16="http://schemas.microsoft.com/office/drawing/2014/main" val="3745687708"/>
                  </a:ext>
                </a:extLst>
              </a:tr>
              <a:tr h="21600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sv-SE" sz="800" dirty="0" err="1"/>
                        <a:t>Tillverkn</a:t>
                      </a:r>
                      <a:r>
                        <a:rPr lang="sv-SE" sz="800" dirty="0"/>
                        <a:t>. och utvinning, energi och miljö</a:t>
                      </a:r>
                    </a:p>
                  </a:txBody>
                  <a:tcPr>
                    <a:lnL w="12700" cmpd="sng">
                      <a:noFill/>
                    </a:lnL>
                  </a:tcPr>
                </a:tc>
                <a:tc>
                  <a:txBody>
                    <a:bodyPr/>
                    <a:lstStyle/>
                    <a:p>
                      <a:pPr algn="ctr" fontAlgn="ctr"/>
                      <a:r>
                        <a:rPr lang="sv-SE" sz="800" b="0" i="0" u="none" strike="noStrike">
                          <a:solidFill>
                            <a:srgbClr val="000000"/>
                          </a:solidFill>
                          <a:effectLst/>
                          <a:latin typeface="Futura Std Book" panose="020B0502020204020303"/>
                        </a:rPr>
                        <a:t>19 700</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-4 600</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-18,9</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-0,5</a:t>
                      </a:r>
                    </a:p>
                  </a:txBody>
                  <a:tcPr marL="9525" marR="9525" marT="9525" marB="0" anchor="ctr"/>
                </a:tc>
                <a:extLst>
                  <a:ext uri="{0D108BD9-81ED-4DB2-BD59-A6C34878D82A}">
                    <a16:rowId xmlns:a16="http://schemas.microsoft.com/office/drawing/2014/main" val="293360832"/>
                  </a:ext>
                </a:extLst>
              </a:tr>
              <a:tr h="21600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sv-SE" sz="800" dirty="0"/>
                        <a:t>därav </a:t>
                      </a:r>
                      <a:r>
                        <a:rPr lang="sv-SE" sz="800" dirty="0" err="1"/>
                        <a:t>tillverkn</a:t>
                      </a:r>
                      <a:r>
                        <a:rPr lang="sv-SE" sz="800" dirty="0"/>
                        <a:t>. av verkstadsvaror </a:t>
                      </a:r>
                    </a:p>
                  </a:txBody>
                  <a:tcPr>
                    <a:lnL w="12700" cmpd="sng">
                      <a:noFill/>
                    </a:lnL>
                  </a:tcPr>
                </a:tc>
                <a:tc>
                  <a:txBody>
                    <a:bodyPr/>
                    <a:lstStyle/>
                    <a:p>
                      <a:pPr algn="ctr" fontAlgn="ctr"/>
                      <a:r>
                        <a:rPr lang="sv-SE" sz="800" b="0" i="0" u="none" strike="noStrike">
                          <a:solidFill>
                            <a:srgbClr val="000000"/>
                          </a:solidFill>
                          <a:effectLst/>
                          <a:latin typeface="Futura Std Book" panose="020B0502020204020303"/>
                        </a:rPr>
                        <a:t>11 500</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300</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2,7</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22,3</a:t>
                      </a:r>
                    </a:p>
                  </a:txBody>
                  <a:tcPr marL="9525" marR="9525" marT="9525" marB="0" anchor="ctr"/>
                </a:tc>
                <a:extLst>
                  <a:ext uri="{0D108BD9-81ED-4DB2-BD59-A6C34878D82A}">
                    <a16:rowId xmlns:a16="http://schemas.microsoft.com/office/drawing/2014/main" val="1559525621"/>
                  </a:ext>
                </a:extLst>
              </a:tr>
              <a:tr h="21600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sv-SE" sz="800" dirty="0"/>
                        <a:t>Byggverksamhet</a:t>
                      </a:r>
                    </a:p>
                  </a:txBody>
                  <a:tcPr>
                    <a:lnL w="12700" cmpd="sng">
                      <a:noFill/>
                    </a:lnL>
                  </a:tcPr>
                </a:tc>
                <a:tc>
                  <a:txBody>
                    <a:bodyPr/>
                    <a:lstStyle/>
                    <a:p>
                      <a:pPr algn="ctr" fontAlgn="ctr"/>
                      <a:r>
                        <a:rPr lang="sv-SE" sz="800" b="0" i="0" u="none" strike="noStrike">
                          <a:solidFill>
                            <a:srgbClr val="000000"/>
                          </a:solidFill>
                          <a:effectLst/>
                          <a:latin typeface="Futura Std Book" panose="020B0502020204020303"/>
                        </a:rPr>
                        <a:t>11 200</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-1 000</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-8,2</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7,7</a:t>
                      </a:r>
                    </a:p>
                  </a:txBody>
                  <a:tcPr marL="9525" marR="9525" marT="9525" marB="0" anchor="ctr"/>
                </a:tc>
                <a:extLst>
                  <a:ext uri="{0D108BD9-81ED-4DB2-BD59-A6C34878D82A}">
                    <a16:rowId xmlns:a16="http://schemas.microsoft.com/office/drawing/2014/main" val="1947986397"/>
                  </a:ext>
                </a:extLst>
              </a:tr>
              <a:tr h="21600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sv-SE" sz="800" dirty="0"/>
                        <a:t>Handel</a:t>
                      </a:r>
                    </a:p>
                  </a:txBody>
                  <a:tcPr>
                    <a:lnL w="12700" cmpd="sng">
                      <a:noFill/>
                    </a:lnL>
                  </a:tcPr>
                </a:tc>
                <a:tc>
                  <a:txBody>
                    <a:bodyPr/>
                    <a:lstStyle/>
                    <a:p>
                      <a:pPr algn="ctr" fontAlgn="ctr"/>
                      <a:r>
                        <a:rPr lang="sv-SE" sz="800" b="0" i="0" u="none" strike="noStrike">
                          <a:solidFill>
                            <a:srgbClr val="000000"/>
                          </a:solidFill>
                          <a:effectLst/>
                          <a:latin typeface="Futura Std Book" panose="020B0502020204020303"/>
                        </a:rPr>
                        <a:t>14 300</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-2 000</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-12,3</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-13,9</a:t>
                      </a:r>
                    </a:p>
                  </a:txBody>
                  <a:tcPr marL="9525" marR="9525" marT="9525" marB="0" anchor="ctr"/>
                </a:tc>
                <a:extLst>
                  <a:ext uri="{0D108BD9-81ED-4DB2-BD59-A6C34878D82A}">
                    <a16:rowId xmlns:a16="http://schemas.microsoft.com/office/drawing/2014/main" val="2325918200"/>
                  </a:ext>
                </a:extLst>
              </a:tr>
              <a:tr h="21600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sv-SE" sz="800" dirty="0"/>
                        <a:t>Transport</a:t>
                      </a:r>
                    </a:p>
                  </a:txBody>
                  <a:tcPr>
                    <a:lnL w="12700" cmpd="sng">
                      <a:noFill/>
                    </a:lnL>
                  </a:tcPr>
                </a:tc>
                <a:tc>
                  <a:txBody>
                    <a:bodyPr/>
                    <a:lstStyle/>
                    <a:p>
                      <a:pPr algn="ctr" fontAlgn="ctr"/>
                      <a:r>
                        <a:rPr lang="sv-SE" sz="800" b="0" i="0" u="none" strike="noStrike">
                          <a:solidFill>
                            <a:srgbClr val="000000"/>
                          </a:solidFill>
                          <a:effectLst/>
                          <a:latin typeface="Futura Std Book" panose="020B0502020204020303"/>
                        </a:rPr>
                        <a:t>7 700</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-500</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-6,1</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8,5</a:t>
                      </a:r>
                    </a:p>
                  </a:txBody>
                  <a:tcPr marL="9525" marR="9525" marT="9525" marB="0" anchor="ctr"/>
                </a:tc>
                <a:extLst>
                  <a:ext uri="{0D108BD9-81ED-4DB2-BD59-A6C34878D82A}">
                    <a16:rowId xmlns:a16="http://schemas.microsoft.com/office/drawing/2014/main" val="3944598109"/>
                  </a:ext>
                </a:extLst>
              </a:tr>
              <a:tr h="21600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sv-SE" sz="800" dirty="0"/>
                        <a:t>Hotell och restauranger</a:t>
                      </a:r>
                    </a:p>
                  </a:txBody>
                  <a:tcPr>
                    <a:lnL w="12700" cmpd="sng">
                      <a:noFill/>
                    </a:lnL>
                  </a:tcP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kumimoji="0" lang="sv-SE" sz="800" b="0" i="0" u="none" strike="noStrike" kern="1200" cap="none" spc="0" normalizeH="0" baseline="0" noProof="0">
                          <a:ln>
                            <a:noFill/>
                          </a:ln>
                          <a:solidFill>
                            <a:srgbClr val="000000"/>
                          </a:solidFill>
                          <a:effectLst/>
                          <a:uLnTx/>
                          <a:uFillTx/>
                          <a:latin typeface="Futura Std Book" panose="020B0502020204020303"/>
                          <a:ea typeface="+mn-ea"/>
                          <a:cs typeface="+mn-cs"/>
                        </a:rPr>
                        <a:t>i.u.</a:t>
                      </a:r>
                      <a:endParaRPr kumimoji="0" lang="sv-SE" sz="800" b="0" i="0" u="none" strike="noStrike" kern="1200" cap="none" spc="0" normalizeH="0" baseline="0" noProof="0" dirty="0">
                        <a:ln>
                          <a:noFill/>
                        </a:ln>
                        <a:solidFill>
                          <a:srgbClr val="000000"/>
                        </a:solidFill>
                        <a:effectLst/>
                        <a:uLnTx/>
                        <a:uFillTx/>
                        <a:latin typeface="Futura Std Book" panose="020B0502020204020303"/>
                        <a:ea typeface="+mn-ea"/>
                        <a:cs typeface="+mn-cs"/>
                      </a:endParaRPr>
                    </a:p>
                  </a:txBody>
                  <a:tcPr marL="9525" marR="9525" marT="9525" marB="0" anchor="ct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kumimoji="0" lang="sv-SE" sz="800" b="0" i="0" u="none" strike="noStrike" kern="1200" cap="none" spc="0" normalizeH="0" baseline="0" noProof="0">
                          <a:ln>
                            <a:noFill/>
                          </a:ln>
                          <a:solidFill>
                            <a:srgbClr val="000000"/>
                          </a:solidFill>
                          <a:effectLst/>
                          <a:uLnTx/>
                          <a:uFillTx/>
                          <a:latin typeface="Futura Std Book" panose="020B0502020204020303"/>
                          <a:ea typeface="+mn-ea"/>
                          <a:cs typeface="+mn-cs"/>
                        </a:rPr>
                        <a:t>i.u.</a:t>
                      </a:r>
                      <a:endParaRPr kumimoji="0" lang="sv-SE" sz="800" b="0" i="0" u="none" strike="noStrike" kern="1200" cap="none" spc="0" normalizeH="0" baseline="0" noProof="0" dirty="0">
                        <a:ln>
                          <a:noFill/>
                        </a:ln>
                        <a:solidFill>
                          <a:srgbClr val="000000"/>
                        </a:solidFill>
                        <a:effectLst/>
                        <a:uLnTx/>
                        <a:uFillTx/>
                        <a:latin typeface="Futura Std Book" panose="020B0502020204020303"/>
                        <a:ea typeface="+mn-ea"/>
                        <a:cs typeface="+mn-cs"/>
                      </a:endParaRPr>
                    </a:p>
                  </a:txBody>
                  <a:tcPr marL="9525" marR="9525" marT="9525" marB="0" anchor="ct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kumimoji="0" lang="sv-SE" sz="800" b="0" i="0" u="none" strike="noStrike" kern="1200" cap="none" spc="0" normalizeH="0" baseline="0" noProof="0">
                          <a:ln>
                            <a:noFill/>
                          </a:ln>
                          <a:solidFill>
                            <a:srgbClr val="000000"/>
                          </a:solidFill>
                          <a:effectLst/>
                          <a:uLnTx/>
                          <a:uFillTx/>
                          <a:latin typeface="Futura Std Book" panose="020B0502020204020303"/>
                          <a:ea typeface="+mn-ea"/>
                          <a:cs typeface="+mn-cs"/>
                        </a:rPr>
                        <a:t>i.u.</a:t>
                      </a:r>
                      <a:endParaRPr kumimoji="0" lang="sv-SE" sz="800" b="0" i="0" u="none" strike="noStrike" kern="1200" cap="none" spc="0" normalizeH="0" baseline="0" noProof="0" dirty="0">
                        <a:ln>
                          <a:noFill/>
                        </a:ln>
                        <a:solidFill>
                          <a:srgbClr val="000000"/>
                        </a:solidFill>
                        <a:effectLst/>
                        <a:uLnTx/>
                        <a:uFillTx/>
                        <a:latin typeface="Futura Std Book" panose="020B0502020204020303"/>
                        <a:ea typeface="+mn-ea"/>
                        <a:cs typeface="+mn-cs"/>
                      </a:endParaRPr>
                    </a:p>
                  </a:txBody>
                  <a:tcPr marL="9525" marR="9525" marT="9525" marB="0" anchor="ct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kumimoji="0" lang="sv-SE" sz="800" b="0" i="0" u="none" strike="noStrike" kern="1200" cap="none" spc="0" normalizeH="0" baseline="0" noProof="0">
                          <a:ln>
                            <a:noFill/>
                          </a:ln>
                          <a:solidFill>
                            <a:srgbClr val="000000"/>
                          </a:solidFill>
                          <a:effectLst/>
                          <a:uLnTx/>
                          <a:uFillTx/>
                          <a:latin typeface="Futura Std Book" panose="020B0502020204020303"/>
                          <a:ea typeface="+mn-ea"/>
                          <a:cs typeface="+mn-cs"/>
                        </a:rPr>
                        <a:t>i.u.</a:t>
                      </a:r>
                      <a:endParaRPr kumimoji="0" lang="sv-SE" sz="800" b="0" i="0" u="none" strike="noStrike" kern="1200" cap="none" spc="0" normalizeH="0" baseline="0" noProof="0" dirty="0">
                        <a:ln>
                          <a:noFill/>
                        </a:ln>
                        <a:solidFill>
                          <a:srgbClr val="000000"/>
                        </a:solidFill>
                        <a:effectLst/>
                        <a:uLnTx/>
                        <a:uFillTx/>
                        <a:latin typeface="Futura Std Book" panose="020B0502020204020303"/>
                        <a:ea typeface="+mn-ea"/>
                        <a:cs typeface="+mn-cs"/>
                      </a:endParaRPr>
                    </a:p>
                  </a:txBody>
                  <a:tcPr marL="9525" marR="9525" marT="9525" marB="0" anchor="ctr"/>
                </a:tc>
                <a:extLst>
                  <a:ext uri="{0D108BD9-81ED-4DB2-BD59-A6C34878D82A}">
                    <a16:rowId xmlns:a16="http://schemas.microsoft.com/office/drawing/2014/main" val="3208508909"/>
                  </a:ext>
                </a:extLst>
              </a:tr>
              <a:tr h="21600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sv-SE" sz="800" dirty="0"/>
                        <a:t>Information och kommunikation</a:t>
                      </a:r>
                    </a:p>
                  </a:txBody>
                  <a:tcPr>
                    <a:lnL w="12700" cmpd="sng">
                      <a:noFill/>
                    </a:lnL>
                  </a:tcP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kumimoji="0" lang="sv-SE" sz="800" b="0" i="0" u="none" strike="noStrike" kern="1200" cap="none" spc="0" normalizeH="0" baseline="0" noProof="0">
                          <a:ln>
                            <a:noFill/>
                          </a:ln>
                          <a:solidFill>
                            <a:srgbClr val="000000"/>
                          </a:solidFill>
                          <a:effectLst/>
                          <a:uLnTx/>
                          <a:uFillTx/>
                          <a:latin typeface="Futura Std Book" panose="020B0502020204020303"/>
                          <a:ea typeface="+mn-ea"/>
                          <a:cs typeface="+mn-cs"/>
                        </a:rPr>
                        <a:t>i.u.</a:t>
                      </a:r>
                      <a:endParaRPr kumimoji="0" lang="sv-SE" sz="800" b="0" i="0" u="none" strike="noStrike" kern="1200" cap="none" spc="0" normalizeH="0" baseline="0" noProof="0" dirty="0">
                        <a:ln>
                          <a:noFill/>
                        </a:ln>
                        <a:solidFill>
                          <a:srgbClr val="000000"/>
                        </a:solidFill>
                        <a:effectLst/>
                        <a:uLnTx/>
                        <a:uFillTx/>
                        <a:latin typeface="Futura Std Book" panose="020B0502020204020303"/>
                        <a:ea typeface="+mn-ea"/>
                        <a:cs typeface="+mn-cs"/>
                      </a:endParaRPr>
                    </a:p>
                  </a:txBody>
                  <a:tcPr marL="9525" marR="9525" marT="9525" marB="0" anchor="ct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kumimoji="0" lang="sv-SE" sz="800" b="0" i="0" u="none" strike="noStrike" kern="1200" cap="none" spc="0" normalizeH="0" baseline="0" noProof="0">
                          <a:ln>
                            <a:noFill/>
                          </a:ln>
                          <a:solidFill>
                            <a:srgbClr val="000000"/>
                          </a:solidFill>
                          <a:effectLst/>
                          <a:uLnTx/>
                          <a:uFillTx/>
                          <a:latin typeface="Futura Std Book" panose="020B0502020204020303"/>
                          <a:ea typeface="+mn-ea"/>
                          <a:cs typeface="+mn-cs"/>
                        </a:rPr>
                        <a:t>i.u.</a:t>
                      </a:r>
                      <a:endParaRPr kumimoji="0" lang="sv-SE" sz="800" b="0" i="0" u="none" strike="noStrike" kern="1200" cap="none" spc="0" normalizeH="0" baseline="0" noProof="0" dirty="0">
                        <a:ln>
                          <a:noFill/>
                        </a:ln>
                        <a:solidFill>
                          <a:srgbClr val="000000"/>
                        </a:solidFill>
                        <a:effectLst/>
                        <a:uLnTx/>
                        <a:uFillTx/>
                        <a:latin typeface="Futura Std Book" panose="020B0502020204020303"/>
                        <a:ea typeface="+mn-ea"/>
                        <a:cs typeface="+mn-cs"/>
                      </a:endParaRPr>
                    </a:p>
                  </a:txBody>
                  <a:tcPr marL="9525" marR="9525" marT="9525" marB="0" anchor="ct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kumimoji="0" lang="sv-SE" sz="800" b="0" i="0" u="none" strike="noStrike" kern="1200" cap="none" spc="0" normalizeH="0" baseline="0" noProof="0">
                          <a:ln>
                            <a:noFill/>
                          </a:ln>
                          <a:solidFill>
                            <a:srgbClr val="000000"/>
                          </a:solidFill>
                          <a:effectLst/>
                          <a:uLnTx/>
                          <a:uFillTx/>
                          <a:latin typeface="Futura Std Book" panose="020B0502020204020303"/>
                          <a:ea typeface="+mn-ea"/>
                          <a:cs typeface="+mn-cs"/>
                        </a:rPr>
                        <a:t>i.u.</a:t>
                      </a:r>
                      <a:endParaRPr kumimoji="0" lang="sv-SE" sz="800" b="0" i="0" u="none" strike="noStrike" kern="1200" cap="none" spc="0" normalizeH="0" baseline="0" noProof="0" dirty="0">
                        <a:ln>
                          <a:noFill/>
                        </a:ln>
                        <a:solidFill>
                          <a:srgbClr val="000000"/>
                        </a:solidFill>
                        <a:effectLst/>
                        <a:uLnTx/>
                        <a:uFillTx/>
                        <a:latin typeface="Futura Std Book" panose="020B0502020204020303"/>
                        <a:ea typeface="+mn-ea"/>
                        <a:cs typeface="+mn-cs"/>
                      </a:endParaRPr>
                    </a:p>
                  </a:txBody>
                  <a:tcPr marL="9525" marR="9525" marT="9525" marB="0" anchor="ct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kumimoji="0" lang="sv-SE" sz="800" b="0" i="0" u="none" strike="noStrike" kern="1200" cap="none" spc="0" normalizeH="0" baseline="0" noProof="0">
                          <a:ln>
                            <a:noFill/>
                          </a:ln>
                          <a:solidFill>
                            <a:srgbClr val="000000"/>
                          </a:solidFill>
                          <a:effectLst/>
                          <a:uLnTx/>
                          <a:uFillTx/>
                          <a:latin typeface="Futura Std Book" panose="020B0502020204020303"/>
                          <a:ea typeface="+mn-ea"/>
                          <a:cs typeface="+mn-cs"/>
                        </a:rPr>
                        <a:t>i.u.</a:t>
                      </a:r>
                      <a:endParaRPr kumimoji="0" lang="sv-SE" sz="800" b="0" i="0" u="none" strike="noStrike" kern="1200" cap="none" spc="0" normalizeH="0" baseline="0" noProof="0" dirty="0">
                        <a:ln>
                          <a:noFill/>
                        </a:ln>
                        <a:solidFill>
                          <a:srgbClr val="000000"/>
                        </a:solidFill>
                        <a:effectLst/>
                        <a:uLnTx/>
                        <a:uFillTx/>
                        <a:latin typeface="Futura Std Book" panose="020B0502020204020303"/>
                        <a:ea typeface="+mn-ea"/>
                        <a:cs typeface="+mn-cs"/>
                      </a:endParaRPr>
                    </a:p>
                  </a:txBody>
                  <a:tcPr marL="9525" marR="9525" marT="9525" marB="0" anchor="ctr"/>
                </a:tc>
                <a:extLst>
                  <a:ext uri="{0D108BD9-81ED-4DB2-BD59-A6C34878D82A}">
                    <a16:rowId xmlns:a16="http://schemas.microsoft.com/office/drawing/2014/main" val="1121273573"/>
                  </a:ext>
                </a:extLst>
              </a:tr>
              <a:tr h="21600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sv-SE" sz="800" dirty="0"/>
                        <a:t>Personliga och kulturella tjänster</a:t>
                      </a:r>
                    </a:p>
                  </a:txBody>
                  <a:tcPr>
                    <a:lnL w="12700" cmpd="sng">
                      <a:noFill/>
                    </a:lnL>
                  </a:tcP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kumimoji="0" lang="sv-SE" sz="800" b="0" i="0" u="none" strike="noStrike" kern="1200" cap="none" spc="0" normalizeH="0" baseline="0" noProof="0">
                          <a:ln>
                            <a:noFill/>
                          </a:ln>
                          <a:solidFill>
                            <a:srgbClr val="000000"/>
                          </a:solidFill>
                          <a:effectLst/>
                          <a:uLnTx/>
                          <a:uFillTx/>
                          <a:latin typeface="Futura Std Book" panose="020B0502020204020303"/>
                          <a:ea typeface="+mn-ea"/>
                          <a:cs typeface="+mn-cs"/>
                        </a:rPr>
                        <a:t>i.u.</a:t>
                      </a:r>
                      <a:endParaRPr kumimoji="0" lang="sv-SE" sz="800" b="0" i="0" u="none" strike="noStrike" kern="1200" cap="none" spc="0" normalizeH="0" baseline="0" noProof="0" dirty="0">
                        <a:ln>
                          <a:noFill/>
                        </a:ln>
                        <a:solidFill>
                          <a:srgbClr val="000000"/>
                        </a:solidFill>
                        <a:effectLst/>
                        <a:uLnTx/>
                        <a:uFillTx/>
                        <a:latin typeface="Futura Std Book" panose="020B0502020204020303"/>
                        <a:ea typeface="+mn-ea"/>
                        <a:cs typeface="+mn-cs"/>
                      </a:endParaRPr>
                    </a:p>
                  </a:txBody>
                  <a:tcPr marL="9525" marR="9525" marT="9525" marB="0" anchor="ct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kumimoji="0" lang="sv-SE" sz="800" b="0" i="0" u="none" strike="noStrike" kern="1200" cap="none" spc="0" normalizeH="0" baseline="0" noProof="0">
                          <a:ln>
                            <a:noFill/>
                          </a:ln>
                          <a:solidFill>
                            <a:srgbClr val="000000"/>
                          </a:solidFill>
                          <a:effectLst/>
                          <a:uLnTx/>
                          <a:uFillTx/>
                          <a:latin typeface="Futura Std Book" panose="020B0502020204020303"/>
                          <a:ea typeface="+mn-ea"/>
                          <a:cs typeface="+mn-cs"/>
                        </a:rPr>
                        <a:t>i.u.</a:t>
                      </a:r>
                      <a:endParaRPr kumimoji="0" lang="sv-SE" sz="800" b="0" i="0" u="none" strike="noStrike" kern="1200" cap="none" spc="0" normalizeH="0" baseline="0" noProof="0" dirty="0">
                        <a:ln>
                          <a:noFill/>
                        </a:ln>
                        <a:solidFill>
                          <a:srgbClr val="000000"/>
                        </a:solidFill>
                        <a:effectLst/>
                        <a:uLnTx/>
                        <a:uFillTx/>
                        <a:latin typeface="Futura Std Book" panose="020B0502020204020303"/>
                        <a:ea typeface="+mn-ea"/>
                        <a:cs typeface="+mn-cs"/>
                      </a:endParaRPr>
                    </a:p>
                  </a:txBody>
                  <a:tcPr marL="9525" marR="9525" marT="9525" marB="0" anchor="ct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kumimoji="0" lang="sv-SE" sz="800" b="0" i="0" u="none" strike="noStrike" kern="1200" cap="none" spc="0" normalizeH="0" baseline="0" noProof="0">
                          <a:ln>
                            <a:noFill/>
                          </a:ln>
                          <a:solidFill>
                            <a:srgbClr val="000000"/>
                          </a:solidFill>
                          <a:effectLst/>
                          <a:uLnTx/>
                          <a:uFillTx/>
                          <a:latin typeface="Futura Std Book" panose="020B0502020204020303"/>
                          <a:ea typeface="+mn-ea"/>
                          <a:cs typeface="+mn-cs"/>
                        </a:rPr>
                        <a:t>i.u.</a:t>
                      </a:r>
                      <a:endParaRPr kumimoji="0" lang="sv-SE" sz="800" b="0" i="0" u="none" strike="noStrike" kern="1200" cap="none" spc="0" normalizeH="0" baseline="0" noProof="0" dirty="0">
                        <a:ln>
                          <a:noFill/>
                        </a:ln>
                        <a:solidFill>
                          <a:srgbClr val="000000"/>
                        </a:solidFill>
                        <a:effectLst/>
                        <a:uLnTx/>
                        <a:uFillTx/>
                        <a:latin typeface="Futura Std Book" panose="020B0502020204020303"/>
                        <a:ea typeface="+mn-ea"/>
                        <a:cs typeface="+mn-cs"/>
                      </a:endParaRPr>
                    </a:p>
                  </a:txBody>
                  <a:tcPr marL="9525" marR="9525" marT="9525" marB="0" anchor="ct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kumimoji="0" lang="sv-SE" sz="800" b="0" i="0" u="none" strike="noStrike" kern="1200" cap="none" spc="0" normalizeH="0" baseline="0" noProof="0" dirty="0" err="1">
                          <a:ln>
                            <a:noFill/>
                          </a:ln>
                          <a:solidFill>
                            <a:srgbClr val="000000"/>
                          </a:solidFill>
                          <a:effectLst/>
                          <a:uLnTx/>
                          <a:uFillTx/>
                          <a:latin typeface="Futura Std Book" panose="020B0502020204020303"/>
                          <a:ea typeface="+mn-ea"/>
                          <a:cs typeface="+mn-cs"/>
                        </a:rPr>
                        <a:t>i.u</a:t>
                      </a:r>
                      <a:r>
                        <a:rPr kumimoji="0" lang="sv-SE" sz="800" b="0" i="0" u="none" strike="noStrike" kern="1200" cap="none" spc="0" normalizeH="0" baseline="0" noProof="0" dirty="0">
                          <a:ln>
                            <a:noFill/>
                          </a:ln>
                          <a:solidFill>
                            <a:srgbClr val="000000"/>
                          </a:solidFill>
                          <a:effectLst/>
                          <a:uLnTx/>
                          <a:uFillTx/>
                          <a:latin typeface="Futura Std Book" panose="020B0502020204020303"/>
                          <a:ea typeface="+mn-ea"/>
                          <a:cs typeface="+mn-cs"/>
                        </a:rPr>
                        <a:t>.</a:t>
                      </a:r>
                    </a:p>
                  </a:txBody>
                  <a:tcPr marL="9525" marR="9525" marT="9525" marB="0" anchor="ctr"/>
                </a:tc>
                <a:extLst>
                  <a:ext uri="{0D108BD9-81ED-4DB2-BD59-A6C34878D82A}">
                    <a16:rowId xmlns:a16="http://schemas.microsoft.com/office/drawing/2014/main" val="1084239425"/>
                  </a:ext>
                </a:extLst>
              </a:tr>
              <a:tr h="21600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sv-SE" sz="800" dirty="0"/>
                        <a:t>Finansiell verksamhet, företagstjänster</a:t>
                      </a:r>
                    </a:p>
                  </a:txBody>
                  <a:tcPr>
                    <a:lnL w="12700" cmpd="sng">
                      <a:noFill/>
                    </a:lnL>
                  </a:tcPr>
                </a:tc>
                <a:tc>
                  <a:txBody>
                    <a:bodyPr/>
                    <a:lstStyle/>
                    <a:p>
                      <a:pPr algn="ctr" fontAlgn="ctr"/>
                      <a:r>
                        <a:rPr lang="sv-SE" sz="800" b="0" i="0" u="none" strike="noStrike">
                          <a:solidFill>
                            <a:srgbClr val="000000"/>
                          </a:solidFill>
                          <a:effectLst/>
                          <a:latin typeface="Futura Std Book" panose="020B0502020204020303"/>
                        </a:rPr>
                        <a:t>17 000</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4 000</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30,8</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13,3</a:t>
                      </a:r>
                    </a:p>
                  </a:txBody>
                  <a:tcPr marL="9525" marR="9525" marT="9525" marB="0" anchor="ctr"/>
                </a:tc>
                <a:extLst>
                  <a:ext uri="{0D108BD9-81ED-4DB2-BD59-A6C34878D82A}">
                    <a16:rowId xmlns:a16="http://schemas.microsoft.com/office/drawing/2014/main" val="2047465816"/>
                  </a:ext>
                </a:extLst>
              </a:tr>
              <a:tr h="21600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sv-SE" sz="800" b="0" dirty="0"/>
                        <a:t>Offentlig förvaltning</a:t>
                      </a:r>
                    </a:p>
                  </a:txBody>
                  <a:tcPr>
                    <a:lnL w="12700" cmpd="sng">
                      <a:noFill/>
                    </a:lnL>
                  </a:tcPr>
                </a:tc>
                <a:tc>
                  <a:txBody>
                    <a:bodyPr/>
                    <a:lstStyle/>
                    <a:p>
                      <a:pPr algn="ctr" fontAlgn="ctr"/>
                      <a:r>
                        <a:rPr lang="sv-SE" sz="800" b="0" i="0" u="none" strike="noStrike">
                          <a:solidFill>
                            <a:srgbClr val="000000"/>
                          </a:solidFill>
                          <a:effectLst/>
                          <a:latin typeface="Futura Std Book" panose="020B0502020204020303"/>
                        </a:rPr>
                        <a:t>14 900</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2 400</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19,2</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35,5</a:t>
                      </a:r>
                    </a:p>
                  </a:txBody>
                  <a:tcPr marL="9525" marR="9525" marT="9525" marB="0" anchor="ctr"/>
                </a:tc>
                <a:extLst>
                  <a:ext uri="{0D108BD9-81ED-4DB2-BD59-A6C34878D82A}">
                    <a16:rowId xmlns:a16="http://schemas.microsoft.com/office/drawing/2014/main" val="4226078857"/>
                  </a:ext>
                </a:extLst>
              </a:tr>
              <a:tr h="21600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sv-SE" sz="800" dirty="0"/>
                        <a:t>Utbildning</a:t>
                      </a:r>
                    </a:p>
                  </a:txBody>
                  <a:tcPr>
                    <a:lnL w="12700" cmpd="sng">
                      <a:noFill/>
                    </a:lnL>
                  </a:tcPr>
                </a:tc>
                <a:tc>
                  <a:txBody>
                    <a:bodyPr/>
                    <a:lstStyle/>
                    <a:p>
                      <a:pPr algn="ctr" fontAlgn="ctr"/>
                      <a:r>
                        <a:rPr lang="sv-SE" sz="800" b="0" i="0" u="none" strike="noStrike">
                          <a:solidFill>
                            <a:srgbClr val="000000"/>
                          </a:solidFill>
                          <a:effectLst/>
                          <a:latin typeface="Futura Std Book" panose="020B0502020204020303"/>
                        </a:rPr>
                        <a:t>16 300</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1 800</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12,4</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-13,8</a:t>
                      </a:r>
                    </a:p>
                  </a:txBody>
                  <a:tcPr marL="9525" marR="9525" marT="9525" marB="0" anchor="ctr"/>
                </a:tc>
                <a:extLst>
                  <a:ext uri="{0D108BD9-81ED-4DB2-BD59-A6C34878D82A}">
                    <a16:rowId xmlns:a16="http://schemas.microsoft.com/office/drawing/2014/main" val="2443966492"/>
                  </a:ext>
                </a:extLst>
              </a:tr>
              <a:tr h="21600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sv-SE" sz="800" dirty="0"/>
                        <a:t>Vård och omsorg</a:t>
                      </a:r>
                    </a:p>
                  </a:txBody>
                  <a:tcPr>
                    <a:lnL w="12700" cmpd="sng">
                      <a:noFill/>
                    </a:lnL>
                  </a:tcPr>
                </a:tc>
                <a:tc>
                  <a:txBody>
                    <a:bodyPr/>
                    <a:lstStyle/>
                    <a:p>
                      <a:pPr algn="ctr" fontAlgn="ctr"/>
                      <a:r>
                        <a:rPr lang="sv-SE" sz="800" b="0" i="0" u="none" strike="noStrike">
                          <a:solidFill>
                            <a:srgbClr val="000000"/>
                          </a:solidFill>
                          <a:effectLst/>
                          <a:latin typeface="Futura Std Book" panose="020B0502020204020303"/>
                        </a:rPr>
                        <a:t>27 600</a:t>
                      </a:r>
                    </a:p>
                  </a:txBody>
                  <a:tcPr marL="9525" marR="9525" marT="9525" marB="0" anchor="ctr"/>
                </a:tc>
                <a:tc>
                  <a:txBody>
                    <a:bodyPr/>
                    <a:lstStyle/>
                    <a:p>
                      <a:pPr algn="ctr" fontAlgn="ctr"/>
                      <a:r>
                        <a:rPr lang="sv-SE" sz="800" b="0" i="0" u="none" strike="noStrike" dirty="0">
                          <a:solidFill>
                            <a:srgbClr val="000000"/>
                          </a:solidFill>
                          <a:effectLst/>
                          <a:latin typeface="Futura Std Book" panose="020B0502020204020303"/>
                        </a:rPr>
                        <a:t>300</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1,1</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12,7</a:t>
                      </a:r>
                    </a:p>
                  </a:txBody>
                  <a:tcPr marL="9525" marR="9525" marT="9525" marB="0" anchor="ctr"/>
                </a:tc>
                <a:extLst>
                  <a:ext uri="{0D108BD9-81ED-4DB2-BD59-A6C34878D82A}">
                    <a16:rowId xmlns:a16="http://schemas.microsoft.com/office/drawing/2014/main" val="3055248050"/>
                  </a:ext>
                </a:extLst>
              </a:tr>
              <a:tr h="21600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sv-SE" sz="800" dirty="0"/>
                        <a:t>Uppgift saknas</a:t>
                      </a:r>
                    </a:p>
                  </a:txBody>
                  <a:tcPr>
                    <a:lnL w="12700" cmpd="sng">
                      <a:noFill/>
                    </a:lnL>
                  </a:tcP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kumimoji="0" lang="sv-SE" sz="800" b="0" i="0" u="none" strike="noStrike" kern="1200" cap="none" spc="0" normalizeH="0" baseline="0" noProof="0">
                          <a:ln>
                            <a:noFill/>
                          </a:ln>
                          <a:solidFill>
                            <a:srgbClr val="000000"/>
                          </a:solidFill>
                          <a:effectLst/>
                          <a:uLnTx/>
                          <a:uFillTx/>
                          <a:latin typeface="Futura Std Book" panose="020B0502020204020303"/>
                          <a:ea typeface="+mn-ea"/>
                          <a:cs typeface="+mn-cs"/>
                        </a:rPr>
                        <a:t>i.u.</a:t>
                      </a:r>
                      <a:endParaRPr kumimoji="0" lang="sv-SE" sz="800" b="0" i="0" u="none" strike="noStrike" kern="1200" cap="none" spc="0" normalizeH="0" baseline="0" noProof="0" dirty="0">
                        <a:ln>
                          <a:noFill/>
                        </a:ln>
                        <a:solidFill>
                          <a:srgbClr val="000000"/>
                        </a:solidFill>
                        <a:effectLst/>
                        <a:uLnTx/>
                        <a:uFillTx/>
                        <a:latin typeface="Futura Std Book" panose="020B0502020204020303"/>
                        <a:ea typeface="+mn-ea"/>
                        <a:cs typeface="+mn-cs"/>
                      </a:endParaRPr>
                    </a:p>
                  </a:txBody>
                  <a:tcPr marL="9525" marR="9525" marT="9525" marB="0" anchor="ct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kumimoji="0" lang="sv-SE" sz="800" b="0" i="0" u="none" strike="noStrike" kern="1200" cap="none" spc="0" normalizeH="0" baseline="0" noProof="0">
                          <a:ln>
                            <a:noFill/>
                          </a:ln>
                          <a:solidFill>
                            <a:srgbClr val="000000"/>
                          </a:solidFill>
                          <a:effectLst/>
                          <a:uLnTx/>
                          <a:uFillTx/>
                          <a:latin typeface="Futura Std Book" panose="020B0502020204020303"/>
                          <a:ea typeface="+mn-ea"/>
                          <a:cs typeface="+mn-cs"/>
                        </a:rPr>
                        <a:t>i.u.</a:t>
                      </a:r>
                      <a:endParaRPr kumimoji="0" lang="sv-SE" sz="800" b="0" i="0" u="none" strike="noStrike" kern="1200" cap="none" spc="0" normalizeH="0" baseline="0" noProof="0" dirty="0">
                        <a:ln>
                          <a:noFill/>
                        </a:ln>
                        <a:solidFill>
                          <a:srgbClr val="000000"/>
                        </a:solidFill>
                        <a:effectLst/>
                        <a:uLnTx/>
                        <a:uFillTx/>
                        <a:latin typeface="Futura Std Book" panose="020B0502020204020303"/>
                        <a:ea typeface="+mn-ea"/>
                        <a:cs typeface="+mn-cs"/>
                      </a:endParaRPr>
                    </a:p>
                  </a:txBody>
                  <a:tcPr marL="9525" marR="9525" marT="9525" marB="0" anchor="ct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kumimoji="0" lang="sv-SE" sz="800" b="0" i="0" u="none" strike="noStrike" kern="1200" cap="none" spc="0" normalizeH="0" baseline="0" noProof="0">
                          <a:ln>
                            <a:noFill/>
                          </a:ln>
                          <a:solidFill>
                            <a:srgbClr val="000000"/>
                          </a:solidFill>
                          <a:effectLst/>
                          <a:uLnTx/>
                          <a:uFillTx/>
                          <a:latin typeface="Futura Std Book" panose="020B0502020204020303"/>
                          <a:ea typeface="+mn-ea"/>
                          <a:cs typeface="+mn-cs"/>
                        </a:rPr>
                        <a:t>i.u.</a:t>
                      </a:r>
                      <a:endParaRPr kumimoji="0" lang="sv-SE" sz="800" b="0" i="0" u="none" strike="noStrike" kern="1200" cap="none" spc="0" normalizeH="0" baseline="0" noProof="0" dirty="0">
                        <a:ln>
                          <a:noFill/>
                        </a:ln>
                        <a:solidFill>
                          <a:srgbClr val="000000"/>
                        </a:solidFill>
                        <a:effectLst/>
                        <a:uLnTx/>
                        <a:uFillTx/>
                        <a:latin typeface="Futura Std Book" panose="020B0502020204020303"/>
                        <a:ea typeface="+mn-ea"/>
                        <a:cs typeface="+mn-cs"/>
                      </a:endParaRPr>
                    </a:p>
                  </a:txBody>
                  <a:tcPr marL="9525" marR="9525" marT="9525" marB="0" anchor="ct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kumimoji="0" lang="sv-SE" sz="800" b="0" i="0" u="none" strike="noStrike" kern="1200" cap="none" spc="0" normalizeH="0" baseline="0" noProof="0" dirty="0" err="1">
                          <a:ln>
                            <a:noFill/>
                          </a:ln>
                          <a:solidFill>
                            <a:srgbClr val="000000"/>
                          </a:solidFill>
                          <a:effectLst/>
                          <a:uLnTx/>
                          <a:uFillTx/>
                          <a:latin typeface="Futura Std Book" panose="020B0502020204020303"/>
                          <a:ea typeface="+mn-ea"/>
                          <a:cs typeface="+mn-cs"/>
                        </a:rPr>
                        <a:t>i.u</a:t>
                      </a:r>
                      <a:r>
                        <a:rPr kumimoji="0" lang="sv-SE" sz="800" b="0" i="0" u="none" strike="noStrike" kern="1200" cap="none" spc="0" normalizeH="0" baseline="0" noProof="0" dirty="0">
                          <a:ln>
                            <a:noFill/>
                          </a:ln>
                          <a:solidFill>
                            <a:srgbClr val="000000"/>
                          </a:solidFill>
                          <a:effectLst/>
                          <a:uLnTx/>
                          <a:uFillTx/>
                          <a:latin typeface="Futura Std Book" panose="020B0502020204020303"/>
                          <a:ea typeface="+mn-ea"/>
                          <a:cs typeface="+mn-cs"/>
                        </a:rPr>
                        <a:t>.</a:t>
                      </a:r>
                    </a:p>
                  </a:txBody>
                  <a:tcPr marL="9525" marR="9525" marT="9525" marB="0" anchor="ctr"/>
                </a:tc>
                <a:extLst>
                  <a:ext uri="{0D108BD9-81ED-4DB2-BD59-A6C34878D82A}">
                    <a16:rowId xmlns:a16="http://schemas.microsoft.com/office/drawing/2014/main" val="2884210164"/>
                  </a:ext>
                </a:extLst>
              </a:tr>
              <a:tr h="21600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sv-SE" sz="800" dirty="0"/>
                        <a:t>Sysselsatta i Sverige</a:t>
                      </a:r>
                    </a:p>
                  </a:txBody>
                  <a:tcPr>
                    <a:lnL w="12700" cmpd="sng">
                      <a:noFill/>
                    </a:lnL>
                  </a:tcPr>
                </a:tc>
                <a:tc>
                  <a:txBody>
                    <a:bodyPr/>
                    <a:lstStyle/>
                    <a:p>
                      <a:pPr algn="ctr" fontAlgn="ctr"/>
                      <a:r>
                        <a:rPr lang="sv-SE" sz="800" b="0" i="0" u="none" strike="noStrike" dirty="0">
                          <a:solidFill>
                            <a:srgbClr val="000000"/>
                          </a:solidFill>
                          <a:effectLst/>
                          <a:latin typeface="Futura Std Book" panose="020B0502020204020303"/>
                        </a:rPr>
                        <a:t>138 100</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-6 300</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-4,4</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-1,0</a:t>
                      </a:r>
                    </a:p>
                  </a:txBody>
                  <a:tcPr marL="9525" marR="9525" marT="9525" marB="0" anchor="ctr"/>
                </a:tc>
                <a:extLst>
                  <a:ext uri="{0D108BD9-81ED-4DB2-BD59-A6C34878D82A}">
                    <a16:rowId xmlns:a16="http://schemas.microsoft.com/office/drawing/2014/main" val="2561171434"/>
                  </a:ext>
                </a:extLst>
              </a:tr>
              <a:tr h="21600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sv-SE" sz="800" dirty="0"/>
                        <a:t>Sysselsatta utomlands</a:t>
                      </a:r>
                    </a:p>
                  </a:txBody>
                  <a:tcPr>
                    <a:lnL w="12700" cmpd="sng">
                      <a:noFill/>
                    </a:lnL>
                  </a:tcP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kumimoji="0" lang="sv-SE" sz="800" b="0" i="0" u="none" strike="noStrike" kern="1200" cap="none" spc="0" normalizeH="0" baseline="0" noProof="0">
                          <a:ln>
                            <a:noFill/>
                          </a:ln>
                          <a:solidFill>
                            <a:srgbClr val="000000"/>
                          </a:solidFill>
                          <a:effectLst/>
                          <a:uLnTx/>
                          <a:uFillTx/>
                          <a:latin typeface="Futura Std Book" panose="020B0502020204020303"/>
                          <a:ea typeface="+mn-ea"/>
                          <a:cs typeface="+mn-cs"/>
                        </a:rPr>
                        <a:t>i.u.</a:t>
                      </a:r>
                      <a:endParaRPr kumimoji="0" lang="sv-SE" sz="800" b="0" i="0" u="none" strike="noStrike" kern="1200" cap="none" spc="0" normalizeH="0" baseline="0" noProof="0" dirty="0">
                        <a:ln>
                          <a:noFill/>
                        </a:ln>
                        <a:solidFill>
                          <a:srgbClr val="000000"/>
                        </a:solidFill>
                        <a:effectLst/>
                        <a:uLnTx/>
                        <a:uFillTx/>
                        <a:latin typeface="Futura Std Book" panose="020B0502020204020303"/>
                        <a:ea typeface="+mn-ea"/>
                        <a:cs typeface="+mn-cs"/>
                      </a:endParaRPr>
                    </a:p>
                  </a:txBody>
                  <a:tcPr marL="9525" marR="9525" marT="9525" marB="0" anchor="ct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kumimoji="0" lang="sv-SE" sz="800" b="0" i="0" u="none" strike="noStrike" kern="1200" cap="none" spc="0" normalizeH="0" baseline="0" noProof="0">
                          <a:ln>
                            <a:noFill/>
                          </a:ln>
                          <a:solidFill>
                            <a:srgbClr val="000000"/>
                          </a:solidFill>
                          <a:effectLst/>
                          <a:uLnTx/>
                          <a:uFillTx/>
                          <a:latin typeface="Futura Std Book" panose="020B0502020204020303"/>
                          <a:ea typeface="+mn-ea"/>
                          <a:cs typeface="+mn-cs"/>
                        </a:rPr>
                        <a:t>i.u.</a:t>
                      </a:r>
                      <a:endParaRPr kumimoji="0" lang="sv-SE" sz="800" b="0" i="0" u="none" strike="noStrike" kern="1200" cap="none" spc="0" normalizeH="0" baseline="0" noProof="0" dirty="0">
                        <a:ln>
                          <a:noFill/>
                        </a:ln>
                        <a:solidFill>
                          <a:srgbClr val="000000"/>
                        </a:solidFill>
                        <a:effectLst/>
                        <a:uLnTx/>
                        <a:uFillTx/>
                        <a:latin typeface="Futura Std Book" panose="020B0502020204020303"/>
                        <a:ea typeface="+mn-ea"/>
                        <a:cs typeface="+mn-cs"/>
                      </a:endParaRPr>
                    </a:p>
                  </a:txBody>
                  <a:tcPr marL="9525" marR="9525" marT="9525" marB="0" anchor="ct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kumimoji="0" lang="sv-SE" sz="800" b="0" i="0" u="none" strike="noStrike" kern="1200" cap="none" spc="0" normalizeH="0" baseline="0" noProof="0">
                          <a:ln>
                            <a:noFill/>
                          </a:ln>
                          <a:solidFill>
                            <a:srgbClr val="000000"/>
                          </a:solidFill>
                          <a:effectLst/>
                          <a:uLnTx/>
                          <a:uFillTx/>
                          <a:latin typeface="Futura Std Book" panose="020B0502020204020303"/>
                          <a:ea typeface="+mn-ea"/>
                          <a:cs typeface="+mn-cs"/>
                        </a:rPr>
                        <a:t>i.u.</a:t>
                      </a:r>
                      <a:endParaRPr kumimoji="0" lang="sv-SE" sz="800" b="0" i="0" u="none" strike="noStrike" kern="1200" cap="none" spc="0" normalizeH="0" baseline="0" noProof="0" dirty="0">
                        <a:ln>
                          <a:noFill/>
                        </a:ln>
                        <a:solidFill>
                          <a:srgbClr val="000000"/>
                        </a:solidFill>
                        <a:effectLst/>
                        <a:uLnTx/>
                        <a:uFillTx/>
                        <a:latin typeface="Futura Std Book" panose="020B0502020204020303"/>
                        <a:ea typeface="+mn-ea"/>
                        <a:cs typeface="+mn-cs"/>
                      </a:endParaRPr>
                    </a:p>
                  </a:txBody>
                  <a:tcPr marL="9525" marR="9525" marT="9525" marB="0" anchor="ct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kumimoji="0" lang="sv-SE" sz="800" b="0" i="0" u="none" strike="noStrike" kern="1200" cap="none" spc="0" normalizeH="0" baseline="0" noProof="0" dirty="0" err="1">
                          <a:ln>
                            <a:noFill/>
                          </a:ln>
                          <a:solidFill>
                            <a:srgbClr val="000000"/>
                          </a:solidFill>
                          <a:effectLst/>
                          <a:uLnTx/>
                          <a:uFillTx/>
                          <a:latin typeface="Futura Std Book" panose="020B0502020204020303"/>
                          <a:ea typeface="+mn-ea"/>
                          <a:cs typeface="+mn-cs"/>
                        </a:rPr>
                        <a:t>i.u</a:t>
                      </a:r>
                      <a:r>
                        <a:rPr kumimoji="0" lang="sv-SE" sz="800" b="0" i="0" u="none" strike="noStrike" kern="1200" cap="none" spc="0" normalizeH="0" baseline="0" noProof="0" dirty="0">
                          <a:ln>
                            <a:noFill/>
                          </a:ln>
                          <a:solidFill>
                            <a:srgbClr val="000000"/>
                          </a:solidFill>
                          <a:effectLst/>
                          <a:uLnTx/>
                          <a:uFillTx/>
                          <a:latin typeface="Futura Std Book" panose="020B0502020204020303"/>
                          <a:ea typeface="+mn-ea"/>
                          <a:cs typeface="+mn-cs"/>
                        </a:rPr>
                        <a:t>.</a:t>
                      </a:r>
                    </a:p>
                  </a:txBody>
                  <a:tcPr marL="9525" marR="9525" marT="9525" marB="0" anchor="ctr"/>
                </a:tc>
                <a:extLst>
                  <a:ext uri="{0D108BD9-81ED-4DB2-BD59-A6C34878D82A}">
                    <a16:rowId xmlns:a16="http://schemas.microsoft.com/office/drawing/2014/main" val="219391046"/>
                  </a:ext>
                </a:extLst>
              </a:tr>
              <a:tr h="21600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sv-SE" sz="800" b="1" dirty="0"/>
                        <a:t>Total</a:t>
                      </a:r>
                    </a:p>
                  </a:txBody>
                  <a:tcPr>
                    <a:lnL w="12700" cmpd="sng">
                      <a:noFill/>
                    </a:lnL>
                  </a:tcPr>
                </a:tc>
                <a:tc>
                  <a:txBody>
                    <a:bodyPr/>
                    <a:lstStyle/>
                    <a:p>
                      <a:pPr algn="ctr" fontAlgn="ctr"/>
                      <a:r>
                        <a:rPr lang="sv-SE" sz="800" b="1" i="0" u="none" strike="noStrike">
                          <a:solidFill>
                            <a:srgbClr val="000000"/>
                          </a:solidFill>
                          <a:effectLst/>
                          <a:latin typeface="Futura Std Book" panose="020B0502020204020303"/>
                        </a:rPr>
                        <a:t>138 900</a:t>
                      </a:r>
                    </a:p>
                  </a:txBody>
                  <a:tcPr marL="9525" marR="9525" marT="9525" marB="0" anchor="ctr"/>
                </a:tc>
                <a:tc>
                  <a:txBody>
                    <a:bodyPr/>
                    <a:lstStyle/>
                    <a:p>
                      <a:pPr algn="ctr" fontAlgn="ctr"/>
                      <a:r>
                        <a:rPr lang="sv-SE" sz="800" b="1" i="0" u="none" strike="noStrike" dirty="0">
                          <a:solidFill>
                            <a:srgbClr val="000000"/>
                          </a:solidFill>
                          <a:effectLst/>
                          <a:latin typeface="Futura Std Book" panose="020B0502020204020303"/>
                        </a:rPr>
                        <a:t>-5 800</a:t>
                      </a:r>
                    </a:p>
                  </a:txBody>
                  <a:tcPr marL="9525" marR="9525" marT="9525" marB="0" anchor="ctr"/>
                </a:tc>
                <a:tc>
                  <a:txBody>
                    <a:bodyPr/>
                    <a:lstStyle/>
                    <a:p>
                      <a:pPr algn="ctr" fontAlgn="ctr"/>
                      <a:r>
                        <a:rPr lang="sv-SE" sz="800" b="1" i="0" u="none" strike="noStrike" dirty="0">
                          <a:solidFill>
                            <a:srgbClr val="000000"/>
                          </a:solidFill>
                          <a:effectLst/>
                          <a:latin typeface="Futura Std Book" panose="020B0502020204020303"/>
                        </a:rPr>
                        <a:t>-4,0</a:t>
                      </a:r>
                    </a:p>
                  </a:txBody>
                  <a:tcPr marL="9525" marR="9525" marT="9525" marB="0" anchor="ctr"/>
                </a:tc>
                <a:tc>
                  <a:txBody>
                    <a:bodyPr/>
                    <a:lstStyle/>
                    <a:p>
                      <a:pPr algn="ctr" fontAlgn="ctr"/>
                      <a:r>
                        <a:rPr lang="sv-SE" sz="800" b="1" i="0" u="none" strike="noStrike" dirty="0">
                          <a:solidFill>
                            <a:srgbClr val="000000"/>
                          </a:solidFill>
                          <a:effectLst/>
                          <a:latin typeface="Futura Std Book" panose="020B0502020204020303"/>
                        </a:rPr>
                        <a:t>-0,4</a:t>
                      </a:r>
                    </a:p>
                  </a:txBody>
                  <a:tcPr marL="9525" marR="9525" marT="9525" marB="0" anchor="ctr"/>
                </a:tc>
                <a:extLst>
                  <a:ext uri="{0D108BD9-81ED-4DB2-BD59-A6C34878D82A}">
                    <a16:rowId xmlns:a16="http://schemas.microsoft.com/office/drawing/2014/main" val="1325546280"/>
                  </a:ext>
                </a:extLst>
              </a:tr>
            </a:tbl>
          </a:graphicData>
        </a:graphic>
      </p:graphicFrame>
      <p:sp>
        <p:nvSpPr>
          <p:cNvPr id="4" name="textruta 3">
            <a:extLst>
              <a:ext uri="{FF2B5EF4-FFF2-40B4-BE49-F238E27FC236}">
                <a16:creationId xmlns:a16="http://schemas.microsoft.com/office/drawing/2014/main" id="{E2A516BB-0D10-45CD-BDB3-49F93ADE33A2}"/>
              </a:ext>
            </a:extLst>
          </p:cNvPr>
          <p:cNvSpPr txBox="1"/>
          <p:nvPr/>
        </p:nvSpPr>
        <p:spPr>
          <a:xfrm>
            <a:off x="1882774" y="5836208"/>
            <a:ext cx="3474028" cy="215444"/>
          </a:xfrm>
          <a:prstGeom prst="rect">
            <a:avLst/>
          </a:prstGeom>
          <a:noFill/>
        </p:spPr>
        <p:txBody>
          <a:bodyPr wrap="none" rtlCol="0">
            <a:spAutoFit/>
          </a:bodyPr>
          <a:lstStyle/>
          <a:p>
            <a:r>
              <a:rPr lang="sv-SE" sz="800" dirty="0"/>
              <a:t>Källa: Statistiska centralbyrån (Arbetskraftsundersökningarna, AKU)</a:t>
            </a:r>
          </a:p>
        </p:txBody>
      </p:sp>
    </p:spTree>
    <p:extLst>
      <p:ext uri="{BB962C8B-B14F-4D97-AF65-F5344CB8AC3E}">
        <p14:creationId xmlns:p14="http://schemas.microsoft.com/office/powerpoint/2010/main" val="3966327530"/>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ubrik 2">
            <a:extLst>
              <a:ext uri="{FF2B5EF4-FFF2-40B4-BE49-F238E27FC236}">
                <a16:creationId xmlns:a16="http://schemas.microsoft.com/office/drawing/2014/main" id="{2CD0751C-4FF8-45CE-BACD-DDE0FA873C1D}"/>
              </a:ext>
            </a:extLst>
          </p:cNvPr>
          <p:cNvSpPr>
            <a:spLocks noGrp="1"/>
          </p:cNvSpPr>
          <p:nvPr>
            <p:ph type="title"/>
          </p:nvPr>
        </p:nvSpPr>
        <p:spPr/>
        <p:txBody>
          <a:bodyPr/>
          <a:lstStyle/>
          <a:p>
            <a:r>
              <a:rPr lang="sv-SE" dirty="0"/>
              <a:t>Sysselsättning efter yrke</a:t>
            </a:r>
          </a:p>
        </p:txBody>
      </p:sp>
      <p:graphicFrame>
        <p:nvGraphicFramePr>
          <p:cNvPr id="6" name="Platshållare för innehåll 4">
            <a:extLst>
              <a:ext uri="{FF2B5EF4-FFF2-40B4-BE49-F238E27FC236}">
                <a16:creationId xmlns:a16="http://schemas.microsoft.com/office/drawing/2014/main" id="{DFBFA55F-03E7-4044-9A75-66E68F711984}"/>
              </a:ext>
            </a:extLst>
          </p:cNvPr>
          <p:cNvGraphicFramePr>
            <a:graphicFrameLocks noGrp="1"/>
          </p:cNvGraphicFramePr>
          <p:nvPr>
            <p:ph idx="1"/>
            <p:extLst>
              <p:ext uri="{D42A27DB-BD31-4B8C-83A1-F6EECF244321}">
                <p14:modId xmlns:p14="http://schemas.microsoft.com/office/powerpoint/2010/main" val="2565559370"/>
              </p:ext>
            </p:extLst>
          </p:nvPr>
        </p:nvGraphicFramePr>
        <p:xfrm>
          <a:off x="1882773" y="1628775"/>
          <a:ext cx="7206093" cy="3524280"/>
        </p:xfrm>
        <a:graphic>
          <a:graphicData uri="http://schemas.openxmlformats.org/drawingml/2006/table">
            <a:tbl>
              <a:tblPr firstRow="1" bandRow="1">
                <a:tableStyleId>{5C22544A-7EE6-4342-B048-85BDC9FD1C3A}</a:tableStyleId>
              </a:tblPr>
              <a:tblGrid>
                <a:gridCol w="3075121">
                  <a:extLst>
                    <a:ext uri="{9D8B030D-6E8A-4147-A177-3AD203B41FA5}">
                      <a16:colId xmlns:a16="http://schemas.microsoft.com/office/drawing/2014/main" val="452260278"/>
                    </a:ext>
                  </a:extLst>
                </a:gridCol>
                <a:gridCol w="1392572">
                  <a:extLst>
                    <a:ext uri="{9D8B030D-6E8A-4147-A177-3AD203B41FA5}">
                      <a16:colId xmlns:a16="http://schemas.microsoft.com/office/drawing/2014/main" val="1889858293"/>
                    </a:ext>
                  </a:extLst>
                </a:gridCol>
                <a:gridCol w="1555552">
                  <a:extLst>
                    <a:ext uri="{9D8B030D-6E8A-4147-A177-3AD203B41FA5}">
                      <a16:colId xmlns:a16="http://schemas.microsoft.com/office/drawing/2014/main" val="1671515360"/>
                    </a:ext>
                  </a:extLst>
                </a:gridCol>
                <a:gridCol w="1182848">
                  <a:extLst>
                    <a:ext uri="{9D8B030D-6E8A-4147-A177-3AD203B41FA5}">
                      <a16:colId xmlns:a16="http://schemas.microsoft.com/office/drawing/2014/main" val="2818758293"/>
                    </a:ext>
                  </a:extLst>
                </a:gridCol>
              </a:tblGrid>
              <a:tr h="0">
                <a:tc>
                  <a:txBody>
                    <a:bodyPr/>
                    <a:lstStyle/>
                    <a:p>
                      <a:pPr algn="ctr"/>
                      <a:endParaRPr lang="sv-SE" sz="1000" dirty="0">
                        <a:solidFill>
                          <a:schemeClr val="bg1"/>
                        </a:solidFill>
                      </a:endParaRPr>
                    </a:p>
                  </a:txBody>
                  <a:tcPr>
                    <a:lnL w="12700" cmpd="sng">
                      <a:noFill/>
                    </a:lnL>
                    <a:lnR w="12700" cap="flat" cmpd="sng" algn="ctr">
                      <a:noFill/>
                      <a:prstDash val="solid"/>
                      <a:round/>
                      <a:headEnd type="none" w="med" len="med"/>
                      <a:tailEnd type="none" w="med" len="med"/>
                    </a:lnR>
                    <a:lnT w="38100" cmpd="sng">
                      <a:noFill/>
                    </a:lnT>
                    <a:lnB w="12700" cmpd="sng">
                      <a:noFill/>
                    </a:lnB>
                    <a:lnTlToBr w="12700" cmpd="sng">
                      <a:noFill/>
                      <a:prstDash val="solid"/>
                    </a:lnTlToBr>
                    <a:lnBlToTr w="12700" cmpd="sng">
                      <a:noFill/>
                      <a:prstDash val="solid"/>
                    </a:lnBlToTr>
                    <a:solidFill>
                      <a:srgbClr val="052364"/>
                    </a:solidFill>
                  </a:tcPr>
                </a:tc>
                <a:tc>
                  <a:txBody>
                    <a:bodyPr/>
                    <a:lstStyle/>
                    <a:p>
                      <a:pPr algn="ctr"/>
                      <a:r>
                        <a:rPr lang="sv-SE" sz="1000">
                          <a:solidFill>
                            <a:schemeClr val="bg1"/>
                          </a:solidFill>
                        </a:rPr>
                        <a:t>Antal</a:t>
                      </a:r>
                      <a:endParaRPr lang="sv-SE" sz="1000" dirty="0">
                        <a:solidFill>
                          <a:schemeClr val="bg1"/>
                        </a:solidFill>
                      </a:endParaRPr>
                    </a:p>
                  </a:txBody>
                  <a:tcPr>
                    <a:lnL w="12700" cmpd="sng">
                      <a:noFill/>
                    </a:lnL>
                    <a:lnR w="12700" cap="flat" cmpd="sng" algn="ctr">
                      <a:noFill/>
                      <a:prstDash val="solid"/>
                      <a:round/>
                      <a:headEnd type="none" w="med" len="med"/>
                      <a:tailEnd type="none" w="med" len="med"/>
                    </a:lnR>
                    <a:lnT w="38100" cmpd="sng">
                      <a:noFill/>
                    </a:lnT>
                    <a:lnB w="12700" cmpd="sng">
                      <a:noFill/>
                    </a:lnB>
                    <a:lnTlToBr w="12700" cmpd="sng">
                      <a:noFill/>
                      <a:prstDash val="solid"/>
                    </a:lnTlToBr>
                    <a:lnBlToTr w="12700" cmpd="sng">
                      <a:noFill/>
                      <a:prstDash val="solid"/>
                    </a:lnBlToTr>
                    <a:solidFill>
                      <a:srgbClr val="052364"/>
                    </a:solidFill>
                  </a:tcPr>
                </a:tc>
                <a:tc gridSpan="2">
                  <a:txBody>
                    <a:bodyPr/>
                    <a:lstStyle/>
                    <a:p>
                      <a:pPr algn="ctr"/>
                      <a:r>
                        <a:rPr lang="sv-SE" sz="1000">
                          <a:solidFill>
                            <a:schemeClr val="bg1"/>
                          </a:solidFill>
                        </a:rPr>
                        <a:t>Förändring -1år</a:t>
                      </a:r>
                      <a:endParaRPr lang="sv-SE" sz="1000" dirty="0">
                        <a:solidFill>
                          <a:schemeClr val="bg1"/>
                        </a:solidFill>
                      </a:endParaRPr>
                    </a:p>
                  </a:txBody>
                  <a:tcPr>
                    <a:lnL w="12700" cmpd="sng">
                      <a:noFill/>
                    </a:lnL>
                    <a:lnR w="12700" cap="flat" cmpd="sng" algn="ctr">
                      <a:noFill/>
                      <a:prstDash val="solid"/>
                      <a:round/>
                      <a:headEnd type="none" w="med" len="med"/>
                      <a:tailEnd type="none" w="med" len="med"/>
                    </a:lnR>
                    <a:lnT w="38100" cmpd="sng">
                      <a:noFill/>
                    </a:lnT>
                    <a:lnB w="12700" cmpd="sng">
                      <a:noFill/>
                    </a:lnB>
                    <a:lnTlToBr w="12700" cmpd="sng">
                      <a:noFill/>
                      <a:prstDash val="solid"/>
                    </a:lnTlToBr>
                    <a:lnBlToTr w="12700" cmpd="sng">
                      <a:noFill/>
                      <a:prstDash val="solid"/>
                    </a:lnBlToTr>
                    <a:solidFill>
                      <a:srgbClr val="052364"/>
                    </a:solidFill>
                  </a:tcPr>
                </a:tc>
                <a:tc hMerge="1">
                  <a:txBody>
                    <a:bodyPr/>
                    <a:lstStyle/>
                    <a:p>
                      <a:pPr algn="ctr"/>
                      <a:endParaRPr lang="sv-SE" sz="1000" dirty="0">
                        <a:solidFill>
                          <a:schemeClr val="bg1"/>
                        </a:solidFill>
                      </a:endParaRPr>
                    </a:p>
                  </a:txBody>
                  <a:tcPr>
                    <a:lnL w="12700" cmpd="sng">
                      <a:noFill/>
                    </a:lnL>
                    <a:lnR w="12700" cap="flat" cmpd="sng" algn="ctr">
                      <a:noFill/>
                      <a:prstDash val="solid"/>
                      <a:round/>
                      <a:headEnd type="none" w="med" len="med"/>
                      <a:tailEnd type="none" w="med" len="med"/>
                    </a:lnR>
                    <a:lnT w="38100" cmpd="sng">
                      <a:noFill/>
                    </a:lnT>
                    <a:lnB w="12700" cmpd="sng">
                      <a:noFill/>
                    </a:lnB>
                    <a:lnTlToBr w="12700" cmpd="sng">
                      <a:noFill/>
                      <a:prstDash val="solid"/>
                    </a:lnTlToBr>
                    <a:lnBlToTr w="12700" cmpd="sng">
                      <a:noFill/>
                      <a:prstDash val="solid"/>
                    </a:lnBlToTr>
                    <a:solidFill>
                      <a:srgbClr val="052364"/>
                    </a:solidFill>
                  </a:tcPr>
                </a:tc>
                <a:extLst>
                  <a:ext uri="{0D108BD9-81ED-4DB2-BD59-A6C34878D82A}">
                    <a16:rowId xmlns:a16="http://schemas.microsoft.com/office/drawing/2014/main" val="2696100177"/>
                  </a:ext>
                </a:extLst>
              </a:tr>
              <a:tr h="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sv-SE" sz="1100" b="1" dirty="0">
                          <a:solidFill>
                            <a:schemeClr val="bg1"/>
                          </a:solidFill>
                        </a:rPr>
                        <a:t>Örebro län</a:t>
                      </a:r>
                    </a:p>
                  </a:txBody>
                  <a:tcPr>
                    <a:lnL w="12700" cmpd="sng">
                      <a:noFill/>
                    </a:lnL>
                    <a:lnR w="12700" cap="flat" cmpd="sng" algn="ctr">
                      <a:no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rgbClr val="052364"/>
                    </a:solidFill>
                  </a:tcPr>
                </a:tc>
                <a:tc>
                  <a:txBody>
                    <a:bodyPr/>
                    <a:lstStyle/>
                    <a:p>
                      <a:pPr algn="ctr" rtl="0" fontAlgn="ctr"/>
                      <a:r>
                        <a:rPr lang="sv-SE" sz="1000" b="1" i="0" u="none" strike="noStrike" dirty="0">
                          <a:solidFill>
                            <a:srgbClr val="FFFFFF"/>
                          </a:solidFill>
                          <a:effectLst/>
                          <a:latin typeface="Futura Std Book" panose="020B0502020204020303" pitchFamily="34" charset="0"/>
                        </a:rPr>
                        <a:t>2021 kv4</a:t>
                      </a:r>
                    </a:p>
                  </a:txBody>
                  <a:tcPr marL="9525" marR="9525" marT="9525" marB="0" anchor="ctr">
                    <a:lnL w="12700" cmpd="sng">
                      <a:noFill/>
                    </a:lnL>
                    <a:lnR w="12700" cap="flat" cmpd="sng" algn="ctr">
                      <a:no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rgbClr val="052364"/>
                    </a:solidFill>
                  </a:tcPr>
                </a:tc>
                <a:tc>
                  <a:txBody>
                    <a:bodyPr/>
                    <a:lstStyle/>
                    <a:p>
                      <a:pPr algn="ctr" rtl="0" fontAlgn="ctr"/>
                      <a:r>
                        <a:rPr lang="sv-SE" sz="1000" b="1" i="0" u="none" strike="noStrike" dirty="0">
                          <a:solidFill>
                            <a:srgbClr val="FFFFFF"/>
                          </a:solidFill>
                          <a:effectLst/>
                          <a:latin typeface="Futura Std Book" panose="020B0502020204020303" pitchFamily="34" charset="0"/>
                        </a:rPr>
                        <a:t>-1 år (Antal)</a:t>
                      </a:r>
                    </a:p>
                  </a:txBody>
                  <a:tcPr marL="9525" marR="9525" marT="9525"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rgbClr val="052364"/>
                    </a:solidFill>
                  </a:tcPr>
                </a:tc>
                <a:tc>
                  <a:txBody>
                    <a:bodyPr/>
                    <a:lstStyle/>
                    <a:p>
                      <a:pPr algn="ctr" rtl="0" fontAlgn="ctr"/>
                      <a:r>
                        <a:rPr lang="sv-SE" sz="1000" b="1" i="0" u="none" strike="noStrike" dirty="0">
                          <a:solidFill>
                            <a:srgbClr val="FFFFFF"/>
                          </a:solidFill>
                          <a:effectLst/>
                          <a:latin typeface="Futura Std Book" panose="020B0502020204020303" pitchFamily="34" charset="0"/>
                        </a:rPr>
                        <a:t>-1 år (%)</a:t>
                      </a:r>
                    </a:p>
                  </a:txBody>
                  <a:tcPr marL="9525" marR="9525" marT="9525"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rgbClr val="052364"/>
                    </a:solidFill>
                  </a:tcPr>
                </a:tc>
                <a:extLst>
                  <a:ext uri="{0D108BD9-81ED-4DB2-BD59-A6C34878D82A}">
                    <a16:rowId xmlns:a16="http://schemas.microsoft.com/office/drawing/2014/main" val="3081617630"/>
                  </a:ext>
                </a:extLst>
              </a:tr>
              <a:tr h="0">
                <a:tc>
                  <a:txBody>
                    <a:bodyPr/>
                    <a:lstStyle/>
                    <a:p>
                      <a:pPr algn="l" fontAlgn="t">
                        <a:spcAft>
                          <a:spcPts val="500"/>
                        </a:spcAft>
                      </a:pPr>
                      <a:r>
                        <a:rPr lang="sv-SE" sz="800" b="0" dirty="0"/>
                        <a:t>Militärt arbete</a:t>
                      </a:r>
                    </a:p>
                  </a:txBody>
                  <a:tcPr>
                    <a:lnL w="12700" cmpd="sng">
                      <a:noFill/>
                    </a:lnL>
                    <a:lnR w="12700" cap="flat" cmpd="sng" algn="ctr">
                      <a:solidFill>
                        <a:schemeClr val="bg1"/>
                      </a:solidFill>
                      <a:prstDash val="solid"/>
                      <a:round/>
                      <a:headEnd type="none" w="med" len="med"/>
                      <a:tailEnd type="none" w="med" len="med"/>
                    </a:lnR>
                    <a:lnT w="12700" cmpd="sng">
                      <a:noFill/>
                    </a:lnT>
                  </a:tcP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kumimoji="0" lang="sv-SE" sz="800" b="0" i="0" u="none" strike="noStrike" kern="1200" cap="none" spc="0" normalizeH="0" baseline="0" noProof="0">
                          <a:ln>
                            <a:noFill/>
                          </a:ln>
                          <a:solidFill>
                            <a:srgbClr val="000000"/>
                          </a:solidFill>
                          <a:effectLst/>
                          <a:uLnTx/>
                          <a:uFillTx/>
                          <a:latin typeface="Futura Std Book" panose="020B0502020204020303"/>
                          <a:ea typeface="+mn-ea"/>
                          <a:cs typeface="+mn-cs"/>
                        </a:rPr>
                        <a:t>i.u.</a:t>
                      </a:r>
                      <a:endParaRPr kumimoji="0" lang="sv-SE" sz="800" b="0" i="0" u="none" strike="noStrike" kern="1200" cap="none" spc="0" normalizeH="0" baseline="0" noProof="0" dirty="0">
                        <a:ln>
                          <a:noFill/>
                        </a:ln>
                        <a:solidFill>
                          <a:srgbClr val="000000"/>
                        </a:solidFill>
                        <a:effectLst/>
                        <a:uLnTx/>
                        <a:uFillTx/>
                        <a:latin typeface="Futura Std Book" panose="020B0502020204020303"/>
                        <a:ea typeface="+mn-ea"/>
                        <a:cs typeface="+mn-cs"/>
                      </a:endParaRPr>
                    </a:p>
                  </a:txBody>
                  <a:tcPr marL="9525" marR="9525" marT="9525"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mpd="sng">
                      <a:noFill/>
                    </a:lnT>
                  </a:tcP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kumimoji="0" lang="sv-SE" sz="800" b="0" i="0" u="none" strike="noStrike" kern="1200" cap="none" spc="0" normalizeH="0" baseline="0" noProof="0">
                          <a:ln>
                            <a:noFill/>
                          </a:ln>
                          <a:solidFill>
                            <a:srgbClr val="000000"/>
                          </a:solidFill>
                          <a:effectLst/>
                          <a:uLnTx/>
                          <a:uFillTx/>
                          <a:latin typeface="Futura Std Book" panose="020B0502020204020303"/>
                          <a:ea typeface="+mn-ea"/>
                          <a:cs typeface="+mn-cs"/>
                        </a:rPr>
                        <a:t>i.u.</a:t>
                      </a:r>
                      <a:endParaRPr kumimoji="0" lang="sv-SE" sz="800" b="0" i="0" u="none" strike="noStrike" kern="1200" cap="none" spc="0" normalizeH="0" baseline="0" noProof="0" dirty="0">
                        <a:ln>
                          <a:noFill/>
                        </a:ln>
                        <a:solidFill>
                          <a:srgbClr val="000000"/>
                        </a:solidFill>
                        <a:effectLst/>
                        <a:uLnTx/>
                        <a:uFillTx/>
                        <a:latin typeface="Futura Std Book" panose="020B0502020204020303"/>
                        <a:ea typeface="+mn-ea"/>
                        <a:cs typeface="+mn-cs"/>
                      </a:endParaRPr>
                    </a:p>
                  </a:txBody>
                  <a:tcPr marL="9525" marR="9525" marT="9525"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mpd="sng">
                      <a:noFill/>
                    </a:lnT>
                  </a:tcP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kumimoji="0" lang="sv-SE" sz="800" b="0" i="0" u="none" strike="noStrike" kern="1200" cap="none" spc="0" normalizeH="0" baseline="0" noProof="0" dirty="0" err="1">
                          <a:ln>
                            <a:noFill/>
                          </a:ln>
                          <a:solidFill>
                            <a:srgbClr val="000000"/>
                          </a:solidFill>
                          <a:effectLst/>
                          <a:uLnTx/>
                          <a:uFillTx/>
                          <a:latin typeface="Futura Std Book" panose="020B0502020204020303"/>
                          <a:ea typeface="+mn-ea"/>
                          <a:cs typeface="+mn-cs"/>
                        </a:rPr>
                        <a:t>i.u</a:t>
                      </a:r>
                      <a:r>
                        <a:rPr kumimoji="0" lang="sv-SE" sz="800" b="0" i="0" u="none" strike="noStrike" kern="1200" cap="none" spc="0" normalizeH="0" baseline="0" noProof="0" dirty="0">
                          <a:ln>
                            <a:noFill/>
                          </a:ln>
                          <a:solidFill>
                            <a:srgbClr val="000000"/>
                          </a:solidFill>
                          <a:effectLst/>
                          <a:uLnTx/>
                          <a:uFillTx/>
                          <a:latin typeface="Futura Std Book" panose="020B0502020204020303"/>
                          <a:ea typeface="+mn-ea"/>
                          <a:cs typeface="+mn-cs"/>
                        </a:rPr>
                        <a:t>.</a:t>
                      </a:r>
                    </a:p>
                  </a:txBody>
                  <a:tcPr marL="9525" marR="9525" marT="9525"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mpd="sng">
                      <a:noFill/>
                    </a:lnT>
                  </a:tcPr>
                </a:tc>
                <a:extLst>
                  <a:ext uri="{0D108BD9-81ED-4DB2-BD59-A6C34878D82A}">
                    <a16:rowId xmlns:a16="http://schemas.microsoft.com/office/drawing/2014/main" val="3745687708"/>
                  </a:ext>
                </a:extLst>
              </a:tr>
              <a:tr h="21600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sv-SE" sz="800" dirty="0"/>
                        <a:t>Chefsyrken</a:t>
                      </a:r>
                    </a:p>
                  </a:txBody>
                  <a:tcPr>
                    <a:lnL w="12700" cmpd="sng">
                      <a:noFill/>
                    </a:lnL>
                  </a:tcPr>
                </a:tc>
                <a:tc>
                  <a:txBody>
                    <a:bodyPr/>
                    <a:lstStyle/>
                    <a:p>
                      <a:pPr algn="ctr" rtl="0" fontAlgn="ctr"/>
                      <a:r>
                        <a:rPr lang="sv-SE" sz="800" b="0" i="0" u="none" strike="noStrike">
                          <a:solidFill>
                            <a:srgbClr val="000000"/>
                          </a:solidFill>
                          <a:effectLst/>
                          <a:latin typeface="Futura Std Book" panose="020B0502020204020303"/>
                        </a:rPr>
                        <a:t>5 500</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-1 800</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-24,7</a:t>
                      </a:r>
                    </a:p>
                  </a:txBody>
                  <a:tcPr marL="9525" marR="9525" marT="9525" marB="0" anchor="ctr"/>
                </a:tc>
                <a:extLst>
                  <a:ext uri="{0D108BD9-81ED-4DB2-BD59-A6C34878D82A}">
                    <a16:rowId xmlns:a16="http://schemas.microsoft.com/office/drawing/2014/main" val="293360832"/>
                  </a:ext>
                </a:extLst>
              </a:tr>
              <a:tr h="21600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sv-SE" sz="800" dirty="0"/>
                        <a:t>Yrken med krav på fördjupad högskolekompetens</a:t>
                      </a:r>
                    </a:p>
                  </a:txBody>
                  <a:tcPr>
                    <a:lnL w="12700" cmpd="sng">
                      <a:noFill/>
                    </a:lnL>
                  </a:tcPr>
                </a:tc>
                <a:tc>
                  <a:txBody>
                    <a:bodyPr/>
                    <a:lstStyle/>
                    <a:p>
                      <a:pPr algn="ctr" rtl="0" fontAlgn="ctr"/>
                      <a:r>
                        <a:rPr lang="sv-SE" sz="800" b="0" i="0" u="none" strike="noStrike">
                          <a:solidFill>
                            <a:srgbClr val="000000"/>
                          </a:solidFill>
                          <a:effectLst/>
                          <a:latin typeface="Futura Std Book" panose="020B0502020204020303"/>
                        </a:rPr>
                        <a:t>39 800</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2 200</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5,9</a:t>
                      </a:r>
                    </a:p>
                  </a:txBody>
                  <a:tcPr marL="9525" marR="9525" marT="9525" marB="0" anchor="ctr"/>
                </a:tc>
                <a:extLst>
                  <a:ext uri="{0D108BD9-81ED-4DB2-BD59-A6C34878D82A}">
                    <a16:rowId xmlns:a16="http://schemas.microsoft.com/office/drawing/2014/main" val="1559525621"/>
                  </a:ext>
                </a:extLst>
              </a:tr>
              <a:tr h="21600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sv-SE" sz="800" dirty="0"/>
                        <a:t>Yrken med krav på högskolekompetens eller motsvarande</a:t>
                      </a:r>
                    </a:p>
                  </a:txBody>
                  <a:tcPr>
                    <a:lnL w="12700" cmpd="sng">
                      <a:noFill/>
                    </a:lnL>
                  </a:tcPr>
                </a:tc>
                <a:tc>
                  <a:txBody>
                    <a:bodyPr/>
                    <a:lstStyle/>
                    <a:p>
                      <a:pPr algn="ctr" rtl="0" fontAlgn="ctr"/>
                      <a:r>
                        <a:rPr lang="sv-SE" sz="800" b="0" i="0" u="none" strike="noStrike">
                          <a:solidFill>
                            <a:srgbClr val="000000"/>
                          </a:solidFill>
                          <a:effectLst/>
                          <a:latin typeface="Futura Std Book" panose="020B0502020204020303"/>
                        </a:rPr>
                        <a:t>18 000</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-6 000</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-25,0</a:t>
                      </a:r>
                    </a:p>
                  </a:txBody>
                  <a:tcPr marL="9525" marR="9525" marT="9525" marB="0" anchor="ctr"/>
                </a:tc>
                <a:extLst>
                  <a:ext uri="{0D108BD9-81ED-4DB2-BD59-A6C34878D82A}">
                    <a16:rowId xmlns:a16="http://schemas.microsoft.com/office/drawing/2014/main" val="1947986397"/>
                  </a:ext>
                </a:extLst>
              </a:tr>
              <a:tr h="21600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sv-SE" sz="800" dirty="0"/>
                        <a:t>Yrken inom administration och kundtjänst</a:t>
                      </a:r>
                    </a:p>
                  </a:txBody>
                  <a:tcPr>
                    <a:lnL w="12700" cmpd="sng">
                      <a:noFill/>
                    </a:lnL>
                  </a:tcPr>
                </a:tc>
                <a:tc>
                  <a:txBody>
                    <a:bodyPr/>
                    <a:lstStyle/>
                    <a:p>
                      <a:pPr algn="ctr" rtl="0" fontAlgn="ctr"/>
                      <a:r>
                        <a:rPr lang="sv-SE" sz="800" b="0" i="0" u="none" strike="noStrike">
                          <a:solidFill>
                            <a:srgbClr val="000000"/>
                          </a:solidFill>
                          <a:effectLst/>
                          <a:latin typeface="Futura Std Book" panose="020B0502020204020303"/>
                        </a:rPr>
                        <a:t>13 000</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1 400</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12,1</a:t>
                      </a:r>
                    </a:p>
                  </a:txBody>
                  <a:tcPr marL="9525" marR="9525" marT="9525" marB="0" anchor="ctr"/>
                </a:tc>
                <a:extLst>
                  <a:ext uri="{0D108BD9-81ED-4DB2-BD59-A6C34878D82A}">
                    <a16:rowId xmlns:a16="http://schemas.microsoft.com/office/drawing/2014/main" val="2325918200"/>
                  </a:ext>
                </a:extLst>
              </a:tr>
              <a:tr h="21600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sv-SE" sz="800" dirty="0"/>
                        <a:t>Service-, omsorgs- och försäljningsarbete</a:t>
                      </a:r>
                    </a:p>
                  </a:txBody>
                  <a:tcPr>
                    <a:lnL w="12700" cmpd="sng">
                      <a:noFill/>
                    </a:lnL>
                  </a:tcPr>
                </a:tc>
                <a:tc>
                  <a:txBody>
                    <a:bodyPr/>
                    <a:lstStyle/>
                    <a:p>
                      <a:pPr algn="ctr" rtl="0" fontAlgn="ctr"/>
                      <a:r>
                        <a:rPr lang="sv-SE" sz="800" b="0" i="0" u="none" strike="noStrike">
                          <a:solidFill>
                            <a:srgbClr val="000000"/>
                          </a:solidFill>
                          <a:effectLst/>
                          <a:latin typeface="Futura Std Book" panose="020B0502020204020303"/>
                        </a:rPr>
                        <a:t>26 600</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100</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0,4</a:t>
                      </a:r>
                    </a:p>
                  </a:txBody>
                  <a:tcPr marL="9525" marR="9525" marT="9525" marB="0" anchor="ctr"/>
                </a:tc>
                <a:extLst>
                  <a:ext uri="{0D108BD9-81ED-4DB2-BD59-A6C34878D82A}">
                    <a16:rowId xmlns:a16="http://schemas.microsoft.com/office/drawing/2014/main" val="3944598109"/>
                  </a:ext>
                </a:extLst>
              </a:tr>
              <a:tr h="21600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sv-SE" sz="800" dirty="0"/>
                        <a:t>Yrken inom lantbruk, trädgård, skogsbruk och fiske</a:t>
                      </a:r>
                    </a:p>
                  </a:txBody>
                  <a:tcPr>
                    <a:lnL w="12700" cmpd="sng">
                      <a:noFill/>
                    </a:lnL>
                  </a:tcPr>
                </a:tc>
                <a:tc>
                  <a:txBody>
                    <a:bodyPr/>
                    <a:lstStyle/>
                    <a:p>
                      <a:pPr algn="ctr" rtl="0" fontAlgn="ctr"/>
                      <a:r>
                        <a:rPr lang="sv-SE" sz="800" b="0" i="0" u="none" strike="noStrike">
                          <a:solidFill>
                            <a:srgbClr val="000000"/>
                          </a:solidFill>
                          <a:effectLst/>
                          <a:latin typeface="Futura Std Book" panose="020B0502020204020303"/>
                        </a:rPr>
                        <a:t>0</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0</a:t>
                      </a:r>
                    </a:p>
                  </a:txBody>
                  <a:tcPr marL="9525" marR="9525" marT="9525" marB="0" anchor="ctr"/>
                </a:tc>
                <a:tc>
                  <a:txBody>
                    <a:bodyPr/>
                    <a:lstStyle/>
                    <a:p>
                      <a:pPr algn="ctr" rtl="0" fontAlgn="ctr"/>
                      <a:r>
                        <a:rPr lang="sv-SE" sz="800" b="0" i="0" u="none" strike="noStrike" dirty="0" err="1">
                          <a:solidFill>
                            <a:srgbClr val="000000"/>
                          </a:solidFill>
                          <a:effectLst/>
                          <a:latin typeface="Futura Std Book" panose="020B0502020204020303"/>
                        </a:rPr>
                        <a:t>i.u</a:t>
                      </a:r>
                      <a:r>
                        <a:rPr lang="sv-SE" sz="800" b="0" i="0" u="none" strike="noStrike" dirty="0">
                          <a:solidFill>
                            <a:srgbClr val="000000"/>
                          </a:solidFill>
                          <a:effectLst/>
                          <a:latin typeface="Futura Std Book" panose="020B0502020204020303"/>
                        </a:rPr>
                        <a:t>.</a:t>
                      </a:r>
                    </a:p>
                  </a:txBody>
                  <a:tcPr marL="9525" marR="9525" marT="9525" marB="0" anchor="ctr"/>
                </a:tc>
                <a:extLst>
                  <a:ext uri="{0D108BD9-81ED-4DB2-BD59-A6C34878D82A}">
                    <a16:rowId xmlns:a16="http://schemas.microsoft.com/office/drawing/2014/main" val="3208508909"/>
                  </a:ext>
                </a:extLst>
              </a:tr>
              <a:tr h="21600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sv-SE" sz="800" dirty="0"/>
                        <a:t>Yrken inom byggverksamhet och tillverkning</a:t>
                      </a:r>
                    </a:p>
                  </a:txBody>
                  <a:tcPr>
                    <a:lnL w="12700" cmpd="sng">
                      <a:noFill/>
                    </a:lnL>
                  </a:tcPr>
                </a:tc>
                <a:tc>
                  <a:txBody>
                    <a:bodyPr/>
                    <a:lstStyle/>
                    <a:p>
                      <a:pPr algn="ctr" rtl="0" fontAlgn="ctr"/>
                      <a:r>
                        <a:rPr lang="sv-SE" sz="800" b="0" i="0" u="none" strike="noStrike">
                          <a:solidFill>
                            <a:srgbClr val="000000"/>
                          </a:solidFill>
                          <a:effectLst/>
                          <a:latin typeface="Futura Std Book" panose="020B0502020204020303"/>
                        </a:rPr>
                        <a:t>14 000</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-1 200</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-7,9</a:t>
                      </a:r>
                    </a:p>
                  </a:txBody>
                  <a:tcPr marL="9525" marR="9525" marT="9525" marB="0" anchor="ctr"/>
                </a:tc>
                <a:extLst>
                  <a:ext uri="{0D108BD9-81ED-4DB2-BD59-A6C34878D82A}">
                    <a16:rowId xmlns:a16="http://schemas.microsoft.com/office/drawing/2014/main" val="1121273573"/>
                  </a:ext>
                </a:extLst>
              </a:tr>
              <a:tr h="21600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sv-SE" sz="800" dirty="0"/>
                        <a:t>Yrken inom maskinell tillverkning och transport med mera</a:t>
                      </a:r>
                    </a:p>
                  </a:txBody>
                  <a:tcPr>
                    <a:lnL w="12700" cmpd="sng">
                      <a:noFill/>
                    </a:lnL>
                  </a:tcPr>
                </a:tc>
                <a:tc>
                  <a:txBody>
                    <a:bodyPr/>
                    <a:lstStyle/>
                    <a:p>
                      <a:pPr algn="ctr" rtl="0" fontAlgn="ctr"/>
                      <a:r>
                        <a:rPr lang="sv-SE" sz="800" b="0" i="0" u="none" strike="noStrike">
                          <a:solidFill>
                            <a:srgbClr val="000000"/>
                          </a:solidFill>
                          <a:effectLst/>
                          <a:latin typeface="Futura Std Book" panose="020B0502020204020303"/>
                        </a:rPr>
                        <a:t>11 000</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-100</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-0,9</a:t>
                      </a:r>
                    </a:p>
                  </a:txBody>
                  <a:tcPr marL="9525" marR="9525" marT="9525" marB="0" anchor="ctr"/>
                </a:tc>
                <a:extLst>
                  <a:ext uri="{0D108BD9-81ED-4DB2-BD59-A6C34878D82A}">
                    <a16:rowId xmlns:a16="http://schemas.microsoft.com/office/drawing/2014/main" val="1084239425"/>
                  </a:ext>
                </a:extLst>
              </a:tr>
              <a:tr h="21600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sv-SE" sz="800" dirty="0"/>
                        <a:t>Yrken med krav på kortare utbildning eller introduktion</a:t>
                      </a:r>
                    </a:p>
                  </a:txBody>
                  <a:tcPr>
                    <a:lnL w="12700" cmpd="sng">
                      <a:noFill/>
                    </a:lnL>
                  </a:tcP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kumimoji="0" lang="sv-SE" sz="800" b="0" i="0" u="none" strike="noStrike" kern="1200" cap="none" spc="0" normalizeH="0" baseline="0" noProof="0">
                          <a:ln>
                            <a:noFill/>
                          </a:ln>
                          <a:solidFill>
                            <a:srgbClr val="000000"/>
                          </a:solidFill>
                          <a:effectLst/>
                          <a:uLnTx/>
                          <a:uFillTx/>
                          <a:latin typeface="Futura Std Book" panose="020B0502020204020303"/>
                          <a:ea typeface="+mn-ea"/>
                          <a:cs typeface="+mn-cs"/>
                        </a:rPr>
                        <a:t>i.u.</a:t>
                      </a:r>
                      <a:endParaRPr kumimoji="0" lang="sv-SE" sz="800" b="0" i="0" u="none" strike="noStrike" kern="1200" cap="none" spc="0" normalizeH="0" baseline="0" noProof="0" dirty="0">
                        <a:ln>
                          <a:noFill/>
                        </a:ln>
                        <a:solidFill>
                          <a:srgbClr val="000000"/>
                        </a:solidFill>
                        <a:effectLst/>
                        <a:uLnTx/>
                        <a:uFillTx/>
                        <a:latin typeface="Futura Std Book" panose="020B0502020204020303"/>
                        <a:ea typeface="+mn-ea"/>
                        <a:cs typeface="+mn-cs"/>
                      </a:endParaRPr>
                    </a:p>
                  </a:txBody>
                  <a:tcPr marL="9525" marR="9525" marT="9525" marB="0" anchor="ct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kumimoji="0" lang="sv-SE" sz="800" b="0" i="0" u="none" strike="noStrike" kern="1200" cap="none" spc="0" normalizeH="0" baseline="0" noProof="0">
                          <a:ln>
                            <a:noFill/>
                          </a:ln>
                          <a:solidFill>
                            <a:srgbClr val="000000"/>
                          </a:solidFill>
                          <a:effectLst/>
                          <a:uLnTx/>
                          <a:uFillTx/>
                          <a:latin typeface="Futura Std Book" panose="020B0502020204020303"/>
                          <a:ea typeface="+mn-ea"/>
                          <a:cs typeface="+mn-cs"/>
                        </a:rPr>
                        <a:t>i.u.</a:t>
                      </a:r>
                      <a:endParaRPr kumimoji="0" lang="sv-SE" sz="800" b="0" i="0" u="none" strike="noStrike" kern="1200" cap="none" spc="0" normalizeH="0" baseline="0" noProof="0" dirty="0">
                        <a:ln>
                          <a:noFill/>
                        </a:ln>
                        <a:solidFill>
                          <a:srgbClr val="000000"/>
                        </a:solidFill>
                        <a:effectLst/>
                        <a:uLnTx/>
                        <a:uFillTx/>
                        <a:latin typeface="Futura Std Book" panose="020B0502020204020303"/>
                        <a:ea typeface="+mn-ea"/>
                        <a:cs typeface="+mn-cs"/>
                      </a:endParaRPr>
                    </a:p>
                  </a:txBody>
                  <a:tcPr marL="9525" marR="9525" marT="9525" marB="0" anchor="ct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kumimoji="0" lang="sv-SE" sz="800" b="0" i="0" u="none" strike="noStrike" kern="1200" cap="none" spc="0" normalizeH="0" baseline="0" noProof="0">
                          <a:ln>
                            <a:noFill/>
                          </a:ln>
                          <a:solidFill>
                            <a:srgbClr val="000000"/>
                          </a:solidFill>
                          <a:effectLst/>
                          <a:uLnTx/>
                          <a:uFillTx/>
                          <a:latin typeface="Futura Std Book" panose="020B0502020204020303"/>
                          <a:ea typeface="+mn-ea"/>
                          <a:cs typeface="+mn-cs"/>
                        </a:rPr>
                        <a:t>i.u.</a:t>
                      </a:r>
                      <a:endParaRPr kumimoji="0" lang="sv-SE" sz="800" b="0" i="0" u="none" strike="noStrike" kern="1200" cap="none" spc="0" normalizeH="0" baseline="0" noProof="0" dirty="0">
                        <a:ln>
                          <a:noFill/>
                        </a:ln>
                        <a:solidFill>
                          <a:srgbClr val="000000"/>
                        </a:solidFill>
                        <a:effectLst/>
                        <a:uLnTx/>
                        <a:uFillTx/>
                        <a:latin typeface="Futura Std Book" panose="020B0502020204020303"/>
                        <a:ea typeface="+mn-ea"/>
                        <a:cs typeface="+mn-cs"/>
                      </a:endParaRPr>
                    </a:p>
                  </a:txBody>
                  <a:tcPr marL="9525" marR="9525" marT="9525" marB="0" anchor="ctr"/>
                </a:tc>
                <a:extLst>
                  <a:ext uri="{0D108BD9-81ED-4DB2-BD59-A6C34878D82A}">
                    <a16:rowId xmlns:a16="http://schemas.microsoft.com/office/drawing/2014/main" val="2047465816"/>
                  </a:ext>
                </a:extLst>
              </a:tr>
              <a:tr h="21600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sv-SE" sz="800" b="0" dirty="0"/>
                        <a:t>Uppgift saknas</a:t>
                      </a:r>
                    </a:p>
                  </a:txBody>
                  <a:tcPr>
                    <a:lnL w="12700" cmpd="sng">
                      <a:noFill/>
                    </a:lnL>
                  </a:tcP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kumimoji="0" lang="sv-SE" sz="800" b="0" i="0" u="none" strike="noStrike" kern="1200" cap="none" spc="0" normalizeH="0" baseline="0" noProof="0">
                          <a:ln>
                            <a:noFill/>
                          </a:ln>
                          <a:solidFill>
                            <a:srgbClr val="000000"/>
                          </a:solidFill>
                          <a:effectLst/>
                          <a:uLnTx/>
                          <a:uFillTx/>
                          <a:latin typeface="Futura Std Book" panose="020B0502020204020303"/>
                          <a:ea typeface="+mn-ea"/>
                          <a:cs typeface="+mn-cs"/>
                        </a:rPr>
                        <a:t>i.u.</a:t>
                      </a:r>
                      <a:endParaRPr kumimoji="0" lang="sv-SE" sz="800" b="0" i="0" u="none" strike="noStrike" kern="1200" cap="none" spc="0" normalizeH="0" baseline="0" noProof="0" dirty="0">
                        <a:ln>
                          <a:noFill/>
                        </a:ln>
                        <a:solidFill>
                          <a:srgbClr val="000000"/>
                        </a:solidFill>
                        <a:effectLst/>
                        <a:uLnTx/>
                        <a:uFillTx/>
                        <a:latin typeface="Futura Std Book" panose="020B0502020204020303"/>
                        <a:ea typeface="+mn-ea"/>
                        <a:cs typeface="+mn-cs"/>
                      </a:endParaRPr>
                    </a:p>
                  </a:txBody>
                  <a:tcPr marL="9525" marR="9525" marT="9525" marB="0" anchor="ct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kumimoji="0" lang="sv-SE" sz="800" b="0" i="0" u="none" strike="noStrike" kern="1200" cap="none" spc="0" normalizeH="0" baseline="0" noProof="0">
                          <a:ln>
                            <a:noFill/>
                          </a:ln>
                          <a:solidFill>
                            <a:srgbClr val="000000"/>
                          </a:solidFill>
                          <a:effectLst/>
                          <a:uLnTx/>
                          <a:uFillTx/>
                          <a:latin typeface="Futura Std Book" panose="020B0502020204020303"/>
                          <a:ea typeface="+mn-ea"/>
                          <a:cs typeface="+mn-cs"/>
                        </a:rPr>
                        <a:t>i.u.</a:t>
                      </a:r>
                      <a:endParaRPr kumimoji="0" lang="sv-SE" sz="800" b="0" i="0" u="none" strike="noStrike" kern="1200" cap="none" spc="0" normalizeH="0" baseline="0" noProof="0" dirty="0">
                        <a:ln>
                          <a:noFill/>
                        </a:ln>
                        <a:solidFill>
                          <a:srgbClr val="000000"/>
                        </a:solidFill>
                        <a:effectLst/>
                        <a:uLnTx/>
                        <a:uFillTx/>
                        <a:latin typeface="Futura Std Book" panose="020B0502020204020303"/>
                        <a:ea typeface="+mn-ea"/>
                        <a:cs typeface="+mn-cs"/>
                      </a:endParaRPr>
                    </a:p>
                  </a:txBody>
                  <a:tcPr marL="9525" marR="9525" marT="9525" marB="0" anchor="ct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kumimoji="0" lang="sv-SE" sz="800" b="0" i="0" u="none" strike="noStrike" kern="1200" cap="none" spc="0" normalizeH="0" baseline="0" noProof="0" dirty="0" err="1">
                          <a:ln>
                            <a:noFill/>
                          </a:ln>
                          <a:solidFill>
                            <a:srgbClr val="000000"/>
                          </a:solidFill>
                          <a:effectLst/>
                          <a:uLnTx/>
                          <a:uFillTx/>
                          <a:latin typeface="Futura Std Book" panose="020B0502020204020303"/>
                          <a:ea typeface="+mn-ea"/>
                          <a:cs typeface="+mn-cs"/>
                        </a:rPr>
                        <a:t>i.u</a:t>
                      </a:r>
                      <a:r>
                        <a:rPr kumimoji="0" lang="sv-SE" sz="800" b="0" i="0" u="none" strike="noStrike" kern="1200" cap="none" spc="0" normalizeH="0" baseline="0" noProof="0" dirty="0">
                          <a:ln>
                            <a:noFill/>
                          </a:ln>
                          <a:solidFill>
                            <a:srgbClr val="000000"/>
                          </a:solidFill>
                          <a:effectLst/>
                          <a:uLnTx/>
                          <a:uFillTx/>
                          <a:latin typeface="Futura Std Book" panose="020B0502020204020303"/>
                          <a:ea typeface="+mn-ea"/>
                          <a:cs typeface="+mn-cs"/>
                        </a:rPr>
                        <a:t>.</a:t>
                      </a:r>
                    </a:p>
                  </a:txBody>
                  <a:tcPr marL="9525" marR="9525" marT="9525" marB="0" anchor="ctr"/>
                </a:tc>
                <a:extLst>
                  <a:ext uri="{0D108BD9-81ED-4DB2-BD59-A6C34878D82A}">
                    <a16:rowId xmlns:a16="http://schemas.microsoft.com/office/drawing/2014/main" val="4226078857"/>
                  </a:ext>
                </a:extLst>
              </a:tr>
              <a:tr h="21600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sv-SE" sz="800" dirty="0"/>
                        <a:t>Sysselsatta i Sverige</a:t>
                      </a:r>
                    </a:p>
                  </a:txBody>
                  <a:tcPr>
                    <a:lnL w="12700" cmpd="sng">
                      <a:noFill/>
                    </a:lnL>
                  </a:tcPr>
                </a:tc>
                <a:tc>
                  <a:txBody>
                    <a:bodyPr/>
                    <a:lstStyle/>
                    <a:p>
                      <a:pPr algn="ctr" fontAlgn="ctr"/>
                      <a:r>
                        <a:rPr lang="sv-SE" sz="800" b="0" i="0" u="none" strike="noStrike" dirty="0">
                          <a:solidFill>
                            <a:srgbClr val="000000"/>
                          </a:solidFill>
                          <a:effectLst/>
                          <a:latin typeface="Futura Std Book" panose="020B0502020204020303"/>
                        </a:rPr>
                        <a:t>138 100</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-6 300</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-4,4</a:t>
                      </a:r>
                    </a:p>
                  </a:txBody>
                  <a:tcPr marL="9525" marR="9525" marT="9525" marB="0" anchor="ctr"/>
                </a:tc>
                <a:extLst>
                  <a:ext uri="{0D108BD9-81ED-4DB2-BD59-A6C34878D82A}">
                    <a16:rowId xmlns:a16="http://schemas.microsoft.com/office/drawing/2014/main" val="2443966492"/>
                  </a:ext>
                </a:extLst>
              </a:tr>
              <a:tr h="21600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sv-SE" sz="800" dirty="0"/>
                        <a:t>Sysselsatta utomlands</a:t>
                      </a:r>
                    </a:p>
                  </a:txBody>
                  <a:tcPr>
                    <a:lnL w="12700" cmpd="sng">
                      <a:noFill/>
                    </a:lnL>
                  </a:tcP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kumimoji="0" lang="sv-SE" sz="800" b="0" i="0" u="none" strike="noStrike" kern="1200" cap="none" spc="0" normalizeH="0" baseline="0" noProof="0">
                          <a:ln>
                            <a:noFill/>
                          </a:ln>
                          <a:solidFill>
                            <a:srgbClr val="000000"/>
                          </a:solidFill>
                          <a:effectLst/>
                          <a:uLnTx/>
                          <a:uFillTx/>
                          <a:latin typeface="Futura Std Book" panose="020B0502020204020303"/>
                          <a:ea typeface="+mn-ea"/>
                          <a:cs typeface="+mn-cs"/>
                        </a:rPr>
                        <a:t>i.u.</a:t>
                      </a:r>
                      <a:endParaRPr kumimoji="0" lang="sv-SE" sz="800" b="0" i="0" u="none" strike="noStrike" kern="1200" cap="none" spc="0" normalizeH="0" baseline="0" noProof="0" dirty="0">
                        <a:ln>
                          <a:noFill/>
                        </a:ln>
                        <a:solidFill>
                          <a:srgbClr val="000000"/>
                        </a:solidFill>
                        <a:effectLst/>
                        <a:uLnTx/>
                        <a:uFillTx/>
                        <a:latin typeface="Futura Std Book" panose="020B0502020204020303"/>
                        <a:ea typeface="+mn-ea"/>
                        <a:cs typeface="+mn-cs"/>
                      </a:endParaRPr>
                    </a:p>
                  </a:txBody>
                  <a:tcPr marL="9525" marR="9525" marT="9525" marB="0" anchor="ct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kumimoji="0" lang="sv-SE" sz="800" b="0" i="0" u="none" strike="noStrike" kern="1200" cap="none" spc="0" normalizeH="0" baseline="0" noProof="0">
                          <a:ln>
                            <a:noFill/>
                          </a:ln>
                          <a:solidFill>
                            <a:srgbClr val="000000"/>
                          </a:solidFill>
                          <a:effectLst/>
                          <a:uLnTx/>
                          <a:uFillTx/>
                          <a:latin typeface="Futura Std Book" panose="020B0502020204020303"/>
                          <a:ea typeface="+mn-ea"/>
                          <a:cs typeface="+mn-cs"/>
                        </a:rPr>
                        <a:t>i.u.</a:t>
                      </a:r>
                      <a:endParaRPr kumimoji="0" lang="sv-SE" sz="800" b="0" i="0" u="none" strike="noStrike" kern="1200" cap="none" spc="0" normalizeH="0" baseline="0" noProof="0" dirty="0">
                        <a:ln>
                          <a:noFill/>
                        </a:ln>
                        <a:solidFill>
                          <a:srgbClr val="000000"/>
                        </a:solidFill>
                        <a:effectLst/>
                        <a:uLnTx/>
                        <a:uFillTx/>
                        <a:latin typeface="Futura Std Book" panose="020B0502020204020303"/>
                        <a:ea typeface="+mn-ea"/>
                        <a:cs typeface="+mn-cs"/>
                      </a:endParaRPr>
                    </a:p>
                  </a:txBody>
                  <a:tcPr marL="9525" marR="9525" marT="9525" marB="0" anchor="ct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kumimoji="0" lang="sv-SE" sz="800" b="0" i="0" u="none" strike="noStrike" kern="1200" cap="none" spc="0" normalizeH="0" baseline="0" noProof="0" dirty="0" err="1">
                          <a:ln>
                            <a:noFill/>
                          </a:ln>
                          <a:solidFill>
                            <a:srgbClr val="000000"/>
                          </a:solidFill>
                          <a:effectLst/>
                          <a:uLnTx/>
                          <a:uFillTx/>
                          <a:latin typeface="Futura Std Book" panose="020B0502020204020303"/>
                          <a:ea typeface="+mn-ea"/>
                          <a:cs typeface="+mn-cs"/>
                        </a:rPr>
                        <a:t>i.u</a:t>
                      </a:r>
                      <a:r>
                        <a:rPr kumimoji="0" lang="sv-SE" sz="800" b="0" i="0" u="none" strike="noStrike" kern="1200" cap="none" spc="0" normalizeH="0" baseline="0" noProof="0" dirty="0">
                          <a:ln>
                            <a:noFill/>
                          </a:ln>
                          <a:solidFill>
                            <a:srgbClr val="000000"/>
                          </a:solidFill>
                          <a:effectLst/>
                          <a:uLnTx/>
                          <a:uFillTx/>
                          <a:latin typeface="Futura Std Book" panose="020B0502020204020303"/>
                          <a:ea typeface="+mn-ea"/>
                          <a:cs typeface="+mn-cs"/>
                        </a:rPr>
                        <a:t>.</a:t>
                      </a:r>
                    </a:p>
                  </a:txBody>
                  <a:tcPr marL="9525" marR="9525" marT="9525" marB="0" anchor="ctr"/>
                </a:tc>
                <a:extLst>
                  <a:ext uri="{0D108BD9-81ED-4DB2-BD59-A6C34878D82A}">
                    <a16:rowId xmlns:a16="http://schemas.microsoft.com/office/drawing/2014/main" val="3055248050"/>
                  </a:ext>
                </a:extLst>
              </a:tr>
              <a:tr h="21600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sv-SE" sz="800" b="1" dirty="0"/>
                        <a:t>Total</a:t>
                      </a:r>
                    </a:p>
                  </a:txBody>
                  <a:tcPr>
                    <a:lnL w="12700" cmpd="sng">
                      <a:noFill/>
                    </a:lnL>
                  </a:tcPr>
                </a:tc>
                <a:tc>
                  <a:txBody>
                    <a:bodyPr/>
                    <a:lstStyle/>
                    <a:p>
                      <a:pPr algn="ctr" fontAlgn="ctr"/>
                      <a:r>
                        <a:rPr lang="sv-SE" sz="800" b="1" i="0" u="none" strike="noStrike">
                          <a:solidFill>
                            <a:srgbClr val="000000"/>
                          </a:solidFill>
                          <a:effectLst/>
                          <a:latin typeface="Futura Std Book" panose="020B0502020204020303"/>
                        </a:rPr>
                        <a:t>138 900</a:t>
                      </a:r>
                    </a:p>
                  </a:txBody>
                  <a:tcPr marL="9525" marR="9525" marT="9525" marB="0" anchor="ctr"/>
                </a:tc>
                <a:tc>
                  <a:txBody>
                    <a:bodyPr/>
                    <a:lstStyle/>
                    <a:p>
                      <a:pPr algn="ctr" fontAlgn="ctr"/>
                      <a:r>
                        <a:rPr lang="sv-SE" sz="800" b="1" i="0" u="none" strike="noStrike" dirty="0">
                          <a:solidFill>
                            <a:srgbClr val="000000"/>
                          </a:solidFill>
                          <a:effectLst/>
                          <a:latin typeface="Futura Std Book" panose="020B0502020204020303"/>
                        </a:rPr>
                        <a:t>-5 800</a:t>
                      </a:r>
                    </a:p>
                  </a:txBody>
                  <a:tcPr marL="9525" marR="9525" marT="9525" marB="0" anchor="ctr"/>
                </a:tc>
                <a:tc>
                  <a:txBody>
                    <a:bodyPr/>
                    <a:lstStyle/>
                    <a:p>
                      <a:pPr algn="ctr" fontAlgn="ctr"/>
                      <a:r>
                        <a:rPr lang="sv-SE" sz="800" b="1" i="0" u="none" strike="noStrike" dirty="0">
                          <a:solidFill>
                            <a:srgbClr val="000000"/>
                          </a:solidFill>
                          <a:effectLst/>
                          <a:latin typeface="Futura Std Book" panose="020B0502020204020303"/>
                        </a:rPr>
                        <a:t>-4,0</a:t>
                      </a:r>
                    </a:p>
                  </a:txBody>
                  <a:tcPr marL="9525" marR="9525" marT="9525" marB="0" anchor="ctr"/>
                </a:tc>
                <a:extLst>
                  <a:ext uri="{0D108BD9-81ED-4DB2-BD59-A6C34878D82A}">
                    <a16:rowId xmlns:a16="http://schemas.microsoft.com/office/drawing/2014/main" val="2884210164"/>
                  </a:ext>
                </a:extLst>
              </a:tr>
            </a:tbl>
          </a:graphicData>
        </a:graphic>
      </p:graphicFrame>
      <p:sp>
        <p:nvSpPr>
          <p:cNvPr id="4" name="textruta 3">
            <a:extLst>
              <a:ext uri="{FF2B5EF4-FFF2-40B4-BE49-F238E27FC236}">
                <a16:creationId xmlns:a16="http://schemas.microsoft.com/office/drawing/2014/main" id="{4F037521-850E-4FAC-9772-69E7898F459E}"/>
              </a:ext>
            </a:extLst>
          </p:cNvPr>
          <p:cNvSpPr txBox="1"/>
          <p:nvPr/>
        </p:nvSpPr>
        <p:spPr>
          <a:xfrm>
            <a:off x="1882773" y="5153055"/>
            <a:ext cx="3474028" cy="215444"/>
          </a:xfrm>
          <a:prstGeom prst="rect">
            <a:avLst/>
          </a:prstGeom>
          <a:noFill/>
        </p:spPr>
        <p:txBody>
          <a:bodyPr wrap="none" rtlCol="0">
            <a:spAutoFit/>
          </a:bodyPr>
          <a:lstStyle/>
          <a:p>
            <a:r>
              <a:rPr lang="sv-SE" sz="800" dirty="0"/>
              <a:t>Källa: Statistiska centralbyrån (Arbetskraftsundersökningarna, AKU)</a:t>
            </a:r>
          </a:p>
        </p:txBody>
      </p:sp>
    </p:spTree>
    <p:extLst>
      <p:ext uri="{BB962C8B-B14F-4D97-AF65-F5344CB8AC3E}">
        <p14:creationId xmlns:p14="http://schemas.microsoft.com/office/powerpoint/2010/main" val="2640861237"/>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C594EEA9-1531-4146-9599-7EF87727C2C5}"/>
              </a:ext>
            </a:extLst>
          </p:cNvPr>
          <p:cNvSpPr>
            <a:spLocks noGrp="1"/>
          </p:cNvSpPr>
          <p:nvPr>
            <p:ph type="title"/>
          </p:nvPr>
        </p:nvSpPr>
        <p:spPr>
          <a:xfrm>
            <a:off x="721638" y="342899"/>
            <a:ext cx="8426449" cy="1113955"/>
          </a:xfrm>
        </p:spPr>
        <p:txBody>
          <a:bodyPr/>
          <a:lstStyle/>
          <a:p>
            <a:r>
              <a:rPr lang="sv-SE" dirty="0"/>
              <a:t>Lediga jobb</a:t>
            </a:r>
          </a:p>
        </p:txBody>
      </p:sp>
      <p:sp>
        <p:nvSpPr>
          <p:cNvPr id="8" name="textruta 7">
            <a:extLst>
              <a:ext uri="{FF2B5EF4-FFF2-40B4-BE49-F238E27FC236}">
                <a16:creationId xmlns:a16="http://schemas.microsoft.com/office/drawing/2014/main" id="{B79D6868-AEFB-4F6E-A0E9-CF7AB0F1BC33}"/>
              </a:ext>
            </a:extLst>
          </p:cNvPr>
          <p:cNvSpPr txBox="1"/>
          <p:nvPr/>
        </p:nvSpPr>
        <p:spPr>
          <a:xfrm>
            <a:off x="721638" y="5756989"/>
            <a:ext cx="1500732" cy="215444"/>
          </a:xfrm>
          <a:prstGeom prst="rect">
            <a:avLst/>
          </a:prstGeom>
          <a:noFill/>
        </p:spPr>
        <p:txBody>
          <a:bodyPr wrap="none" rtlCol="0">
            <a:spAutoFit/>
          </a:bodyPr>
          <a:lstStyle/>
          <a:p>
            <a:r>
              <a:rPr lang="sv-SE" sz="800" dirty="0"/>
              <a:t>Källa: Arbetsförmedlingen </a:t>
            </a:r>
          </a:p>
        </p:txBody>
      </p:sp>
      <p:sp>
        <p:nvSpPr>
          <p:cNvPr id="10" name="Rektangel 9">
            <a:extLst>
              <a:ext uri="{FF2B5EF4-FFF2-40B4-BE49-F238E27FC236}">
                <a16:creationId xmlns:a16="http://schemas.microsoft.com/office/drawing/2014/main" id="{5172B7A3-1950-454E-A840-C9FF0842E69C}"/>
              </a:ext>
            </a:extLst>
          </p:cNvPr>
          <p:cNvSpPr/>
          <p:nvPr/>
        </p:nvSpPr>
        <p:spPr>
          <a:xfrm>
            <a:off x="6744446" y="3429000"/>
            <a:ext cx="4725915" cy="2543432"/>
          </a:xfrm>
          <a:prstGeom prst="rect">
            <a:avLst/>
          </a:prstGeom>
          <a:solidFill>
            <a:srgbClr val="FEDEED"/>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44000" tIns="144000" rIns="144000" bIns="144000" numCol="1" spcCol="0" rtlCol="0" fromWordArt="0" anchor="t" anchorCtr="0" forceAA="0" compatLnSpc="1">
            <a:prstTxWarp prst="textNoShape">
              <a:avLst/>
            </a:prstTxWarp>
            <a:noAutofit/>
          </a:bodyPr>
          <a:lstStyle/>
          <a:p>
            <a:pPr algn="l"/>
            <a:endParaRPr lang="sv-SE" dirty="0">
              <a:latin typeface="+mj-lt"/>
            </a:endParaRPr>
          </a:p>
        </p:txBody>
      </p:sp>
      <p:sp>
        <p:nvSpPr>
          <p:cNvPr id="11" name="Platshållare för innehåll 3">
            <a:extLst>
              <a:ext uri="{FF2B5EF4-FFF2-40B4-BE49-F238E27FC236}">
                <a16:creationId xmlns:a16="http://schemas.microsoft.com/office/drawing/2014/main" id="{85924509-F5D5-4A53-BD50-0F194E9EB15E}"/>
              </a:ext>
            </a:extLst>
          </p:cNvPr>
          <p:cNvSpPr>
            <a:spLocks noGrp="1"/>
          </p:cNvSpPr>
          <p:nvPr>
            <p:ph sz="half" idx="2"/>
          </p:nvPr>
        </p:nvSpPr>
        <p:spPr>
          <a:xfrm>
            <a:off x="6744445" y="2038525"/>
            <a:ext cx="4725915" cy="1390473"/>
          </a:xfrm>
        </p:spPr>
        <p:txBody>
          <a:bodyPr/>
          <a:lstStyle/>
          <a:p>
            <a:pPr lvl="4"/>
            <a:r>
              <a:rPr lang="sv-SE" sz="1400" dirty="0"/>
              <a:t>Antalet lediga jobb ökade med 54 procent i länet och 42 procent i Örebro kommun under kvartalet. </a:t>
            </a:r>
          </a:p>
          <a:p>
            <a:pPr lvl="4"/>
            <a:r>
              <a:rPr lang="sv-SE" sz="1400" dirty="0"/>
              <a:t>Antalet lediga jobb ökade mest inom Finansiell verksamhet, inklusive företagstjänster.</a:t>
            </a:r>
          </a:p>
        </p:txBody>
      </p:sp>
      <p:sp>
        <p:nvSpPr>
          <p:cNvPr id="27" name="textruta 26">
            <a:extLst>
              <a:ext uri="{FF2B5EF4-FFF2-40B4-BE49-F238E27FC236}">
                <a16:creationId xmlns:a16="http://schemas.microsoft.com/office/drawing/2014/main" id="{6945BE6D-16A8-4FB0-B582-95C86CA8F41F}"/>
              </a:ext>
            </a:extLst>
          </p:cNvPr>
          <p:cNvSpPr txBox="1"/>
          <p:nvPr/>
        </p:nvSpPr>
        <p:spPr>
          <a:xfrm>
            <a:off x="6744446" y="3428999"/>
            <a:ext cx="1072730" cy="276999"/>
          </a:xfrm>
          <a:prstGeom prst="rect">
            <a:avLst/>
          </a:prstGeom>
          <a:noFill/>
        </p:spPr>
        <p:txBody>
          <a:bodyPr wrap="none" rtlCol="0">
            <a:spAutoFit/>
          </a:bodyPr>
          <a:lstStyle/>
          <a:p>
            <a:r>
              <a:rPr lang="sv-SE" sz="1200" b="1" dirty="0">
                <a:latin typeface="+mj-lt"/>
                <a:cs typeface="Arial" panose="020B0604020202020204" pitchFamily="34" charset="0"/>
              </a:rPr>
              <a:t>Lediga jobb</a:t>
            </a:r>
          </a:p>
        </p:txBody>
      </p:sp>
      <p:sp>
        <p:nvSpPr>
          <p:cNvPr id="37" name="textruta 36">
            <a:extLst>
              <a:ext uri="{FF2B5EF4-FFF2-40B4-BE49-F238E27FC236}">
                <a16:creationId xmlns:a16="http://schemas.microsoft.com/office/drawing/2014/main" id="{AA5C7BA9-BFDC-48E1-9434-68AD052BEC58}"/>
              </a:ext>
            </a:extLst>
          </p:cNvPr>
          <p:cNvSpPr txBox="1"/>
          <p:nvPr/>
        </p:nvSpPr>
        <p:spPr>
          <a:xfrm>
            <a:off x="10309225" y="5972432"/>
            <a:ext cx="1181734" cy="184666"/>
          </a:xfrm>
          <a:prstGeom prst="rect">
            <a:avLst/>
          </a:prstGeom>
          <a:noFill/>
        </p:spPr>
        <p:txBody>
          <a:bodyPr wrap="none" rtlCol="0">
            <a:spAutoFit/>
          </a:bodyPr>
          <a:lstStyle/>
          <a:p>
            <a:r>
              <a:rPr lang="sv-SE" sz="600" dirty="0"/>
              <a:t>* De fyra senaste kvartalen</a:t>
            </a:r>
          </a:p>
        </p:txBody>
      </p:sp>
      <p:sp>
        <p:nvSpPr>
          <p:cNvPr id="25" name="textruta 24">
            <a:extLst>
              <a:ext uri="{FF2B5EF4-FFF2-40B4-BE49-F238E27FC236}">
                <a16:creationId xmlns:a16="http://schemas.microsoft.com/office/drawing/2014/main" id="{6AEEC28D-7035-4B16-8EEC-D32667B73FBA}"/>
              </a:ext>
            </a:extLst>
          </p:cNvPr>
          <p:cNvSpPr txBox="1"/>
          <p:nvPr/>
        </p:nvSpPr>
        <p:spPr>
          <a:xfrm>
            <a:off x="701038" y="1453623"/>
            <a:ext cx="3906839" cy="492443"/>
          </a:xfrm>
          <a:prstGeom prst="rect">
            <a:avLst/>
          </a:prstGeom>
          <a:noFill/>
        </p:spPr>
        <p:txBody>
          <a:bodyPr wrap="none" rtlCol="0">
            <a:spAutoFit/>
          </a:bodyPr>
          <a:lstStyle/>
          <a:p>
            <a:r>
              <a:rPr lang="sv-SE" sz="1400" b="1" dirty="0"/>
              <a:t>Nyanmälda platser på Arbetsförmedlingen</a:t>
            </a:r>
            <a:r>
              <a:rPr lang="sv-SE" sz="1400" dirty="0"/>
              <a:t/>
            </a:r>
            <a:br>
              <a:rPr lang="sv-SE" sz="1400" dirty="0"/>
            </a:br>
            <a:r>
              <a:rPr lang="sv-SE" sz="1200" dirty="0"/>
              <a:t>Index 100 = 2011 kv4</a:t>
            </a:r>
            <a:endParaRPr lang="sv-SE" sz="1400" dirty="0"/>
          </a:p>
        </p:txBody>
      </p:sp>
      <p:graphicFrame>
        <p:nvGraphicFramePr>
          <p:cNvPr id="3" name="Tabell 2">
            <a:extLst>
              <a:ext uri="{FF2B5EF4-FFF2-40B4-BE49-F238E27FC236}">
                <a16:creationId xmlns:a16="http://schemas.microsoft.com/office/drawing/2014/main" id="{3577BCDC-77E7-44DA-9B67-489610E6F77E}"/>
              </a:ext>
            </a:extLst>
          </p:cNvPr>
          <p:cNvGraphicFramePr>
            <a:graphicFrameLocks noGrp="1"/>
          </p:cNvGraphicFramePr>
          <p:nvPr>
            <p:extLst>
              <p:ext uri="{D42A27DB-BD31-4B8C-83A1-F6EECF244321}">
                <p14:modId xmlns:p14="http://schemas.microsoft.com/office/powerpoint/2010/main" val="4220928817"/>
              </p:ext>
            </p:extLst>
          </p:nvPr>
        </p:nvGraphicFramePr>
        <p:xfrm>
          <a:off x="6744445" y="3730568"/>
          <a:ext cx="4725916" cy="2241863"/>
        </p:xfrm>
        <a:graphic>
          <a:graphicData uri="http://schemas.openxmlformats.org/drawingml/2006/table">
            <a:tbl>
              <a:tblPr bandRow="1">
                <a:tableStyleId>{2D5ABB26-0587-4C30-8999-92F81FD0307C}</a:tableStyleId>
              </a:tblPr>
              <a:tblGrid>
                <a:gridCol w="1543718">
                  <a:extLst>
                    <a:ext uri="{9D8B030D-6E8A-4147-A177-3AD203B41FA5}">
                      <a16:colId xmlns:a16="http://schemas.microsoft.com/office/drawing/2014/main" val="946917809"/>
                    </a:ext>
                  </a:extLst>
                </a:gridCol>
                <a:gridCol w="685604">
                  <a:extLst>
                    <a:ext uri="{9D8B030D-6E8A-4147-A177-3AD203B41FA5}">
                      <a16:colId xmlns:a16="http://schemas.microsoft.com/office/drawing/2014/main" val="633988030"/>
                    </a:ext>
                  </a:extLst>
                </a:gridCol>
                <a:gridCol w="623387">
                  <a:extLst>
                    <a:ext uri="{9D8B030D-6E8A-4147-A177-3AD203B41FA5}">
                      <a16:colId xmlns:a16="http://schemas.microsoft.com/office/drawing/2014/main" val="3917778827"/>
                    </a:ext>
                  </a:extLst>
                </a:gridCol>
                <a:gridCol w="614869">
                  <a:extLst>
                    <a:ext uri="{9D8B030D-6E8A-4147-A177-3AD203B41FA5}">
                      <a16:colId xmlns:a16="http://schemas.microsoft.com/office/drawing/2014/main" val="1219547459"/>
                    </a:ext>
                  </a:extLst>
                </a:gridCol>
                <a:gridCol w="717079">
                  <a:extLst>
                    <a:ext uri="{9D8B030D-6E8A-4147-A177-3AD203B41FA5}">
                      <a16:colId xmlns:a16="http://schemas.microsoft.com/office/drawing/2014/main" val="1214491405"/>
                    </a:ext>
                  </a:extLst>
                </a:gridCol>
                <a:gridCol w="541259">
                  <a:extLst>
                    <a:ext uri="{9D8B030D-6E8A-4147-A177-3AD203B41FA5}">
                      <a16:colId xmlns:a16="http://schemas.microsoft.com/office/drawing/2014/main" val="4265015680"/>
                    </a:ext>
                  </a:extLst>
                </a:gridCol>
              </a:tblGrid>
              <a:tr h="327601">
                <a:tc>
                  <a:txBody>
                    <a:bodyPr/>
                    <a:lstStyle/>
                    <a:p>
                      <a:pPr marL="72000" algn="l" fontAlgn="b"/>
                      <a:endParaRPr lang="sv-SE" sz="800" b="0" i="0" u="none" strike="noStrike" dirty="0">
                        <a:solidFill>
                          <a:srgbClr val="000000"/>
                        </a:solidFill>
                        <a:effectLst/>
                        <a:latin typeface="Futura Std Book" panose="020B0502020204020303"/>
                      </a:endParaRPr>
                    </a:p>
                  </a:txBody>
                  <a:tcPr marL="9525" marR="9525" marT="9525" marB="0" anchor="b"/>
                </a:tc>
                <a:tc>
                  <a:txBody>
                    <a:bodyPr/>
                    <a:lstStyle/>
                    <a:p>
                      <a:pPr algn="ctr" rtl="0" fontAlgn="b"/>
                      <a:r>
                        <a:rPr lang="sv-SE" sz="800" b="0" i="0" u="none" strike="noStrike">
                          <a:solidFill>
                            <a:srgbClr val="000000"/>
                          </a:solidFill>
                          <a:effectLst/>
                          <a:latin typeface="Futura Std Book" panose="020B0502020204020303" pitchFamily="34" charset="0"/>
                        </a:rPr>
                        <a:t>Antal</a:t>
                      </a:r>
                    </a:p>
                  </a:txBody>
                  <a:tcPr marL="9525" marR="9525" marT="9525" marB="0" anchor="b"/>
                </a:tc>
                <a:tc gridSpan="2">
                  <a:txBody>
                    <a:bodyPr/>
                    <a:lstStyle/>
                    <a:p>
                      <a:pPr algn="ctr" rtl="0" fontAlgn="b"/>
                      <a:r>
                        <a:rPr lang="sv-SE" sz="800" b="0" i="0" u="none" strike="noStrike">
                          <a:solidFill>
                            <a:srgbClr val="000000"/>
                          </a:solidFill>
                          <a:effectLst/>
                          <a:latin typeface="Futura Std Book" panose="020B0502020204020303" pitchFamily="34" charset="0"/>
                        </a:rPr>
                        <a:t>Förändring (%) </a:t>
                      </a:r>
                    </a:p>
                  </a:txBody>
                  <a:tcPr marL="9525" marR="9525" marT="9525" marB="0" anchor="b"/>
                </a:tc>
                <a:tc hMerge="1">
                  <a:txBody>
                    <a:bodyPr/>
                    <a:lstStyle/>
                    <a:p>
                      <a:endParaRPr lang="sv-SE"/>
                    </a:p>
                  </a:txBody>
                  <a:tcPr>
                    <a:lnL>
                      <a:noFill/>
                    </a:lnL>
                    <a:lnR>
                      <a:noFill/>
                    </a:lnR>
                    <a:lnT w="12700" cap="flat" cmpd="sng" algn="ctr">
                      <a:noFill/>
                      <a:prstDash val="solid"/>
                      <a:round/>
                      <a:headEnd type="none" w="med" len="med"/>
                      <a:tailEnd type="none" w="med" len="med"/>
                    </a:lnT>
                    <a:lnB>
                      <a:noFill/>
                    </a:lnB>
                    <a:lnTlToBr w="12700" cmpd="sng">
                      <a:noFill/>
                      <a:prstDash val="solid"/>
                    </a:lnTlToBr>
                    <a:lnBlToTr w="12700" cmpd="sng">
                      <a:noFill/>
                      <a:prstDash val="solid"/>
                    </a:lnBlToTr>
                  </a:tcPr>
                </a:tc>
                <a:tc gridSpan="2">
                  <a:txBody>
                    <a:bodyPr/>
                    <a:lstStyle/>
                    <a:p>
                      <a:pPr algn="ctr" rtl="0" fontAlgn="b"/>
                      <a:r>
                        <a:rPr lang="sv-SE" sz="800" b="0" i="0" u="none" strike="noStrike">
                          <a:solidFill>
                            <a:srgbClr val="000000"/>
                          </a:solidFill>
                          <a:effectLst/>
                          <a:latin typeface="Futura Std Book" panose="020B0502020204020303" pitchFamily="34" charset="0"/>
                        </a:rPr>
                        <a:t>R12*</a:t>
                      </a:r>
                    </a:p>
                  </a:txBody>
                  <a:tcPr marL="9525" marR="9525" marT="9525" marB="0" anchor="b"/>
                </a:tc>
                <a:tc hMerge="1">
                  <a:txBody>
                    <a:bodyPr/>
                    <a:lstStyle/>
                    <a:p>
                      <a:endParaRPr lang="sv-SE"/>
                    </a:p>
                  </a:txBody>
                  <a:tcPr/>
                </a:tc>
                <a:extLst>
                  <a:ext uri="{0D108BD9-81ED-4DB2-BD59-A6C34878D82A}">
                    <a16:rowId xmlns:a16="http://schemas.microsoft.com/office/drawing/2014/main" val="2015361747"/>
                  </a:ext>
                </a:extLst>
              </a:tr>
              <a:tr h="343982">
                <a:tc>
                  <a:txBody>
                    <a:bodyPr/>
                    <a:lstStyle/>
                    <a:p>
                      <a:pPr marL="72000" algn="l" fontAlgn="b"/>
                      <a:endParaRPr lang="sv-SE" sz="800" b="0" i="0" u="none" strike="noStrike" dirty="0">
                        <a:solidFill>
                          <a:srgbClr val="000000"/>
                        </a:solidFill>
                        <a:effectLst/>
                        <a:latin typeface="Futura Std Book" panose="020B0502020204020303"/>
                      </a:endParaRPr>
                    </a:p>
                  </a:txBody>
                  <a:tcPr marL="9525" marR="9525" marT="9525" marB="0" anchor="b"/>
                </a:tc>
                <a:tc>
                  <a:txBody>
                    <a:bodyPr/>
                    <a:lstStyle/>
                    <a:p>
                      <a:pPr algn="ctr" fontAlgn="b"/>
                      <a:r>
                        <a:rPr lang="sv-SE" sz="800" b="0" i="0" u="none" strike="noStrike" dirty="0">
                          <a:solidFill>
                            <a:srgbClr val="000000"/>
                          </a:solidFill>
                          <a:effectLst/>
                          <a:latin typeface="Futura Std Book" panose="020B0502020204020303" pitchFamily="34" charset="0"/>
                        </a:rPr>
                        <a:t>2021 kv4</a:t>
                      </a:r>
                    </a:p>
                  </a:txBody>
                  <a:tcPr marL="9525" marR="9525" marT="9525" marB="0" anchor="b"/>
                </a:tc>
                <a:tc>
                  <a:txBody>
                    <a:bodyPr/>
                    <a:lstStyle/>
                    <a:p>
                      <a:pPr algn="ctr" rtl="0" fontAlgn="b"/>
                      <a:r>
                        <a:rPr lang="sv-SE" sz="800" b="0" i="0" u="none" strike="noStrike">
                          <a:solidFill>
                            <a:srgbClr val="000000"/>
                          </a:solidFill>
                          <a:effectLst/>
                          <a:latin typeface="Futura Std Book" panose="020B0502020204020303" pitchFamily="34" charset="0"/>
                        </a:rPr>
                        <a:t>-1 år</a:t>
                      </a:r>
                    </a:p>
                  </a:txBody>
                  <a:tcPr marL="9525" marR="9525" marT="9525" marB="0" anchor="b"/>
                </a:tc>
                <a:tc>
                  <a:txBody>
                    <a:bodyPr/>
                    <a:lstStyle/>
                    <a:p>
                      <a:pPr algn="ctr" rtl="0" fontAlgn="b"/>
                      <a:r>
                        <a:rPr lang="sv-SE" sz="800" b="0" i="0" u="none" strike="noStrike">
                          <a:solidFill>
                            <a:srgbClr val="000000"/>
                          </a:solidFill>
                          <a:effectLst/>
                          <a:latin typeface="Futura Std Book" panose="020B0502020204020303" pitchFamily="34" charset="0"/>
                        </a:rPr>
                        <a:t>- 5 år</a:t>
                      </a:r>
                    </a:p>
                  </a:txBody>
                  <a:tcPr marL="9525" marR="9525" marT="9525" marB="0" anchor="b"/>
                </a:tc>
                <a:tc>
                  <a:txBody>
                    <a:bodyPr/>
                    <a:lstStyle/>
                    <a:p>
                      <a:pPr algn="ctr" rtl="0" fontAlgn="b"/>
                      <a:r>
                        <a:rPr lang="sv-SE" sz="800" b="0" i="0" u="none" strike="noStrike">
                          <a:solidFill>
                            <a:srgbClr val="000000"/>
                          </a:solidFill>
                          <a:effectLst/>
                          <a:latin typeface="Futura Std Book" panose="020B0502020204020303" pitchFamily="34" charset="0"/>
                        </a:rPr>
                        <a:t>Antal</a:t>
                      </a:r>
                    </a:p>
                  </a:txBody>
                  <a:tcPr marL="9525" marR="9525" marT="9525" marB="0" anchor="b"/>
                </a:tc>
                <a:tc>
                  <a:txBody>
                    <a:bodyPr/>
                    <a:lstStyle/>
                    <a:p>
                      <a:pPr algn="ctr" rtl="0" fontAlgn="b"/>
                      <a:r>
                        <a:rPr lang="sv-SE" sz="800" b="0" i="0" u="none" strike="noStrike">
                          <a:solidFill>
                            <a:srgbClr val="000000"/>
                          </a:solidFill>
                          <a:effectLst/>
                          <a:latin typeface="Futura Std Book" panose="020B0502020204020303" pitchFamily="34" charset="0"/>
                        </a:rPr>
                        <a:t>Utv., %</a:t>
                      </a:r>
                    </a:p>
                  </a:txBody>
                  <a:tcPr marL="9525" marR="9525" marT="9525" marB="0" anchor="b"/>
                </a:tc>
                <a:extLst>
                  <a:ext uri="{0D108BD9-81ED-4DB2-BD59-A6C34878D82A}">
                    <a16:rowId xmlns:a16="http://schemas.microsoft.com/office/drawing/2014/main" val="4082022121"/>
                  </a:ext>
                </a:extLst>
              </a:tr>
              <a:tr h="392570">
                <a:tc>
                  <a:txBody>
                    <a:bodyPr/>
                    <a:lstStyle/>
                    <a:p>
                      <a:pPr marL="72000" algn="l" fontAlgn="b"/>
                      <a:r>
                        <a:rPr lang="sv-SE" sz="800" u="none" strike="noStrike" dirty="0">
                          <a:effectLst/>
                        </a:rPr>
                        <a:t>Sverige</a:t>
                      </a:r>
                      <a:endParaRPr lang="sv-SE" sz="800" b="0" i="0" u="none" strike="noStrike" dirty="0">
                        <a:solidFill>
                          <a:srgbClr val="000000"/>
                        </a:solidFill>
                        <a:effectLst/>
                        <a:latin typeface="Futura std book" panose="020B0502020204020303"/>
                      </a:endParaRPr>
                    </a:p>
                  </a:txBody>
                  <a:tcPr marL="0" marR="0" marT="0" marB="0" anchor="ctr"/>
                </a:tc>
                <a:tc>
                  <a:txBody>
                    <a:bodyPr/>
                    <a:lstStyle/>
                    <a:p>
                      <a:pPr algn="ctr" fontAlgn="ctr"/>
                      <a:r>
                        <a:rPr lang="sv-SE" sz="800" b="0" i="0" u="none" strike="noStrike">
                          <a:solidFill>
                            <a:srgbClr val="000000"/>
                          </a:solidFill>
                          <a:effectLst/>
                          <a:latin typeface="Futura Std Book" panose="020B0502020204020303"/>
                        </a:rPr>
                        <a:t>403 784 </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60</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31</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1 321 969 </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39</a:t>
                      </a:r>
                    </a:p>
                  </a:txBody>
                  <a:tcPr marL="9525" marR="9525" marT="9525" marB="0" anchor="ctr"/>
                </a:tc>
                <a:extLst>
                  <a:ext uri="{0D108BD9-81ED-4DB2-BD59-A6C34878D82A}">
                    <a16:rowId xmlns:a16="http://schemas.microsoft.com/office/drawing/2014/main" val="3683022561"/>
                  </a:ext>
                </a:extLst>
              </a:tr>
              <a:tr h="392570">
                <a:tc>
                  <a:txBody>
                    <a:bodyPr/>
                    <a:lstStyle/>
                    <a:p>
                      <a:pPr marL="72000" algn="l" fontAlgn="b"/>
                      <a:r>
                        <a:rPr lang="sv-SE" sz="800" u="none" strike="noStrike" dirty="0">
                          <a:effectLst/>
                        </a:rPr>
                        <a:t>Stockholmsregionen</a:t>
                      </a:r>
                      <a:endParaRPr lang="sv-SE" sz="800" b="0" i="0" u="none" strike="noStrike" dirty="0">
                        <a:solidFill>
                          <a:srgbClr val="000000"/>
                        </a:solidFill>
                        <a:effectLst/>
                        <a:latin typeface="Futura std book" panose="020B0502020204020303"/>
                      </a:endParaRPr>
                    </a:p>
                  </a:txBody>
                  <a:tcPr marL="0" marR="0" marT="0" marB="0" anchor="ctr"/>
                </a:tc>
                <a:tc>
                  <a:txBody>
                    <a:bodyPr/>
                    <a:lstStyle/>
                    <a:p>
                      <a:pPr algn="ctr" fontAlgn="ctr"/>
                      <a:r>
                        <a:rPr lang="sv-SE" sz="800" b="0" i="0" u="none" strike="noStrike">
                          <a:solidFill>
                            <a:srgbClr val="000000"/>
                          </a:solidFill>
                          <a:effectLst/>
                          <a:latin typeface="Futura Std Book" panose="020B0502020204020303"/>
                        </a:rPr>
                        <a:t>197 841 </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80</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29</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615 174 </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41</a:t>
                      </a:r>
                    </a:p>
                  </a:txBody>
                  <a:tcPr marL="9525" marR="9525" marT="9525" marB="0" anchor="ctr"/>
                </a:tc>
                <a:extLst>
                  <a:ext uri="{0D108BD9-81ED-4DB2-BD59-A6C34878D82A}">
                    <a16:rowId xmlns:a16="http://schemas.microsoft.com/office/drawing/2014/main" val="642789433"/>
                  </a:ext>
                </a:extLst>
              </a:tr>
              <a:tr h="392570">
                <a:tc>
                  <a:txBody>
                    <a:bodyPr/>
                    <a:lstStyle/>
                    <a:p>
                      <a:pPr marL="72000" algn="l" fontAlgn="b"/>
                      <a:r>
                        <a:rPr lang="sv-SE" sz="800" b="1" u="none" strike="noStrike" dirty="0">
                          <a:effectLst/>
                        </a:rPr>
                        <a:t>Örebro län</a:t>
                      </a:r>
                      <a:endParaRPr lang="sv-SE" sz="800" b="1" i="0" u="none" strike="noStrike" dirty="0">
                        <a:solidFill>
                          <a:srgbClr val="000000"/>
                        </a:solidFill>
                        <a:effectLst/>
                        <a:latin typeface="+mn-lt"/>
                      </a:endParaRPr>
                    </a:p>
                  </a:txBody>
                  <a:tcPr marL="9525" marR="9525" marT="9525" marB="0" anchor="ctr"/>
                </a:tc>
                <a:tc>
                  <a:txBody>
                    <a:bodyPr/>
                    <a:lstStyle/>
                    <a:p>
                      <a:pPr algn="ctr" fontAlgn="ctr"/>
                      <a:r>
                        <a:rPr lang="sv-SE" sz="800" b="1" i="0" u="none" strike="noStrike">
                          <a:solidFill>
                            <a:srgbClr val="000000"/>
                          </a:solidFill>
                          <a:effectLst/>
                          <a:latin typeface="Futura Std Book" panose="020B0502020204020303"/>
                        </a:rPr>
                        <a:t>9 465 </a:t>
                      </a:r>
                    </a:p>
                  </a:txBody>
                  <a:tcPr marL="9525" marR="9525" marT="9525" marB="0" anchor="ctr"/>
                </a:tc>
                <a:tc>
                  <a:txBody>
                    <a:bodyPr/>
                    <a:lstStyle/>
                    <a:p>
                      <a:pPr algn="ctr" fontAlgn="ctr"/>
                      <a:r>
                        <a:rPr lang="sv-SE" sz="800" b="1" i="0" u="none" strike="noStrike">
                          <a:solidFill>
                            <a:srgbClr val="000000"/>
                          </a:solidFill>
                          <a:effectLst/>
                          <a:latin typeface="Futura Std Book" panose="020B0502020204020303"/>
                        </a:rPr>
                        <a:t>54</a:t>
                      </a:r>
                    </a:p>
                  </a:txBody>
                  <a:tcPr marL="9525" marR="9525" marT="9525" marB="0" anchor="ctr"/>
                </a:tc>
                <a:tc>
                  <a:txBody>
                    <a:bodyPr/>
                    <a:lstStyle/>
                    <a:p>
                      <a:pPr algn="ctr" fontAlgn="ctr"/>
                      <a:r>
                        <a:rPr lang="sv-SE" sz="800" b="1" i="0" u="none" strike="noStrike">
                          <a:solidFill>
                            <a:srgbClr val="000000"/>
                          </a:solidFill>
                          <a:effectLst/>
                          <a:latin typeface="Futura Std Book" panose="020B0502020204020303"/>
                        </a:rPr>
                        <a:t>9</a:t>
                      </a:r>
                    </a:p>
                  </a:txBody>
                  <a:tcPr marL="9525" marR="9525" marT="9525" marB="0" anchor="ctr"/>
                </a:tc>
                <a:tc>
                  <a:txBody>
                    <a:bodyPr/>
                    <a:lstStyle/>
                    <a:p>
                      <a:pPr algn="ctr" fontAlgn="ctr"/>
                      <a:r>
                        <a:rPr lang="sv-SE" sz="800" b="1" i="0" u="none" strike="noStrike">
                          <a:solidFill>
                            <a:srgbClr val="000000"/>
                          </a:solidFill>
                          <a:effectLst/>
                          <a:latin typeface="Futura Std Book" panose="020B0502020204020303"/>
                        </a:rPr>
                        <a:t>34 172 </a:t>
                      </a:r>
                    </a:p>
                  </a:txBody>
                  <a:tcPr marL="9525" marR="9525" marT="9525" marB="0" anchor="ctr"/>
                </a:tc>
                <a:tc>
                  <a:txBody>
                    <a:bodyPr/>
                    <a:lstStyle/>
                    <a:p>
                      <a:pPr algn="ctr" fontAlgn="ctr"/>
                      <a:r>
                        <a:rPr lang="sv-SE" sz="800" b="1" i="0" u="none" strike="noStrike">
                          <a:solidFill>
                            <a:srgbClr val="000000"/>
                          </a:solidFill>
                          <a:effectLst/>
                          <a:latin typeface="Futura Std Book" panose="020B0502020204020303"/>
                        </a:rPr>
                        <a:t>41</a:t>
                      </a:r>
                    </a:p>
                  </a:txBody>
                  <a:tcPr marL="9525" marR="9525" marT="9525" marB="0" anchor="ctr"/>
                </a:tc>
                <a:extLst>
                  <a:ext uri="{0D108BD9-81ED-4DB2-BD59-A6C34878D82A}">
                    <a16:rowId xmlns:a16="http://schemas.microsoft.com/office/drawing/2014/main" val="780627562"/>
                  </a:ext>
                </a:extLst>
              </a:tr>
              <a:tr h="392570">
                <a:tc>
                  <a:txBody>
                    <a:bodyPr/>
                    <a:lstStyle/>
                    <a:p>
                      <a:pPr marL="72000" algn="l" fontAlgn="b"/>
                      <a:r>
                        <a:rPr lang="sv-SE" sz="800" b="1" u="none" strike="noStrike" dirty="0">
                          <a:effectLst/>
                        </a:rPr>
                        <a:t>Örebro kommun</a:t>
                      </a:r>
                      <a:endParaRPr lang="sv-SE" sz="800" b="1" i="0" u="none" strike="noStrike" dirty="0">
                        <a:solidFill>
                          <a:srgbClr val="000000"/>
                        </a:solidFill>
                        <a:effectLst/>
                        <a:latin typeface="+mn-lt"/>
                      </a:endParaRPr>
                    </a:p>
                  </a:txBody>
                  <a:tcPr marL="9525" marR="9525" marT="9525" marB="0" anchor="ctr"/>
                </a:tc>
                <a:tc>
                  <a:txBody>
                    <a:bodyPr/>
                    <a:lstStyle/>
                    <a:p>
                      <a:pPr algn="ctr" fontAlgn="ctr"/>
                      <a:r>
                        <a:rPr lang="sv-SE" sz="800" b="1" i="0" u="none" strike="noStrike">
                          <a:solidFill>
                            <a:srgbClr val="000000"/>
                          </a:solidFill>
                          <a:effectLst/>
                          <a:latin typeface="Futura Std Book" panose="020B0502020204020303"/>
                        </a:rPr>
                        <a:t>5 856 </a:t>
                      </a:r>
                    </a:p>
                  </a:txBody>
                  <a:tcPr marL="9525" marR="9525" marT="9525" marB="0" anchor="ctr"/>
                </a:tc>
                <a:tc>
                  <a:txBody>
                    <a:bodyPr/>
                    <a:lstStyle/>
                    <a:p>
                      <a:pPr algn="ctr" fontAlgn="ctr"/>
                      <a:r>
                        <a:rPr lang="sv-SE" sz="800" b="1" i="0" u="none" strike="noStrike">
                          <a:solidFill>
                            <a:srgbClr val="000000"/>
                          </a:solidFill>
                          <a:effectLst/>
                          <a:latin typeface="Futura Std Book" panose="020B0502020204020303"/>
                        </a:rPr>
                        <a:t>42</a:t>
                      </a:r>
                    </a:p>
                  </a:txBody>
                  <a:tcPr marL="9525" marR="9525" marT="9525" marB="0" anchor="ctr"/>
                </a:tc>
                <a:tc>
                  <a:txBody>
                    <a:bodyPr/>
                    <a:lstStyle/>
                    <a:p>
                      <a:pPr algn="ctr" fontAlgn="ctr"/>
                      <a:r>
                        <a:rPr lang="sv-SE" sz="800" b="1" i="0" u="none" strike="noStrike">
                          <a:solidFill>
                            <a:srgbClr val="000000"/>
                          </a:solidFill>
                          <a:effectLst/>
                          <a:latin typeface="Futura Std Book" panose="020B0502020204020303"/>
                        </a:rPr>
                        <a:t>15</a:t>
                      </a:r>
                    </a:p>
                  </a:txBody>
                  <a:tcPr marL="9525" marR="9525" marT="9525" marB="0" anchor="ctr"/>
                </a:tc>
                <a:tc>
                  <a:txBody>
                    <a:bodyPr/>
                    <a:lstStyle/>
                    <a:p>
                      <a:pPr algn="ctr" fontAlgn="ctr"/>
                      <a:r>
                        <a:rPr lang="sv-SE" sz="800" b="1" i="0" u="none" strike="noStrike">
                          <a:solidFill>
                            <a:srgbClr val="000000"/>
                          </a:solidFill>
                          <a:effectLst/>
                          <a:latin typeface="Futura Std Book" panose="020B0502020204020303"/>
                        </a:rPr>
                        <a:t>20 815 </a:t>
                      </a:r>
                    </a:p>
                  </a:txBody>
                  <a:tcPr marL="9525" marR="9525" marT="9525" marB="0" anchor="ctr"/>
                </a:tc>
                <a:tc>
                  <a:txBody>
                    <a:bodyPr/>
                    <a:lstStyle/>
                    <a:p>
                      <a:pPr algn="ctr" fontAlgn="ctr"/>
                      <a:r>
                        <a:rPr lang="sv-SE" sz="800" b="1" i="0" u="none" strike="noStrike" dirty="0">
                          <a:solidFill>
                            <a:srgbClr val="000000"/>
                          </a:solidFill>
                          <a:effectLst/>
                          <a:latin typeface="Futura Std Book" panose="020B0502020204020303"/>
                        </a:rPr>
                        <a:t>33</a:t>
                      </a:r>
                    </a:p>
                  </a:txBody>
                  <a:tcPr marL="9525" marR="9525" marT="9525" marB="0" anchor="ctr"/>
                </a:tc>
                <a:extLst>
                  <a:ext uri="{0D108BD9-81ED-4DB2-BD59-A6C34878D82A}">
                    <a16:rowId xmlns:a16="http://schemas.microsoft.com/office/drawing/2014/main" val="1712473604"/>
                  </a:ext>
                </a:extLst>
              </a:tr>
            </a:tbl>
          </a:graphicData>
        </a:graphic>
      </p:graphicFrame>
      <p:graphicFrame>
        <p:nvGraphicFramePr>
          <p:cNvPr id="13" name="Diagram 12">
            <a:extLst>
              <a:ext uri="{FF2B5EF4-FFF2-40B4-BE49-F238E27FC236}">
                <a16:creationId xmlns:a16="http://schemas.microsoft.com/office/drawing/2014/main" id="{EC295826-170C-4D7B-9DC3-F674F9AA51EF}"/>
              </a:ext>
            </a:extLst>
          </p:cNvPr>
          <p:cNvGraphicFramePr>
            <a:graphicFrameLocks/>
          </p:cNvGraphicFramePr>
          <p:nvPr>
            <p:extLst>
              <p:ext uri="{D42A27DB-BD31-4B8C-83A1-F6EECF244321}">
                <p14:modId xmlns:p14="http://schemas.microsoft.com/office/powerpoint/2010/main" val="2400476960"/>
              </p:ext>
            </p:extLst>
          </p:nvPr>
        </p:nvGraphicFramePr>
        <p:xfrm>
          <a:off x="591294" y="1925179"/>
          <a:ext cx="6031698" cy="3831810"/>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val="291243521"/>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C594EEA9-1531-4146-9599-7EF87727C2C5}"/>
              </a:ext>
            </a:extLst>
          </p:cNvPr>
          <p:cNvSpPr>
            <a:spLocks noGrp="1"/>
          </p:cNvSpPr>
          <p:nvPr>
            <p:ph type="title"/>
          </p:nvPr>
        </p:nvSpPr>
        <p:spPr>
          <a:xfrm>
            <a:off x="721639" y="342899"/>
            <a:ext cx="8426449" cy="1113955"/>
          </a:xfrm>
        </p:spPr>
        <p:txBody>
          <a:bodyPr/>
          <a:lstStyle/>
          <a:p>
            <a:r>
              <a:rPr lang="sv-SE" dirty="0"/>
              <a:t>Varslade personer</a:t>
            </a:r>
          </a:p>
        </p:txBody>
      </p:sp>
      <p:sp>
        <p:nvSpPr>
          <p:cNvPr id="8" name="textruta 7">
            <a:extLst>
              <a:ext uri="{FF2B5EF4-FFF2-40B4-BE49-F238E27FC236}">
                <a16:creationId xmlns:a16="http://schemas.microsoft.com/office/drawing/2014/main" id="{B79D6868-AEFB-4F6E-A0E9-CF7AB0F1BC33}"/>
              </a:ext>
            </a:extLst>
          </p:cNvPr>
          <p:cNvSpPr txBox="1"/>
          <p:nvPr/>
        </p:nvSpPr>
        <p:spPr>
          <a:xfrm>
            <a:off x="721639" y="5756989"/>
            <a:ext cx="1500732" cy="215444"/>
          </a:xfrm>
          <a:prstGeom prst="rect">
            <a:avLst/>
          </a:prstGeom>
          <a:noFill/>
        </p:spPr>
        <p:txBody>
          <a:bodyPr wrap="none" rtlCol="0">
            <a:spAutoFit/>
          </a:bodyPr>
          <a:lstStyle/>
          <a:p>
            <a:r>
              <a:rPr lang="sv-SE" sz="800" dirty="0"/>
              <a:t>Källa: Arbetsförmedlingen </a:t>
            </a:r>
          </a:p>
        </p:txBody>
      </p:sp>
      <p:sp>
        <p:nvSpPr>
          <p:cNvPr id="10" name="Rektangel 9">
            <a:extLst>
              <a:ext uri="{FF2B5EF4-FFF2-40B4-BE49-F238E27FC236}">
                <a16:creationId xmlns:a16="http://schemas.microsoft.com/office/drawing/2014/main" id="{5172B7A3-1950-454E-A840-C9FF0842E69C}"/>
              </a:ext>
            </a:extLst>
          </p:cNvPr>
          <p:cNvSpPr/>
          <p:nvPr/>
        </p:nvSpPr>
        <p:spPr>
          <a:xfrm>
            <a:off x="6792687" y="3429001"/>
            <a:ext cx="4684939" cy="2543432"/>
          </a:xfrm>
          <a:prstGeom prst="rect">
            <a:avLst/>
          </a:prstGeom>
          <a:solidFill>
            <a:srgbClr val="FEDEED"/>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44000" tIns="144000" rIns="144000" bIns="144000" numCol="1" spcCol="0" rtlCol="0" fromWordArt="0" anchor="t" anchorCtr="0" forceAA="0" compatLnSpc="1">
            <a:prstTxWarp prst="textNoShape">
              <a:avLst/>
            </a:prstTxWarp>
            <a:noAutofit/>
          </a:bodyPr>
          <a:lstStyle/>
          <a:p>
            <a:pPr algn="l"/>
            <a:endParaRPr lang="sv-SE" dirty="0">
              <a:latin typeface="+mj-lt"/>
            </a:endParaRPr>
          </a:p>
        </p:txBody>
      </p:sp>
      <p:sp>
        <p:nvSpPr>
          <p:cNvPr id="11" name="Platshållare för innehåll 3">
            <a:extLst>
              <a:ext uri="{FF2B5EF4-FFF2-40B4-BE49-F238E27FC236}">
                <a16:creationId xmlns:a16="http://schemas.microsoft.com/office/drawing/2014/main" id="{85924509-F5D5-4A53-BD50-0F194E9EB15E}"/>
              </a:ext>
            </a:extLst>
          </p:cNvPr>
          <p:cNvSpPr>
            <a:spLocks noGrp="1"/>
          </p:cNvSpPr>
          <p:nvPr>
            <p:ph sz="half" idx="2"/>
          </p:nvPr>
        </p:nvSpPr>
        <p:spPr>
          <a:xfrm>
            <a:off x="6792685" y="1914258"/>
            <a:ext cx="4687261" cy="1524735"/>
          </a:xfrm>
        </p:spPr>
        <p:txBody>
          <a:bodyPr/>
          <a:lstStyle/>
          <a:p>
            <a:pPr lvl="4"/>
            <a:r>
              <a:rPr lang="sv-SE" sz="1400" dirty="0"/>
              <a:t>Antalet varslade personer ökade med 11 procent i länet och 28 procent i Örebro kommun under kvartalet.</a:t>
            </a:r>
          </a:p>
          <a:p>
            <a:pPr lvl="4"/>
            <a:r>
              <a:rPr lang="sv-SE" sz="1400" dirty="0"/>
              <a:t>På helårsbasis har däremot varslen minskat med 76 procent i länet och 70 procent i Örebro kommun.</a:t>
            </a:r>
          </a:p>
        </p:txBody>
      </p:sp>
      <p:sp>
        <p:nvSpPr>
          <p:cNvPr id="27" name="textruta 26">
            <a:extLst>
              <a:ext uri="{FF2B5EF4-FFF2-40B4-BE49-F238E27FC236}">
                <a16:creationId xmlns:a16="http://schemas.microsoft.com/office/drawing/2014/main" id="{6945BE6D-16A8-4FB0-B582-95C86CA8F41F}"/>
              </a:ext>
            </a:extLst>
          </p:cNvPr>
          <p:cNvSpPr txBox="1"/>
          <p:nvPr/>
        </p:nvSpPr>
        <p:spPr>
          <a:xfrm>
            <a:off x="6792686" y="3438993"/>
            <a:ext cx="1544012" cy="276999"/>
          </a:xfrm>
          <a:prstGeom prst="rect">
            <a:avLst/>
          </a:prstGeom>
          <a:noFill/>
        </p:spPr>
        <p:txBody>
          <a:bodyPr wrap="none" rtlCol="0">
            <a:spAutoFit/>
          </a:bodyPr>
          <a:lstStyle/>
          <a:p>
            <a:r>
              <a:rPr lang="sv-SE" sz="1200" b="1" dirty="0">
                <a:latin typeface="+mj-lt"/>
                <a:cs typeface="Arial" panose="020B0604020202020204" pitchFamily="34" charset="0"/>
              </a:rPr>
              <a:t>Varslade personer</a:t>
            </a:r>
          </a:p>
        </p:txBody>
      </p:sp>
      <p:sp>
        <p:nvSpPr>
          <p:cNvPr id="37" name="textruta 36">
            <a:extLst>
              <a:ext uri="{FF2B5EF4-FFF2-40B4-BE49-F238E27FC236}">
                <a16:creationId xmlns:a16="http://schemas.microsoft.com/office/drawing/2014/main" id="{AA5C7BA9-BFDC-48E1-9434-68AD052BEC58}"/>
              </a:ext>
            </a:extLst>
          </p:cNvPr>
          <p:cNvSpPr txBox="1"/>
          <p:nvPr/>
        </p:nvSpPr>
        <p:spPr>
          <a:xfrm>
            <a:off x="10309225" y="5977331"/>
            <a:ext cx="1181734" cy="184666"/>
          </a:xfrm>
          <a:prstGeom prst="rect">
            <a:avLst/>
          </a:prstGeom>
          <a:noFill/>
        </p:spPr>
        <p:txBody>
          <a:bodyPr wrap="none" rtlCol="0">
            <a:spAutoFit/>
          </a:bodyPr>
          <a:lstStyle/>
          <a:p>
            <a:r>
              <a:rPr lang="sv-SE" sz="600" dirty="0"/>
              <a:t>* De fyra senaste kvartalen</a:t>
            </a:r>
          </a:p>
        </p:txBody>
      </p:sp>
      <p:sp>
        <p:nvSpPr>
          <p:cNvPr id="25" name="textruta 24">
            <a:extLst>
              <a:ext uri="{FF2B5EF4-FFF2-40B4-BE49-F238E27FC236}">
                <a16:creationId xmlns:a16="http://schemas.microsoft.com/office/drawing/2014/main" id="{6AEEC28D-7035-4B16-8EEC-D32667B73FBA}"/>
              </a:ext>
            </a:extLst>
          </p:cNvPr>
          <p:cNvSpPr txBox="1"/>
          <p:nvPr/>
        </p:nvSpPr>
        <p:spPr>
          <a:xfrm>
            <a:off x="721639" y="1533054"/>
            <a:ext cx="1776448" cy="492443"/>
          </a:xfrm>
          <a:prstGeom prst="rect">
            <a:avLst/>
          </a:prstGeom>
          <a:noFill/>
        </p:spPr>
        <p:txBody>
          <a:bodyPr wrap="none" rtlCol="0">
            <a:spAutoFit/>
          </a:bodyPr>
          <a:lstStyle/>
          <a:p>
            <a:r>
              <a:rPr lang="sv-SE" sz="1400" b="1" dirty="0"/>
              <a:t>Varslade personer</a:t>
            </a:r>
            <a:r>
              <a:rPr lang="sv-SE" sz="1400" dirty="0"/>
              <a:t/>
            </a:r>
            <a:br>
              <a:rPr lang="sv-SE" sz="1400" dirty="0"/>
            </a:br>
            <a:r>
              <a:rPr lang="sv-SE" sz="1200" dirty="0"/>
              <a:t>Index 100 = 2011 kv4</a:t>
            </a:r>
            <a:endParaRPr lang="sv-SE" sz="1400" dirty="0"/>
          </a:p>
        </p:txBody>
      </p:sp>
      <p:graphicFrame>
        <p:nvGraphicFramePr>
          <p:cNvPr id="4" name="Tabell 3">
            <a:extLst>
              <a:ext uri="{FF2B5EF4-FFF2-40B4-BE49-F238E27FC236}">
                <a16:creationId xmlns:a16="http://schemas.microsoft.com/office/drawing/2014/main" id="{31F33649-1C46-476D-81D3-DB335D37E875}"/>
              </a:ext>
            </a:extLst>
          </p:cNvPr>
          <p:cNvGraphicFramePr>
            <a:graphicFrameLocks noGrp="1"/>
          </p:cNvGraphicFramePr>
          <p:nvPr>
            <p:extLst>
              <p:ext uri="{D42A27DB-BD31-4B8C-83A1-F6EECF244321}">
                <p14:modId xmlns:p14="http://schemas.microsoft.com/office/powerpoint/2010/main" val="1163748610"/>
              </p:ext>
            </p:extLst>
          </p:nvPr>
        </p:nvGraphicFramePr>
        <p:xfrm>
          <a:off x="6792685" y="3715991"/>
          <a:ext cx="4684938" cy="2256440"/>
        </p:xfrm>
        <a:graphic>
          <a:graphicData uri="http://schemas.openxmlformats.org/drawingml/2006/table">
            <a:tbl>
              <a:tblPr bandRow="1">
                <a:tableStyleId>{2D5ABB26-0587-4C30-8999-92F81FD0307C}</a:tableStyleId>
              </a:tblPr>
              <a:tblGrid>
                <a:gridCol w="1530333">
                  <a:extLst>
                    <a:ext uri="{9D8B030D-6E8A-4147-A177-3AD203B41FA5}">
                      <a16:colId xmlns:a16="http://schemas.microsoft.com/office/drawing/2014/main" val="951638345"/>
                    </a:ext>
                  </a:extLst>
                </a:gridCol>
                <a:gridCol w="679659">
                  <a:extLst>
                    <a:ext uri="{9D8B030D-6E8A-4147-A177-3AD203B41FA5}">
                      <a16:colId xmlns:a16="http://schemas.microsoft.com/office/drawing/2014/main" val="2541195228"/>
                    </a:ext>
                  </a:extLst>
                </a:gridCol>
                <a:gridCol w="771068">
                  <a:extLst>
                    <a:ext uri="{9D8B030D-6E8A-4147-A177-3AD203B41FA5}">
                      <a16:colId xmlns:a16="http://schemas.microsoft.com/office/drawing/2014/main" val="1048573995"/>
                    </a:ext>
                  </a:extLst>
                </a:gridCol>
                <a:gridCol w="610429">
                  <a:extLst>
                    <a:ext uri="{9D8B030D-6E8A-4147-A177-3AD203B41FA5}">
                      <a16:colId xmlns:a16="http://schemas.microsoft.com/office/drawing/2014/main" val="4246354366"/>
                    </a:ext>
                  </a:extLst>
                </a:gridCol>
                <a:gridCol w="556883">
                  <a:extLst>
                    <a:ext uri="{9D8B030D-6E8A-4147-A177-3AD203B41FA5}">
                      <a16:colId xmlns:a16="http://schemas.microsoft.com/office/drawing/2014/main" val="4122409015"/>
                    </a:ext>
                  </a:extLst>
                </a:gridCol>
                <a:gridCol w="536566">
                  <a:extLst>
                    <a:ext uri="{9D8B030D-6E8A-4147-A177-3AD203B41FA5}">
                      <a16:colId xmlns:a16="http://schemas.microsoft.com/office/drawing/2014/main" val="1136582006"/>
                    </a:ext>
                  </a:extLst>
                </a:gridCol>
              </a:tblGrid>
              <a:tr h="329732">
                <a:tc>
                  <a:txBody>
                    <a:bodyPr/>
                    <a:lstStyle/>
                    <a:p>
                      <a:pPr marL="72000" algn="l" fontAlgn="b"/>
                      <a:endParaRPr lang="sv-SE" sz="800" b="0" i="0" u="none" strike="noStrike" dirty="0">
                        <a:solidFill>
                          <a:srgbClr val="000000"/>
                        </a:solidFill>
                        <a:effectLst/>
                        <a:latin typeface="Futura Std Book" panose="020B0502020204020303"/>
                      </a:endParaRPr>
                    </a:p>
                  </a:txBody>
                  <a:tcPr marL="9525" marR="9525" marT="9525" marB="0" anchor="b"/>
                </a:tc>
                <a:tc>
                  <a:txBody>
                    <a:bodyPr/>
                    <a:lstStyle/>
                    <a:p>
                      <a:pPr algn="ctr" rtl="0" fontAlgn="b"/>
                      <a:r>
                        <a:rPr lang="sv-SE" sz="800" b="0" i="0" u="none" strike="noStrike">
                          <a:solidFill>
                            <a:srgbClr val="000000"/>
                          </a:solidFill>
                          <a:effectLst/>
                          <a:latin typeface="Futura Std Book" panose="020B0502020204020303" pitchFamily="34" charset="0"/>
                        </a:rPr>
                        <a:t>Antal</a:t>
                      </a:r>
                    </a:p>
                  </a:txBody>
                  <a:tcPr marL="9525" marR="9525" marT="9525" marB="0" anchor="b"/>
                </a:tc>
                <a:tc gridSpan="2">
                  <a:txBody>
                    <a:bodyPr/>
                    <a:lstStyle/>
                    <a:p>
                      <a:pPr algn="ctr" rtl="0" fontAlgn="b"/>
                      <a:r>
                        <a:rPr lang="sv-SE" sz="800" b="0" i="0" u="none" strike="noStrike">
                          <a:solidFill>
                            <a:srgbClr val="000000"/>
                          </a:solidFill>
                          <a:effectLst/>
                          <a:latin typeface="Futura Std Book" panose="020B0502020204020303" pitchFamily="34" charset="0"/>
                        </a:rPr>
                        <a:t>Förändring (%) </a:t>
                      </a:r>
                    </a:p>
                  </a:txBody>
                  <a:tcPr marL="9525" marR="9525" marT="9525" marB="0" anchor="b"/>
                </a:tc>
                <a:tc hMerge="1">
                  <a:txBody>
                    <a:bodyPr/>
                    <a:lstStyle/>
                    <a:p>
                      <a:endParaRPr lang="sv-SE"/>
                    </a:p>
                  </a:txBody>
                  <a:tcPr>
                    <a:lnL>
                      <a:noFill/>
                    </a:lnL>
                    <a:lnR>
                      <a:noFill/>
                    </a:lnR>
                    <a:lnT w="12700" cap="flat" cmpd="sng" algn="ctr">
                      <a:noFill/>
                      <a:prstDash val="solid"/>
                      <a:round/>
                      <a:headEnd type="none" w="med" len="med"/>
                      <a:tailEnd type="none" w="med" len="med"/>
                    </a:lnT>
                    <a:lnB>
                      <a:noFill/>
                    </a:lnB>
                    <a:lnTlToBr w="12700" cmpd="sng">
                      <a:noFill/>
                      <a:prstDash val="solid"/>
                    </a:lnTlToBr>
                    <a:lnBlToTr w="12700" cmpd="sng">
                      <a:noFill/>
                      <a:prstDash val="solid"/>
                    </a:lnBlToTr>
                  </a:tcPr>
                </a:tc>
                <a:tc gridSpan="2">
                  <a:txBody>
                    <a:bodyPr/>
                    <a:lstStyle/>
                    <a:p>
                      <a:pPr algn="ctr" rtl="0" fontAlgn="b"/>
                      <a:r>
                        <a:rPr lang="sv-SE" sz="800" b="0" i="0" u="none" strike="noStrike">
                          <a:solidFill>
                            <a:srgbClr val="000000"/>
                          </a:solidFill>
                          <a:effectLst/>
                          <a:latin typeface="Futura Std Book" panose="020B0502020204020303" pitchFamily="34" charset="0"/>
                        </a:rPr>
                        <a:t>R12*</a:t>
                      </a:r>
                    </a:p>
                  </a:txBody>
                  <a:tcPr marL="9525" marR="9525" marT="9525" marB="0" anchor="b"/>
                </a:tc>
                <a:tc hMerge="1">
                  <a:txBody>
                    <a:bodyPr/>
                    <a:lstStyle/>
                    <a:p>
                      <a:endParaRPr lang="sv-SE"/>
                    </a:p>
                  </a:txBody>
                  <a:tcPr/>
                </a:tc>
                <a:extLst>
                  <a:ext uri="{0D108BD9-81ED-4DB2-BD59-A6C34878D82A}">
                    <a16:rowId xmlns:a16="http://schemas.microsoft.com/office/drawing/2014/main" val="4054689746"/>
                  </a:ext>
                </a:extLst>
              </a:tr>
              <a:tr h="346220">
                <a:tc>
                  <a:txBody>
                    <a:bodyPr/>
                    <a:lstStyle/>
                    <a:p>
                      <a:pPr marL="72000" algn="l" fontAlgn="b"/>
                      <a:endParaRPr lang="sv-SE" sz="800" b="0" i="0" u="none" strike="noStrike" dirty="0">
                        <a:solidFill>
                          <a:srgbClr val="000000"/>
                        </a:solidFill>
                        <a:effectLst/>
                        <a:latin typeface="Futura Std Book" panose="020B0502020204020303"/>
                      </a:endParaRPr>
                    </a:p>
                  </a:txBody>
                  <a:tcPr marL="9525" marR="9525" marT="9525" marB="0" anchor="b"/>
                </a:tc>
                <a:tc>
                  <a:txBody>
                    <a:bodyPr/>
                    <a:lstStyle/>
                    <a:p>
                      <a:pPr algn="ctr" fontAlgn="b"/>
                      <a:r>
                        <a:rPr lang="sv-SE" sz="800" b="0" i="0" u="none" strike="noStrike" dirty="0">
                          <a:solidFill>
                            <a:srgbClr val="000000"/>
                          </a:solidFill>
                          <a:effectLst/>
                          <a:latin typeface="Futura Std Book" panose="020B0502020204020303" pitchFamily="34" charset="0"/>
                        </a:rPr>
                        <a:t>2021 kv4</a:t>
                      </a:r>
                    </a:p>
                  </a:txBody>
                  <a:tcPr marL="9525" marR="9525" marT="9525" marB="0" anchor="b"/>
                </a:tc>
                <a:tc>
                  <a:txBody>
                    <a:bodyPr/>
                    <a:lstStyle/>
                    <a:p>
                      <a:pPr algn="ctr" fontAlgn="b"/>
                      <a:r>
                        <a:rPr lang="sv-SE" sz="800" b="0" i="0" u="none" strike="noStrike">
                          <a:solidFill>
                            <a:srgbClr val="000000"/>
                          </a:solidFill>
                          <a:effectLst/>
                          <a:latin typeface="Futura Std Book" panose="020B0502020204020303" pitchFamily="34" charset="0"/>
                        </a:rPr>
                        <a:t>-1 år</a:t>
                      </a:r>
                    </a:p>
                  </a:txBody>
                  <a:tcPr marL="9525" marR="9525" marT="9525" marB="0" anchor="b"/>
                </a:tc>
                <a:tc>
                  <a:txBody>
                    <a:bodyPr/>
                    <a:lstStyle/>
                    <a:p>
                      <a:pPr algn="ctr" fontAlgn="b"/>
                      <a:r>
                        <a:rPr lang="sv-SE" sz="800" b="0" i="0" u="none" strike="noStrike">
                          <a:solidFill>
                            <a:srgbClr val="000000"/>
                          </a:solidFill>
                          <a:effectLst/>
                          <a:latin typeface="Futura Std Book" panose="020B0502020204020303" pitchFamily="34" charset="0"/>
                        </a:rPr>
                        <a:t>- 5 år</a:t>
                      </a:r>
                    </a:p>
                  </a:txBody>
                  <a:tcPr marL="9525" marR="9525" marT="9525" marB="0" anchor="b"/>
                </a:tc>
                <a:tc>
                  <a:txBody>
                    <a:bodyPr/>
                    <a:lstStyle/>
                    <a:p>
                      <a:pPr algn="ctr" fontAlgn="b"/>
                      <a:r>
                        <a:rPr lang="sv-SE" sz="800" b="0" i="0" u="none" strike="noStrike">
                          <a:solidFill>
                            <a:srgbClr val="000000"/>
                          </a:solidFill>
                          <a:effectLst/>
                          <a:latin typeface="Futura Std Book" panose="020B0502020204020303" pitchFamily="34" charset="0"/>
                        </a:rPr>
                        <a:t>Antal</a:t>
                      </a:r>
                    </a:p>
                  </a:txBody>
                  <a:tcPr marL="9525" marR="9525" marT="9525" marB="0" anchor="b"/>
                </a:tc>
                <a:tc>
                  <a:txBody>
                    <a:bodyPr/>
                    <a:lstStyle/>
                    <a:p>
                      <a:pPr algn="ctr" fontAlgn="b"/>
                      <a:r>
                        <a:rPr lang="sv-SE" sz="800" b="0" i="0" u="none" strike="noStrike">
                          <a:solidFill>
                            <a:srgbClr val="000000"/>
                          </a:solidFill>
                          <a:effectLst/>
                          <a:latin typeface="Futura Std Book" panose="020B0502020204020303" pitchFamily="34" charset="0"/>
                        </a:rPr>
                        <a:t>Utv., %</a:t>
                      </a:r>
                    </a:p>
                  </a:txBody>
                  <a:tcPr marL="9525" marR="9525" marT="9525" marB="0" anchor="b"/>
                </a:tc>
                <a:extLst>
                  <a:ext uri="{0D108BD9-81ED-4DB2-BD59-A6C34878D82A}">
                    <a16:rowId xmlns:a16="http://schemas.microsoft.com/office/drawing/2014/main" val="435684400"/>
                  </a:ext>
                </a:extLst>
              </a:tr>
              <a:tr h="395122">
                <a:tc>
                  <a:txBody>
                    <a:bodyPr/>
                    <a:lstStyle/>
                    <a:p>
                      <a:pPr marL="72000" algn="l" fontAlgn="b"/>
                      <a:r>
                        <a:rPr lang="sv-SE" sz="800" u="none" strike="noStrike" dirty="0">
                          <a:effectLst/>
                        </a:rPr>
                        <a:t>Sverige</a:t>
                      </a:r>
                      <a:endParaRPr lang="sv-SE" sz="800" b="0" i="0" u="none" strike="noStrike" dirty="0">
                        <a:solidFill>
                          <a:srgbClr val="000000"/>
                        </a:solidFill>
                        <a:effectLst/>
                        <a:latin typeface="Futura std book" panose="020B0502020204020303"/>
                      </a:endParaRPr>
                    </a:p>
                  </a:txBody>
                  <a:tcPr marL="0" marR="0" marT="0" marB="0" anchor="ctr"/>
                </a:tc>
                <a:tc>
                  <a:txBody>
                    <a:bodyPr/>
                    <a:lstStyle/>
                    <a:p>
                      <a:pPr algn="ctr" fontAlgn="ctr"/>
                      <a:r>
                        <a:rPr lang="sv-SE" sz="800" b="0" i="0" u="none" strike="noStrike">
                          <a:solidFill>
                            <a:srgbClr val="000000"/>
                          </a:solidFill>
                          <a:effectLst/>
                          <a:latin typeface="Futura Std Book" panose="020B0502020204020303"/>
                        </a:rPr>
                        <a:t>6 020 </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-58</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-47</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27 581 </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-78</a:t>
                      </a:r>
                    </a:p>
                  </a:txBody>
                  <a:tcPr marL="9525" marR="9525" marT="9525" marB="0" anchor="ctr"/>
                </a:tc>
                <a:extLst>
                  <a:ext uri="{0D108BD9-81ED-4DB2-BD59-A6C34878D82A}">
                    <a16:rowId xmlns:a16="http://schemas.microsoft.com/office/drawing/2014/main" val="4007412646"/>
                  </a:ext>
                </a:extLst>
              </a:tr>
              <a:tr h="395122">
                <a:tc>
                  <a:txBody>
                    <a:bodyPr/>
                    <a:lstStyle/>
                    <a:p>
                      <a:pPr marL="72000" algn="l" fontAlgn="b"/>
                      <a:r>
                        <a:rPr lang="sv-SE" sz="800" u="none" strike="noStrike" dirty="0">
                          <a:effectLst/>
                        </a:rPr>
                        <a:t>Stockholmsregionen</a:t>
                      </a:r>
                      <a:endParaRPr lang="sv-SE" sz="800" b="0" i="0" u="none" strike="noStrike" dirty="0">
                        <a:solidFill>
                          <a:srgbClr val="000000"/>
                        </a:solidFill>
                        <a:effectLst/>
                        <a:latin typeface="Futura std book" panose="020B0502020204020303"/>
                      </a:endParaRPr>
                    </a:p>
                  </a:txBody>
                  <a:tcPr marL="0" marR="0" marT="0" marB="0" anchor="ctr"/>
                </a:tc>
                <a:tc>
                  <a:txBody>
                    <a:bodyPr/>
                    <a:lstStyle/>
                    <a:p>
                      <a:pPr algn="ctr" fontAlgn="ctr"/>
                      <a:r>
                        <a:rPr lang="sv-SE" sz="800" b="0" i="0" u="none" strike="noStrike">
                          <a:solidFill>
                            <a:srgbClr val="000000"/>
                          </a:solidFill>
                          <a:effectLst/>
                          <a:latin typeface="Futura Std Book" panose="020B0502020204020303"/>
                        </a:rPr>
                        <a:t>3 635 </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-62</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-39</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16 684 </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-78</a:t>
                      </a:r>
                    </a:p>
                  </a:txBody>
                  <a:tcPr marL="9525" marR="9525" marT="9525" marB="0" anchor="ctr"/>
                </a:tc>
                <a:extLst>
                  <a:ext uri="{0D108BD9-81ED-4DB2-BD59-A6C34878D82A}">
                    <a16:rowId xmlns:a16="http://schemas.microsoft.com/office/drawing/2014/main" val="2016572303"/>
                  </a:ext>
                </a:extLst>
              </a:tr>
              <a:tr h="395122">
                <a:tc>
                  <a:txBody>
                    <a:bodyPr/>
                    <a:lstStyle/>
                    <a:p>
                      <a:pPr marL="72000" algn="l" fontAlgn="b"/>
                      <a:r>
                        <a:rPr lang="sv-SE" sz="800" b="1" u="none" strike="noStrike" dirty="0">
                          <a:effectLst/>
                        </a:rPr>
                        <a:t>Örebro län</a:t>
                      </a:r>
                      <a:endParaRPr lang="sv-SE" sz="800" b="1" i="0" u="none" strike="noStrike" dirty="0">
                        <a:solidFill>
                          <a:srgbClr val="000000"/>
                        </a:solidFill>
                        <a:effectLst/>
                        <a:latin typeface="Futura Std Book" panose="020B0502020204020303"/>
                      </a:endParaRPr>
                    </a:p>
                  </a:txBody>
                  <a:tcPr marL="9525" marR="9525" marT="9525" marB="0" anchor="ctr"/>
                </a:tc>
                <a:tc>
                  <a:txBody>
                    <a:bodyPr/>
                    <a:lstStyle/>
                    <a:p>
                      <a:pPr algn="ctr" fontAlgn="ctr"/>
                      <a:r>
                        <a:rPr lang="sv-SE" sz="800" b="1" i="0" u="none" strike="noStrike">
                          <a:solidFill>
                            <a:srgbClr val="000000"/>
                          </a:solidFill>
                          <a:effectLst/>
                          <a:latin typeface="Futura Std Book" panose="020B0502020204020303"/>
                        </a:rPr>
                        <a:t>154 </a:t>
                      </a:r>
                    </a:p>
                  </a:txBody>
                  <a:tcPr marL="9525" marR="9525" marT="9525" marB="0" anchor="ctr"/>
                </a:tc>
                <a:tc>
                  <a:txBody>
                    <a:bodyPr/>
                    <a:lstStyle/>
                    <a:p>
                      <a:pPr algn="ctr" fontAlgn="ctr"/>
                      <a:r>
                        <a:rPr lang="sv-SE" sz="800" b="1" i="0" u="none" strike="noStrike">
                          <a:solidFill>
                            <a:srgbClr val="000000"/>
                          </a:solidFill>
                          <a:effectLst/>
                          <a:latin typeface="Futura Std Book" panose="020B0502020204020303"/>
                        </a:rPr>
                        <a:t>11</a:t>
                      </a:r>
                    </a:p>
                  </a:txBody>
                  <a:tcPr marL="9525" marR="9525" marT="9525" marB="0" anchor="ctr"/>
                </a:tc>
                <a:tc>
                  <a:txBody>
                    <a:bodyPr/>
                    <a:lstStyle/>
                    <a:p>
                      <a:pPr algn="ctr" fontAlgn="ctr"/>
                      <a:r>
                        <a:rPr lang="sv-SE" sz="800" b="1" i="0" u="none" strike="noStrike">
                          <a:solidFill>
                            <a:srgbClr val="000000"/>
                          </a:solidFill>
                          <a:effectLst/>
                          <a:latin typeface="Futura Std Book" panose="020B0502020204020303"/>
                        </a:rPr>
                        <a:t>-71</a:t>
                      </a:r>
                    </a:p>
                  </a:txBody>
                  <a:tcPr marL="9525" marR="9525" marT="9525" marB="0" anchor="ctr"/>
                </a:tc>
                <a:tc>
                  <a:txBody>
                    <a:bodyPr/>
                    <a:lstStyle/>
                    <a:p>
                      <a:pPr algn="ctr" fontAlgn="ctr"/>
                      <a:r>
                        <a:rPr lang="sv-SE" sz="800" b="1" i="0" u="none" strike="noStrike">
                          <a:solidFill>
                            <a:srgbClr val="000000"/>
                          </a:solidFill>
                          <a:effectLst/>
                          <a:latin typeface="Futura Std Book" panose="020B0502020204020303"/>
                        </a:rPr>
                        <a:t>431 </a:t>
                      </a:r>
                    </a:p>
                  </a:txBody>
                  <a:tcPr marL="9525" marR="9525" marT="9525" marB="0" anchor="ctr"/>
                </a:tc>
                <a:tc>
                  <a:txBody>
                    <a:bodyPr/>
                    <a:lstStyle/>
                    <a:p>
                      <a:pPr algn="ctr" fontAlgn="ctr"/>
                      <a:r>
                        <a:rPr lang="sv-SE" sz="800" b="1" i="0" u="none" strike="noStrike">
                          <a:solidFill>
                            <a:srgbClr val="000000"/>
                          </a:solidFill>
                          <a:effectLst/>
                          <a:latin typeface="Futura Std Book" panose="020B0502020204020303"/>
                        </a:rPr>
                        <a:t>-76</a:t>
                      </a:r>
                    </a:p>
                  </a:txBody>
                  <a:tcPr marL="9525" marR="9525" marT="9525" marB="0" anchor="ctr"/>
                </a:tc>
                <a:extLst>
                  <a:ext uri="{0D108BD9-81ED-4DB2-BD59-A6C34878D82A}">
                    <a16:rowId xmlns:a16="http://schemas.microsoft.com/office/drawing/2014/main" val="78260162"/>
                  </a:ext>
                </a:extLst>
              </a:tr>
              <a:tr h="395122">
                <a:tc>
                  <a:txBody>
                    <a:bodyPr/>
                    <a:lstStyle/>
                    <a:p>
                      <a:pPr marL="72000" algn="l" fontAlgn="b"/>
                      <a:r>
                        <a:rPr lang="sv-SE" sz="800" b="1" u="none" strike="noStrike" dirty="0">
                          <a:effectLst/>
                        </a:rPr>
                        <a:t>Örebro kommun</a:t>
                      </a:r>
                      <a:endParaRPr lang="sv-SE" sz="800" b="1" i="0" u="none" strike="noStrike" dirty="0">
                        <a:solidFill>
                          <a:srgbClr val="000000"/>
                        </a:solidFill>
                        <a:effectLst/>
                        <a:latin typeface="Futura Std Book" panose="020B0502020204020303"/>
                      </a:endParaRPr>
                    </a:p>
                  </a:txBody>
                  <a:tcPr marL="9525" marR="9525" marT="9525" marB="0" anchor="ctr"/>
                </a:tc>
                <a:tc>
                  <a:txBody>
                    <a:bodyPr/>
                    <a:lstStyle/>
                    <a:p>
                      <a:pPr algn="ctr" fontAlgn="ctr"/>
                      <a:r>
                        <a:rPr lang="sv-SE" sz="800" b="1" i="0" u="none" strike="noStrike">
                          <a:solidFill>
                            <a:srgbClr val="000000"/>
                          </a:solidFill>
                          <a:effectLst/>
                          <a:latin typeface="Futura Std Book" panose="020B0502020204020303"/>
                        </a:rPr>
                        <a:t>120 </a:t>
                      </a:r>
                    </a:p>
                  </a:txBody>
                  <a:tcPr marL="9525" marR="9525" marT="9525" marB="0" anchor="ctr"/>
                </a:tc>
                <a:tc>
                  <a:txBody>
                    <a:bodyPr/>
                    <a:lstStyle/>
                    <a:p>
                      <a:pPr algn="ctr" fontAlgn="ctr"/>
                      <a:r>
                        <a:rPr lang="sv-SE" sz="800" b="1" i="0" u="none" strike="noStrike">
                          <a:solidFill>
                            <a:srgbClr val="000000"/>
                          </a:solidFill>
                          <a:effectLst/>
                          <a:latin typeface="Futura Std Book" panose="020B0502020204020303"/>
                        </a:rPr>
                        <a:t>28</a:t>
                      </a:r>
                    </a:p>
                  </a:txBody>
                  <a:tcPr marL="9525" marR="9525" marT="9525" marB="0" anchor="ctr"/>
                </a:tc>
                <a:tc>
                  <a:txBody>
                    <a:bodyPr/>
                    <a:lstStyle/>
                    <a:p>
                      <a:pPr algn="ctr" fontAlgn="ctr"/>
                      <a:r>
                        <a:rPr lang="sv-SE" sz="800" b="1" i="0" u="none" strike="noStrike">
                          <a:solidFill>
                            <a:srgbClr val="000000"/>
                          </a:solidFill>
                          <a:effectLst/>
                          <a:latin typeface="Futura Std Book" panose="020B0502020204020303"/>
                        </a:rPr>
                        <a:t>88</a:t>
                      </a:r>
                    </a:p>
                  </a:txBody>
                  <a:tcPr marL="9525" marR="9525" marT="9525" marB="0" anchor="ctr"/>
                </a:tc>
                <a:tc>
                  <a:txBody>
                    <a:bodyPr/>
                    <a:lstStyle/>
                    <a:p>
                      <a:pPr algn="ctr" fontAlgn="ctr"/>
                      <a:r>
                        <a:rPr lang="sv-SE" sz="800" b="1" i="0" u="none" strike="noStrike">
                          <a:solidFill>
                            <a:srgbClr val="000000"/>
                          </a:solidFill>
                          <a:effectLst/>
                          <a:latin typeface="Futura Std Book" panose="020B0502020204020303"/>
                        </a:rPr>
                        <a:t>278 </a:t>
                      </a:r>
                    </a:p>
                  </a:txBody>
                  <a:tcPr marL="9525" marR="9525" marT="9525" marB="0" anchor="ctr"/>
                </a:tc>
                <a:tc>
                  <a:txBody>
                    <a:bodyPr/>
                    <a:lstStyle/>
                    <a:p>
                      <a:pPr algn="ctr" fontAlgn="ctr"/>
                      <a:r>
                        <a:rPr lang="sv-SE" sz="800" b="1" i="0" u="none" strike="noStrike" dirty="0">
                          <a:solidFill>
                            <a:srgbClr val="000000"/>
                          </a:solidFill>
                          <a:effectLst/>
                          <a:latin typeface="Futura Std Book" panose="020B0502020204020303"/>
                        </a:rPr>
                        <a:t>-70</a:t>
                      </a:r>
                    </a:p>
                  </a:txBody>
                  <a:tcPr marL="9525" marR="9525" marT="9525" marB="0" anchor="ctr"/>
                </a:tc>
                <a:extLst>
                  <a:ext uri="{0D108BD9-81ED-4DB2-BD59-A6C34878D82A}">
                    <a16:rowId xmlns:a16="http://schemas.microsoft.com/office/drawing/2014/main" val="2943726347"/>
                  </a:ext>
                </a:extLst>
              </a:tr>
            </a:tbl>
          </a:graphicData>
        </a:graphic>
      </p:graphicFrame>
      <p:graphicFrame>
        <p:nvGraphicFramePr>
          <p:cNvPr id="13" name="Diagram 12">
            <a:extLst>
              <a:ext uri="{FF2B5EF4-FFF2-40B4-BE49-F238E27FC236}">
                <a16:creationId xmlns:a16="http://schemas.microsoft.com/office/drawing/2014/main" id="{89C10059-E3CC-4FDB-848F-F02280618530}"/>
              </a:ext>
            </a:extLst>
          </p:cNvPr>
          <p:cNvGraphicFramePr>
            <a:graphicFrameLocks/>
          </p:cNvGraphicFramePr>
          <p:nvPr>
            <p:extLst>
              <p:ext uri="{D42A27DB-BD31-4B8C-83A1-F6EECF244321}">
                <p14:modId xmlns:p14="http://schemas.microsoft.com/office/powerpoint/2010/main" val="3802691980"/>
              </p:ext>
            </p:extLst>
          </p:nvPr>
        </p:nvGraphicFramePr>
        <p:xfrm>
          <a:off x="721639" y="2025497"/>
          <a:ext cx="5850077" cy="3666002"/>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val="1654654768"/>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C594EEA9-1531-4146-9599-7EF87727C2C5}"/>
              </a:ext>
            </a:extLst>
          </p:cNvPr>
          <p:cNvSpPr>
            <a:spLocks noGrp="1"/>
          </p:cNvSpPr>
          <p:nvPr>
            <p:ph type="title"/>
          </p:nvPr>
        </p:nvSpPr>
        <p:spPr>
          <a:xfrm>
            <a:off x="721630" y="342899"/>
            <a:ext cx="8426449" cy="1113955"/>
          </a:xfrm>
        </p:spPr>
        <p:txBody>
          <a:bodyPr/>
          <a:lstStyle/>
          <a:p>
            <a:r>
              <a:rPr lang="sv-SE" dirty="0"/>
              <a:t>Arbetslöshet</a:t>
            </a:r>
          </a:p>
        </p:txBody>
      </p:sp>
      <p:sp>
        <p:nvSpPr>
          <p:cNvPr id="8" name="textruta 7">
            <a:extLst>
              <a:ext uri="{FF2B5EF4-FFF2-40B4-BE49-F238E27FC236}">
                <a16:creationId xmlns:a16="http://schemas.microsoft.com/office/drawing/2014/main" id="{CD2ACD43-3A01-4617-AD46-8B798494D895}"/>
              </a:ext>
            </a:extLst>
          </p:cNvPr>
          <p:cNvSpPr txBox="1"/>
          <p:nvPr/>
        </p:nvSpPr>
        <p:spPr>
          <a:xfrm>
            <a:off x="721630" y="5518666"/>
            <a:ext cx="2866490" cy="215444"/>
          </a:xfrm>
          <a:prstGeom prst="rect">
            <a:avLst/>
          </a:prstGeom>
          <a:noFill/>
        </p:spPr>
        <p:txBody>
          <a:bodyPr wrap="none" rtlCol="0">
            <a:spAutoFit/>
          </a:bodyPr>
          <a:lstStyle/>
          <a:p>
            <a:r>
              <a:rPr lang="sv-SE" sz="800" dirty="0"/>
              <a:t>Källa: Arbetsförmedlingen och Statistiska centralbyrån</a:t>
            </a:r>
          </a:p>
        </p:txBody>
      </p:sp>
      <p:sp>
        <p:nvSpPr>
          <p:cNvPr id="9" name="Rektangel 8">
            <a:extLst>
              <a:ext uri="{FF2B5EF4-FFF2-40B4-BE49-F238E27FC236}">
                <a16:creationId xmlns:a16="http://schemas.microsoft.com/office/drawing/2014/main" id="{1D7A9D34-7147-43AF-B6BC-177834550829}"/>
              </a:ext>
            </a:extLst>
          </p:cNvPr>
          <p:cNvSpPr/>
          <p:nvPr/>
        </p:nvSpPr>
        <p:spPr>
          <a:xfrm>
            <a:off x="6810103" y="3429000"/>
            <a:ext cx="4667523" cy="2451101"/>
          </a:xfrm>
          <a:prstGeom prst="rect">
            <a:avLst/>
          </a:prstGeom>
          <a:solidFill>
            <a:srgbClr val="FEDEED"/>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44000" tIns="144000" rIns="144000" bIns="144000" numCol="1" spcCol="0" rtlCol="0" fromWordArt="0" anchor="t" anchorCtr="0" forceAA="0" compatLnSpc="1">
            <a:prstTxWarp prst="textNoShape">
              <a:avLst/>
            </a:prstTxWarp>
            <a:noAutofit/>
          </a:bodyPr>
          <a:lstStyle/>
          <a:p>
            <a:pPr algn="l"/>
            <a:endParaRPr lang="sv-SE" dirty="0">
              <a:latin typeface="+mj-lt"/>
            </a:endParaRPr>
          </a:p>
        </p:txBody>
      </p:sp>
      <p:sp>
        <p:nvSpPr>
          <p:cNvPr id="10" name="Platshållare för innehåll 3">
            <a:extLst>
              <a:ext uri="{FF2B5EF4-FFF2-40B4-BE49-F238E27FC236}">
                <a16:creationId xmlns:a16="http://schemas.microsoft.com/office/drawing/2014/main" id="{65F7B4B2-65FA-4963-9D5C-4FA5AA3BCA81}"/>
              </a:ext>
            </a:extLst>
          </p:cNvPr>
          <p:cNvSpPr>
            <a:spLocks noGrp="1"/>
          </p:cNvSpPr>
          <p:nvPr>
            <p:ph sz="half" idx="2"/>
          </p:nvPr>
        </p:nvSpPr>
        <p:spPr>
          <a:xfrm>
            <a:off x="6814317" y="2088859"/>
            <a:ext cx="4667523" cy="1329858"/>
          </a:xfrm>
        </p:spPr>
        <p:txBody>
          <a:bodyPr/>
          <a:lstStyle/>
          <a:p>
            <a:pPr lvl="4"/>
            <a:r>
              <a:rPr lang="sv-SE" sz="1400" dirty="0"/>
              <a:t>Arbetslösheten sjönk med 1 procentenhet och landar på 5,2 procent för länet. </a:t>
            </a:r>
          </a:p>
          <a:p>
            <a:pPr lvl="4"/>
            <a:r>
              <a:rPr lang="sv-SE" sz="1400" dirty="0"/>
              <a:t>Askersunds kommun stod för länets lägsta arbetslöshet (2,8 %). </a:t>
            </a:r>
          </a:p>
          <a:p>
            <a:endParaRPr lang="sv-SE" dirty="0"/>
          </a:p>
        </p:txBody>
      </p:sp>
      <p:sp>
        <p:nvSpPr>
          <p:cNvPr id="11" name="textruta 10">
            <a:extLst>
              <a:ext uri="{FF2B5EF4-FFF2-40B4-BE49-F238E27FC236}">
                <a16:creationId xmlns:a16="http://schemas.microsoft.com/office/drawing/2014/main" id="{319CC01C-D60B-4393-9844-C417DB841EB4}"/>
              </a:ext>
            </a:extLst>
          </p:cNvPr>
          <p:cNvSpPr txBox="1"/>
          <p:nvPr/>
        </p:nvSpPr>
        <p:spPr>
          <a:xfrm>
            <a:off x="6810102" y="3439284"/>
            <a:ext cx="1099981" cy="276999"/>
          </a:xfrm>
          <a:prstGeom prst="rect">
            <a:avLst/>
          </a:prstGeom>
          <a:noFill/>
        </p:spPr>
        <p:txBody>
          <a:bodyPr wrap="none" rtlCol="0">
            <a:spAutoFit/>
          </a:bodyPr>
          <a:lstStyle/>
          <a:p>
            <a:r>
              <a:rPr lang="sv-SE" sz="1200" b="1" dirty="0">
                <a:latin typeface="+mj-lt"/>
                <a:cs typeface="Arial" panose="020B0604020202020204" pitchFamily="34" charset="0"/>
              </a:rPr>
              <a:t>Arbetslöshet</a:t>
            </a:r>
          </a:p>
        </p:txBody>
      </p:sp>
      <p:sp>
        <p:nvSpPr>
          <p:cNvPr id="19" name="textruta 18">
            <a:extLst>
              <a:ext uri="{FF2B5EF4-FFF2-40B4-BE49-F238E27FC236}">
                <a16:creationId xmlns:a16="http://schemas.microsoft.com/office/drawing/2014/main" id="{F8AD249B-55F6-456D-B812-30BDBAF78D80}"/>
              </a:ext>
            </a:extLst>
          </p:cNvPr>
          <p:cNvSpPr txBox="1"/>
          <p:nvPr/>
        </p:nvSpPr>
        <p:spPr>
          <a:xfrm>
            <a:off x="645429" y="1251924"/>
            <a:ext cx="5221971" cy="523220"/>
          </a:xfrm>
          <a:prstGeom prst="rect">
            <a:avLst/>
          </a:prstGeom>
          <a:noFill/>
        </p:spPr>
        <p:txBody>
          <a:bodyPr wrap="square" rtlCol="0">
            <a:spAutoFit/>
          </a:bodyPr>
          <a:lstStyle/>
          <a:p>
            <a:r>
              <a:rPr lang="sv-SE" sz="1400" dirty="0"/>
              <a:t/>
            </a:r>
            <a:br>
              <a:rPr lang="sv-SE" sz="1400" dirty="0"/>
            </a:br>
            <a:r>
              <a:rPr lang="sv-SE" sz="1400" b="1" dirty="0"/>
              <a:t>Arbetslöshet i förhållande till befolkningen (%), 15-74 år</a:t>
            </a:r>
            <a:endParaRPr lang="sv-SE" sz="1400" dirty="0"/>
          </a:p>
        </p:txBody>
      </p:sp>
      <p:graphicFrame>
        <p:nvGraphicFramePr>
          <p:cNvPr id="4" name="Tabell 3">
            <a:extLst>
              <a:ext uri="{FF2B5EF4-FFF2-40B4-BE49-F238E27FC236}">
                <a16:creationId xmlns:a16="http://schemas.microsoft.com/office/drawing/2014/main" id="{3D77BC62-9E3E-4012-AA31-B44860DFBF2C}"/>
              </a:ext>
            </a:extLst>
          </p:cNvPr>
          <p:cNvGraphicFramePr>
            <a:graphicFrameLocks noGrp="1"/>
          </p:cNvGraphicFramePr>
          <p:nvPr>
            <p:extLst>
              <p:ext uri="{D42A27DB-BD31-4B8C-83A1-F6EECF244321}">
                <p14:modId xmlns:p14="http://schemas.microsoft.com/office/powerpoint/2010/main" val="87478937"/>
              </p:ext>
            </p:extLst>
          </p:nvPr>
        </p:nvGraphicFramePr>
        <p:xfrm>
          <a:off x="6810101" y="3726566"/>
          <a:ext cx="4660267" cy="2153534"/>
        </p:xfrm>
        <a:graphic>
          <a:graphicData uri="http://schemas.openxmlformats.org/drawingml/2006/table">
            <a:tbl>
              <a:tblPr bandRow="1">
                <a:tableStyleId>{2D5ABB26-0587-4C30-8999-92F81FD0307C}</a:tableStyleId>
              </a:tblPr>
              <a:tblGrid>
                <a:gridCol w="1522274">
                  <a:extLst>
                    <a:ext uri="{9D8B030D-6E8A-4147-A177-3AD203B41FA5}">
                      <a16:colId xmlns:a16="http://schemas.microsoft.com/office/drawing/2014/main" val="4287211847"/>
                    </a:ext>
                  </a:extLst>
                </a:gridCol>
                <a:gridCol w="676080">
                  <a:extLst>
                    <a:ext uri="{9D8B030D-6E8A-4147-A177-3AD203B41FA5}">
                      <a16:colId xmlns:a16="http://schemas.microsoft.com/office/drawing/2014/main" val="182899347"/>
                    </a:ext>
                  </a:extLst>
                </a:gridCol>
                <a:gridCol w="767008">
                  <a:extLst>
                    <a:ext uri="{9D8B030D-6E8A-4147-A177-3AD203B41FA5}">
                      <a16:colId xmlns:a16="http://schemas.microsoft.com/office/drawing/2014/main" val="406886151"/>
                    </a:ext>
                  </a:extLst>
                </a:gridCol>
                <a:gridCol w="607214">
                  <a:extLst>
                    <a:ext uri="{9D8B030D-6E8A-4147-A177-3AD203B41FA5}">
                      <a16:colId xmlns:a16="http://schemas.microsoft.com/office/drawing/2014/main" val="274142734"/>
                    </a:ext>
                  </a:extLst>
                </a:gridCol>
                <a:gridCol w="553950">
                  <a:extLst>
                    <a:ext uri="{9D8B030D-6E8A-4147-A177-3AD203B41FA5}">
                      <a16:colId xmlns:a16="http://schemas.microsoft.com/office/drawing/2014/main" val="2637792081"/>
                    </a:ext>
                  </a:extLst>
                </a:gridCol>
                <a:gridCol w="533741">
                  <a:extLst>
                    <a:ext uri="{9D8B030D-6E8A-4147-A177-3AD203B41FA5}">
                      <a16:colId xmlns:a16="http://schemas.microsoft.com/office/drawing/2014/main" val="1394509500"/>
                    </a:ext>
                  </a:extLst>
                </a:gridCol>
              </a:tblGrid>
              <a:tr h="328033">
                <a:tc>
                  <a:txBody>
                    <a:bodyPr/>
                    <a:lstStyle/>
                    <a:p>
                      <a:pPr marL="72000" algn="l" fontAlgn="b"/>
                      <a:endParaRPr lang="sv-SE" sz="800" b="0" i="0" u="none" strike="noStrike" dirty="0">
                        <a:solidFill>
                          <a:srgbClr val="000000"/>
                        </a:solidFill>
                        <a:effectLst/>
                        <a:latin typeface="Futura Std Book" panose="020B0502020204020303"/>
                      </a:endParaRPr>
                    </a:p>
                  </a:txBody>
                  <a:tcPr marL="9525" marR="9525" marT="9525" marB="0" anchor="b"/>
                </a:tc>
                <a:tc>
                  <a:txBody>
                    <a:bodyPr/>
                    <a:lstStyle/>
                    <a:p>
                      <a:pPr algn="ctr" fontAlgn="b"/>
                      <a:r>
                        <a:rPr lang="sv-SE" sz="800" b="0" i="0" u="none" strike="noStrike">
                          <a:solidFill>
                            <a:srgbClr val="000000"/>
                          </a:solidFill>
                          <a:effectLst/>
                          <a:latin typeface="Futura Std Book" panose="020B0502020204020303" pitchFamily="34" charset="0"/>
                        </a:rPr>
                        <a:t>Antal</a:t>
                      </a:r>
                    </a:p>
                  </a:txBody>
                  <a:tcPr marL="9525" marR="9525" marT="9525" marB="0" anchor="b"/>
                </a:tc>
                <a:tc>
                  <a:txBody>
                    <a:bodyPr/>
                    <a:lstStyle/>
                    <a:p>
                      <a:pPr algn="ctr" fontAlgn="b"/>
                      <a:r>
                        <a:rPr lang="sv-SE" sz="800" b="0" i="0" u="none" strike="noStrike">
                          <a:solidFill>
                            <a:srgbClr val="000000"/>
                          </a:solidFill>
                          <a:effectLst/>
                          <a:latin typeface="Futura Std Book" panose="020B0502020204020303" pitchFamily="34" charset="0"/>
                        </a:rPr>
                        <a:t>Förändring</a:t>
                      </a:r>
                    </a:p>
                  </a:txBody>
                  <a:tcPr marL="9525" marR="9525" marT="9525" marB="0" anchor="b"/>
                </a:tc>
                <a:tc gridSpan="3">
                  <a:txBody>
                    <a:bodyPr/>
                    <a:lstStyle/>
                    <a:p>
                      <a:pPr algn="ctr" fontAlgn="b"/>
                      <a:r>
                        <a:rPr lang="sv-SE" sz="800" b="0" i="0" u="none" strike="noStrike" dirty="0">
                          <a:solidFill>
                            <a:srgbClr val="000000"/>
                          </a:solidFill>
                          <a:effectLst/>
                          <a:latin typeface="Futura Std Book" panose="020B0502020204020303" pitchFamily="34" charset="0"/>
                        </a:rPr>
                        <a:t>Arbetslösa i förh. till befolkningen, 15-74 år (%)</a:t>
                      </a:r>
                    </a:p>
                  </a:txBody>
                  <a:tcPr marL="9525" marR="9525" marT="9525" marB="0" anchor="b"/>
                </a:tc>
                <a:tc hMerge="1">
                  <a:txBody>
                    <a:bodyPr/>
                    <a:lstStyle/>
                    <a:p>
                      <a:endParaRPr lang="sv-SE"/>
                    </a:p>
                  </a:txBody>
                  <a:tcPr>
                    <a:lnT>
                      <a:noFill/>
                    </a:lnT>
                  </a:tcPr>
                </a:tc>
                <a:tc hMerge="1">
                  <a:txBody>
                    <a:bodyPr/>
                    <a:lstStyle/>
                    <a:p>
                      <a:endParaRPr lang="sv-SE"/>
                    </a:p>
                  </a:txBody>
                  <a:tcPr>
                    <a:lnT>
                      <a:noFill/>
                    </a:lnT>
                  </a:tcPr>
                </a:tc>
                <a:extLst>
                  <a:ext uri="{0D108BD9-81ED-4DB2-BD59-A6C34878D82A}">
                    <a16:rowId xmlns:a16="http://schemas.microsoft.com/office/drawing/2014/main" val="3515977037"/>
                  </a:ext>
                </a:extLst>
              </a:tr>
              <a:tr h="328033">
                <a:tc>
                  <a:txBody>
                    <a:bodyPr/>
                    <a:lstStyle/>
                    <a:p>
                      <a:pPr marL="72000" algn="l" fontAlgn="b"/>
                      <a:endParaRPr lang="sv-SE" sz="800" b="0" i="0" u="none" strike="noStrike" dirty="0">
                        <a:solidFill>
                          <a:srgbClr val="000000"/>
                        </a:solidFill>
                        <a:effectLst/>
                        <a:latin typeface="Futura Std Book" panose="020B0502020204020303"/>
                      </a:endParaRPr>
                    </a:p>
                  </a:txBody>
                  <a:tcPr marL="9525" marR="9525" marT="9525" marB="0" anchor="b"/>
                </a:tc>
                <a:tc>
                  <a:txBody>
                    <a:bodyPr/>
                    <a:lstStyle/>
                    <a:p>
                      <a:pPr algn="ctr" fontAlgn="b"/>
                      <a:r>
                        <a:rPr lang="sv-SE" sz="800" b="0" i="0" u="none" strike="noStrike" dirty="0">
                          <a:solidFill>
                            <a:srgbClr val="000000"/>
                          </a:solidFill>
                          <a:effectLst/>
                          <a:latin typeface="Futura Std Book" panose="020B0502020204020303" pitchFamily="34" charset="0"/>
                        </a:rPr>
                        <a:t>2021 kv4</a:t>
                      </a:r>
                    </a:p>
                  </a:txBody>
                  <a:tcPr marL="9525" marR="9525" marT="9525" marB="0" anchor="b"/>
                </a:tc>
                <a:tc>
                  <a:txBody>
                    <a:bodyPr/>
                    <a:lstStyle/>
                    <a:p>
                      <a:pPr algn="ctr" fontAlgn="b"/>
                      <a:r>
                        <a:rPr lang="sv-SE" sz="800" b="0" i="0" u="none" strike="noStrike">
                          <a:solidFill>
                            <a:srgbClr val="000000"/>
                          </a:solidFill>
                          <a:effectLst/>
                          <a:latin typeface="Futura Std Book" panose="020B0502020204020303" pitchFamily="34" charset="0"/>
                        </a:rPr>
                        <a:t>-1 år (antal)</a:t>
                      </a:r>
                    </a:p>
                  </a:txBody>
                  <a:tcPr marL="9525" marR="9525" marT="9525" marB="0" anchor="b"/>
                </a:tc>
                <a:tc>
                  <a:txBody>
                    <a:bodyPr/>
                    <a:lstStyle/>
                    <a:p>
                      <a:pPr algn="ctr" fontAlgn="b"/>
                      <a:r>
                        <a:rPr lang="sv-SE" sz="800" b="0" i="0" u="none" strike="noStrike" dirty="0">
                          <a:solidFill>
                            <a:srgbClr val="000000"/>
                          </a:solidFill>
                          <a:effectLst/>
                          <a:latin typeface="Futura Std Book" panose="020B0502020204020303" pitchFamily="34" charset="0"/>
                        </a:rPr>
                        <a:t>2021 kv4</a:t>
                      </a:r>
                    </a:p>
                  </a:txBody>
                  <a:tcPr marL="9525" marR="9525" marT="9525" marB="0" anchor="b"/>
                </a:tc>
                <a:tc>
                  <a:txBody>
                    <a:bodyPr/>
                    <a:lstStyle/>
                    <a:p>
                      <a:pPr algn="ctr" fontAlgn="b"/>
                      <a:r>
                        <a:rPr lang="sv-SE" sz="800" b="0" i="0" u="none" strike="noStrike">
                          <a:solidFill>
                            <a:srgbClr val="000000"/>
                          </a:solidFill>
                          <a:effectLst/>
                          <a:latin typeface="Futura Std Book" panose="020B0502020204020303" pitchFamily="34" charset="0"/>
                        </a:rPr>
                        <a:t>-1 år</a:t>
                      </a:r>
                    </a:p>
                  </a:txBody>
                  <a:tcPr marL="9525" marR="9525" marT="9525" marB="0" anchor="b"/>
                </a:tc>
                <a:tc>
                  <a:txBody>
                    <a:bodyPr/>
                    <a:lstStyle/>
                    <a:p>
                      <a:pPr algn="ctr" fontAlgn="b"/>
                      <a:r>
                        <a:rPr lang="sv-SE" sz="800" b="0" i="0" u="none" strike="noStrike">
                          <a:solidFill>
                            <a:srgbClr val="000000"/>
                          </a:solidFill>
                          <a:effectLst/>
                          <a:latin typeface="Futura Std Book" panose="020B0502020204020303" pitchFamily="34" charset="0"/>
                        </a:rPr>
                        <a:t>-5 år</a:t>
                      </a:r>
                    </a:p>
                  </a:txBody>
                  <a:tcPr marL="9525" marR="9525" marT="9525" marB="0" anchor="b"/>
                </a:tc>
                <a:extLst>
                  <a:ext uri="{0D108BD9-81ED-4DB2-BD59-A6C34878D82A}">
                    <a16:rowId xmlns:a16="http://schemas.microsoft.com/office/drawing/2014/main" val="2677994040"/>
                  </a:ext>
                </a:extLst>
              </a:tr>
              <a:tr h="374367">
                <a:tc>
                  <a:txBody>
                    <a:bodyPr/>
                    <a:lstStyle/>
                    <a:p>
                      <a:pPr marL="72000" algn="l" fontAlgn="b"/>
                      <a:r>
                        <a:rPr lang="sv-SE" sz="800" u="none" strike="noStrike" dirty="0">
                          <a:effectLst/>
                        </a:rPr>
                        <a:t>Sverige</a:t>
                      </a:r>
                      <a:endParaRPr lang="sv-SE" sz="800" b="0" i="0" u="none" strike="noStrike" dirty="0">
                        <a:solidFill>
                          <a:srgbClr val="000000"/>
                        </a:solidFill>
                        <a:effectLst/>
                        <a:latin typeface="Futura std book" panose="020B0502020204020303"/>
                      </a:endParaRPr>
                    </a:p>
                  </a:txBody>
                  <a:tcPr marL="0" marR="0" marT="0" marB="0" anchor="ctr"/>
                </a:tc>
                <a:tc>
                  <a:txBody>
                    <a:bodyPr/>
                    <a:lstStyle/>
                    <a:p>
                      <a:pPr algn="ctr" fontAlgn="ctr"/>
                      <a:r>
                        <a:rPr lang="sv-SE" sz="700" b="0" i="0" u="none" strike="noStrike">
                          <a:solidFill>
                            <a:srgbClr val="000000"/>
                          </a:solidFill>
                          <a:effectLst/>
                          <a:latin typeface="Futura Std Book" panose="020B0502020204020303"/>
                        </a:rPr>
                        <a:t>369 829 </a:t>
                      </a:r>
                    </a:p>
                  </a:txBody>
                  <a:tcPr marL="9525" marR="9525" marT="9525" marB="0" anchor="ctr"/>
                </a:tc>
                <a:tc>
                  <a:txBody>
                    <a:bodyPr/>
                    <a:lstStyle/>
                    <a:p>
                      <a:pPr algn="ctr" fontAlgn="ctr"/>
                      <a:r>
                        <a:rPr lang="sv-SE" sz="700" b="0" i="0" u="none" strike="noStrike">
                          <a:solidFill>
                            <a:srgbClr val="000000"/>
                          </a:solidFill>
                          <a:effectLst/>
                          <a:latin typeface="Futura Std Book" panose="020B0502020204020303"/>
                        </a:rPr>
                        <a:t>-84 939 </a:t>
                      </a:r>
                    </a:p>
                  </a:txBody>
                  <a:tcPr marL="9525" marR="9525" marT="9525" marB="0" anchor="ctr"/>
                </a:tc>
                <a:tc>
                  <a:txBody>
                    <a:bodyPr/>
                    <a:lstStyle/>
                    <a:p>
                      <a:pPr algn="ctr" fontAlgn="ctr"/>
                      <a:r>
                        <a:rPr lang="sv-SE" sz="700" b="0" i="0" u="none" strike="noStrike">
                          <a:solidFill>
                            <a:srgbClr val="000000"/>
                          </a:solidFill>
                          <a:effectLst/>
                          <a:latin typeface="Futura Std Book" panose="020B0502020204020303"/>
                        </a:rPr>
                        <a:t>4,9</a:t>
                      </a:r>
                    </a:p>
                  </a:txBody>
                  <a:tcPr marL="9525" marR="9525" marT="9525" marB="0" anchor="ctr"/>
                </a:tc>
                <a:tc>
                  <a:txBody>
                    <a:bodyPr/>
                    <a:lstStyle/>
                    <a:p>
                      <a:pPr algn="ctr" fontAlgn="ctr"/>
                      <a:r>
                        <a:rPr lang="sv-SE" sz="700" b="0" i="0" u="none" strike="noStrike">
                          <a:solidFill>
                            <a:srgbClr val="000000"/>
                          </a:solidFill>
                          <a:effectLst/>
                          <a:latin typeface="Futura Std Book" panose="020B0502020204020303"/>
                        </a:rPr>
                        <a:t>6,0</a:t>
                      </a:r>
                    </a:p>
                  </a:txBody>
                  <a:tcPr marL="9525" marR="9525" marT="9525" marB="0" anchor="ctr"/>
                </a:tc>
                <a:tc>
                  <a:txBody>
                    <a:bodyPr/>
                    <a:lstStyle/>
                    <a:p>
                      <a:pPr algn="ctr" fontAlgn="ctr"/>
                      <a:r>
                        <a:rPr lang="sv-SE" sz="700" b="0" i="0" u="none" strike="noStrike">
                          <a:solidFill>
                            <a:srgbClr val="000000"/>
                          </a:solidFill>
                          <a:effectLst/>
                          <a:latin typeface="Futura Std Book" panose="020B0502020204020303"/>
                        </a:rPr>
                        <a:t>5,0</a:t>
                      </a:r>
                    </a:p>
                  </a:txBody>
                  <a:tcPr marL="9525" marR="9525" marT="9525" marB="0" anchor="ctr"/>
                </a:tc>
                <a:extLst>
                  <a:ext uri="{0D108BD9-81ED-4DB2-BD59-A6C34878D82A}">
                    <a16:rowId xmlns:a16="http://schemas.microsoft.com/office/drawing/2014/main" val="619847038"/>
                  </a:ext>
                </a:extLst>
              </a:tr>
              <a:tr h="374367">
                <a:tc>
                  <a:txBody>
                    <a:bodyPr/>
                    <a:lstStyle/>
                    <a:p>
                      <a:pPr marL="72000" algn="l" fontAlgn="b"/>
                      <a:r>
                        <a:rPr lang="sv-SE" sz="800" u="none" strike="noStrike" dirty="0">
                          <a:effectLst/>
                        </a:rPr>
                        <a:t>Stockholmsregionen</a:t>
                      </a:r>
                      <a:endParaRPr lang="sv-SE" sz="800" b="0" i="0" u="none" strike="noStrike" dirty="0">
                        <a:solidFill>
                          <a:srgbClr val="000000"/>
                        </a:solidFill>
                        <a:effectLst/>
                        <a:latin typeface="Futura std book" panose="020B0502020204020303"/>
                      </a:endParaRPr>
                    </a:p>
                  </a:txBody>
                  <a:tcPr marL="0" marR="0" marT="0" marB="0" anchor="ctr"/>
                </a:tc>
                <a:tc>
                  <a:txBody>
                    <a:bodyPr/>
                    <a:lstStyle/>
                    <a:p>
                      <a:pPr algn="ctr" fontAlgn="ctr"/>
                      <a:r>
                        <a:rPr lang="sv-SE" sz="700" b="0" i="0" u="none" strike="noStrike">
                          <a:solidFill>
                            <a:srgbClr val="000000"/>
                          </a:solidFill>
                          <a:effectLst/>
                          <a:latin typeface="Futura Std Book" panose="020B0502020204020303"/>
                        </a:rPr>
                        <a:t>175 012 </a:t>
                      </a:r>
                    </a:p>
                  </a:txBody>
                  <a:tcPr marL="9525" marR="9525" marT="9525" marB="0" anchor="ctr"/>
                </a:tc>
                <a:tc>
                  <a:txBody>
                    <a:bodyPr/>
                    <a:lstStyle/>
                    <a:p>
                      <a:pPr algn="ctr" fontAlgn="ctr"/>
                      <a:r>
                        <a:rPr lang="sv-SE" sz="700" b="0" i="0" u="none" strike="noStrike">
                          <a:solidFill>
                            <a:srgbClr val="000000"/>
                          </a:solidFill>
                          <a:effectLst/>
                          <a:latin typeface="Futura Std Book" panose="020B0502020204020303"/>
                        </a:rPr>
                        <a:t>-35 856 </a:t>
                      </a:r>
                    </a:p>
                  </a:txBody>
                  <a:tcPr marL="9525" marR="9525" marT="9525" marB="0" anchor="ctr"/>
                </a:tc>
                <a:tc>
                  <a:txBody>
                    <a:bodyPr/>
                    <a:lstStyle/>
                    <a:p>
                      <a:pPr algn="ctr" fontAlgn="ctr"/>
                      <a:r>
                        <a:rPr lang="sv-SE" sz="700" b="0" i="0" u="none" strike="noStrike">
                          <a:solidFill>
                            <a:srgbClr val="000000"/>
                          </a:solidFill>
                          <a:effectLst/>
                          <a:latin typeface="Futura Std Book" panose="020B0502020204020303"/>
                        </a:rPr>
                        <a:t>5,1</a:t>
                      </a:r>
                    </a:p>
                  </a:txBody>
                  <a:tcPr marL="9525" marR="9525" marT="9525" marB="0" anchor="ctr"/>
                </a:tc>
                <a:tc>
                  <a:txBody>
                    <a:bodyPr/>
                    <a:lstStyle/>
                    <a:p>
                      <a:pPr algn="ctr" fontAlgn="ctr"/>
                      <a:r>
                        <a:rPr lang="sv-SE" sz="700" b="0" i="0" u="none" strike="noStrike">
                          <a:solidFill>
                            <a:srgbClr val="000000"/>
                          </a:solidFill>
                          <a:effectLst/>
                          <a:latin typeface="Futura Std Book" panose="020B0502020204020303"/>
                        </a:rPr>
                        <a:t>6,1</a:t>
                      </a:r>
                    </a:p>
                  </a:txBody>
                  <a:tcPr marL="9525" marR="9525" marT="9525" marB="0" anchor="ctr"/>
                </a:tc>
                <a:tc>
                  <a:txBody>
                    <a:bodyPr/>
                    <a:lstStyle/>
                    <a:p>
                      <a:pPr algn="ctr" fontAlgn="ctr"/>
                      <a:r>
                        <a:rPr lang="sv-SE" sz="700" b="0" i="0" u="none" strike="noStrike">
                          <a:solidFill>
                            <a:srgbClr val="000000"/>
                          </a:solidFill>
                          <a:effectLst/>
                          <a:latin typeface="Futura Std Book" panose="020B0502020204020303"/>
                        </a:rPr>
                        <a:t>4,8</a:t>
                      </a:r>
                    </a:p>
                  </a:txBody>
                  <a:tcPr marL="9525" marR="9525" marT="9525" marB="0" anchor="ctr"/>
                </a:tc>
                <a:extLst>
                  <a:ext uri="{0D108BD9-81ED-4DB2-BD59-A6C34878D82A}">
                    <a16:rowId xmlns:a16="http://schemas.microsoft.com/office/drawing/2014/main" val="2562525959"/>
                  </a:ext>
                </a:extLst>
              </a:tr>
              <a:tr h="374367">
                <a:tc>
                  <a:txBody>
                    <a:bodyPr/>
                    <a:lstStyle/>
                    <a:p>
                      <a:pPr marL="72000" algn="l" fontAlgn="b"/>
                      <a:r>
                        <a:rPr lang="sv-SE" sz="800" b="1" u="none" strike="noStrike" dirty="0">
                          <a:effectLst/>
                        </a:rPr>
                        <a:t>Örebro län</a:t>
                      </a:r>
                      <a:endParaRPr lang="sv-SE" sz="800" b="1" i="0" u="none" strike="noStrike" dirty="0">
                        <a:solidFill>
                          <a:srgbClr val="000000"/>
                        </a:solidFill>
                        <a:effectLst/>
                        <a:latin typeface="Futura Std Book" panose="020B0502020204020303"/>
                      </a:endParaRPr>
                    </a:p>
                  </a:txBody>
                  <a:tcPr marL="9525" marR="9525" marT="9525" marB="0" anchor="ctr"/>
                </a:tc>
                <a:tc>
                  <a:txBody>
                    <a:bodyPr/>
                    <a:lstStyle/>
                    <a:p>
                      <a:pPr algn="ctr" fontAlgn="ctr"/>
                      <a:r>
                        <a:rPr lang="sv-SE" sz="700" b="1" i="0" u="none" strike="noStrike">
                          <a:solidFill>
                            <a:srgbClr val="000000"/>
                          </a:solidFill>
                          <a:effectLst/>
                          <a:latin typeface="Futura Std Book" panose="020B0502020204020303"/>
                        </a:rPr>
                        <a:t>11 463 </a:t>
                      </a:r>
                    </a:p>
                  </a:txBody>
                  <a:tcPr marL="9525" marR="9525" marT="9525" marB="0" anchor="ctr"/>
                </a:tc>
                <a:tc>
                  <a:txBody>
                    <a:bodyPr/>
                    <a:lstStyle/>
                    <a:p>
                      <a:pPr algn="ctr" fontAlgn="ctr"/>
                      <a:r>
                        <a:rPr lang="sv-SE" sz="700" b="1" i="0" u="none" strike="noStrike">
                          <a:solidFill>
                            <a:srgbClr val="000000"/>
                          </a:solidFill>
                          <a:effectLst/>
                          <a:latin typeface="Futura Std Book" panose="020B0502020204020303"/>
                        </a:rPr>
                        <a:t>-2 126 </a:t>
                      </a:r>
                    </a:p>
                  </a:txBody>
                  <a:tcPr marL="9525" marR="9525" marT="9525" marB="0" anchor="ctr"/>
                </a:tc>
                <a:tc>
                  <a:txBody>
                    <a:bodyPr/>
                    <a:lstStyle/>
                    <a:p>
                      <a:pPr algn="ctr" fontAlgn="ctr"/>
                      <a:r>
                        <a:rPr lang="sv-SE" sz="700" b="1" i="0" u="none" strike="noStrike">
                          <a:solidFill>
                            <a:srgbClr val="000000"/>
                          </a:solidFill>
                          <a:effectLst/>
                          <a:latin typeface="Futura Std Book" panose="020B0502020204020303"/>
                        </a:rPr>
                        <a:t>5,2</a:t>
                      </a:r>
                    </a:p>
                  </a:txBody>
                  <a:tcPr marL="9525" marR="9525" marT="9525" marB="0" anchor="ctr"/>
                </a:tc>
                <a:tc>
                  <a:txBody>
                    <a:bodyPr/>
                    <a:lstStyle/>
                    <a:p>
                      <a:pPr algn="ctr" fontAlgn="ctr"/>
                      <a:r>
                        <a:rPr lang="sv-SE" sz="700" b="1" i="0" u="none" strike="noStrike">
                          <a:solidFill>
                            <a:srgbClr val="000000"/>
                          </a:solidFill>
                          <a:effectLst/>
                          <a:latin typeface="Futura Std Book" panose="020B0502020204020303"/>
                        </a:rPr>
                        <a:t>6,2</a:t>
                      </a:r>
                    </a:p>
                  </a:txBody>
                  <a:tcPr marL="9525" marR="9525" marT="9525" marB="0" anchor="ctr"/>
                </a:tc>
                <a:tc>
                  <a:txBody>
                    <a:bodyPr/>
                    <a:lstStyle/>
                    <a:p>
                      <a:pPr algn="ctr" fontAlgn="ctr"/>
                      <a:r>
                        <a:rPr lang="sv-SE" sz="700" b="1" i="0" u="none" strike="noStrike">
                          <a:solidFill>
                            <a:srgbClr val="000000"/>
                          </a:solidFill>
                          <a:effectLst/>
                          <a:latin typeface="Futura Std Book" panose="020B0502020204020303"/>
                        </a:rPr>
                        <a:t>5,1</a:t>
                      </a:r>
                    </a:p>
                  </a:txBody>
                  <a:tcPr marL="9525" marR="9525" marT="9525" marB="0" anchor="ctr"/>
                </a:tc>
                <a:extLst>
                  <a:ext uri="{0D108BD9-81ED-4DB2-BD59-A6C34878D82A}">
                    <a16:rowId xmlns:a16="http://schemas.microsoft.com/office/drawing/2014/main" val="2222682074"/>
                  </a:ext>
                </a:extLst>
              </a:tr>
              <a:tr h="374367">
                <a:tc>
                  <a:txBody>
                    <a:bodyPr/>
                    <a:lstStyle/>
                    <a:p>
                      <a:pPr marL="72000" algn="l" fontAlgn="b"/>
                      <a:r>
                        <a:rPr lang="sv-SE" sz="800" b="1" u="none" strike="noStrike" dirty="0">
                          <a:effectLst/>
                        </a:rPr>
                        <a:t>Örebro kommun</a:t>
                      </a:r>
                      <a:endParaRPr lang="sv-SE" sz="800" b="1" i="0" u="none" strike="noStrike" dirty="0">
                        <a:solidFill>
                          <a:srgbClr val="000000"/>
                        </a:solidFill>
                        <a:effectLst/>
                        <a:latin typeface="Futura Std Book" panose="020B0502020204020303"/>
                      </a:endParaRPr>
                    </a:p>
                  </a:txBody>
                  <a:tcPr marL="9525" marR="9525" marT="9525" marB="0" anchor="ctr"/>
                </a:tc>
                <a:tc>
                  <a:txBody>
                    <a:bodyPr/>
                    <a:lstStyle/>
                    <a:p>
                      <a:pPr algn="ctr" fontAlgn="ctr"/>
                      <a:r>
                        <a:rPr lang="sv-SE" sz="700" b="1" i="0" u="none" strike="noStrike">
                          <a:solidFill>
                            <a:srgbClr val="000000"/>
                          </a:solidFill>
                          <a:effectLst/>
                          <a:latin typeface="Futura Std Book" panose="020B0502020204020303"/>
                        </a:rPr>
                        <a:t>6 700 </a:t>
                      </a:r>
                    </a:p>
                  </a:txBody>
                  <a:tcPr marL="9525" marR="9525" marT="9525" marB="0" anchor="ctr"/>
                </a:tc>
                <a:tc>
                  <a:txBody>
                    <a:bodyPr/>
                    <a:lstStyle/>
                    <a:p>
                      <a:pPr algn="ctr" fontAlgn="ctr"/>
                      <a:r>
                        <a:rPr lang="sv-SE" sz="700" b="1" i="0" u="none" strike="noStrike">
                          <a:solidFill>
                            <a:srgbClr val="000000"/>
                          </a:solidFill>
                          <a:effectLst/>
                          <a:latin typeface="Futura Std Book" panose="020B0502020204020303"/>
                        </a:rPr>
                        <a:t>-1 112 </a:t>
                      </a:r>
                    </a:p>
                  </a:txBody>
                  <a:tcPr marL="9525" marR="9525" marT="9525" marB="0" anchor="ctr"/>
                </a:tc>
                <a:tc>
                  <a:txBody>
                    <a:bodyPr/>
                    <a:lstStyle/>
                    <a:p>
                      <a:pPr algn="ctr" fontAlgn="ctr"/>
                      <a:r>
                        <a:rPr lang="sv-SE" sz="700" b="1" i="0" u="none" strike="noStrike">
                          <a:solidFill>
                            <a:srgbClr val="000000"/>
                          </a:solidFill>
                          <a:effectLst/>
                          <a:latin typeface="Futura Std Book" panose="020B0502020204020303"/>
                        </a:rPr>
                        <a:t>5,8</a:t>
                      </a:r>
                    </a:p>
                  </a:txBody>
                  <a:tcPr marL="9525" marR="9525" marT="9525" marB="0" anchor="ctr"/>
                </a:tc>
                <a:tc>
                  <a:txBody>
                    <a:bodyPr/>
                    <a:lstStyle/>
                    <a:p>
                      <a:pPr algn="ctr" fontAlgn="ctr"/>
                      <a:r>
                        <a:rPr lang="sv-SE" sz="700" b="1" i="0" u="none" strike="noStrike">
                          <a:solidFill>
                            <a:srgbClr val="000000"/>
                          </a:solidFill>
                          <a:effectLst/>
                          <a:latin typeface="Futura Std Book" panose="020B0502020204020303"/>
                        </a:rPr>
                        <a:t>6,8</a:t>
                      </a:r>
                    </a:p>
                  </a:txBody>
                  <a:tcPr marL="9525" marR="9525" marT="9525" marB="0" anchor="ctr"/>
                </a:tc>
                <a:tc>
                  <a:txBody>
                    <a:bodyPr/>
                    <a:lstStyle/>
                    <a:p>
                      <a:pPr algn="ctr" fontAlgn="ctr"/>
                      <a:r>
                        <a:rPr lang="sv-SE" sz="700" b="1" i="0" u="none" strike="noStrike" dirty="0">
                          <a:solidFill>
                            <a:srgbClr val="000000"/>
                          </a:solidFill>
                          <a:effectLst/>
                          <a:latin typeface="Futura Std Book" panose="020B0502020204020303"/>
                        </a:rPr>
                        <a:t>4,9</a:t>
                      </a:r>
                    </a:p>
                  </a:txBody>
                  <a:tcPr marL="9525" marR="9525" marT="9525" marB="0" anchor="ctr"/>
                </a:tc>
                <a:extLst>
                  <a:ext uri="{0D108BD9-81ED-4DB2-BD59-A6C34878D82A}">
                    <a16:rowId xmlns:a16="http://schemas.microsoft.com/office/drawing/2014/main" val="973506798"/>
                  </a:ext>
                </a:extLst>
              </a:tr>
            </a:tbl>
          </a:graphicData>
        </a:graphic>
      </p:graphicFrame>
      <p:graphicFrame>
        <p:nvGraphicFramePr>
          <p:cNvPr id="13" name="Diagram 12">
            <a:extLst>
              <a:ext uri="{FF2B5EF4-FFF2-40B4-BE49-F238E27FC236}">
                <a16:creationId xmlns:a16="http://schemas.microsoft.com/office/drawing/2014/main" id="{855B6082-2A33-4774-AAAA-CF4AA356081F}"/>
              </a:ext>
            </a:extLst>
          </p:cNvPr>
          <p:cNvGraphicFramePr>
            <a:graphicFrameLocks/>
          </p:cNvGraphicFramePr>
          <p:nvPr>
            <p:extLst>
              <p:ext uri="{D42A27DB-BD31-4B8C-83A1-F6EECF244321}">
                <p14:modId xmlns:p14="http://schemas.microsoft.com/office/powerpoint/2010/main" val="3153893190"/>
              </p:ext>
            </p:extLst>
          </p:nvPr>
        </p:nvGraphicFramePr>
        <p:xfrm>
          <a:off x="638171" y="1761851"/>
          <a:ext cx="5873724" cy="3756815"/>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val="3674673090"/>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ubrik 2">
            <a:extLst>
              <a:ext uri="{FF2B5EF4-FFF2-40B4-BE49-F238E27FC236}">
                <a16:creationId xmlns:a16="http://schemas.microsoft.com/office/drawing/2014/main" id="{2CD0751C-4FF8-45CE-BACD-DDE0FA873C1D}"/>
              </a:ext>
            </a:extLst>
          </p:cNvPr>
          <p:cNvSpPr>
            <a:spLocks noGrp="1"/>
          </p:cNvSpPr>
          <p:nvPr>
            <p:ph type="title"/>
          </p:nvPr>
        </p:nvSpPr>
        <p:spPr/>
        <p:txBody>
          <a:bodyPr/>
          <a:lstStyle/>
          <a:p>
            <a:r>
              <a:rPr lang="sv-SE" dirty="0"/>
              <a:t>Arbetslöshet efter kategori</a:t>
            </a:r>
          </a:p>
        </p:txBody>
      </p:sp>
      <p:graphicFrame>
        <p:nvGraphicFramePr>
          <p:cNvPr id="6" name="Platshållare för innehåll 4">
            <a:extLst>
              <a:ext uri="{FF2B5EF4-FFF2-40B4-BE49-F238E27FC236}">
                <a16:creationId xmlns:a16="http://schemas.microsoft.com/office/drawing/2014/main" id="{159ACD62-4702-4221-B503-7B3F925A622F}"/>
              </a:ext>
            </a:extLst>
          </p:cNvPr>
          <p:cNvGraphicFramePr>
            <a:graphicFrameLocks noGrp="1"/>
          </p:cNvGraphicFramePr>
          <p:nvPr>
            <p:ph idx="1"/>
            <p:extLst>
              <p:ext uri="{D42A27DB-BD31-4B8C-83A1-F6EECF244321}">
                <p14:modId xmlns:p14="http://schemas.microsoft.com/office/powerpoint/2010/main" val="3873649625"/>
              </p:ext>
            </p:extLst>
          </p:nvPr>
        </p:nvGraphicFramePr>
        <p:xfrm>
          <a:off x="1882773" y="1552560"/>
          <a:ext cx="8426449" cy="1915560"/>
        </p:xfrm>
        <a:graphic>
          <a:graphicData uri="http://schemas.openxmlformats.org/drawingml/2006/table">
            <a:tbl>
              <a:tblPr firstRow="1" bandRow="1">
                <a:tableStyleId>{5C22544A-7EE6-4342-B048-85BDC9FD1C3A}</a:tableStyleId>
              </a:tblPr>
              <a:tblGrid>
                <a:gridCol w="2708277">
                  <a:extLst>
                    <a:ext uri="{9D8B030D-6E8A-4147-A177-3AD203B41FA5}">
                      <a16:colId xmlns:a16="http://schemas.microsoft.com/office/drawing/2014/main" val="452260278"/>
                    </a:ext>
                  </a:extLst>
                </a:gridCol>
                <a:gridCol w="1860084">
                  <a:extLst>
                    <a:ext uri="{9D8B030D-6E8A-4147-A177-3AD203B41FA5}">
                      <a16:colId xmlns:a16="http://schemas.microsoft.com/office/drawing/2014/main" val="1889858293"/>
                    </a:ext>
                  </a:extLst>
                </a:gridCol>
                <a:gridCol w="1661339">
                  <a:extLst>
                    <a:ext uri="{9D8B030D-6E8A-4147-A177-3AD203B41FA5}">
                      <a16:colId xmlns:a16="http://schemas.microsoft.com/office/drawing/2014/main" val="1671515360"/>
                    </a:ext>
                  </a:extLst>
                </a:gridCol>
                <a:gridCol w="1126252">
                  <a:extLst>
                    <a:ext uri="{9D8B030D-6E8A-4147-A177-3AD203B41FA5}">
                      <a16:colId xmlns:a16="http://schemas.microsoft.com/office/drawing/2014/main" val="2818758293"/>
                    </a:ext>
                  </a:extLst>
                </a:gridCol>
                <a:gridCol w="1070497">
                  <a:extLst>
                    <a:ext uri="{9D8B030D-6E8A-4147-A177-3AD203B41FA5}">
                      <a16:colId xmlns:a16="http://schemas.microsoft.com/office/drawing/2014/main" val="1452816917"/>
                    </a:ext>
                  </a:extLst>
                </a:gridCol>
              </a:tblGrid>
              <a:tr h="0">
                <a:tc>
                  <a:txBody>
                    <a:bodyPr/>
                    <a:lstStyle/>
                    <a:p>
                      <a:pPr algn="ctr"/>
                      <a:endParaRPr lang="sv-SE" sz="1000" dirty="0">
                        <a:solidFill>
                          <a:schemeClr val="bg1"/>
                        </a:solidFill>
                      </a:endParaRPr>
                    </a:p>
                  </a:txBody>
                  <a:tcPr>
                    <a:lnL w="12700" cmpd="sng">
                      <a:noFill/>
                    </a:lnL>
                    <a:lnR w="12700" cap="flat" cmpd="sng" algn="ctr">
                      <a:noFill/>
                      <a:prstDash val="solid"/>
                      <a:round/>
                      <a:headEnd type="none" w="med" len="med"/>
                      <a:tailEnd type="none" w="med" len="med"/>
                    </a:lnR>
                    <a:lnT w="38100" cmpd="sng">
                      <a:noFill/>
                    </a:lnT>
                    <a:lnB w="12700" cmpd="sng">
                      <a:noFill/>
                    </a:lnB>
                    <a:lnTlToBr w="12700" cmpd="sng">
                      <a:noFill/>
                      <a:prstDash val="solid"/>
                    </a:lnTlToBr>
                    <a:lnBlToTr w="12700" cmpd="sng">
                      <a:noFill/>
                      <a:prstDash val="solid"/>
                    </a:lnBlToTr>
                    <a:solidFill>
                      <a:srgbClr val="052364"/>
                    </a:solidFill>
                  </a:tcPr>
                </a:tc>
                <a:tc gridSpan="2">
                  <a:txBody>
                    <a:bodyPr/>
                    <a:lstStyle/>
                    <a:p>
                      <a:pPr algn="r"/>
                      <a:r>
                        <a:rPr lang="sv-SE" sz="1000" b="1" dirty="0">
                          <a:solidFill>
                            <a:schemeClr val="bg1"/>
                          </a:solidFill>
                        </a:rPr>
                        <a:t>Antal                                      Förändring (antal)</a:t>
                      </a:r>
                    </a:p>
                  </a:txBody>
                  <a:tcPr>
                    <a:lnL w="12700" cmpd="sng">
                      <a:noFill/>
                    </a:lnL>
                    <a:lnR w="12700" cap="flat" cmpd="sng" algn="ctr">
                      <a:noFill/>
                      <a:prstDash val="solid"/>
                      <a:round/>
                      <a:headEnd type="none" w="med" len="med"/>
                      <a:tailEnd type="none" w="med" len="med"/>
                    </a:lnR>
                    <a:lnT w="38100" cmpd="sng">
                      <a:noFill/>
                    </a:lnT>
                    <a:lnB w="12700" cmpd="sng">
                      <a:noFill/>
                    </a:lnB>
                    <a:lnTlToBr w="12700" cmpd="sng">
                      <a:noFill/>
                      <a:prstDash val="solid"/>
                    </a:lnTlToBr>
                    <a:lnBlToTr w="12700" cmpd="sng">
                      <a:noFill/>
                      <a:prstDash val="solid"/>
                    </a:lnBlToTr>
                    <a:solidFill>
                      <a:srgbClr val="052364"/>
                    </a:solidFill>
                  </a:tcPr>
                </a:tc>
                <a:tc hMerge="1">
                  <a:txBody>
                    <a:bodyPr/>
                    <a:lstStyle/>
                    <a:p>
                      <a:pPr algn="l"/>
                      <a:endParaRPr lang="sv-SE" sz="1000" dirty="0">
                        <a:solidFill>
                          <a:schemeClr val="bg1"/>
                        </a:solidFill>
                      </a:endParaRPr>
                    </a:p>
                  </a:txBody>
                  <a:tcPr>
                    <a:lnL w="12700" cap="flat" cmpd="sng" algn="ctr">
                      <a:noFill/>
                      <a:prstDash val="solid"/>
                      <a:round/>
                      <a:headEnd type="none" w="med" len="med"/>
                      <a:tailEnd type="none" w="med" len="med"/>
                    </a:lnL>
                    <a:lnR w="12700" cmpd="sng">
                      <a:noFill/>
                    </a:lnR>
                    <a:lnT w="38100" cmpd="sng">
                      <a:noFill/>
                    </a:lnT>
                    <a:lnB w="12700" cmpd="sng">
                      <a:noFill/>
                    </a:lnB>
                    <a:lnTlToBr w="12700" cmpd="sng">
                      <a:noFill/>
                      <a:prstDash val="solid"/>
                    </a:lnTlToBr>
                    <a:lnBlToTr w="12700" cmpd="sng">
                      <a:noFill/>
                      <a:prstDash val="solid"/>
                    </a:lnBlToTr>
                    <a:solidFill>
                      <a:srgbClr val="052364"/>
                    </a:solidFill>
                  </a:tcPr>
                </a:tc>
                <a:tc gridSpan="2">
                  <a:txBody>
                    <a:bodyPr/>
                    <a:lstStyle/>
                    <a:p>
                      <a:pPr algn="ctr"/>
                      <a:r>
                        <a:rPr lang="sv-SE" sz="1000" b="1" dirty="0">
                          <a:solidFill>
                            <a:schemeClr val="bg1"/>
                          </a:solidFill>
                        </a:rPr>
                        <a:t>Förändring (%)</a:t>
                      </a:r>
                    </a:p>
                  </a:txBody>
                  <a:tcPr>
                    <a:lnL w="12700" cmpd="sng">
                      <a:noFill/>
                    </a:lnL>
                    <a:lnR w="12700" cap="flat" cmpd="sng" algn="ctr">
                      <a:noFill/>
                      <a:prstDash val="solid"/>
                      <a:round/>
                      <a:headEnd type="none" w="med" len="med"/>
                      <a:tailEnd type="none" w="med" len="med"/>
                    </a:lnR>
                    <a:lnT w="38100" cmpd="sng">
                      <a:noFill/>
                    </a:lnT>
                    <a:lnB w="12700" cmpd="sng">
                      <a:noFill/>
                    </a:lnB>
                    <a:lnTlToBr w="12700" cmpd="sng">
                      <a:noFill/>
                      <a:prstDash val="solid"/>
                    </a:lnTlToBr>
                    <a:lnBlToTr w="12700" cmpd="sng">
                      <a:noFill/>
                      <a:prstDash val="solid"/>
                    </a:lnBlToTr>
                    <a:solidFill>
                      <a:srgbClr val="052364"/>
                    </a:solidFill>
                  </a:tcPr>
                </a:tc>
                <a:tc hMerge="1">
                  <a:txBody>
                    <a:bodyPr/>
                    <a:lstStyle/>
                    <a:p>
                      <a:endParaRPr lang="sv-SE"/>
                    </a:p>
                  </a:txBody>
                  <a:tcPr/>
                </a:tc>
                <a:extLst>
                  <a:ext uri="{0D108BD9-81ED-4DB2-BD59-A6C34878D82A}">
                    <a16:rowId xmlns:a16="http://schemas.microsoft.com/office/drawing/2014/main" val="2696100177"/>
                  </a:ext>
                </a:extLst>
              </a:tr>
              <a:tr h="0">
                <a:tc>
                  <a:txBody>
                    <a:bodyPr/>
                    <a:lstStyle/>
                    <a:p>
                      <a:pPr algn="l"/>
                      <a:r>
                        <a:rPr lang="sv-SE" sz="1100" b="1" dirty="0">
                          <a:solidFill>
                            <a:schemeClr val="bg1"/>
                          </a:solidFill>
                        </a:rPr>
                        <a:t>Örebro län</a:t>
                      </a:r>
                    </a:p>
                  </a:txBody>
                  <a:tcPr>
                    <a:lnL w="12700" cmpd="sng">
                      <a:noFill/>
                    </a:lnL>
                    <a:lnR w="12700" cap="flat" cmpd="sng" algn="ctr">
                      <a:no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rgbClr val="052364"/>
                    </a:solidFill>
                  </a:tcPr>
                </a:tc>
                <a:tc>
                  <a:txBody>
                    <a:bodyPr/>
                    <a:lstStyle/>
                    <a:p>
                      <a:pPr algn="ctr" rtl="0" fontAlgn="ctr"/>
                      <a:r>
                        <a:rPr lang="sv-SE" sz="1000" b="0" i="0" u="none" strike="noStrike" dirty="0">
                          <a:solidFill>
                            <a:srgbClr val="FFFFFF"/>
                          </a:solidFill>
                          <a:effectLst/>
                          <a:latin typeface="Futura Std Book" panose="020B0502020204020303" pitchFamily="34" charset="0"/>
                        </a:rPr>
                        <a:t>2021 kv4</a:t>
                      </a:r>
                    </a:p>
                  </a:txBody>
                  <a:tcPr marL="9525" marR="9525" marT="9525" marB="0" anchor="ctr">
                    <a:lnL w="12700" cmpd="sng">
                      <a:noFill/>
                    </a:lnL>
                    <a:lnR w="12700" cap="flat" cmpd="sng" algn="ctr">
                      <a:no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rgbClr val="052364"/>
                    </a:solidFill>
                  </a:tcPr>
                </a:tc>
                <a:tc>
                  <a:txBody>
                    <a:bodyPr/>
                    <a:lstStyle/>
                    <a:p>
                      <a:pPr algn="ctr" rtl="0" fontAlgn="ctr"/>
                      <a:r>
                        <a:rPr lang="sv-SE" sz="1000" b="0" i="0" u="none" strike="noStrike">
                          <a:solidFill>
                            <a:srgbClr val="FFFFFF"/>
                          </a:solidFill>
                          <a:effectLst/>
                          <a:latin typeface="Futura Std Book" panose="020B0502020204020303" pitchFamily="34" charset="0"/>
                        </a:rPr>
                        <a:t>-1 år</a:t>
                      </a:r>
                    </a:p>
                  </a:txBody>
                  <a:tcPr marL="9525" marR="9525" marT="9525"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rgbClr val="052364"/>
                    </a:solidFill>
                  </a:tcPr>
                </a:tc>
                <a:tc>
                  <a:txBody>
                    <a:bodyPr/>
                    <a:lstStyle/>
                    <a:p>
                      <a:pPr algn="ctr" rtl="0" fontAlgn="ctr"/>
                      <a:r>
                        <a:rPr lang="sv-SE" sz="1000" b="0" i="0" u="none" strike="noStrike">
                          <a:solidFill>
                            <a:srgbClr val="FFFFFF"/>
                          </a:solidFill>
                          <a:effectLst/>
                          <a:latin typeface="Futura Std Book" panose="020B0502020204020303" pitchFamily="34" charset="0"/>
                        </a:rPr>
                        <a:t>-1 år</a:t>
                      </a:r>
                    </a:p>
                  </a:txBody>
                  <a:tcPr marL="9525" marR="9525" marT="9525"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rgbClr val="052364"/>
                    </a:solidFill>
                  </a:tcPr>
                </a:tc>
                <a:tc>
                  <a:txBody>
                    <a:bodyPr/>
                    <a:lstStyle/>
                    <a:p>
                      <a:pPr algn="ctr" rtl="0" fontAlgn="ctr"/>
                      <a:r>
                        <a:rPr lang="sv-SE" sz="1000" b="0" i="0" u="none" strike="noStrike">
                          <a:solidFill>
                            <a:srgbClr val="FFFFFF"/>
                          </a:solidFill>
                          <a:effectLst/>
                          <a:latin typeface="Futura Std Book" panose="020B0502020204020303" pitchFamily="34" charset="0"/>
                        </a:rPr>
                        <a:t>-5 år</a:t>
                      </a:r>
                    </a:p>
                  </a:txBody>
                  <a:tcPr marL="9525" marR="9525" marT="9525"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rgbClr val="052364"/>
                    </a:solidFill>
                  </a:tcPr>
                </a:tc>
                <a:extLst>
                  <a:ext uri="{0D108BD9-81ED-4DB2-BD59-A6C34878D82A}">
                    <a16:rowId xmlns:a16="http://schemas.microsoft.com/office/drawing/2014/main" val="3081617630"/>
                  </a:ext>
                </a:extLst>
              </a:tr>
              <a:tr h="0">
                <a:tc>
                  <a:txBody>
                    <a:bodyPr/>
                    <a:lstStyle/>
                    <a:p>
                      <a:pPr algn="l" fontAlgn="t">
                        <a:spcAft>
                          <a:spcPts val="500"/>
                        </a:spcAft>
                      </a:pPr>
                      <a:r>
                        <a:rPr lang="sv-SE" sz="800" b="0" dirty="0"/>
                        <a:t>Öppet arbetslösa</a:t>
                      </a:r>
                    </a:p>
                  </a:txBody>
                  <a:tcPr>
                    <a:lnL w="12700" cmpd="sng">
                      <a:noFill/>
                    </a:lnL>
                    <a:lnR w="12700" cap="flat" cmpd="sng" algn="ctr">
                      <a:solidFill>
                        <a:schemeClr val="bg1"/>
                      </a:solidFill>
                      <a:prstDash val="solid"/>
                      <a:round/>
                      <a:headEnd type="none" w="med" len="med"/>
                      <a:tailEnd type="none" w="med" len="med"/>
                    </a:lnR>
                    <a:lnT w="12700" cmpd="sng">
                      <a:noFill/>
                    </a:lnT>
                  </a:tcPr>
                </a:tc>
                <a:tc>
                  <a:txBody>
                    <a:bodyPr/>
                    <a:lstStyle/>
                    <a:p>
                      <a:pPr algn="ctr" fontAlgn="ctr"/>
                      <a:r>
                        <a:rPr lang="sv-SE" sz="800" b="0" i="0" u="none" strike="noStrike">
                          <a:solidFill>
                            <a:srgbClr val="000000"/>
                          </a:solidFill>
                          <a:effectLst/>
                          <a:latin typeface="Futura Std Book" panose="020B0502020204020303"/>
                        </a:rPr>
                        <a:t>5 108</a:t>
                      </a:r>
                    </a:p>
                  </a:txBody>
                  <a:tcPr marL="9525" marR="9525" marT="9525"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mpd="sng">
                      <a:noFill/>
                    </a:lnT>
                  </a:tcPr>
                </a:tc>
                <a:tc>
                  <a:txBody>
                    <a:bodyPr/>
                    <a:lstStyle/>
                    <a:p>
                      <a:pPr algn="ctr" fontAlgn="ctr"/>
                      <a:r>
                        <a:rPr lang="sv-SE" sz="800" b="0" i="0" u="none" strike="noStrike">
                          <a:solidFill>
                            <a:srgbClr val="000000"/>
                          </a:solidFill>
                          <a:effectLst/>
                          <a:latin typeface="Futura Std Book" panose="020B0502020204020303"/>
                        </a:rPr>
                        <a:t>-1 562</a:t>
                      </a:r>
                    </a:p>
                  </a:txBody>
                  <a:tcPr marL="9525" marR="9525" marT="9525"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mpd="sng">
                      <a:noFill/>
                    </a:lnT>
                  </a:tcPr>
                </a:tc>
                <a:tc>
                  <a:txBody>
                    <a:bodyPr/>
                    <a:lstStyle/>
                    <a:p>
                      <a:pPr algn="ctr" fontAlgn="ctr"/>
                      <a:r>
                        <a:rPr lang="sv-SE" sz="800" b="0" i="0" u="none" strike="noStrike">
                          <a:solidFill>
                            <a:srgbClr val="000000"/>
                          </a:solidFill>
                          <a:effectLst/>
                          <a:latin typeface="Futura Std Book" panose="020B0502020204020303"/>
                        </a:rPr>
                        <a:t>-23,4</a:t>
                      </a:r>
                    </a:p>
                  </a:txBody>
                  <a:tcPr marL="9525" marR="9525" marT="9525"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mpd="sng">
                      <a:noFill/>
                    </a:lnT>
                  </a:tcPr>
                </a:tc>
                <a:tc>
                  <a:txBody>
                    <a:bodyPr/>
                    <a:lstStyle/>
                    <a:p>
                      <a:pPr algn="ctr" fontAlgn="ctr"/>
                      <a:r>
                        <a:rPr lang="sv-SE" sz="800" b="0" i="0" u="none" strike="noStrike">
                          <a:solidFill>
                            <a:srgbClr val="000000"/>
                          </a:solidFill>
                          <a:effectLst/>
                          <a:latin typeface="Futura Std Book" panose="020B0502020204020303"/>
                        </a:rPr>
                        <a:t>-10,9</a:t>
                      </a:r>
                    </a:p>
                  </a:txBody>
                  <a:tcPr marL="9525" marR="9525" marT="9525"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mpd="sng">
                      <a:noFill/>
                    </a:lnT>
                  </a:tcPr>
                </a:tc>
                <a:extLst>
                  <a:ext uri="{0D108BD9-81ED-4DB2-BD59-A6C34878D82A}">
                    <a16:rowId xmlns:a16="http://schemas.microsoft.com/office/drawing/2014/main" val="3745687708"/>
                  </a:ext>
                </a:extLst>
              </a:tr>
              <a:tr h="216000">
                <a:tc>
                  <a:txBody>
                    <a:bodyPr/>
                    <a:lstStyle/>
                    <a:p>
                      <a:pPr marL="457200" marR="0" lvl="1" indent="0" algn="l" defTabSz="914400" rtl="0" eaLnBrk="1" fontAlgn="auto" latinLnBrk="0" hangingPunct="1">
                        <a:lnSpc>
                          <a:spcPct val="100000"/>
                        </a:lnSpc>
                        <a:spcBef>
                          <a:spcPts val="0"/>
                        </a:spcBef>
                        <a:spcAft>
                          <a:spcPts val="0"/>
                        </a:spcAft>
                        <a:buClrTx/>
                        <a:buSzTx/>
                        <a:buFontTx/>
                        <a:buNone/>
                        <a:tabLst/>
                        <a:defRPr/>
                      </a:pPr>
                      <a:r>
                        <a:rPr lang="sv-SE" sz="800" dirty="0"/>
                        <a:t>varav långtidsarbetslösa</a:t>
                      </a:r>
                    </a:p>
                  </a:txBody>
                  <a:tcPr>
                    <a:lnL w="12700" cmpd="sng">
                      <a:noFill/>
                    </a:lnL>
                  </a:tcPr>
                </a:tc>
                <a:tc>
                  <a:txBody>
                    <a:bodyPr/>
                    <a:lstStyle/>
                    <a:p>
                      <a:pPr algn="ctr" fontAlgn="ctr"/>
                      <a:r>
                        <a:rPr lang="sv-SE" sz="800" b="0" i="0" u="none" strike="noStrike">
                          <a:solidFill>
                            <a:srgbClr val="000000"/>
                          </a:solidFill>
                          <a:effectLst/>
                          <a:latin typeface="Futura Std Book" panose="020B0502020204020303"/>
                        </a:rPr>
                        <a:t>1 819</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-849</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-31,8</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35,1</a:t>
                      </a:r>
                    </a:p>
                  </a:txBody>
                  <a:tcPr marL="9525" marR="9525" marT="9525" marB="0" anchor="ctr"/>
                </a:tc>
                <a:extLst>
                  <a:ext uri="{0D108BD9-81ED-4DB2-BD59-A6C34878D82A}">
                    <a16:rowId xmlns:a16="http://schemas.microsoft.com/office/drawing/2014/main" val="293360832"/>
                  </a:ext>
                </a:extLst>
              </a:tr>
              <a:tr h="216000">
                <a:tc>
                  <a:txBody>
                    <a:bodyPr/>
                    <a:lstStyle/>
                    <a:p>
                      <a:pPr marL="457200" marR="0" lvl="1" indent="0" algn="l" defTabSz="914400" rtl="0" eaLnBrk="1" fontAlgn="auto" latinLnBrk="0" hangingPunct="1">
                        <a:lnSpc>
                          <a:spcPct val="100000"/>
                        </a:lnSpc>
                        <a:spcBef>
                          <a:spcPts val="0"/>
                        </a:spcBef>
                        <a:spcAft>
                          <a:spcPts val="0"/>
                        </a:spcAft>
                        <a:buClrTx/>
                        <a:buSzTx/>
                        <a:buFontTx/>
                        <a:buNone/>
                        <a:tabLst/>
                        <a:defRPr/>
                      </a:pPr>
                      <a:r>
                        <a:rPr lang="sv-SE" sz="800" dirty="0"/>
                        <a:t>varav ungdomsarbetslösa</a:t>
                      </a:r>
                    </a:p>
                  </a:txBody>
                  <a:tcPr>
                    <a:lnL w="12700" cmpd="sng">
                      <a:noFill/>
                    </a:lnL>
                  </a:tcPr>
                </a:tc>
                <a:tc>
                  <a:txBody>
                    <a:bodyPr/>
                    <a:lstStyle/>
                    <a:p>
                      <a:pPr algn="ctr" fontAlgn="ctr"/>
                      <a:r>
                        <a:rPr lang="sv-SE" sz="800" b="0" i="0" u="none" strike="noStrike">
                          <a:solidFill>
                            <a:srgbClr val="000000"/>
                          </a:solidFill>
                          <a:effectLst/>
                          <a:latin typeface="Futura Std Book" panose="020B0502020204020303"/>
                        </a:rPr>
                        <a:t>577</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-286</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-33,2</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-41,4</a:t>
                      </a:r>
                    </a:p>
                  </a:txBody>
                  <a:tcPr marL="9525" marR="9525" marT="9525" marB="0" anchor="ctr"/>
                </a:tc>
                <a:extLst>
                  <a:ext uri="{0D108BD9-81ED-4DB2-BD59-A6C34878D82A}">
                    <a16:rowId xmlns:a16="http://schemas.microsoft.com/office/drawing/2014/main" val="1559525621"/>
                  </a:ext>
                </a:extLst>
              </a:tr>
              <a:tr h="21600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sv-SE" sz="800" dirty="0"/>
                        <a:t>Aktivitetsstöd</a:t>
                      </a:r>
                    </a:p>
                  </a:txBody>
                  <a:tcPr>
                    <a:lnL w="12700" cmpd="sng">
                      <a:noFill/>
                    </a:lnL>
                  </a:tcPr>
                </a:tc>
                <a:tc>
                  <a:txBody>
                    <a:bodyPr/>
                    <a:lstStyle/>
                    <a:p>
                      <a:pPr algn="ctr" fontAlgn="ctr"/>
                      <a:r>
                        <a:rPr lang="sv-SE" sz="800" b="0" i="0" u="none" strike="noStrike">
                          <a:solidFill>
                            <a:srgbClr val="000000"/>
                          </a:solidFill>
                          <a:effectLst/>
                          <a:latin typeface="Futura Std Book" panose="020B0502020204020303"/>
                        </a:rPr>
                        <a:t>6 354</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-564</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-8,1</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17,0</a:t>
                      </a:r>
                    </a:p>
                  </a:txBody>
                  <a:tcPr marL="9525" marR="9525" marT="9525" marB="0" anchor="ctr"/>
                </a:tc>
                <a:extLst>
                  <a:ext uri="{0D108BD9-81ED-4DB2-BD59-A6C34878D82A}">
                    <a16:rowId xmlns:a16="http://schemas.microsoft.com/office/drawing/2014/main" val="1947986397"/>
                  </a:ext>
                </a:extLst>
              </a:tr>
              <a:tr h="216000">
                <a:tc>
                  <a:txBody>
                    <a:bodyPr/>
                    <a:lstStyle/>
                    <a:p>
                      <a:pPr marL="457200" marR="0" lvl="1" indent="0" algn="l" defTabSz="914400" rtl="0" eaLnBrk="1" fontAlgn="auto" latinLnBrk="0" hangingPunct="1">
                        <a:lnSpc>
                          <a:spcPct val="100000"/>
                        </a:lnSpc>
                        <a:spcBef>
                          <a:spcPts val="0"/>
                        </a:spcBef>
                        <a:spcAft>
                          <a:spcPts val="0"/>
                        </a:spcAft>
                        <a:buClrTx/>
                        <a:buSzTx/>
                        <a:buFontTx/>
                        <a:buNone/>
                        <a:tabLst/>
                        <a:defRPr/>
                      </a:pPr>
                      <a:r>
                        <a:rPr lang="sv-SE" sz="800" dirty="0"/>
                        <a:t>varav ungdomsarbetslösa med aktivitetsstöd</a:t>
                      </a:r>
                    </a:p>
                  </a:txBody>
                  <a:tcPr>
                    <a:lnL w="12700" cmpd="sng">
                      <a:noFill/>
                    </a:lnL>
                  </a:tcPr>
                </a:tc>
                <a:tc>
                  <a:txBody>
                    <a:bodyPr/>
                    <a:lstStyle/>
                    <a:p>
                      <a:pPr algn="ctr" fontAlgn="ctr"/>
                      <a:r>
                        <a:rPr lang="sv-SE" sz="800" b="0" i="0" u="none" strike="noStrike">
                          <a:solidFill>
                            <a:srgbClr val="000000"/>
                          </a:solidFill>
                          <a:effectLst/>
                          <a:latin typeface="Futura Std Book" panose="020B0502020204020303"/>
                        </a:rPr>
                        <a:t>990</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-343</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-25,7</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-13,4</a:t>
                      </a:r>
                    </a:p>
                  </a:txBody>
                  <a:tcPr marL="9525" marR="9525" marT="9525" marB="0" anchor="ctr"/>
                </a:tc>
                <a:extLst>
                  <a:ext uri="{0D108BD9-81ED-4DB2-BD59-A6C34878D82A}">
                    <a16:rowId xmlns:a16="http://schemas.microsoft.com/office/drawing/2014/main" val="2325918200"/>
                  </a:ext>
                </a:extLst>
              </a:tr>
              <a:tr h="21600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sv-SE" sz="800" b="1" dirty="0"/>
                        <a:t>Totalt antal arbetslösa</a:t>
                      </a:r>
                    </a:p>
                  </a:txBody>
                  <a:tcPr>
                    <a:lnL w="12700" cmpd="sng">
                      <a:noFill/>
                    </a:lnL>
                  </a:tcPr>
                </a:tc>
                <a:tc>
                  <a:txBody>
                    <a:bodyPr/>
                    <a:lstStyle/>
                    <a:p>
                      <a:pPr algn="ctr" fontAlgn="ctr"/>
                      <a:r>
                        <a:rPr lang="sv-SE" sz="800" b="1" i="0" u="none" strike="noStrike">
                          <a:solidFill>
                            <a:srgbClr val="000000"/>
                          </a:solidFill>
                          <a:effectLst/>
                          <a:latin typeface="Futura Std Book" panose="020B0502020204020303"/>
                        </a:rPr>
                        <a:t>11 463</a:t>
                      </a:r>
                    </a:p>
                  </a:txBody>
                  <a:tcPr marL="9525" marR="9525" marT="9525" marB="0" anchor="ctr"/>
                </a:tc>
                <a:tc>
                  <a:txBody>
                    <a:bodyPr/>
                    <a:lstStyle/>
                    <a:p>
                      <a:pPr algn="ctr" fontAlgn="ctr"/>
                      <a:r>
                        <a:rPr lang="sv-SE" sz="800" b="1" i="0" u="none" strike="noStrike">
                          <a:solidFill>
                            <a:srgbClr val="000000"/>
                          </a:solidFill>
                          <a:effectLst/>
                          <a:latin typeface="Futura Std Book" panose="020B0502020204020303"/>
                        </a:rPr>
                        <a:t>-2 126</a:t>
                      </a:r>
                    </a:p>
                  </a:txBody>
                  <a:tcPr marL="9525" marR="9525" marT="9525" marB="0" anchor="ctr"/>
                </a:tc>
                <a:tc>
                  <a:txBody>
                    <a:bodyPr/>
                    <a:lstStyle/>
                    <a:p>
                      <a:pPr algn="ctr" fontAlgn="ctr"/>
                      <a:r>
                        <a:rPr lang="sv-SE" sz="800" b="1" i="0" u="none" strike="noStrike">
                          <a:solidFill>
                            <a:srgbClr val="000000"/>
                          </a:solidFill>
                          <a:effectLst/>
                          <a:latin typeface="Futura Std Book" panose="020B0502020204020303"/>
                        </a:rPr>
                        <a:t>-15,6</a:t>
                      </a:r>
                    </a:p>
                  </a:txBody>
                  <a:tcPr marL="9525" marR="9525" marT="9525" marB="0" anchor="ctr"/>
                </a:tc>
                <a:tc>
                  <a:txBody>
                    <a:bodyPr/>
                    <a:lstStyle/>
                    <a:p>
                      <a:pPr algn="ctr" fontAlgn="ctr"/>
                      <a:r>
                        <a:rPr lang="sv-SE" sz="800" b="1" i="0" u="none" strike="noStrike" dirty="0">
                          <a:solidFill>
                            <a:srgbClr val="000000"/>
                          </a:solidFill>
                          <a:effectLst/>
                          <a:latin typeface="Futura Std Book" panose="020B0502020204020303"/>
                        </a:rPr>
                        <a:t>2,7</a:t>
                      </a:r>
                    </a:p>
                  </a:txBody>
                  <a:tcPr marL="9525" marR="9525" marT="9525" marB="0" anchor="ctr"/>
                </a:tc>
                <a:extLst>
                  <a:ext uri="{0D108BD9-81ED-4DB2-BD59-A6C34878D82A}">
                    <a16:rowId xmlns:a16="http://schemas.microsoft.com/office/drawing/2014/main" val="3944598109"/>
                  </a:ext>
                </a:extLst>
              </a:tr>
            </a:tbl>
          </a:graphicData>
        </a:graphic>
      </p:graphicFrame>
      <p:graphicFrame>
        <p:nvGraphicFramePr>
          <p:cNvPr id="7" name="Tabell 6">
            <a:extLst>
              <a:ext uri="{FF2B5EF4-FFF2-40B4-BE49-F238E27FC236}">
                <a16:creationId xmlns:a16="http://schemas.microsoft.com/office/drawing/2014/main" id="{3DEF7B02-E472-4D34-8BE5-CE628D619CD4}"/>
              </a:ext>
            </a:extLst>
          </p:cNvPr>
          <p:cNvGraphicFramePr>
            <a:graphicFrameLocks noGrp="1"/>
          </p:cNvGraphicFramePr>
          <p:nvPr>
            <p:extLst>
              <p:ext uri="{D42A27DB-BD31-4B8C-83A1-F6EECF244321}">
                <p14:modId xmlns:p14="http://schemas.microsoft.com/office/powerpoint/2010/main" val="2109240672"/>
              </p:ext>
            </p:extLst>
          </p:nvPr>
        </p:nvGraphicFramePr>
        <p:xfrm>
          <a:off x="1882774" y="3585949"/>
          <a:ext cx="8426449" cy="1915560"/>
        </p:xfrm>
        <a:graphic>
          <a:graphicData uri="http://schemas.openxmlformats.org/drawingml/2006/table">
            <a:tbl>
              <a:tblPr firstRow="1" bandRow="1">
                <a:tableStyleId>{5C22544A-7EE6-4342-B048-85BDC9FD1C3A}</a:tableStyleId>
              </a:tblPr>
              <a:tblGrid>
                <a:gridCol w="2698751">
                  <a:extLst>
                    <a:ext uri="{9D8B030D-6E8A-4147-A177-3AD203B41FA5}">
                      <a16:colId xmlns:a16="http://schemas.microsoft.com/office/drawing/2014/main" val="3172541576"/>
                    </a:ext>
                  </a:extLst>
                </a:gridCol>
                <a:gridCol w="1886387">
                  <a:extLst>
                    <a:ext uri="{9D8B030D-6E8A-4147-A177-3AD203B41FA5}">
                      <a16:colId xmlns:a16="http://schemas.microsoft.com/office/drawing/2014/main" val="3972448174"/>
                    </a:ext>
                  </a:extLst>
                </a:gridCol>
                <a:gridCol w="1644562">
                  <a:extLst>
                    <a:ext uri="{9D8B030D-6E8A-4147-A177-3AD203B41FA5}">
                      <a16:colId xmlns:a16="http://schemas.microsoft.com/office/drawing/2014/main" val="2242548848"/>
                    </a:ext>
                  </a:extLst>
                </a:gridCol>
                <a:gridCol w="1126252">
                  <a:extLst>
                    <a:ext uri="{9D8B030D-6E8A-4147-A177-3AD203B41FA5}">
                      <a16:colId xmlns:a16="http://schemas.microsoft.com/office/drawing/2014/main" val="2240687997"/>
                    </a:ext>
                  </a:extLst>
                </a:gridCol>
                <a:gridCol w="1070497">
                  <a:extLst>
                    <a:ext uri="{9D8B030D-6E8A-4147-A177-3AD203B41FA5}">
                      <a16:colId xmlns:a16="http://schemas.microsoft.com/office/drawing/2014/main" val="3419690974"/>
                    </a:ext>
                  </a:extLst>
                </a:gridCol>
              </a:tblGrid>
              <a:tr h="0">
                <a:tc>
                  <a:txBody>
                    <a:bodyPr/>
                    <a:lstStyle/>
                    <a:p>
                      <a:pPr algn="ctr"/>
                      <a:endParaRPr lang="sv-SE" sz="1000" dirty="0">
                        <a:solidFill>
                          <a:schemeClr val="bg1"/>
                        </a:solidFill>
                      </a:endParaRPr>
                    </a:p>
                  </a:txBody>
                  <a:tcPr>
                    <a:lnL w="12700" cmpd="sng">
                      <a:noFill/>
                    </a:lnL>
                    <a:lnR w="12700" cap="flat" cmpd="sng" algn="ctr">
                      <a:noFill/>
                      <a:prstDash val="solid"/>
                      <a:round/>
                      <a:headEnd type="none" w="med" len="med"/>
                      <a:tailEnd type="none" w="med" len="med"/>
                    </a:lnR>
                    <a:lnT w="38100" cmpd="sng">
                      <a:noFill/>
                    </a:lnT>
                    <a:lnB w="12700" cmpd="sng">
                      <a:noFill/>
                    </a:lnB>
                    <a:lnTlToBr w="12700" cmpd="sng">
                      <a:noFill/>
                      <a:prstDash val="solid"/>
                    </a:lnTlToBr>
                    <a:lnBlToTr w="12700" cmpd="sng">
                      <a:noFill/>
                      <a:prstDash val="solid"/>
                    </a:lnBlToTr>
                    <a:solidFill>
                      <a:srgbClr val="052364"/>
                    </a:solidFill>
                  </a:tcPr>
                </a:tc>
                <a:tc gridSpan="2">
                  <a:txBody>
                    <a:bodyPr/>
                    <a:lstStyle/>
                    <a:p>
                      <a:pPr algn="r"/>
                      <a:r>
                        <a:rPr lang="sv-SE" sz="1000" b="1" dirty="0">
                          <a:solidFill>
                            <a:schemeClr val="bg1"/>
                          </a:solidFill>
                        </a:rPr>
                        <a:t>Antal                                     Förändring (antal)</a:t>
                      </a:r>
                    </a:p>
                  </a:txBody>
                  <a:tcPr>
                    <a:lnL w="12700" cmpd="sng">
                      <a:noFill/>
                    </a:lnL>
                    <a:lnR w="12700" cap="flat" cmpd="sng" algn="ctr">
                      <a:noFill/>
                      <a:prstDash val="solid"/>
                      <a:round/>
                      <a:headEnd type="none" w="med" len="med"/>
                      <a:tailEnd type="none" w="med" len="med"/>
                    </a:lnR>
                    <a:lnT w="38100" cmpd="sng">
                      <a:noFill/>
                    </a:lnT>
                    <a:lnB w="12700" cmpd="sng">
                      <a:noFill/>
                    </a:lnB>
                    <a:lnTlToBr w="12700" cmpd="sng">
                      <a:noFill/>
                      <a:prstDash val="solid"/>
                    </a:lnTlToBr>
                    <a:lnBlToTr w="12700" cmpd="sng">
                      <a:noFill/>
                      <a:prstDash val="solid"/>
                    </a:lnBlToTr>
                    <a:solidFill>
                      <a:srgbClr val="052364"/>
                    </a:solidFill>
                  </a:tcPr>
                </a:tc>
                <a:tc hMerge="1">
                  <a:txBody>
                    <a:bodyPr/>
                    <a:lstStyle/>
                    <a:p>
                      <a:pPr algn="l"/>
                      <a:endParaRPr lang="sv-SE" sz="1000" dirty="0">
                        <a:solidFill>
                          <a:schemeClr val="bg1"/>
                        </a:solidFill>
                      </a:endParaRPr>
                    </a:p>
                  </a:txBody>
                  <a:tcPr>
                    <a:lnL w="12700" cap="flat" cmpd="sng" algn="ctr">
                      <a:noFill/>
                      <a:prstDash val="solid"/>
                      <a:round/>
                      <a:headEnd type="none" w="med" len="med"/>
                      <a:tailEnd type="none" w="med" len="med"/>
                    </a:lnL>
                    <a:lnR w="12700" cmpd="sng">
                      <a:noFill/>
                    </a:lnR>
                    <a:lnT w="38100" cmpd="sng">
                      <a:noFill/>
                    </a:lnT>
                    <a:lnB w="12700" cmpd="sng">
                      <a:noFill/>
                    </a:lnB>
                    <a:lnTlToBr w="12700" cmpd="sng">
                      <a:noFill/>
                      <a:prstDash val="solid"/>
                    </a:lnTlToBr>
                    <a:lnBlToTr w="12700" cmpd="sng">
                      <a:noFill/>
                      <a:prstDash val="solid"/>
                    </a:lnBlToTr>
                    <a:solidFill>
                      <a:srgbClr val="052364"/>
                    </a:solidFill>
                  </a:tcPr>
                </a:tc>
                <a:tc gridSpan="2">
                  <a:txBody>
                    <a:bodyPr/>
                    <a:lstStyle/>
                    <a:p>
                      <a:pPr algn="ctr"/>
                      <a:r>
                        <a:rPr lang="sv-SE" sz="1000" b="1" dirty="0">
                          <a:solidFill>
                            <a:schemeClr val="bg1"/>
                          </a:solidFill>
                        </a:rPr>
                        <a:t>Förändring (%)</a:t>
                      </a:r>
                    </a:p>
                  </a:txBody>
                  <a:tcPr>
                    <a:lnL w="12700" cmpd="sng">
                      <a:noFill/>
                    </a:lnL>
                    <a:lnR w="12700" cap="flat" cmpd="sng" algn="ctr">
                      <a:noFill/>
                      <a:prstDash val="solid"/>
                      <a:round/>
                      <a:headEnd type="none" w="med" len="med"/>
                      <a:tailEnd type="none" w="med" len="med"/>
                    </a:lnR>
                    <a:lnT w="38100" cmpd="sng">
                      <a:noFill/>
                    </a:lnT>
                    <a:lnB w="12700" cmpd="sng">
                      <a:noFill/>
                    </a:lnB>
                    <a:lnTlToBr w="12700" cmpd="sng">
                      <a:noFill/>
                      <a:prstDash val="solid"/>
                    </a:lnTlToBr>
                    <a:lnBlToTr w="12700" cmpd="sng">
                      <a:noFill/>
                      <a:prstDash val="solid"/>
                    </a:lnBlToTr>
                    <a:solidFill>
                      <a:srgbClr val="052364"/>
                    </a:solidFill>
                  </a:tcPr>
                </a:tc>
                <a:tc hMerge="1">
                  <a:txBody>
                    <a:bodyPr/>
                    <a:lstStyle/>
                    <a:p>
                      <a:endParaRPr lang="sv-SE"/>
                    </a:p>
                  </a:txBody>
                  <a:tcPr/>
                </a:tc>
                <a:extLst>
                  <a:ext uri="{0D108BD9-81ED-4DB2-BD59-A6C34878D82A}">
                    <a16:rowId xmlns:a16="http://schemas.microsoft.com/office/drawing/2014/main" val="107177064"/>
                  </a:ext>
                </a:extLst>
              </a:tr>
              <a:tr h="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sv-SE" sz="1100" b="1" dirty="0">
                          <a:solidFill>
                            <a:schemeClr val="bg1"/>
                          </a:solidFill>
                        </a:rPr>
                        <a:t>Örebro kommun</a:t>
                      </a:r>
                    </a:p>
                  </a:txBody>
                  <a:tcPr>
                    <a:lnL w="12700" cmpd="sng">
                      <a:noFill/>
                    </a:lnL>
                    <a:lnR w="12700" cap="flat" cmpd="sng" algn="ctr">
                      <a:no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rgbClr val="052364"/>
                    </a:solidFill>
                  </a:tcPr>
                </a:tc>
                <a:tc>
                  <a:txBody>
                    <a:bodyPr/>
                    <a:lstStyle/>
                    <a:p>
                      <a:pPr algn="ctr" rtl="0" fontAlgn="ctr"/>
                      <a:r>
                        <a:rPr lang="sv-SE" sz="1000" b="0" i="0" u="none" strike="noStrike" dirty="0">
                          <a:solidFill>
                            <a:srgbClr val="FFFFFF"/>
                          </a:solidFill>
                          <a:effectLst/>
                          <a:latin typeface="Futura Std Book" panose="020B0502020204020303" pitchFamily="34" charset="0"/>
                        </a:rPr>
                        <a:t>2021 kv4</a:t>
                      </a:r>
                    </a:p>
                  </a:txBody>
                  <a:tcPr marL="9525" marR="9525" marT="9525" marB="0" anchor="ctr">
                    <a:lnL w="12700" cmpd="sng">
                      <a:noFill/>
                    </a:lnL>
                    <a:lnR w="12700" cap="flat" cmpd="sng" algn="ctr">
                      <a:no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rgbClr val="052364"/>
                    </a:solidFill>
                  </a:tcPr>
                </a:tc>
                <a:tc>
                  <a:txBody>
                    <a:bodyPr/>
                    <a:lstStyle/>
                    <a:p>
                      <a:pPr algn="ctr" rtl="0" fontAlgn="ctr"/>
                      <a:r>
                        <a:rPr lang="sv-SE" sz="1000" b="0" i="0" u="none" strike="noStrike">
                          <a:solidFill>
                            <a:srgbClr val="FFFFFF"/>
                          </a:solidFill>
                          <a:effectLst/>
                          <a:latin typeface="Futura Std Book" panose="020B0502020204020303" pitchFamily="34" charset="0"/>
                        </a:rPr>
                        <a:t>-1 år</a:t>
                      </a:r>
                    </a:p>
                  </a:txBody>
                  <a:tcPr marL="9525" marR="9525" marT="9525"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rgbClr val="052364"/>
                    </a:solidFill>
                  </a:tcPr>
                </a:tc>
                <a:tc>
                  <a:txBody>
                    <a:bodyPr/>
                    <a:lstStyle/>
                    <a:p>
                      <a:pPr algn="ctr" rtl="0" fontAlgn="ctr"/>
                      <a:r>
                        <a:rPr lang="sv-SE" sz="1000" b="0" i="0" u="none" strike="noStrike">
                          <a:solidFill>
                            <a:srgbClr val="FFFFFF"/>
                          </a:solidFill>
                          <a:effectLst/>
                          <a:latin typeface="Futura Std Book" panose="020B0502020204020303" pitchFamily="34" charset="0"/>
                        </a:rPr>
                        <a:t>-1 år</a:t>
                      </a:r>
                    </a:p>
                  </a:txBody>
                  <a:tcPr marL="9525" marR="9525" marT="9525"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rgbClr val="052364"/>
                    </a:solidFill>
                  </a:tcPr>
                </a:tc>
                <a:tc>
                  <a:txBody>
                    <a:bodyPr/>
                    <a:lstStyle/>
                    <a:p>
                      <a:pPr algn="ctr" rtl="0" fontAlgn="ctr"/>
                      <a:r>
                        <a:rPr lang="sv-SE" sz="1000" b="0" i="0" u="none" strike="noStrike">
                          <a:solidFill>
                            <a:srgbClr val="FFFFFF"/>
                          </a:solidFill>
                          <a:effectLst/>
                          <a:latin typeface="Futura Std Book" panose="020B0502020204020303" pitchFamily="34" charset="0"/>
                        </a:rPr>
                        <a:t>-5 år</a:t>
                      </a:r>
                    </a:p>
                  </a:txBody>
                  <a:tcPr marL="9525" marR="9525" marT="9525"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rgbClr val="052364"/>
                    </a:solidFill>
                  </a:tcPr>
                </a:tc>
                <a:extLst>
                  <a:ext uri="{0D108BD9-81ED-4DB2-BD59-A6C34878D82A}">
                    <a16:rowId xmlns:a16="http://schemas.microsoft.com/office/drawing/2014/main" val="2720555006"/>
                  </a:ext>
                </a:extLst>
              </a:tr>
              <a:tr h="0">
                <a:tc>
                  <a:txBody>
                    <a:bodyPr/>
                    <a:lstStyle/>
                    <a:p>
                      <a:pPr algn="l" fontAlgn="t">
                        <a:spcAft>
                          <a:spcPts val="500"/>
                        </a:spcAft>
                      </a:pPr>
                      <a:r>
                        <a:rPr lang="sv-SE" sz="800" b="0" dirty="0"/>
                        <a:t>Öppet arbetslösa</a:t>
                      </a:r>
                    </a:p>
                  </a:txBody>
                  <a:tcPr>
                    <a:lnL w="12700" cmpd="sng">
                      <a:noFill/>
                    </a:lnL>
                    <a:lnR w="12700" cap="flat" cmpd="sng" algn="ctr">
                      <a:solidFill>
                        <a:schemeClr val="bg1"/>
                      </a:solidFill>
                      <a:prstDash val="solid"/>
                      <a:round/>
                      <a:headEnd type="none" w="med" len="med"/>
                      <a:tailEnd type="none" w="med" len="med"/>
                    </a:lnR>
                    <a:lnT w="12700" cmpd="sng">
                      <a:noFill/>
                    </a:lnT>
                  </a:tcPr>
                </a:tc>
                <a:tc>
                  <a:txBody>
                    <a:bodyPr/>
                    <a:lstStyle/>
                    <a:p>
                      <a:pPr algn="ctr" fontAlgn="ctr"/>
                      <a:r>
                        <a:rPr lang="sv-SE" sz="800" b="0" i="0" u="none" strike="noStrike">
                          <a:solidFill>
                            <a:srgbClr val="000000"/>
                          </a:solidFill>
                          <a:effectLst/>
                          <a:latin typeface="Futura Std Book" panose="020B0502020204020303"/>
                        </a:rPr>
                        <a:t>2 931</a:t>
                      </a:r>
                    </a:p>
                  </a:txBody>
                  <a:tcPr marL="9525" marR="9525" marT="9525"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mpd="sng">
                      <a:noFill/>
                    </a:lnT>
                  </a:tcPr>
                </a:tc>
                <a:tc>
                  <a:txBody>
                    <a:bodyPr/>
                    <a:lstStyle/>
                    <a:p>
                      <a:pPr algn="ctr" fontAlgn="ctr"/>
                      <a:r>
                        <a:rPr lang="sv-SE" sz="800" b="0" i="0" u="none" strike="noStrike">
                          <a:solidFill>
                            <a:srgbClr val="000000"/>
                          </a:solidFill>
                          <a:effectLst/>
                          <a:latin typeface="Futura Std Book" panose="020B0502020204020303"/>
                        </a:rPr>
                        <a:t>-885</a:t>
                      </a:r>
                    </a:p>
                  </a:txBody>
                  <a:tcPr marL="9525" marR="9525" marT="9525"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mpd="sng">
                      <a:noFill/>
                    </a:lnT>
                  </a:tcPr>
                </a:tc>
                <a:tc>
                  <a:txBody>
                    <a:bodyPr/>
                    <a:lstStyle/>
                    <a:p>
                      <a:pPr algn="ctr" fontAlgn="ctr"/>
                      <a:r>
                        <a:rPr lang="sv-SE" sz="800" b="0" i="0" u="none" strike="noStrike">
                          <a:solidFill>
                            <a:srgbClr val="000000"/>
                          </a:solidFill>
                          <a:effectLst/>
                          <a:latin typeface="Futura Std Book" panose="020B0502020204020303"/>
                        </a:rPr>
                        <a:t>-23,2</a:t>
                      </a:r>
                    </a:p>
                  </a:txBody>
                  <a:tcPr marL="9525" marR="9525" marT="9525"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mpd="sng">
                      <a:noFill/>
                    </a:lnT>
                  </a:tcPr>
                </a:tc>
                <a:tc>
                  <a:txBody>
                    <a:bodyPr/>
                    <a:lstStyle/>
                    <a:p>
                      <a:pPr algn="ctr" fontAlgn="ctr"/>
                      <a:r>
                        <a:rPr lang="sv-SE" sz="800" b="0" i="0" u="none" strike="noStrike">
                          <a:solidFill>
                            <a:srgbClr val="000000"/>
                          </a:solidFill>
                          <a:effectLst/>
                          <a:latin typeface="Futura Std Book" panose="020B0502020204020303"/>
                        </a:rPr>
                        <a:t>6,7</a:t>
                      </a:r>
                    </a:p>
                  </a:txBody>
                  <a:tcPr marL="9525" marR="9525" marT="9525"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mpd="sng">
                      <a:noFill/>
                    </a:lnT>
                  </a:tcPr>
                </a:tc>
                <a:extLst>
                  <a:ext uri="{0D108BD9-81ED-4DB2-BD59-A6C34878D82A}">
                    <a16:rowId xmlns:a16="http://schemas.microsoft.com/office/drawing/2014/main" val="2611968037"/>
                  </a:ext>
                </a:extLst>
              </a:tr>
              <a:tr h="216000">
                <a:tc>
                  <a:txBody>
                    <a:bodyPr/>
                    <a:lstStyle/>
                    <a:p>
                      <a:pPr marL="457200" marR="0" lvl="1" indent="0" algn="l" defTabSz="914400" rtl="0" eaLnBrk="1" fontAlgn="auto" latinLnBrk="0" hangingPunct="1">
                        <a:lnSpc>
                          <a:spcPct val="100000"/>
                        </a:lnSpc>
                        <a:spcBef>
                          <a:spcPts val="0"/>
                        </a:spcBef>
                        <a:spcAft>
                          <a:spcPts val="0"/>
                        </a:spcAft>
                        <a:buClrTx/>
                        <a:buSzTx/>
                        <a:buFontTx/>
                        <a:buNone/>
                        <a:tabLst/>
                        <a:defRPr/>
                      </a:pPr>
                      <a:r>
                        <a:rPr lang="sv-SE" sz="800" dirty="0"/>
                        <a:t>varav långtidsarbetslösa</a:t>
                      </a:r>
                    </a:p>
                  </a:txBody>
                  <a:tcPr>
                    <a:lnL w="12700" cmpd="sng">
                      <a:noFill/>
                    </a:lnL>
                  </a:tcPr>
                </a:tc>
                <a:tc>
                  <a:txBody>
                    <a:bodyPr/>
                    <a:lstStyle/>
                    <a:p>
                      <a:pPr algn="ctr" fontAlgn="ctr"/>
                      <a:r>
                        <a:rPr lang="sv-SE" sz="800" b="0" i="0" u="none" strike="noStrike">
                          <a:solidFill>
                            <a:srgbClr val="000000"/>
                          </a:solidFill>
                          <a:effectLst/>
                          <a:latin typeface="Futura Std Book" panose="020B0502020204020303"/>
                        </a:rPr>
                        <a:t>1 128</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-538</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-32,3</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77,3</a:t>
                      </a:r>
                    </a:p>
                  </a:txBody>
                  <a:tcPr marL="9525" marR="9525" marT="9525" marB="0" anchor="ctr"/>
                </a:tc>
                <a:extLst>
                  <a:ext uri="{0D108BD9-81ED-4DB2-BD59-A6C34878D82A}">
                    <a16:rowId xmlns:a16="http://schemas.microsoft.com/office/drawing/2014/main" val="3918243475"/>
                  </a:ext>
                </a:extLst>
              </a:tr>
              <a:tr h="216000">
                <a:tc>
                  <a:txBody>
                    <a:bodyPr/>
                    <a:lstStyle/>
                    <a:p>
                      <a:pPr marL="457200" marR="0" lvl="1" indent="0" algn="l" defTabSz="914400" rtl="0" eaLnBrk="1" fontAlgn="auto" latinLnBrk="0" hangingPunct="1">
                        <a:lnSpc>
                          <a:spcPct val="100000"/>
                        </a:lnSpc>
                        <a:spcBef>
                          <a:spcPts val="0"/>
                        </a:spcBef>
                        <a:spcAft>
                          <a:spcPts val="0"/>
                        </a:spcAft>
                        <a:buClrTx/>
                        <a:buSzTx/>
                        <a:buFontTx/>
                        <a:buNone/>
                        <a:tabLst/>
                        <a:defRPr/>
                      </a:pPr>
                      <a:r>
                        <a:rPr lang="sv-SE" sz="800" dirty="0"/>
                        <a:t>varav ungdomsarbetslösa</a:t>
                      </a:r>
                    </a:p>
                  </a:txBody>
                  <a:tcPr>
                    <a:lnL w="12700" cmpd="sng">
                      <a:noFill/>
                    </a:lnL>
                  </a:tcPr>
                </a:tc>
                <a:tc>
                  <a:txBody>
                    <a:bodyPr/>
                    <a:lstStyle/>
                    <a:p>
                      <a:pPr algn="ctr" fontAlgn="ctr"/>
                      <a:r>
                        <a:rPr lang="sv-SE" sz="800" b="0" i="0" u="none" strike="noStrike">
                          <a:solidFill>
                            <a:srgbClr val="000000"/>
                          </a:solidFill>
                          <a:effectLst/>
                          <a:latin typeface="Futura Std Book" panose="020B0502020204020303"/>
                        </a:rPr>
                        <a:t>297</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-179</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-37,6</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-27,7</a:t>
                      </a:r>
                    </a:p>
                  </a:txBody>
                  <a:tcPr marL="9525" marR="9525" marT="9525" marB="0" anchor="ctr"/>
                </a:tc>
                <a:extLst>
                  <a:ext uri="{0D108BD9-81ED-4DB2-BD59-A6C34878D82A}">
                    <a16:rowId xmlns:a16="http://schemas.microsoft.com/office/drawing/2014/main" val="1237916939"/>
                  </a:ext>
                </a:extLst>
              </a:tr>
              <a:tr h="21600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sv-SE" sz="800" dirty="0"/>
                        <a:t>Aktivitetsstöd</a:t>
                      </a:r>
                    </a:p>
                  </a:txBody>
                  <a:tcPr>
                    <a:lnL w="12700" cmpd="sng">
                      <a:noFill/>
                    </a:lnL>
                  </a:tcPr>
                </a:tc>
                <a:tc>
                  <a:txBody>
                    <a:bodyPr/>
                    <a:lstStyle/>
                    <a:p>
                      <a:pPr algn="ctr" fontAlgn="ctr"/>
                      <a:r>
                        <a:rPr lang="sv-SE" sz="800" b="0" i="0" u="none" strike="noStrike">
                          <a:solidFill>
                            <a:srgbClr val="000000"/>
                          </a:solidFill>
                          <a:effectLst/>
                          <a:latin typeface="Futura Std Book" panose="020B0502020204020303"/>
                        </a:rPr>
                        <a:t>3 768</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-227</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-5,7</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47,5</a:t>
                      </a:r>
                    </a:p>
                  </a:txBody>
                  <a:tcPr marL="9525" marR="9525" marT="9525" marB="0" anchor="ctr"/>
                </a:tc>
                <a:extLst>
                  <a:ext uri="{0D108BD9-81ED-4DB2-BD59-A6C34878D82A}">
                    <a16:rowId xmlns:a16="http://schemas.microsoft.com/office/drawing/2014/main" val="2423449727"/>
                  </a:ext>
                </a:extLst>
              </a:tr>
              <a:tr h="216000">
                <a:tc>
                  <a:txBody>
                    <a:bodyPr/>
                    <a:lstStyle/>
                    <a:p>
                      <a:pPr marL="457200" marR="0" lvl="1" indent="0" algn="l" defTabSz="914400" rtl="0" eaLnBrk="1" fontAlgn="auto" latinLnBrk="0" hangingPunct="1">
                        <a:lnSpc>
                          <a:spcPct val="100000"/>
                        </a:lnSpc>
                        <a:spcBef>
                          <a:spcPts val="0"/>
                        </a:spcBef>
                        <a:spcAft>
                          <a:spcPts val="0"/>
                        </a:spcAft>
                        <a:buClrTx/>
                        <a:buSzTx/>
                        <a:buFontTx/>
                        <a:buNone/>
                        <a:tabLst/>
                        <a:defRPr/>
                      </a:pPr>
                      <a:r>
                        <a:rPr lang="sv-SE" sz="800" dirty="0"/>
                        <a:t>varav ungdomsarbetslösa med aktivitetsstöd</a:t>
                      </a:r>
                    </a:p>
                  </a:txBody>
                  <a:tcPr>
                    <a:lnL w="12700" cmpd="sng">
                      <a:noFill/>
                    </a:lnL>
                  </a:tcPr>
                </a:tc>
                <a:tc>
                  <a:txBody>
                    <a:bodyPr/>
                    <a:lstStyle/>
                    <a:p>
                      <a:pPr algn="ctr" fontAlgn="ctr"/>
                      <a:r>
                        <a:rPr lang="sv-SE" sz="800" b="0" i="0" u="none" strike="noStrike">
                          <a:solidFill>
                            <a:srgbClr val="000000"/>
                          </a:solidFill>
                          <a:effectLst/>
                          <a:latin typeface="Futura Std Book" panose="020B0502020204020303"/>
                        </a:rPr>
                        <a:t>575</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-199</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-25,7</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10,1</a:t>
                      </a:r>
                    </a:p>
                  </a:txBody>
                  <a:tcPr marL="9525" marR="9525" marT="9525" marB="0" anchor="ctr"/>
                </a:tc>
                <a:extLst>
                  <a:ext uri="{0D108BD9-81ED-4DB2-BD59-A6C34878D82A}">
                    <a16:rowId xmlns:a16="http://schemas.microsoft.com/office/drawing/2014/main" val="1765304098"/>
                  </a:ext>
                </a:extLst>
              </a:tr>
              <a:tr h="21600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sv-SE" sz="800" b="1" dirty="0"/>
                        <a:t>Totalt antal arbetslösa</a:t>
                      </a:r>
                    </a:p>
                  </a:txBody>
                  <a:tcPr>
                    <a:lnL w="12700" cmpd="sng">
                      <a:noFill/>
                    </a:lnL>
                  </a:tcPr>
                </a:tc>
                <a:tc>
                  <a:txBody>
                    <a:bodyPr/>
                    <a:lstStyle/>
                    <a:p>
                      <a:pPr algn="ctr" fontAlgn="ctr"/>
                      <a:r>
                        <a:rPr lang="sv-SE" sz="800" b="1" i="0" u="none" strike="noStrike">
                          <a:solidFill>
                            <a:srgbClr val="000000"/>
                          </a:solidFill>
                          <a:effectLst/>
                          <a:latin typeface="Futura Std Book" panose="020B0502020204020303"/>
                        </a:rPr>
                        <a:t>6 700</a:t>
                      </a:r>
                    </a:p>
                  </a:txBody>
                  <a:tcPr marL="9525" marR="9525" marT="9525" marB="0" anchor="ctr"/>
                </a:tc>
                <a:tc>
                  <a:txBody>
                    <a:bodyPr/>
                    <a:lstStyle/>
                    <a:p>
                      <a:pPr algn="ctr" fontAlgn="ctr"/>
                      <a:r>
                        <a:rPr lang="sv-SE" sz="800" b="1" i="0" u="none" strike="noStrike">
                          <a:solidFill>
                            <a:srgbClr val="000000"/>
                          </a:solidFill>
                          <a:effectLst/>
                          <a:latin typeface="Futura Std Book" panose="020B0502020204020303"/>
                        </a:rPr>
                        <a:t>-1 112</a:t>
                      </a:r>
                    </a:p>
                  </a:txBody>
                  <a:tcPr marL="9525" marR="9525" marT="9525" marB="0" anchor="ctr"/>
                </a:tc>
                <a:tc>
                  <a:txBody>
                    <a:bodyPr/>
                    <a:lstStyle/>
                    <a:p>
                      <a:pPr algn="ctr" fontAlgn="ctr"/>
                      <a:r>
                        <a:rPr lang="sv-SE" sz="800" b="1" i="0" u="none" strike="noStrike">
                          <a:solidFill>
                            <a:srgbClr val="000000"/>
                          </a:solidFill>
                          <a:effectLst/>
                          <a:latin typeface="Futura Std Book" panose="020B0502020204020303"/>
                        </a:rPr>
                        <a:t>-14,2</a:t>
                      </a:r>
                    </a:p>
                  </a:txBody>
                  <a:tcPr marL="9525" marR="9525" marT="9525" marB="0" anchor="ctr"/>
                </a:tc>
                <a:tc>
                  <a:txBody>
                    <a:bodyPr/>
                    <a:lstStyle/>
                    <a:p>
                      <a:pPr algn="ctr" fontAlgn="ctr"/>
                      <a:r>
                        <a:rPr lang="sv-SE" sz="800" b="1" i="0" u="none" strike="noStrike" dirty="0">
                          <a:solidFill>
                            <a:srgbClr val="000000"/>
                          </a:solidFill>
                          <a:effectLst/>
                          <a:latin typeface="Futura Std Book" panose="020B0502020204020303"/>
                        </a:rPr>
                        <a:t>26,3</a:t>
                      </a:r>
                    </a:p>
                  </a:txBody>
                  <a:tcPr marL="9525" marR="9525" marT="9525" marB="0" anchor="ctr"/>
                </a:tc>
                <a:extLst>
                  <a:ext uri="{0D108BD9-81ED-4DB2-BD59-A6C34878D82A}">
                    <a16:rowId xmlns:a16="http://schemas.microsoft.com/office/drawing/2014/main" val="3508717213"/>
                  </a:ext>
                </a:extLst>
              </a:tr>
            </a:tbl>
          </a:graphicData>
        </a:graphic>
      </p:graphicFrame>
      <p:sp>
        <p:nvSpPr>
          <p:cNvPr id="5" name="textruta 4">
            <a:extLst>
              <a:ext uri="{FF2B5EF4-FFF2-40B4-BE49-F238E27FC236}">
                <a16:creationId xmlns:a16="http://schemas.microsoft.com/office/drawing/2014/main" id="{71F83D03-D305-4B4C-A8B7-9E39D4968B80}"/>
              </a:ext>
            </a:extLst>
          </p:cNvPr>
          <p:cNvSpPr txBox="1"/>
          <p:nvPr/>
        </p:nvSpPr>
        <p:spPr>
          <a:xfrm>
            <a:off x="1795688" y="5477935"/>
            <a:ext cx="1500732" cy="215444"/>
          </a:xfrm>
          <a:prstGeom prst="rect">
            <a:avLst/>
          </a:prstGeom>
          <a:noFill/>
        </p:spPr>
        <p:txBody>
          <a:bodyPr wrap="none" rtlCol="0">
            <a:spAutoFit/>
          </a:bodyPr>
          <a:lstStyle/>
          <a:p>
            <a:r>
              <a:rPr lang="sv-SE" sz="800" dirty="0"/>
              <a:t>Källa: Arbetsförmedlingen </a:t>
            </a:r>
          </a:p>
        </p:txBody>
      </p:sp>
    </p:spTree>
    <p:extLst>
      <p:ext uri="{BB962C8B-B14F-4D97-AF65-F5344CB8AC3E}">
        <p14:creationId xmlns:p14="http://schemas.microsoft.com/office/powerpoint/2010/main" val="3409640200"/>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C594EEA9-1531-4146-9599-7EF87727C2C5}"/>
              </a:ext>
            </a:extLst>
          </p:cNvPr>
          <p:cNvSpPr>
            <a:spLocks noGrp="1"/>
          </p:cNvSpPr>
          <p:nvPr>
            <p:ph type="title"/>
          </p:nvPr>
        </p:nvSpPr>
        <p:spPr>
          <a:xfrm>
            <a:off x="721633" y="342899"/>
            <a:ext cx="8426449" cy="1113955"/>
          </a:xfrm>
        </p:spPr>
        <p:txBody>
          <a:bodyPr/>
          <a:lstStyle/>
          <a:p>
            <a:r>
              <a:rPr lang="sv-SE" dirty="0"/>
              <a:t>Befolkning </a:t>
            </a:r>
          </a:p>
        </p:txBody>
      </p:sp>
      <p:sp>
        <p:nvSpPr>
          <p:cNvPr id="8" name="textruta 7">
            <a:extLst>
              <a:ext uri="{FF2B5EF4-FFF2-40B4-BE49-F238E27FC236}">
                <a16:creationId xmlns:a16="http://schemas.microsoft.com/office/drawing/2014/main" id="{B79D6868-AEFB-4F6E-A0E9-CF7AB0F1BC33}"/>
              </a:ext>
            </a:extLst>
          </p:cNvPr>
          <p:cNvSpPr txBox="1"/>
          <p:nvPr/>
        </p:nvSpPr>
        <p:spPr>
          <a:xfrm>
            <a:off x="721633" y="5756989"/>
            <a:ext cx="1627369" cy="215444"/>
          </a:xfrm>
          <a:prstGeom prst="rect">
            <a:avLst/>
          </a:prstGeom>
          <a:noFill/>
        </p:spPr>
        <p:txBody>
          <a:bodyPr wrap="none" rtlCol="0">
            <a:spAutoFit/>
          </a:bodyPr>
          <a:lstStyle/>
          <a:p>
            <a:r>
              <a:rPr lang="sv-SE" sz="800" dirty="0"/>
              <a:t>Källa: Statistiska centralbyrån</a:t>
            </a:r>
          </a:p>
        </p:txBody>
      </p:sp>
      <p:sp>
        <p:nvSpPr>
          <p:cNvPr id="10" name="Rektangel 9">
            <a:extLst>
              <a:ext uri="{FF2B5EF4-FFF2-40B4-BE49-F238E27FC236}">
                <a16:creationId xmlns:a16="http://schemas.microsoft.com/office/drawing/2014/main" id="{5172B7A3-1950-454E-A840-C9FF0842E69C}"/>
              </a:ext>
            </a:extLst>
          </p:cNvPr>
          <p:cNvSpPr/>
          <p:nvPr/>
        </p:nvSpPr>
        <p:spPr>
          <a:xfrm>
            <a:off x="6744442" y="3429000"/>
            <a:ext cx="4725925" cy="2451100"/>
          </a:xfrm>
          <a:prstGeom prst="rect">
            <a:avLst/>
          </a:prstGeom>
          <a:solidFill>
            <a:srgbClr val="FEDEED"/>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44000" tIns="144000" rIns="144000" bIns="144000" numCol="1" spcCol="0" rtlCol="0" fromWordArt="0" anchor="t" anchorCtr="0" forceAA="0" compatLnSpc="1">
            <a:prstTxWarp prst="textNoShape">
              <a:avLst/>
            </a:prstTxWarp>
            <a:noAutofit/>
          </a:bodyPr>
          <a:lstStyle/>
          <a:p>
            <a:pPr algn="l"/>
            <a:endParaRPr lang="sv-SE" dirty="0">
              <a:latin typeface="+mj-lt"/>
            </a:endParaRPr>
          </a:p>
        </p:txBody>
      </p:sp>
      <p:sp>
        <p:nvSpPr>
          <p:cNvPr id="11" name="Platshållare för innehåll 3">
            <a:extLst>
              <a:ext uri="{FF2B5EF4-FFF2-40B4-BE49-F238E27FC236}">
                <a16:creationId xmlns:a16="http://schemas.microsoft.com/office/drawing/2014/main" id="{85924509-F5D5-4A53-BD50-0F194E9EB15E}"/>
              </a:ext>
            </a:extLst>
          </p:cNvPr>
          <p:cNvSpPr>
            <a:spLocks noGrp="1"/>
          </p:cNvSpPr>
          <p:nvPr>
            <p:ph sz="half" idx="2"/>
          </p:nvPr>
        </p:nvSpPr>
        <p:spPr>
          <a:xfrm>
            <a:off x="6744439" y="2021748"/>
            <a:ext cx="4725925" cy="1415816"/>
          </a:xfrm>
        </p:spPr>
        <p:txBody>
          <a:bodyPr/>
          <a:lstStyle/>
          <a:p>
            <a:pPr lvl="4"/>
            <a:r>
              <a:rPr lang="sv-SE" sz="1400" dirty="0"/>
              <a:t>Antalet invånare ökade med 0,4 procent i länet och 0,4 procent i Örebro kommun under fjärde kvartalet. </a:t>
            </a:r>
          </a:p>
          <a:p>
            <a:pPr lvl="4"/>
            <a:r>
              <a:rPr lang="sv-SE" sz="1400" dirty="0"/>
              <a:t>I Sverige ökade antalet invånare med 0,7 procent under samma period. </a:t>
            </a:r>
          </a:p>
          <a:p>
            <a:endParaRPr lang="sv-SE" dirty="0"/>
          </a:p>
        </p:txBody>
      </p:sp>
      <p:sp>
        <p:nvSpPr>
          <p:cNvPr id="27" name="textruta 26">
            <a:extLst>
              <a:ext uri="{FF2B5EF4-FFF2-40B4-BE49-F238E27FC236}">
                <a16:creationId xmlns:a16="http://schemas.microsoft.com/office/drawing/2014/main" id="{6945BE6D-16A8-4FB0-B582-95C86CA8F41F}"/>
              </a:ext>
            </a:extLst>
          </p:cNvPr>
          <p:cNvSpPr txBox="1"/>
          <p:nvPr/>
        </p:nvSpPr>
        <p:spPr>
          <a:xfrm>
            <a:off x="6744441" y="3437565"/>
            <a:ext cx="963725" cy="276999"/>
          </a:xfrm>
          <a:prstGeom prst="rect">
            <a:avLst/>
          </a:prstGeom>
          <a:noFill/>
        </p:spPr>
        <p:txBody>
          <a:bodyPr wrap="none" rtlCol="0">
            <a:spAutoFit/>
          </a:bodyPr>
          <a:lstStyle/>
          <a:p>
            <a:r>
              <a:rPr lang="sv-SE" sz="1200" b="1" dirty="0">
                <a:latin typeface="+mj-lt"/>
                <a:cs typeface="Arial" panose="020B0604020202020204" pitchFamily="34" charset="0"/>
              </a:rPr>
              <a:t>Befolkning</a:t>
            </a:r>
          </a:p>
        </p:txBody>
      </p:sp>
      <p:sp>
        <p:nvSpPr>
          <p:cNvPr id="25" name="textruta 24">
            <a:extLst>
              <a:ext uri="{FF2B5EF4-FFF2-40B4-BE49-F238E27FC236}">
                <a16:creationId xmlns:a16="http://schemas.microsoft.com/office/drawing/2014/main" id="{6AEEC28D-7035-4B16-8EEC-D32667B73FBA}"/>
              </a:ext>
            </a:extLst>
          </p:cNvPr>
          <p:cNvSpPr txBox="1"/>
          <p:nvPr/>
        </p:nvSpPr>
        <p:spPr>
          <a:xfrm>
            <a:off x="721634" y="1458441"/>
            <a:ext cx="2488292" cy="492443"/>
          </a:xfrm>
          <a:prstGeom prst="rect">
            <a:avLst/>
          </a:prstGeom>
          <a:noFill/>
        </p:spPr>
        <p:txBody>
          <a:bodyPr wrap="square" rtlCol="0">
            <a:spAutoFit/>
          </a:bodyPr>
          <a:lstStyle/>
          <a:p>
            <a:r>
              <a:rPr lang="sv-SE" sz="1400" b="1" dirty="0"/>
              <a:t>Befolkningsutveckling</a:t>
            </a:r>
            <a:r>
              <a:rPr lang="sv-SE" sz="1400" dirty="0"/>
              <a:t/>
            </a:r>
            <a:br>
              <a:rPr lang="sv-SE" sz="1400" dirty="0"/>
            </a:br>
            <a:r>
              <a:rPr lang="sv-SE" sz="1200" dirty="0"/>
              <a:t>Index 100 = 2011 kv4</a:t>
            </a:r>
            <a:endParaRPr lang="sv-SE" sz="1400" dirty="0"/>
          </a:p>
        </p:txBody>
      </p:sp>
      <p:graphicFrame>
        <p:nvGraphicFramePr>
          <p:cNvPr id="3" name="Tabell 2">
            <a:extLst>
              <a:ext uri="{FF2B5EF4-FFF2-40B4-BE49-F238E27FC236}">
                <a16:creationId xmlns:a16="http://schemas.microsoft.com/office/drawing/2014/main" id="{7364A5C4-767A-4014-ABBB-FF692FDDC29C}"/>
              </a:ext>
            </a:extLst>
          </p:cNvPr>
          <p:cNvGraphicFramePr>
            <a:graphicFrameLocks noGrp="1"/>
          </p:cNvGraphicFramePr>
          <p:nvPr>
            <p:extLst>
              <p:ext uri="{D42A27DB-BD31-4B8C-83A1-F6EECF244321}">
                <p14:modId xmlns:p14="http://schemas.microsoft.com/office/powerpoint/2010/main" val="4003595697"/>
              </p:ext>
            </p:extLst>
          </p:nvPr>
        </p:nvGraphicFramePr>
        <p:xfrm>
          <a:off x="6744440" y="3723128"/>
          <a:ext cx="4725925" cy="2156970"/>
        </p:xfrm>
        <a:graphic>
          <a:graphicData uri="http://schemas.openxmlformats.org/drawingml/2006/table">
            <a:tbl>
              <a:tblPr bandRow="1">
                <a:tableStyleId>{2D5ABB26-0587-4C30-8999-92F81FD0307C}</a:tableStyleId>
              </a:tblPr>
              <a:tblGrid>
                <a:gridCol w="1736000">
                  <a:extLst>
                    <a:ext uri="{9D8B030D-6E8A-4147-A177-3AD203B41FA5}">
                      <a16:colId xmlns:a16="http://schemas.microsoft.com/office/drawing/2014/main" val="3352816426"/>
                    </a:ext>
                  </a:extLst>
                </a:gridCol>
                <a:gridCol w="842884">
                  <a:extLst>
                    <a:ext uri="{9D8B030D-6E8A-4147-A177-3AD203B41FA5}">
                      <a16:colId xmlns:a16="http://schemas.microsoft.com/office/drawing/2014/main" val="3210109251"/>
                    </a:ext>
                  </a:extLst>
                </a:gridCol>
                <a:gridCol w="822850">
                  <a:extLst>
                    <a:ext uri="{9D8B030D-6E8A-4147-A177-3AD203B41FA5}">
                      <a16:colId xmlns:a16="http://schemas.microsoft.com/office/drawing/2014/main" val="1579469305"/>
                    </a:ext>
                  </a:extLst>
                </a:gridCol>
                <a:gridCol w="748442">
                  <a:extLst>
                    <a:ext uri="{9D8B030D-6E8A-4147-A177-3AD203B41FA5}">
                      <a16:colId xmlns:a16="http://schemas.microsoft.com/office/drawing/2014/main" val="2913725259"/>
                    </a:ext>
                  </a:extLst>
                </a:gridCol>
                <a:gridCol w="575749">
                  <a:extLst>
                    <a:ext uri="{9D8B030D-6E8A-4147-A177-3AD203B41FA5}">
                      <a16:colId xmlns:a16="http://schemas.microsoft.com/office/drawing/2014/main" val="3756813267"/>
                    </a:ext>
                  </a:extLst>
                </a:gridCol>
              </a:tblGrid>
              <a:tr h="359495">
                <a:tc>
                  <a:txBody>
                    <a:bodyPr/>
                    <a:lstStyle/>
                    <a:p>
                      <a:pPr marL="72000" algn="l" fontAlgn="b"/>
                      <a:endParaRPr lang="sv-SE" sz="800" b="0" i="0" u="none" strike="noStrike" dirty="0">
                        <a:solidFill>
                          <a:srgbClr val="000000"/>
                        </a:solidFill>
                        <a:effectLst/>
                        <a:latin typeface="Futura Std Book" panose="020B0502020204020303"/>
                      </a:endParaRPr>
                    </a:p>
                  </a:txBody>
                  <a:tcPr marL="9525" marR="9525" marT="9525" marB="0" anchor="b"/>
                </a:tc>
                <a:tc>
                  <a:txBody>
                    <a:bodyPr/>
                    <a:lstStyle/>
                    <a:p>
                      <a:pPr algn="ctr" fontAlgn="b"/>
                      <a:r>
                        <a:rPr lang="sv-SE" sz="800" b="0" i="0" u="none" strike="noStrike" dirty="0">
                          <a:solidFill>
                            <a:srgbClr val="000000"/>
                          </a:solidFill>
                          <a:effectLst/>
                          <a:latin typeface="Futura Std Book" panose="020B0502020204020303" pitchFamily="34" charset="0"/>
                        </a:rPr>
                        <a:t>2021 kv4</a:t>
                      </a:r>
                    </a:p>
                  </a:txBody>
                  <a:tcPr marL="9525" marR="9525" marT="9525" marB="0" anchor="b"/>
                </a:tc>
                <a:tc>
                  <a:txBody>
                    <a:bodyPr/>
                    <a:lstStyle/>
                    <a:p>
                      <a:pPr algn="ctr" fontAlgn="b"/>
                      <a:r>
                        <a:rPr lang="sv-SE" sz="800" b="0" i="0" u="none" strike="noStrike">
                          <a:solidFill>
                            <a:srgbClr val="000000"/>
                          </a:solidFill>
                          <a:effectLst/>
                          <a:latin typeface="Futura Std Book" panose="020B0502020204020303" pitchFamily="34" charset="0"/>
                        </a:rPr>
                        <a:t>Förändring -1 år</a:t>
                      </a:r>
                    </a:p>
                  </a:txBody>
                  <a:tcPr marL="9525" marR="9525" marT="9525" marB="0" anchor="b"/>
                </a:tc>
                <a:tc gridSpan="2">
                  <a:txBody>
                    <a:bodyPr/>
                    <a:lstStyle/>
                    <a:p>
                      <a:pPr algn="ctr" fontAlgn="b"/>
                      <a:r>
                        <a:rPr lang="sv-SE" sz="800" b="0" i="0" u="none" strike="noStrike">
                          <a:solidFill>
                            <a:srgbClr val="000000"/>
                          </a:solidFill>
                          <a:effectLst/>
                          <a:latin typeface="Futura Std Book" panose="020B0502020204020303" pitchFamily="34" charset="0"/>
                        </a:rPr>
                        <a:t>Förändring (%) </a:t>
                      </a:r>
                    </a:p>
                  </a:txBody>
                  <a:tcPr marL="9525" marR="9525" marT="9525" marB="0" anchor="b"/>
                </a:tc>
                <a:tc hMerge="1">
                  <a:txBody>
                    <a:bodyPr/>
                    <a:lstStyle/>
                    <a:p>
                      <a:endParaRPr lang="sv-SE"/>
                    </a:p>
                  </a:txBody>
                  <a:tcPr>
                    <a:lnL>
                      <a:noFill/>
                    </a:lnL>
                    <a:lnR>
                      <a:noFill/>
                    </a:lnR>
                    <a:lnT w="12700" cmpd="sng">
                      <a:noFill/>
                    </a:lnT>
                    <a:lnB>
                      <a:noFill/>
                    </a:lnB>
                    <a:lnTlToBr w="12700" cmpd="sng">
                      <a:noFill/>
                      <a:prstDash val="solid"/>
                    </a:lnTlToBr>
                    <a:lnBlToTr w="12700" cmpd="sng">
                      <a:noFill/>
                      <a:prstDash val="solid"/>
                    </a:lnBlToTr>
                  </a:tcPr>
                </a:tc>
                <a:extLst>
                  <a:ext uri="{0D108BD9-81ED-4DB2-BD59-A6C34878D82A}">
                    <a16:rowId xmlns:a16="http://schemas.microsoft.com/office/drawing/2014/main" val="1881732766"/>
                  </a:ext>
                </a:extLst>
              </a:tr>
              <a:tr h="359495">
                <a:tc>
                  <a:txBody>
                    <a:bodyPr/>
                    <a:lstStyle/>
                    <a:p>
                      <a:pPr marL="72000" algn="l" fontAlgn="b"/>
                      <a:endParaRPr lang="sv-SE" sz="800" b="0" i="0" u="none" strike="noStrike" dirty="0">
                        <a:solidFill>
                          <a:srgbClr val="000000"/>
                        </a:solidFill>
                        <a:effectLst/>
                        <a:latin typeface="Futura Std Book" panose="020B0502020204020303"/>
                      </a:endParaRPr>
                    </a:p>
                  </a:txBody>
                  <a:tcPr marL="9525" marR="9525" marT="9525" marB="0" anchor="b"/>
                </a:tc>
                <a:tc gridSpan="2">
                  <a:txBody>
                    <a:bodyPr/>
                    <a:lstStyle/>
                    <a:p>
                      <a:pPr algn="ctr" fontAlgn="b"/>
                      <a:r>
                        <a:rPr lang="sv-SE" sz="800" b="0" i="0" u="none" strike="noStrike">
                          <a:solidFill>
                            <a:srgbClr val="000000"/>
                          </a:solidFill>
                          <a:effectLst/>
                          <a:latin typeface="Futura Std Book" panose="020B0502020204020303" pitchFamily="34" charset="0"/>
                        </a:rPr>
                        <a:t>(i tusental)</a:t>
                      </a:r>
                    </a:p>
                  </a:txBody>
                  <a:tcPr marL="9525" marR="9525" marT="9525" marB="0" anchor="b"/>
                </a:tc>
                <a:tc hMerge="1">
                  <a:txBody>
                    <a:bodyPr/>
                    <a:lstStyle/>
                    <a:p>
                      <a:endParaRPr lang="sv-SE"/>
                    </a:p>
                  </a:txBody>
                  <a:tcPr>
                    <a:lnT>
                      <a:noFill/>
                    </a:lnT>
                  </a:tcPr>
                </a:tc>
                <a:tc>
                  <a:txBody>
                    <a:bodyPr/>
                    <a:lstStyle/>
                    <a:p>
                      <a:pPr algn="ctr" fontAlgn="b"/>
                      <a:r>
                        <a:rPr lang="sv-SE" sz="800" b="0" i="0" u="none" strike="noStrike">
                          <a:solidFill>
                            <a:srgbClr val="000000"/>
                          </a:solidFill>
                          <a:effectLst/>
                          <a:latin typeface="Futura Std Book" panose="020B0502020204020303" pitchFamily="34" charset="0"/>
                        </a:rPr>
                        <a:t>-1 år</a:t>
                      </a:r>
                    </a:p>
                  </a:txBody>
                  <a:tcPr marL="9525" marR="9525" marT="9525" marB="0" anchor="b"/>
                </a:tc>
                <a:tc>
                  <a:txBody>
                    <a:bodyPr/>
                    <a:lstStyle/>
                    <a:p>
                      <a:pPr algn="ctr" fontAlgn="b"/>
                      <a:r>
                        <a:rPr lang="sv-SE" sz="800" b="0" i="0" u="none" strike="noStrike">
                          <a:solidFill>
                            <a:srgbClr val="000000"/>
                          </a:solidFill>
                          <a:effectLst/>
                          <a:latin typeface="Futura Std Book" panose="020B0502020204020303" pitchFamily="34" charset="0"/>
                        </a:rPr>
                        <a:t>- 5 år</a:t>
                      </a:r>
                    </a:p>
                  </a:txBody>
                  <a:tcPr marL="9525" marR="9525" marT="9525" marB="0" anchor="b"/>
                </a:tc>
                <a:extLst>
                  <a:ext uri="{0D108BD9-81ED-4DB2-BD59-A6C34878D82A}">
                    <a16:rowId xmlns:a16="http://schemas.microsoft.com/office/drawing/2014/main" val="1300967469"/>
                  </a:ext>
                </a:extLst>
              </a:tr>
              <a:tr h="359495">
                <a:tc>
                  <a:txBody>
                    <a:bodyPr/>
                    <a:lstStyle/>
                    <a:p>
                      <a:pPr marL="72000" algn="l" fontAlgn="b"/>
                      <a:r>
                        <a:rPr lang="sv-SE" sz="800" u="none" strike="noStrike" dirty="0">
                          <a:effectLst/>
                        </a:rPr>
                        <a:t>Sverige</a:t>
                      </a:r>
                      <a:endParaRPr lang="sv-SE" sz="800" b="0" i="0" u="none" strike="noStrike" dirty="0">
                        <a:solidFill>
                          <a:srgbClr val="000000"/>
                        </a:solidFill>
                        <a:effectLst/>
                        <a:latin typeface="Futura std book" panose="020B0502020204020303"/>
                      </a:endParaRPr>
                    </a:p>
                  </a:txBody>
                  <a:tcPr marL="0" marR="0" marT="0" marB="0" anchor="ctr"/>
                </a:tc>
                <a:tc>
                  <a:txBody>
                    <a:bodyPr/>
                    <a:lstStyle/>
                    <a:p>
                      <a:pPr algn="ctr" fontAlgn="ctr"/>
                      <a:r>
                        <a:rPr lang="sv-SE" sz="800" b="0" i="0" u="none" strike="noStrike">
                          <a:solidFill>
                            <a:srgbClr val="000000"/>
                          </a:solidFill>
                          <a:effectLst/>
                          <a:latin typeface="Futura Std Book" panose="020B0502020204020303"/>
                        </a:rPr>
                        <a:t>10 452,3 </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73,0 </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0,7 </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4,6 </a:t>
                      </a:r>
                    </a:p>
                  </a:txBody>
                  <a:tcPr marL="9525" marR="9525" marT="9525" marB="0" anchor="ctr"/>
                </a:tc>
                <a:extLst>
                  <a:ext uri="{0D108BD9-81ED-4DB2-BD59-A6C34878D82A}">
                    <a16:rowId xmlns:a16="http://schemas.microsoft.com/office/drawing/2014/main" val="2348899071"/>
                  </a:ext>
                </a:extLst>
              </a:tr>
              <a:tr h="359495">
                <a:tc>
                  <a:txBody>
                    <a:bodyPr/>
                    <a:lstStyle/>
                    <a:p>
                      <a:pPr marL="72000" algn="l" fontAlgn="b"/>
                      <a:r>
                        <a:rPr lang="sv-SE" sz="800" u="none" strike="noStrike" dirty="0">
                          <a:effectLst/>
                        </a:rPr>
                        <a:t>Stockholmsregionen</a:t>
                      </a:r>
                      <a:endParaRPr lang="sv-SE" sz="800" b="0" i="0" u="none" strike="noStrike" dirty="0">
                        <a:solidFill>
                          <a:srgbClr val="000000"/>
                        </a:solidFill>
                        <a:effectLst/>
                        <a:latin typeface="Futura std book" panose="020B0502020204020303"/>
                      </a:endParaRPr>
                    </a:p>
                  </a:txBody>
                  <a:tcPr marL="0" marR="0" marT="0" marB="0" anchor="ctr"/>
                </a:tc>
                <a:tc>
                  <a:txBody>
                    <a:bodyPr/>
                    <a:lstStyle/>
                    <a:p>
                      <a:pPr algn="ctr" fontAlgn="ctr"/>
                      <a:r>
                        <a:rPr lang="sv-SE" sz="800" b="0" i="0" u="none" strike="noStrike">
                          <a:solidFill>
                            <a:srgbClr val="000000"/>
                          </a:solidFill>
                          <a:effectLst/>
                          <a:latin typeface="Futura Std Book" panose="020B0502020204020303"/>
                        </a:rPr>
                        <a:t>4 743,6 </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38,7 </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0,8 </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5,4 </a:t>
                      </a:r>
                    </a:p>
                  </a:txBody>
                  <a:tcPr marL="9525" marR="9525" marT="9525" marB="0" anchor="ctr"/>
                </a:tc>
                <a:extLst>
                  <a:ext uri="{0D108BD9-81ED-4DB2-BD59-A6C34878D82A}">
                    <a16:rowId xmlns:a16="http://schemas.microsoft.com/office/drawing/2014/main" val="751567499"/>
                  </a:ext>
                </a:extLst>
              </a:tr>
              <a:tr h="359495">
                <a:tc>
                  <a:txBody>
                    <a:bodyPr/>
                    <a:lstStyle/>
                    <a:p>
                      <a:pPr marL="72000" algn="l" fontAlgn="b"/>
                      <a:r>
                        <a:rPr lang="sv-SE" sz="800" b="1" u="none" strike="noStrike" dirty="0">
                          <a:effectLst/>
                        </a:rPr>
                        <a:t>Örebro län</a:t>
                      </a:r>
                      <a:endParaRPr lang="sv-SE" sz="800" b="1" i="0" u="none" strike="noStrike" dirty="0">
                        <a:solidFill>
                          <a:srgbClr val="000000"/>
                        </a:solidFill>
                        <a:effectLst/>
                        <a:latin typeface="Futura Std Book" panose="020B0502020204020303"/>
                      </a:endParaRPr>
                    </a:p>
                  </a:txBody>
                  <a:tcPr marL="9525" marR="9525" marT="9525" marB="0" anchor="ctr"/>
                </a:tc>
                <a:tc>
                  <a:txBody>
                    <a:bodyPr/>
                    <a:lstStyle/>
                    <a:p>
                      <a:pPr algn="ctr" fontAlgn="ctr"/>
                      <a:r>
                        <a:rPr lang="sv-SE" sz="800" b="1" i="0" u="none" strike="noStrike">
                          <a:solidFill>
                            <a:srgbClr val="000000"/>
                          </a:solidFill>
                          <a:effectLst/>
                          <a:latin typeface="Futura Std Book" panose="020B0502020204020303"/>
                        </a:rPr>
                        <a:t>306,8 </a:t>
                      </a:r>
                    </a:p>
                  </a:txBody>
                  <a:tcPr marL="9525" marR="9525" marT="9525" marB="0" anchor="ctr"/>
                </a:tc>
                <a:tc>
                  <a:txBody>
                    <a:bodyPr/>
                    <a:lstStyle/>
                    <a:p>
                      <a:pPr algn="ctr" fontAlgn="ctr"/>
                      <a:r>
                        <a:rPr lang="sv-SE" sz="800" b="1" i="0" u="none" strike="noStrike">
                          <a:solidFill>
                            <a:srgbClr val="000000"/>
                          </a:solidFill>
                          <a:effectLst/>
                          <a:latin typeface="Futura Std Book" panose="020B0502020204020303"/>
                        </a:rPr>
                        <a:t>1,1 </a:t>
                      </a:r>
                    </a:p>
                  </a:txBody>
                  <a:tcPr marL="9525" marR="9525" marT="9525" marB="0" anchor="ctr"/>
                </a:tc>
                <a:tc>
                  <a:txBody>
                    <a:bodyPr/>
                    <a:lstStyle/>
                    <a:p>
                      <a:pPr algn="ctr" fontAlgn="ctr"/>
                      <a:r>
                        <a:rPr lang="sv-SE" sz="800" b="1" i="0" u="none" strike="noStrike">
                          <a:solidFill>
                            <a:srgbClr val="000000"/>
                          </a:solidFill>
                          <a:effectLst/>
                          <a:latin typeface="Futura Std Book" panose="020B0502020204020303"/>
                        </a:rPr>
                        <a:t>0,4 </a:t>
                      </a:r>
                    </a:p>
                  </a:txBody>
                  <a:tcPr marL="9525" marR="9525" marT="9525" marB="0" anchor="ctr"/>
                </a:tc>
                <a:tc>
                  <a:txBody>
                    <a:bodyPr/>
                    <a:lstStyle/>
                    <a:p>
                      <a:pPr algn="ctr" fontAlgn="ctr"/>
                      <a:r>
                        <a:rPr lang="sv-SE" sz="800" b="1" i="0" u="none" strike="noStrike">
                          <a:solidFill>
                            <a:srgbClr val="000000"/>
                          </a:solidFill>
                          <a:effectLst/>
                          <a:latin typeface="Futura Std Book" panose="020B0502020204020303"/>
                        </a:rPr>
                        <a:t>4,0 </a:t>
                      </a:r>
                    </a:p>
                  </a:txBody>
                  <a:tcPr marL="9525" marR="9525" marT="9525" marB="0" anchor="ctr"/>
                </a:tc>
                <a:extLst>
                  <a:ext uri="{0D108BD9-81ED-4DB2-BD59-A6C34878D82A}">
                    <a16:rowId xmlns:a16="http://schemas.microsoft.com/office/drawing/2014/main" val="3808283939"/>
                  </a:ext>
                </a:extLst>
              </a:tr>
              <a:tr h="359495">
                <a:tc>
                  <a:txBody>
                    <a:bodyPr/>
                    <a:lstStyle/>
                    <a:p>
                      <a:pPr marL="72000" algn="l" fontAlgn="b"/>
                      <a:r>
                        <a:rPr lang="sv-SE" sz="800" b="1" u="none" strike="noStrike" dirty="0">
                          <a:effectLst/>
                        </a:rPr>
                        <a:t>Örebro kommun</a:t>
                      </a:r>
                      <a:endParaRPr lang="sv-SE" sz="800" b="1" i="0" u="none" strike="noStrike" dirty="0">
                        <a:solidFill>
                          <a:srgbClr val="000000"/>
                        </a:solidFill>
                        <a:effectLst/>
                        <a:latin typeface="Futura Std Book" panose="020B0502020204020303"/>
                      </a:endParaRPr>
                    </a:p>
                  </a:txBody>
                  <a:tcPr marL="9525" marR="9525" marT="9525" marB="0" anchor="ctr"/>
                </a:tc>
                <a:tc>
                  <a:txBody>
                    <a:bodyPr/>
                    <a:lstStyle/>
                    <a:p>
                      <a:pPr algn="ctr" fontAlgn="ctr"/>
                      <a:r>
                        <a:rPr lang="sv-SE" sz="800" b="1" i="0" u="none" strike="noStrike">
                          <a:solidFill>
                            <a:srgbClr val="000000"/>
                          </a:solidFill>
                          <a:effectLst/>
                          <a:latin typeface="Futura Std Book" panose="020B0502020204020303"/>
                        </a:rPr>
                        <a:t>157,0 </a:t>
                      </a:r>
                    </a:p>
                  </a:txBody>
                  <a:tcPr marL="9525" marR="9525" marT="9525" marB="0" anchor="ctr"/>
                </a:tc>
                <a:tc>
                  <a:txBody>
                    <a:bodyPr/>
                    <a:lstStyle/>
                    <a:p>
                      <a:pPr algn="ctr" fontAlgn="ctr"/>
                      <a:r>
                        <a:rPr lang="sv-SE" sz="800" b="1" i="0" u="none" strike="noStrike">
                          <a:solidFill>
                            <a:srgbClr val="000000"/>
                          </a:solidFill>
                          <a:effectLst/>
                          <a:latin typeface="Futura Std Book" panose="020B0502020204020303"/>
                        </a:rPr>
                        <a:t>0,6 </a:t>
                      </a:r>
                    </a:p>
                  </a:txBody>
                  <a:tcPr marL="9525" marR="9525" marT="9525" marB="0" anchor="ctr"/>
                </a:tc>
                <a:tc>
                  <a:txBody>
                    <a:bodyPr/>
                    <a:lstStyle/>
                    <a:p>
                      <a:pPr algn="ctr" fontAlgn="ctr"/>
                      <a:r>
                        <a:rPr lang="sv-SE" sz="800" b="1" i="0" u="none" strike="noStrike">
                          <a:solidFill>
                            <a:srgbClr val="000000"/>
                          </a:solidFill>
                          <a:effectLst/>
                          <a:latin typeface="Futura Std Book" panose="020B0502020204020303"/>
                        </a:rPr>
                        <a:t>0,4 </a:t>
                      </a:r>
                    </a:p>
                  </a:txBody>
                  <a:tcPr marL="9525" marR="9525" marT="9525" marB="0" anchor="ctr"/>
                </a:tc>
                <a:tc>
                  <a:txBody>
                    <a:bodyPr/>
                    <a:lstStyle/>
                    <a:p>
                      <a:pPr algn="ctr" fontAlgn="ctr"/>
                      <a:r>
                        <a:rPr lang="sv-SE" sz="800" b="1" i="0" u="none" strike="noStrike" dirty="0">
                          <a:solidFill>
                            <a:srgbClr val="000000"/>
                          </a:solidFill>
                          <a:effectLst/>
                          <a:latin typeface="Futura Std Book" panose="020B0502020204020303"/>
                        </a:rPr>
                        <a:t>-1,6 </a:t>
                      </a:r>
                    </a:p>
                  </a:txBody>
                  <a:tcPr marL="9525" marR="9525" marT="9525" marB="0" anchor="ctr"/>
                </a:tc>
                <a:extLst>
                  <a:ext uri="{0D108BD9-81ED-4DB2-BD59-A6C34878D82A}">
                    <a16:rowId xmlns:a16="http://schemas.microsoft.com/office/drawing/2014/main" val="1714817989"/>
                  </a:ext>
                </a:extLst>
              </a:tr>
            </a:tbl>
          </a:graphicData>
        </a:graphic>
      </p:graphicFrame>
      <p:graphicFrame>
        <p:nvGraphicFramePr>
          <p:cNvPr id="12" name="Diagram 11">
            <a:extLst>
              <a:ext uri="{FF2B5EF4-FFF2-40B4-BE49-F238E27FC236}">
                <a16:creationId xmlns:a16="http://schemas.microsoft.com/office/drawing/2014/main" id="{7AE1ADA2-2096-44BB-88E0-58A00C2272FF}"/>
              </a:ext>
            </a:extLst>
          </p:cNvPr>
          <p:cNvGraphicFramePr>
            <a:graphicFrameLocks/>
          </p:cNvGraphicFramePr>
          <p:nvPr>
            <p:extLst>
              <p:ext uri="{D42A27DB-BD31-4B8C-83A1-F6EECF244321}">
                <p14:modId xmlns:p14="http://schemas.microsoft.com/office/powerpoint/2010/main" val="3885965574"/>
              </p:ext>
            </p:extLst>
          </p:nvPr>
        </p:nvGraphicFramePr>
        <p:xfrm>
          <a:off x="721631" y="1950884"/>
          <a:ext cx="5798810" cy="3706432"/>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val="399214702"/>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C594EEA9-1531-4146-9599-7EF87727C2C5}"/>
              </a:ext>
            </a:extLst>
          </p:cNvPr>
          <p:cNvSpPr>
            <a:spLocks noGrp="1"/>
          </p:cNvSpPr>
          <p:nvPr>
            <p:ph type="title"/>
          </p:nvPr>
        </p:nvSpPr>
        <p:spPr>
          <a:xfrm>
            <a:off x="721637" y="342899"/>
            <a:ext cx="8426449" cy="1113955"/>
          </a:xfrm>
        </p:spPr>
        <p:txBody>
          <a:bodyPr/>
          <a:lstStyle/>
          <a:p>
            <a:r>
              <a:rPr lang="sv-SE" dirty="0"/>
              <a:t>Bostadsbyggande</a:t>
            </a:r>
          </a:p>
        </p:txBody>
      </p:sp>
      <p:sp>
        <p:nvSpPr>
          <p:cNvPr id="8" name="textruta 7">
            <a:extLst>
              <a:ext uri="{FF2B5EF4-FFF2-40B4-BE49-F238E27FC236}">
                <a16:creationId xmlns:a16="http://schemas.microsoft.com/office/drawing/2014/main" id="{B79D6868-AEFB-4F6E-A0E9-CF7AB0F1BC33}"/>
              </a:ext>
            </a:extLst>
          </p:cNvPr>
          <p:cNvSpPr txBox="1"/>
          <p:nvPr/>
        </p:nvSpPr>
        <p:spPr>
          <a:xfrm>
            <a:off x="721637" y="5756989"/>
            <a:ext cx="1656223" cy="215444"/>
          </a:xfrm>
          <a:prstGeom prst="rect">
            <a:avLst/>
          </a:prstGeom>
          <a:noFill/>
        </p:spPr>
        <p:txBody>
          <a:bodyPr wrap="none" rtlCol="0">
            <a:spAutoFit/>
          </a:bodyPr>
          <a:lstStyle/>
          <a:p>
            <a:r>
              <a:rPr lang="sv-SE" sz="800" dirty="0"/>
              <a:t>Källa: Statistiska centralbyrån </a:t>
            </a:r>
          </a:p>
        </p:txBody>
      </p:sp>
      <p:sp>
        <p:nvSpPr>
          <p:cNvPr id="10" name="Rektangel 9">
            <a:extLst>
              <a:ext uri="{FF2B5EF4-FFF2-40B4-BE49-F238E27FC236}">
                <a16:creationId xmlns:a16="http://schemas.microsoft.com/office/drawing/2014/main" id="{5172B7A3-1950-454E-A840-C9FF0842E69C}"/>
              </a:ext>
            </a:extLst>
          </p:cNvPr>
          <p:cNvSpPr/>
          <p:nvPr/>
        </p:nvSpPr>
        <p:spPr>
          <a:xfrm>
            <a:off x="6744446" y="3429000"/>
            <a:ext cx="4725917" cy="2451100"/>
          </a:xfrm>
          <a:prstGeom prst="rect">
            <a:avLst/>
          </a:prstGeom>
          <a:solidFill>
            <a:srgbClr val="FEDEED"/>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44000" tIns="144000" rIns="144000" bIns="144000" numCol="1" spcCol="0" rtlCol="0" fromWordArt="0" anchor="t" anchorCtr="0" forceAA="0" compatLnSpc="1">
            <a:prstTxWarp prst="textNoShape">
              <a:avLst/>
            </a:prstTxWarp>
            <a:noAutofit/>
          </a:bodyPr>
          <a:lstStyle/>
          <a:p>
            <a:pPr algn="l"/>
            <a:endParaRPr lang="sv-SE" dirty="0">
              <a:latin typeface="+mj-lt"/>
            </a:endParaRPr>
          </a:p>
        </p:txBody>
      </p:sp>
      <p:sp>
        <p:nvSpPr>
          <p:cNvPr id="11" name="Platshållare för innehåll 3">
            <a:extLst>
              <a:ext uri="{FF2B5EF4-FFF2-40B4-BE49-F238E27FC236}">
                <a16:creationId xmlns:a16="http://schemas.microsoft.com/office/drawing/2014/main" id="{85924509-F5D5-4A53-BD50-0F194E9EB15E}"/>
              </a:ext>
            </a:extLst>
          </p:cNvPr>
          <p:cNvSpPr>
            <a:spLocks noGrp="1"/>
          </p:cNvSpPr>
          <p:nvPr>
            <p:ph sz="half" idx="2"/>
          </p:nvPr>
        </p:nvSpPr>
        <p:spPr>
          <a:xfrm>
            <a:off x="6744444" y="1683521"/>
            <a:ext cx="4725917" cy="1745477"/>
          </a:xfrm>
        </p:spPr>
        <p:txBody>
          <a:bodyPr/>
          <a:lstStyle/>
          <a:p>
            <a:pPr lvl="4"/>
            <a:r>
              <a:rPr lang="sv-SE" sz="1400" dirty="0"/>
              <a:t>Bostadsbyggandet minskade med 80 procent i länet och 100 procent i Örebro kommun under kvartalet jämfört med samma period förra året.</a:t>
            </a:r>
          </a:p>
          <a:p>
            <a:pPr lvl="4"/>
            <a:r>
              <a:rPr lang="sv-SE" sz="1400" dirty="0"/>
              <a:t>På helårsbasis har antalet påbörjade bostäder minskat med 62 procent i länet och 64 procent i Örebro kommun.</a:t>
            </a:r>
            <a:endParaRPr lang="sv-SE" dirty="0"/>
          </a:p>
        </p:txBody>
      </p:sp>
      <p:sp>
        <p:nvSpPr>
          <p:cNvPr id="27" name="textruta 26">
            <a:extLst>
              <a:ext uri="{FF2B5EF4-FFF2-40B4-BE49-F238E27FC236}">
                <a16:creationId xmlns:a16="http://schemas.microsoft.com/office/drawing/2014/main" id="{6945BE6D-16A8-4FB0-B582-95C86CA8F41F}"/>
              </a:ext>
            </a:extLst>
          </p:cNvPr>
          <p:cNvSpPr txBox="1"/>
          <p:nvPr/>
        </p:nvSpPr>
        <p:spPr>
          <a:xfrm>
            <a:off x="6744445" y="3429000"/>
            <a:ext cx="1540806" cy="276999"/>
          </a:xfrm>
          <a:prstGeom prst="rect">
            <a:avLst/>
          </a:prstGeom>
          <a:noFill/>
        </p:spPr>
        <p:txBody>
          <a:bodyPr wrap="none" rtlCol="0">
            <a:spAutoFit/>
          </a:bodyPr>
          <a:lstStyle/>
          <a:p>
            <a:r>
              <a:rPr lang="sv-SE" sz="1200" b="1" dirty="0">
                <a:latin typeface="+mj-lt"/>
                <a:cs typeface="Arial" panose="020B0604020202020204" pitchFamily="34" charset="0"/>
              </a:rPr>
              <a:t>Bostadsbyggande</a:t>
            </a:r>
          </a:p>
        </p:txBody>
      </p:sp>
      <p:sp>
        <p:nvSpPr>
          <p:cNvPr id="37" name="textruta 36">
            <a:extLst>
              <a:ext uri="{FF2B5EF4-FFF2-40B4-BE49-F238E27FC236}">
                <a16:creationId xmlns:a16="http://schemas.microsoft.com/office/drawing/2014/main" id="{AA5C7BA9-BFDC-48E1-9434-68AD052BEC58}"/>
              </a:ext>
            </a:extLst>
          </p:cNvPr>
          <p:cNvSpPr txBox="1"/>
          <p:nvPr/>
        </p:nvSpPr>
        <p:spPr>
          <a:xfrm>
            <a:off x="10309225" y="5880100"/>
            <a:ext cx="1181734" cy="184666"/>
          </a:xfrm>
          <a:prstGeom prst="rect">
            <a:avLst/>
          </a:prstGeom>
          <a:noFill/>
        </p:spPr>
        <p:txBody>
          <a:bodyPr wrap="none" rtlCol="0">
            <a:spAutoFit/>
          </a:bodyPr>
          <a:lstStyle/>
          <a:p>
            <a:r>
              <a:rPr lang="sv-SE" sz="600" dirty="0"/>
              <a:t>* De fyra senaste kvartalen</a:t>
            </a:r>
          </a:p>
        </p:txBody>
      </p:sp>
      <p:sp>
        <p:nvSpPr>
          <p:cNvPr id="25" name="textruta 24">
            <a:extLst>
              <a:ext uri="{FF2B5EF4-FFF2-40B4-BE49-F238E27FC236}">
                <a16:creationId xmlns:a16="http://schemas.microsoft.com/office/drawing/2014/main" id="{6AEEC28D-7035-4B16-8EEC-D32667B73FBA}"/>
              </a:ext>
            </a:extLst>
          </p:cNvPr>
          <p:cNvSpPr txBox="1"/>
          <p:nvPr/>
        </p:nvSpPr>
        <p:spPr>
          <a:xfrm>
            <a:off x="721637" y="1456854"/>
            <a:ext cx="2382290" cy="492443"/>
          </a:xfrm>
          <a:prstGeom prst="rect">
            <a:avLst/>
          </a:prstGeom>
          <a:noFill/>
        </p:spPr>
        <p:txBody>
          <a:bodyPr wrap="square" rtlCol="0">
            <a:spAutoFit/>
          </a:bodyPr>
          <a:lstStyle/>
          <a:p>
            <a:r>
              <a:rPr lang="sv-SE" sz="1400" b="1" dirty="0"/>
              <a:t>Påbörjade lägenheter</a:t>
            </a:r>
            <a:r>
              <a:rPr lang="sv-SE" sz="1400" dirty="0"/>
              <a:t/>
            </a:r>
            <a:br>
              <a:rPr lang="sv-SE" sz="1400" dirty="0"/>
            </a:br>
            <a:r>
              <a:rPr lang="sv-SE" sz="1200" dirty="0"/>
              <a:t>Index 100 = 2011 kv4</a:t>
            </a:r>
            <a:endParaRPr lang="sv-SE" sz="1400" dirty="0"/>
          </a:p>
        </p:txBody>
      </p:sp>
      <p:graphicFrame>
        <p:nvGraphicFramePr>
          <p:cNvPr id="3" name="Tabell 2">
            <a:extLst>
              <a:ext uri="{FF2B5EF4-FFF2-40B4-BE49-F238E27FC236}">
                <a16:creationId xmlns:a16="http://schemas.microsoft.com/office/drawing/2014/main" id="{F594F299-FA5C-426E-B95A-FD7B4D2A63C7}"/>
              </a:ext>
            </a:extLst>
          </p:cNvPr>
          <p:cNvGraphicFramePr>
            <a:graphicFrameLocks noGrp="1"/>
          </p:cNvGraphicFramePr>
          <p:nvPr>
            <p:extLst>
              <p:ext uri="{D42A27DB-BD31-4B8C-83A1-F6EECF244321}">
                <p14:modId xmlns:p14="http://schemas.microsoft.com/office/powerpoint/2010/main" val="1264204429"/>
              </p:ext>
            </p:extLst>
          </p:nvPr>
        </p:nvGraphicFramePr>
        <p:xfrm>
          <a:off x="6744445" y="3720820"/>
          <a:ext cx="4725916" cy="2159282"/>
        </p:xfrm>
        <a:graphic>
          <a:graphicData uri="http://schemas.openxmlformats.org/drawingml/2006/table">
            <a:tbl>
              <a:tblPr bandRow="1">
                <a:tableStyleId>{2D5ABB26-0587-4C30-8999-92F81FD0307C}</a:tableStyleId>
              </a:tblPr>
              <a:tblGrid>
                <a:gridCol w="1543718">
                  <a:extLst>
                    <a:ext uri="{9D8B030D-6E8A-4147-A177-3AD203B41FA5}">
                      <a16:colId xmlns:a16="http://schemas.microsoft.com/office/drawing/2014/main" val="4099554674"/>
                    </a:ext>
                  </a:extLst>
                </a:gridCol>
                <a:gridCol w="685604">
                  <a:extLst>
                    <a:ext uri="{9D8B030D-6E8A-4147-A177-3AD203B41FA5}">
                      <a16:colId xmlns:a16="http://schemas.microsoft.com/office/drawing/2014/main" val="1020727187"/>
                    </a:ext>
                  </a:extLst>
                </a:gridCol>
                <a:gridCol w="777813">
                  <a:extLst>
                    <a:ext uri="{9D8B030D-6E8A-4147-A177-3AD203B41FA5}">
                      <a16:colId xmlns:a16="http://schemas.microsoft.com/office/drawing/2014/main" val="3263816323"/>
                    </a:ext>
                  </a:extLst>
                </a:gridCol>
                <a:gridCol w="615768">
                  <a:extLst>
                    <a:ext uri="{9D8B030D-6E8A-4147-A177-3AD203B41FA5}">
                      <a16:colId xmlns:a16="http://schemas.microsoft.com/office/drawing/2014/main" val="2922210740"/>
                    </a:ext>
                  </a:extLst>
                </a:gridCol>
                <a:gridCol w="561754">
                  <a:extLst>
                    <a:ext uri="{9D8B030D-6E8A-4147-A177-3AD203B41FA5}">
                      <a16:colId xmlns:a16="http://schemas.microsoft.com/office/drawing/2014/main" val="3938442554"/>
                    </a:ext>
                  </a:extLst>
                </a:gridCol>
                <a:gridCol w="541259">
                  <a:extLst>
                    <a:ext uri="{9D8B030D-6E8A-4147-A177-3AD203B41FA5}">
                      <a16:colId xmlns:a16="http://schemas.microsoft.com/office/drawing/2014/main" val="339066399"/>
                    </a:ext>
                  </a:extLst>
                </a:gridCol>
              </a:tblGrid>
              <a:tr h="315534">
                <a:tc>
                  <a:txBody>
                    <a:bodyPr/>
                    <a:lstStyle/>
                    <a:p>
                      <a:pPr marL="72000" algn="l" fontAlgn="b"/>
                      <a:endParaRPr lang="sv-SE" sz="800" b="0" i="0" u="none" strike="noStrike" dirty="0">
                        <a:solidFill>
                          <a:srgbClr val="000000"/>
                        </a:solidFill>
                        <a:effectLst/>
                        <a:latin typeface="Futura Std Book" panose="020B0502020204020303"/>
                      </a:endParaRPr>
                    </a:p>
                  </a:txBody>
                  <a:tcPr marL="9525" marR="9525" marT="9525" marB="0" anchor="b"/>
                </a:tc>
                <a:tc>
                  <a:txBody>
                    <a:bodyPr/>
                    <a:lstStyle/>
                    <a:p>
                      <a:pPr algn="ctr" fontAlgn="b"/>
                      <a:r>
                        <a:rPr lang="sv-SE" sz="800" b="0" i="0" u="none" strike="noStrike">
                          <a:solidFill>
                            <a:srgbClr val="000000"/>
                          </a:solidFill>
                          <a:effectLst/>
                          <a:latin typeface="Futura Std Book" panose="020B0502020204020303" pitchFamily="34" charset="0"/>
                        </a:rPr>
                        <a:t>Antal</a:t>
                      </a:r>
                    </a:p>
                  </a:txBody>
                  <a:tcPr marL="9525" marR="9525" marT="9525" marB="0" anchor="b"/>
                </a:tc>
                <a:tc gridSpan="2">
                  <a:txBody>
                    <a:bodyPr/>
                    <a:lstStyle/>
                    <a:p>
                      <a:pPr algn="ctr" fontAlgn="b"/>
                      <a:r>
                        <a:rPr lang="sv-SE" sz="800" b="0" i="0" u="none" strike="noStrike">
                          <a:solidFill>
                            <a:srgbClr val="000000"/>
                          </a:solidFill>
                          <a:effectLst/>
                          <a:latin typeface="Futura Std Book" panose="020B0502020204020303" pitchFamily="34" charset="0"/>
                        </a:rPr>
                        <a:t>Förändring (%) </a:t>
                      </a:r>
                    </a:p>
                  </a:txBody>
                  <a:tcPr marL="9525" marR="9525" marT="9525" marB="0" anchor="b"/>
                </a:tc>
                <a:tc hMerge="1">
                  <a:txBody>
                    <a:bodyPr/>
                    <a:lstStyle/>
                    <a:p>
                      <a:endParaRPr lang="sv-SE"/>
                    </a:p>
                  </a:txBody>
                  <a:tcPr>
                    <a:lnL>
                      <a:noFill/>
                    </a:lnL>
                    <a:lnR>
                      <a:noFill/>
                    </a:lnR>
                    <a:lnT w="12700" cap="flat" cmpd="sng" algn="ctr">
                      <a:noFill/>
                      <a:prstDash val="solid"/>
                      <a:round/>
                      <a:headEnd type="none" w="med" len="med"/>
                      <a:tailEnd type="none" w="med" len="med"/>
                    </a:lnT>
                    <a:lnB>
                      <a:noFill/>
                    </a:lnB>
                    <a:lnTlToBr w="12700" cmpd="sng">
                      <a:noFill/>
                      <a:prstDash val="solid"/>
                    </a:lnTlToBr>
                    <a:lnBlToTr w="12700" cmpd="sng">
                      <a:noFill/>
                      <a:prstDash val="solid"/>
                    </a:lnBlToTr>
                  </a:tcPr>
                </a:tc>
                <a:tc gridSpan="2">
                  <a:txBody>
                    <a:bodyPr/>
                    <a:lstStyle/>
                    <a:p>
                      <a:pPr algn="ctr" fontAlgn="b"/>
                      <a:r>
                        <a:rPr lang="sv-SE" sz="800" b="0" i="0" u="none" strike="noStrike">
                          <a:solidFill>
                            <a:srgbClr val="000000"/>
                          </a:solidFill>
                          <a:effectLst/>
                          <a:latin typeface="Futura Std Book" panose="020B0502020204020303" pitchFamily="34" charset="0"/>
                        </a:rPr>
                        <a:t>R12*</a:t>
                      </a:r>
                    </a:p>
                  </a:txBody>
                  <a:tcPr marL="9525" marR="9525" marT="9525" marB="0" anchor="b"/>
                </a:tc>
                <a:tc hMerge="1">
                  <a:txBody>
                    <a:bodyPr/>
                    <a:lstStyle/>
                    <a:p>
                      <a:endParaRPr lang="sv-SE"/>
                    </a:p>
                  </a:txBody>
                  <a:tcPr/>
                </a:tc>
                <a:extLst>
                  <a:ext uri="{0D108BD9-81ED-4DB2-BD59-A6C34878D82A}">
                    <a16:rowId xmlns:a16="http://schemas.microsoft.com/office/drawing/2014/main" val="1097829029"/>
                  </a:ext>
                </a:extLst>
              </a:tr>
              <a:tr h="331312">
                <a:tc>
                  <a:txBody>
                    <a:bodyPr/>
                    <a:lstStyle/>
                    <a:p>
                      <a:pPr marL="72000" algn="l" fontAlgn="b"/>
                      <a:endParaRPr lang="sv-SE" sz="800" b="0" i="0" u="none" strike="noStrike" dirty="0">
                        <a:solidFill>
                          <a:srgbClr val="000000"/>
                        </a:solidFill>
                        <a:effectLst/>
                        <a:latin typeface="Futura Std Book" panose="020B0502020204020303"/>
                      </a:endParaRPr>
                    </a:p>
                  </a:txBody>
                  <a:tcPr marL="9525" marR="9525" marT="9525" marB="0" anchor="b"/>
                </a:tc>
                <a:tc>
                  <a:txBody>
                    <a:bodyPr/>
                    <a:lstStyle/>
                    <a:p>
                      <a:pPr algn="ctr" fontAlgn="b"/>
                      <a:r>
                        <a:rPr lang="sv-SE" sz="800" b="0" i="0" u="none" strike="noStrike" dirty="0">
                          <a:solidFill>
                            <a:srgbClr val="000000"/>
                          </a:solidFill>
                          <a:effectLst/>
                          <a:latin typeface="Futura Std Book" panose="020B0502020204020303" pitchFamily="34" charset="0"/>
                        </a:rPr>
                        <a:t>2021 kv4</a:t>
                      </a:r>
                    </a:p>
                  </a:txBody>
                  <a:tcPr marL="9525" marR="9525" marT="9525" marB="0" anchor="b"/>
                </a:tc>
                <a:tc>
                  <a:txBody>
                    <a:bodyPr/>
                    <a:lstStyle/>
                    <a:p>
                      <a:pPr algn="ctr" fontAlgn="b"/>
                      <a:r>
                        <a:rPr lang="sv-SE" sz="800" b="0" i="0" u="none" strike="noStrike">
                          <a:solidFill>
                            <a:srgbClr val="000000"/>
                          </a:solidFill>
                          <a:effectLst/>
                          <a:latin typeface="Futura Std Book" panose="020B0502020204020303" pitchFamily="34" charset="0"/>
                        </a:rPr>
                        <a:t>-1 år</a:t>
                      </a:r>
                    </a:p>
                  </a:txBody>
                  <a:tcPr marL="9525" marR="9525" marT="9525" marB="0" anchor="b"/>
                </a:tc>
                <a:tc>
                  <a:txBody>
                    <a:bodyPr/>
                    <a:lstStyle/>
                    <a:p>
                      <a:pPr algn="ctr" fontAlgn="b"/>
                      <a:r>
                        <a:rPr lang="sv-SE" sz="800" b="0" i="0" u="none" strike="noStrike">
                          <a:solidFill>
                            <a:srgbClr val="000000"/>
                          </a:solidFill>
                          <a:effectLst/>
                          <a:latin typeface="Futura Std Book" panose="020B0502020204020303" pitchFamily="34" charset="0"/>
                        </a:rPr>
                        <a:t>- 5 år</a:t>
                      </a:r>
                    </a:p>
                  </a:txBody>
                  <a:tcPr marL="9525" marR="9525" marT="9525" marB="0" anchor="b"/>
                </a:tc>
                <a:tc>
                  <a:txBody>
                    <a:bodyPr/>
                    <a:lstStyle/>
                    <a:p>
                      <a:pPr algn="ctr" fontAlgn="b"/>
                      <a:r>
                        <a:rPr lang="sv-SE" sz="800" b="0" i="0" u="none" strike="noStrike">
                          <a:solidFill>
                            <a:srgbClr val="000000"/>
                          </a:solidFill>
                          <a:effectLst/>
                          <a:latin typeface="Futura Std Book" panose="020B0502020204020303" pitchFamily="34" charset="0"/>
                        </a:rPr>
                        <a:t>Antal</a:t>
                      </a:r>
                    </a:p>
                  </a:txBody>
                  <a:tcPr marL="9525" marR="9525" marT="9525" marB="0" anchor="b"/>
                </a:tc>
                <a:tc>
                  <a:txBody>
                    <a:bodyPr/>
                    <a:lstStyle/>
                    <a:p>
                      <a:pPr algn="ctr" fontAlgn="b"/>
                      <a:r>
                        <a:rPr lang="sv-SE" sz="800" b="0" i="0" u="none" strike="noStrike">
                          <a:solidFill>
                            <a:srgbClr val="000000"/>
                          </a:solidFill>
                          <a:effectLst/>
                          <a:latin typeface="Futura Std Book" panose="020B0502020204020303" pitchFamily="34" charset="0"/>
                        </a:rPr>
                        <a:t>Utv., %</a:t>
                      </a:r>
                    </a:p>
                  </a:txBody>
                  <a:tcPr marL="9525" marR="9525" marT="9525" marB="0" anchor="b"/>
                </a:tc>
                <a:extLst>
                  <a:ext uri="{0D108BD9-81ED-4DB2-BD59-A6C34878D82A}">
                    <a16:rowId xmlns:a16="http://schemas.microsoft.com/office/drawing/2014/main" val="2404663930"/>
                  </a:ext>
                </a:extLst>
              </a:tr>
              <a:tr h="378109">
                <a:tc>
                  <a:txBody>
                    <a:bodyPr/>
                    <a:lstStyle/>
                    <a:p>
                      <a:pPr marL="72000" algn="l" fontAlgn="b"/>
                      <a:r>
                        <a:rPr lang="sv-SE" sz="800" u="none" strike="noStrike" dirty="0">
                          <a:effectLst/>
                        </a:rPr>
                        <a:t>Sverige</a:t>
                      </a:r>
                      <a:endParaRPr lang="sv-SE" sz="800" b="0" i="0" u="none" strike="noStrike" dirty="0">
                        <a:solidFill>
                          <a:srgbClr val="000000"/>
                        </a:solidFill>
                        <a:effectLst/>
                        <a:latin typeface="Futura std book" panose="020B0502020204020303"/>
                      </a:endParaRPr>
                    </a:p>
                  </a:txBody>
                  <a:tcPr marL="0" marR="0" marT="0" marB="0" anchor="ctr"/>
                </a:tc>
                <a:tc>
                  <a:txBody>
                    <a:bodyPr/>
                    <a:lstStyle/>
                    <a:p>
                      <a:pPr algn="ctr" fontAlgn="ctr"/>
                      <a:r>
                        <a:rPr lang="sv-SE" sz="800" b="0" i="0" u="none" strike="noStrike">
                          <a:solidFill>
                            <a:srgbClr val="000000"/>
                          </a:solidFill>
                          <a:effectLst/>
                          <a:latin typeface="Futura Std Book" panose="020B0502020204020303"/>
                        </a:rPr>
                        <a:t>15 446 </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20</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3</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56 581 </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19</a:t>
                      </a:r>
                    </a:p>
                  </a:txBody>
                  <a:tcPr marL="9525" marR="9525" marT="9525" marB="0" anchor="ctr"/>
                </a:tc>
                <a:extLst>
                  <a:ext uri="{0D108BD9-81ED-4DB2-BD59-A6C34878D82A}">
                    <a16:rowId xmlns:a16="http://schemas.microsoft.com/office/drawing/2014/main" val="2593566320"/>
                  </a:ext>
                </a:extLst>
              </a:tr>
              <a:tr h="378109">
                <a:tc>
                  <a:txBody>
                    <a:bodyPr/>
                    <a:lstStyle/>
                    <a:p>
                      <a:pPr marL="72000" algn="l" fontAlgn="b"/>
                      <a:r>
                        <a:rPr lang="sv-SE" sz="800" u="none" strike="noStrike" dirty="0">
                          <a:effectLst/>
                        </a:rPr>
                        <a:t>Stockholmsregionen</a:t>
                      </a:r>
                      <a:endParaRPr lang="sv-SE" sz="800" b="0" i="0" u="none" strike="noStrike" dirty="0">
                        <a:solidFill>
                          <a:srgbClr val="000000"/>
                        </a:solidFill>
                        <a:effectLst/>
                        <a:latin typeface="Futura std book" panose="020B0502020204020303"/>
                      </a:endParaRPr>
                    </a:p>
                  </a:txBody>
                  <a:tcPr marL="0" marR="0" marT="0" marB="0" anchor="ctr"/>
                </a:tc>
                <a:tc>
                  <a:txBody>
                    <a:bodyPr/>
                    <a:lstStyle/>
                    <a:p>
                      <a:pPr algn="ctr" fontAlgn="ctr"/>
                      <a:r>
                        <a:rPr lang="sv-SE" sz="800" b="0" i="0" u="none" strike="noStrike">
                          <a:solidFill>
                            <a:srgbClr val="000000"/>
                          </a:solidFill>
                          <a:effectLst/>
                          <a:latin typeface="Futura Std Book" panose="020B0502020204020303"/>
                        </a:rPr>
                        <a:t>7 404 </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35</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-6</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26 918 </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24</a:t>
                      </a:r>
                    </a:p>
                  </a:txBody>
                  <a:tcPr marL="9525" marR="9525" marT="9525" marB="0" anchor="ctr"/>
                </a:tc>
                <a:extLst>
                  <a:ext uri="{0D108BD9-81ED-4DB2-BD59-A6C34878D82A}">
                    <a16:rowId xmlns:a16="http://schemas.microsoft.com/office/drawing/2014/main" val="3678756919"/>
                  </a:ext>
                </a:extLst>
              </a:tr>
              <a:tr h="378109">
                <a:tc>
                  <a:txBody>
                    <a:bodyPr/>
                    <a:lstStyle/>
                    <a:p>
                      <a:pPr marL="72000" algn="l" fontAlgn="b"/>
                      <a:r>
                        <a:rPr lang="sv-SE" sz="800" b="1" u="none" strike="noStrike" dirty="0">
                          <a:effectLst/>
                        </a:rPr>
                        <a:t>Örebro län</a:t>
                      </a:r>
                      <a:endParaRPr lang="sv-SE" sz="800" b="1" i="0" u="none" strike="noStrike" dirty="0">
                        <a:solidFill>
                          <a:srgbClr val="000000"/>
                        </a:solidFill>
                        <a:effectLst/>
                        <a:latin typeface="Futura Std Book" panose="020B0502020204020303"/>
                      </a:endParaRPr>
                    </a:p>
                  </a:txBody>
                  <a:tcPr marL="9525" marR="9525" marT="9525" marB="0" anchor="ctr"/>
                </a:tc>
                <a:tc>
                  <a:txBody>
                    <a:bodyPr/>
                    <a:lstStyle/>
                    <a:p>
                      <a:pPr algn="ctr" fontAlgn="ctr"/>
                      <a:r>
                        <a:rPr lang="sv-SE" sz="800" b="1" i="0" u="none" strike="noStrike">
                          <a:solidFill>
                            <a:srgbClr val="000000"/>
                          </a:solidFill>
                          <a:effectLst/>
                          <a:latin typeface="Futura Std Book" panose="020B0502020204020303"/>
                        </a:rPr>
                        <a:t>49 </a:t>
                      </a:r>
                    </a:p>
                  </a:txBody>
                  <a:tcPr marL="9525" marR="9525" marT="9525" marB="0" anchor="ctr"/>
                </a:tc>
                <a:tc>
                  <a:txBody>
                    <a:bodyPr/>
                    <a:lstStyle/>
                    <a:p>
                      <a:pPr algn="ctr" fontAlgn="ctr"/>
                      <a:r>
                        <a:rPr lang="sv-SE" sz="800" b="1" i="0" u="none" strike="noStrike">
                          <a:solidFill>
                            <a:srgbClr val="000000"/>
                          </a:solidFill>
                          <a:effectLst/>
                          <a:latin typeface="Futura Std Book" panose="020B0502020204020303"/>
                        </a:rPr>
                        <a:t>-80</a:t>
                      </a:r>
                    </a:p>
                  </a:txBody>
                  <a:tcPr marL="9525" marR="9525" marT="9525" marB="0" anchor="ctr"/>
                </a:tc>
                <a:tc>
                  <a:txBody>
                    <a:bodyPr/>
                    <a:lstStyle/>
                    <a:p>
                      <a:pPr algn="ctr" fontAlgn="ctr"/>
                      <a:r>
                        <a:rPr lang="sv-SE" sz="800" b="1" i="0" u="none" strike="noStrike">
                          <a:solidFill>
                            <a:srgbClr val="000000"/>
                          </a:solidFill>
                          <a:effectLst/>
                          <a:latin typeface="Futura Std Book" panose="020B0502020204020303"/>
                        </a:rPr>
                        <a:t>-94</a:t>
                      </a:r>
                    </a:p>
                  </a:txBody>
                  <a:tcPr marL="9525" marR="9525" marT="9525" marB="0" anchor="ctr"/>
                </a:tc>
                <a:tc>
                  <a:txBody>
                    <a:bodyPr/>
                    <a:lstStyle/>
                    <a:p>
                      <a:pPr algn="ctr" fontAlgn="ctr"/>
                      <a:r>
                        <a:rPr lang="sv-SE" sz="800" b="1" i="0" u="none" strike="noStrike">
                          <a:solidFill>
                            <a:srgbClr val="000000"/>
                          </a:solidFill>
                          <a:effectLst/>
                          <a:latin typeface="Futura Std Book" panose="020B0502020204020303"/>
                        </a:rPr>
                        <a:t>647 </a:t>
                      </a:r>
                    </a:p>
                  </a:txBody>
                  <a:tcPr marL="9525" marR="9525" marT="9525" marB="0" anchor="ctr"/>
                </a:tc>
                <a:tc>
                  <a:txBody>
                    <a:bodyPr/>
                    <a:lstStyle/>
                    <a:p>
                      <a:pPr algn="ctr" fontAlgn="ctr"/>
                      <a:r>
                        <a:rPr lang="sv-SE" sz="800" b="1" i="0" u="none" strike="noStrike">
                          <a:solidFill>
                            <a:srgbClr val="000000"/>
                          </a:solidFill>
                          <a:effectLst/>
                          <a:latin typeface="Futura Std Book" panose="020B0502020204020303"/>
                        </a:rPr>
                        <a:t>-62</a:t>
                      </a:r>
                    </a:p>
                  </a:txBody>
                  <a:tcPr marL="9525" marR="9525" marT="9525" marB="0" anchor="ctr"/>
                </a:tc>
                <a:extLst>
                  <a:ext uri="{0D108BD9-81ED-4DB2-BD59-A6C34878D82A}">
                    <a16:rowId xmlns:a16="http://schemas.microsoft.com/office/drawing/2014/main" val="913011230"/>
                  </a:ext>
                </a:extLst>
              </a:tr>
              <a:tr h="378109">
                <a:tc>
                  <a:txBody>
                    <a:bodyPr/>
                    <a:lstStyle/>
                    <a:p>
                      <a:pPr marL="72000" algn="l" fontAlgn="b"/>
                      <a:r>
                        <a:rPr lang="sv-SE" sz="800" b="1" u="none" strike="noStrike" dirty="0">
                          <a:effectLst/>
                        </a:rPr>
                        <a:t>Örebro kommun</a:t>
                      </a:r>
                      <a:endParaRPr lang="sv-SE" sz="800" b="1" i="0" u="none" strike="noStrike" dirty="0">
                        <a:solidFill>
                          <a:srgbClr val="000000"/>
                        </a:solidFill>
                        <a:effectLst/>
                        <a:latin typeface="Futura Std Book" panose="020B0502020204020303"/>
                      </a:endParaRPr>
                    </a:p>
                  </a:txBody>
                  <a:tcPr marL="9525" marR="9525" marT="9525" marB="0" anchor="ctr"/>
                </a:tc>
                <a:tc>
                  <a:txBody>
                    <a:bodyPr/>
                    <a:lstStyle/>
                    <a:p>
                      <a:pPr algn="ctr" fontAlgn="ctr"/>
                      <a:r>
                        <a:rPr lang="sv-SE" sz="800" b="1" i="0" u="none" strike="noStrike" dirty="0">
                          <a:solidFill>
                            <a:srgbClr val="000000"/>
                          </a:solidFill>
                          <a:effectLst/>
                          <a:latin typeface="Futura Std Book" panose="020B0502020204020303"/>
                        </a:rPr>
                        <a:t>0 </a:t>
                      </a:r>
                    </a:p>
                  </a:txBody>
                  <a:tcPr marL="9525" marR="9525" marT="9525" marB="0" anchor="ctr"/>
                </a:tc>
                <a:tc>
                  <a:txBody>
                    <a:bodyPr/>
                    <a:lstStyle/>
                    <a:p>
                      <a:pPr algn="ctr" fontAlgn="ctr"/>
                      <a:r>
                        <a:rPr lang="sv-SE" sz="800" b="1" i="0" u="none" strike="noStrike" dirty="0">
                          <a:solidFill>
                            <a:srgbClr val="000000"/>
                          </a:solidFill>
                          <a:effectLst/>
                          <a:latin typeface="Futura Std Book" panose="020B0502020204020303"/>
                        </a:rPr>
                        <a:t>-100</a:t>
                      </a:r>
                    </a:p>
                  </a:txBody>
                  <a:tcPr marL="9525" marR="9525" marT="9525" marB="0" anchor="ctr"/>
                </a:tc>
                <a:tc>
                  <a:txBody>
                    <a:bodyPr/>
                    <a:lstStyle/>
                    <a:p>
                      <a:pPr algn="ctr" fontAlgn="ctr"/>
                      <a:r>
                        <a:rPr lang="sv-SE" sz="800" b="1" i="0" u="none" strike="noStrike" dirty="0">
                          <a:solidFill>
                            <a:srgbClr val="000000"/>
                          </a:solidFill>
                          <a:effectLst/>
                          <a:latin typeface="Futura Std Book" panose="020B0502020204020303"/>
                        </a:rPr>
                        <a:t>-100</a:t>
                      </a:r>
                    </a:p>
                  </a:txBody>
                  <a:tcPr marL="9525" marR="9525" marT="9525" marB="0" anchor="ctr"/>
                </a:tc>
                <a:tc>
                  <a:txBody>
                    <a:bodyPr/>
                    <a:lstStyle/>
                    <a:p>
                      <a:pPr algn="ctr" fontAlgn="ctr"/>
                      <a:r>
                        <a:rPr lang="sv-SE" sz="800" b="1" i="0" u="none" strike="noStrike">
                          <a:solidFill>
                            <a:srgbClr val="000000"/>
                          </a:solidFill>
                          <a:effectLst/>
                          <a:latin typeface="Futura Std Book" panose="020B0502020204020303"/>
                        </a:rPr>
                        <a:t>478 </a:t>
                      </a:r>
                    </a:p>
                  </a:txBody>
                  <a:tcPr marL="9525" marR="9525" marT="9525" marB="0" anchor="ctr"/>
                </a:tc>
                <a:tc>
                  <a:txBody>
                    <a:bodyPr/>
                    <a:lstStyle/>
                    <a:p>
                      <a:pPr algn="ctr" fontAlgn="ctr"/>
                      <a:r>
                        <a:rPr lang="sv-SE" sz="800" b="1" i="0" u="none" strike="noStrike" dirty="0">
                          <a:solidFill>
                            <a:srgbClr val="000000"/>
                          </a:solidFill>
                          <a:effectLst/>
                          <a:latin typeface="Futura Std Book" panose="020B0502020204020303"/>
                        </a:rPr>
                        <a:t>-64</a:t>
                      </a:r>
                    </a:p>
                  </a:txBody>
                  <a:tcPr marL="9525" marR="9525" marT="9525" marB="0" anchor="ctr"/>
                </a:tc>
                <a:extLst>
                  <a:ext uri="{0D108BD9-81ED-4DB2-BD59-A6C34878D82A}">
                    <a16:rowId xmlns:a16="http://schemas.microsoft.com/office/drawing/2014/main" val="2887687390"/>
                  </a:ext>
                </a:extLst>
              </a:tr>
            </a:tbl>
          </a:graphicData>
        </a:graphic>
      </p:graphicFrame>
      <p:graphicFrame>
        <p:nvGraphicFramePr>
          <p:cNvPr id="12" name="Diagram 11">
            <a:extLst>
              <a:ext uri="{FF2B5EF4-FFF2-40B4-BE49-F238E27FC236}">
                <a16:creationId xmlns:a16="http://schemas.microsoft.com/office/drawing/2014/main" id="{7AE1ADA2-2096-44BB-88E0-58A00C2272FF}"/>
              </a:ext>
            </a:extLst>
          </p:cNvPr>
          <p:cNvGraphicFramePr>
            <a:graphicFrameLocks/>
          </p:cNvGraphicFramePr>
          <p:nvPr>
            <p:extLst>
              <p:ext uri="{D42A27DB-BD31-4B8C-83A1-F6EECF244321}">
                <p14:modId xmlns:p14="http://schemas.microsoft.com/office/powerpoint/2010/main" val="4221087682"/>
              </p:ext>
            </p:extLst>
          </p:nvPr>
        </p:nvGraphicFramePr>
        <p:xfrm>
          <a:off x="703627" y="1949296"/>
          <a:ext cx="5885180" cy="3716565"/>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val="407255532"/>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C594EEA9-1531-4146-9599-7EF87727C2C5}"/>
              </a:ext>
            </a:extLst>
          </p:cNvPr>
          <p:cNvSpPr>
            <a:spLocks noGrp="1"/>
          </p:cNvSpPr>
          <p:nvPr>
            <p:ph type="title"/>
          </p:nvPr>
        </p:nvSpPr>
        <p:spPr>
          <a:xfrm>
            <a:off x="721634" y="342899"/>
            <a:ext cx="8426449" cy="1113955"/>
          </a:xfrm>
        </p:spPr>
        <p:txBody>
          <a:bodyPr/>
          <a:lstStyle/>
          <a:p>
            <a:r>
              <a:rPr lang="sv-SE" dirty="0"/>
              <a:t>Kommersiella övernattningar</a:t>
            </a:r>
          </a:p>
        </p:txBody>
      </p:sp>
      <p:sp>
        <p:nvSpPr>
          <p:cNvPr id="8" name="textruta 7">
            <a:extLst>
              <a:ext uri="{FF2B5EF4-FFF2-40B4-BE49-F238E27FC236}">
                <a16:creationId xmlns:a16="http://schemas.microsoft.com/office/drawing/2014/main" id="{B79D6868-AEFB-4F6E-A0E9-CF7AB0F1BC33}"/>
              </a:ext>
            </a:extLst>
          </p:cNvPr>
          <p:cNvSpPr txBox="1"/>
          <p:nvPr/>
        </p:nvSpPr>
        <p:spPr>
          <a:xfrm>
            <a:off x="721634" y="5756989"/>
            <a:ext cx="2534668" cy="215444"/>
          </a:xfrm>
          <a:prstGeom prst="rect">
            <a:avLst/>
          </a:prstGeom>
          <a:noFill/>
        </p:spPr>
        <p:txBody>
          <a:bodyPr wrap="none" rtlCol="0">
            <a:spAutoFit/>
          </a:bodyPr>
          <a:lstStyle/>
          <a:p>
            <a:r>
              <a:rPr lang="sv-SE" sz="800" dirty="0"/>
              <a:t>Källa: Statistiska centralbyrån och Tillväxtverket </a:t>
            </a:r>
          </a:p>
        </p:txBody>
      </p:sp>
      <p:sp>
        <p:nvSpPr>
          <p:cNvPr id="10" name="Rektangel 9">
            <a:extLst>
              <a:ext uri="{FF2B5EF4-FFF2-40B4-BE49-F238E27FC236}">
                <a16:creationId xmlns:a16="http://schemas.microsoft.com/office/drawing/2014/main" id="{5172B7A3-1950-454E-A840-C9FF0842E69C}"/>
              </a:ext>
            </a:extLst>
          </p:cNvPr>
          <p:cNvSpPr/>
          <p:nvPr/>
        </p:nvSpPr>
        <p:spPr>
          <a:xfrm>
            <a:off x="6744441" y="2164741"/>
            <a:ext cx="4725923" cy="2617822"/>
          </a:xfrm>
          <a:prstGeom prst="rect">
            <a:avLst/>
          </a:prstGeom>
          <a:solidFill>
            <a:srgbClr val="FEDEED"/>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44000" tIns="144000" rIns="144000" bIns="144000" numCol="1" spcCol="0" rtlCol="0" fromWordArt="0" anchor="t" anchorCtr="0" forceAA="0" compatLnSpc="1">
            <a:prstTxWarp prst="textNoShape">
              <a:avLst/>
            </a:prstTxWarp>
            <a:noAutofit/>
          </a:bodyPr>
          <a:lstStyle/>
          <a:p>
            <a:pPr algn="l"/>
            <a:endParaRPr lang="sv-SE" dirty="0">
              <a:latin typeface="+mj-lt"/>
            </a:endParaRPr>
          </a:p>
        </p:txBody>
      </p:sp>
      <p:sp>
        <p:nvSpPr>
          <p:cNvPr id="27" name="textruta 26">
            <a:extLst>
              <a:ext uri="{FF2B5EF4-FFF2-40B4-BE49-F238E27FC236}">
                <a16:creationId xmlns:a16="http://schemas.microsoft.com/office/drawing/2014/main" id="{6945BE6D-16A8-4FB0-B582-95C86CA8F41F}"/>
              </a:ext>
            </a:extLst>
          </p:cNvPr>
          <p:cNvSpPr txBox="1"/>
          <p:nvPr/>
        </p:nvSpPr>
        <p:spPr>
          <a:xfrm>
            <a:off x="6744441" y="2198111"/>
            <a:ext cx="2197653" cy="276999"/>
          </a:xfrm>
          <a:prstGeom prst="rect">
            <a:avLst/>
          </a:prstGeom>
          <a:noFill/>
        </p:spPr>
        <p:txBody>
          <a:bodyPr wrap="none" rtlCol="0">
            <a:spAutoFit/>
          </a:bodyPr>
          <a:lstStyle/>
          <a:p>
            <a:r>
              <a:rPr lang="sv-SE" sz="1200" b="1" dirty="0">
                <a:latin typeface="+mj-lt"/>
                <a:cs typeface="Arial" panose="020B0604020202020204" pitchFamily="34" charset="0"/>
              </a:rPr>
              <a:t>Kommersiella övernattningar</a:t>
            </a:r>
          </a:p>
        </p:txBody>
      </p:sp>
      <p:sp>
        <p:nvSpPr>
          <p:cNvPr id="37" name="textruta 36">
            <a:extLst>
              <a:ext uri="{FF2B5EF4-FFF2-40B4-BE49-F238E27FC236}">
                <a16:creationId xmlns:a16="http://schemas.microsoft.com/office/drawing/2014/main" id="{AA5C7BA9-BFDC-48E1-9434-68AD052BEC58}"/>
              </a:ext>
            </a:extLst>
          </p:cNvPr>
          <p:cNvSpPr txBox="1"/>
          <p:nvPr/>
        </p:nvSpPr>
        <p:spPr>
          <a:xfrm>
            <a:off x="10288629" y="4806813"/>
            <a:ext cx="1181734" cy="184666"/>
          </a:xfrm>
          <a:prstGeom prst="rect">
            <a:avLst/>
          </a:prstGeom>
          <a:noFill/>
        </p:spPr>
        <p:txBody>
          <a:bodyPr wrap="none" rtlCol="0">
            <a:spAutoFit/>
          </a:bodyPr>
          <a:lstStyle/>
          <a:p>
            <a:r>
              <a:rPr lang="sv-SE" sz="600" dirty="0"/>
              <a:t>* De fyra senaste kvartalen</a:t>
            </a:r>
          </a:p>
        </p:txBody>
      </p:sp>
      <p:sp>
        <p:nvSpPr>
          <p:cNvPr id="25" name="textruta 24">
            <a:extLst>
              <a:ext uri="{FF2B5EF4-FFF2-40B4-BE49-F238E27FC236}">
                <a16:creationId xmlns:a16="http://schemas.microsoft.com/office/drawing/2014/main" id="{6AEEC28D-7035-4B16-8EEC-D32667B73FBA}"/>
              </a:ext>
            </a:extLst>
          </p:cNvPr>
          <p:cNvSpPr txBox="1"/>
          <p:nvPr/>
        </p:nvSpPr>
        <p:spPr>
          <a:xfrm>
            <a:off x="717550" y="1456854"/>
            <a:ext cx="5803895" cy="707886"/>
          </a:xfrm>
          <a:prstGeom prst="rect">
            <a:avLst/>
          </a:prstGeom>
          <a:noFill/>
        </p:spPr>
        <p:txBody>
          <a:bodyPr wrap="square" rtlCol="0">
            <a:spAutoFit/>
          </a:bodyPr>
          <a:lstStyle/>
          <a:p>
            <a:r>
              <a:rPr lang="sv-SE" sz="1400" b="1" dirty="0"/>
              <a:t>Kommersiella övernattningar </a:t>
            </a:r>
          </a:p>
          <a:p>
            <a:r>
              <a:rPr lang="sv-SE" sz="1400" b="1" dirty="0"/>
              <a:t>(hotell, vandrarhem, och stugbyar för kommun exkl. camping)</a:t>
            </a:r>
            <a:r>
              <a:rPr lang="sv-SE" sz="1400" dirty="0"/>
              <a:t/>
            </a:r>
            <a:br>
              <a:rPr lang="sv-SE" sz="1400" dirty="0"/>
            </a:br>
            <a:r>
              <a:rPr lang="sv-SE" sz="1200" dirty="0"/>
              <a:t>Index 100 = 2011 kv4</a:t>
            </a:r>
            <a:endParaRPr lang="sv-SE" sz="1400" dirty="0"/>
          </a:p>
        </p:txBody>
      </p:sp>
      <p:graphicFrame>
        <p:nvGraphicFramePr>
          <p:cNvPr id="4" name="Tabell 3">
            <a:extLst>
              <a:ext uri="{FF2B5EF4-FFF2-40B4-BE49-F238E27FC236}">
                <a16:creationId xmlns:a16="http://schemas.microsoft.com/office/drawing/2014/main" id="{931AE58A-1EBA-4149-9639-3ECCDA387668}"/>
              </a:ext>
            </a:extLst>
          </p:cNvPr>
          <p:cNvGraphicFramePr>
            <a:graphicFrameLocks noGrp="1"/>
          </p:cNvGraphicFramePr>
          <p:nvPr>
            <p:extLst>
              <p:ext uri="{D42A27DB-BD31-4B8C-83A1-F6EECF244321}">
                <p14:modId xmlns:p14="http://schemas.microsoft.com/office/powerpoint/2010/main" val="2977561469"/>
              </p:ext>
            </p:extLst>
          </p:nvPr>
        </p:nvGraphicFramePr>
        <p:xfrm>
          <a:off x="6744441" y="2482085"/>
          <a:ext cx="4725922" cy="2174104"/>
        </p:xfrm>
        <a:graphic>
          <a:graphicData uri="http://schemas.openxmlformats.org/drawingml/2006/table">
            <a:tbl>
              <a:tblPr bandRow="1">
                <a:tableStyleId>{2D5ABB26-0587-4C30-8999-92F81FD0307C}</a:tableStyleId>
              </a:tblPr>
              <a:tblGrid>
                <a:gridCol w="1543720">
                  <a:extLst>
                    <a:ext uri="{9D8B030D-6E8A-4147-A177-3AD203B41FA5}">
                      <a16:colId xmlns:a16="http://schemas.microsoft.com/office/drawing/2014/main" val="2916645953"/>
                    </a:ext>
                  </a:extLst>
                </a:gridCol>
                <a:gridCol w="685605">
                  <a:extLst>
                    <a:ext uri="{9D8B030D-6E8A-4147-A177-3AD203B41FA5}">
                      <a16:colId xmlns:a16="http://schemas.microsoft.com/office/drawing/2014/main" val="3077396755"/>
                    </a:ext>
                  </a:extLst>
                </a:gridCol>
                <a:gridCol w="777814">
                  <a:extLst>
                    <a:ext uri="{9D8B030D-6E8A-4147-A177-3AD203B41FA5}">
                      <a16:colId xmlns:a16="http://schemas.microsoft.com/office/drawing/2014/main" val="3043351103"/>
                    </a:ext>
                  </a:extLst>
                </a:gridCol>
                <a:gridCol w="572048">
                  <a:extLst>
                    <a:ext uri="{9D8B030D-6E8A-4147-A177-3AD203B41FA5}">
                      <a16:colId xmlns:a16="http://schemas.microsoft.com/office/drawing/2014/main" val="398498140"/>
                    </a:ext>
                  </a:extLst>
                </a:gridCol>
                <a:gridCol w="605475">
                  <a:extLst>
                    <a:ext uri="{9D8B030D-6E8A-4147-A177-3AD203B41FA5}">
                      <a16:colId xmlns:a16="http://schemas.microsoft.com/office/drawing/2014/main" val="27917313"/>
                    </a:ext>
                  </a:extLst>
                </a:gridCol>
                <a:gridCol w="541260">
                  <a:extLst>
                    <a:ext uri="{9D8B030D-6E8A-4147-A177-3AD203B41FA5}">
                      <a16:colId xmlns:a16="http://schemas.microsoft.com/office/drawing/2014/main" val="4033701741"/>
                    </a:ext>
                  </a:extLst>
                </a:gridCol>
              </a:tblGrid>
              <a:tr h="235295">
                <a:tc>
                  <a:txBody>
                    <a:bodyPr/>
                    <a:lstStyle/>
                    <a:p>
                      <a:pPr marL="72000" algn="l" fontAlgn="b"/>
                      <a:endParaRPr lang="sv-SE" sz="800" b="0" i="0" u="none" strike="noStrike" dirty="0">
                        <a:solidFill>
                          <a:srgbClr val="000000"/>
                        </a:solidFill>
                        <a:effectLst/>
                        <a:latin typeface="Futura Std Book" panose="020B0502020204020303"/>
                      </a:endParaRPr>
                    </a:p>
                  </a:txBody>
                  <a:tcPr marL="0" marR="0" marT="0" marB="0" anchor="b"/>
                </a:tc>
                <a:tc>
                  <a:txBody>
                    <a:bodyPr/>
                    <a:lstStyle/>
                    <a:p>
                      <a:pPr algn="ctr" fontAlgn="b"/>
                      <a:r>
                        <a:rPr lang="sv-SE" sz="800" b="0" i="0" u="none" strike="noStrike" dirty="0">
                          <a:solidFill>
                            <a:srgbClr val="000000"/>
                          </a:solidFill>
                          <a:effectLst/>
                          <a:latin typeface="Futura Std Book" panose="020B0502020204020303" pitchFamily="34" charset="0"/>
                        </a:rPr>
                        <a:t>2021 kv4</a:t>
                      </a:r>
                    </a:p>
                  </a:txBody>
                  <a:tcPr marL="9525" marR="9525" marT="9525" marB="0" anchor="b"/>
                </a:tc>
                <a:tc gridSpan="2">
                  <a:txBody>
                    <a:bodyPr/>
                    <a:lstStyle/>
                    <a:p>
                      <a:pPr algn="ctr" fontAlgn="b"/>
                      <a:r>
                        <a:rPr lang="sv-SE" sz="800" b="0" i="0" u="none" strike="noStrike">
                          <a:solidFill>
                            <a:srgbClr val="000000"/>
                          </a:solidFill>
                          <a:effectLst/>
                          <a:latin typeface="Futura Std Book" panose="020B0502020204020303" pitchFamily="34" charset="0"/>
                        </a:rPr>
                        <a:t>Förändring (%) </a:t>
                      </a:r>
                    </a:p>
                  </a:txBody>
                  <a:tcPr marL="9525" marR="9525" marT="9525" marB="0" anchor="b"/>
                </a:tc>
                <a:tc hMerge="1">
                  <a:txBody>
                    <a:bodyPr/>
                    <a:lstStyle/>
                    <a:p>
                      <a:endParaRPr lang="sv-SE"/>
                    </a:p>
                  </a:txBody>
                  <a:tcPr>
                    <a:lnL>
                      <a:noFill/>
                    </a:lnL>
                    <a:lnR>
                      <a:noFill/>
                    </a:lnR>
                    <a:lnT w="12700" cap="flat" cmpd="sng" algn="ctr">
                      <a:noFill/>
                      <a:prstDash val="solid"/>
                      <a:round/>
                      <a:headEnd type="none" w="med" len="med"/>
                      <a:tailEnd type="none" w="med" len="med"/>
                    </a:lnT>
                    <a:lnB>
                      <a:noFill/>
                    </a:lnB>
                    <a:lnTlToBr w="12700" cmpd="sng">
                      <a:noFill/>
                      <a:prstDash val="solid"/>
                    </a:lnTlToBr>
                    <a:lnBlToTr w="12700" cmpd="sng">
                      <a:noFill/>
                      <a:prstDash val="solid"/>
                    </a:lnBlToTr>
                  </a:tcPr>
                </a:tc>
                <a:tc gridSpan="2">
                  <a:txBody>
                    <a:bodyPr/>
                    <a:lstStyle/>
                    <a:p>
                      <a:pPr algn="ctr" fontAlgn="b"/>
                      <a:r>
                        <a:rPr lang="sv-SE" sz="800" b="0" i="0" u="none" strike="noStrike">
                          <a:solidFill>
                            <a:srgbClr val="000000"/>
                          </a:solidFill>
                          <a:effectLst/>
                          <a:latin typeface="Futura Std Book" panose="020B0502020204020303" pitchFamily="34" charset="0"/>
                        </a:rPr>
                        <a:t>R12*</a:t>
                      </a:r>
                    </a:p>
                  </a:txBody>
                  <a:tcPr marL="9525" marR="9525" marT="9525" marB="0" anchor="b"/>
                </a:tc>
                <a:tc hMerge="1">
                  <a:txBody>
                    <a:bodyPr/>
                    <a:lstStyle/>
                    <a:p>
                      <a:endParaRPr lang="sv-SE"/>
                    </a:p>
                  </a:txBody>
                  <a:tcPr/>
                </a:tc>
                <a:extLst>
                  <a:ext uri="{0D108BD9-81ED-4DB2-BD59-A6C34878D82A}">
                    <a16:rowId xmlns:a16="http://schemas.microsoft.com/office/drawing/2014/main" val="3179888354"/>
                  </a:ext>
                </a:extLst>
              </a:tr>
              <a:tr h="247061">
                <a:tc>
                  <a:txBody>
                    <a:bodyPr/>
                    <a:lstStyle/>
                    <a:p>
                      <a:pPr marL="72000" algn="l" fontAlgn="b"/>
                      <a:endParaRPr lang="sv-SE" sz="800" b="0" i="0" u="none" strike="noStrike" dirty="0">
                        <a:solidFill>
                          <a:srgbClr val="000000"/>
                        </a:solidFill>
                        <a:effectLst/>
                        <a:latin typeface="Futura Std Book" panose="020B0502020204020303"/>
                      </a:endParaRPr>
                    </a:p>
                  </a:txBody>
                  <a:tcPr marL="0" marR="0" marT="0" marB="0" anchor="b"/>
                </a:tc>
                <a:tc>
                  <a:txBody>
                    <a:bodyPr/>
                    <a:lstStyle/>
                    <a:p>
                      <a:pPr algn="ctr" rtl="0" fontAlgn="b"/>
                      <a:r>
                        <a:rPr lang="sv-SE" sz="800" b="0" i="0" u="none" strike="noStrike">
                          <a:solidFill>
                            <a:srgbClr val="000000"/>
                          </a:solidFill>
                          <a:effectLst/>
                          <a:latin typeface="Futura Std Book" panose="020B0502020204020303" pitchFamily="34" charset="0"/>
                        </a:rPr>
                        <a:t>(i tusental)</a:t>
                      </a:r>
                    </a:p>
                  </a:txBody>
                  <a:tcPr marL="9525" marR="9525" marT="9525" marB="0" anchor="b"/>
                </a:tc>
                <a:tc>
                  <a:txBody>
                    <a:bodyPr/>
                    <a:lstStyle/>
                    <a:p>
                      <a:pPr algn="ctr" rtl="0" fontAlgn="b"/>
                      <a:r>
                        <a:rPr lang="sv-SE" sz="800" b="0" i="0" u="none" strike="noStrike">
                          <a:solidFill>
                            <a:srgbClr val="000000"/>
                          </a:solidFill>
                          <a:effectLst/>
                          <a:latin typeface="Futura Std Book" panose="020B0502020204020303" pitchFamily="34" charset="0"/>
                        </a:rPr>
                        <a:t>-1 år</a:t>
                      </a:r>
                    </a:p>
                  </a:txBody>
                  <a:tcPr marL="9525" marR="9525" marT="9525" marB="0" anchor="b"/>
                </a:tc>
                <a:tc>
                  <a:txBody>
                    <a:bodyPr/>
                    <a:lstStyle/>
                    <a:p>
                      <a:pPr algn="ctr" rtl="0" fontAlgn="b"/>
                      <a:r>
                        <a:rPr lang="sv-SE" sz="800" b="0" i="0" u="none" strike="noStrike">
                          <a:solidFill>
                            <a:srgbClr val="000000"/>
                          </a:solidFill>
                          <a:effectLst/>
                          <a:latin typeface="Futura Std Book" panose="020B0502020204020303" pitchFamily="34" charset="0"/>
                        </a:rPr>
                        <a:t>-5 år</a:t>
                      </a:r>
                    </a:p>
                  </a:txBody>
                  <a:tcPr marL="9525" marR="9525" marT="9525" marB="0" anchor="b"/>
                </a:tc>
                <a:tc>
                  <a:txBody>
                    <a:bodyPr/>
                    <a:lstStyle/>
                    <a:p>
                      <a:pPr algn="ctr" rtl="0" fontAlgn="b"/>
                      <a:r>
                        <a:rPr lang="sv-SE" sz="800" b="0" i="0" u="none" strike="noStrike">
                          <a:solidFill>
                            <a:srgbClr val="000000"/>
                          </a:solidFill>
                          <a:effectLst/>
                          <a:latin typeface="Futura Std Book" panose="020B0502020204020303" pitchFamily="34" charset="0"/>
                        </a:rPr>
                        <a:t>(tusental)</a:t>
                      </a:r>
                    </a:p>
                  </a:txBody>
                  <a:tcPr marL="9525" marR="9525" marT="9525" marB="0" anchor="b"/>
                </a:tc>
                <a:tc>
                  <a:txBody>
                    <a:bodyPr/>
                    <a:lstStyle/>
                    <a:p>
                      <a:pPr algn="ctr" rtl="0" fontAlgn="b"/>
                      <a:r>
                        <a:rPr lang="sv-SE" sz="800" b="0" i="0" u="none" strike="noStrike">
                          <a:solidFill>
                            <a:srgbClr val="000000"/>
                          </a:solidFill>
                          <a:effectLst/>
                          <a:latin typeface="Futura Std Book" panose="020B0502020204020303" pitchFamily="34" charset="0"/>
                        </a:rPr>
                        <a:t>Utv., %</a:t>
                      </a:r>
                    </a:p>
                  </a:txBody>
                  <a:tcPr marL="9525" marR="9525" marT="9525" marB="0" anchor="b"/>
                </a:tc>
                <a:extLst>
                  <a:ext uri="{0D108BD9-81ED-4DB2-BD59-A6C34878D82A}">
                    <a16:rowId xmlns:a16="http://schemas.microsoft.com/office/drawing/2014/main" val="732643796"/>
                  </a:ext>
                </a:extLst>
              </a:tr>
              <a:tr h="281958">
                <a:tc>
                  <a:txBody>
                    <a:bodyPr/>
                    <a:lstStyle/>
                    <a:p>
                      <a:pPr marL="72000" algn="l" fontAlgn="b"/>
                      <a:r>
                        <a:rPr lang="sv-SE" sz="800" u="none" strike="noStrike" dirty="0">
                          <a:effectLst/>
                        </a:rPr>
                        <a:t>Sverige</a:t>
                      </a:r>
                      <a:endParaRPr lang="sv-SE" sz="800" b="0" i="0" u="none" strike="noStrike" dirty="0">
                        <a:solidFill>
                          <a:srgbClr val="000000"/>
                        </a:solidFill>
                        <a:effectLst/>
                        <a:latin typeface="Futura std book" panose="020B0502020204020303"/>
                      </a:endParaRPr>
                    </a:p>
                  </a:txBody>
                  <a:tcPr marL="0" marR="0" marT="0" marB="0" anchor="ctr"/>
                </a:tc>
                <a:tc>
                  <a:txBody>
                    <a:bodyPr/>
                    <a:lstStyle/>
                    <a:p>
                      <a:pPr algn="ctr" fontAlgn="ctr"/>
                      <a:r>
                        <a:rPr lang="sv-SE" sz="800" b="0" i="0" u="none" strike="noStrike">
                          <a:solidFill>
                            <a:srgbClr val="000000"/>
                          </a:solidFill>
                          <a:effectLst/>
                          <a:latin typeface="Futura Std Book" panose="020B0502020204020303"/>
                        </a:rPr>
                        <a:t>9 498 </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77 </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6 </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34 852 </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29 </a:t>
                      </a:r>
                    </a:p>
                  </a:txBody>
                  <a:tcPr marL="9525" marR="9525" marT="9525" marB="0" anchor="ctr"/>
                </a:tc>
                <a:extLst>
                  <a:ext uri="{0D108BD9-81ED-4DB2-BD59-A6C34878D82A}">
                    <a16:rowId xmlns:a16="http://schemas.microsoft.com/office/drawing/2014/main" val="2646093300"/>
                  </a:ext>
                </a:extLst>
              </a:tr>
              <a:tr h="281958">
                <a:tc>
                  <a:txBody>
                    <a:bodyPr/>
                    <a:lstStyle/>
                    <a:p>
                      <a:pPr marL="72000" algn="l" fontAlgn="b"/>
                      <a:r>
                        <a:rPr lang="sv-SE" sz="800" u="none" strike="noStrike" dirty="0">
                          <a:effectLst/>
                        </a:rPr>
                        <a:t>Stockholmsregionen</a:t>
                      </a:r>
                      <a:endParaRPr lang="sv-SE" sz="800" b="0" i="0" u="none" strike="noStrike" dirty="0">
                        <a:solidFill>
                          <a:srgbClr val="000000"/>
                        </a:solidFill>
                        <a:effectLst/>
                        <a:latin typeface="Futura std book" panose="020B0502020204020303"/>
                      </a:endParaRPr>
                    </a:p>
                  </a:txBody>
                  <a:tcPr marL="0" marR="0" marT="0" marB="0" anchor="ctr"/>
                </a:tc>
                <a:tc>
                  <a:txBody>
                    <a:bodyPr/>
                    <a:lstStyle/>
                    <a:p>
                      <a:pPr algn="ctr" fontAlgn="ctr"/>
                      <a:r>
                        <a:rPr lang="sv-SE" sz="800" b="0" i="0" u="none" strike="noStrike">
                          <a:solidFill>
                            <a:srgbClr val="000000"/>
                          </a:solidFill>
                          <a:effectLst/>
                          <a:latin typeface="Futura Std Book" panose="020B0502020204020303"/>
                        </a:rPr>
                        <a:t>4 646 </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84 </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3 </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15 396 </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29 </a:t>
                      </a:r>
                    </a:p>
                  </a:txBody>
                  <a:tcPr marL="9525" marR="9525" marT="9525" marB="0" anchor="ctr"/>
                </a:tc>
                <a:extLst>
                  <a:ext uri="{0D108BD9-81ED-4DB2-BD59-A6C34878D82A}">
                    <a16:rowId xmlns:a16="http://schemas.microsoft.com/office/drawing/2014/main" val="3580375222"/>
                  </a:ext>
                </a:extLst>
              </a:tr>
              <a:tr h="281958">
                <a:tc>
                  <a:txBody>
                    <a:bodyPr/>
                    <a:lstStyle/>
                    <a:p>
                      <a:pPr marL="72000" algn="l" fontAlgn="b"/>
                      <a:r>
                        <a:rPr lang="sv-SE" sz="800" b="1" u="none" strike="noStrike" dirty="0">
                          <a:effectLst/>
                        </a:rPr>
                        <a:t>Örebro län</a:t>
                      </a:r>
                    </a:p>
                  </a:txBody>
                  <a:tcPr marL="0" marR="0" marT="0" marB="0" anchor="ctr"/>
                </a:tc>
                <a:tc>
                  <a:txBody>
                    <a:bodyPr/>
                    <a:lstStyle/>
                    <a:p>
                      <a:pPr algn="ctr" fontAlgn="ctr"/>
                      <a:r>
                        <a:rPr lang="sv-SE" sz="800" b="1" i="0" u="none" strike="noStrike">
                          <a:solidFill>
                            <a:srgbClr val="000000"/>
                          </a:solidFill>
                          <a:effectLst/>
                          <a:latin typeface="Futura Std Book" panose="020B0502020204020303"/>
                        </a:rPr>
                        <a:t>185 </a:t>
                      </a:r>
                    </a:p>
                  </a:txBody>
                  <a:tcPr marL="9525" marR="9525" marT="9525" marB="0" anchor="ctr"/>
                </a:tc>
                <a:tc>
                  <a:txBody>
                    <a:bodyPr/>
                    <a:lstStyle/>
                    <a:p>
                      <a:pPr algn="ctr" fontAlgn="ctr"/>
                      <a:r>
                        <a:rPr lang="sv-SE" sz="800" b="1" i="0" u="none" strike="noStrike">
                          <a:solidFill>
                            <a:srgbClr val="000000"/>
                          </a:solidFill>
                          <a:effectLst/>
                          <a:latin typeface="Futura Std Book" panose="020B0502020204020303"/>
                        </a:rPr>
                        <a:t>71 </a:t>
                      </a:r>
                    </a:p>
                  </a:txBody>
                  <a:tcPr marL="9525" marR="9525" marT="9525" marB="0" anchor="ctr"/>
                </a:tc>
                <a:tc>
                  <a:txBody>
                    <a:bodyPr/>
                    <a:lstStyle/>
                    <a:p>
                      <a:pPr algn="ctr" fontAlgn="ctr"/>
                      <a:r>
                        <a:rPr lang="sv-SE" sz="800" b="1" i="0" u="none" strike="noStrike">
                          <a:solidFill>
                            <a:srgbClr val="000000"/>
                          </a:solidFill>
                          <a:effectLst/>
                          <a:latin typeface="Futura Std Book" panose="020B0502020204020303"/>
                        </a:rPr>
                        <a:t>-1 </a:t>
                      </a:r>
                    </a:p>
                  </a:txBody>
                  <a:tcPr marL="9525" marR="9525" marT="9525" marB="0" anchor="ctr"/>
                </a:tc>
                <a:tc>
                  <a:txBody>
                    <a:bodyPr/>
                    <a:lstStyle/>
                    <a:p>
                      <a:pPr algn="ctr" fontAlgn="ctr"/>
                      <a:r>
                        <a:rPr lang="sv-SE" sz="800" b="1" i="0" u="none" strike="noStrike">
                          <a:solidFill>
                            <a:srgbClr val="000000"/>
                          </a:solidFill>
                          <a:effectLst/>
                          <a:latin typeface="Futura Std Book" panose="020B0502020204020303"/>
                        </a:rPr>
                        <a:t>633 </a:t>
                      </a:r>
                    </a:p>
                  </a:txBody>
                  <a:tcPr marL="9525" marR="9525" marT="9525" marB="0" anchor="ctr"/>
                </a:tc>
                <a:tc>
                  <a:txBody>
                    <a:bodyPr/>
                    <a:lstStyle/>
                    <a:p>
                      <a:pPr algn="ctr" fontAlgn="ctr"/>
                      <a:r>
                        <a:rPr lang="sv-SE" sz="800" b="1" i="0" u="none" strike="noStrike">
                          <a:solidFill>
                            <a:srgbClr val="000000"/>
                          </a:solidFill>
                          <a:effectLst/>
                          <a:latin typeface="Futura Std Book" panose="020B0502020204020303"/>
                        </a:rPr>
                        <a:t>19 </a:t>
                      </a:r>
                    </a:p>
                  </a:txBody>
                  <a:tcPr marL="9525" marR="9525" marT="9525" marB="0" anchor="ctr"/>
                </a:tc>
                <a:extLst>
                  <a:ext uri="{0D108BD9-81ED-4DB2-BD59-A6C34878D82A}">
                    <a16:rowId xmlns:a16="http://schemas.microsoft.com/office/drawing/2014/main" val="2480853882"/>
                  </a:ext>
                </a:extLst>
              </a:tr>
              <a:tr h="281958">
                <a:tc>
                  <a:txBody>
                    <a:bodyPr/>
                    <a:lstStyle/>
                    <a:p>
                      <a:pPr marL="72000" algn="l" fontAlgn="b"/>
                      <a:r>
                        <a:rPr lang="sv-SE" sz="800" b="0" i="1" u="none" strike="noStrike">
                          <a:effectLst/>
                        </a:rPr>
                        <a:t>Varav utländska**</a:t>
                      </a:r>
                      <a:endParaRPr lang="sv-SE" sz="800" b="0" i="1" u="none" strike="noStrike" dirty="0">
                        <a:solidFill>
                          <a:srgbClr val="000000"/>
                        </a:solidFill>
                        <a:effectLst/>
                        <a:latin typeface="Futura std book" panose="020B0502020204020303"/>
                      </a:endParaRPr>
                    </a:p>
                  </a:txBody>
                  <a:tcPr marL="0" marR="0" marT="0" marB="0" anchor="ctr"/>
                </a:tc>
                <a:tc>
                  <a:txBody>
                    <a:bodyPr/>
                    <a:lstStyle/>
                    <a:p>
                      <a:pPr algn="ctr" fontAlgn="ctr"/>
                      <a:r>
                        <a:rPr lang="sv-SE" sz="800" b="0" i="1" u="none" strike="noStrike">
                          <a:solidFill>
                            <a:srgbClr val="000000"/>
                          </a:solidFill>
                          <a:effectLst/>
                          <a:latin typeface="Futura Std Book" panose="020B0502020204020303"/>
                        </a:rPr>
                        <a:t>10 </a:t>
                      </a:r>
                    </a:p>
                  </a:txBody>
                  <a:tcPr marL="9525" marR="9525" marT="9525" marB="0" anchor="ctr"/>
                </a:tc>
                <a:tc>
                  <a:txBody>
                    <a:bodyPr/>
                    <a:lstStyle/>
                    <a:p>
                      <a:pPr algn="ctr" fontAlgn="ctr"/>
                      <a:r>
                        <a:rPr lang="sv-SE" sz="800" b="0" i="1" u="none" strike="noStrike">
                          <a:solidFill>
                            <a:srgbClr val="000000"/>
                          </a:solidFill>
                          <a:effectLst/>
                          <a:latin typeface="Futura Std Book" panose="020B0502020204020303"/>
                        </a:rPr>
                        <a:t>58 </a:t>
                      </a:r>
                    </a:p>
                  </a:txBody>
                  <a:tcPr marL="9525" marR="9525" marT="9525" marB="0" anchor="ctr"/>
                </a:tc>
                <a:tc>
                  <a:txBody>
                    <a:bodyPr/>
                    <a:lstStyle/>
                    <a:p>
                      <a:pPr algn="ctr" fontAlgn="ctr"/>
                      <a:r>
                        <a:rPr lang="sv-SE" sz="800" b="0" i="1" u="none" strike="noStrike">
                          <a:solidFill>
                            <a:srgbClr val="000000"/>
                          </a:solidFill>
                          <a:effectLst/>
                          <a:latin typeface="Futura Std Book" panose="020B0502020204020303"/>
                        </a:rPr>
                        <a:t>-60 </a:t>
                      </a:r>
                    </a:p>
                  </a:txBody>
                  <a:tcPr marL="9525" marR="9525" marT="9525" marB="0" anchor="ctr"/>
                </a:tc>
                <a:tc>
                  <a:txBody>
                    <a:bodyPr/>
                    <a:lstStyle/>
                    <a:p>
                      <a:pPr algn="ctr" fontAlgn="ctr"/>
                      <a:r>
                        <a:rPr lang="sv-SE" sz="800" b="0" i="1" u="none" strike="noStrike">
                          <a:solidFill>
                            <a:srgbClr val="000000"/>
                          </a:solidFill>
                          <a:effectLst/>
                          <a:latin typeface="Futura Std Book" panose="020B0502020204020303"/>
                        </a:rPr>
                        <a:t>40 </a:t>
                      </a:r>
                    </a:p>
                  </a:txBody>
                  <a:tcPr marL="9525" marR="9525" marT="9525" marB="0" anchor="ctr"/>
                </a:tc>
                <a:tc>
                  <a:txBody>
                    <a:bodyPr/>
                    <a:lstStyle/>
                    <a:p>
                      <a:pPr algn="ctr" fontAlgn="ctr"/>
                      <a:r>
                        <a:rPr lang="sv-SE" sz="800" b="0" i="1" u="none" strike="noStrike">
                          <a:solidFill>
                            <a:srgbClr val="000000"/>
                          </a:solidFill>
                          <a:effectLst/>
                          <a:latin typeface="Futura Std Book" panose="020B0502020204020303"/>
                        </a:rPr>
                        <a:t>21 </a:t>
                      </a:r>
                    </a:p>
                  </a:txBody>
                  <a:tcPr marL="9525" marR="9525" marT="9525" marB="0" anchor="ctr"/>
                </a:tc>
                <a:extLst>
                  <a:ext uri="{0D108BD9-81ED-4DB2-BD59-A6C34878D82A}">
                    <a16:rowId xmlns:a16="http://schemas.microsoft.com/office/drawing/2014/main" val="1947523943"/>
                  </a:ext>
                </a:extLst>
              </a:tr>
              <a:tr h="281958">
                <a:tc>
                  <a:txBody>
                    <a:bodyPr/>
                    <a:lstStyle/>
                    <a:p>
                      <a:pPr marL="72000" algn="l" fontAlgn="b"/>
                      <a:r>
                        <a:rPr lang="sv-SE" sz="800" b="1" u="none" strike="noStrike" dirty="0">
                          <a:effectLst/>
                        </a:rPr>
                        <a:t>Örebro kommun</a:t>
                      </a:r>
                    </a:p>
                  </a:txBody>
                  <a:tcPr marL="0" marR="0" marT="0" marB="0" anchor="ctr"/>
                </a:tc>
                <a:tc>
                  <a:txBody>
                    <a:bodyPr/>
                    <a:lstStyle/>
                    <a:p>
                      <a:pPr algn="ctr" fontAlgn="ctr"/>
                      <a:r>
                        <a:rPr lang="sv-SE" sz="800" b="1" i="0" u="none" strike="noStrike">
                          <a:solidFill>
                            <a:srgbClr val="000000"/>
                          </a:solidFill>
                          <a:effectLst/>
                          <a:latin typeface="Futura Std Book" panose="020B0502020204020303"/>
                        </a:rPr>
                        <a:t>124 </a:t>
                      </a:r>
                    </a:p>
                  </a:txBody>
                  <a:tcPr marL="9525" marR="9525" marT="9525" marB="0" anchor="ctr"/>
                </a:tc>
                <a:tc>
                  <a:txBody>
                    <a:bodyPr/>
                    <a:lstStyle/>
                    <a:p>
                      <a:pPr algn="ctr" fontAlgn="ctr"/>
                      <a:r>
                        <a:rPr lang="sv-SE" sz="800" b="1" i="0" u="none" strike="noStrike">
                          <a:solidFill>
                            <a:srgbClr val="000000"/>
                          </a:solidFill>
                          <a:effectLst/>
                          <a:latin typeface="Futura Std Book" panose="020B0502020204020303"/>
                        </a:rPr>
                        <a:t>72 </a:t>
                      </a:r>
                    </a:p>
                  </a:txBody>
                  <a:tcPr marL="9525" marR="9525" marT="9525" marB="0" anchor="ctr"/>
                </a:tc>
                <a:tc>
                  <a:txBody>
                    <a:bodyPr/>
                    <a:lstStyle/>
                    <a:p>
                      <a:pPr algn="ctr" fontAlgn="ctr"/>
                      <a:r>
                        <a:rPr lang="sv-SE" sz="800" b="1" i="0" u="none" strike="noStrike">
                          <a:solidFill>
                            <a:srgbClr val="000000"/>
                          </a:solidFill>
                          <a:effectLst/>
                          <a:latin typeface="Futura Std Book" panose="020B0502020204020303"/>
                        </a:rPr>
                        <a:t>-4 </a:t>
                      </a:r>
                    </a:p>
                  </a:txBody>
                  <a:tcPr marL="9525" marR="9525" marT="9525" marB="0" anchor="ctr"/>
                </a:tc>
                <a:tc>
                  <a:txBody>
                    <a:bodyPr/>
                    <a:lstStyle/>
                    <a:p>
                      <a:pPr algn="ctr" fontAlgn="ctr"/>
                      <a:r>
                        <a:rPr lang="sv-SE" sz="800" b="1" i="0" u="none" strike="noStrike">
                          <a:solidFill>
                            <a:srgbClr val="000000"/>
                          </a:solidFill>
                          <a:effectLst/>
                          <a:latin typeface="Futura Std Book" panose="020B0502020204020303"/>
                        </a:rPr>
                        <a:t>395 </a:t>
                      </a:r>
                    </a:p>
                  </a:txBody>
                  <a:tcPr marL="9525" marR="9525" marT="9525" marB="0" anchor="ctr"/>
                </a:tc>
                <a:tc>
                  <a:txBody>
                    <a:bodyPr/>
                    <a:lstStyle/>
                    <a:p>
                      <a:pPr algn="ctr" fontAlgn="ctr"/>
                      <a:r>
                        <a:rPr lang="sv-SE" sz="800" b="1" i="0" u="none" strike="noStrike">
                          <a:solidFill>
                            <a:srgbClr val="000000"/>
                          </a:solidFill>
                          <a:effectLst/>
                          <a:latin typeface="Futura Std Book" panose="020B0502020204020303"/>
                        </a:rPr>
                        <a:t>16 </a:t>
                      </a:r>
                    </a:p>
                  </a:txBody>
                  <a:tcPr marL="9525" marR="9525" marT="9525" marB="0" anchor="ctr"/>
                </a:tc>
                <a:extLst>
                  <a:ext uri="{0D108BD9-81ED-4DB2-BD59-A6C34878D82A}">
                    <a16:rowId xmlns:a16="http://schemas.microsoft.com/office/drawing/2014/main" val="4072408172"/>
                  </a:ext>
                </a:extLst>
              </a:tr>
              <a:tr h="281958">
                <a:tc>
                  <a:txBody>
                    <a:bodyPr/>
                    <a:lstStyle/>
                    <a:p>
                      <a:pPr marL="72000" marR="0" lvl="0" indent="0" algn="l" defTabSz="816314" rtl="0" eaLnBrk="1" fontAlgn="b" latinLnBrk="0" hangingPunct="1">
                        <a:lnSpc>
                          <a:spcPct val="100000"/>
                        </a:lnSpc>
                        <a:spcBef>
                          <a:spcPts val="0"/>
                        </a:spcBef>
                        <a:spcAft>
                          <a:spcPts val="0"/>
                        </a:spcAft>
                        <a:buClrTx/>
                        <a:buSzTx/>
                        <a:buFontTx/>
                        <a:buNone/>
                        <a:tabLst/>
                        <a:defRPr/>
                      </a:pPr>
                      <a:r>
                        <a:rPr lang="sv-SE" sz="800" b="0" i="1" u="none" strike="noStrike">
                          <a:effectLst/>
                        </a:rPr>
                        <a:t>Varav utländska**</a:t>
                      </a:r>
                      <a:endParaRPr lang="sv-SE" sz="800" b="0" i="1" u="none" strike="noStrike" dirty="0">
                        <a:solidFill>
                          <a:srgbClr val="000000"/>
                        </a:solidFill>
                        <a:effectLst/>
                        <a:latin typeface="Futura std book" panose="020B0502020204020303"/>
                      </a:endParaRPr>
                    </a:p>
                  </a:txBody>
                  <a:tcPr marL="0" marR="0" marT="0" marB="0" anchor="ctr"/>
                </a:tc>
                <a:tc>
                  <a:txBody>
                    <a:bodyPr/>
                    <a:lstStyle/>
                    <a:p>
                      <a:pPr algn="ctr" fontAlgn="ctr"/>
                      <a:r>
                        <a:rPr lang="sv-SE" sz="800" b="0" i="1" u="none" strike="noStrike">
                          <a:solidFill>
                            <a:srgbClr val="000000"/>
                          </a:solidFill>
                          <a:effectLst/>
                          <a:latin typeface="Futura Std Book" panose="020B0502020204020303"/>
                        </a:rPr>
                        <a:t>7 </a:t>
                      </a:r>
                    </a:p>
                  </a:txBody>
                  <a:tcPr marL="9525" marR="9525" marT="9525" marB="0" anchor="ctr"/>
                </a:tc>
                <a:tc>
                  <a:txBody>
                    <a:bodyPr/>
                    <a:lstStyle/>
                    <a:p>
                      <a:pPr algn="ctr" fontAlgn="ctr"/>
                      <a:r>
                        <a:rPr lang="sv-SE" sz="800" b="0" i="1" u="none" strike="noStrike">
                          <a:solidFill>
                            <a:srgbClr val="000000"/>
                          </a:solidFill>
                          <a:effectLst/>
                          <a:latin typeface="Futura Std Book" panose="020B0502020204020303"/>
                        </a:rPr>
                        <a:t>56 </a:t>
                      </a:r>
                    </a:p>
                  </a:txBody>
                  <a:tcPr marL="9525" marR="9525" marT="9525" marB="0" anchor="ctr"/>
                </a:tc>
                <a:tc>
                  <a:txBody>
                    <a:bodyPr/>
                    <a:lstStyle/>
                    <a:p>
                      <a:pPr algn="ctr" fontAlgn="ctr"/>
                      <a:r>
                        <a:rPr lang="sv-SE" sz="800" b="0" i="1" u="none" strike="noStrike">
                          <a:solidFill>
                            <a:srgbClr val="000000"/>
                          </a:solidFill>
                          <a:effectLst/>
                          <a:latin typeface="Futura Std Book" panose="020B0502020204020303"/>
                        </a:rPr>
                        <a:t>-66 </a:t>
                      </a:r>
                    </a:p>
                  </a:txBody>
                  <a:tcPr marL="9525" marR="9525" marT="9525" marB="0" anchor="ctr"/>
                </a:tc>
                <a:tc>
                  <a:txBody>
                    <a:bodyPr/>
                    <a:lstStyle/>
                    <a:p>
                      <a:pPr algn="ctr" fontAlgn="ctr"/>
                      <a:r>
                        <a:rPr lang="sv-SE" sz="800" b="0" i="1" u="none" strike="noStrike">
                          <a:solidFill>
                            <a:srgbClr val="000000"/>
                          </a:solidFill>
                          <a:effectLst/>
                          <a:latin typeface="Futura Std Book" panose="020B0502020204020303"/>
                        </a:rPr>
                        <a:t>24 </a:t>
                      </a:r>
                    </a:p>
                  </a:txBody>
                  <a:tcPr marL="9525" marR="9525" marT="9525" marB="0" anchor="ctr"/>
                </a:tc>
                <a:tc>
                  <a:txBody>
                    <a:bodyPr/>
                    <a:lstStyle/>
                    <a:p>
                      <a:pPr algn="ctr" fontAlgn="ctr"/>
                      <a:r>
                        <a:rPr lang="sv-SE" sz="800" b="0" i="1" u="none" strike="noStrike" dirty="0">
                          <a:solidFill>
                            <a:srgbClr val="000000"/>
                          </a:solidFill>
                          <a:effectLst/>
                          <a:latin typeface="Futura Std Book" panose="020B0502020204020303"/>
                        </a:rPr>
                        <a:t>7 </a:t>
                      </a:r>
                    </a:p>
                  </a:txBody>
                  <a:tcPr marL="9525" marR="9525" marT="9525" marB="0" anchor="ctr"/>
                </a:tc>
                <a:extLst>
                  <a:ext uri="{0D108BD9-81ED-4DB2-BD59-A6C34878D82A}">
                    <a16:rowId xmlns:a16="http://schemas.microsoft.com/office/drawing/2014/main" val="1186688527"/>
                  </a:ext>
                </a:extLst>
              </a:tr>
            </a:tbl>
          </a:graphicData>
        </a:graphic>
      </p:graphicFrame>
      <p:sp>
        <p:nvSpPr>
          <p:cNvPr id="11" name="textruta 10">
            <a:extLst>
              <a:ext uri="{FF2B5EF4-FFF2-40B4-BE49-F238E27FC236}">
                <a16:creationId xmlns:a16="http://schemas.microsoft.com/office/drawing/2014/main" id="{53DE869A-5839-4758-A680-2C262B656D9D}"/>
              </a:ext>
            </a:extLst>
          </p:cNvPr>
          <p:cNvSpPr txBox="1"/>
          <p:nvPr/>
        </p:nvSpPr>
        <p:spPr>
          <a:xfrm>
            <a:off x="10337006" y="4990788"/>
            <a:ext cx="1181734" cy="276999"/>
          </a:xfrm>
          <a:prstGeom prst="rect">
            <a:avLst/>
          </a:prstGeom>
          <a:noFill/>
        </p:spPr>
        <p:txBody>
          <a:bodyPr wrap="square" rtlCol="0">
            <a:spAutoFit/>
          </a:bodyPr>
          <a:lstStyle/>
          <a:p>
            <a:r>
              <a:rPr lang="sv-SE" sz="600" dirty="0"/>
              <a:t>**För utländska gästnätter exklusive camping</a:t>
            </a:r>
          </a:p>
        </p:txBody>
      </p:sp>
      <p:graphicFrame>
        <p:nvGraphicFramePr>
          <p:cNvPr id="13" name="Diagram 12">
            <a:extLst>
              <a:ext uri="{FF2B5EF4-FFF2-40B4-BE49-F238E27FC236}">
                <a16:creationId xmlns:a16="http://schemas.microsoft.com/office/drawing/2014/main" id="{A609A1A2-4396-47E4-8621-A16E734C9675}"/>
              </a:ext>
            </a:extLst>
          </p:cNvPr>
          <p:cNvGraphicFramePr>
            <a:graphicFrameLocks/>
          </p:cNvGraphicFramePr>
          <p:nvPr>
            <p:extLst>
              <p:ext uri="{D42A27DB-BD31-4B8C-83A1-F6EECF244321}">
                <p14:modId xmlns:p14="http://schemas.microsoft.com/office/powerpoint/2010/main" val="448576725"/>
              </p:ext>
            </p:extLst>
          </p:nvPr>
        </p:nvGraphicFramePr>
        <p:xfrm>
          <a:off x="779545" y="2164740"/>
          <a:ext cx="5803895" cy="3518213"/>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val="652635830"/>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latshållare för bild 7" descr="En bild som visar oskärpa&#10;&#10;Automatiskt genererad beskrivning">
            <a:extLst>
              <a:ext uri="{FF2B5EF4-FFF2-40B4-BE49-F238E27FC236}">
                <a16:creationId xmlns:a16="http://schemas.microsoft.com/office/drawing/2014/main" id="{7E656A0B-4922-4C0A-B197-A03FA525A773}"/>
              </a:ext>
            </a:extLst>
          </p:cNvPr>
          <p:cNvPicPr>
            <a:picLocks noGrp="1" noChangeAspect="1"/>
          </p:cNvPicPr>
          <p:nvPr>
            <p:ph type="pic" sz="quarter" idx="13"/>
          </p:nvPr>
        </p:nvPicPr>
        <p:blipFill>
          <a:blip r:embed="rId2"/>
          <a:srcRect t="4657" b="4657"/>
          <a:stretch>
            <a:fillRect/>
          </a:stretch>
        </p:blipFill>
        <p:spPr/>
      </p:pic>
      <p:sp>
        <p:nvSpPr>
          <p:cNvPr id="10" name="Platshållare för text 9">
            <a:extLst>
              <a:ext uri="{FF2B5EF4-FFF2-40B4-BE49-F238E27FC236}">
                <a16:creationId xmlns:a16="http://schemas.microsoft.com/office/drawing/2014/main" id="{AC9C0946-E34D-464B-BFCB-685A8FB42E9F}"/>
              </a:ext>
            </a:extLst>
          </p:cNvPr>
          <p:cNvSpPr>
            <a:spLocks noGrp="1"/>
          </p:cNvSpPr>
          <p:nvPr>
            <p:ph type="body" sz="quarter" idx="14"/>
          </p:nvPr>
        </p:nvSpPr>
        <p:spPr/>
        <p:txBody>
          <a:bodyPr/>
          <a:lstStyle/>
          <a:p>
            <a:endParaRPr lang="sv-SE"/>
          </a:p>
        </p:txBody>
      </p:sp>
      <p:graphicFrame>
        <p:nvGraphicFramePr>
          <p:cNvPr id="7" name="Platshållare för innehåll 4">
            <a:extLst>
              <a:ext uri="{FF2B5EF4-FFF2-40B4-BE49-F238E27FC236}">
                <a16:creationId xmlns:a16="http://schemas.microsoft.com/office/drawing/2014/main" id="{96BD87F6-1AD8-4F7C-BEB4-6F325166DF73}"/>
              </a:ext>
            </a:extLst>
          </p:cNvPr>
          <p:cNvGraphicFramePr>
            <a:graphicFrameLocks/>
          </p:cNvGraphicFramePr>
          <p:nvPr>
            <p:extLst>
              <p:ext uri="{D42A27DB-BD31-4B8C-83A1-F6EECF244321}">
                <p14:modId xmlns:p14="http://schemas.microsoft.com/office/powerpoint/2010/main" val="618809113"/>
              </p:ext>
            </p:extLst>
          </p:nvPr>
        </p:nvGraphicFramePr>
        <p:xfrm>
          <a:off x="6167439" y="106615"/>
          <a:ext cx="5687122" cy="6418016"/>
        </p:xfrm>
        <a:graphic>
          <a:graphicData uri="http://schemas.openxmlformats.org/drawingml/2006/table">
            <a:tbl>
              <a:tblPr firstRow="1" bandRow="1">
                <a:tableStyleId>{5C22544A-7EE6-4342-B048-85BDC9FD1C3A}</a:tableStyleId>
              </a:tblPr>
              <a:tblGrid>
                <a:gridCol w="1225324">
                  <a:extLst>
                    <a:ext uri="{9D8B030D-6E8A-4147-A177-3AD203B41FA5}">
                      <a16:colId xmlns:a16="http://schemas.microsoft.com/office/drawing/2014/main" val="452260278"/>
                    </a:ext>
                  </a:extLst>
                </a:gridCol>
                <a:gridCol w="962031">
                  <a:extLst>
                    <a:ext uri="{9D8B030D-6E8A-4147-A177-3AD203B41FA5}">
                      <a16:colId xmlns:a16="http://schemas.microsoft.com/office/drawing/2014/main" val="1889858293"/>
                    </a:ext>
                  </a:extLst>
                </a:gridCol>
                <a:gridCol w="1266363">
                  <a:extLst>
                    <a:ext uri="{9D8B030D-6E8A-4147-A177-3AD203B41FA5}">
                      <a16:colId xmlns:a16="http://schemas.microsoft.com/office/drawing/2014/main" val="1671515360"/>
                    </a:ext>
                  </a:extLst>
                </a:gridCol>
                <a:gridCol w="1151346">
                  <a:extLst>
                    <a:ext uri="{9D8B030D-6E8A-4147-A177-3AD203B41FA5}">
                      <a16:colId xmlns:a16="http://schemas.microsoft.com/office/drawing/2014/main" val="2818758293"/>
                    </a:ext>
                  </a:extLst>
                </a:gridCol>
                <a:gridCol w="1082058">
                  <a:extLst>
                    <a:ext uri="{9D8B030D-6E8A-4147-A177-3AD203B41FA5}">
                      <a16:colId xmlns:a16="http://schemas.microsoft.com/office/drawing/2014/main" val="1452816917"/>
                    </a:ext>
                  </a:extLst>
                </a:gridCol>
              </a:tblGrid>
              <a:tr h="401126">
                <a:tc>
                  <a:txBody>
                    <a:bodyPr/>
                    <a:lstStyle/>
                    <a:p>
                      <a:pPr algn="ctr"/>
                      <a:endParaRPr lang="sv-SE" sz="1000" dirty="0"/>
                    </a:p>
                  </a:txBody>
                  <a:tcPr>
                    <a:lnL w="12700" cmpd="sng">
                      <a:noFill/>
                    </a:lnL>
                    <a:lnR w="12700" cmpd="sng">
                      <a:noFill/>
                    </a:lnR>
                    <a:lnT w="12700" cmpd="sng">
                      <a:noFill/>
                    </a:lnT>
                    <a:lnB w="38100" cmpd="sng">
                      <a:noFill/>
                    </a:lnB>
                    <a:lnTlToBr w="12700" cmpd="sng">
                      <a:noFill/>
                      <a:prstDash val="solid"/>
                    </a:lnTlToBr>
                    <a:lnBlToTr w="12700" cmpd="sng">
                      <a:noFill/>
                      <a:prstDash val="solid"/>
                    </a:lnBlToTr>
                  </a:tcPr>
                </a:tc>
                <a:tc gridSpan="2">
                  <a:txBody>
                    <a:bodyPr/>
                    <a:lstStyle/>
                    <a:p>
                      <a:pPr algn="ctr"/>
                      <a:r>
                        <a:rPr lang="sv-SE" sz="1000" dirty="0"/>
                        <a:t>Nyregistrerade företag</a:t>
                      </a:r>
                    </a:p>
                  </a:txBody>
                  <a:tcPr>
                    <a:lnL w="12700" cmpd="sng">
                      <a:noFill/>
                    </a:lnL>
                    <a:lnR w="12700" cmpd="sng">
                      <a:noFill/>
                    </a:lnR>
                    <a:lnT w="12700" cmpd="sng">
                      <a:noFill/>
                    </a:lnT>
                    <a:lnB w="38100" cmpd="sng">
                      <a:noFill/>
                    </a:lnB>
                    <a:lnTlToBr w="12700" cmpd="sng">
                      <a:noFill/>
                      <a:prstDash val="solid"/>
                    </a:lnTlToBr>
                    <a:lnBlToTr w="12700" cmpd="sng">
                      <a:noFill/>
                      <a:prstDash val="solid"/>
                    </a:lnBlToTr>
                  </a:tcPr>
                </a:tc>
                <a:tc hMerge="1">
                  <a:txBody>
                    <a:bodyPr/>
                    <a:lstStyle/>
                    <a:p>
                      <a:pPr algn="ctr"/>
                      <a:endParaRPr lang="sv-SE" sz="1000" dirty="0">
                        <a:solidFill>
                          <a:schemeClr val="bg1"/>
                        </a:solidFill>
                      </a:endParaRP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B w="38100" cmpd="sng">
                      <a:noFill/>
                    </a:lnB>
                  </a:tcPr>
                </a:tc>
                <a:tc gridSpan="2">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sv-SE" sz="1000" dirty="0"/>
                        <a:t>Företagskonkurser</a:t>
                      </a:r>
                    </a:p>
                  </a:txBody>
                  <a:tcPr>
                    <a:lnL w="12700" cmpd="sng">
                      <a:noFill/>
                    </a:lnL>
                    <a:lnR w="12700" cmpd="sng">
                      <a:noFill/>
                    </a:lnR>
                    <a:lnT w="12700" cmpd="sng">
                      <a:noFill/>
                    </a:lnT>
                    <a:lnB w="38100" cmpd="sng">
                      <a:noFill/>
                    </a:lnB>
                    <a:lnTlToBr w="12700" cmpd="sng">
                      <a:noFill/>
                      <a:prstDash val="solid"/>
                    </a:lnTlToBr>
                    <a:lnBlToTr w="12700" cmpd="sng">
                      <a:noFill/>
                      <a:prstDash val="solid"/>
                    </a:lnBlToTr>
                  </a:tcPr>
                </a:tc>
                <a:tc hMerge="1">
                  <a:txBody>
                    <a:bodyPr/>
                    <a:lstStyle/>
                    <a:p>
                      <a:pPr algn="ctr"/>
                      <a:endParaRPr lang="sv-SE" sz="1000" dirty="0"/>
                    </a:p>
                  </a:txBody>
                  <a:tcPr>
                    <a:lnL w="12700" cmpd="sng">
                      <a:noFill/>
                    </a:lnL>
                    <a:lnR w="12700" cmpd="sng">
                      <a:noFill/>
                    </a:lnR>
                    <a:lnT w="12700" cmpd="sng">
                      <a:noFill/>
                    </a:lnT>
                    <a:lnB w="38100" cmpd="sng">
                      <a:noFill/>
                    </a:lnB>
                    <a:lnTlToBr w="12700" cmpd="sng">
                      <a:noFill/>
                      <a:prstDash val="solid"/>
                    </a:lnTlToBr>
                    <a:lnBlToTr w="12700" cmpd="sng">
                      <a:noFill/>
                      <a:prstDash val="solid"/>
                    </a:lnBlToTr>
                  </a:tcPr>
                </a:tc>
                <a:extLst>
                  <a:ext uri="{0D108BD9-81ED-4DB2-BD59-A6C34878D82A}">
                    <a16:rowId xmlns:a16="http://schemas.microsoft.com/office/drawing/2014/main" val="3100129660"/>
                  </a:ext>
                </a:extLst>
              </a:tr>
              <a:tr h="401126">
                <a:tc>
                  <a:txBody>
                    <a:bodyPr/>
                    <a:lstStyle/>
                    <a:p>
                      <a:pPr algn="ctr"/>
                      <a:endParaRPr lang="sv-SE" sz="1000" dirty="0">
                        <a:solidFill>
                          <a:schemeClr val="bg1"/>
                        </a:solidFill>
                      </a:endParaRPr>
                    </a:p>
                  </a:txBody>
                  <a:tcPr>
                    <a:lnL w="12700" cmpd="sng">
                      <a:noFill/>
                    </a:lnL>
                    <a:lnR w="12700" cap="flat" cmpd="sng" algn="ctr">
                      <a:noFill/>
                      <a:prstDash val="solid"/>
                      <a:round/>
                      <a:headEnd type="none" w="med" len="med"/>
                      <a:tailEnd type="none" w="med" len="med"/>
                    </a:lnR>
                    <a:lnT w="38100" cmpd="sng">
                      <a:noFill/>
                    </a:lnT>
                    <a:lnB w="12700" cmpd="sng">
                      <a:noFill/>
                    </a:lnB>
                    <a:lnTlToBr w="12700" cmpd="sng">
                      <a:noFill/>
                      <a:prstDash val="solid"/>
                    </a:lnTlToBr>
                    <a:lnBlToTr w="12700" cmpd="sng">
                      <a:noFill/>
                      <a:prstDash val="solid"/>
                    </a:lnBlToTr>
                    <a:solidFill>
                      <a:srgbClr val="052364"/>
                    </a:solidFill>
                  </a:tcPr>
                </a:tc>
                <a:tc>
                  <a:txBody>
                    <a:bodyPr/>
                    <a:lstStyle/>
                    <a:p>
                      <a:pPr algn="ctr"/>
                      <a:r>
                        <a:rPr lang="sv-SE" sz="1000" dirty="0">
                          <a:solidFill>
                            <a:schemeClr val="bg1"/>
                          </a:solidFill>
                        </a:rPr>
                        <a:t>Antal</a:t>
                      </a:r>
                    </a:p>
                  </a:txBody>
                  <a:tcPr>
                    <a:lnL w="12700" cmpd="sng">
                      <a:noFill/>
                    </a:lnL>
                    <a:lnR w="12700" cap="flat" cmpd="sng" algn="ctr">
                      <a:noFill/>
                      <a:prstDash val="solid"/>
                      <a:round/>
                      <a:headEnd type="none" w="med" len="med"/>
                      <a:tailEnd type="none" w="med" len="med"/>
                    </a:lnR>
                    <a:lnT w="38100" cmpd="sng">
                      <a:noFill/>
                    </a:lnT>
                    <a:lnB w="12700" cmpd="sng">
                      <a:noFill/>
                    </a:lnB>
                    <a:lnTlToBr w="12700" cmpd="sng">
                      <a:noFill/>
                      <a:prstDash val="solid"/>
                    </a:lnTlToBr>
                    <a:lnBlToTr w="12700" cmpd="sng">
                      <a:noFill/>
                      <a:prstDash val="solid"/>
                    </a:lnBlToTr>
                    <a:solidFill>
                      <a:srgbClr val="052364"/>
                    </a:solidFill>
                  </a:tcPr>
                </a:tc>
                <a:tc>
                  <a:txBody>
                    <a:bodyPr/>
                    <a:lstStyle/>
                    <a:p>
                      <a:pPr algn="l"/>
                      <a:r>
                        <a:rPr lang="sv-SE" sz="1000">
                          <a:solidFill>
                            <a:schemeClr val="bg1"/>
                          </a:solidFill>
                        </a:rPr>
                        <a:t>Förändring (%)</a:t>
                      </a:r>
                      <a:endParaRPr lang="sv-SE" sz="1000" dirty="0">
                        <a:solidFill>
                          <a:schemeClr val="bg1"/>
                        </a:solidFill>
                      </a:endParaRPr>
                    </a:p>
                  </a:txBody>
                  <a:tcPr>
                    <a:lnL w="12700" cmpd="sng">
                      <a:noFill/>
                    </a:lnL>
                    <a:lnR w="12700" cap="flat" cmpd="sng" algn="ctr">
                      <a:noFill/>
                      <a:prstDash val="solid"/>
                      <a:round/>
                      <a:headEnd type="none" w="med" len="med"/>
                      <a:tailEnd type="none" w="med" len="med"/>
                    </a:lnR>
                    <a:lnT w="38100" cmpd="sng">
                      <a:noFill/>
                    </a:lnT>
                    <a:lnB w="12700" cmpd="sng">
                      <a:noFill/>
                    </a:lnB>
                    <a:lnTlToBr w="12700" cmpd="sng">
                      <a:noFill/>
                      <a:prstDash val="solid"/>
                    </a:lnTlToBr>
                    <a:lnBlToTr w="12700" cmpd="sng">
                      <a:noFill/>
                      <a:prstDash val="solid"/>
                    </a:lnBlToTr>
                    <a:solidFill>
                      <a:srgbClr val="052364"/>
                    </a:solidFill>
                  </a:tcPr>
                </a:tc>
                <a:tc>
                  <a:txBody>
                    <a:bodyPr/>
                    <a:lstStyle/>
                    <a:p>
                      <a:pPr algn="ctr"/>
                      <a:r>
                        <a:rPr lang="sv-SE" sz="1000">
                          <a:solidFill>
                            <a:schemeClr val="bg1"/>
                          </a:solidFill>
                        </a:rPr>
                        <a:t>Antal</a:t>
                      </a:r>
                      <a:endParaRPr lang="sv-SE" sz="1000" dirty="0">
                        <a:solidFill>
                          <a:schemeClr val="bg1"/>
                        </a:solidFill>
                      </a:endParaRPr>
                    </a:p>
                  </a:txBody>
                  <a:tcPr>
                    <a:lnL w="12700" cmpd="sng">
                      <a:noFill/>
                    </a:lnL>
                    <a:lnR w="12700" cap="flat" cmpd="sng" algn="ctr">
                      <a:noFill/>
                      <a:prstDash val="solid"/>
                      <a:round/>
                      <a:headEnd type="none" w="med" len="med"/>
                      <a:tailEnd type="none" w="med" len="med"/>
                    </a:lnR>
                    <a:lnT w="38100" cmpd="sng">
                      <a:noFill/>
                    </a:lnT>
                    <a:lnB w="12700" cmpd="sng">
                      <a:noFill/>
                    </a:lnB>
                    <a:lnTlToBr w="12700" cmpd="sng">
                      <a:noFill/>
                      <a:prstDash val="solid"/>
                    </a:lnTlToBr>
                    <a:lnBlToTr w="12700" cmpd="sng">
                      <a:noFill/>
                      <a:prstDash val="solid"/>
                    </a:lnBlToTr>
                    <a:solidFill>
                      <a:srgbClr val="052364"/>
                    </a:solidFill>
                  </a:tcPr>
                </a:tc>
                <a:tc>
                  <a:txBody>
                    <a:bodyPr/>
                    <a:lstStyle/>
                    <a:p>
                      <a:r>
                        <a:rPr lang="sv-SE" sz="1000">
                          <a:solidFill>
                            <a:schemeClr val="bg1"/>
                          </a:solidFill>
                        </a:rPr>
                        <a:t>Förändring (%)</a:t>
                      </a:r>
                      <a:endParaRPr lang="sv-SE"/>
                    </a:p>
                  </a:txBody>
                  <a:tcPr>
                    <a:lnL w="12700" cmpd="sng">
                      <a:noFill/>
                    </a:lnL>
                    <a:lnR w="12700" cap="flat" cmpd="sng" algn="ctr">
                      <a:noFill/>
                      <a:prstDash val="solid"/>
                      <a:round/>
                      <a:headEnd type="none" w="med" len="med"/>
                      <a:tailEnd type="none" w="med" len="med"/>
                    </a:lnR>
                    <a:lnT w="38100" cmpd="sng">
                      <a:noFill/>
                    </a:lnT>
                    <a:lnB w="12700" cmpd="sng">
                      <a:noFill/>
                    </a:lnB>
                    <a:lnTlToBr w="12700" cmpd="sng">
                      <a:noFill/>
                      <a:prstDash val="solid"/>
                    </a:lnTlToBr>
                    <a:lnBlToTr w="12700" cmpd="sng">
                      <a:noFill/>
                      <a:prstDash val="solid"/>
                    </a:lnBlToTr>
                    <a:solidFill>
                      <a:srgbClr val="052364"/>
                    </a:solidFill>
                  </a:tcPr>
                </a:tc>
                <a:extLst>
                  <a:ext uri="{0D108BD9-81ED-4DB2-BD59-A6C34878D82A}">
                    <a16:rowId xmlns:a16="http://schemas.microsoft.com/office/drawing/2014/main" val="2696100177"/>
                  </a:ext>
                </a:extLst>
              </a:tr>
              <a:tr h="401126">
                <a:tc>
                  <a:txBody>
                    <a:bodyPr/>
                    <a:lstStyle/>
                    <a:p>
                      <a:pPr algn="ctr"/>
                      <a:endParaRPr lang="sv-SE" sz="1000" dirty="0">
                        <a:solidFill>
                          <a:schemeClr val="bg1"/>
                        </a:solidFill>
                      </a:endParaRPr>
                    </a:p>
                  </a:txBody>
                  <a:tcPr>
                    <a:lnL w="12700" cmpd="sng">
                      <a:noFill/>
                    </a:lnL>
                    <a:lnR w="12700" cap="flat" cmpd="sng" algn="ctr">
                      <a:no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rgbClr val="052364"/>
                    </a:solidFill>
                  </a:tcPr>
                </a:tc>
                <a:tc>
                  <a:txBody>
                    <a:bodyPr/>
                    <a:lstStyle/>
                    <a:p>
                      <a:pPr algn="ctr" rtl="0" fontAlgn="ctr"/>
                      <a:r>
                        <a:rPr lang="sv-SE" sz="1000" b="0" i="0" u="none" strike="noStrike" dirty="0">
                          <a:solidFill>
                            <a:srgbClr val="FFFFFF"/>
                          </a:solidFill>
                          <a:effectLst/>
                          <a:latin typeface="Futura Std Book" panose="020B0502020204020303" pitchFamily="34" charset="0"/>
                        </a:rPr>
                        <a:t>2021 kv4</a:t>
                      </a:r>
                    </a:p>
                  </a:txBody>
                  <a:tcPr marL="9525" marR="9525" marT="9525" marB="0" anchor="ctr">
                    <a:lnL w="12700" cmpd="sng">
                      <a:noFill/>
                    </a:lnL>
                    <a:lnR w="12700" cap="flat" cmpd="sng" algn="ctr">
                      <a:no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rgbClr val="052364"/>
                    </a:solidFill>
                  </a:tcPr>
                </a:tc>
                <a:tc>
                  <a:txBody>
                    <a:bodyPr/>
                    <a:lstStyle/>
                    <a:p>
                      <a:pPr algn="ctr" rtl="0" fontAlgn="ctr"/>
                      <a:r>
                        <a:rPr lang="sv-SE" sz="1000" b="0" i="0" u="none" strike="noStrike" dirty="0">
                          <a:solidFill>
                            <a:srgbClr val="FFFFFF"/>
                          </a:solidFill>
                          <a:effectLst/>
                          <a:latin typeface="Futura Std Book" panose="020B0502020204020303" pitchFamily="34" charset="0"/>
                        </a:rPr>
                        <a:t>-1 år</a:t>
                      </a:r>
                    </a:p>
                  </a:txBody>
                  <a:tcPr marL="9525" marR="9525" marT="9525"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rgbClr val="052364"/>
                    </a:solidFill>
                  </a:tcPr>
                </a:tc>
                <a:tc>
                  <a:txBody>
                    <a:bodyPr/>
                    <a:lstStyle/>
                    <a:p>
                      <a:pPr algn="ctr" rtl="0" fontAlgn="ctr"/>
                      <a:r>
                        <a:rPr lang="sv-SE" sz="1000" b="0" i="0" u="none" strike="noStrike" dirty="0">
                          <a:solidFill>
                            <a:srgbClr val="FFFFFF"/>
                          </a:solidFill>
                          <a:effectLst/>
                          <a:latin typeface="Futura Std Book" panose="020B0502020204020303" pitchFamily="34" charset="0"/>
                        </a:rPr>
                        <a:t>2021 kv4</a:t>
                      </a:r>
                    </a:p>
                  </a:txBody>
                  <a:tcPr marL="9525" marR="9525" marT="9525"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rgbClr val="052364"/>
                    </a:solidFill>
                  </a:tcPr>
                </a:tc>
                <a:tc>
                  <a:txBody>
                    <a:bodyPr/>
                    <a:lstStyle/>
                    <a:p>
                      <a:pPr algn="ctr" rtl="0" fontAlgn="ctr"/>
                      <a:r>
                        <a:rPr lang="sv-SE" sz="1000" b="0" i="0" u="none" strike="noStrike" dirty="0">
                          <a:solidFill>
                            <a:srgbClr val="FFFFFF"/>
                          </a:solidFill>
                          <a:effectLst/>
                          <a:latin typeface="Futura Std Book" panose="020B0502020204020303" pitchFamily="34" charset="0"/>
                        </a:rPr>
                        <a:t>-1 år</a:t>
                      </a:r>
                    </a:p>
                  </a:txBody>
                  <a:tcPr marL="9525" marR="9525" marT="9525"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rgbClr val="052364"/>
                    </a:solidFill>
                  </a:tcPr>
                </a:tc>
                <a:extLst>
                  <a:ext uri="{0D108BD9-81ED-4DB2-BD59-A6C34878D82A}">
                    <a16:rowId xmlns:a16="http://schemas.microsoft.com/office/drawing/2014/main" val="3081617630"/>
                  </a:ext>
                </a:extLst>
              </a:tr>
              <a:tr h="401126">
                <a:tc>
                  <a:txBody>
                    <a:bodyPr/>
                    <a:lstStyle/>
                    <a:p>
                      <a:pPr algn="l" rtl="0" fontAlgn="ctr"/>
                      <a:r>
                        <a:rPr lang="sv-SE" sz="800" b="1" i="0" u="none" strike="noStrike">
                          <a:solidFill>
                            <a:srgbClr val="000000"/>
                          </a:solidFill>
                          <a:effectLst/>
                          <a:latin typeface="Futura Std Book" panose="020B0502020204020303" pitchFamily="34" charset="0"/>
                        </a:rPr>
                        <a:t>Örebro län</a:t>
                      </a:r>
                    </a:p>
                  </a:txBody>
                  <a:tcPr marL="108000" marR="9525" marT="9525" marB="0" anchor="ctr">
                    <a:lnL w="12700" cmpd="sng">
                      <a:noFill/>
                    </a:lnL>
                    <a:lnR w="12700" cap="flat" cmpd="sng" algn="ctr">
                      <a:solidFill>
                        <a:schemeClr val="bg1"/>
                      </a:solidFill>
                      <a:prstDash val="solid"/>
                      <a:round/>
                      <a:headEnd type="none" w="med" len="med"/>
                      <a:tailEnd type="none" w="med" len="med"/>
                    </a:lnR>
                    <a:lnT w="12700" cmpd="sng">
                      <a:noFill/>
                    </a:lnT>
                  </a:tcPr>
                </a:tc>
                <a:tc>
                  <a:txBody>
                    <a:bodyPr/>
                    <a:lstStyle/>
                    <a:p>
                      <a:pPr algn="ctr" rtl="0" fontAlgn="ctr"/>
                      <a:r>
                        <a:rPr lang="sv-SE" sz="800" b="1" i="0" u="none" strike="noStrike">
                          <a:solidFill>
                            <a:srgbClr val="000000"/>
                          </a:solidFill>
                          <a:effectLst/>
                          <a:latin typeface="Futura Std Book" panose="020B0502020204020303"/>
                        </a:rPr>
                        <a:t>470</a:t>
                      </a:r>
                    </a:p>
                  </a:txBody>
                  <a:tcPr marL="9525" marR="9525" marT="9525"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mpd="sng">
                      <a:noFill/>
                    </a:lnT>
                  </a:tcPr>
                </a:tc>
                <a:tc>
                  <a:txBody>
                    <a:bodyPr/>
                    <a:lstStyle/>
                    <a:p>
                      <a:pPr algn="ctr" rtl="0" fontAlgn="ctr"/>
                      <a:r>
                        <a:rPr lang="sv-SE" sz="800" b="1" i="0" u="none" strike="noStrike">
                          <a:solidFill>
                            <a:srgbClr val="000000"/>
                          </a:solidFill>
                          <a:effectLst/>
                          <a:latin typeface="Futura Std Book" panose="020B0502020204020303"/>
                        </a:rPr>
                        <a:t>-2</a:t>
                      </a:r>
                    </a:p>
                  </a:txBody>
                  <a:tcPr marL="9525" marR="9525" marT="9525"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mpd="sng">
                      <a:noFill/>
                    </a:lnT>
                  </a:tcPr>
                </a:tc>
                <a:tc>
                  <a:txBody>
                    <a:bodyPr/>
                    <a:lstStyle/>
                    <a:p>
                      <a:pPr algn="ctr" rtl="0" fontAlgn="ctr"/>
                      <a:r>
                        <a:rPr lang="sv-SE" sz="800" b="1" i="0" u="none" strike="noStrike">
                          <a:solidFill>
                            <a:srgbClr val="000000"/>
                          </a:solidFill>
                          <a:effectLst/>
                          <a:latin typeface="Futura Std Book" panose="020B0502020204020303"/>
                        </a:rPr>
                        <a:t>54</a:t>
                      </a:r>
                    </a:p>
                  </a:txBody>
                  <a:tcPr marL="9525" marR="9525" marT="9525"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mpd="sng">
                      <a:noFill/>
                    </a:lnT>
                  </a:tcPr>
                </a:tc>
                <a:tc>
                  <a:txBody>
                    <a:bodyPr/>
                    <a:lstStyle/>
                    <a:p>
                      <a:pPr algn="ctr" rtl="0" fontAlgn="ctr"/>
                      <a:r>
                        <a:rPr lang="sv-SE" sz="800" b="1" i="0" u="none" strike="noStrike">
                          <a:solidFill>
                            <a:srgbClr val="000000"/>
                          </a:solidFill>
                          <a:effectLst/>
                          <a:latin typeface="Futura Std Book" panose="020B0502020204020303"/>
                        </a:rPr>
                        <a:t>46</a:t>
                      </a:r>
                    </a:p>
                  </a:txBody>
                  <a:tcPr marL="9525" marR="9525" marT="9525"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mpd="sng">
                      <a:noFill/>
                    </a:lnT>
                  </a:tcPr>
                </a:tc>
                <a:extLst>
                  <a:ext uri="{0D108BD9-81ED-4DB2-BD59-A6C34878D82A}">
                    <a16:rowId xmlns:a16="http://schemas.microsoft.com/office/drawing/2014/main" val="3745687708"/>
                  </a:ext>
                </a:extLst>
              </a:tr>
              <a:tr h="401126">
                <a:tc>
                  <a:txBody>
                    <a:bodyPr/>
                    <a:lstStyle/>
                    <a:p>
                      <a:pPr algn="l" rtl="0" fontAlgn="ctr"/>
                      <a:r>
                        <a:rPr lang="sv-SE" sz="800" b="0" i="0" u="none" strike="noStrike">
                          <a:solidFill>
                            <a:srgbClr val="000000"/>
                          </a:solidFill>
                          <a:effectLst/>
                          <a:latin typeface="Futura Std Book" panose="020B0502020204020303" pitchFamily="34" charset="0"/>
                        </a:rPr>
                        <a:t>Askersund</a:t>
                      </a:r>
                    </a:p>
                  </a:txBody>
                  <a:tcPr marL="108000" marR="9525" marT="9525" marB="0" anchor="ctr">
                    <a:lnL w="12700" cmpd="sng">
                      <a:noFill/>
                    </a:lnL>
                  </a:tcPr>
                </a:tc>
                <a:tc>
                  <a:txBody>
                    <a:bodyPr/>
                    <a:lstStyle/>
                    <a:p>
                      <a:pPr algn="ctr" rtl="0" fontAlgn="ctr"/>
                      <a:r>
                        <a:rPr lang="sv-SE" sz="800" b="0" i="0" u="none" strike="noStrike">
                          <a:solidFill>
                            <a:srgbClr val="000000"/>
                          </a:solidFill>
                          <a:effectLst/>
                          <a:latin typeface="Futura Std Book" panose="020B0502020204020303"/>
                        </a:rPr>
                        <a:t>14</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-22</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0</a:t>
                      </a:r>
                    </a:p>
                  </a:txBody>
                  <a:tcPr marL="9525" marR="9525" marT="9525" marB="0" anchor="ctr"/>
                </a:tc>
                <a:tc>
                  <a:txBody>
                    <a:bodyPr/>
                    <a:lstStyle/>
                    <a:p>
                      <a:pPr algn="ctr" rtl="0" fontAlgn="ctr"/>
                      <a:r>
                        <a:rPr lang="sv-SE" sz="800" b="0" i="0" u="none" strike="noStrike" dirty="0" err="1">
                          <a:solidFill>
                            <a:srgbClr val="000000"/>
                          </a:solidFill>
                          <a:effectLst/>
                          <a:latin typeface="Futura Std Book" panose="020B0502020204020303"/>
                        </a:rPr>
                        <a:t>i.u</a:t>
                      </a:r>
                      <a:r>
                        <a:rPr lang="sv-SE" sz="800" b="0" i="0" u="none" strike="noStrike" dirty="0">
                          <a:solidFill>
                            <a:srgbClr val="000000"/>
                          </a:solidFill>
                          <a:effectLst/>
                          <a:latin typeface="Futura Std Book" panose="020B0502020204020303"/>
                        </a:rPr>
                        <a:t>.</a:t>
                      </a:r>
                    </a:p>
                  </a:txBody>
                  <a:tcPr marL="9525" marR="9525" marT="9525" marB="0" anchor="ctr"/>
                </a:tc>
                <a:extLst>
                  <a:ext uri="{0D108BD9-81ED-4DB2-BD59-A6C34878D82A}">
                    <a16:rowId xmlns:a16="http://schemas.microsoft.com/office/drawing/2014/main" val="293360832"/>
                  </a:ext>
                </a:extLst>
              </a:tr>
              <a:tr h="401126">
                <a:tc>
                  <a:txBody>
                    <a:bodyPr/>
                    <a:lstStyle/>
                    <a:p>
                      <a:pPr algn="l" rtl="0" fontAlgn="ctr"/>
                      <a:r>
                        <a:rPr lang="sv-SE" sz="800" b="0" i="0" u="none" strike="noStrike">
                          <a:solidFill>
                            <a:srgbClr val="000000"/>
                          </a:solidFill>
                          <a:effectLst/>
                          <a:latin typeface="Futura Std Book" panose="020B0502020204020303" pitchFamily="34" charset="0"/>
                        </a:rPr>
                        <a:t>Degerfors</a:t>
                      </a:r>
                    </a:p>
                  </a:txBody>
                  <a:tcPr marL="108000" marR="9525" marT="9525" marB="0" anchor="ctr">
                    <a:lnL w="12700" cmpd="sng">
                      <a:noFill/>
                    </a:lnL>
                  </a:tcPr>
                </a:tc>
                <a:tc>
                  <a:txBody>
                    <a:bodyPr/>
                    <a:lstStyle/>
                    <a:p>
                      <a:pPr algn="ctr" rtl="0" fontAlgn="ctr"/>
                      <a:r>
                        <a:rPr lang="sv-SE" sz="800" b="0" i="0" u="none" strike="noStrike">
                          <a:solidFill>
                            <a:srgbClr val="000000"/>
                          </a:solidFill>
                          <a:effectLst/>
                          <a:latin typeface="Futura Std Book" panose="020B0502020204020303"/>
                        </a:rPr>
                        <a:t>14</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17</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2</a:t>
                      </a:r>
                    </a:p>
                  </a:txBody>
                  <a:tcPr marL="9525" marR="9525" marT="9525" marB="0" anchor="ctr"/>
                </a:tc>
                <a:tc>
                  <a:txBody>
                    <a:bodyPr/>
                    <a:lstStyle/>
                    <a:p>
                      <a:pPr algn="ctr" rtl="0" fontAlgn="ctr"/>
                      <a:r>
                        <a:rPr lang="sv-SE" sz="800" b="0" i="0" u="none" strike="noStrike" dirty="0" err="1">
                          <a:solidFill>
                            <a:srgbClr val="000000"/>
                          </a:solidFill>
                          <a:effectLst/>
                          <a:latin typeface="Futura Std Book" panose="020B0502020204020303"/>
                        </a:rPr>
                        <a:t>i.u</a:t>
                      </a:r>
                      <a:r>
                        <a:rPr lang="sv-SE" sz="800" b="0" i="0" u="none" strike="noStrike" dirty="0">
                          <a:solidFill>
                            <a:srgbClr val="000000"/>
                          </a:solidFill>
                          <a:effectLst/>
                          <a:latin typeface="Futura Std Book" panose="020B0502020204020303"/>
                        </a:rPr>
                        <a:t>.</a:t>
                      </a:r>
                    </a:p>
                  </a:txBody>
                  <a:tcPr marL="9525" marR="9525" marT="9525" marB="0" anchor="ctr"/>
                </a:tc>
                <a:extLst>
                  <a:ext uri="{0D108BD9-81ED-4DB2-BD59-A6C34878D82A}">
                    <a16:rowId xmlns:a16="http://schemas.microsoft.com/office/drawing/2014/main" val="1559525621"/>
                  </a:ext>
                </a:extLst>
              </a:tr>
              <a:tr h="401126">
                <a:tc>
                  <a:txBody>
                    <a:bodyPr/>
                    <a:lstStyle/>
                    <a:p>
                      <a:pPr algn="l" rtl="0" fontAlgn="ctr"/>
                      <a:r>
                        <a:rPr lang="sv-SE" sz="800" b="0" i="0" u="none" strike="noStrike">
                          <a:solidFill>
                            <a:srgbClr val="000000"/>
                          </a:solidFill>
                          <a:effectLst/>
                          <a:latin typeface="Futura Std Book" panose="020B0502020204020303" pitchFamily="34" charset="0"/>
                        </a:rPr>
                        <a:t>Hallsberg</a:t>
                      </a:r>
                    </a:p>
                  </a:txBody>
                  <a:tcPr marL="108000" marR="9525" marT="9525" marB="0" anchor="ctr">
                    <a:lnL w="12700" cmpd="sng">
                      <a:noFill/>
                    </a:lnL>
                  </a:tcPr>
                </a:tc>
                <a:tc>
                  <a:txBody>
                    <a:bodyPr/>
                    <a:lstStyle/>
                    <a:p>
                      <a:pPr algn="ctr" rtl="0" fontAlgn="ctr"/>
                      <a:r>
                        <a:rPr lang="sv-SE" sz="800" b="0" i="0" u="none" strike="noStrike">
                          <a:solidFill>
                            <a:srgbClr val="000000"/>
                          </a:solidFill>
                          <a:effectLst/>
                          <a:latin typeface="Futura Std Book" panose="020B0502020204020303"/>
                        </a:rPr>
                        <a:t>19</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-24</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3</a:t>
                      </a:r>
                    </a:p>
                  </a:txBody>
                  <a:tcPr marL="9525" marR="9525" marT="9525" marB="0" anchor="ctr"/>
                </a:tc>
                <a:tc>
                  <a:txBody>
                    <a:bodyPr/>
                    <a:lstStyle/>
                    <a:p>
                      <a:pPr algn="ctr" rtl="0" fontAlgn="ctr"/>
                      <a:r>
                        <a:rPr lang="sv-SE" sz="800" b="0" i="0" u="none" strike="noStrike" dirty="0" err="1">
                          <a:solidFill>
                            <a:srgbClr val="000000"/>
                          </a:solidFill>
                          <a:effectLst/>
                          <a:latin typeface="Futura Std Book" panose="020B0502020204020303"/>
                        </a:rPr>
                        <a:t>i.u</a:t>
                      </a:r>
                      <a:r>
                        <a:rPr lang="sv-SE" sz="800" b="0" i="0" u="none" strike="noStrike" dirty="0">
                          <a:solidFill>
                            <a:srgbClr val="000000"/>
                          </a:solidFill>
                          <a:effectLst/>
                          <a:latin typeface="Futura Std Book" panose="020B0502020204020303"/>
                        </a:rPr>
                        <a:t>.</a:t>
                      </a:r>
                    </a:p>
                  </a:txBody>
                  <a:tcPr marL="9525" marR="9525" marT="9525" marB="0" anchor="ctr"/>
                </a:tc>
                <a:extLst>
                  <a:ext uri="{0D108BD9-81ED-4DB2-BD59-A6C34878D82A}">
                    <a16:rowId xmlns:a16="http://schemas.microsoft.com/office/drawing/2014/main" val="1947986397"/>
                  </a:ext>
                </a:extLst>
              </a:tr>
              <a:tr h="401126">
                <a:tc>
                  <a:txBody>
                    <a:bodyPr/>
                    <a:lstStyle/>
                    <a:p>
                      <a:pPr algn="l" rtl="0" fontAlgn="ctr"/>
                      <a:r>
                        <a:rPr lang="sv-SE" sz="800" b="0" i="0" u="none" strike="noStrike">
                          <a:solidFill>
                            <a:srgbClr val="000000"/>
                          </a:solidFill>
                          <a:effectLst/>
                          <a:latin typeface="Futura Std Book" panose="020B0502020204020303" pitchFamily="34" charset="0"/>
                        </a:rPr>
                        <a:t>Hällefors</a:t>
                      </a:r>
                    </a:p>
                  </a:txBody>
                  <a:tcPr marL="108000" marR="9525" marT="9525" marB="0" anchor="ctr">
                    <a:lnL w="12700" cmpd="sng">
                      <a:noFill/>
                    </a:lnL>
                  </a:tcPr>
                </a:tc>
                <a:tc>
                  <a:txBody>
                    <a:bodyPr/>
                    <a:lstStyle/>
                    <a:p>
                      <a:pPr algn="ctr" rtl="0" fontAlgn="ctr"/>
                      <a:r>
                        <a:rPr lang="sv-SE" sz="800" b="0" i="0" u="none" strike="noStrike">
                          <a:solidFill>
                            <a:srgbClr val="000000"/>
                          </a:solidFill>
                          <a:effectLst/>
                          <a:latin typeface="Futura Std Book" panose="020B0502020204020303"/>
                        </a:rPr>
                        <a:t>6</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50</a:t>
                      </a:r>
                    </a:p>
                  </a:txBody>
                  <a:tcPr marL="9525" marR="9525" marT="9525" marB="0" anchor="ct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kumimoji="0" lang="sv-SE" sz="800" b="0" i="0" u="none" strike="noStrike" kern="1200" cap="none" spc="0" normalizeH="0" baseline="0" noProof="0">
                          <a:ln>
                            <a:noFill/>
                          </a:ln>
                          <a:solidFill>
                            <a:srgbClr val="000000"/>
                          </a:solidFill>
                          <a:effectLst/>
                          <a:uLnTx/>
                          <a:uFillTx/>
                          <a:latin typeface="Futura Std Book" panose="020B0502020204020303"/>
                          <a:ea typeface="+mn-ea"/>
                          <a:cs typeface="+mn-cs"/>
                        </a:rPr>
                        <a:t>i.u.</a:t>
                      </a:r>
                      <a:endParaRPr kumimoji="0" lang="sv-SE" sz="800" b="0" i="0" u="none" strike="noStrike" kern="1200" cap="none" spc="0" normalizeH="0" baseline="0" noProof="0" dirty="0">
                        <a:ln>
                          <a:noFill/>
                        </a:ln>
                        <a:solidFill>
                          <a:srgbClr val="000000"/>
                        </a:solidFill>
                        <a:effectLst/>
                        <a:uLnTx/>
                        <a:uFillTx/>
                        <a:latin typeface="Futura Std Book" panose="020B0502020204020303"/>
                        <a:ea typeface="+mn-ea"/>
                        <a:cs typeface="+mn-cs"/>
                      </a:endParaRPr>
                    </a:p>
                  </a:txBody>
                  <a:tcPr marL="9525" marR="9525" marT="9525" marB="0" anchor="ct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kumimoji="0" lang="sv-SE" sz="800" b="0" i="0" u="none" strike="noStrike" kern="1200" cap="none" spc="0" normalizeH="0" baseline="0" noProof="0" dirty="0" err="1">
                          <a:ln>
                            <a:noFill/>
                          </a:ln>
                          <a:solidFill>
                            <a:srgbClr val="000000"/>
                          </a:solidFill>
                          <a:effectLst/>
                          <a:uLnTx/>
                          <a:uFillTx/>
                          <a:latin typeface="Futura Std Book" panose="020B0502020204020303"/>
                          <a:ea typeface="+mn-ea"/>
                          <a:cs typeface="+mn-cs"/>
                        </a:rPr>
                        <a:t>i.u</a:t>
                      </a:r>
                      <a:r>
                        <a:rPr kumimoji="0" lang="sv-SE" sz="800" b="0" i="0" u="none" strike="noStrike" kern="1200" cap="none" spc="0" normalizeH="0" baseline="0" noProof="0" dirty="0">
                          <a:ln>
                            <a:noFill/>
                          </a:ln>
                          <a:solidFill>
                            <a:srgbClr val="000000"/>
                          </a:solidFill>
                          <a:effectLst/>
                          <a:uLnTx/>
                          <a:uFillTx/>
                          <a:latin typeface="Futura Std Book" panose="020B0502020204020303"/>
                          <a:ea typeface="+mn-ea"/>
                          <a:cs typeface="+mn-cs"/>
                        </a:rPr>
                        <a:t>.</a:t>
                      </a:r>
                    </a:p>
                  </a:txBody>
                  <a:tcPr marL="9525" marR="9525" marT="9525" marB="0" anchor="ctr"/>
                </a:tc>
                <a:extLst>
                  <a:ext uri="{0D108BD9-81ED-4DB2-BD59-A6C34878D82A}">
                    <a16:rowId xmlns:a16="http://schemas.microsoft.com/office/drawing/2014/main" val="2325918200"/>
                  </a:ext>
                </a:extLst>
              </a:tr>
              <a:tr h="401126">
                <a:tc>
                  <a:txBody>
                    <a:bodyPr/>
                    <a:lstStyle/>
                    <a:p>
                      <a:pPr algn="l" rtl="0" fontAlgn="ctr"/>
                      <a:r>
                        <a:rPr lang="sv-SE" sz="800" b="0" i="0" u="none" strike="noStrike">
                          <a:solidFill>
                            <a:srgbClr val="000000"/>
                          </a:solidFill>
                          <a:effectLst/>
                          <a:latin typeface="Futura Std Book" panose="020B0502020204020303" pitchFamily="34" charset="0"/>
                        </a:rPr>
                        <a:t>Karlskoga</a:t>
                      </a:r>
                    </a:p>
                  </a:txBody>
                  <a:tcPr marL="108000" marR="9525" marT="9525" marB="0" anchor="ctr">
                    <a:lnL w="12700" cmpd="sng">
                      <a:noFill/>
                    </a:lnL>
                  </a:tcPr>
                </a:tc>
                <a:tc>
                  <a:txBody>
                    <a:bodyPr/>
                    <a:lstStyle/>
                    <a:p>
                      <a:pPr algn="ctr" rtl="0" fontAlgn="ctr"/>
                      <a:r>
                        <a:rPr lang="sv-SE" sz="800" b="0" i="0" u="none" strike="noStrike">
                          <a:solidFill>
                            <a:srgbClr val="000000"/>
                          </a:solidFill>
                          <a:effectLst/>
                          <a:latin typeface="Futura Std Book" panose="020B0502020204020303"/>
                        </a:rPr>
                        <a:t>30</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-30</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1</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-50</a:t>
                      </a:r>
                    </a:p>
                  </a:txBody>
                  <a:tcPr marL="9525" marR="9525" marT="9525" marB="0" anchor="ctr"/>
                </a:tc>
                <a:extLst>
                  <a:ext uri="{0D108BD9-81ED-4DB2-BD59-A6C34878D82A}">
                    <a16:rowId xmlns:a16="http://schemas.microsoft.com/office/drawing/2014/main" val="3944598109"/>
                  </a:ext>
                </a:extLst>
              </a:tr>
              <a:tr h="401126">
                <a:tc>
                  <a:txBody>
                    <a:bodyPr/>
                    <a:lstStyle/>
                    <a:p>
                      <a:pPr algn="l" rtl="0" fontAlgn="ctr"/>
                      <a:r>
                        <a:rPr lang="sv-SE" sz="800" b="0" i="0" u="none" strike="noStrike">
                          <a:solidFill>
                            <a:srgbClr val="000000"/>
                          </a:solidFill>
                          <a:effectLst/>
                          <a:latin typeface="Futura Std Book" panose="020B0502020204020303" pitchFamily="34" charset="0"/>
                        </a:rPr>
                        <a:t>Kumla</a:t>
                      </a:r>
                    </a:p>
                  </a:txBody>
                  <a:tcPr marL="108000" marR="9525" marT="9525" marB="0" anchor="ctr">
                    <a:lnL w="12700" cmpd="sng">
                      <a:noFill/>
                    </a:lnL>
                  </a:tcPr>
                </a:tc>
                <a:tc>
                  <a:txBody>
                    <a:bodyPr/>
                    <a:lstStyle/>
                    <a:p>
                      <a:pPr algn="ctr" rtl="0" fontAlgn="ctr"/>
                      <a:r>
                        <a:rPr lang="sv-SE" sz="800" b="0" i="0" u="none" strike="noStrike">
                          <a:solidFill>
                            <a:srgbClr val="000000"/>
                          </a:solidFill>
                          <a:effectLst/>
                          <a:latin typeface="Futura Std Book" panose="020B0502020204020303"/>
                        </a:rPr>
                        <a:t>21</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-13</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1</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-67</a:t>
                      </a:r>
                    </a:p>
                  </a:txBody>
                  <a:tcPr marL="9525" marR="9525" marT="9525" marB="0" anchor="ctr"/>
                </a:tc>
                <a:extLst>
                  <a:ext uri="{0D108BD9-81ED-4DB2-BD59-A6C34878D82A}">
                    <a16:rowId xmlns:a16="http://schemas.microsoft.com/office/drawing/2014/main" val="3208508909"/>
                  </a:ext>
                </a:extLst>
              </a:tr>
              <a:tr h="401126">
                <a:tc>
                  <a:txBody>
                    <a:bodyPr/>
                    <a:lstStyle/>
                    <a:p>
                      <a:pPr algn="l" rtl="0" fontAlgn="ctr"/>
                      <a:r>
                        <a:rPr lang="sv-SE" sz="800" b="0" i="0" u="none" strike="noStrike">
                          <a:solidFill>
                            <a:srgbClr val="000000"/>
                          </a:solidFill>
                          <a:effectLst/>
                          <a:latin typeface="Futura Std Book" panose="020B0502020204020303" pitchFamily="34" charset="0"/>
                        </a:rPr>
                        <a:t>Laxå</a:t>
                      </a:r>
                    </a:p>
                  </a:txBody>
                  <a:tcPr marL="108000" marR="9525" marT="9525" marB="0" anchor="ctr">
                    <a:lnL w="12700" cmpd="sng">
                      <a:noFill/>
                    </a:lnL>
                  </a:tcPr>
                </a:tc>
                <a:tc>
                  <a:txBody>
                    <a:bodyPr/>
                    <a:lstStyle/>
                    <a:p>
                      <a:pPr algn="ctr" rtl="0" fontAlgn="ctr"/>
                      <a:r>
                        <a:rPr lang="sv-SE" sz="800" b="0" i="0" u="none" strike="noStrike">
                          <a:solidFill>
                            <a:srgbClr val="000000"/>
                          </a:solidFill>
                          <a:effectLst/>
                          <a:latin typeface="Futura Std Book" panose="020B0502020204020303"/>
                        </a:rPr>
                        <a:t>4</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-33</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2</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100</a:t>
                      </a:r>
                    </a:p>
                  </a:txBody>
                  <a:tcPr marL="9525" marR="9525" marT="9525" marB="0" anchor="ctr"/>
                </a:tc>
                <a:extLst>
                  <a:ext uri="{0D108BD9-81ED-4DB2-BD59-A6C34878D82A}">
                    <a16:rowId xmlns:a16="http://schemas.microsoft.com/office/drawing/2014/main" val="1121273573"/>
                  </a:ext>
                </a:extLst>
              </a:tr>
              <a:tr h="401126">
                <a:tc>
                  <a:txBody>
                    <a:bodyPr/>
                    <a:lstStyle/>
                    <a:p>
                      <a:pPr algn="l" rtl="0" fontAlgn="ctr"/>
                      <a:r>
                        <a:rPr lang="sv-SE" sz="800" b="0" i="0" u="none" strike="noStrike">
                          <a:solidFill>
                            <a:srgbClr val="000000"/>
                          </a:solidFill>
                          <a:effectLst/>
                          <a:latin typeface="Futura Std Book" panose="020B0502020204020303" pitchFamily="34" charset="0"/>
                        </a:rPr>
                        <a:t>Lekeberg</a:t>
                      </a:r>
                    </a:p>
                  </a:txBody>
                  <a:tcPr marL="108000" marR="9525" marT="9525" marB="0" anchor="ctr">
                    <a:lnL w="12700" cmpd="sng">
                      <a:noFill/>
                    </a:lnL>
                  </a:tcPr>
                </a:tc>
                <a:tc>
                  <a:txBody>
                    <a:bodyPr/>
                    <a:lstStyle/>
                    <a:p>
                      <a:pPr algn="ctr" rtl="0" fontAlgn="ctr"/>
                      <a:r>
                        <a:rPr lang="sv-SE" sz="800" b="0" i="0" u="none" strike="noStrike">
                          <a:solidFill>
                            <a:srgbClr val="000000"/>
                          </a:solidFill>
                          <a:effectLst/>
                          <a:latin typeface="Futura Std Book" panose="020B0502020204020303"/>
                        </a:rPr>
                        <a:t>17</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6</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3</a:t>
                      </a:r>
                    </a:p>
                  </a:txBody>
                  <a:tcPr marL="9525" marR="9525" marT="9525" marB="0" anchor="ctr"/>
                </a:tc>
                <a:tc>
                  <a:txBody>
                    <a:bodyPr/>
                    <a:lstStyle/>
                    <a:p>
                      <a:pPr algn="ctr" rtl="0" fontAlgn="ctr"/>
                      <a:r>
                        <a:rPr lang="sv-SE" sz="800" b="0" i="0" u="none" strike="noStrike" dirty="0" err="1">
                          <a:solidFill>
                            <a:srgbClr val="000000"/>
                          </a:solidFill>
                          <a:effectLst/>
                          <a:latin typeface="Futura Std Book" panose="020B0502020204020303"/>
                        </a:rPr>
                        <a:t>i.u</a:t>
                      </a:r>
                      <a:r>
                        <a:rPr lang="sv-SE" sz="800" b="0" i="0" u="none" strike="noStrike" dirty="0">
                          <a:solidFill>
                            <a:srgbClr val="000000"/>
                          </a:solidFill>
                          <a:effectLst/>
                          <a:latin typeface="Futura Std Book" panose="020B0502020204020303"/>
                        </a:rPr>
                        <a:t>.</a:t>
                      </a:r>
                    </a:p>
                  </a:txBody>
                  <a:tcPr marL="9525" marR="9525" marT="9525" marB="0" anchor="ctr"/>
                </a:tc>
                <a:extLst>
                  <a:ext uri="{0D108BD9-81ED-4DB2-BD59-A6C34878D82A}">
                    <a16:rowId xmlns:a16="http://schemas.microsoft.com/office/drawing/2014/main" val="1084239425"/>
                  </a:ext>
                </a:extLst>
              </a:tr>
              <a:tr h="401126">
                <a:tc>
                  <a:txBody>
                    <a:bodyPr/>
                    <a:lstStyle/>
                    <a:p>
                      <a:pPr algn="l" rtl="0" fontAlgn="ctr"/>
                      <a:r>
                        <a:rPr lang="sv-SE" sz="800" b="0" i="0" u="none" strike="noStrike">
                          <a:solidFill>
                            <a:srgbClr val="000000"/>
                          </a:solidFill>
                          <a:effectLst/>
                          <a:latin typeface="Futura Std Book" panose="020B0502020204020303" pitchFamily="34" charset="0"/>
                        </a:rPr>
                        <a:t>Lindesberg</a:t>
                      </a:r>
                    </a:p>
                  </a:txBody>
                  <a:tcPr marL="108000" marR="9525" marT="9525" marB="0" anchor="ctr">
                    <a:lnL w="12700" cmpd="sng">
                      <a:noFill/>
                    </a:lnL>
                  </a:tcPr>
                </a:tc>
                <a:tc>
                  <a:txBody>
                    <a:bodyPr/>
                    <a:lstStyle/>
                    <a:p>
                      <a:pPr algn="ctr" rtl="0" fontAlgn="ctr"/>
                      <a:r>
                        <a:rPr lang="sv-SE" sz="800" b="0" i="0" u="none" strike="noStrike">
                          <a:solidFill>
                            <a:srgbClr val="000000"/>
                          </a:solidFill>
                          <a:effectLst/>
                          <a:latin typeface="Futura Std Book" panose="020B0502020204020303"/>
                        </a:rPr>
                        <a:t>30</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50</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1</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-67</a:t>
                      </a:r>
                    </a:p>
                  </a:txBody>
                  <a:tcPr marL="9525" marR="9525" marT="9525" marB="0" anchor="ctr"/>
                </a:tc>
                <a:extLst>
                  <a:ext uri="{0D108BD9-81ED-4DB2-BD59-A6C34878D82A}">
                    <a16:rowId xmlns:a16="http://schemas.microsoft.com/office/drawing/2014/main" val="2047465816"/>
                  </a:ext>
                </a:extLst>
              </a:tr>
              <a:tr h="401126">
                <a:tc>
                  <a:txBody>
                    <a:bodyPr/>
                    <a:lstStyle/>
                    <a:p>
                      <a:pPr algn="l" rtl="0" fontAlgn="ctr"/>
                      <a:r>
                        <a:rPr lang="sv-SE" sz="800" b="0" i="0" u="none" strike="noStrike">
                          <a:solidFill>
                            <a:srgbClr val="000000"/>
                          </a:solidFill>
                          <a:effectLst/>
                          <a:latin typeface="Futura Std Book" panose="020B0502020204020303" pitchFamily="34" charset="0"/>
                        </a:rPr>
                        <a:t>Ljusnarsberg</a:t>
                      </a:r>
                    </a:p>
                  </a:txBody>
                  <a:tcPr marL="108000" marR="9525" marT="9525" marB="0" anchor="ctr">
                    <a:lnL w="12700" cmpd="sng">
                      <a:noFill/>
                    </a:lnL>
                  </a:tcPr>
                </a:tc>
                <a:tc>
                  <a:txBody>
                    <a:bodyPr/>
                    <a:lstStyle/>
                    <a:p>
                      <a:pPr algn="ctr" rtl="0" fontAlgn="ctr"/>
                      <a:r>
                        <a:rPr lang="sv-SE" sz="800" b="0" i="0" u="none" strike="noStrike">
                          <a:solidFill>
                            <a:srgbClr val="000000"/>
                          </a:solidFill>
                          <a:effectLst/>
                          <a:latin typeface="Futura Std Book" panose="020B0502020204020303"/>
                        </a:rPr>
                        <a:t>4</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33</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2</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0</a:t>
                      </a:r>
                    </a:p>
                  </a:txBody>
                  <a:tcPr marL="9525" marR="9525" marT="9525" marB="0" anchor="ctr"/>
                </a:tc>
                <a:extLst>
                  <a:ext uri="{0D108BD9-81ED-4DB2-BD59-A6C34878D82A}">
                    <a16:rowId xmlns:a16="http://schemas.microsoft.com/office/drawing/2014/main" val="4226078857"/>
                  </a:ext>
                </a:extLst>
              </a:tr>
              <a:tr h="401126">
                <a:tc>
                  <a:txBody>
                    <a:bodyPr/>
                    <a:lstStyle/>
                    <a:p>
                      <a:pPr algn="l" rtl="0" fontAlgn="ctr"/>
                      <a:r>
                        <a:rPr lang="sv-SE" sz="800" b="0" i="0" u="none" strike="noStrike">
                          <a:solidFill>
                            <a:srgbClr val="000000"/>
                          </a:solidFill>
                          <a:effectLst/>
                          <a:latin typeface="Futura Std Book" panose="020B0502020204020303" pitchFamily="34" charset="0"/>
                        </a:rPr>
                        <a:t>Nora</a:t>
                      </a:r>
                    </a:p>
                  </a:txBody>
                  <a:tcPr marL="108000" marR="9525" marT="9525" marB="0" anchor="ctr">
                    <a:lnL w="12700" cmpd="sng">
                      <a:noFill/>
                    </a:lnL>
                  </a:tcPr>
                </a:tc>
                <a:tc>
                  <a:txBody>
                    <a:bodyPr/>
                    <a:lstStyle/>
                    <a:p>
                      <a:pPr algn="ctr" rtl="0" fontAlgn="ctr"/>
                      <a:r>
                        <a:rPr lang="sv-SE" sz="800" b="0" i="0" u="none" strike="noStrike">
                          <a:solidFill>
                            <a:srgbClr val="000000"/>
                          </a:solidFill>
                          <a:effectLst/>
                          <a:latin typeface="Futura Std Book" panose="020B0502020204020303"/>
                        </a:rPr>
                        <a:t>17</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42</a:t>
                      </a:r>
                    </a:p>
                  </a:txBody>
                  <a:tcPr marL="9525" marR="9525" marT="9525" marB="0" anchor="ct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kumimoji="0" lang="sv-SE" sz="800" b="0" i="0" u="none" strike="noStrike" kern="1200" cap="none" spc="0" normalizeH="0" baseline="0" noProof="0">
                          <a:ln>
                            <a:noFill/>
                          </a:ln>
                          <a:solidFill>
                            <a:srgbClr val="000000"/>
                          </a:solidFill>
                          <a:effectLst/>
                          <a:uLnTx/>
                          <a:uFillTx/>
                          <a:latin typeface="Futura Std Book" panose="020B0502020204020303"/>
                          <a:ea typeface="+mn-ea"/>
                          <a:cs typeface="+mn-cs"/>
                        </a:rPr>
                        <a:t>i.u.</a:t>
                      </a:r>
                      <a:endParaRPr kumimoji="0" lang="sv-SE" sz="800" b="0" i="0" u="none" strike="noStrike" kern="1200" cap="none" spc="0" normalizeH="0" baseline="0" noProof="0" dirty="0">
                        <a:ln>
                          <a:noFill/>
                        </a:ln>
                        <a:solidFill>
                          <a:srgbClr val="000000"/>
                        </a:solidFill>
                        <a:effectLst/>
                        <a:uLnTx/>
                        <a:uFillTx/>
                        <a:latin typeface="Futura Std Book" panose="020B0502020204020303"/>
                        <a:ea typeface="+mn-ea"/>
                        <a:cs typeface="+mn-cs"/>
                      </a:endParaRPr>
                    </a:p>
                  </a:txBody>
                  <a:tcPr marL="9525" marR="9525" marT="9525" marB="0" anchor="ct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kumimoji="0" lang="sv-SE" sz="800" b="0" i="0" u="none" strike="noStrike" kern="1200" cap="none" spc="0" normalizeH="0" baseline="0" noProof="0" dirty="0" err="1">
                          <a:ln>
                            <a:noFill/>
                          </a:ln>
                          <a:solidFill>
                            <a:srgbClr val="000000"/>
                          </a:solidFill>
                          <a:effectLst/>
                          <a:uLnTx/>
                          <a:uFillTx/>
                          <a:latin typeface="Futura Std Book" panose="020B0502020204020303"/>
                          <a:ea typeface="+mn-ea"/>
                          <a:cs typeface="+mn-cs"/>
                        </a:rPr>
                        <a:t>i.u</a:t>
                      </a:r>
                      <a:r>
                        <a:rPr kumimoji="0" lang="sv-SE" sz="800" b="0" i="0" u="none" strike="noStrike" kern="1200" cap="none" spc="0" normalizeH="0" baseline="0" noProof="0" dirty="0">
                          <a:ln>
                            <a:noFill/>
                          </a:ln>
                          <a:solidFill>
                            <a:srgbClr val="000000"/>
                          </a:solidFill>
                          <a:effectLst/>
                          <a:uLnTx/>
                          <a:uFillTx/>
                          <a:latin typeface="Futura Std Book" panose="020B0502020204020303"/>
                          <a:ea typeface="+mn-ea"/>
                          <a:cs typeface="+mn-cs"/>
                        </a:rPr>
                        <a:t>.</a:t>
                      </a:r>
                    </a:p>
                  </a:txBody>
                  <a:tcPr marL="9525" marR="9525" marT="9525" marB="0" anchor="ctr"/>
                </a:tc>
                <a:extLst>
                  <a:ext uri="{0D108BD9-81ED-4DB2-BD59-A6C34878D82A}">
                    <a16:rowId xmlns:a16="http://schemas.microsoft.com/office/drawing/2014/main" val="2443966492"/>
                  </a:ext>
                </a:extLst>
              </a:tr>
              <a:tr h="401126">
                <a:tc>
                  <a:txBody>
                    <a:bodyPr/>
                    <a:lstStyle/>
                    <a:p>
                      <a:pPr algn="l" rtl="0" fontAlgn="ctr"/>
                      <a:r>
                        <a:rPr lang="sv-SE" sz="800" b="0" i="0" u="none" strike="noStrike">
                          <a:solidFill>
                            <a:srgbClr val="000000"/>
                          </a:solidFill>
                          <a:effectLst/>
                          <a:latin typeface="Futura Std Book" panose="020B0502020204020303" pitchFamily="34" charset="0"/>
                        </a:rPr>
                        <a:t>Örebro</a:t>
                      </a:r>
                    </a:p>
                  </a:txBody>
                  <a:tcPr marL="108000" marR="9525" marT="9525" marB="0" anchor="ctr">
                    <a:lnL w="12700" cmpd="sng">
                      <a:noFill/>
                    </a:lnL>
                  </a:tcPr>
                </a:tc>
                <a:tc>
                  <a:txBody>
                    <a:bodyPr/>
                    <a:lstStyle/>
                    <a:p>
                      <a:pPr algn="ctr" rtl="0" fontAlgn="ctr"/>
                      <a:r>
                        <a:rPr lang="sv-SE" sz="800" b="0" i="0" u="none" strike="noStrike">
                          <a:solidFill>
                            <a:srgbClr val="000000"/>
                          </a:solidFill>
                          <a:effectLst/>
                          <a:latin typeface="Futura Std Book" panose="020B0502020204020303"/>
                        </a:rPr>
                        <a:t>294</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-2</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39</a:t>
                      </a:r>
                    </a:p>
                  </a:txBody>
                  <a:tcPr marL="9525" marR="9525" marT="9525" marB="0" anchor="ctr"/>
                </a:tc>
                <a:tc>
                  <a:txBody>
                    <a:bodyPr/>
                    <a:lstStyle/>
                    <a:p>
                      <a:pPr algn="ctr" rtl="0" fontAlgn="ctr"/>
                      <a:r>
                        <a:rPr lang="sv-SE" sz="800" b="0" i="0" u="none" strike="noStrike" dirty="0">
                          <a:solidFill>
                            <a:srgbClr val="000000"/>
                          </a:solidFill>
                          <a:effectLst/>
                          <a:latin typeface="Futura Std Book" panose="020B0502020204020303"/>
                        </a:rPr>
                        <a:t>70</a:t>
                      </a:r>
                    </a:p>
                  </a:txBody>
                  <a:tcPr marL="9525" marR="9525" marT="9525" marB="0" anchor="ctr"/>
                </a:tc>
                <a:extLst>
                  <a:ext uri="{0D108BD9-81ED-4DB2-BD59-A6C34878D82A}">
                    <a16:rowId xmlns:a16="http://schemas.microsoft.com/office/drawing/2014/main" val="3055248050"/>
                  </a:ext>
                </a:extLst>
              </a:tr>
            </a:tbl>
          </a:graphicData>
        </a:graphic>
      </p:graphicFrame>
      <p:sp>
        <p:nvSpPr>
          <p:cNvPr id="5" name="textruta 4">
            <a:extLst>
              <a:ext uri="{FF2B5EF4-FFF2-40B4-BE49-F238E27FC236}">
                <a16:creationId xmlns:a16="http://schemas.microsoft.com/office/drawing/2014/main" id="{72DCB36B-58AC-4779-9F36-3C63293350E2}"/>
              </a:ext>
            </a:extLst>
          </p:cNvPr>
          <p:cNvSpPr txBox="1"/>
          <p:nvPr/>
        </p:nvSpPr>
        <p:spPr>
          <a:xfrm>
            <a:off x="6096000" y="6630824"/>
            <a:ext cx="1156086" cy="246221"/>
          </a:xfrm>
          <a:prstGeom prst="rect">
            <a:avLst/>
          </a:prstGeom>
          <a:noFill/>
        </p:spPr>
        <p:txBody>
          <a:bodyPr wrap="none" rtlCol="0">
            <a:spAutoFit/>
          </a:bodyPr>
          <a:lstStyle/>
          <a:p>
            <a:r>
              <a:rPr lang="sv-SE" sz="800" dirty="0"/>
              <a:t>Källa: Bolagsverket</a:t>
            </a:r>
            <a:r>
              <a:rPr lang="sv-SE" sz="1000" dirty="0"/>
              <a:t> </a:t>
            </a:r>
          </a:p>
        </p:txBody>
      </p:sp>
      <p:sp>
        <p:nvSpPr>
          <p:cNvPr id="13" name="Rubrik 8">
            <a:extLst>
              <a:ext uri="{FF2B5EF4-FFF2-40B4-BE49-F238E27FC236}">
                <a16:creationId xmlns:a16="http://schemas.microsoft.com/office/drawing/2014/main" id="{9D3FD2DD-A64C-48E3-94AC-F5DD0CB1FD44}"/>
              </a:ext>
            </a:extLst>
          </p:cNvPr>
          <p:cNvSpPr txBox="1">
            <a:spLocks/>
          </p:cNvSpPr>
          <p:nvPr/>
        </p:nvSpPr>
        <p:spPr>
          <a:xfrm>
            <a:off x="730249" y="342899"/>
            <a:ext cx="4951380" cy="891049"/>
          </a:xfrm>
          <a:prstGeom prst="rect">
            <a:avLst/>
          </a:prstGeom>
        </p:spPr>
        <p:txBody>
          <a:bodyPr vert="horz" lIns="0" tIns="0" rIns="0" bIns="0" rtlCol="0" anchor="b" anchorCtr="0">
            <a:noAutofit/>
          </a:bodyPr>
          <a:lstStyle>
            <a:lvl1pPr algn="l" defTabSz="914400" rtl="0" eaLnBrk="1" latinLnBrk="0" hangingPunct="1">
              <a:lnSpc>
                <a:spcPct val="100000"/>
              </a:lnSpc>
              <a:spcBef>
                <a:spcPct val="0"/>
              </a:spcBef>
              <a:buNone/>
              <a:defRPr sz="3200" b="1" kern="1200">
                <a:solidFill>
                  <a:schemeClr val="tx1"/>
                </a:solidFill>
                <a:latin typeface="+mj-lt"/>
                <a:ea typeface="+mj-ea"/>
                <a:cs typeface="+mj-cs"/>
              </a:defRPr>
            </a:lvl1pPr>
          </a:lstStyle>
          <a:p>
            <a:r>
              <a:rPr lang="sv-SE" dirty="0"/>
              <a:t>Företagande</a:t>
            </a:r>
            <a:br>
              <a:rPr lang="sv-SE" dirty="0"/>
            </a:br>
            <a:r>
              <a:rPr lang="sv-SE" sz="2400" b="0" dirty="0"/>
              <a:t>Kommunerna i Örebro län</a:t>
            </a:r>
            <a:endParaRPr lang="sv-SE" b="0" dirty="0"/>
          </a:p>
        </p:txBody>
      </p:sp>
    </p:spTree>
    <p:extLst>
      <p:ext uri="{BB962C8B-B14F-4D97-AF65-F5344CB8AC3E}">
        <p14:creationId xmlns:p14="http://schemas.microsoft.com/office/powerpoint/2010/main" val="2894491532"/>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Platshållare för bild 9" descr="En bild som visar oskärpa&#10;&#10;Automatiskt genererad beskrivning">
            <a:extLst>
              <a:ext uri="{FF2B5EF4-FFF2-40B4-BE49-F238E27FC236}">
                <a16:creationId xmlns:a16="http://schemas.microsoft.com/office/drawing/2014/main" id="{63AED92A-7868-497B-8F09-9B51D5D1301D}"/>
              </a:ext>
            </a:extLst>
          </p:cNvPr>
          <p:cNvPicPr>
            <a:picLocks noGrp="1" noChangeAspect="1"/>
          </p:cNvPicPr>
          <p:nvPr>
            <p:ph type="pic" sz="quarter" idx="13"/>
          </p:nvPr>
        </p:nvPicPr>
        <p:blipFill>
          <a:blip r:embed="rId2"/>
          <a:srcRect t="4657" b="4657"/>
          <a:stretch>
            <a:fillRect/>
          </a:stretch>
        </p:blipFill>
        <p:spPr/>
      </p:pic>
      <p:sp>
        <p:nvSpPr>
          <p:cNvPr id="4" name="Platshållare för text 3">
            <a:extLst>
              <a:ext uri="{FF2B5EF4-FFF2-40B4-BE49-F238E27FC236}">
                <a16:creationId xmlns:a16="http://schemas.microsoft.com/office/drawing/2014/main" id="{E9DD0867-1633-4F46-A8B2-F40674BD8C12}"/>
              </a:ext>
            </a:extLst>
          </p:cNvPr>
          <p:cNvSpPr>
            <a:spLocks noGrp="1"/>
          </p:cNvSpPr>
          <p:nvPr>
            <p:ph type="body" sz="quarter" idx="14"/>
          </p:nvPr>
        </p:nvSpPr>
        <p:spPr>
          <a:xfrm>
            <a:off x="337439" y="6152489"/>
            <a:ext cx="1544400" cy="379113"/>
          </a:xfrm>
        </p:spPr>
        <p:txBody>
          <a:bodyPr/>
          <a:lstStyle/>
          <a:p>
            <a:endParaRPr lang="sv-SE" dirty="0"/>
          </a:p>
        </p:txBody>
      </p:sp>
      <p:sp>
        <p:nvSpPr>
          <p:cNvPr id="5" name="Rubrik 8">
            <a:extLst>
              <a:ext uri="{FF2B5EF4-FFF2-40B4-BE49-F238E27FC236}">
                <a16:creationId xmlns:a16="http://schemas.microsoft.com/office/drawing/2014/main" id="{D450BD93-E911-4346-BCD8-882EA52463A6}"/>
              </a:ext>
            </a:extLst>
          </p:cNvPr>
          <p:cNvSpPr txBox="1">
            <a:spLocks/>
          </p:cNvSpPr>
          <p:nvPr/>
        </p:nvSpPr>
        <p:spPr>
          <a:xfrm>
            <a:off x="730249" y="342899"/>
            <a:ext cx="4951380" cy="891049"/>
          </a:xfrm>
          <a:prstGeom prst="rect">
            <a:avLst/>
          </a:prstGeom>
        </p:spPr>
        <p:txBody>
          <a:bodyPr vert="horz" lIns="0" tIns="0" rIns="0" bIns="0" rtlCol="0" anchor="b" anchorCtr="0">
            <a:noAutofit/>
          </a:bodyPr>
          <a:lstStyle>
            <a:lvl1pPr algn="l" defTabSz="914400" rtl="0" eaLnBrk="1" latinLnBrk="0" hangingPunct="1">
              <a:lnSpc>
                <a:spcPct val="100000"/>
              </a:lnSpc>
              <a:spcBef>
                <a:spcPct val="0"/>
              </a:spcBef>
              <a:buNone/>
              <a:defRPr sz="3200" b="1" kern="1200">
                <a:solidFill>
                  <a:schemeClr val="tx1"/>
                </a:solidFill>
                <a:latin typeface="+mj-lt"/>
                <a:ea typeface="+mj-ea"/>
                <a:cs typeface="+mj-cs"/>
              </a:defRPr>
            </a:lvl1pPr>
          </a:lstStyle>
          <a:p>
            <a:r>
              <a:rPr lang="sv-SE" dirty="0"/>
              <a:t>Arbetsmarknad</a:t>
            </a:r>
            <a:br>
              <a:rPr lang="sv-SE" dirty="0"/>
            </a:br>
            <a:r>
              <a:rPr lang="sv-SE" sz="2400" b="0" dirty="0"/>
              <a:t>Kommunerna i Örebro län</a:t>
            </a:r>
            <a:endParaRPr lang="sv-SE" b="0" dirty="0"/>
          </a:p>
        </p:txBody>
      </p:sp>
      <p:graphicFrame>
        <p:nvGraphicFramePr>
          <p:cNvPr id="8" name="Platshållare för innehåll 4">
            <a:extLst>
              <a:ext uri="{FF2B5EF4-FFF2-40B4-BE49-F238E27FC236}">
                <a16:creationId xmlns:a16="http://schemas.microsoft.com/office/drawing/2014/main" id="{61796D54-99B8-4B20-8E6B-0015D01EE6ED}"/>
              </a:ext>
            </a:extLst>
          </p:cNvPr>
          <p:cNvGraphicFramePr>
            <a:graphicFrameLocks/>
          </p:cNvGraphicFramePr>
          <p:nvPr>
            <p:extLst>
              <p:ext uri="{D42A27DB-BD31-4B8C-83A1-F6EECF244321}">
                <p14:modId xmlns:p14="http://schemas.microsoft.com/office/powerpoint/2010/main" val="1979338081"/>
              </p:ext>
            </p:extLst>
          </p:nvPr>
        </p:nvGraphicFramePr>
        <p:xfrm>
          <a:off x="6167438" y="106615"/>
          <a:ext cx="5689601" cy="6418016"/>
        </p:xfrm>
        <a:graphic>
          <a:graphicData uri="http://schemas.openxmlformats.org/drawingml/2006/table">
            <a:tbl>
              <a:tblPr firstRow="1" bandRow="1">
                <a:tableStyleId>{5C22544A-7EE6-4342-B048-85BDC9FD1C3A}</a:tableStyleId>
              </a:tblPr>
              <a:tblGrid>
                <a:gridCol w="1225858">
                  <a:extLst>
                    <a:ext uri="{9D8B030D-6E8A-4147-A177-3AD203B41FA5}">
                      <a16:colId xmlns:a16="http://schemas.microsoft.com/office/drawing/2014/main" val="452260278"/>
                    </a:ext>
                  </a:extLst>
                </a:gridCol>
                <a:gridCol w="962450">
                  <a:extLst>
                    <a:ext uri="{9D8B030D-6E8A-4147-A177-3AD203B41FA5}">
                      <a16:colId xmlns:a16="http://schemas.microsoft.com/office/drawing/2014/main" val="1889858293"/>
                    </a:ext>
                  </a:extLst>
                </a:gridCol>
                <a:gridCol w="1266915">
                  <a:extLst>
                    <a:ext uri="{9D8B030D-6E8A-4147-A177-3AD203B41FA5}">
                      <a16:colId xmlns:a16="http://schemas.microsoft.com/office/drawing/2014/main" val="1671515360"/>
                    </a:ext>
                  </a:extLst>
                </a:gridCol>
                <a:gridCol w="1117189">
                  <a:extLst>
                    <a:ext uri="{9D8B030D-6E8A-4147-A177-3AD203B41FA5}">
                      <a16:colId xmlns:a16="http://schemas.microsoft.com/office/drawing/2014/main" val="2818758293"/>
                    </a:ext>
                  </a:extLst>
                </a:gridCol>
                <a:gridCol w="1117189">
                  <a:extLst>
                    <a:ext uri="{9D8B030D-6E8A-4147-A177-3AD203B41FA5}">
                      <a16:colId xmlns:a16="http://schemas.microsoft.com/office/drawing/2014/main" val="2795817832"/>
                    </a:ext>
                  </a:extLst>
                </a:gridCol>
              </a:tblGrid>
              <a:tr h="401126">
                <a:tc>
                  <a:txBody>
                    <a:bodyPr/>
                    <a:lstStyle/>
                    <a:p>
                      <a:pPr algn="ctr"/>
                      <a:endParaRPr lang="sv-SE" sz="1000" dirty="0"/>
                    </a:p>
                  </a:txBody>
                  <a:tcPr>
                    <a:lnL w="12700" cmpd="sng">
                      <a:noFill/>
                    </a:lnL>
                    <a:lnR w="12700" cmpd="sng">
                      <a:noFill/>
                    </a:lnR>
                    <a:lnT w="12700" cmpd="sng">
                      <a:noFill/>
                    </a:lnT>
                    <a:lnB w="38100" cmpd="sng">
                      <a:noFill/>
                    </a:lnB>
                    <a:lnTlToBr w="12700" cmpd="sng">
                      <a:noFill/>
                      <a:prstDash val="solid"/>
                    </a:lnTlToBr>
                    <a:lnBlToTr w="12700" cmpd="sng">
                      <a:noFill/>
                      <a:prstDash val="solid"/>
                    </a:lnBlToTr>
                  </a:tcPr>
                </a:tc>
                <a:tc gridSpan="2">
                  <a:txBody>
                    <a:bodyPr/>
                    <a:lstStyle/>
                    <a:p>
                      <a:pPr algn="ctr"/>
                      <a:r>
                        <a:rPr lang="sv-SE" sz="1000" dirty="0"/>
                        <a:t>Nyanmälda platser</a:t>
                      </a:r>
                    </a:p>
                  </a:txBody>
                  <a:tcPr>
                    <a:lnL w="12700" cmpd="sng">
                      <a:noFill/>
                    </a:lnL>
                    <a:lnR w="12700" cmpd="sng">
                      <a:noFill/>
                    </a:lnR>
                    <a:lnT w="12700" cmpd="sng">
                      <a:noFill/>
                    </a:lnT>
                    <a:lnB w="38100" cmpd="sng">
                      <a:noFill/>
                    </a:lnB>
                    <a:lnTlToBr w="12700" cmpd="sng">
                      <a:noFill/>
                      <a:prstDash val="solid"/>
                    </a:lnTlToBr>
                    <a:lnBlToTr w="12700" cmpd="sng">
                      <a:noFill/>
                      <a:prstDash val="solid"/>
                    </a:lnBlToTr>
                  </a:tcPr>
                </a:tc>
                <a:tc hMerge="1">
                  <a:txBody>
                    <a:bodyPr/>
                    <a:lstStyle/>
                    <a:p>
                      <a:pPr algn="ctr"/>
                      <a:endParaRPr lang="sv-SE" sz="1000" dirty="0">
                        <a:solidFill>
                          <a:schemeClr val="bg1"/>
                        </a:solidFill>
                      </a:endParaRP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B w="38100" cmpd="sng">
                      <a:noFill/>
                    </a:lnB>
                  </a:tcPr>
                </a:tc>
                <a:tc gridSpan="2">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sv-SE" sz="1000" dirty="0"/>
                        <a:t>Varslade personer</a:t>
                      </a:r>
                    </a:p>
                  </a:txBody>
                  <a:tcPr>
                    <a:lnL w="12700" cmpd="sng">
                      <a:noFill/>
                    </a:lnL>
                    <a:lnR w="12700" cmpd="sng">
                      <a:noFill/>
                    </a:lnR>
                    <a:lnT w="12700" cmpd="sng">
                      <a:noFill/>
                    </a:lnT>
                    <a:lnB w="38100" cmpd="sng">
                      <a:noFill/>
                    </a:lnB>
                    <a:lnTlToBr w="12700" cmpd="sng">
                      <a:noFill/>
                      <a:prstDash val="solid"/>
                    </a:lnTlToBr>
                    <a:lnBlToTr w="12700" cmpd="sng">
                      <a:noFill/>
                      <a:prstDash val="solid"/>
                    </a:lnBlToTr>
                  </a:tcPr>
                </a:tc>
                <a:tc hMerge="1">
                  <a:txBody>
                    <a:bodyPr/>
                    <a:lstStyle/>
                    <a:p>
                      <a:endParaRPr lang="sv-SE"/>
                    </a:p>
                  </a:txBody>
                  <a:tcPr>
                    <a:lnL w="12700" cmpd="sng">
                      <a:noFill/>
                    </a:lnL>
                  </a:tcPr>
                </a:tc>
                <a:extLst>
                  <a:ext uri="{0D108BD9-81ED-4DB2-BD59-A6C34878D82A}">
                    <a16:rowId xmlns:a16="http://schemas.microsoft.com/office/drawing/2014/main" val="3100129660"/>
                  </a:ext>
                </a:extLst>
              </a:tr>
              <a:tr h="401126">
                <a:tc>
                  <a:txBody>
                    <a:bodyPr/>
                    <a:lstStyle/>
                    <a:p>
                      <a:pPr algn="ctr"/>
                      <a:endParaRPr lang="sv-SE" sz="1000" dirty="0">
                        <a:solidFill>
                          <a:schemeClr val="bg1"/>
                        </a:solidFill>
                      </a:endParaRPr>
                    </a:p>
                  </a:txBody>
                  <a:tcPr>
                    <a:lnL w="12700" cmpd="sng">
                      <a:noFill/>
                    </a:lnL>
                    <a:lnR w="12700" cap="flat" cmpd="sng" algn="ctr">
                      <a:noFill/>
                      <a:prstDash val="solid"/>
                      <a:round/>
                      <a:headEnd type="none" w="med" len="med"/>
                      <a:tailEnd type="none" w="med" len="med"/>
                    </a:lnR>
                    <a:lnT w="38100" cmpd="sng">
                      <a:noFill/>
                    </a:lnT>
                    <a:lnB w="12700" cmpd="sng">
                      <a:noFill/>
                    </a:lnB>
                    <a:lnTlToBr w="12700" cmpd="sng">
                      <a:noFill/>
                      <a:prstDash val="solid"/>
                    </a:lnTlToBr>
                    <a:lnBlToTr w="12700" cmpd="sng">
                      <a:noFill/>
                      <a:prstDash val="solid"/>
                    </a:lnBlToTr>
                    <a:solidFill>
                      <a:srgbClr val="052364"/>
                    </a:solidFill>
                  </a:tcPr>
                </a:tc>
                <a:tc>
                  <a:txBody>
                    <a:bodyPr/>
                    <a:lstStyle/>
                    <a:p>
                      <a:pPr algn="ctr"/>
                      <a:r>
                        <a:rPr lang="sv-SE" sz="1000" dirty="0">
                          <a:solidFill>
                            <a:schemeClr val="bg1"/>
                          </a:solidFill>
                        </a:rPr>
                        <a:t>Antal</a:t>
                      </a:r>
                    </a:p>
                  </a:txBody>
                  <a:tcPr>
                    <a:lnL w="12700" cmpd="sng">
                      <a:noFill/>
                    </a:lnL>
                    <a:lnR w="12700" cap="flat" cmpd="sng" algn="ctr">
                      <a:noFill/>
                      <a:prstDash val="solid"/>
                      <a:round/>
                      <a:headEnd type="none" w="med" len="med"/>
                      <a:tailEnd type="none" w="med" len="med"/>
                    </a:lnR>
                    <a:lnT w="38100" cmpd="sng">
                      <a:noFill/>
                    </a:lnT>
                    <a:lnB w="12700" cmpd="sng">
                      <a:noFill/>
                    </a:lnB>
                    <a:lnTlToBr w="12700" cmpd="sng">
                      <a:noFill/>
                      <a:prstDash val="solid"/>
                    </a:lnTlToBr>
                    <a:lnBlToTr w="12700" cmpd="sng">
                      <a:noFill/>
                      <a:prstDash val="solid"/>
                    </a:lnBlToTr>
                    <a:solidFill>
                      <a:srgbClr val="052364"/>
                    </a:solidFill>
                  </a:tcPr>
                </a:tc>
                <a:tc>
                  <a:txBody>
                    <a:bodyPr/>
                    <a:lstStyle/>
                    <a:p>
                      <a:pPr algn="ctr"/>
                      <a:r>
                        <a:rPr lang="sv-SE" sz="1000">
                          <a:solidFill>
                            <a:schemeClr val="bg1"/>
                          </a:solidFill>
                        </a:rPr>
                        <a:t>Förändring (%)</a:t>
                      </a:r>
                      <a:endParaRPr lang="sv-SE" sz="1000" dirty="0">
                        <a:solidFill>
                          <a:schemeClr val="bg1"/>
                        </a:solidFill>
                      </a:endParaRPr>
                    </a:p>
                  </a:txBody>
                  <a:tcPr>
                    <a:lnL w="12700" cmpd="sng">
                      <a:noFill/>
                    </a:lnL>
                    <a:lnR w="12700" cap="flat" cmpd="sng" algn="ctr">
                      <a:noFill/>
                      <a:prstDash val="solid"/>
                      <a:round/>
                      <a:headEnd type="none" w="med" len="med"/>
                      <a:tailEnd type="none" w="med" len="med"/>
                    </a:lnR>
                    <a:lnT w="38100" cmpd="sng">
                      <a:noFill/>
                    </a:lnT>
                    <a:lnB w="12700" cmpd="sng">
                      <a:noFill/>
                    </a:lnB>
                    <a:lnTlToBr w="12700" cmpd="sng">
                      <a:noFill/>
                      <a:prstDash val="solid"/>
                    </a:lnTlToBr>
                    <a:lnBlToTr w="12700" cmpd="sng">
                      <a:noFill/>
                      <a:prstDash val="solid"/>
                    </a:lnBlToTr>
                    <a:solidFill>
                      <a:srgbClr val="052364"/>
                    </a:solidFill>
                  </a:tcPr>
                </a:tc>
                <a:tc>
                  <a:txBody>
                    <a:bodyPr/>
                    <a:lstStyle/>
                    <a:p>
                      <a:pPr algn="ctr"/>
                      <a:r>
                        <a:rPr lang="sv-SE" sz="1000">
                          <a:solidFill>
                            <a:schemeClr val="bg1"/>
                          </a:solidFill>
                        </a:rPr>
                        <a:t>Antal</a:t>
                      </a:r>
                      <a:endParaRPr lang="sv-SE" sz="1000" dirty="0">
                        <a:solidFill>
                          <a:schemeClr val="bg1"/>
                        </a:solidFill>
                      </a:endParaRPr>
                    </a:p>
                  </a:txBody>
                  <a:tcPr>
                    <a:lnL w="12700" cmpd="sng">
                      <a:noFill/>
                    </a:lnL>
                    <a:lnR w="12700" cap="flat" cmpd="sng" algn="ctr">
                      <a:noFill/>
                      <a:prstDash val="solid"/>
                      <a:round/>
                      <a:headEnd type="none" w="med" len="med"/>
                      <a:tailEnd type="none" w="med" len="med"/>
                    </a:lnR>
                    <a:lnT w="38100" cmpd="sng">
                      <a:noFill/>
                    </a:lnT>
                    <a:lnB w="12700" cmpd="sng">
                      <a:noFill/>
                    </a:lnB>
                    <a:lnTlToBr w="12700" cmpd="sng">
                      <a:noFill/>
                      <a:prstDash val="solid"/>
                    </a:lnTlToBr>
                    <a:lnBlToTr w="12700" cmpd="sng">
                      <a:noFill/>
                      <a:prstDash val="solid"/>
                    </a:lnBlToTr>
                    <a:solidFill>
                      <a:srgbClr val="052364"/>
                    </a:solidFill>
                  </a:tcPr>
                </a:tc>
                <a:tc>
                  <a:txBody>
                    <a:bodyPr/>
                    <a:lstStyle/>
                    <a:p>
                      <a:pPr algn="ctr"/>
                      <a:r>
                        <a:rPr lang="sv-SE" sz="1000">
                          <a:solidFill>
                            <a:schemeClr val="bg1"/>
                          </a:solidFill>
                        </a:rPr>
                        <a:t>Förändring (%)</a:t>
                      </a:r>
                      <a:endParaRPr lang="sv-SE" sz="1000" dirty="0">
                        <a:solidFill>
                          <a:schemeClr val="bg1"/>
                        </a:solidFill>
                      </a:endParaRPr>
                    </a:p>
                  </a:txBody>
                  <a:tcPr>
                    <a:lnL w="12700" cmpd="sng">
                      <a:noFill/>
                    </a:lnL>
                    <a:lnR w="12700" cap="flat" cmpd="sng" algn="ctr">
                      <a:noFill/>
                      <a:prstDash val="solid"/>
                      <a:round/>
                      <a:headEnd type="none" w="med" len="med"/>
                      <a:tailEnd type="none" w="med" len="med"/>
                    </a:lnR>
                    <a:lnT w="38100" cmpd="sng">
                      <a:noFill/>
                    </a:lnT>
                    <a:lnB w="12700" cmpd="sng">
                      <a:noFill/>
                    </a:lnB>
                    <a:lnTlToBr w="12700" cmpd="sng">
                      <a:noFill/>
                      <a:prstDash val="solid"/>
                    </a:lnTlToBr>
                    <a:lnBlToTr w="12700" cmpd="sng">
                      <a:noFill/>
                      <a:prstDash val="solid"/>
                    </a:lnBlToTr>
                    <a:solidFill>
                      <a:srgbClr val="052364"/>
                    </a:solidFill>
                  </a:tcPr>
                </a:tc>
                <a:extLst>
                  <a:ext uri="{0D108BD9-81ED-4DB2-BD59-A6C34878D82A}">
                    <a16:rowId xmlns:a16="http://schemas.microsoft.com/office/drawing/2014/main" val="2696100177"/>
                  </a:ext>
                </a:extLst>
              </a:tr>
              <a:tr h="401126">
                <a:tc>
                  <a:txBody>
                    <a:bodyPr/>
                    <a:lstStyle/>
                    <a:p>
                      <a:pPr algn="ctr"/>
                      <a:endParaRPr lang="sv-SE" sz="1000" dirty="0">
                        <a:solidFill>
                          <a:schemeClr val="bg1"/>
                        </a:solidFill>
                      </a:endParaRPr>
                    </a:p>
                  </a:txBody>
                  <a:tcPr>
                    <a:lnL w="12700" cmpd="sng">
                      <a:noFill/>
                    </a:lnL>
                    <a:lnR w="12700" cap="flat" cmpd="sng" algn="ctr">
                      <a:no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rgbClr val="052364"/>
                    </a:solidFill>
                  </a:tcPr>
                </a:tc>
                <a:tc>
                  <a:txBody>
                    <a:bodyPr/>
                    <a:lstStyle/>
                    <a:p>
                      <a:pPr algn="ctr" rtl="0" fontAlgn="t"/>
                      <a:r>
                        <a:rPr lang="sv-SE" sz="1000" b="0" i="0" u="none" strike="noStrike" dirty="0">
                          <a:solidFill>
                            <a:srgbClr val="FFFFFF"/>
                          </a:solidFill>
                          <a:effectLst/>
                          <a:latin typeface="Futura Std Book" panose="020B0502020204020303" pitchFamily="34" charset="0"/>
                        </a:rPr>
                        <a:t>2021 kv4</a:t>
                      </a:r>
                    </a:p>
                  </a:txBody>
                  <a:tcPr marL="9525" marR="9525" marT="9525" marB="0" anchor="ctr">
                    <a:lnL w="12700" cmpd="sng">
                      <a:noFill/>
                    </a:lnL>
                    <a:lnR w="12700" cap="flat" cmpd="sng" algn="ctr">
                      <a:no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rgbClr val="052364"/>
                    </a:solidFill>
                  </a:tcPr>
                </a:tc>
                <a:tc>
                  <a:txBody>
                    <a:bodyPr/>
                    <a:lstStyle/>
                    <a:p>
                      <a:pPr algn="ctr" rtl="0" fontAlgn="t"/>
                      <a:r>
                        <a:rPr lang="sv-SE" sz="1000" b="0" i="0" u="none" strike="noStrike" dirty="0">
                          <a:solidFill>
                            <a:srgbClr val="FFFFFF"/>
                          </a:solidFill>
                          <a:effectLst/>
                          <a:latin typeface="Futura Std Book" panose="020B0502020204020303" pitchFamily="34" charset="0"/>
                        </a:rPr>
                        <a:t>-1 år</a:t>
                      </a:r>
                    </a:p>
                  </a:txBody>
                  <a:tcPr marL="9525" marR="9525" marT="9525"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rgbClr val="052364"/>
                    </a:solidFill>
                  </a:tcPr>
                </a:tc>
                <a:tc>
                  <a:txBody>
                    <a:bodyPr/>
                    <a:lstStyle/>
                    <a:p>
                      <a:pPr algn="ctr" rtl="0" fontAlgn="t"/>
                      <a:r>
                        <a:rPr lang="sv-SE" sz="1000" b="0" i="0" u="none" strike="noStrike" dirty="0">
                          <a:solidFill>
                            <a:srgbClr val="FFFFFF"/>
                          </a:solidFill>
                          <a:effectLst/>
                          <a:latin typeface="Futura Std Book" panose="020B0502020204020303" pitchFamily="34" charset="0"/>
                        </a:rPr>
                        <a:t>2021 kv4</a:t>
                      </a:r>
                    </a:p>
                  </a:txBody>
                  <a:tcPr marL="9525" marR="9525" marT="9525"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rgbClr val="052364"/>
                    </a:solidFill>
                  </a:tcPr>
                </a:tc>
                <a:tc>
                  <a:txBody>
                    <a:bodyPr/>
                    <a:lstStyle/>
                    <a:p>
                      <a:pPr algn="ctr" rtl="0" fontAlgn="t"/>
                      <a:r>
                        <a:rPr lang="sv-SE" sz="1000" b="0" i="0" u="none" strike="noStrike" dirty="0">
                          <a:solidFill>
                            <a:srgbClr val="FFFFFF"/>
                          </a:solidFill>
                          <a:effectLst/>
                          <a:latin typeface="Futura Std Book" panose="020B0502020204020303" pitchFamily="34" charset="0"/>
                        </a:rPr>
                        <a:t>-1 år</a:t>
                      </a:r>
                    </a:p>
                  </a:txBody>
                  <a:tcPr marL="9525" marR="9525" marT="9525"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rgbClr val="052364"/>
                    </a:solidFill>
                  </a:tcPr>
                </a:tc>
                <a:extLst>
                  <a:ext uri="{0D108BD9-81ED-4DB2-BD59-A6C34878D82A}">
                    <a16:rowId xmlns:a16="http://schemas.microsoft.com/office/drawing/2014/main" val="3081617630"/>
                  </a:ext>
                </a:extLst>
              </a:tr>
              <a:tr h="401126">
                <a:tc>
                  <a:txBody>
                    <a:bodyPr/>
                    <a:lstStyle/>
                    <a:p>
                      <a:pPr marL="72000" algn="l" fontAlgn="b"/>
                      <a:r>
                        <a:rPr lang="sv-SE" sz="800" b="1" i="0" u="none" strike="noStrike" dirty="0">
                          <a:solidFill>
                            <a:srgbClr val="000000"/>
                          </a:solidFill>
                          <a:effectLst/>
                          <a:latin typeface="Futura Std Book" panose="020B0502020204020303"/>
                        </a:rPr>
                        <a:t>Örebro län</a:t>
                      </a:r>
                    </a:p>
                  </a:txBody>
                  <a:tcPr marL="7679" marR="7679" marT="7679" marB="0" anchor="ctr">
                    <a:lnL w="12700" cmpd="sng">
                      <a:noFill/>
                    </a:lnL>
                    <a:lnR w="12700" cap="flat" cmpd="sng" algn="ctr">
                      <a:solidFill>
                        <a:schemeClr val="bg1"/>
                      </a:solidFill>
                      <a:prstDash val="solid"/>
                      <a:round/>
                      <a:headEnd type="none" w="med" len="med"/>
                      <a:tailEnd type="none" w="med" len="med"/>
                    </a:lnR>
                    <a:lnT w="12700" cmpd="sng">
                      <a:noFill/>
                    </a:lnT>
                  </a:tcPr>
                </a:tc>
                <a:tc>
                  <a:txBody>
                    <a:bodyPr/>
                    <a:lstStyle/>
                    <a:p>
                      <a:pPr algn="ctr" rtl="0" fontAlgn="ctr"/>
                      <a:r>
                        <a:rPr lang="sv-SE" sz="800" b="1" i="0" u="none" strike="noStrike">
                          <a:solidFill>
                            <a:srgbClr val="000000"/>
                          </a:solidFill>
                          <a:effectLst/>
                          <a:latin typeface="Futura Std Book" panose="020B0502020204020303"/>
                        </a:rPr>
                        <a:t>9 465</a:t>
                      </a:r>
                    </a:p>
                  </a:txBody>
                  <a:tcPr marL="9525" marR="9525" marT="9525"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mpd="sng">
                      <a:noFill/>
                    </a:lnT>
                  </a:tcPr>
                </a:tc>
                <a:tc>
                  <a:txBody>
                    <a:bodyPr/>
                    <a:lstStyle/>
                    <a:p>
                      <a:pPr algn="ctr" rtl="0" fontAlgn="ctr"/>
                      <a:r>
                        <a:rPr lang="sv-SE" sz="800" b="1" i="0" u="none" strike="noStrike">
                          <a:solidFill>
                            <a:srgbClr val="000000"/>
                          </a:solidFill>
                          <a:effectLst/>
                          <a:latin typeface="Futura Std Book" panose="020B0502020204020303"/>
                        </a:rPr>
                        <a:t>54</a:t>
                      </a:r>
                    </a:p>
                  </a:txBody>
                  <a:tcPr marL="9525" marR="9525" marT="9525"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mpd="sng">
                      <a:noFill/>
                    </a:lnT>
                  </a:tcPr>
                </a:tc>
                <a:tc>
                  <a:txBody>
                    <a:bodyPr/>
                    <a:lstStyle/>
                    <a:p>
                      <a:pPr algn="ctr" rtl="0" fontAlgn="ctr"/>
                      <a:r>
                        <a:rPr lang="sv-SE" sz="800" b="1" i="0" u="none" strike="noStrike">
                          <a:solidFill>
                            <a:srgbClr val="000000"/>
                          </a:solidFill>
                          <a:effectLst/>
                          <a:latin typeface="Futura Std Book" panose="020B0502020204020303"/>
                        </a:rPr>
                        <a:t>154</a:t>
                      </a:r>
                    </a:p>
                  </a:txBody>
                  <a:tcPr marL="9525" marR="9525" marT="9525"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mpd="sng">
                      <a:noFill/>
                    </a:lnT>
                  </a:tcPr>
                </a:tc>
                <a:tc>
                  <a:txBody>
                    <a:bodyPr/>
                    <a:lstStyle/>
                    <a:p>
                      <a:pPr algn="ctr" rtl="0" fontAlgn="ctr"/>
                      <a:r>
                        <a:rPr lang="sv-SE" sz="800" b="1" i="0" u="none" strike="noStrike">
                          <a:solidFill>
                            <a:srgbClr val="000000"/>
                          </a:solidFill>
                          <a:effectLst/>
                          <a:latin typeface="Futura Std Book" panose="020B0502020204020303"/>
                        </a:rPr>
                        <a:t>11</a:t>
                      </a:r>
                    </a:p>
                  </a:txBody>
                  <a:tcPr marL="9525" marR="9525" marT="9525"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mpd="sng">
                      <a:noFill/>
                    </a:lnT>
                  </a:tcPr>
                </a:tc>
                <a:extLst>
                  <a:ext uri="{0D108BD9-81ED-4DB2-BD59-A6C34878D82A}">
                    <a16:rowId xmlns:a16="http://schemas.microsoft.com/office/drawing/2014/main" val="3745687708"/>
                  </a:ext>
                </a:extLst>
              </a:tr>
              <a:tr h="401126">
                <a:tc>
                  <a:txBody>
                    <a:bodyPr/>
                    <a:lstStyle/>
                    <a:p>
                      <a:pPr marL="72000" algn="l" fontAlgn="b"/>
                      <a:r>
                        <a:rPr lang="sv-SE" sz="800" b="0" i="0" u="none" strike="noStrike" dirty="0">
                          <a:solidFill>
                            <a:srgbClr val="000000"/>
                          </a:solidFill>
                          <a:effectLst/>
                          <a:latin typeface="Futura Std Book" panose="020B0502020204020303"/>
                        </a:rPr>
                        <a:t>Lekeberg</a:t>
                      </a:r>
                    </a:p>
                  </a:txBody>
                  <a:tcPr marL="7679" marR="7679" marT="7679" marB="0" anchor="ctr">
                    <a:lnL w="12700" cmpd="sng">
                      <a:noFill/>
                    </a:lnL>
                  </a:tcPr>
                </a:tc>
                <a:tc>
                  <a:txBody>
                    <a:bodyPr/>
                    <a:lstStyle/>
                    <a:p>
                      <a:pPr algn="ctr" rtl="0" fontAlgn="ctr"/>
                      <a:r>
                        <a:rPr lang="sv-SE" sz="800" b="0" i="0" u="none" strike="noStrike">
                          <a:solidFill>
                            <a:srgbClr val="000000"/>
                          </a:solidFill>
                          <a:effectLst/>
                          <a:latin typeface="Futura Std Book" panose="020B0502020204020303"/>
                        </a:rPr>
                        <a:t>93</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66</a:t>
                      </a:r>
                    </a:p>
                  </a:txBody>
                  <a:tcPr marL="9525" marR="9525" marT="9525" marB="0" anchor="ct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kumimoji="0" lang="sv-SE" sz="800" b="0" i="0" u="none" strike="noStrike" kern="1200" cap="none" spc="0" normalizeH="0" baseline="0" noProof="0">
                          <a:ln>
                            <a:noFill/>
                          </a:ln>
                          <a:solidFill>
                            <a:srgbClr val="000000"/>
                          </a:solidFill>
                          <a:effectLst/>
                          <a:uLnTx/>
                          <a:uFillTx/>
                          <a:latin typeface="Futura Std Book" panose="020B0502020204020303"/>
                          <a:ea typeface="+mn-ea"/>
                          <a:cs typeface="+mn-cs"/>
                        </a:rPr>
                        <a:t>i.u.</a:t>
                      </a:r>
                      <a:endParaRPr kumimoji="0" lang="sv-SE" sz="800" b="0" i="0" u="none" strike="noStrike" kern="1200" cap="none" spc="0" normalizeH="0" baseline="0" noProof="0" dirty="0">
                        <a:ln>
                          <a:noFill/>
                        </a:ln>
                        <a:solidFill>
                          <a:srgbClr val="000000"/>
                        </a:solidFill>
                        <a:effectLst/>
                        <a:uLnTx/>
                        <a:uFillTx/>
                        <a:latin typeface="Futura Std Book" panose="020B0502020204020303"/>
                        <a:ea typeface="+mn-ea"/>
                        <a:cs typeface="+mn-cs"/>
                      </a:endParaRPr>
                    </a:p>
                  </a:txBody>
                  <a:tcPr marL="9525" marR="9525" marT="9525" marB="0" anchor="ct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kumimoji="0" lang="sv-SE" sz="800" b="0" i="0" u="none" strike="noStrike" kern="1200" cap="none" spc="0" normalizeH="0" baseline="0" noProof="0">
                          <a:ln>
                            <a:noFill/>
                          </a:ln>
                          <a:solidFill>
                            <a:srgbClr val="000000"/>
                          </a:solidFill>
                          <a:effectLst/>
                          <a:uLnTx/>
                          <a:uFillTx/>
                          <a:latin typeface="Futura Std Book" panose="020B0502020204020303"/>
                          <a:ea typeface="+mn-ea"/>
                          <a:cs typeface="+mn-cs"/>
                        </a:rPr>
                        <a:t>i.u.</a:t>
                      </a:r>
                      <a:endParaRPr kumimoji="0" lang="sv-SE" sz="800" b="0" i="0" u="none" strike="noStrike" kern="1200" cap="none" spc="0" normalizeH="0" baseline="0" noProof="0" dirty="0">
                        <a:ln>
                          <a:noFill/>
                        </a:ln>
                        <a:solidFill>
                          <a:srgbClr val="000000"/>
                        </a:solidFill>
                        <a:effectLst/>
                        <a:uLnTx/>
                        <a:uFillTx/>
                        <a:latin typeface="Futura Std Book" panose="020B0502020204020303"/>
                        <a:ea typeface="+mn-ea"/>
                        <a:cs typeface="+mn-cs"/>
                      </a:endParaRPr>
                    </a:p>
                  </a:txBody>
                  <a:tcPr marL="9525" marR="9525" marT="9525" marB="0" anchor="ctr"/>
                </a:tc>
                <a:extLst>
                  <a:ext uri="{0D108BD9-81ED-4DB2-BD59-A6C34878D82A}">
                    <a16:rowId xmlns:a16="http://schemas.microsoft.com/office/drawing/2014/main" val="293360832"/>
                  </a:ext>
                </a:extLst>
              </a:tr>
              <a:tr h="401126">
                <a:tc>
                  <a:txBody>
                    <a:bodyPr/>
                    <a:lstStyle/>
                    <a:p>
                      <a:pPr marL="72000" algn="l" fontAlgn="b"/>
                      <a:r>
                        <a:rPr lang="sv-SE" sz="800" b="0" i="0" u="none" strike="noStrike" dirty="0">
                          <a:solidFill>
                            <a:srgbClr val="000000"/>
                          </a:solidFill>
                          <a:effectLst/>
                          <a:latin typeface="Futura Std Book" panose="020B0502020204020303"/>
                        </a:rPr>
                        <a:t>Laxå</a:t>
                      </a:r>
                    </a:p>
                  </a:txBody>
                  <a:tcPr marL="7679" marR="7679" marT="7679" marB="0" anchor="ctr">
                    <a:lnL w="12700" cmpd="sng">
                      <a:noFill/>
                    </a:lnL>
                  </a:tcPr>
                </a:tc>
                <a:tc>
                  <a:txBody>
                    <a:bodyPr/>
                    <a:lstStyle/>
                    <a:p>
                      <a:pPr algn="ctr" rtl="0" fontAlgn="ctr"/>
                      <a:r>
                        <a:rPr lang="sv-SE" sz="800" b="0" i="0" u="none" strike="noStrike">
                          <a:solidFill>
                            <a:srgbClr val="000000"/>
                          </a:solidFill>
                          <a:effectLst/>
                          <a:latin typeface="Futura Std Book" panose="020B0502020204020303"/>
                        </a:rPr>
                        <a:t>125</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51</a:t>
                      </a:r>
                    </a:p>
                  </a:txBody>
                  <a:tcPr marL="9525" marR="9525" marT="9525" marB="0" anchor="ct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kumimoji="0" lang="sv-SE" sz="800" b="0" i="0" u="none" strike="noStrike" kern="1200" cap="none" spc="0" normalizeH="0" baseline="0" noProof="0">
                          <a:ln>
                            <a:noFill/>
                          </a:ln>
                          <a:solidFill>
                            <a:srgbClr val="000000"/>
                          </a:solidFill>
                          <a:effectLst/>
                          <a:uLnTx/>
                          <a:uFillTx/>
                          <a:latin typeface="Futura Std Book" panose="020B0502020204020303"/>
                          <a:ea typeface="+mn-ea"/>
                          <a:cs typeface="+mn-cs"/>
                        </a:rPr>
                        <a:t>i.u.</a:t>
                      </a:r>
                      <a:endParaRPr kumimoji="0" lang="sv-SE" sz="800" b="0" i="0" u="none" strike="noStrike" kern="1200" cap="none" spc="0" normalizeH="0" baseline="0" noProof="0" dirty="0">
                        <a:ln>
                          <a:noFill/>
                        </a:ln>
                        <a:solidFill>
                          <a:srgbClr val="000000"/>
                        </a:solidFill>
                        <a:effectLst/>
                        <a:uLnTx/>
                        <a:uFillTx/>
                        <a:latin typeface="Futura Std Book" panose="020B0502020204020303"/>
                        <a:ea typeface="+mn-ea"/>
                        <a:cs typeface="+mn-cs"/>
                      </a:endParaRPr>
                    </a:p>
                  </a:txBody>
                  <a:tcPr marL="9525" marR="9525" marT="9525" marB="0" anchor="ct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kumimoji="0" lang="sv-SE" sz="800" b="0" i="0" u="none" strike="noStrike" kern="1200" cap="none" spc="0" normalizeH="0" baseline="0" noProof="0">
                          <a:ln>
                            <a:noFill/>
                          </a:ln>
                          <a:solidFill>
                            <a:srgbClr val="000000"/>
                          </a:solidFill>
                          <a:effectLst/>
                          <a:uLnTx/>
                          <a:uFillTx/>
                          <a:latin typeface="Futura Std Book" panose="020B0502020204020303"/>
                          <a:ea typeface="+mn-ea"/>
                          <a:cs typeface="+mn-cs"/>
                        </a:rPr>
                        <a:t>i.u.</a:t>
                      </a:r>
                      <a:endParaRPr kumimoji="0" lang="sv-SE" sz="800" b="0" i="0" u="none" strike="noStrike" kern="1200" cap="none" spc="0" normalizeH="0" baseline="0" noProof="0" dirty="0">
                        <a:ln>
                          <a:noFill/>
                        </a:ln>
                        <a:solidFill>
                          <a:srgbClr val="000000"/>
                        </a:solidFill>
                        <a:effectLst/>
                        <a:uLnTx/>
                        <a:uFillTx/>
                        <a:latin typeface="Futura Std Book" panose="020B0502020204020303"/>
                        <a:ea typeface="+mn-ea"/>
                        <a:cs typeface="+mn-cs"/>
                      </a:endParaRPr>
                    </a:p>
                  </a:txBody>
                  <a:tcPr marL="9525" marR="9525" marT="9525" marB="0" anchor="ctr"/>
                </a:tc>
                <a:extLst>
                  <a:ext uri="{0D108BD9-81ED-4DB2-BD59-A6C34878D82A}">
                    <a16:rowId xmlns:a16="http://schemas.microsoft.com/office/drawing/2014/main" val="1559525621"/>
                  </a:ext>
                </a:extLst>
              </a:tr>
              <a:tr h="401126">
                <a:tc>
                  <a:txBody>
                    <a:bodyPr/>
                    <a:lstStyle/>
                    <a:p>
                      <a:pPr marL="72000" algn="l" fontAlgn="b"/>
                      <a:r>
                        <a:rPr lang="sv-SE" sz="800" b="0" i="0" u="none" strike="noStrike" dirty="0">
                          <a:solidFill>
                            <a:srgbClr val="000000"/>
                          </a:solidFill>
                          <a:effectLst/>
                          <a:latin typeface="Futura Std Book" panose="020B0502020204020303"/>
                        </a:rPr>
                        <a:t>Hallsberg</a:t>
                      </a:r>
                    </a:p>
                  </a:txBody>
                  <a:tcPr marL="7679" marR="7679" marT="7679" marB="0" anchor="ctr">
                    <a:lnL w="12700" cmpd="sng">
                      <a:noFill/>
                    </a:lnL>
                  </a:tcPr>
                </a:tc>
                <a:tc>
                  <a:txBody>
                    <a:bodyPr/>
                    <a:lstStyle/>
                    <a:p>
                      <a:pPr algn="ctr" rtl="0" fontAlgn="ctr"/>
                      <a:r>
                        <a:rPr lang="sv-SE" sz="800" b="0" i="0" u="none" strike="noStrike">
                          <a:solidFill>
                            <a:srgbClr val="000000"/>
                          </a:solidFill>
                          <a:effectLst/>
                          <a:latin typeface="Futura Std Book" panose="020B0502020204020303"/>
                        </a:rPr>
                        <a:t>360</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64</a:t>
                      </a:r>
                    </a:p>
                  </a:txBody>
                  <a:tcPr marL="9525" marR="9525" marT="9525" marB="0" anchor="ct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kumimoji="0" lang="sv-SE" sz="800" b="0" i="0" u="none" strike="noStrike" kern="1200" cap="none" spc="0" normalizeH="0" baseline="0" noProof="0">
                          <a:ln>
                            <a:noFill/>
                          </a:ln>
                          <a:solidFill>
                            <a:srgbClr val="000000"/>
                          </a:solidFill>
                          <a:effectLst/>
                          <a:uLnTx/>
                          <a:uFillTx/>
                          <a:latin typeface="Futura Std Book" panose="020B0502020204020303"/>
                          <a:ea typeface="+mn-ea"/>
                          <a:cs typeface="+mn-cs"/>
                        </a:rPr>
                        <a:t>i.u.</a:t>
                      </a:r>
                      <a:endParaRPr kumimoji="0" lang="sv-SE" sz="800" b="0" i="0" u="none" strike="noStrike" kern="1200" cap="none" spc="0" normalizeH="0" baseline="0" noProof="0" dirty="0">
                        <a:ln>
                          <a:noFill/>
                        </a:ln>
                        <a:solidFill>
                          <a:srgbClr val="000000"/>
                        </a:solidFill>
                        <a:effectLst/>
                        <a:uLnTx/>
                        <a:uFillTx/>
                        <a:latin typeface="Futura Std Book" panose="020B0502020204020303"/>
                        <a:ea typeface="+mn-ea"/>
                        <a:cs typeface="+mn-cs"/>
                      </a:endParaRPr>
                    </a:p>
                  </a:txBody>
                  <a:tcPr marL="9525" marR="9525" marT="9525" marB="0" anchor="ct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kumimoji="0" lang="sv-SE" sz="800" b="0" i="0" u="none" strike="noStrike" kern="1200" cap="none" spc="0" normalizeH="0" baseline="0" noProof="0">
                          <a:ln>
                            <a:noFill/>
                          </a:ln>
                          <a:solidFill>
                            <a:srgbClr val="000000"/>
                          </a:solidFill>
                          <a:effectLst/>
                          <a:uLnTx/>
                          <a:uFillTx/>
                          <a:latin typeface="Futura Std Book" panose="020B0502020204020303"/>
                          <a:ea typeface="+mn-ea"/>
                          <a:cs typeface="+mn-cs"/>
                        </a:rPr>
                        <a:t>i.u.</a:t>
                      </a:r>
                      <a:endParaRPr kumimoji="0" lang="sv-SE" sz="800" b="0" i="0" u="none" strike="noStrike" kern="1200" cap="none" spc="0" normalizeH="0" baseline="0" noProof="0" dirty="0">
                        <a:ln>
                          <a:noFill/>
                        </a:ln>
                        <a:solidFill>
                          <a:srgbClr val="000000"/>
                        </a:solidFill>
                        <a:effectLst/>
                        <a:uLnTx/>
                        <a:uFillTx/>
                        <a:latin typeface="Futura Std Book" panose="020B0502020204020303"/>
                        <a:ea typeface="+mn-ea"/>
                        <a:cs typeface="+mn-cs"/>
                      </a:endParaRPr>
                    </a:p>
                  </a:txBody>
                  <a:tcPr marL="9525" marR="9525" marT="9525" marB="0" anchor="ctr"/>
                </a:tc>
                <a:extLst>
                  <a:ext uri="{0D108BD9-81ED-4DB2-BD59-A6C34878D82A}">
                    <a16:rowId xmlns:a16="http://schemas.microsoft.com/office/drawing/2014/main" val="1947986397"/>
                  </a:ext>
                </a:extLst>
              </a:tr>
              <a:tr h="401126">
                <a:tc>
                  <a:txBody>
                    <a:bodyPr/>
                    <a:lstStyle/>
                    <a:p>
                      <a:pPr marL="72000" algn="l" fontAlgn="b"/>
                      <a:r>
                        <a:rPr lang="sv-SE" sz="800" b="0" i="0" u="none" strike="noStrike" dirty="0">
                          <a:solidFill>
                            <a:srgbClr val="000000"/>
                          </a:solidFill>
                          <a:effectLst/>
                          <a:latin typeface="Futura Std Book" panose="020B0502020204020303"/>
                        </a:rPr>
                        <a:t>Degerfors</a:t>
                      </a:r>
                    </a:p>
                  </a:txBody>
                  <a:tcPr marL="7679" marR="7679" marT="7679" marB="0" anchor="ctr">
                    <a:lnL w="12700" cmpd="sng">
                      <a:noFill/>
                    </a:lnL>
                  </a:tcPr>
                </a:tc>
                <a:tc>
                  <a:txBody>
                    <a:bodyPr/>
                    <a:lstStyle/>
                    <a:p>
                      <a:pPr algn="ctr" rtl="0" fontAlgn="ctr"/>
                      <a:r>
                        <a:rPr lang="sv-SE" sz="800" b="0" i="0" u="none" strike="noStrike">
                          <a:solidFill>
                            <a:srgbClr val="000000"/>
                          </a:solidFill>
                          <a:effectLst/>
                          <a:latin typeface="Futura Std Book" panose="020B0502020204020303"/>
                        </a:rPr>
                        <a:t>223</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305</a:t>
                      </a:r>
                    </a:p>
                  </a:txBody>
                  <a:tcPr marL="9525" marR="9525" marT="9525" marB="0" anchor="ct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kumimoji="0" lang="sv-SE" sz="800" b="0" i="0" u="none" strike="noStrike" kern="1200" cap="none" spc="0" normalizeH="0" baseline="0" noProof="0">
                          <a:ln>
                            <a:noFill/>
                          </a:ln>
                          <a:solidFill>
                            <a:srgbClr val="000000"/>
                          </a:solidFill>
                          <a:effectLst/>
                          <a:uLnTx/>
                          <a:uFillTx/>
                          <a:latin typeface="Futura Std Book" panose="020B0502020204020303"/>
                          <a:ea typeface="+mn-ea"/>
                          <a:cs typeface="+mn-cs"/>
                        </a:rPr>
                        <a:t>i.u.</a:t>
                      </a:r>
                      <a:endParaRPr kumimoji="0" lang="sv-SE" sz="800" b="0" i="0" u="none" strike="noStrike" kern="1200" cap="none" spc="0" normalizeH="0" baseline="0" noProof="0" dirty="0">
                        <a:ln>
                          <a:noFill/>
                        </a:ln>
                        <a:solidFill>
                          <a:srgbClr val="000000"/>
                        </a:solidFill>
                        <a:effectLst/>
                        <a:uLnTx/>
                        <a:uFillTx/>
                        <a:latin typeface="Futura Std Book" panose="020B0502020204020303"/>
                        <a:ea typeface="+mn-ea"/>
                        <a:cs typeface="+mn-cs"/>
                      </a:endParaRPr>
                    </a:p>
                  </a:txBody>
                  <a:tcPr marL="9525" marR="9525" marT="9525" marB="0" anchor="ct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kumimoji="0" lang="sv-SE" sz="800" b="0" i="0" u="none" strike="noStrike" kern="1200" cap="none" spc="0" normalizeH="0" baseline="0" noProof="0" dirty="0" err="1">
                          <a:ln>
                            <a:noFill/>
                          </a:ln>
                          <a:solidFill>
                            <a:srgbClr val="000000"/>
                          </a:solidFill>
                          <a:effectLst/>
                          <a:uLnTx/>
                          <a:uFillTx/>
                          <a:latin typeface="Futura Std Book" panose="020B0502020204020303"/>
                          <a:ea typeface="+mn-ea"/>
                          <a:cs typeface="+mn-cs"/>
                        </a:rPr>
                        <a:t>i.u</a:t>
                      </a:r>
                      <a:r>
                        <a:rPr kumimoji="0" lang="sv-SE" sz="800" b="0" i="0" u="none" strike="noStrike" kern="1200" cap="none" spc="0" normalizeH="0" baseline="0" noProof="0" dirty="0">
                          <a:ln>
                            <a:noFill/>
                          </a:ln>
                          <a:solidFill>
                            <a:srgbClr val="000000"/>
                          </a:solidFill>
                          <a:effectLst/>
                          <a:uLnTx/>
                          <a:uFillTx/>
                          <a:latin typeface="Futura Std Book" panose="020B0502020204020303"/>
                          <a:ea typeface="+mn-ea"/>
                          <a:cs typeface="+mn-cs"/>
                        </a:rPr>
                        <a:t>.</a:t>
                      </a:r>
                    </a:p>
                  </a:txBody>
                  <a:tcPr marL="9525" marR="9525" marT="9525" marB="0" anchor="ctr"/>
                </a:tc>
                <a:extLst>
                  <a:ext uri="{0D108BD9-81ED-4DB2-BD59-A6C34878D82A}">
                    <a16:rowId xmlns:a16="http://schemas.microsoft.com/office/drawing/2014/main" val="2325918200"/>
                  </a:ext>
                </a:extLst>
              </a:tr>
              <a:tr h="401126">
                <a:tc>
                  <a:txBody>
                    <a:bodyPr/>
                    <a:lstStyle/>
                    <a:p>
                      <a:pPr marL="72000" algn="l" fontAlgn="b"/>
                      <a:r>
                        <a:rPr lang="sv-SE" sz="800" b="0" i="0" u="none" strike="noStrike">
                          <a:solidFill>
                            <a:srgbClr val="000000"/>
                          </a:solidFill>
                          <a:effectLst/>
                          <a:latin typeface="Futura Std Book" panose="020B0502020204020303"/>
                        </a:rPr>
                        <a:t>Hällefors</a:t>
                      </a:r>
                    </a:p>
                  </a:txBody>
                  <a:tcPr marL="7679" marR="7679" marT="7679" marB="0" anchor="ctr">
                    <a:lnL w="12700" cmpd="sng">
                      <a:noFill/>
                    </a:lnL>
                  </a:tcPr>
                </a:tc>
                <a:tc>
                  <a:txBody>
                    <a:bodyPr/>
                    <a:lstStyle/>
                    <a:p>
                      <a:pPr algn="ctr" rtl="0" fontAlgn="ctr"/>
                      <a:r>
                        <a:rPr lang="sv-SE" sz="800" b="0" i="0" u="none" strike="noStrike">
                          <a:solidFill>
                            <a:srgbClr val="000000"/>
                          </a:solidFill>
                          <a:effectLst/>
                          <a:latin typeface="Futura Std Book" panose="020B0502020204020303"/>
                        </a:rPr>
                        <a:t>196</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416</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6</a:t>
                      </a:r>
                    </a:p>
                  </a:txBody>
                  <a:tcPr marL="9525" marR="9525" marT="9525" marB="0" anchor="ctr"/>
                </a:tc>
                <a:tc>
                  <a:txBody>
                    <a:bodyPr/>
                    <a:lstStyle/>
                    <a:p>
                      <a:pPr algn="ctr" rtl="0" fontAlgn="ctr"/>
                      <a:r>
                        <a:rPr lang="sv-SE" sz="800" b="0" i="0" u="none" strike="noStrike" dirty="0" err="1">
                          <a:solidFill>
                            <a:srgbClr val="000000"/>
                          </a:solidFill>
                          <a:effectLst/>
                          <a:latin typeface="Futura Std Book" panose="020B0502020204020303"/>
                        </a:rPr>
                        <a:t>i.u</a:t>
                      </a:r>
                      <a:r>
                        <a:rPr lang="sv-SE" sz="800" b="0" i="0" u="none" strike="noStrike" dirty="0">
                          <a:solidFill>
                            <a:srgbClr val="000000"/>
                          </a:solidFill>
                          <a:effectLst/>
                          <a:latin typeface="Futura Std Book" panose="020B0502020204020303"/>
                        </a:rPr>
                        <a:t>.</a:t>
                      </a:r>
                    </a:p>
                  </a:txBody>
                  <a:tcPr marL="9525" marR="9525" marT="9525" marB="0" anchor="ctr"/>
                </a:tc>
                <a:extLst>
                  <a:ext uri="{0D108BD9-81ED-4DB2-BD59-A6C34878D82A}">
                    <a16:rowId xmlns:a16="http://schemas.microsoft.com/office/drawing/2014/main" val="3944598109"/>
                  </a:ext>
                </a:extLst>
              </a:tr>
              <a:tr h="401126">
                <a:tc>
                  <a:txBody>
                    <a:bodyPr/>
                    <a:lstStyle/>
                    <a:p>
                      <a:pPr marL="72000" algn="l" fontAlgn="b"/>
                      <a:r>
                        <a:rPr lang="sv-SE" sz="800" b="0" i="0" u="none" strike="noStrike" dirty="0">
                          <a:solidFill>
                            <a:srgbClr val="000000"/>
                          </a:solidFill>
                          <a:effectLst/>
                          <a:latin typeface="Futura Std Book" panose="020B0502020204020303"/>
                        </a:rPr>
                        <a:t>Ljusnarsberg</a:t>
                      </a:r>
                    </a:p>
                  </a:txBody>
                  <a:tcPr marL="7679" marR="7679" marT="7679" marB="0" anchor="ctr">
                    <a:lnL w="12700" cmpd="sng">
                      <a:noFill/>
                    </a:lnL>
                  </a:tcPr>
                </a:tc>
                <a:tc>
                  <a:txBody>
                    <a:bodyPr/>
                    <a:lstStyle/>
                    <a:p>
                      <a:pPr algn="ctr" rtl="0" fontAlgn="ctr"/>
                      <a:r>
                        <a:rPr lang="sv-SE" sz="800" b="0" i="0" u="none" strike="noStrike">
                          <a:solidFill>
                            <a:srgbClr val="000000"/>
                          </a:solidFill>
                          <a:effectLst/>
                          <a:latin typeface="Futura Std Book" panose="020B0502020204020303"/>
                        </a:rPr>
                        <a:t>107</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73</a:t>
                      </a:r>
                    </a:p>
                  </a:txBody>
                  <a:tcPr marL="9525" marR="9525" marT="9525" marB="0" anchor="ct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kumimoji="0" lang="sv-SE" sz="800" b="0" i="0" u="none" strike="noStrike" kern="1200" cap="none" spc="0" normalizeH="0" baseline="0" noProof="0">
                          <a:ln>
                            <a:noFill/>
                          </a:ln>
                          <a:solidFill>
                            <a:srgbClr val="000000"/>
                          </a:solidFill>
                          <a:effectLst/>
                          <a:uLnTx/>
                          <a:uFillTx/>
                          <a:latin typeface="Futura Std Book" panose="020B0502020204020303"/>
                          <a:ea typeface="+mn-ea"/>
                          <a:cs typeface="+mn-cs"/>
                        </a:rPr>
                        <a:t>i.u.</a:t>
                      </a:r>
                      <a:endParaRPr kumimoji="0" lang="sv-SE" sz="800" b="0" i="0" u="none" strike="noStrike" kern="1200" cap="none" spc="0" normalizeH="0" baseline="0" noProof="0" dirty="0">
                        <a:ln>
                          <a:noFill/>
                        </a:ln>
                        <a:solidFill>
                          <a:srgbClr val="000000"/>
                        </a:solidFill>
                        <a:effectLst/>
                        <a:uLnTx/>
                        <a:uFillTx/>
                        <a:latin typeface="Futura Std Book" panose="020B0502020204020303"/>
                        <a:ea typeface="+mn-ea"/>
                        <a:cs typeface="+mn-cs"/>
                      </a:endParaRPr>
                    </a:p>
                  </a:txBody>
                  <a:tcPr marL="9525" marR="9525" marT="9525" marB="0" anchor="ct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kumimoji="0" lang="sv-SE" sz="800" b="0" i="0" u="none" strike="noStrike" kern="1200" cap="none" spc="0" normalizeH="0" baseline="0" noProof="0" dirty="0" err="1">
                          <a:ln>
                            <a:noFill/>
                          </a:ln>
                          <a:solidFill>
                            <a:srgbClr val="000000"/>
                          </a:solidFill>
                          <a:effectLst/>
                          <a:uLnTx/>
                          <a:uFillTx/>
                          <a:latin typeface="Futura Std Book" panose="020B0502020204020303"/>
                          <a:ea typeface="+mn-ea"/>
                          <a:cs typeface="+mn-cs"/>
                        </a:rPr>
                        <a:t>i.u</a:t>
                      </a:r>
                      <a:r>
                        <a:rPr kumimoji="0" lang="sv-SE" sz="800" b="0" i="0" u="none" strike="noStrike" kern="1200" cap="none" spc="0" normalizeH="0" baseline="0" noProof="0" dirty="0">
                          <a:ln>
                            <a:noFill/>
                          </a:ln>
                          <a:solidFill>
                            <a:srgbClr val="000000"/>
                          </a:solidFill>
                          <a:effectLst/>
                          <a:uLnTx/>
                          <a:uFillTx/>
                          <a:latin typeface="Futura Std Book" panose="020B0502020204020303"/>
                          <a:ea typeface="+mn-ea"/>
                          <a:cs typeface="+mn-cs"/>
                        </a:rPr>
                        <a:t>.</a:t>
                      </a:r>
                    </a:p>
                  </a:txBody>
                  <a:tcPr marL="9525" marR="9525" marT="9525" marB="0" anchor="ctr"/>
                </a:tc>
                <a:extLst>
                  <a:ext uri="{0D108BD9-81ED-4DB2-BD59-A6C34878D82A}">
                    <a16:rowId xmlns:a16="http://schemas.microsoft.com/office/drawing/2014/main" val="3208508909"/>
                  </a:ext>
                </a:extLst>
              </a:tr>
              <a:tr h="401126">
                <a:tc>
                  <a:txBody>
                    <a:bodyPr/>
                    <a:lstStyle/>
                    <a:p>
                      <a:pPr marL="72000" algn="l" fontAlgn="b"/>
                      <a:r>
                        <a:rPr lang="sv-SE" sz="800" b="0" i="0" u="none" strike="noStrike" dirty="0">
                          <a:solidFill>
                            <a:srgbClr val="000000"/>
                          </a:solidFill>
                          <a:effectLst/>
                          <a:latin typeface="Futura Std Book" panose="020B0502020204020303"/>
                        </a:rPr>
                        <a:t>Örebro</a:t>
                      </a:r>
                    </a:p>
                  </a:txBody>
                  <a:tcPr marL="7679" marR="7679" marT="7679" marB="0" anchor="ctr">
                    <a:lnL w="12700" cmpd="sng">
                      <a:noFill/>
                    </a:lnL>
                  </a:tcPr>
                </a:tc>
                <a:tc>
                  <a:txBody>
                    <a:bodyPr/>
                    <a:lstStyle/>
                    <a:p>
                      <a:pPr algn="ctr" rtl="0" fontAlgn="ctr"/>
                      <a:r>
                        <a:rPr lang="sv-SE" sz="800" b="0" i="0" u="none" strike="noStrike">
                          <a:solidFill>
                            <a:srgbClr val="000000"/>
                          </a:solidFill>
                          <a:effectLst/>
                          <a:latin typeface="Futura Std Book" panose="020B0502020204020303"/>
                        </a:rPr>
                        <a:t>5 856</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42</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120</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28</a:t>
                      </a:r>
                    </a:p>
                  </a:txBody>
                  <a:tcPr marL="9525" marR="9525" marT="9525" marB="0" anchor="ctr"/>
                </a:tc>
                <a:extLst>
                  <a:ext uri="{0D108BD9-81ED-4DB2-BD59-A6C34878D82A}">
                    <a16:rowId xmlns:a16="http://schemas.microsoft.com/office/drawing/2014/main" val="1121273573"/>
                  </a:ext>
                </a:extLst>
              </a:tr>
              <a:tr h="401126">
                <a:tc>
                  <a:txBody>
                    <a:bodyPr/>
                    <a:lstStyle/>
                    <a:p>
                      <a:pPr marL="72000" algn="l" fontAlgn="b"/>
                      <a:r>
                        <a:rPr lang="sv-SE" sz="800" b="0" i="0" u="none" strike="noStrike" dirty="0">
                          <a:solidFill>
                            <a:srgbClr val="000000"/>
                          </a:solidFill>
                          <a:effectLst/>
                          <a:latin typeface="Futura Std Book" panose="020B0502020204020303"/>
                        </a:rPr>
                        <a:t>Kumla</a:t>
                      </a:r>
                    </a:p>
                  </a:txBody>
                  <a:tcPr marL="7679" marR="7679" marT="7679" marB="0" anchor="ctr">
                    <a:lnL w="12700" cmpd="sng">
                      <a:noFill/>
                    </a:lnL>
                  </a:tcPr>
                </a:tc>
                <a:tc>
                  <a:txBody>
                    <a:bodyPr/>
                    <a:lstStyle/>
                    <a:p>
                      <a:pPr algn="ctr" rtl="0" fontAlgn="ctr"/>
                      <a:r>
                        <a:rPr lang="sv-SE" sz="800" b="0" i="0" u="none" strike="noStrike">
                          <a:solidFill>
                            <a:srgbClr val="000000"/>
                          </a:solidFill>
                          <a:effectLst/>
                          <a:latin typeface="Futura Std Book" panose="020B0502020204020303"/>
                        </a:rPr>
                        <a:t>474</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91</a:t>
                      </a:r>
                    </a:p>
                  </a:txBody>
                  <a:tcPr marL="9525" marR="9525" marT="9525" marB="0" anchor="ct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kumimoji="0" lang="sv-SE" sz="800" b="0" i="0" u="none" strike="noStrike" kern="1200" cap="none" spc="0" normalizeH="0" baseline="0" noProof="0">
                          <a:ln>
                            <a:noFill/>
                          </a:ln>
                          <a:solidFill>
                            <a:srgbClr val="000000"/>
                          </a:solidFill>
                          <a:effectLst/>
                          <a:uLnTx/>
                          <a:uFillTx/>
                          <a:latin typeface="Futura Std Book" panose="020B0502020204020303"/>
                          <a:ea typeface="+mn-ea"/>
                          <a:cs typeface="+mn-cs"/>
                        </a:rPr>
                        <a:t>i.u.</a:t>
                      </a:r>
                      <a:endParaRPr kumimoji="0" lang="sv-SE" sz="800" b="0" i="0" u="none" strike="noStrike" kern="1200" cap="none" spc="0" normalizeH="0" baseline="0" noProof="0" dirty="0">
                        <a:ln>
                          <a:noFill/>
                        </a:ln>
                        <a:solidFill>
                          <a:srgbClr val="000000"/>
                        </a:solidFill>
                        <a:effectLst/>
                        <a:uLnTx/>
                        <a:uFillTx/>
                        <a:latin typeface="Futura Std Book" panose="020B0502020204020303"/>
                        <a:ea typeface="+mn-ea"/>
                        <a:cs typeface="+mn-cs"/>
                      </a:endParaRPr>
                    </a:p>
                  </a:txBody>
                  <a:tcPr marL="9525" marR="9525" marT="9525" marB="0" anchor="ct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kumimoji="0" lang="sv-SE" sz="800" b="0" i="0" u="none" strike="noStrike" kern="1200" cap="none" spc="0" normalizeH="0" baseline="0" noProof="0">
                          <a:ln>
                            <a:noFill/>
                          </a:ln>
                          <a:solidFill>
                            <a:srgbClr val="000000"/>
                          </a:solidFill>
                          <a:effectLst/>
                          <a:uLnTx/>
                          <a:uFillTx/>
                          <a:latin typeface="Futura Std Book" panose="020B0502020204020303"/>
                          <a:ea typeface="+mn-ea"/>
                          <a:cs typeface="+mn-cs"/>
                        </a:rPr>
                        <a:t>i.u.</a:t>
                      </a:r>
                      <a:endParaRPr kumimoji="0" lang="sv-SE" sz="800" b="0" i="0" u="none" strike="noStrike" kern="1200" cap="none" spc="0" normalizeH="0" baseline="0" noProof="0" dirty="0">
                        <a:ln>
                          <a:noFill/>
                        </a:ln>
                        <a:solidFill>
                          <a:srgbClr val="000000"/>
                        </a:solidFill>
                        <a:effectLst/>
                        <a:uLnTx/>
                        <a:uFillTx/>
                        <a:latin typeface="Futura Std Book" panose="020B0502020204020303"/>
                        <a:ea typeface="+mn-ea"/>
                        <a:cs typeface="+mn-cs"/>
                      </a:endParaRPr>
                    </a:p>
                  </a:txBody>
                  <a:tcPr marL="9525" marR="9525" marT="9525" marB="0" anchor="ctr"/>
                </a:tc>
                <a:extLst>
                  <a:ext uri="{0D108BD9-81ED-4DB2-BD59-A6C34878D82A}">
                    <a16:rowId xmlns:a16="http://schemas.microsoft.com/office/drawing/2014/main" val="1084239425"/>
                  </a:ext>
                </a:extLst>
              </a:tr>
              <a:tr h="401126">
                <a:tc>
                  <a:txBody>
                    <a:bodyPr/>
                    <a:lstStyle/>
                    <a:p>
                      <a:pPr marL="72000" algn="l" fontAlgn="b"/>
                      <a:r>
                        <a:rPr lang="sv-SE" sz="800" b="0" i="0" u="none" strike="noStrike" dirty="0">
                          <a:solidFill>
                            <a:srgbClr val="000000"/>
                          </a:solidFill>
                          <a:effectLst/>
                          <a:latin typeface="Futura Std Book" panose="020B0502020204020303"/>
                        </a:rPr>
                        <a:t>Askersund</a:t>
                      </a:r>
                    </a:p>
                  </a:txBody>
                  <a:tcPr marL="7679" marR="7679" marT="7679" marB="0" anchor="ctr">
                    <a:lnL w="12700" cmpd="sng">
                      <a:noFill/>
                    </a:lnL>
                  </a:tcPr>
                </a:tc>
                <a:tc>
                  <a:txBody>
                    <a:bodyPr/>
                    <a:lstStyle/>
                    <a:p>
                      <a:pPr algn="ctr" rtl="0" fontAlgn="ctr"/>
                      <a:r>
                        <a:rPr lang="sv-SE" sz="800" b="0" i="0" u="none" strike="noStrike">
                          <a:solidFill>
                            <a:srgbClr val="000000"/>
                          </a:solidFill>
                          <a:effectLst/>
                          <a:latin typeface="Futura Std Book" panose="020B0502020204020303"/>
                        </a:rPr>
                        <a:t>306</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13</a:t>
                      </a:r>
                    </a:p>
                  </a:txBody>
                  <a:tcPr marL="9525" marR="9525" marT="9525" marB="0" anchor="ct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kumimoji="0" lang="sv-SE" sz="800" b="0" i="0" u="none" strike="noStrike" kern="1200" cap="none" spc="0" normalizeH="0" baseline="0" noProof="0">
                          <a:ln>
                            <a:noFill/>
                          </a:ln>
                          <a:solidFill>
                            <a:srgbClr val="000000"/>
                          </a:solidFill>
                          <a:effectLst/>
                          <a:uLnTx/>
                          <a:uFillTx/>
                          <a:latin typeface="Futura Std Book" panose="020B0502020204020303"/>
                          <a:ea typeface="+mn-ea"/>
                          <a:cs typeface="+mn-cs"/>
                        </a:rPr>
                        <a:t>i.u.</a:t>
                      </a:r>
                      <a:endParaRPr kumimoji="0" lang="sv-SE" sz="800" b="0" i="0" u="none" strike="noStrike" kern="1200" cap="none" spc="0" normalizeH="0" baseline="0" noProof="0" dirty="0">
                        <a:ln>
                          <a:noFill/>
                        </a:ln>
                        <a:solidFill>
                          <a:srgbClr val="000000"/>
                        </a:solidFill>
                        <a:effectLst/>
                        <a:uLnTx/>
                        <a:uFillTx/>
                        <a:latin typeface="Futura Std Book" panose="020B0502020204020303"/>
                        <a:ea typeface="+mn-ea"/>
                        <a:cs typeface="+mn-cs"/>
                      </a:endParaRPr>
                    </a:p>
                  </a:txBody>
                  <a:tcPr marL="9525" marR="9525" marT="9525" marB="0" anchor="ct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kumimoji="0" lang="sv-SE" sz="800" b="0" i="0" u="none" strike="noStrike" kern="1200" cap="none" spc="0" normalizeH="0" baseline="0" noProof="0">
                          <a:ln>
                            <a:noFill/>
                          </a:ln>
                          <a:solidFill>
                            <a:srgbClr val="000000"/>
                          </a:solidFill>
                          <a:effectLst/>
                          <a:uLnTx/>
                          <a:uFillTx/>
                          <a:latin typeface="Futura Std Book" panose="020B0502020204020303"/>
                          <a:ea typeface="+mn-ea"/>
                          <a:cs typeface="+mn-cs"/>
                        </a:rPr>
                        <a:t>i.u.</a:t>
                      </a:r>
                      <a:endParaRPr kumimoji="0" lang="sv-SE" sz="800" b="0" i="0" u="none" strike="noStrike" kern="1200" cap="none" spc="0" normalizeH="0" baseline="0" noProof="0" dirty="0">
                        <a:ln>
                          <a:noFill/>
                        </a:ln>
                        <a:solidFill>
                          <a:srgbClr val="000000"/>
                        </a:solidFill>
                        <a:effectLst/>
                        <a:uLnTx/>
                        <a:uFillTx/>
                        <a:latin typeface="Futura Std Book" panose="020B0502020204020303"/>
                        <a:ea typeface="+mn-ea"/>
                        <a:cs typeface="+mn-cs"/>
                      </a:endParaRPr>
                    </a:p>
                  </a:txBody>
                  <a:tcPr marL="9525" marR="9525" marT="9525" marB="0" anchor="ctr"/>
                </a:tc>
                <a:extLst>
                  <a:ext uri="{0D108BD9-81ED-4DB2-BD59-A6C34878D82A}">
                    <a16:rowId xmlns:a16="http://schemas.microsoft.com/office/drawing/2014/main" val="2047465816"/>
                  </a:ext>
                </a:extLst>
              </a:tr>
              <a:tr h="401126">
                <a:tc>
                  <a:txBody>
                    <a:bodyPr/>
                    <a:lstStyle/>
                    <a:p>
                      <a:pPr marL="72000" algn="l" fontAlgn="b"/>
                      <a:r>
                        <a:rPr lang="sv-SE" sz="800" b="0" i="0" u="none" strike="noStrike" dirty="0">
                          <a:solidFill>
                            <a:srgbClr val="000000"/>
                          </a:solidFill>
                          <a:effectLst/>
                          <a:latin typeface="Futura Std Book" panose="020B0502020204020303"/>
                        </a:rPr>
                        <a:t>Karlskoga</a:t>
                      </a:r>
                    </a:p>
                  </a:txBody>
                  <a:tcPr marL="7679" marR="7679" marT="7679" marB="0" anchor="ctr">
                    <a:lnL w="12700" cmpd="sng">
                      <a:noFill/>
                    </a:lnL>
                  </a:tcPr>
                </a:tc>
                <a:tc>
                  <a:txBody>
                    <a:bodyPr/>
                    <a:lstStyle/>
                    <a:p>
                      <a:pPr algn="ctr" rtl="0" fontAlgn="ctr"/>
                      <a:r>
                        <a:rPr lang="sv-SE" sz="800" b="0" i="0" u="none" strike="noStrike">
                          <a:solidFill>
                            <a:srgbClr val="000000"/>
                          </a:solidFill>
                          <a:effectLst/>
                          <a:latin typeface="Futura Std Book" panose="020B0502020204020303"/>
                        </a:rPr>
                        <a:t>940</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46</a:t>
                      </a:r>
                    </a:p>
                  </a:txBody>
                  <a:tcPr marL="9525" marR="9525" marT="9525" marB="0" anchor="ct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kumimoji="0" lang="sv-SE" sz="800" b="0" i="0" u="none" strike="noStrike" kern="1200" cap="none" spc="0" normalizeH="0" baseline="0" noProof="0">
                          <a:ln>
                            <a:noFill/>
                          </a:ln>
                          <a:solidFill>
                            <a:srgbClr val="000000"/>
                          </a:solidFill>
                          <a:effectLst/>
                          <a:uLnTx/>
                          <a:uFillTx/>
                          <a:latin typeface="Futura Std Book" panose="020B0502020204020303"/>
                          <a:ea typeface="+mn-ea"/>
                          <a:cs typeface="+mn-cs"/>
                        </a:rPr>
                        <a:t>i.u.</a:t>
                      </a:r>
                      <a:endParaRPr kumimoji="0" lang="sv-SE" sz="800" b="0" i="0" u="none" strike="noStrike" kern="1200" cap="none" spc="0" normalizeH="0" baseline="0" noProof="0" dirty="0">
                        <a:ln>
                          <a:noFill/>
                        </a:ln>
                        <a:solidFill>
                          <a:srgbClr val="000000"/>
                        </a:solidFill>
                        <a:effectLst/>
                        <a:uLnTx/>
                        <a:uFillTx/>
                        <a:latin typeface="Futura Std Book" panose="020B0502020204020303"/>
                        <a:ea typeface="+mn-ea"/>
                        <a:cs typeface="+mn-cs"/>
                      </a:endParaRPr>
                    </a:p>
                  </a:txBody>
                  <a:tcPr marL="9525" marR="9525" marT="9525" marB="0" anchor="ct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kumimoji="0" lang="sv-SE" sz="800" b="0" i="0" u="none" strike="noStrike" kern="1200" cap="none" spc="0" normalizeH="0" baseline="0" noProof="0" dirty="0" err="1">
                          <a:ln>
                            <a:noFill/>
                          </a:ln>
                          <a:solidFill>
                            <a:srgbClr val="000000"/>
                          </a:solidFill>
                          <a:effectLst/>
                          <a:uLnTx/>
                          <a:uFillTx/>
                          <a:latin typeface="Futura Std Book" panose="020B0502020204020303"/>
                          <a:ea typeface="+mn-ea"/>
                          <a:cs typeface="+mn-cs"/>
                        </a:rPr>
                        <a:t>i.u</a:t>
                      </a:r>
                      <a:r>
                        <a:rPr kumimoji="0" lang="sv-SE" sz="800" b="0" i="0" u="none" strike="noStrike" kern="1200" cap="none" spc="0" normalizeH="0" baseline="0" noProof="0" dirty="0">
                          <a:ln>
                            <a:noFill/>
                          </a:ln>
                          <a:solidFill>
                            <a:srgbClr val="000000"/>
                          </a:solidFill>
                          <a:effectLst/>
                          <a:uLnTx/>
                          <a:uFillTx/>
                          <a:latin typeface="Futura Std Book" panose="020B0502020204020303"/>
                          <a:ea typeface="+mn-ea"/>
                          <a:cs typeface="+mn-cs"/>
                        </a:rPr>
                        <a:t>.</a:t>
                      </a:r>
                    </a:p>
                  </a:txBody>
                  <a:tcPr marL="9525" marR="9525" marT="9525" marB="0" anchor="ctr"/>
                </a:tc>
                <a:extLst>
                  <a:ext uri="{0D108BD9-81ED-4DB2-BD59-A6C34878D82A}">
                    <a16:rowId xmlns:a16="http://schemas.microsoft.com/office/drawing/2014/main" val="4226078857"/>
                  </a:ext>
                </a:extLst>
              </a:tr>
              <a:tr h="401126">
                <a:tc>
                  <a:txBody>
                    <a:bodyPr/>
                    <a:lstStyle/>
                    <a:p>
                      <a:pPr marL="72000" algn="l" fontAlgn="b"/>
                      <a:r>
                        <a:rPr lang="sv-SE" sz="800" b="0" i="0" u="none" strike="noStrike" dirty="0">
                          <a:solidFill>
                            <a:srgbClr val="000000"/>
                          </a:solidFill>
                          <a:effectLst/>
                          <a:latin typeface="Futura Std Book" panose="020B0502020204020303"/>
                        </a:rPr>
                        <a:t>Nora</a:t>
                      </a:r>
                    </a:p>
                  </a:txBody>
                  <a:tcPr marL="7679" marR="7679" marT="7679" marB="0" anchor="ctr">
                    <a:lnL w="12700" cmpd="sng">
                      <a:noFill/>
                    </a:lnL>
                  </a:tcPr>
                </a:tc>
                <a:tc>
                  <a:txBody>
                    <a:bodyPr/>
                    <a:lstStyle/>
                    <a:p>
                      <a:pPr algn="ctr" rtl="0" fontAlgn="ctr"/>
                      <a:r>
                        <a:rPr lang="sv-SE" sz="800" b="0" i="0" u="none" strike="noStrike">
                          <a:solidFill>
                            <a:srgbClr val="000000"/>
                          </a:solidFill>
                          <a:effectLst/>
                          <a:latin typeface="Futura Std Book" panose="020B0502020204020303"/>
                        </a:rPr>
                        <a:t>250</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209</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6</a:t>
                      </a:r>
                    </a:p>
                  </a:txBody>
                  <a:tcPr marL="9525" marR="9525" marT="9525" marB="0" anchor="ctr"/>
                </a:tc>
                <a:tc>
                  <a:txBody>
                    <a:bodyPr/>
                    <a:lstStyle/>
                    <a:p>
                      <a:pPr algn="ctr" rtl="0" fontAlgn="ctr"/>
                      <a:r>
                        <a:rPr lang="sv-SE" sz="800" b="0" i="0" u="none" strike="noStrike" dirty="0" err="1">
                          <a:solidFill>
                            <a:srgbClr val="000000"/>
                          </a:solidFill>
                          <a:effectLst/>
                          <a:latin typeface="Futura Std Book" panose="020B0502020204020303"/>
                        </a:rPr>
                        <a:t>i.u</a:t>
                      </a:r>
                      <a:r>
                        <a:rPr lang="sv-SE" sz="800" b="0" i="0" u="none" strike="noStrike" dirty="0">
                          <a:solidFill>
                            <a:srgbClr val="000000"/>
                          </a:solidFill>
                          <a:effectLst/>
                          <a:latin typeface="Futura Std Book" panose="020B0502020204020303"/>
                        </a:rPr>
                        <a:t>.</a:t>
                      </a:r>
                    </a:p>
                  </a:txBody>
                  <a:tcPr marL="9525" marR="9525" marT="9525" marB="0" anchor="ctr"/>
                </a:tc>
                <a:extLst>
                  <a:ext uri="{0D108BD9-81ED-4DB2-BD59-A6C34878D82A}">
                    <a16:rowId xmlns:a16="http://schemas.microsoft.com/office/drawing/2014/main" val="2443966492"/>
                  </a:ext>
                </a:extLst>
              </a:tr>
              <a:tr h="401126">
                <a:tc>
                  <a:txBody>
                    <a:bodyPr/>
                    <a:lstStyle/>
                    <a:p>
                      <a:pPr marL="72000" algn="l" fontAlgn="b"/>
                      <a:r>
                        <a:rPr lang="sv-SE" sz="800" b="0" i="0" u="none" strike="noStrike" dirty="0">
                          <a:solidFill>
                            <a:srgbClr val="000000"/>
                          </a:solidFill>
                          <a:effectLst/>
                          <a:latin typeface="Futura Std Book" panose="020B0502020204020303"/>
                        </a:rPr>
                        <a:t>Lindesberg</a:t>
                      </a:r>
                    </a:p>
                  </a:txBody>
                  <a:tcPr marL="7679" marR="7679" marT="7679" marB="0" anchor="ctr">
                    <a:lnL w="12700" cmpd="sng">
                      <a:noFill/>
                    </a:lnL>
                  </a:tcPr>
                </a:tc>
                <a:tc>
                  <a:txBody>
                    <a:bodyPr/>
                    <a:lstStyle/>
                    <a:p>
                      <a:pPr algn="ctr" rtl="0" fontAlgn="ctr"/>
                      <a:r>
                        <a:rPr lang="sv-SE" sz="800" b="0" i="0" u="none" strike="noStrike">
                          <a:solidFill>
                            <a:srgbClr val="000000"/>
                          </a:solidFill>
                          <a:effectLst/>
                          <a:latin typeface="Futura Std Book" panose="020B0502020204020303"/>
                        </a:rPr>
                        <a:t>535</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94</a:t>
                      </a:r>
                    </a:p>
                  </a:txBody>
                  <a:tcPr marL="9525" marR="9525" marT="9525" marB="0" anchor="ct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kumimoji="0" lang="sv-SE" sz="800" b="0" i="0" u="none" strike="noStrike" kern="1200" cap="none" spc="0" normalizeH="0" baseline="0" noProof="0">
                          <a:ln>
                            <a:noFill/>
                          </a:ln>
                          <a:solidFill>
                            <a:srgbClr val="000000"/>
                          </a:solidFill>
                          <a:effectLst/>
                          <a:uLnTx/>
                          <a:uFillTx/>
                          <a:latin typeface="Futura Std Book" panose="020B0502020204020303"/>
                          <a:ea typeface="+mn-ea"/>
                          <a:cs typeface="+mn-cs"/>
                        </a:rPr>
                        <a:t>i.u.</a:t>
                      </a:r>
                      <a:endParaRPr kumimoji="0" lang="sv-SE" sz="800" b="0" i="0" u="none" strike="noStrike" kern="1200" cap="none" spc="0" normalizeH="0" baseline="0" noProof="0" dirty="0">
                        <a:ln>
                          <a:noFill/>
                        </a:ln>
                        <a:solidFill>
                          <a:srgbClr val="000000"/>
                        </a:solidFill>
                        <a:effectLst/>
                        <a:uLnTx/>
                        <a:uFillTx/>
                        <a:latin typeface="Futura Std Book" panose="020B0502020204020303"/>
                        <a:ea typeface="+mn-ea"/>
                        <a:cs typeface="+mn-cs"/>
                      </a:endParaRPr>
                    </a:p>
                  </a:txBody>
                  <a:tcPr marL="9525" marR="9525" marT="9525" marB="0" anchor="ct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kumimoji="0" lang="sv-SE" sz="800" b="0" i="0" u="none" strike="noStrike" kern="1200" cap="none" spc="0" normalizeH="0" baseline="0" noProof="0" dirty="0" err="1">
                          <a:ln>
                            <a:noFill/>
                          </a:ln>
                          <a:solidFill>
                            <a:srgbClr val="000000"/>
                          </a:solidFill>
                          <a:effectLst/>
                          <a:uLnTx/>
                          <a:uFillTx/>
                          <a:latin typeface="Futura Std Book" panose="020B0502020204020303"/>
                          <a:ea typeface="+mn-ea"/>
                          <a:cs typeface="+mn-cs"/>
                        </a:rPr>
                        <a:t>i.u</a:t>
                      </a:r>
                      <a:r>
                        <a:rPr kumimoji="0" lang="sv-SE" sz="800" b="0" i="0" u="none" strike="noStrike" kern="1200" cap="none" spc="0" normalizeH="0" baseline="0" noProof="0" dirty="0">
                          <a:ln>
                            <a:noFill/>
                          </a:ln>
                          <a:solidFill>
                            <a:srgbClr val="000000"/>
                          </a:solidFill>
                          <a:effectLst/>
                          <a:uLnTx/>
                          <a:uFillTx/>
                          <a:latin typeface="Futura Std Book" panose="020B0502020204020303"/>
                          <a:ea typeface="+mn-ea"/>
                          <a:cs typeface="+mn-cs"/>
                        </a:rPr>
                        <a:t>.</a:t>
                      </a:r>
                    </a:p>
                  </a:txBody>
                  <a:tcPr marL="9525" marR="9525" marT="9525" marB="0" anchor="ctr"/>
                </a:tc>
                <a:extLst>
                  <a:ext uri="{0D108BD9-81ED-4DB2-BD59-A6C34878D82A}">
                    <a16:rowId xmlns:a16="http://schemas.microsoft.com/office/drawing/2014/main" val="3055248050"/>
                  </a:ext>
                </a:extLst>
              </a:tr>
            </a:tbl>
          </a:graphicData>
        </a:graphic>
      </p:graphicFrame>
      <p:sp>
        <p:nvSpPr>
          <p:cNvPr id="7" name="textruta 6">
            <a:extLst>
              <a:ext uri="{FF2B5EF4-FFF2-40B4-BE49-F238E27FC236}">
                <a16:creationId xmlns:a16="http://schemas.microsoft.com/office/drawing/2014/main" id="{537BBE5D-4DDC-4066-B845-66DE14E29644}"/>
              </a:ext>
            </a:extLst>
          </p:cNvPr>
          <p:cNvSpPr txBox="1"/>
          <p:nvPr/>
        </p:nvSpPr>
        <p:spPr>
          <a:xfrm>
            <a:off x="6096000" y="6642556"/>
            <a:ext cx="1500732" cy="215444"/>
          </a:xfrm>
          <a:prstGeom prst="rect">
            <a:avLst/>
          </a:prstGeom>
          <a:noFill/>
        </p:spPr>
        <p:txBody>
          <a:bodyPr wrap="none" rtlCol="0">
            <a:spAutoFit/>
          </a:bodyPr>
          <a:lstStyle/>
          <a:p>
            <a:r>
              <a:rPr lang="sv-SE" sz="800" dirty="0"/>
              <a:t>Källa: Arbetsförmedlingen </a:t>
            </a:r>
          </a:p>
        </p:txBody>
      </p:sp>
      <p:sp>
        <p:nvSpPr>
          <p:cNvPr id="9" name="textruta 8">
            <a:extLst>
              <a:ext uri="{FF2B5EF4-FFF2-40B4-BE49-F238E27FC236}">
                <a16:creationId xmlns:a16="http://schemas.microsoft.com/office/drawing/2014/main" id="{58648B3D-D626-4AC2-A074-E8890990D401}"/>
              </a:ext>
            </a:extLst>
          </p:cNvPr>
          <p:cNvSpPr txBox="1"/>
          <p:nvPr/>
        </p:nvSpPr>
        <p:spPr>
          <a:xfrm>
            <a:off x="0" y="6561545"/>
            <a:ext cx="5830442" cy="276999"/>
          </a:xfrm>
          <a:prstGeom prst="rect">
            <a:avLst/>
          </a:prstGeom>
          <a:noFill/>
        </p:spPr>
        <p:txBody>
          <a:bodyPr wrap="non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sv-SE" sz="600" dirty="0">
                <a:solidFill>
                  <a:schemeClr val="bg1"/>
                </a:solidFill>
              </a:rPr>
              <a:t>*Varsel ska anmälas till arbetsförmedlingen om du inom ett län avser att säga upp eller minska arbetstiden för minst fem anställda eller fler. Som arbets-</a:t>
            </a:r>
          </a:p>
          <a:p>
            <a:r>
              <a:rPr lang="sv-SE" sz="600" dirty="0">
                <a:solidFill>
                  <a:schemeClr val="bg1"/>
                </a:solidFill>
              </a:rPr>
              <a:t>givare är man inte skyldig att specificera vilken kommun ett varsel gäller. Därför summerar kommunernas siffror inte alltid till länet. </a:t>
            </a:r>
            <a:endParaRPr lang="sv-SE" sz="800" dirty="0">
              <a:solidFill>
                <a:schemeClr val="bg1"/>
              </a:solidFill>
            </a:endParaRPr>
          </a:p>
        </p:txBody>
      </p:sp>
    </p:spTree>
    <p:extLst>
      <p:ext uri="{BB962C8B-B14F-4D97-AF65-F5344CB8AC3E}">
        <p14:creationId xmlns:p14="http://schemas.microsoft.com/office/powerpoint/2010/main" val="3586989490"/>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latshållare för bild 7" descr="En bild som visar oskärpa&#10;&#10;Automatiskt genererad beskrivning">
            <a:extLst>
              <a:ext uri="{FF2B5EF4-FFF2-40B4-BE49-F238E27FC236}">
                <a16:creationId xmlns:a16="http://schemas.microsoft.com/office/drawing/2014/main" id="{D5C31535-0683-49E0-B2D6-E4E3C1535AC9}"/>
              </a:ext>
            </a:extLst>
          </p:cNvPr>
          <p:cNvPicPr>
            <a:picLocks noGrp="1" noChangeAspect="1"/>
          </p:cNvPicPr>
          <p:nvPr>
            <p:ph type="pic" sz="quarter" idx="13"/>
          </p:nvPr>
        </p:nvPicPr>
        <p:blipFill>
          <a:blip r:embed="rId2"/>
          <a:srcRect t="4657" b="4657"/>
          <a:stretch>
            <a:fillRect/>
          </a:stretch>
        </p:blipFill>
        <p:spPr/>
      </p:pic>
      <p:sp>
        <p:nvSpPr>
          <p:cNvPr id="4" name="Platshållare för text 3">
            <a:extLst>
              <a:ext uri="{FF2B5EF4-FFF2-40B4-BE49-F238E27FC236}">
                <a16:creationId xmlns:a16="http://schemas.microsoft.com/office/drawing/2014/main" id="{BD446C52-400F-4208-AD5B-8E206EA69663}"/>
              </a:ext>
            </a:extLst>
          </p:cNvPr>
          <p:cNvSpPr>
            <a:spLocks noGrp="1"/>
          </p:cNvSpPr>
          <p:nvPr>
            <p:ph type="body" sz="quarter" idx="14"/>
          </p:nvPr>
        </p:nvSpPr>
        <p:spPr/>
        <p:txBody>
          <a:bodyPr/>
          <a:lstStyle/>
          <a:p>
            <a:endParaRPr lang="sv-SE" dirty="0"/>
          </a:p>
        </p:txBody>
      </p:sp>
      <p:sp>
        <p:nvSpPr>
          <p:cNvPr id="9" name="Rubrik 8">
            <a:extLst>
              <a:ext uri="{FF2B5EF4-FFF2-40B4-BE49-F238E27FC236}">
                <a16:creationId xmlns:a16="http://schemas.microsoft.com/office/drawing/2014/main" id="{901CB539-C89D-45AE-9145-41E42A8AEAD8}"/>
              </a:ext>
            </a:extLst>
          </p:cNvPr>
          <p:cNvSpPr txBox="1">
            <a:spLocks/>
          </p:cNvSpPr>
          <p:nvPr/>
        </p:nvSpPr>
        <p:spPr>
          <a:xfrm>
            <a:off x="730249" y="342899"/>
            <a:ext cx="4951380" cy="891049"/>
          </a:xfrm>
          <a:prstGeom prst="rect">
            <a:avLst/>
          </a:prstGeom>
        </p:spPr>
        <p:txBody>
          <a:bodyPr vert="horz" lIns="0" tIns="0" rIns="0" bIns="0" rtlCol="0" anchor="b" anchorCtr="0">
            <a:noAutofit/>
          </a:bodyPr>
          <a:lstStyle>
            <a:lvl1pPr algn="l" defTabSz="914400" rtl="0" eaLnBrk="1" latinLnBrk="0" hangingPunct="1">
              <a:lnSpc>
                <a:spcPct val="100000"/>
              </a:lnSpc>
              <a:spcBef>
                <a:spcPct val="0"/>
              </a:spcBef>
              <a:buNone/>
              <a:defRPr sz="3200" b="1" kern="1200">
                <a:solidFill>
                  <a:schemeClr val="tx1"/>
                </a:solidFill>
                <a:latin typeface="+mj-lt"/>
                <a:ea typeface="+mj-ea"/>
                <a:cs typeface="+mj-cs"/>
              </a:defRPr>
            </a:lvl1pPr>
          </a:lstStyle>
          <a:p>
            <a:r>
              <a:rPr lang="sv-SE" dirty="0"/>
              <a:t>Arbetsmarknad</a:t>
            </a:r>
            <a:br>
              <a:rPr lang="sv-SE" dirty="0"/>
            </a:br>
            <a:r>
              <a:rPr lang="sv-SE" sz="2400" b="0" dirty="0"/>
              <a:t>Kommunerna i Örebro län</a:t>
            </a:r>
            <a:endParaRPr lang="sv-SE" b="0" dirty="0"/>
          </a:p>
        </p:txBody>
      </p:sp>
      <p:graphicFrame>
        <p:nvGraphicFramePr>
          <p:cNvPr id="10" name="Platshållare för innehåll 4">
            <a:extLst>
              <a:ext uri="{FF2B5EF4-FFF2-40B4-BE49-F238E27FC236}">
                <a16:creationId xmlns:a16="http://schemas.microsoft.com/office/drawing/2014/main" id="{3FF0EF34-0A0A-4912-A643-0D03FA3C8370}"/>
              </a:ext>
            </a:extLst>
          </p:cNvPr>
          <p:cNvGraphicFramePr>
            <a:graphicFrameLocks/>
          </p:cNvGraphicFramePr>
          <p:nvPr>
            <p:extLst>
              <p:ext uri="{D42A27DB-BD31-4B8C-83A1-F6EECF244321}">
                <p14:modId xmlns:p14="http://schemas.microsoft.com/office/powerpoint/2010/main" val="49446992"/>
              </p:ext>
            </p:extLst>
          </p:nvPr>
        </p:nvGraphicFramePr>
        <p:xfrm>
          <a:off x="6167440" y="106615"/>
          <a:ext cx="5702807" cy="6424992"/>
        </p:xfrm>
        <a:graphic>
          <a:graphicData uri="http://schemas.openxmlformats.org/drawingml/2006/table">
            <a:tbl>
              <a:tblPr firstRow="1" bandRow="1">
                <a:tableStyleId>{5C22544A-7EE6-4342-B048-85BDC9FD1C3A}</a:tableStyleId>
              </a:tblPr>
              <a:tblGrid>
                <a:gridCol w="1225323">
                  <a:extLst>
                    <a:ext uri="{9D8B030D-6E8A-4147-A177-3AD203B41FA5}">
                      <a16:colId xmlns:a16="http://schemas.microsoft.com/office/drawing/2014/main" val="452260278"/>
                    </a:ext>
                  </a:extLst>
                </a:gridCol>
                <a:gridCol w="962031">
                  <a:extLst>
                    <a:ext uri="{9D8B030D-6E8A-4147-A177-3AD203B41FA5}">
                      <a16:colId xmlns:a16="http://schemas.microsoft.com/office/drawing/2014/main" val="1889858293"/>
                    </a:ext>
                  </a:extLst>
                </a:gridCol>
                <a:gridCol w="1192377">
                  <a:extLst>
                    <a:ext uri="{9D8B030D-6E8A-4147-A177-3AD203B41FA5}">
                      <a16:colId xmlns:a16="http://schemas.microsoft.com/office/drawing/2014/main" val="1671515360"/>
                    </a:ext>
                  </a:extLst>
                </a:gridCol>
                <a:gridCol w="1173080">
                  <a:extLst>
                    <a:ext uri="{9D8B030D-6E8A-4147-A177-3AD203B41FA5}">
                      <a16:colId xmlns:a16="http://schemas.microsoft.com/office/drawing/2014/main" val="2818758293"/>
                    </a:ext>
                  </a:extLst>
                </a:gridCol>
                <a:gridCol w="1149996">
                  <a:extLst>
                    <a:ext uri="{9D8B030D-6E8A-4147-A177-3AD203B41FA5}">
                      <a16:colId xmlns:a16="http://schemas.microsoft.com/office/drawing/2014/main" val="1452816917"/>
                    </a:ext>
                  </a:extLst>
                </a:gridCol>
              </a:tblGrid>
              <a:tr h="401562">
                <a:tc>
                  <a:txBody>
                    <a:bodyPr/>
                    <a:lstStyle/>
                    <a:p>
                      <a:pPr algn="ctr"/>
                      <a:endParaRPr lang="sv-SE" sz="1000" dirty="0"/>
                    </a:p>
                  </a:txBody>
                  <a:tcPr>
                    <a:lnL w="12700" cmpd="sng">
                      <a:noFill/>
                    </a:lnL>
                    <a:lnR w="12700" cmpd="sng">
                      <a:noFill/>
                    </a:lnR>
                    <a:lnT w="12700" cmpd="sng">
                      <a:noFill/>
                    </a:lnT>
                    <a:lnB w="38100" cmpd="sng">
                      <a:noFill/>
                    </a:lnB>
                    <a:lnTlToBr w="12700" cmpd="sng">
                      <a:noFill/>
                      <a:prstDash val="solid"/>
                    </a:lnTlToBr>
                    <a:lnBlToTr w="12700" cmpd="sng">
                      <a:noFill/>
                      <a:prstDash val="solid"/>
                    </a:lnBlToTr>
                  </a:tcPr>
                </a:tc>
                <a:tc gridSpan="2">
                  <a:txBody>
                    <a:bodyPr/>
                    <a:lstStyle/>
                    <a:p>
                      <a:pPr algn="ctr"/>
                      <a:r>
                        <a:rPr lang="sv-SE" sz="1000" dirty="0"/>
                        <a:t>Arbetslöshet (antal pers.)</a:t>
                      </a:r>
                    </a:p>
                  </a:txBody>
                  <a:tcPr>
                    <a:lnL w="12700" cmpd="sng">
                      <a:noFill/>
                    </a:lnL>
                    <a:lnR w="12700" cmpd="sng">
                      <a:noFill/>
                    </a:lnR>
                    <a:lnT w="12700" cmpd="sng">
                      <a:noFill/>
                    </a:lnT>
                    <a:lnB w="38100" cmpd="sng">
                      <a:noFill/>
                    </a:lnB>
                    <a:lnTlToBr w="12700" cmpd="sng">
                      <a:noFill/>
                      <a:prstDash val="solid"/>
                    </a:lnTlToBr>
                    <a:lnBlToTr w="12700" cmpd="sng">
                      <a:noFill/>
                      <a:prstDash val="solid"/>
                    </a:lnBlToTr>
                  </a:tcPr>
                </a:tc>
                <a:tc hMerge="1">
                  <a:txBody>
                    <a:bodyPr/>
                    <a:lstStyle/>
                    <a:p>
                      <a:pPr algn="ctr"/>
                      <a:endParaRPr lang="sv-SE" sz="1000" dirty="0">
                        <a:solidFill>
                          <a:schemeClr val="bg1"/>
                        </a:solidFill>
                      </a:endParaRP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B w="38100" cmpd="sng">
                      <a:noFill/>
                    </a:lnB>
                  </a:tcPr>
                </a:tc>
                <a:tc gridSpan="2">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sv-SE" sz="1000" dirty="0"/>
                        <a:t>Arbetslöshet (andel av </a:t>
                      </a:r>
                      <a:r>
                        <a:rPr lang="sv-SE" sz="1000" dirty="0" err="1"/>
                        <a:t>bef</a:t>
                      </a:r>
                      <a:r>
                        <a:rPr lang="sv-SE" sz="1000" dirty="0"/>
                        <a:t>.)</a:t>
                      </a:r>
                    </a:p>
                  </a:txBody>
                  <a:tcPr>
                    <a:lnL w="12700" cmpd="sng">
                      <a:noFill/>
                    </a:lnL>
                    <a:lnR w="12700" cmpd="sng">
                      <a:noFill/>
                    </a:lnR>
                    <a:lnT w="12700" cmpd="sng">
                      <a:noFill/>
                    </a:lnT>
                    <a:lnB w="38100" cmpd="sng">
                      <a:noFill/>
                    </a:lnB>
                    <a:lnTlToBr w="12700" cmpd="sng">
                      <a:noFill/>
                      <a:prstDash val="solid"/>
                    </a:lnTlToBr>
                    <a:lnBlToTr w="12700" cmpd="sng">
                      <a:noFill/>
                      <a:prstDash val="solid"/>
                    </a:lnBlToTr>
                  </a:tcPr>
                </a:tc>
                <a:tc hMerge="1">
                  <a:txBody>
                    <a:bodyPr/>
                    <a:lstStyle/>
                    <a:p>
                      <a:pPr algn="ctr"/>
                      <a:endParaRPr lang="sv-SE" sz="1000" dirty="0"/>
                    </a:p>
                  </a:txBody>
                  <a:tcPr>
                    <a:lnL w="12700" cmpd="sng">
                      <a:noFill/>
                    </a:lnL>
                    <a:lnR w="12700" cmpd="sng">
                      <a:noFill/>
                    </a:lnR>
                    <a:lnT w="12700" cmpd="sng">
                      <a:noFill/>
                    </a:lnT>
                    <a:lnB w="38100" cmpd="sng">
                      <a:noFill/>
                    </a:lnB>
                    <a:lnTlToBr w="12700" cmpd="sng">
                      <a:noFill/>
                      <a:prstDash val="solid"/>
                    </a:lnTlToBr>
                    <a:lnBlToTr w="12700" cmpd="sng">
                      <a:noFill/>
                      <a:prstDash val="solid"/>
                    </a:lnBlToTr>
                  </a:tcPr>
                </a:tc>
                <a:extLst>
                  <a:ext uri="{0D108BD9-81ED-4DB2-BD59-A6C34878D82A}">
                    <a16:rowId xmlns:a16="http://schemas.microsoft.com/office/drawing/2014/main" val="3100129660"/>
                  </a:ext>
                </a:extLst>
              </a:tr>
              <a:tr h="401562">
                <a:tc>
                  <a:txBody>
                    <a:bodyPr/>
                    <a:lstStyle/>
                    <a:p>
                      <a:pPr algn="ctr"/>
                      <a:endParaRPr lang="sv-SE" sz="1000" dirty="0">
                        <a:solidFill>
                          <a:schemeClr val="bg1"/>
                        </a:solidFill>
                      </a:endParaRPr>
                    </a:p>
                  </a:txBody>
                  <a:tcPr>
                    <a:lnL w="12700" cmpd="sng">
                      <a:noFill/>
                    </a:lnL>
                    <a:lnR w="12700" cap="flat" cmpd="sng" algn="ctr">
                      <a:noFill/>
                      <a:prstDash val="solid"/>
                      <a:round/>
                      <a:headEnd type="none" w="med" len="med"/>
                      <a:tailEnd type="none" w="med" len="med"/>
                    </a:lnR>
                    <a:lnT w="38100" cmpd="sng">
                      <a:noFill/>
                    </a:lnT>
                    <a:lnB w="12700" cmpd="sng">
                      <a:noFill/>
                    </a:lnB>
                    <a:lnTlToBr w="12700" cmpd="sng">
                      <a:noFill/>
                      <a:prstDash val="solid"/>
                    </a:lnTlToBr>
                    <a:lnBlToTr w="12700" cmpd="sng">
                      <a:noFill/>
                      <a:prstDash val="solid"/>
                    </a:lnBlToTr>
                    <a:solidFill>
                      <a:srgbClr val="052364"/>
                    </a:solidFill>
                  </a:tcPr>
                </a:tc>
                <a:tc>
                  <a:txBody>
                    <a:bodyPr/>
                    <a:lstStyle/>
                    <a:p>
                      <a:pPr algn="ctr"/>
                      <a:r>
                        <a:rPr lang="sv-SE" sz="1000" dirty="0">
                          <a:solidFill>
                            <a:schemeClr val="bg1"/>
                          </a:solidFill>
                        </a:rPr>
                        <a:t>Antal</a:t>
                      </a:r>
                    </a:p>
                  </a:txBody>
                  <a:tcPr>
                    <a:lnL w="12700" cmpd="sng">
                      <a:noFill/>
                    </a:lnL>
                    <a:lnR w="12700" cap="flat" cmpd="sng" algn="ctr">
                      <a:noFill/>
                      <a:prstDash val="solid"/>
                      <a:round/>
                      <a:headEnd type="none" w="med" len="med"/>
                      <a:tailEnd type="none" w="med" len="med"/>
                    </a:lnR>
                    <a:lnT w="38100" cmpd="sng">
                      <a:noFill/>
                    </a:lnT>
                    <a:lnB w="12700" cmpd="sng">
                      <a:noFill/>
                    </a:lnB>
                    <a:lnTlToBr w="12700" cmpd="sng">
                      <a:noFill/>
                      <a:prstDash val="solid"/>
                    </a:lnTlToBr>
                    <a:lnBlToTr w="12700" cmpd="sng">
                      <a:noFill/>
                      <a:prstDash val="solid"/>
                    </a:lnBlToTr>
                    <a:solidFill>
                      <a:srgbClr val="052364"/>
                    </a:solidFill>
                  </a:tcPr>
                </a:tc>
                <a:tc>
                  <a:txBody>
                    <a:bodyPr/>
                    <a:lstStyle/>
                    <a:p>
                      <a:pPr algn="ctr"/>
                      <a:r>
                        <a:rPr lang="sv-SE" sz="1000">
                          <a:solidFill>
                            <a:schemeClr val="bg1"/>
                          </a:solidFill>
                        </a:rPr>
                        <a:t>Förändring (%)</a:t>
                      </a:r>
                      <a:endParaRPr lang="sv-SE" sz="1000" dirty="0">
                        <a:solidFill>
                          <a:schemeClr val="bg1"/>
                        </a:solidFill>
                      </a:endParaRPr>
                    </a:p>
                  </a:txBody>
                  <a:tcPr>
                    <a:lnL w="12700" cmpd="sng">
                      <a:noFill/>
                    </a:lnL>
                    <a:lnR w="12700" cap="flat" cmpd="sng" algn="ctr">
                      <a:noFill/>
                      <a:prstDash val="solid"/>
                      <a:round/>
                      <a:headEnd type="none" w="med" len="med"/>
                      <a:tailEnd type="none" w="med" len="med"/>
                    </a:lnR>
                    <a:lnT w="38100" cmpd="sng">
                      <a:noFill/>
                    </a:lnT>
                    <a:lnB w="12700" cmpd="sng">
                      <a:noFill/>
                    </a:lnB>
                    <a:lnTlToBr w="12700" cmpd="sng">
                      <a:noFill/>
                      <a:prstDash val="solid"/>
                    </a:lnTlToBr>
                    <a:lnBlToTr w="12700" cmpd="sng">
                      <a:noFill/>
                      <a:prstDash val="solid"/>
                    </a:lnBlToTr>
                    <a:solidFill>
                      <a:srgbClr val="052364"/>
                    </a:solidFill>
                  </a:tcPr>
                </a:tc>
                <a:tc>
                  <a:txBody>
                    <a:bodyPr/>
                    <a:lstStyle/>
                    <a:p>
                      <a:pPr algn="ctr"/>
                      <a:r>
                        <a:rPr lang="sv-SE" sz="1000" dirty="0">
                          <a:solidFill>
                            <a:schemeClr val="bg1"/>
                          </a:solidFill>
                        </a:rPr>
                        <a:t>% av </a:t>
                      </a:r>
                      <a:r>
                        <a:rPr lang="sv-SE" sz="1000" dirty="0" err="1">
                          <a:solidFill>
                            <a:schemeClr val="bg1"/>
                          </a:solidFill>
                        </a:rPr>
                        <a:t>bef</a:t>
                      </a:r>
                      <a:r>
                        <a:rPr lang="sv-SE" sz="1000">
                          <a:solidFill>
                            <a:schemeClr val="bg1"/>
                          </a:solidFill>
                        </a:rPr>
                        <a:t>. </a:t>
                      </a:r>
                      <a:endParaRPr lang="sv-SE" sz="1000" dirty="0">
                        <a:solidFill>
                          <a:schemeClr val="bg1"/>
                        </a:solidFill>
                      </a:endParaRPr>
                    </a:p>
                  </a:txBody>
                  <a:tcPr>
                    <a:lnL w="12700" cmpd="sng">
                      <a:noFill/>
                    </a:lnL>
                    <a:lnR w="12700" cap="flat" cmpd="sng" algn="ctr">
                      <a:noFill/>
                      <a:prstDash val="solid"/>
                      <a:round/>
                      <a:headEnd type="none" w="med" len="med"/>
                      <a:tailEnd type="none" w="med" len="med"/>
                    </a:lnR>
                    <a:lnT w="38100" cmpd="sng">
                      <a:noFill/>
                    </a:lnT>
                    <a:lnB w="12700" cmpd="sng">
                      <a:noFill/>
                    </a:lnB>
                    <a:lnTlToBr w="12700" cmpd="sng">
                      <a:noFill/>
                      <a:prstDash val="solid"/>
                    </a:lnTlToBr>
                    <a:lnBlToTr w="12700" cmpd="sng">
                      <a:noFill/>
                      <a:prstDash val="solid"/>
                    </a:lnBlToTr>
                    <a:solidFill>
                      <a:srgbClr val="052364"/>
                    </a:solidFill>
                  </a:tcPr>
                </a:tc>
                <a:tc>
                  <a:txBody>
                    <a:bodyPr/>
                    <a:lstStyle/>
                    <a:p>
                      <a:r>
                        <a:rPr lang="sv-SE" sz="1000">
                          <a:solidFill>
                            <a:schemeClr val="bg1"/>
                          </a:solidFill>
                        </a:rPr>
                        <a:t>Förändring (p.e.)</a:t>
                      </a:r>
                      <a:endParaRPr lang="sv-SE"/>
                    </a:p>
                  </a:txBody>
                  <a:tcPr>
                    <a:lnL w="12700" cmpd="sng">
                      <a:noFill/>
                    </a:lnL>
                    <a:lnR w="12700" cap="flat" cmpd="sng" algn="ctr">
                      <a:noFill/>
                      <a:prstDash val="solid"/>
                      <a:round/>
                      <a:headEnd type="none" w="med" len="med"/>
                      <a:tailEnd type="none" w="med" len="med"/>
                    </a:lnR>
                    <a:lnT w="38100" cmpd="sng">
                      <a:noFill/>
                    </a:lnT>
                    <a:lnB w="12700" cmpd="sng">
                      <a:noFill/>
                    </a:lnB>
                    <a:lnTlToBr w="12700" cmpd="sng">
                      <a:noFill/>
                      <a:prstDash val="solid"/>
                    </a:lnTlToBr>
                    <a:lnBlToTr w="12700" cmpd="sng">
                      <a:noFill/>
                      <a:prstDash val="solid"/>
                    </a:lnBlToTr>
                    <a:solidFill>
                      <a:srgbClr val="052364"/>
                    </a:solidFill>
                  </a:tcPr>
                </a:tc>
                <a:extLst>
                  <a:ext uri="{0D108BD9-81ED-4DB2-BD59-A6C34878D82A}">
                    <a16:rowId xmlns:a16="http://schemas.microsoft.com/office/drawing/2014/main" val="2696100177"/>
                  </a:ext>
                </a:extLst>
              </a:tr>
              <a:tr h="401562">
                <a:tc>
                  <a:txBody>
                    <a:bodyPr/>
                    <a:lstStyle/>
                    <a:p>
                      <a:pPr algn="ctr"/>
                      <a:endParaRPr lang="sv-SE" sz="1000" dirty="0">
                        <a:solidFill>
                          <a:schemeClr val="bg1"/>
                        </a:solidFill>
                      </a:endParaRPr>
                    </a:p>
                  </a:txBody>
                  <a:tcPr>
                    <a:lnL w="12700" cmpd="sng">
                      <a:noFill/>
                    </a:lnL>
                    <a:lnR w="12700" cap="flat" cmpd="sng" algn="ctr">
                      <a:no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rgbClr val="052364"/>
                    </a:solidFill>
                  </a:tcPr>
                </a:tc>
                <a:tc>
                  <a:txBody>
                    <a:bodyPr/>
                    <a:lstStyle/>
                    <a:p>
                      <a:pPr algn="ctr" rtl="0" fontAlgn="ctr"/>
                      <a:r>
                        <a:rPr lang="sv-SE" sz="900" b="0" i="0" u="none" strike="noStrike" dirty="0">
                          <a:solidFill>
                            <a:srgbClr val="FFFFFF"/>
                          </a:solidFill>
                          <a:effectLst/>
                          <a:latin typeface="Futura Std Book" panose="020B0502020204020303" pitchFamily="34" charset="0"/>
                        </a:rPr>
                        <a:t>2021 kv4</a:t>
                      </a:r>
                    </a:p>
                  </a:txBody>
                  <a:tcPr marL="9525" marR="9525" marT="9525" marB="0" anchor="ctr">
                    <a:lnL w="12700" cmpd="sng">
                      <a:noFill/>
                    </a:lnL>
                    <a:lnR w="12700" cap="flat" cmpd="sng" algn="ctr">
                      <a:no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rgbClr val="052364"/>
                    </a:solidFill>
                  </a:tcPr>
                </a:tc>
                <a:tc>
                  <a:txBody>
                    <a:bodyPr/>
                    <a:lstStyle/>
                    <a:p>
                      <a:pPr algn="ctr" rtl="0" fontAlgn="ctr"/>
                      <a:r>
                        <a:rPr lang="sv-SE" sz="900" b="0" i="0" u="none" strike="noStrike">
                          <a:solidFill>
                            <a:srgbClr val="FFFFFF"/>
                          </a:solidFill>
                          <a:effectLst/>
                          <a:latin typeface="Futura Std Book" panose="020B0502020204020303" pitchFamily="34" charset="0"/>
                        </a:rPr>
                        <a:t>-1 år</a:t>
                      </a:r>
                    </a:p>
                  </a:txBody>
                  <a:tcPr marL="9525" marR="9525" marT="9525"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rgbClr val="052364"/>
                    </a:solidFill>
                  </a:tcPr>
                </a:tc>
                <a:tc>
                  <a:txBody>
                    <a:bodyPr/>
                    <a:lstStyle/>
                    <a:p>
                      <a:pPr algn="ctr" rtl="0" fontAlgn="ctr"/>
                      <a:r>
                        <a:rPr lang="sv-SE" sz="900" b="0" i="0" u="none" strike="noStrike" dirty="0">
                          <a:solidFill>
                            <a:srgbClr val="FFFFFF"/>
                          </a:solidFill>
                          <a:effectLst/>
                          <a:latin typeface="Futura Std Book" panose="020B0502020204020303" pitchFamily="34" charset="0"/>
                        </a:rPr>
                        <a:t>2021 kv4</a:t>
                      </a:r>
                    </a:p>
                  </a:txBody>
                  <a:tcPr marL="9525" marR="9525" marT="9525"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rgbClr val="052364"/>
                    </a:solidFill>
                  </a:tcPr>
                </a:tc>
                <a:tc>
                  <a:txBody>
                    <a:bodyPr/>
                    <a:lstStyle/>
                    <a:p>
                      <a:pPr algn="ctr" rtl="0" fontAlgn="ctr"/>
                      <a:r>
                        <a:rPr lang="sv-SE" sz="900" b="0" i="0" u="none" strike="noStrike">
                          <a:solidFill>
                            <a:srgbClr val="FFFFFF"/>
                          </a:solidFill>
                          <a:effectLst/>
                          <a:latin typeface="Futura Std Book" panose="020B0502020204020303" pitchFamily="34" charset="0"/>
                        </a:rPr>
                        <a:t>-1 år</a:t>
                      </a:r>
                    </a:p>
                  </a:txBody>
                  <a:tcPr marL="9525" marR="9525" marT="9525"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rgbClr val="052364"/>
                    </a:solidFill>
                  </a:tcPr>
                </a:tc>
                <a:extLst>
                  <a:ext uri="{0D108BD9-81ED-4DB2-BD59-A6C34878D82A}">
                    <a16:rowId xmlns:a16="http://schemas.microsoft.com/office/drawing/2014/main" val="3081617630"/>
                  </a:ext>
                </a:extLst>
              </a:tr>
              <a:tr h="401562">
                <a:tc>
                  <a:txBody>
                    <a:bodyPr/>
                    <a:lstStyle/>
                    <a:p>
                      <a:pPr marL="72000" algn="l" fontAlgn="b"/>
                      <a:r>
                        <a:rPr lang="sv-SE" sz="800" b="1" i="0" u="none" strike="noStrike" dirty="0">
                          <a:solidFill>
                            <a:srgbClr val="000000"/>
                          </a:solidFill>
                          <a:effectLst/>
                          <a:latin typeface="Futura Std Book" panose="020B0502020204020303"/>
                        </a:rPr>
                        <a:t>Örebro län</a:t>
                      </a:r>
                    </a:p>
                  </a:txBody>
                  <a:tcPr marL="7679" marR="7679" marT="7679" marB="0" anchor="ctr">
                    <a:lnL w="12700" cmpd="sng">
                      <a:noFill/>
                    </a:lnL>
                    <a:lnR w="12700" cap="flat" cmpd="sng" algn="ctr">
                      <a:solidFill>
                        <a:schemeClr val="bg1"/>
                      </a:solidFill>
                      <a:prstDash val="solid"/>
                      <a:round/>
                      <a:headEnd type="none" w="med" len="med"/>
                      <a:tailEnd type="none" w="med" len="med"/>
                    </a:lnR>
                    <a:lnT w="12700" cmpd="sng">
                      <a:noFill/>
                    </a:lnT>
                  </a:tcPr>
                </a:tc>
                <a:tc>
                  <a:txBody>
                    <a:bodyPr/>
                    <a:lstStyle/>
                    <a:p>
                      <a:pPr algn="ctr" rtl="0" fontAlgn="ctr"/>
                      <a:r>
                        <a:rPr lang="sv-SE" sz="800" b="1" i="0" u="none" strike="noStrike">
                          <a:solidFill>
                            <a:srgbClr val="000000"/>
                          </a:solidFill>
                          <a:effectLst/>
                          <a:latin typeface="Futura Std Book" panose="020B0502020204020303"/>
                        </a:rPr>
                        <a:t>11 463</a:t>
                      </a:r>
                    </a:p>
                  </a:txBody>
                  <a:tcPr marL="9525" marR="9525" marT="9525"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mpd="sng">
                      <a:noFill/>
                    </a:lnT>
                  </a:tcPr>
                </a:tc>
                <a:tc>
                  <a:txBody>
                    <a:bodyPr/>
                    <a:lstStyle/>
                    <a:p>
                      <a:pPr algn="ctr" rtl="0" fontAlgn="ctr"/>
                      <a:r>
                        <a:rPr lang="sv-SE" sz="800" b="1" i="0" u="none" strike="noStrike">
                          <a:solidFill>
                            <a:srgbClr val="000000"/>
                          </a:solidFill>
                          <a:effectLst/>
                          <a:latin typeface="Futura Std Book" panose="020B0502020204020303"/>
                        </a:rPr>
                        <a:t>-15,6</a:t>
                      </a:r>
                    </a:p>
                  </a:txBody>
                  <a:tcPr marL="9525" marR="9525" marT="9525"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mpd="sng">
                      <a:noFill/>
                    </a:lnT>
                  </a:tcPr>
                </a:tc>
                <a:tc>
                  <a:txBody>
                    <a:bodyPr/>
                    <a:lstStyle/>
                    <a:p>
                      <a:pPr algn="ctr" rtl="0" fontAlgn="ctr"/>
                      <a:r>
                        <a:rPr lang="sv-SE" sz="800" b="1" i="0" u="none" strike="noStrike">
                          <a:solidFill>
                            <a:srgbClr val="000000"/>
                          </a:solidFill>
                          <a:effectLst/>
                          <a:latin typeface="Futura Std Book" panose="020B0502020204020303"/>
                        </a:rPr>
                        <a:t>5,2</a:t>
                      </a:r>
                    </a:p>
                  </a:txBody>
                  <a:tcPr marL="9525" marR="9525" marT="9525"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mpd="sng">
                      <a:noFill/>
                    </a:lnT>
                  </a:tcPr>
                </a:tc>
                <a:tc>
                  <a:txBody>
                    <a:bodyPr/>
                    <a:lstStyle/>
                    <a:p>
                      <a:pPr algn="ctr" rtl="0" fontAlgn="ctr"/>
                      <a:r>
                        <a:rPr lang="sv-SE" sz="800" b="1" i="0" u="none" strike="noStrike">
                          <a:solidFill>
                            <a:srgbClr val="000000"/>
                          </a:solidFill>
                          <a:effectLst/>
                          <a:latin typeface="Futura Std Book" panose="020B0502020204020303"/>
                        </a:rPr>
                        <a:t>-1,0</a:t>
                      </a:r>
                    </a:p>
                  </a:txBody>
                  <a:tcPr marL="9525" marR="9525" marT="9525"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mpd="sng">
                      <a:noFill/>
                    </a:lnT>
                  </a:tcPr>
                </a:tc>
                <a:extLst>
                  <a:ext uri="{0D108BD9-81ED-4DB2-BD59-A6C34878D82A}">
                    <a16:rowId xmlns:a16="http://schemas.microsoft.com/office/drawing/2014/main" val="3745687708"/>
                  </a:ext>
                </a:extLst>
              </a:tr>
              <a:tr h="401562">
                <a:tc>
                  <a:txBody>
                    <a:bodyPr/>
                    <a:lstStyle/>
                    <a:p>
                      <a:pPr marL="72000" algn="l" fontAlgn="b"/>
                      <a:r>
                        <a:rPr lang="sv-SE" sz="800" b="0" i="0" u="none" strike="noStrike" dirty="0">
                          <a:solidFill>
                            <a:srgbClr val="000000"/>
                          </a:solidFill>
                          <a:effectLst/>
                          <a:latin typeface="Futura Std Book" panose="020B0502020204020303"/>
                        </a:rPr>
                        <a:t>Lekeberg</a:t>
                      </a:r>
                    </a:p>
                  </a:txBody>
                  <a:tcPr marL="7679" marR="7679" marT="7679" marB="0" anchor="ctr">
                    <a:lnL w="12700" cmpd="sng">
                      <a:noFill/>
                    </a:lnL>
                  </a:tcPr>
                </a:tc>
                <a:tc>
                  <a:txBody>
                    <a:bodyPr/>
                    <a:lstStyle/>
                    <a:p>
                      <a:pPr algn="ctr" rtl="0" fontAlgn="ctr"/>
                      <a:r>
                        <a:rPr lang="sv-SE" sz="800" b="0" i="0" u="none" strike="noStrike">
                          <a:solidFill>
                            <a:srgbClr val="000000"/>
                          </a:solidFill>
                          <a:effectLst/>
                          <a:latin typeface="Futura Std Book" panose="020B0502020204020303"/>
                        </a:rPr>
                        <a:t>187</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-10,7</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3,2</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-0,4</a:t>
                      </a:r>
                    </a:p>
                  </a:txBody>
                  <a:tcPr marL="9525" marR="9525" marT="9525" marB="0" anchor="ctr"/>
                </a:tc>
                <a:extLst>
                  <a:ext uri="{0D108BD9-81ED-4DB2-BD59-A6C34878D82A}">
                    <a16:rowId xmlns:a16="http://schemas.microsoft.com/office/drawing/2014/main" val="293360832"/>
                  </a:ext>
                </a:extLst>
              </a:tr>
              <a:tr h="401562">
                <a:tc>
                  <a:txBody>
                    <a:bodyPr/>
                    <a:lstStyle/>
                    <a:p>
                      <a:pPr marL="72000" algn="l" fontAlgn="b"/>
                      <a:r>
                        <a:rPr lang="sv-SE" sz="800" b="0" i="0" u="none" strike="noStrike" dirty="0">
                          <a:solidFill>
                            <a:srgbClr val="000000"/>
                          </a:solidFill>
                          <a:effectLst/>
                          <a:latin typeface="Futura Std Book" panose="020B0502020204020303"/>
                        </a:rPr>
                        <a:t>Laxå</a:t>
                      </a:r>
                    </a:p>
                  </a:txBody>
                  <a:tcPr marL="7679" marR="7679" marT="7679" marB="0" anchor="ctr">
                    <a:lnL w="12700" cmpd="sng">
                      <a:noFill/>
                    </a:lnL>
                  </a:tcPr>
                </a:tc>
                <a:tc>
                  <a:txBody>
                    <a:bodyPr/>
                    <a:lstStyle/>
                    <a:p>
                      <a:pPr algn="ctr" rtl="0" fontAlgn="ctr"/>
                      <a:r>
                        <a:rPr lang="sv-SE" sz="800" b="0" i="0" u="none" strike="noStrike">
                          <a:solidFill>
                            <a:srgbClr val="000000"/>
                          </a:solidFill>
                          <a:effectLst/>
                          <a:latin typeface="Futura Std Book" panose="020B0502020204020303"/>
                        </a:rPr>
                        <a:t>170</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-22,4</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4,3</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-1,1</a:t>
                      </a:r>
                    </a:p>
                  </a:txBody>
                  <a:tcPr marL="9525" marR="9525" marT="9525" marB="0" anchor="ctr"/>
                </a:tc>
                <a:extLst>
                  <a:ext uri="{0D108BD9-81ED-4DB2-BD59-A6C34878D82A}">
                    <a16:rowId xmlns:a16="http://schemas.microsoft.com/office/drawing/2014/main" val="1559525621"/>
                  </a:ext>
                </a:extLst>
              </a:tr>
              <a:tr h="401562">
                <a:tc>
                  <a:txBody>
                    <a:bodyPr/>
                    <a:lstStyle/>
                    <a:p>
                      <a:pPr marL="72000" algn="l" fontAlgn="b"/>
                      <a:r>
                        <a:rPr lang="sv-SE" sz="800" b="0" i="0" u="none" strike="noStrike" dirty="0">
                          <a:solidFill>
                            <a:srgbClr val="000000"/>
                          </a:solidFill>
                          <a:effectLst/>
                          <a:latin typeface="Futura Std Book" panose="020B0502020204020303"/>
                        </a:rPr>
                        <a:t>Hallsberg</a:t>
                      </a:r>
                    </a:p>
                  </a:txBody>
                  <a:tcPr marL="7679" marR="7679" marT="7679" marB="0" anchor="ctr">
                    <a:lnL w="12700" cmpd="sng">
                      <a:noFill/>
                    </a:lnL>
                  </a:tcPr>
                </a:tc>
                <a:tc>
                  <a:txBody>
                    <a:bodyPr/>
                    <a:lstStyle/>
                    <a:p>
                      <a:pPr algn="ctr" rtl="0" fontAlgn="ctr"/>
                      <a:r>
                        <a:rPr lang="sv-SE" sz="800" b="0" i="0" u="none" strike="noStrike">
                          <a:solidFill>
                            <a:srgbClr val="000000"/>
                          </a:solidFill>
                          <a:effectLst/>
                          <a:latin typeface="Futura Std Book" panose="020B0502020204020303"/>
                        </a:rPr>
                        <a:t>534</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-22,9</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4,7</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-1,5</a:t>
                      </a:r>
                    </a:p>
                  </a:txBody>
                  <a:tcPr marL="9525" marR="9525" marT="9525" marB="0" anchor="ctr"/>
                </a:tc>
                <a:extLst>
                  <a:ext uri="{0D108BD9-81ED-4DB2-BD59-A6C34878D82A}">
                    <a16:rowId xmlns:a16="http://schemas.microsoft.com/office/drawing/2014/main" val="1947986397"/>
                  </a:ext>
                </a:extLst>
              </a:tr>
              <a:tr h="401562">
                <a:tc>
                  <a:txBody>
                    <a:bodyPr/>
                    <a:lstStyle/>
                    <a:p>
                      <a:pPr marL="72000" algn="l" fontAlgn="b"/>
                      <a:r>
                        <a:rPr lang="sv-SE" sz="800" b="0" i="0" u="none" strike="noStrike" dirty="0">
                          <a:solidFill>
                            <a:srgbClr val="000000"/>
                          </a:solidFill>
                          <a:effectLst/>
                          <a:latin typeface="Futura Std Book" panose="020B0502020204020303"/>
                        </a:rPr>
                        <a:t>Degerfors</a:t>
                      </a:r>
                    </a:p>
                  </a:txBody>
                  <a:tcPr marL="7679" marR="7679" marT="7679" marB="0" anchor="ctr">
                    <a:lnL w="12700" cmpd="sng">
                      <a:noFill/>
                    </a:lnL>
                  </a:tcPr>
                </a:tc>
                <a:tc>
                  <a:txBody>
                    <a:bodyPr/>
                    <a:lstStyle/>
                    <a:p>
                      <a:pPr algn="ctr" rtl="0" fontAlgn="ctr"/>
                      <a:r>
                        <a:rPr lang="sv-SE" sz="800" b="0" i="0" u="none" strike="noStrike">
                          <a:solidFill>
                            <a:srgbClr val="000000"/>
                          </a:solidFill>
                          <a:effectLst/>
                          <a:latin typeface="Futura Std Book" panose="020B0502020204020303"/>
                        </a:rPr>
                        <a:t>369</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-7,2</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5,5</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-0,3</a:t>
                      </a:r>
                    </a:p>
                  </a:txBody>
                  <a:tcPr marL="9525" marR="9525" marT="9525" marB="0" anchor="ctr"/>
                </a:tc>
                <a:extLst>
                  <a:ext uri="{0D108BD9-81ED-4DB2-BD59-A6C34878D82A}">
                    <a16:rowId xmlns:a16="http://schemas.microsoft.com/office/drawing/2014/main" val="2325918200"/>
                  </a:ext>
                </a:extLst>
              </a:tr>
              <a:tr h="401562">
                <a:tc>
                  <a:txBody>
                    <a:bodyPr/>
                    <a:lstStyle/>
                    <a:p>
                      <a:pPr marL="72000" algn="l" fontAlgn="b"/>
                      <a:r>
                        <a:rPr lang="sv-SE" sz="800" b="0" i="0" u="none" strike="noStrike">
                          <a:solidFill>
                            <a:srgbClr val="000000"/>
                          </a:solidFill>
                          <a:effectLst/>
                          <a:latin typeface="Futura Std Book" panose="020B0502020204020303"/>
                        </a:rPr>
                        <a:t>Hällefors</a:t>
                      </a:r>
                    </a:p>
                  </a:txBody>
                  <a:tcPr marL="7679" marR="7679" marT="7679" marB="0" anchor="ctr">
                    <a:lnL w="12700" cmpd="sng">
                      <a:noFill/>
                    </a:lnL>
                  </a:tcPr>
                </a:tc>
                <a:tc>
                  <a:txBody>
                    <a:bodyPr/>
                    <a:lstStyle/>
                    <a:p>
                      <a:pPr algn="ctr" rtl="0" fontAlgn="ctr"/>
                      <a:r>
                        <a:rPr lang="sv-SE" sz="800" b="0" i="0" u="none" strike="noStrike">
                          <a:solidFill>
                            <a:srgbClr val="000000"/>
                          </a:solidFill>
                          <a:effectLst/>
                          <a:latin typeface="Futura Std Book" panose="020B0502020204020303"/>
                        </a:rPr>
                        <a:t>322</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-22,5</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6,8</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-1,9</a:t>
                      </a:r>
                    </a:p>
                  </a:txBody>
                  <a:tcPr marL="9525" marR="9525" marT="9525" marB="0" anchor="ctr"/>
                </a:tc>
                <a:extLst>
                  <a:ext uri="{0D108BD9-81ED-4DB2-BD59-A6C34878D82A}">
                    <a16:rowId xmlns:a16="http://schemas.microsoft.com/office/drawing/2014/main" val="3944598109"/>
                  </a:ext>
                </a:extLst>
              </a:tr>
              <a:tr h="401562">
                <a:tc>
                  <a:txBody>
                    <a:bodyPr/>
                    <a:lstStyle/>
                    <a:p>
                      <a:pPr marL="72000" algn="l" fontAlgn="b"/>
                      <a:r>
                        <a:rPr lang="sv-SE" sz="800" b="0" i="0" u="none" strike="noStrike" dirty="0">
                          <a:solidFill>
                            <a:srgbClr val="000000"/>
                          </a:solidFill>
                          <a:effectLst/>
                          <a:latin typeface="Futura Std Book" panose="020B0502020204020303"/>
                        </a:rPr>
                        <a:t>Ljusnarsberg</a:t>
                      </a:r>
                    </a:p>
                  </a:txBody>
                  <a:tcPr marL="7679" marR="7679" marT="7679" marB="0" anchor="ctr">
                    <a:lnL w="12700" cmpd="sng">
                      <a:noFill/>
                    </a:lnL>
                  </a:tcPr>
                </a:tc>
                <a:tc>
                  <a:txBody>
                    <a:bodyPr/>
                    <a:lstStyle/>
                    <a:p>
                      <a:pPr algn="ctr" rtl="0" fontAlgn="ctr"/>
                      <a:r>
                        <a:rPr lang="sv-SE" sz="800" b="0" i="0" u="none" strike="noStrike">
                          <a:solidFill>
                            <a:srgbClr val="000000"/>
                          </a:solidFill>
                          <a:effectLst/>
                          <a:latin typeface="Futura Std Book" panose="020B0502020204020303"/>
                        </a:rPr>
                        <a:t>172</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-32,0</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5,2</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-2,3</a:t>
                      </a:r>
                    </a:p>
                  </a:txBody>
                  <a:tcPr marL="9525" marR="9525" marT="9525" marB="0" anchor="ctr"/>
                </a:tc>
                <a:extLst>
                  <a:ext uri="{0D108BD9-81ED-4DB2-BD59-A6C34878D82A}">
                    <a16:rowId xmlns:a16="http://schemas.microsoft.com/office/drawing/2014/main" val="3208508909"/>
                  </a:ext>
                </a:extLst>
              </a:tr>
              <a:tr h="401562">
                <a:tc>
                  <a:txBody>
                    <a:bodyPr/>
                    <a:lstStyle/>
                    <a:p>
                      <a:pPr marL="72000" algn="l" fontAlgn="b"/>
                      <a:r>
                        <a:rPr lang="sv-SE" sz="800" b="0" i="0" u="none" strike="noStrike" dirty="0">
                          <a:solidFill>
                            <a:srgbClr val="000000"/>
                          </a:solidFill>
                          <a:effectLst/>
                          <a:latin typeface="Futura Std Book" panose="020B0502020204020303"/>
                        </a:rPr>
                        <a:t>Örebro</a:t>
                      </a:r>
                    </a:p>
                  </a:txBody>
                  <a:tcPr marL="7679" marR="7679" marT="7679" marB="0" anchor="ctr">
                    <a:lnL w="12700" cmpd="sng">
                      <a:noFill/>
                    </a:lnL>
                  </a:tcPr>
                </a:tc>
                <a:tc>
                  <a:txBody>
                    <a:bodyPr/>
                    <a:lstStyle/>
                    <a:p>
                      <a:pPr algn="ctr" rtl="0" fontAlgn="ctr"/>
                      <a:r>
                        <a:rPr lang="sv-SE" sz="800" b="0" i="0" u="none" strike="noStrike">
                          <a:solidFill>
                            <a:srgbClr val="000000"/>
                          </a:solidFill>
                          <a:effectLst/>
                          <a:latin typeface="Futura Std Book" panose="020B0502020204020303"/>
                        </a:rPr>
                        <a:t>6 700</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-14,2</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5,8</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-1,0</a:t>
                      </a:r>
                    </a:p>
                  </a:txBody>
                  <a:tcPr marL="9525" marR="9525" marT="9525" marB="0" anchor="ctr"/>
                </a:tc>
                <a:extLst>
                  <a:ext uri="{0D108BD9-81ED-4DB2-BD59-A6C34878D82A}">
                    <a16:rowId xmlns:a16="http://schemas.microsoft.com/office/drawing/2014/main" val="1121273573"/>
                  </a:ext>
                </a:extLst>
              </a:tr>
              <a:tr h="401562">
                <a:tc>
                  <a:txBody>
                    <a:bodyPr/>
                    <a:lstStyle/>
                    <a:p>
                      <a:pPr marL="72000" algn="l" fontAlgn="b"/>
                      <a:r>
                        <a:rPr lang="sv-SE" sz="800" b="0" i="0" u="none" strike="noStrike" dirty="0">
                          <a:solidFill>
                            <a:srgbClr val="000000"/>
                          </a:solidFill>
                          <a:effectLst/>
                          <a:latin typeface="Futura Std Book" panose="020B0502020204020303"/>
                        </a:rPr>
                        <a:t>Kumla</a:t>
                      </a:r>
                    </a:p>
                  </a:txBody>
                  <a:tcPr marL="7679" marR="7679" marT="7679" marB="0" anchor="ctr">
                    <a:lnL w="12700" cmpd="sng">
                      <a:noFill/>
                    </a:lnL>
                  </a:tcPr>
                </a:tc>
                <a:tc>
                  <a:txBody>
                    <a:bodyPr/>
                    <a:lstStyle/>
                    <a:p>
                      <a:pPr algn="ctr" rtl="0" fontAlgn="ctr"/>
                      <a:r>
                        <a:rPr lang="sv-SE" sz="800" b="0" i="0" u="none" strike="noStrike">
                          <a:solidFill>
                            <a:srgbClr val="000000"/>
                          </a:solidFill>
                          <a:effectLst/>
                          <a:latin typeface="Futura Std Book" panose="020B0502020204020303"/>
                        </a:rPr>
                        <a:t>635</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-14,5</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4,1</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-0,7</a:t>
                      </a:r>
                    </a:p>
                  </a:txBody>
                  <a:tcPr marL="9525" marR="9525" marT="9525" marB="0" anchor="ctr"/>
                </a:tc>
                <a:extLst>
                  <a:ext uri="{0D108BD9-81ED-4DB2-BD59-A6C34878D82A}">
                    <a16:rowId xmlns:a16="http://schemas.microsoft.com/office/drawing/2014/main" val="1084239425"/>
                  </a:ext>
                </a:extLst>
              </a:tr>
              <a:tr h="401562">
                <a:tc>
                  <a:txBody>
                    <a:bodyPr/>
                    <a:lstStyle/>
                    <a:p>
                      <a:pPr marL="72000" algn="l" fontAlgn="b"/>
                      <a:r>
                        <a:rPr lang="sv-SE" sz="800" b="0" i="0" u="none" strike="noStrike" dirty="0">
                          <a:solidFill>
                            <a:srgbClr val="000000"/>
                          </a:solidFill>
                          <a:effectLst/>
                          <a:latin typeface="Futura Std Book" panose="020B0502020204020303"/>
                        </a:rPr>
                        <a:t>Askersund</a:t>
                      </a:r>
                    </a:p>
                  </a:txBody>
                  <a:tcPr marL="7679" marR="7679" marT="7679" marB="0" anchor="ctr">
                    <a:lnL w="12700" cmpd="sng">
                      <a:noFill/>
                    </a:lnL>
                  </a:tcPr>
                </a:tc>
                <a:tc>
                  <a:txBody>
                    <a:bodyPr/>
                    <a:lstStyle/>
                    <a:p>
                      <a:pPr algn="ctr" rtl="0" fontAlgn="ctr"/>
                      <a:r>
                        <a:rPr lang="sv-SE" sz="800" b="0" i="0" u="none" strike="noStrike">
                          <a:solidFill>
                            <a:srgbClr val="000000"/>
                          </a:solidFill>
                          <a:effectLst/>
                          <a:latin typeface="Futura Std Book" panose="020B0502020204020303"/>
                        </a:rPr>
                        <a:t>233</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-22,7</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2,8</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-0,8</a:t>
                      </a:r>
                    </a:p>
                  </a:txBody>
                  <a:tcPr marL="9525" marR="9525" marT="9525" marB="0" anchor="ctr"/>
                </a:tc>
                <a:extLst>
                  <a:ext uri="{0D108BD9-81ED-4DB2-BD59-A6C34878D82A}">
                    <a16:rowId xmlns:a16="http://schemas.microsoft.com/office/drawing/2014/main" val="2047465816"/>
                  </a:ext>
                </a:extLst>
              </a:tr>
              <a:tr h="401562">
                <a:tc>
                  <a:txBody>
                    <a:bodyPr/>
                    <a:lstStyle/>
                    <a:p>
                      <a:pPr marL="72000" algn="l" fontAlgn="b"/>
                      <a:r>
                        <a:rPr lang="sv-SE" sz="800" b="0" i="0" u="none" strike="noStrike" dirty="0">
                          <a:solidFill>
                            <a:srgbClr val="000000"/>
                          </a:solidFill>
                          <a:effectLst/>
                          <a:latin typeface="Futura Std Book" panose="020B0502020204020303"/>
                        </a:rPr>
                        <a:t>Karlskoga</a:t>
                      </a:r>
                    </a:p>
                  </a:txBody>
                  <a:tcPr marL="7679" marR="7679" marT="7679" marB="0" anchor="ctr">
                    <a:lnL w="12700" cmpd="sng">
                      <a:noFill/>
                    </a:lnL>
                  </a:tcPr>
                </a:tc>
                <a:tc>
                  <a:txBody>
                    <a:bodyPr/>
                    <a:lstStyle/>
                    <a:p>
                      <a:pPr algn="ctr" rtl="0" fontAlgn="ctr"/>
                      <a:r>
                        <a:rPr lang="sv-SE" sz="800" b="0" i="0" u="none" strike="noStrike">
                          <a:solidFill>
                            <a:srgbClr val="000000"/>
                          </a:solidFill>
                          <a:effectLst/>
                          <a:latin typeface="Futura Std Book" panose="020B0502020204020303"/>
                        </a:rPr>
                        <a:t>989</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-13,9</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4,6</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-0,7</a:t>
                      </a:r>
                    </a:p>
                  </a:txBody>
                  <a:tcPr marL="9525" marR="9525" marT="9525" marB="0" anchor="ctr"/>
                </a:tc>
                <a:extLst>
                  <a:ext uri="{0D108BD9-81ED-4DB2-BD59-A6C34878D82A}">
                    <a16:rowId xmlns:a16="http://schemas.microsoft.com/office/drawing/2014/main" val="4226078857"/>
                  </a:ext>
                </a:extLst>
              </a:tr>
              <a:tr h="401562">
                <a:tc>
                  <a:txBody>
                    <a:bodyPr/>
                    <a:lstStyle/>
                    <a:p>
                      <a:pPr marL="72000" algn="l" fontAlgn="b"/>
                      <a:r>
                        <a:rPr lang="sv-SE" sz="800" b="0" i="0" u="none" strike="noStrike" dirty="0">
                          <a:solidFill>
                            <a:srgbClr val="000000"/>
                          </a:solidFill>
                          <a:effectLst/>
                          <a:latin typeface="Futura Std Book" panose="020B0502020204020303"/>
                        </a:rPr>
                        <a:t>Nora</a:t>
                      </a:r>
                    </a:p>
                  </a:txBody>
                  <a:tcPr marL="7679" marR="7679" marT="7679" marB="0" anchor="ctr">
                    <a:lnL w="12700" cmpd="sng">
                      <a:noFill/>
                    </a:lnL>
                  </a:tcPr>
                </a:tc>
                <a:tc>
                  <a:txBody>
                    <a:bodyPr/>
                    <a:lstStyle/>
                    <a:p>
                      <a:pPr algn="ctr" rtl="0" fontAlgn="ctr"/>
                      <a:r>
                        <a:rPr lang="sv-SE" sz="800" b="0" i="0" u="none" strike="noStrike">
                          <a:solidFill>
                            <a:srgbClr val="000000"/>
                          </a:solidFill>
                          <a:effectLst/>
                          <a:latin typeface="Futura Std Book" panose="020B0502020204020303"/>
                        </a:rPr>
                        <a:t>318</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-24,1</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4,3</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-1,3</a:t>
                      </a:r>
                    </a:p>
                  </a:txBody>
                  <a:tcPr marL="9525" marR="9525" marT="9525" marB="0" anchor="ctr"/>
                </a:tc>
                <a:extLst>
                  <a:ext uri="{0D108BD9-81ED-4DB2-BD59-A6C34878D82A}">
                    <a16:rowId xmlns:a16="http://schemas.microsoft.com/office/drawing/2014/main" val="2443966492"/>
                  </a:ext>
                </a:extLst>
              </a:tr>
              <a:tr h="401562">
                <a:tc>
                  <a:txBody>
                    <a:bodyPr/>
                    <a:lstStyle/>
                    <a:p>
                      <a:pPr marL="72000" algn="l" fontAlgn="b"/>
                      <a:r>
                        <a:rPr lang="sv-SE" sz="800" b="0" i="0" u="none" strike="noStrike" dirty="0">
                          <a:solidFill>
                            <a:srgbClr val="000000"/>
                          </a:solidFill>
                          <a:effectLst/>
                          <a:latin typeface="Futura Std Book" panose="020B0502020204020303"/>
                        </a:rPr>
                        <a:t>Lindesberg</a:t>
                      </a:r>
                    </a:p>
                  </a:txBody>
                  <a:tcPr marL="7679" marR="7679" marT="7679" marB="0" anchor="ctr">
                    <a:lnL w="12700" cmpd="sng">
                      <a:noFill/>
                    </a:lnL>
                  </a:tcPr>
                </a:tc>
                <a:tc>
                  <a:txBody>
                    <a:bodyPr/>
                    <a:lstStyle/>
                    <a:p>
                      <a:pPr algn="ctr" rtl="0" fontAlgn="ctr"/>
                      <a:r>
                        <a:rPr lang="sv-SE" sz="800" b="0" i="0" u="none" strike="noStrike">
                          <a:solidFill>
                            <a:srgbClr val="000000"/>
                          </a:solidFill>
                          <a:effectLst/>
                          <a:latin typeface="Futura Std Book" panose="020B0502020204020303"/>
                        </a:rPr>
                        <a:t>832</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-15,0</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5,0</a:t>
                      </a:r>
                    </a:p>
                  </a:txBody>
                  <a:tcPr marL="9525" marR="9525" marT="9525" marB="0" anchor="ctr"/>
                </a:tc>
                <a:tc>
                  <a:txBody>
                    <a:bodyPr/>
                    <a:lstStyle/>
                    <a:p>
                      <a:pPr algn="ctr" rtl="0" fontAlgn="ctr"/>
                      <a:r>
                        <a:rPr lang="sv-SE" sz="800" b="0" i="0" u="none" strike="noStrike" dirty="0">
                          <a:solidFill>
                            <a:srgbClr val="000000"/>
                          </a:solidFill>
                          <a:effectLst/>
                          <a:latin typeface="Futura Std Book" panose="020B0502020204020303"/>
                        </a:rPr>
                        <a:t>-0,8</a:t>
                      </a:r>
                    </a:p>
                  </a:txBody>
                  <a:tcPr marL="9525" marR="9525" marT="9525" marB="0" anchor="ctr"/>
                </a:tc>
                <a:extLst>
                  <a:ext uri="{0D108BD9-81ED-4DB2-BD59-A6C34878D82A}">
                    <a16:rowId xmlns:a16="http://schemas.microsoft.com/office/drawing/2014/main" val="3055248050"/>
                  </a:ext>
                </a:extLst>
              </a:tr>
            </a:tbl>
          </a:graphicData>
        </a:graphic>
      </p:graphicFrame>
      <p:sp>
        <p:nvSpPr>
          <p:cNvPr id="5" name="textruta 4">
            <a:extLst>
              <a:ext uri="{FF2B5EF4-FFF2-40B4-BE49-F238E27FC236}">
                <a16:creationId xmlns:a16="http://schemas.microsoft.com/office/drawing/2014/main" id="{49C105DA-9636-49E9-8733-604D6E6D0587}"/>
              </a:ext>
            </a:extLst>
          </p:cNvPr>
          <p:cNvSpPr txBox="1"/>
          <p:nvPr/>
        </p:nvSpPr>
        <p:spPr>
          <a:xfrm>
            <a:off x="6096000" y="6643663"/>
            <a:ext cx="2866490" cy="215444"/>
          </a:xfrm>
          <a:prstGeom prst="rect">
            <a:avLst/>
          </a:prstGeom>
          <a:noFill/>
        </p:spPr>
        <p:txBody>
          <a:bodyPr wrap="none" rtlCol="0">
            <a:spAutoFit/>
          </a:bodyPr>
          <a:lstStyle/>
          <a:p>
            <a:r>
              <a:rPr lang="sv-SE" sz="800" dirty="0"/>
              <a:t>Källa: Arbetsförmedlingen och Statistiska centralbyrån</a:t>
            </a:r>
          </a:p>
        </p:txBody>
      </p:sp>
    </p:spTree>
    <p:extLst>
      <p:ext uri="{BB962C8B-B14F-4D97-AF65-F5344CB8AC3E}">
        <p14:creationId xmlns:p14="http://schemas.microsoft.com/office/powerpoint/2010/main" val="720793796"/>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Platshållare för bild 8" descr="En bild som visar oskärpa&#10;&#10;Automatiskt genererad beskrivning">
            <a:extLst>
              <a:ext uri="{FF2B5EF4-FFF2-40B4-BE49-F238E27FC236}">
                <a16:creationId xmlns:a16="http://schemas.microsoft.com/office/drawing/2014/main" id="{8214176B-5F12-412F-B296-F42C21A45104}"/>
              </a:ext>
            </a:extLst>
          </p:cNvPr>
          <p:cNvPicPr>
            <a:picLocks noGrp="1" noChangeAspect="1"/>
          </p:cNvPicPr>
          <p:nvPr>
            <p:ph type="pic" sz="quarter" idx="13"/>
          </p:nvPr>
        </p:nvPicPr>
        <p:blipFill>
          <a:blip r:embed="rId2"/>
          <a:srcRect t="4657" b="4657"/>
          <a:stretch>
            <a:fillRect/>
          </a:stretch>
        </p:blipFill>
        <p:spPr/>
      </p:pic>
      <p:sp>
        <p:nvSpPr>
          <p:cNvPr id="10" name="Platshållare för text 9">
            <a:extLst>
              <a:ext uri="{FF2B5EF4-FFF2-40B4-BE49-F238E27FC236}">
                <a16:creationId xmlns:a16="http://schemas.microsoft.com/office/drawing/2014/main" id="{C4DD2E13-FA8B-45D0-9497-371A255666B3}"/>
              </a:ext>
            </a:extLst>
          </p:cNvPr>
          <p:cNvSpPr>
            <a:spLocks noGrp="1"/>
          </p:cNvSpPr>
          <p:nvPr>
            <p:ph type="body" sz="quarter" idx="14"/>
          </p:nvPr>
        </p:nvSpPr>
        <p:spPr/>
        <p:txBody>
          <a:bodyPr/>
          <a:lstStyle/>
          <a:p>
            <a:endParaRPr lang="sv-SE"/>
          </a:p>
        </p:txBody>
      </p:sp>
      <p:sp>
        <p:nvSpPr>
          <p:cNvPr id="5" name="Rubrik 8">
            <a:extLst>
              <a:ext uri="{FF2B5EF4-FFF2-40B4-BE49-F238E27FC236}">
                <a16:creationId xmlns:a16="http://schemas.microsoft.com/office/drawing/2014/main" id="{9155F4FF-4953-4CFA-A3CF-68D90135B0E4}"/>
              </a:ext>
            </a:extLst>
          </p:cNvPr>
          <p:cNvSpPr txBox="1">
            <a:spLocks/>
          </p:cNvSpPr>
          <p:nvPr/>
        </p:nvSpPr>
        <p:spPr>
          <a:xfrm>
            <a:off x="717550" y="333375"/>
            <a:ext cx="4951380" cy="891049"/>
          </a:xfrm>
          <a:prstGeom prst="rect">
            <a:avLst/>
          </a:prstGeom>
        </p:spPr>
        <p:txBody>
          <a:bodyPr vert="horz" lIns="0" tIns="0" rIns="0" bIns="0" rtlCol="0" anchor="b" anchorCtr="0">
            <a:noAutofit/>
          </a:bodyPr>
          <a:lstStyle>
            <a:lvl1pPr algn="l" defTabSz="914400" rtl="0" eaLnBrk="1" latinLnBrk="0" hangingPunct="1">
              <a:lnSpc>
                <a:spcPct val="100000"/>
              </a:lnSpc>
              <a:spcBef>
                <a:spcPct val="0"/>
              </a:spcBef>
              <a:buNone/>
              <a:defRPr sz="3200" b="1" kern="1200">
                <a:solidFill>
                  <a:schemeClr val="tx1"/>
                </a:solidFill>
                <a:latin typeface="+mj-lt"/>
                <a:ea typeface="+mj-ea"/>
                <a:cs typeface="+mj-cs"/>
              </a:defRPr>
            </a:lvl1pPr>
          </a:lstStyle>
          <a:p>
            <a:r>
              <a:rPr lang="sv-SE" dirty="0"/>
              <a:t>Befolkning och bostäder</a:t>
            </a:r>
            <a:br>
              <a:rPr lang="sv-SE" dirty="0"/>
            </a:br>
            <a:r>
              <a:rPr lang="sv-SE" sz="2400" b="0" dirty="0"/>
              <a:t>Kommunerna i Örebro län</a:t>
            </a:r>
            <a:endParaRPr lang="sv-SE" b="0" dirty="0"/>
          </a:p>
        </p:txBody>
      </p:sp>
      <p:graphicFrame>
        <p:nvGraphicFramePr>
          <p:cNvPr id="8" name="Platshållare för innehåll 4">
            <a:extLst>
              <a:ext uri="{FF2B5EF4-FFF2-40B4-BE49-F238E27FC236}">
                <a16:creationId xmlns:a16="http://schemas.microsoft.com/office/drawing/2014/main" id="{D714A523-5846-4288-941A-8E7B3052097F}"/>
              </a:ext>
            </a:extLst>
          </p:cNvPr>
          <p:cNvGraphicFramePr>
            <a:graphicFrameLocks/>
          </p:cNvGraphicFramePr>
          <p:nvPr>
            <p:extLst>
              <p:ext uri="{D42A27DB-BD31-4B8C-83A1-F6EECF244321}">
                <p14:modId xmlns:p14="http://schemas.microsoft.com/office/powerpoint/2010/main" val="851494103"/>
              </p:ext>
            </p:extLst>
          </p:nvPr>
        </p:nvGraphicFramePr>
        <p:xfrm>
          <a:off x="6167439" y="106615"/>
          <a:ext cx="5687122" cy="6418016"/>
        </p:xfrm>
        <a:graphic>
          <a:graphicData uri="http://schemas.openxmlformats.org/drawingml/2006/table">
            <a:tbl>
              <a:tblPr firstRow="1" bandRow="1">
                <a:tableStyleId>{5C22544A-7EE6-4342-B048-85BDC9FD1C3A}</a:tableStyleId>
              </a:tblPr>
              <a:tblGrid>
                <a:gridCol w="1256356">
                  <a:extLst>
                    <a:ext uri="{9D8B030D-6E8A-4147-A177-3AD203B41FA5}">
                      <a16:colId xmlns:a16="http://schemas.microsoft.com/office/drawing/2014/main" val="452260278"/>
                    </a:ext>
                  </a:extLst>
                </a:gridCol>
                <a:gridCol w="986395">
                  <a:extLst>
                    <a:ext uri="{9D8B030D-6E8A-4147-A177-3AD203B41FA5}">
                      <a16:colId xmlns:a16="http://schemas.microsoft.com/office/drawing/2014/main" val="1889858293"/>
                    </a:ext>
                  </a:extLst>
                </a:gridCol>
                <a:gridCol w="1222576">
                  <a:extLst>
                    <a:ext uri="{9D8B030D-6E8A-4147-A177-3AD203B41FA5}">
                      <a16:colId xmlns:a16="http://schemas.microsoft.com/office/drawing/2014/main" val="1671515360"/>
                    </a:ext>
                  </a:extLst>
                </a:gridCol>
                <a:gridCol w="1079196">
                  <a:extLst>
                    <a:ext uri="{9D8B030D-6E8A-4147-A177-3AD203B41FA5}">
                      <a16:colId xmlns:a16="http://schemas.microsoft.com/office/drawing/2014/main" val="2818758293"/>
                    </a:ext>
                  </a:extLst>
                </a:gridCol>
                <a:gridCol w="1142599">
                  <a:extLst>
                    <a:ext uri="{9D8B030D-6E8A-4147-A177-3AD203B41FA5}">
                      <a16:colId xmlns:a16="http://schemas.microsoft.com/office/drawing/2014/main" val="1452816917"/>
                    </a:ext>
                  </a:extLst>
                </a:gridCol>
              </a:tblGrid>
              <a:tr h="401126">
                <a:tc>
                  <a:txBody>
                    <a:bodyPr/>
                    <a:lstStyle/>
                    <a:p>
                      <a:pPr algn="ctr"/>
                      <a:endParaRPr lang="sv-SE" sz="1000" dirty="0"/>
                    </a:p>
                  </a:txBody>
                  <a:tcPr>
                    <a:lnL w="12700" cmpd="sng">
                      <a:noFill/>
                    </a:lnL>
                    <a:lnR w="12700" cmpd="sng">
                      <a:noFill/>
                    </a:lnR>
                    <a:lnT w="12700" cmpd="sng">
                      <a:noFill/>
                    </a:lnT>
                    <a:lnB w="38100" cmpd="sng">
                      <a:noFill/>
                    </a:lnB>
                    <a:lnTlToBr w="12700" cmpd="sng">
                      <a:noFill/>
                      <a:prstDash val="solid"/>
                    </a:lnTlToBr>
                    <a:lnBlToTr w="12700" cmpd="sng">
                      <a:noFill/>
                      <a:prstDash val="solid"/>
                    </a:lnBlToTr>
                  </a:tcPr>
                </a:tc>
                <a:tc gridSpan="2">
                  <a:txBody>
                    <a:bodyPr/>
                    <a:lstStyle/>
                    <a:p>
                      <a:pPr algn="ctr"/>
                      <a:r>
                        <a:rPr lang="sv-SE" sz="1000" dirty="0"/>
                        <a:t>Befolkning</a:t>
                      </a:r>
                    </a:p>
                  </a:txBody>
                  <a:tcPr>
                    <a:lnL w="12700" cmpd="sng">
                      <a:noFill/>
                    </a:lnL>
                    <a:lnR w="12700" cmpd="sng">
                      <a:noFill/>
                    </a:lnR>
                    <a:lnT w="12700" cmpd="sng">
                      <a:noFill/>
                    </a:lnT>
                    <a:lnB w="38100" cmpd="sng">
                      <a:noFill/>
                    </a:lnB>
                    <a:lnTlToBr w="12700" cmpd="sng">
                      <a:noFill/>
                      <a:prstDash val="solid"/>
                    </a:lnTlToBr>
                    <a:lnBlToTr w="12700" cmpd="sng">
                      <a:noFill/>
                      <a:prstDash val="solid"/>
                    </a:lnBlToTr>
                  </a:tcPr>
                </a:tc>
                <a:tc hMerge="1">
                  <a:txBody>
                    <a:bodyPr/>
                    <a:lstStyle/>
                    <a:p>
                      <a:pPr algn="ctr"/>
                      <a:endParaRPr lang="sv-SE" sz="1000" dirty="0">
                        <a:solidFill>
                          <a:schemeClr val="bg1"/>
                        </a:solidFill>
                      </a:endParaRP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B w="38100" cmpd="sng">
                      <a:noFill/>
                    </a:lnB>
                  </a:tcPr>
                </a:tc>
                <a:tc gridSpan="2">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sv-SE" sz="1000" dirty="0"/>
                        <a:t>Påbörjade lägenheter</a:t>
                      </a:r>
                    </a:p>
                  </a:txBody>
                  <a:tcPr>
                    <a:lnL w="12700" cmpd="sng">
                      <a:noFill/>
                    </a:lnL>
                    <a:lnR w="12700" cmpd="sng">
                      <a:noFill/>
                    </a:lnR>
                    <a:lnT w="12700" cmpd="sng">
                      <a:noFill/>
                    </a:lnT>
                    <a:lnB w="38100" cmpd="sng">
                      <a:noFill/>
                    </a:lnB>
                    <a:lnTlToBr w="12700" cmpd="sng">
                      <a:noFill/>
                      <a:prstDash val="solid"/>
                    </a:lnTlToBr>
                    <a:lnBlToTr w="12700" cmpd="sng">
                      <a:noFill/>
                      <a:prstDash val="solid"/>
                    </a:lnBlToTr>
                  </a:tcPr>
                </a:tc>
                <a:tc hMerge="1">
                  <a:txBody>
                    <a:bodyPr/>
                    <a:lstStyle/>
                    <a:p>
                      <a:pPr algn="ctr"/>
                      <a:endParaRPr lang="sv-SE" sz="1000" dirty="0"/>
                    </a:p>
                  </a:txBody>
                  <a:tcPr>
                    <a:lnL w="12700" cmpd="sng">
                      <a:noFill/>
                    </a:lnL>
                    <a:lnR w="12700" cmpd="sng">
                      <a:noFill/>
                    </a:lnR>
                    <a:lnT w="12700" cmpd="sng">
                      <a:noFill/>
                    </a:lnT>
                    <a:lnB w="38100" cmpd="sng">
                      <a:noFill/>
                    </a:lnB>
                    <a:lnTlToBr w="12700" cmpd="sng">
                      <a:noFill/>
                      <a:prstDash val="solid"/>
                    </a:lnTlToBr>
                    <a:lnBlToTr w="12700" cmpd="sng">
                      <a:noFill/>
                      <a:prstDash val="solid"/>
                    </a:lnBlToTr>
                  </a:tcPr>
                </a:tc>
                <a:extLst>
                  <a:ext uri="{0D108BD9-81ED-4DB2-BD59-A6C34878D82A}">
                    <a16:rowId xmlns:a16="http://schemas.microsoft.com/office/drawing/2014/main" val="3100129660"/>
                  </a:ext>
                </a:extLst>
              </a:tr>
              <a:tr h="401126">
                <a:tc>
                  <a:txBody>
                    <a:bodyPr/>
                    <a:lstStyle/>
                    <a:p>
                      <a:pPr algn="ctr"/>
                      <a:endParaRPr lang="sv-SE" sz="1000" dirty="0">
                        <a:solidFill>
                          <a:schemeClr val="bg1"/>
                        </a:solidFill>
                      </a:endParaRPr>
                    </a:p>
                  </a:txBody>
                  <a:tcPr>
                    <a:lnL w="12700" cmpd="sng">
                      <a:noFill/>
                    </a:lnL>
                    <a:lnR w="12700" cap="flat" cmpd="sng" algn="ctr">
                      <a:noFill/>
                      <a:prstDash val="solid"/>
                      <a:round/>
                      <a:headEnd type="none" w="med" len="med"/>
                      <a:tailEnd type="none" w="med" len="med"/>
                    </a:lnR>
                    <a:lnT w="38100" cmpd="sng">
                      <a:noFill/>
                    </a:lnT>
                    <a:lnB w="12700" cmpd="sng">
                      <a:noFill/>
                    </a:lnB>
                    <a:lnTlToBr w="12700" cmpd="sng">
                      <a:noFill/>
                      <a:prstDash val="solid"/>
                    </a:lnTlToBr>
                    <a:lnBlToTr w="12700" cmpd="sng">
                      <a:noFill/>
                      <a:prstDash val="solid"/>
                    </a:lnBlToTr>
                    <a:solidFill>
                      <a:srgbClr val="052364"/>
                    </a:solidFill>
                  </a:tcPr>
                </a:tc>
                <a:tc>
                  <a:txBody>
                    <a:bodyPr/>
                    <a:lstStyle/>
                    <a:p>
                      <a:pPr algn="ctr"/>
                      <a:r>
                        <a:rPr lang="sv-SE" sz="1000" dirty="0">
                          <a:solidFill>
                            <a:schemeClr val="bg1"/>
                          </a:solidFill>
                        </a:rPr>
                        <a:t>Antal</a:t>
                      </a:r>
                    </a:p>
                  </a:txBody>
                  <a:tcPr>
                    <a:lnL w="12700" cmpd="sng">
                      <a:noFill/>
                    </a:lnL>
                    <a:lnR w="12700" cap="flat" cmpd="sng" algn="ctr">
                      <a:noFill/>
                      <a:prstDash val="solid"/>
                      <a:round/>
                      <a:headEnd type="none" w="med" len="med"/>
                      <a:tailEnd type="none" w="med" len="med"/>
                    </a:lnR>
                    <a:lnT w="38100" cmpd="sng">
                      <a:noFill/>
                    </a:lnT>
                    <a:lnB w="12700" cmpd="sng">
                      <a:noFill/>
                    </a:lnB>
                    <a:lnTlToBr w="12700" cmpd="sng">
                      <a:noFill/>
                      <a:prstDash val="solid"/>
                    </a:lnTlToBr>
                    <a:lnBlToTr w="12700" cmpd="sng">
                      <a:noFill/>
                      <a:prstDash val="solid"/>
                    </a:lnBlToTr>
                    <a:solidFill>
                      <a:srgbClr val="052364"/>
                    </a:solidFill>
                  </a:tcPr>
                </a:tc>
                <a:tc>
                  <a:txBody>
                    <a:bodyPr/>
                    <a:lstStyle/>
                    <a:p>
                      <a:pPr algn="ctr"/>
                      <a:r>
                        <a:rPr lang="sv-SE" sz="1000">
                          <a:solidFill>
                            <a:schemeClr val="bg1"/>
                          </a:solidFill>
                        </a:rPr>
                        <a:t>Förändring (%)</a:t>
                      </a:r>
                      <a:endParaRPr lang="sv-SE" sz="1000" dirty="0">
                        <a:solidFill>
                          <a:schemeClr val="bg1"/>
                        </a:solidFill>
                      </a:endParaRPr>
                    </a:p>
                  </a:txBody>
                  <a:tcPr>
                    <a:lnL w="12700" cmpd="sng">
                      <a:noFill/>
                    </a:lnL>
                    <a:lnR w="12700" cap="flat" cmpd="sng" algn="ctr">
                      <a:noFill/>
                      <a:prstDash val="solid"/>
                      <a:round/>
                      <a:headEnd type="none" w="med" len="med"/>
                      <a:tailEnd type="none" w="med" len="med"/>
                    </a:lnR>
                    <a:lnT w="38100" cmpd="sng">
                      <a:noFill/>
                    </a:lnT>
                    <a:lnB w="12700" cmpd="sng">
                      <a:noFill/>
                    </a:lnB>
                    <a:lnTlToBr w="12700" cmpd="sng">
                      <a:noFill/>
                      <a:prstDash val="solid"/>
                    </a:lnTlToBr>
                    <a:lnBlToTr w="12700" cmpd="sng">
                      <a:noFill/>
                      <a:prstDash val="solid"/>
                    </a:lnBlToTr>
                    <a:solidFill>
                      <a:srgbClr val="052364"/>
                    </a:solidFill>
                  </a:tcPr>
                </a:tc>
                <a:tc>
                  <a:txBody>
                    <a:bodyPr/>
                    <a:lstStyle/>
                    <a:p>
                      <a:pPr algn="ctr"/>
                      <a:r>
                        <a:rPr lang="sv-SE" sz="1000">
                          <a:solidFill>
                            <a:schemeClr val="bg1"/>
                          </a:solidFill>
                        </a:rPr>
                        <a:t>Antal</a:t>
                      </a:r>
                      <a:endParaRPr lang="sv-SE" sz="1000" dirty="0">
                        <a:solidFill>
                          <a:schemeClr val="bg1"/>
                        </a:solidFill>
                      </a:endParaRPr>
                    </a:p>
                  </a:txBody>
                  <a:tcPr>
                    <a:lnL w="12700" cmpd="sng">
                      <a:noFill/>
                    </a:lnL>
                    <a:lnR w="12700" cap="flat" cmpd="sng" algn="ctr">
                      <a:noFill/>
                      <a:prstDash val="solid"/>
                      <a:round/>
                      <a:headEnd type="none" w="med" len="med"/>
                      <a:tailEnd type="none" w="med" len="med"/>
                    </a:lnR>
                    <a:lnT w="38100" cmpd="sng">
                      <a:noFill/>
                    </a:lnT>
                    <a:lnB w="12700" cmpd="sng">
                      <a:noFill/>
                    </a:lnB>
                    <a:lnTlToBr w="12700" cmpd="sng">
                      <a:noFill/>
                      <a:prstDash val="solid"/>
                    </a:lnTlToBr>
                    <a:lnBlToTr w="12700" cmpd="sng">
                      <a:noFill/>
                      <a:prstDash val="solid"/>
                    </a:lnBlToTr>
                    <a:solidFill>
                      <a:srgbClr val="052364"/>
                    </a:solidFill>
                  </a:tcPr>
                </a:tc>
                <a:tc>
                  <a:txBody>
                    <a:bodyPr/>
                    <a:lstStyle/>
                    <a:p>
                      <a:pPr algn="ctr"/>
                      <a:r>
                        <a:rPr lang="sv-SE" sz="1000">
                          <a:solidFill>
                            <a:schemeClr val="bg1"/>
                          </a:solidFill>
                        </a:rPr>
                        <a:t>Förändring (%)</a:t>
                      </a:r>
                      <a:endParaRPr lang="sv-SE"/>
                    </a:p>
                  </a:txBody>
                  <a:tcPr>
                    <a:lnL w="12700" cmpd="sng">
                      <a:noFill/>
                    </a:lnL>
                    <a:lnR w="12700" cap="flat" cmpd="sng" algn="ctr">
                      <a:noFill/>
                      <a:prstDash val="solid"/>
                      <a:round/>
                      <a:headEnd type="none" w="med" len="med"/>
                      <a:tailEnd type="none" w="med" len="med"/>
                    </a:lnR>
                    <a:lnT w="38100" cmpd="sng">
                      <a:noFill/>
                    </a:lnT>
                    <a:lnB w="12700" cmpd="sng">
                      <a:noFill/>
                    </a:lnB>
                    <a:lnTlToBr w="12700" cmpd="sng">
                      <a:noFill/>
                      <a:prstDash val="solid"/>
                    </a:lnTlToBr>
                    <a:lnBlToTr w="12700" cmpd="sng">
                      <a:noFill/>
                      <a:prstDash val="solid"/>
                    </a:lnBlToTr>
                    <a:solidFill>
                      <a:srgbClr val="052364"/>
                    </a:solidFill>
                  </a:tcPr>
                </a:tc>
                <a:extLst>
                  <a:ext uri="{0D108BD9-81ED-4DB2-BD59-A6C34878D82A}">
                    <a16:rowId xmlns:a16="http://schemas.microsoft.com/office/drawing/2014/main" val="2696100177"/>
                  </a:ext>
                </a:extLst>
              </a:tr>
              <a:tr h="401126">
                <a:tc>
                  <a:txBody>
                    <a:bodyPr/>
                    <a:lstStyle/>
                    <a:p>
                      <a:pPr algn="ctr"/>
                      <a:endParaRPr lang="sv-SE" sz="1000" dirty="0">
                        <a:solidFill>
                          <a:schemeClr val="bg1"/>
                        </a:solidFill>
                      </a:endParaRPr>
                    </a:p>
                  </a:txBody>
                  <a:tcPr>
                    <a:lnL w="12700" cmpd="sng">
                      <a:noFill/>
                    </a:lnL>
                    <a:lnR w="12700" cap="flat" cmpd="sng" algn="ctr">
                      <a:no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rgbClr val="052364"/>
                    </a:solidFill>
                  </a:tcPr>
                </a:tc>
                <a:tc>
                  <a:txBody>
                    <a:bodyPr/>
                    <a:lstStyle/>
                    <a:p>
                      <a:pPr algn="ctr" rtl="0" fontAlgn="ctr"/>
                      <a:r>
                        <a:rPr lang="sv-SE" sz="1000" b="0" i="0" u="none" strike="noStrike" dirty="0">
                          <a:solidFill>
                            <a:srgbClr val="FFFFFF"/>
                          </a:solidFill>
                          <a:effectLst/>
                          <a:latin typeface="Futura Std Book" panose="020B0502020204020303" pitchFamily="34" charset="0"/>
                        </a:rPr>
                        <a:t>2021 kv4</a:t>
                      </a:r>
                    </a:p>
                  </a:txBody>
                  <a:tcPr marL="9525" marR="9525" marT="9525" marB="0" anchor="ctr">
                    <a:lnL w="12700" cmpd="sng">
                      <a:noFill/>
                    </a:lnL>
                    <a:lnR w="12700" cap="flat" cmpd="sng" algn="ctr">
                      <a:no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rgbClr val="052364"/>
                    </a:solidFill>
                  </a:tcPr>
                </a:tc>
                <a:tc>
                  <a:txBody>
                    <a:bodyPr/>
                    <a:lstStyle/>
                    <a:p>
                      <a:pPr algn="ctr" rtl="0" fontAlgn="ctr"/>
                      <a:r>
                        <a:rPr lang="sv-SE" sz="1000" b="0" i="0" u="none" strike="noStrike">
                          <a:solidFill>
                            <a:srgbClr val="FFFFFF"/>
                          </a:solidFill>
                          <a:effectLst/>
                          <a:latin typeface="Futura Std Book" panose="020B0502020204020303" pitchFamily="34" charset="0"/>
                        </a:rPr>
                        <a:t>-1 år</a:t>
                      </a:r>
                    </a:p>
                  </a:txBody>
                  <a:tcPr marL="9525" marR="9525" marT="9525"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rgbClr val="052364"/>
                    </a:solidFill>
                  </a:tcPr>
                </a:tc>
                <a:tc>
                  <a:txBody>
                    <a:bodyPr/>
                    <a:lstStyle/>
                    <a:p>
                      <a:pPr algn="ctr" rtl="0" fontAlgn="ctr"/>
                      <a:r>
                        <a:rPr lang="sv-SE" sz="1000" b="0" i="0" u="none" strike="noStrike" dirty="0">
                          <a:solidFill>
                            <a:srgbClr val="FFFFFF"/>
                          </a:solidFill>
                          <a:effectLst/>
                          <a:latin typeface="Futura Std Book" panose="020B0502020204020303" pitchFamily="34" charset="0"/>
                        </a:rPr>
                        <a:t>2021 kv4</a:t>
                      </a:r>
                    </a:p>
                  </a:txBody>
                  <a:tcPr marL="9525" marR="9525" marT="9525"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rgbClr val="052364"/>
                    </a:solidFill>
                  </a:tcPr>
                </a:tc>
                <a:tc>
                  <a:txBody>
                    <a:bodyPr/>
                    <a:lstStyle/>
                    <a:p>
                      <a:pPr algn="ctr" rtl="0" fontAlgn="ctr"/>
                      <a:r>
                        <a:rPr lang="sv-SE" sz="1000" b="0" i="0" u="none" strike="noStrike">
                          <a:solidFill>
                            <a:srgbClr val="FFFFFF"/>
                          </a:solidFill>
                          <a:effectLst/>
                          <a:latin typeface="Futura Std Book" panose="020B0502020204020303" pitchFamily="34" charset="0"/>
                        </a:rPr>
                        <a:t>-1 år</a:t>
                      </a:r>
                    </a:p>
                  </a:txBody>
                  <a:tcPr marL="9525" marR="9525" marT="9525"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rgbClr val="052364"/>
                    </a:solidFill>
                  </a:tcPr>
                </a:tc>
                <a:extLst>
                  <a:ext uri="{0D108BD9-81ED-4DB2-BD59-A6C34878D82A}">
                    <a16:rowId xmlns:a16="http://schemas.microsoft.com/office/drawing/2014/main" val="3081617630"/>
                  </a:ext>
                </a:extLst>
              </a:tr>
              <a:tr h="401126">
                <a:tc>
                  <a:txBody>
                    <a:bodyPr/>
                    <a:lstStyle/>
                    <a:p>
                      <a:pPr algn="l" rtl="0" fontAlgn="ctr"/>
                      <a:r>
                        <a:rPr lang="sv-SE" sz="800" b="1" i="0" u="none" strike="noStrike" dirty="0">
                          <a:solidFill>
                            <a:srgbClr val="000000"/>
                          </a:solidFill>
                          <a:effectLst/>
                          <a:latin typeface="Futura Std Book" panose="020B0502020204020303" pitchFamily="34" charset="0"/>
                        </a:rPr>
                        <a:t>Örebro län</a:t>
                      </a:r>
                    </a:p>
                  </a:txBody>
                  <a:tcPr marL="144000" marR="9525" marT="9525" marB="0" anchor="ctr">
                    <a:lnL w="12700" cmpd="sng">
                      <a:noFill/>
                    </a:lnL>
                    <a:lnR w="12700" cap="flat" cmpd="sng" algn="ctr">
                      <a:solidFill>
                        <a:schemeClr val="bg1"/>
                      </a:solidFill>
                      <a:prstDash val="solid"/>
                      <a:round/>
                      <a:headEnd type="none" w="med" len="med"/>
                      <a:tailEnd type="none" w="med" len="med"/>
                    </a:lnR>
                    <a:lnT w="12700" cmpd="sng">
                      <a:noFill/>
                    </a:lnT>
                  </a:tcPr>
                </a:tc>
                <a:tc>
                  <a:txBody>
                    <a:bodyPr/>
                    <a:lstStyle/>
                    <a:p>
                      <a:pPr algn="ctr" rtl="0" fontAlgn="ctr"/>
                      <a:r>
                        <a:rPr lang="sv-SE" sz="800" b="1" i="0" u="none" strike="noStrike">
                          <a:solidFill>
                            <a:srgbClr val="000000"/>
                          </a:solidFill>
                          <a:effectLst/>
                          <a:latin typeface="Futura Std Book" panose="020B0502020204020303"/>
                        </a:rPr>
                        <a:t>306 792</a:t>
                      </a:r>
                    </a:p>
                  </a:txBody>
                  <a:tcPr marL="9525" marR="9525" marT="9525"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mpd="sng">
                      <a:noFill/>
                    </a:lnT>
                  </a:tcPr>
                </a:tc>
                <a:tc>
                  <a:txBody>
                    <a:bodyPr/>
                    <a:lstStyle/>
                    <a:p>
                      <a:pPr algn="ctr" rtl="0" fontAlgn="ctr"/>
                      <a:r>
                        <a:rPr lang="sv-SE" sz="800" b="1" i="0" u="none" strike="noStrike">
                          <a:solidFill>
                            <a:srgbClr val="000000"/>
                          </a:solidFill>
                          <a:effectLst/>
                          <a:latin typeface="Futura Std Book" panose="020B0502020204020303"/>
                        </a:rPr>
                        <a:t>0,4</a:t>
                      </a:r>
                    </a:p>
                  </a:txBody>
                  <a:tcPr marL="9525" marR="9525" marT="9525"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mpd="sng">
                      <a:noFill/>
                    </a:lnT>
                  </a:tcPr>
                </a:tc>
                <a:tc>
                  <a:txBody>
                    <a:bodyPr/>
                    <a:lstStyle/>
                    <a:p>
                      <a:pPr algn="ctr" rtl="0" fontAlgn="ctr"/>
                      <a:r>
                        <a:rPr lang="sv-SE" sz="800" b="1" i="0" u="none" strike="noStrike">
                          <a:solidFill>
                            <a:srgbClr val="000000"/>
                          </a:solidFill>
                          <a:effectLst/>
                          <a:latin typeface="Futura Std Book" panose="020B0502020204020303"/>
                        </a:rPr>
                        <a:t>49</a:t>
                      </a:r>
                    </a:p>
                  </a:txBody>
                  <a:tcPr marL="9525" marR="9525" marT="9525"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mpd="sng">
                      <a:noFill/>
                    </a:lnT>
                  </a:tcPr>
                </a:tc>
                <a:tc>
                  <a:txBody>
                    <a:bodyPr/>
                    <a:lstStyle/>
                    <a:p>
                      <a:pPr algn="ctr" rtl="0" fontAlgn="ctr"/>
                      <a:r>
                        <a:rPr lang="sv-SE" sz="800" b="1" i="0" u="none" strike="noStrike">
                          <a:solidFill>
                            <a:srgbClr val="000000"/>
                          </a:solidFill>
                          <a:effectLst/>
                          <a:latin typeface="Futura Std Book" panose="020B0502020204020303"/>
                        </a:rPr>
                        <a:t>-80</a:t>
                      </a:r>
                    </a:p>
                  </a:txBody>
                  <a:tcPr marL="9525" marR="9525" marT="9525"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mpd="sng">
                      <a:noFill/>
                    </a:lnT>
                  </a:tcPr>
                </a:tc>
                <a:extLst>
                  <a:ext uri="{0D108BD9-81ED-4DB2-BD59-A6C34878D82A}">
                    <a16:rowId xmlns:a16="http://schemas.microsoft.com/office/drawing/2014/main" val="3745687708"/>
                  </a:ext>
                </a:extLst>
              </a:tr>
              <a:tr h="401126">
                <a:tc>
                  <a:txBody>
                    <a:bodyPr/>
                    <a:lstStyle/>
                    <a:p>
                      <a:pPr algn="l" rtl="0" fontAlgn="ctr"/>
                      <a:r>
                        <a:rPr lang="sv-SE" sz="800" b="0" i="0" u="none" strike="noStrike">
                          <a:solidFill>
                            <a:srgbClr val="000000"/>
                          </a:solidFill>
                          <a:effectLst/>
                          <a:latin typeface="Futura Std Book" panose="020B0502020204020303" pitchFamily="34" charset="0"/>
                        </a:rPr>
                        <a:t>Askersund                                         </a:t>
                      </a:r>
                    </a:p>
                  </a:txBody>
                  <a:tcPr marL="144000" marR="9525" marT="9525" marB="0" anchor="ctr">
                    <a:lnL w="12700" cmpd="sng">
                      <a:noFill/>
                    </a:lnL>
                  </a:tcPr>
                </a:tc>
                <a:tc>
                  <a:txBody>
                    <a:bodyPr/>
                    <a:lstStyle/>
                    <a:p>
                      <a:pPr algn="ctr" rtl="0" fontAlgn="ctr"/>
                      <a:r>
                        <a:rPr lang="sv-SE" sz="800" b="0" i="0" u="none" strike="noStrike">
                          <a:solidFill>
                            <a:srgbClr val="000000"/>
                          </a:solidFill>
                          <a:effectLst/>
                          <a:latin typeface="Futura Std Book" panose="020B0502020204020303"/>
                        </a:rPr>
                        <a:t>11 534</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0,5</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2</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-60</a:t>
                      </a:r>
                    </a:p>
                  </a:txBody>
                  <a:tcPr marL="9525" marR="9525" marT="9525" marB="0" anchor="ctr"/>
                </a:tc>
                <a:extLst>
                  <a:ext uri="{0D108BD9-81ED-4DB2-BD59-A6C34878D82A}">
                    <a16:rowId xmlns:a16="http://schemas.microsoft.com/office/drawing/2014/main" val="293360832"/>
                  </a:ext>
                </a:extLst>
              </a:tr>
              <a:tr h="401126">
                <a:tc>
                  <a:txBody>
                    <a:bodyPr/>
                    <a:lstStyle/>
                    <a:p>
                      <a:pPr algn="l" rtl="0" fontAlgn="ctr"/>
                      <a:r>
                        <a:rPr lang="sv-SE" sz="800" b="0" i="0" u="none" strike="noStrike" dirty="0">
                          <a:solidFill>
                            <a:srgbClr val="000000"/>
                          </a:solidFill>
                          <a:effectLst/>
                          <a:latin typeface="Futura Std Book" panose="020B0502020204020303" pitchFamily="34" charset="0"/>
                        </a:rPr>
                        <a:t>Degerfors                                         </a:t>
                      </a:r>
                    </a:p>
                  </a:txBody>
                  <a:tcPr marL="144000" marR="9525" marT="9525" marB="0" anchor="ctr">
                    <a:lnL w="12700" cmpd="sng">
                      <a:noFill/>
                    </a:lnL>
                  </a:tcPr>
                </a:tc>
                <a:tc>
                  <a:txBody>
                    <a:bodyPr/>
                    <a:lstStyle/>
                    <a:p>
                      <a:pPr algn="ctr" rtl="0" fontAlgn="ctr"/>
                      <a:r>
                        <a:rPr lang="sv-SE" sz="800" b="0" i="0" u="none" strike="noStrike">
                          <a:solidFill>
                            <a:srgbClr val="000000"/>
                          </a:solidFill>
                          <a:effectLst/>
                          <a:latin typeface="Futura Std Book" panose="020B0502020204020303"/>
                        </a:rPr>
                        <a:t>9 534</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-1,0</a:t>
                      </a:r>
                    </a:p>
                  </a:txBody>
                  <a:tcPr marL="9525" marR="9525" marT="9525" marB="0" anchor="ct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kumimoji="0" lang="sv-SE" sz="800" b="0" i="0" u="none" strike="noStrike" kern="1200" cap="none" spc="0" normalizeH="0" baseline="0" noProof="0">
                          <a:ln>
                            <a:noFill/>
                          </a:ln>
                          <a:solidFill>
                            <a:srgbClr val="000000"/>
                          </a:solidFill>
                          <a:effectLst/>
                          <a:uLnTx/>
                          <a:uFillTx/>
                          <a:latin typeface="Futura Std Book" panose="020B0502020204020303"/>
                          <a:ea typeface="+mn-ea"/>
                          <a:cs typeface="+mn-cs"/>
                        </a:rPr>
                        <a:t>i.u.</a:t>
                      </a:r>
                      <a:endParaRPr kumimoji="0" lang="sv-SE" sz="800" b="0" i="0" u="none" strike="noStrike" kern="1200" cap="none" spc="0" normalizeH="0" baseline="0" noProof="0" dirty="0">
                        <a:ln>
                          <a:noFill/>
                        </a:ln>
                        <a:solidFill>
                          <a:srgbClr val="000000"/>
                        </a:solidFill>
                        <a:effectLst/>
                        <a:uLnTx/>
                        <a:uFillTx/>
                        <a:latin typeface="Futura Std Book" panose="020B0502020204020303"/>
                        <a:ea typeface="+mn-ea"/>
                        <a:cs typeface="+mn-cs"/>
                      </a:endParaRPr>
                    </a:p>
                  </a:txBody>
                  <a:tcPr marL="9525" marR="9525" marT="9525" marB="0" anchor="ct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kumimoji="0" lang="sv-SE" sz="800" b="0" i="0" u="none" strike="noStrike" kern="1200" cap="none" spc="0" normalizeH="0" baseline="0" noProof="0" dirty="0" err="1">
                          <a:ln>
                            <a:noFill/>
                          </a:ln>
                          <a:solidFill>
                            <a:srgbClr val="000000"/>
                          </a:solidFill>
                          <a:effectLst/>
                          <a:uLnTx/>
                          <a:uFillTx/>
                          <a:latin typeface="Futura Std Book" panose="020B0502020204020303"/>
                          <a:ea typeface="+mn-ea"/>
                          <a:cs typeface="+mn-cs"/>
                        </a:rPr>
                        <a:t>i.u</a:t>
                      </a:r>
                      <a:r>
                        <a:rPr kumimoji="0" lang="sv-SE" sz="800" b="0" i="0" u="none" strike="noStrike" kern="1200" cap="none" spc="0" normalizeH="0" baseline="0" noProof="0" dirty="0">
                          <a:ln>
                            <a:noFill/>
                          </a:ln>
                          <a:solidFill>
                            <a:srgbClr val="000000"/>
                          </a:solidFill>
                          <a:effectLst/>
                          <a:uLnTx/>
                          <a:uFillTx/>
                          <a:latin typeface="Futura Std Book" panose="020B0502020204020303"/>
                          <a:ea typeface="+mn-ea"/>
                          <a:cs typeface="+mn-cs"/>
                        </a:rPr>
                        <a:t>.</a:t>
                      </a:r>
                    </a:p>
                  </a:txBody>
                  <a:tcPr marL="9525" marR="9525" marT="9525" marB="0" anchor="ctr"/>
                </a:tc>
                <a:extLst>
                  <a:ext uri="{0D108BD9-81ED-4DB2-BD59-A6C34878D82A}">
                    <a16:rowId xmlns:a16="http://schemas.microsoft.com/office/drawing/2014/main" val="1559525621"/>
                  </a:ext>
                </a:extLst>
              </a:tr>
              <a:tr h="401126">
                <a:tc>
                  <a:txBody>
                    <a:bodyPr/>
                    <a:lstStyle/>
                    <a:p>
                      <a:pPr algn="l" rtl="0" fontAlgn="ctr"/>
                      <a:r>
                        <a:rPr lang="sv-SE" sz="800" b="0" i="0" u="none" strike="noStrike">
                          <a:solidFill>
                            <a:srgbClr val="000000"/>
                          </a:solidFill>
                          <a:effectLst/>
                          <a:latin typeface="Futura Std Book" panose="020B0502020204020303" pitchFamily="34" charset="0"/>
                        </a:rPr>
                        <a:t>Hallsberg                                         </a:t>
                      </a:r>
                    </a:p>
                  </a:txBody>
                  <a:tcPr marL="144000" marR="9525" marT="9525" marB="0" anchor="ctr">
                    <a:lnL w="12700" cmpd="sng">
                      <a:noFill/>
                    </a:lnL>
                  </a:tcPr>
                </a:tc>
                <a:tc>
                  <a:txBody>
                    <a:bodyPr/>
                    <a:lstStyle/>
                    <a:p>
                      <a:pPr algn="ctr" rtl="0" fontAlgn="ctr"/>
                      <a:r>
                        <a:rPr lang="sv-SE" sz="800" b="0" i="0" u="none" strike="noStrike">
                          <a:solidFill>
                            <a:srgbClr val="000000"/>
                          </a:solidFill>
                          <a:effectLst/>
                          <a:latin typeface="Futura Std Book" panose="020B0502020204020303"/>
                        </a:rPr>
                        <a:t>16 196</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1,3</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25</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257</a:t>
                      </a:r>
                    </a:p>
                  </a:txBody>
                  <a:tcPr marL="9525" marR="9525" marT="9525" marB="0" anchor="ctr"/>
                </a:tc>
                <a:extLst>
                  <a:ext uri="{0D108BD9-81ED-4DB2-BD59-A6C34878D82A}">
                    <a16:rowId xmlns:a16="http://schemas.microsoft.com/office/drawing/2014/main" val="1947986397"/>
                  </a:ext>
                </a:extLst>
              </a:tr>
              <a:tr h="401126">
                <a:tc>
                  <a:txBody>
                    <a:bodyPr/>
                    <a:lstStyle/>
                    <a:p>
                      <a:pPr algn="l" rtl="0" fontAlgn="ctr"/>
                      <a:r>
                        <a:rPr lang="sv-SE" sz="800" b="0" i="0" u="none" strike="noStrike">
                          <a:solidFill>
                            <a:srgbClr val="000000"/>
                          </a:solidFill>
                          <a:effectLst/>
                          <a:latin typeface="Futura Std Book" panose="020B0502020204020303" pitchFamily="34" charset="0"/>
                        </a:rPr>
                        <a:t>Hällefors                                         </a:t>
                      </a:r>
                    </a:p>
                  </a:txBody>
                  <a:tcPr marL="144000" marR="9525" marT="9525" marB="0" anchor="ctr">
                    <a:lnL w="12700" cmpd="sng">
                      <a:noFill/>
                    </a:lnL>
                  </a:tcPr>
                </a:tc>
                <a:tc>
                  <a:txBody>
                    <a:bodyPr/>
                    <a:lstStyle/>
                    <a:p>
                      <a:pPr algn="ctr" rtl="0" fontAlgn="ctr"/>
                      <a:r>
                        <a:rPr lang="sv-SE" sz="800" b="0" i="0" u="none" strike="noStrike">
                          <a:solidFill>
                            <a:srgbClr val="000000"/>
                          </a:solidFill>
                          <a:effectLst/>
                          <a:latin typeface="Futura Std Book" panose="020B0502020204020303"/>
                        </a:rPr>
                        <a:t>6 849</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-0,7</a:t>
                      </a:r>
                    </a:p>
                  </a:txBody>
                  <a:tcPr marL="9525" marR="9525" marT="9525" marB="0" anchor="ct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kumimoji="0" lang="sv-SE" sz="800" b="0" i="0" u="none" strike="noStrike" kern="1200" cap="none" spc="0" normalizeH="0" baseline="0" noProof="0">
                          <a:ln>
                            <a:noFill/>
                          </a:ln>
                          <a:solidFill>
                            <a:srgbClr val="000000"/>
                          </a:solidFill>
                          <a:effectLst/>
                          <a:uLnTx/>
                          <a:uFillTx/>
                          <a:latin typeface="Futura Std Book" panose="020B0502020204020303"/>
                          <a:ea typeface="+mn-ea"/>
                          <a:cs typeface="+mn-cs"/>
                        </a:rPr>
                        <a:t>i.u.</a:t>
                      </a:r>
                      <a:endParaRPr kumimoji="0" lang="sv-SE" sz="800" b="0" i="0" u="none" strike="noStrike" kern="1200" cap="none" spc="0" normalizeH="0" baseline="0" noProof="0" dirty="0">
                        <a:ln>
                          <a:noFill/>
                        </a:ln>
                        <a:solidFill>
                          <a:srgbClr val="000000"/>
                        </a:solidFill>
                        <a:effectLst/>
                        <a:uLnTx/>
                        <a:uFillTx/>
                        <a:latin typeface="Futura Std Book" panose="020B0502020204020303"/>
                        <a:ea typeface="+mn-ea"/>
                        <a:cs typeface="+mn-cs"/>
                      </a:endParaRPr>
                    </a:p>
                  </a:txBody>
                  <a:tcPr marL="9525" marR="9525" marT="9525" marB="0" anchor="ct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kumimoji="0" lang="sv-SE" sz="800" b="0" i="0" u="none" strike="noStrike" kern="1200" cap="none" spc="0" normalizeH="0" baseline="0" noProof="0">
                          <a:ln>
                            <a:noFill/>
                          </a:ln>
                          <a:solidFill>
                            <a:srgbClr val="000000"/>
                          </a:solidFill>
                          <a:effectLst/>
                          <a:uLnTx/>
                          <a:uFillTx/>
                          <a:latin typeface="Futura Std Book" panose="020B0502020204020303"/>
                          <a:ea typeface="+mn-ea"/>
                          <a:cs typeface="+mn-cs"/>
                        </a:rPr>
                        <a:t>i.u.</a:t>
                      </a:r>
                      <a:endParaRPr kumimoji="0" lang="sv-SE" sz="800" b="0" i="0" u="none" strike="noStrike" kern="1200" cap="none" spc="0" normalizeH="0" baseline="0" noProof="0" dirty="0">
                        <a:ln>
                          <a:noFill/>
                        </a:ln>
                        <a:solidFill>
                          <a:srgbClr val="000000"/>
                        </a:solidFill>
                        <a:effectLst/>
                        <a:uLnTx/>
                        <a:uFillTx/>
                        <a:latin typeface="Futura Std Book" panose="020B0502020204020303"/>
                        <a:ea typeface="+mn-ea"/>
                        <a:cs typeface="+mn-cs"/>
                      </a:endParaRPr>
                    </a:p>
                  </a:txBody>
                  <a:tcPr marL="9525" marR="9525" marT="9525" marB="0" anchor="ctr"/>
                </a:tc>
                <a:extLst>
                  <a:ext uri="{0D108BD9-81ED-4DB2-BD59-A6C34878D82A}">
                    <a16:rowId xmlns:a16="http://schemas.microsoft.com/office/drawing/2014/main" val="2325918200"/>
                  </a:ext>
                </a:extLst>
              </a:tr>
              <a:tr h="401126">
                <a:tc>
                  <a:txBody>
                    <a:bodyPr/>
                    <a:lstStyle/>
                    <a:p>
                      <a:pPr algn="l" rtl="0" fontAlgn="ctr"/>
                      <a:r>
                        <a:rPr lang="sv-SE" sz="800" b="0" i="0" u="none" strike="noStrike" dirty="0">
                          <a:solidFill>
                            <a:srgbClr val="000000"/>
                          </a:solidFill>
                          <a:effectLst/>
                          <a:latin typeface="Futura Std Book" panose="020B0502020204020303" pitchFamily="34" charset="0"/>
                        </a:rPr>
                        <a:t>Karlskoga                                         </a:t>
                      </a:r>
                    </a:p>
                  </a:txBody>
                  <a:tcPr marL="144000" marR="9525" marT="9525" marB="0" anchor="ctr">
                    <a:lnL w="12700" cmpd="sng">
                      <a:noFill/>
                    </a:lnL>
                  </a:tcPr>
                </a:tc>
                <a:tc>
                  <a:txBody>
                    <a:bodyPr/>
                    <a:lstStyle/>
                    <a:p>
                      <a:pPr algn="ctr" rtl="0" fontAlgn="ctr"/>
                      <a:r>
                        <a:rPr lang="sv-SE" sz="800" b="0" i="0" u="none" strike="noStrike">
                          <a:solidFill>
                            <a:srgbClr val="000000"/>
                          </a:solidFill>
                          <a:effectLst/>
                          <a:latin typeface="Futura Std Book" panose="020B0502020204020303"/>
                        </a:rPr>
                        <a:t>30 437</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0,6</a:t>
                      </a:r>
                    </a:p>
                  </a:txBody>
                  <a:tcPr marL="9525" marR="9525" marT="9525" marB="0" anchor="ct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kumimoji="0" lang="sv-SE" sz="800" b="0" i="0" u="none" strike="noStrike" kern="1200" cap="none" spc="0" normalizeH="0" baseline="0" noProof="0">
                          <a:ln>
                            <a:noFill/>
                          </a:ln>
                          <a:solidFill>
                            <a:srgbClr val="000000"/>
                          </a:solidFill>
                          <a:effectLst/>
                          <a:uLnTx/>
                          <a:uFillTx/>
                          <a:latin typeface="Futura Std Book" panose="020B0502020204020303"/>
                          <a:ea typeface="+mn-ea"/>
                          <a:cs typeface="+mn-cs"/>
                        </a:rPr>
                        <a:t>i.u.</a:t>
                      </a:r>
                      <a:endParaRPr kumimoji="0" lang="sv-SE" sz="800" b="0" i="0" u="none" strike="noStrike" kern="1200" cap="none" spc="0" normalizeH="0" baseline="0" noProof="0" dirty="0">
                        <a:ln>
                          <a:noFill/>
                        </a:ln>
                        <a:solidFill>
                          <a:srgbClr val="000000"/>
                        </a:solidFill>
                        <a:effectLst/>
                        <a:uLnTx/>
                        <a:uFillTx/>
                        <a:latin typeface="Futura Std Book" panose="020B0502020204020303"/>
                        <a:ea typeface="+mn-ea"/>
                        <a:cs typeface="+mn-cs"/>
                      </a:endParaRPr>
                    </a:p>
                  </a:txBody>
                  <a:tcPr marL="9525" marR="9525" marT="9525" marB="0" anchor="ct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kumimoji="0" lang="sv-SE" sz="800" b="0" i="0" u="none" strike="noStrike" kern="1200" cap="none" spc="0" normalizeH="0" baseline="0" noProof="0" dirty="0" err="1">
                          <a:ln>
                            <a:noFill/>
                          </a:ln>
                          <a:solidFill>
                            <a:srgbClr val="000000"/>
                          </a:solidFill>
                          <a:effectLst/>
                          <a:uLnTx/>
                          <a:uFillTx/>
                          <a:latin typeface="Futura Std Book" panose="020B0502020204020303"/>
                          <a:ea typeface="+mn-ea"/>
                          <a:cs typeface="+mn-cs"/>
                        </a:rPr>
                        <a:t>i.u</a:t>
                      </a:r>
                      <a:r>
                        <a:rPr kumimoji="0" lang="sv-SE" sz="800" b="0" i="0" u="none" strike="noStrike" kern="1200" cap="none" spc="0" normalizeH="0" baseline="0" noProof="0" dirty="0">
                          <a:ln>
                            <a:noFill/>
                          </a:ln>
                          <a:solidFill>
                            <a:srgbClr val="000000"/>
                          </a:solidFill>
                          <a:effectLst/>
                          <a:uLnTx/>
                          <a:uFillTx/>
                          <a:latin typeface="Futura Std Book" panose="020B0502020204020303"/>
                          <a:ea typeface="+mn-ea"/>
                          <a:cs typeface="+mn-cs"/>
                        </a:rPr>
                        <a:t>.</a:t>
                      </a:r>
                    </a:p>
                  </a:txBody>
                  <a:tcPr marL="9525" marR="9525" marT="9525" marB="0" anchor="ctr"/>
                </a:tc>
                <a:extLst>
                  <a:ext uri="{0D108BD9-81ED-4DB2-BD59-A6C34878D82A}">
                    <a16:rowId xmlns:a16="http://schemas.microsoft.com/office/drawing/2014/main" val="3944598109"/>
                  </a:ext>
                </a:extLst>
              </a:tr>
              <a:tr h="401126">
                <a:tc>
                  <a:txBody>
                    <a:bodyPr/>
                    <a:lstStyle/>
                    <a:p>
                      <a:pPr algn="l" rtl="0" fontAlgn="ctr"/>
                      <a:r>
                        <a:rPr lang="sv-SE" sz="800" b="0" i="0" u="none" strike="noStrike">
                          <a:solidFill>
                            <a:srgbClr val="000000"/>
                          </a:solidFill>
                          <a:effectLst/>
                          <a:latin typeface="Futura Std Book" panose="020B0502020204020303" pitchFamily="34" charset="0"/>
                        </a:rPr>
                        <a:t>Kumla                                             </a:t>
                      </a:r>
                    </a:p>
                  </a:txBody>
                  <a:tcPr marL="144000" marR="9525" marT="9525" marB="0" anchor="ctr">
                    <a:lnL w="12700" cmpd="sng">
                      <a:noFill/>
                    </a:lnL>
                  </a:tcPr>
                </a:tc>
                <a:tc>
                  <a:txBody>
                    <a:bodyPr/>
                    <a:lstStyle/>
                    <a:p>
                      <a:pPr algn="ctr" rtl="0" fontAlgn="ctr"/>
                      <a:r>
                        <a:rPr lang="sv-SE" sz="800" b="0" i="0" u="none" strike="noStrike">
                          <a:solidFill>
                            <a:srgbClr val="000000"/>
                          </a:solidFill>
                          <a:effectLst/>
                          <a:latin typeface="Futura Std Book" panose="020B0502020204020303"/>
                        </a:rPr>
                        <a:t>22 144</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1,3</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6</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-88</a:t>
                      </a:r>
                    </a:p>
                  </a:txBody>
                  <a:tcPr marL="9525" marR="9525" marT="9525" marB="0" anchor="ctr"/>
                </a:tc>
                <a:extLst>
                  <a:ext uri="{0D108BD9-81ED-4DB2-BD59-A6C34878D82A}">
                    <a16:rowId xmlns:a16="http://schemas.microsoft.com/office/drawing/2014/main" val="3208508909"/>
                  </a:ext>
                </a:extLst>
              </a:tr>
              <a:tr h="401126">
                <a:tc>
                  <a:txBody>
                    <a:bodyPr/>
                    <a:lstStyle/>
                    <a:p>
                      <a:pPr algn="l" rtl="0" fontAlgn="ctr"/>
                      <a:r>
                        <a:rPr lang="sv-SE" sz="800" b="0" i="0" u="none" strike="noStrike">
                          <a:solidFill>
                            <a:srgbClr val="000000"/>
                          </a:solidFill>
                          <a:effectLst/>
                          <a:latin typeface="Futura Std Book" panose="020B0502020204020303" pitchFamily="34" charset="0"/>
                        </a:rPr>
                        <a:t>Laxå                                              </a:t>
                      </a:r>
                    </a:p>
                  </a:txBody>
                  <a:tcPr marL="144000" marR="9525" marT="9525" marB="0" anchor="ctr">
                    <a:lnL w="12700" cmpd="sng">
                      <a:noFill/>
                    </a:lnL>
                  </a:tcPr>
                </a:tc>
                <a:tc>
                  <a:txBody>
                    <a:bodyPr/>
                    <a:lstStyle/>
                    <a:p>
                      <a:pPr algn="ctr" rtl="0" fontAlgn="ctr"/>
                      <a:r>
                        <a:rPr lang="sv-SE" sz="800" b="0" i="0" u="none" strike="noStrike">
                          <a:solidFill>
                            <a:srgbClr val="000000"/>
                          </a:solidFill>
                          <a:effectLst/>
                          <a:latin typeface="Futura Std Book" panose="020B0502020204020303"/>
                        </a:rPr>
                        <a:t>5 582</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-1,4</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1</a:t>
                      </a:r>
                    </a:p>
                  </a:txBody>
                  <a:tcPr marL="9525" marR="9525" marT="9525" marB="0" anchor="ctr"/>
                </a:tc>
                <a:tc>
                  <a:txBody>
                    <a:bodyPr/>
                    <a:lstStyle/>
                    <a:p>
                      <a:pPr algn="ctr" rtl="0" fontAlgn="ctr"/>
                      <a:r>
                        <a:rPr lang="sv-SE" sz="800" b="0" i="0" u="none" strike="noStrike" dirty="0" err="1">
                          <a:solidFill>
                            <a:srgbClr val="000000"/>
                          </a:solidFill>
                          <a:effectLst/>
                          <a:latin typeface="Futura Std Book" panose="020B0502020204020303"/>
                        </a:rPr>
                        <a:t>i.u</a:t>
                      </a:r>
                      <a:r>
                        <a:rPr lang="sv-SE" sz="800" b="0" i="0" u="none" strike="noStrike" dirty="0">
                          <a:solidFill>
                            <a:srgbClr val="000000"/>
                          </a:solidFill>
                          <a:effectLst/>
                          <a:latin typeface="Futura Std Book" panose="020B0502020204020303"/>
                        </a:rPr>
                        <a:t>.</a:t>
                      </a:r>
                    </a:p>
                  </a:txBody>
                  <a:tcPr marL="9525" marR="9525" marT="9525" marB="0" anchor="ctr"/>
                </a:tc>
                <a:extLst>
                  <a:ext uri="{0D108BD9-81ED-4DB2-BD59-A6C34878D82A}">
                    <a16:rowId xmlns:a16="http://schemas.microsoft.com/office/drawing/2014/main" val="1121273573"/>
                  </a:ext>
                </a:extLst>
              </a:tr>
              <a:tr h="401126">
                <a:tc>
                  <a:txBody>
                    <a:bodyPr/>
                    <a:lstStyle/>
                    <a:p>
                      <a:pPr algn="l" rtl="0" fontAlgn="ctr"/>
                      <a:r>
                        <a:rPr lang="sv-SE" sz="800" b="0" i="0" u="none" strike="noStrike">
                          <a:solidFill>
                            <a:srgbClr val="000000"/>
                          </a:solidFill>
                          <a:effectLst/>
                          <a:latin typeface="Futura Std Book" panose="020B0502020204020303" pitchFamily="34" charset="0"/>
                        </a:rPr>
                        <a:t>Lekeberg                                          </a:t>
                      </a:r>
                    </a:p>
                  </a:txBody>
                  <a:tcPr marL="144000" marR="9525" marT="9525" marB="0" anchor="ctr">
                    <a:lnL w="12700" cmpd="sng">
                      <a:noFill/>
                    </a:lnL>
                  </a:tcPr>
                </a:tc>
                <a:tc>
                  <a:txBody>
                    <a:bodyPr/>
                    <a:lstStyle/>
                    <a:p>
                      <a:pPr algn="ctr" rtl="0" fontAlgn="ctr"/>
                      <a:r>
                        <a:rPr lang="sv-SE" sz="800" b="0" i="0" u="none" strike="noStrike">
                          <a:solidFill>
                            <a:srgbClr val="000000"/>
                          </a:solidFill>
                          <a:effectLst/>
                          <a:latin typeface="Futura Std Book" panose="020B0502020204020303"/>
                        </a:rPr>
                        <a:t>8 603</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1,5</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5</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-44</a:t>
                      </a:r>
                    </a:p>
                  </a:txBody>
                  <a:tcPr marL="9525" marR="9525" marT="9525" marB="0" anchor="ctr"/>
                </a:tc>
                <a:extLst>
                  <a:ext uri="{0D108BD9-81ED-4DB2-BD59-A6C34878D82A}">
                    <a16:rowId xmlns:a16="http://schemas.microsoft.com/office/drawing/2014/main" val="1084239425"/>
                  </a:ext>
                </a:extLst>
              </a:tr>
              <a:tr h="401126">
                <a:tc>
                  <a:txBody>
                    <a:bodyPr/>
                    <a:lstStyle/>
                    <a:p>
                      <a:pPr algn="l" rtl="0" fontAlgn="ctr"/>
                      <a:r>
                        <a:rPr lang="sv-SE" sz="800" b="0" i="0" u="none" strike="noStrike">
                          <a:solidFill>
                            <a:srgbClr val="000000"/>
                          </a:solidFill>
                          <a:effectLst/>
                          <a:latin typeface="Futura Std Book" panose="020B0502020204020303" pitchFamily="34" charset="0"/>
                        </a:rPr>
                        <a:t>Lindesberg                                        </a:t>
                      </a:r>
                    </a:p>
                  </a:txBody>
                  <a:tcPr marL="144000" marR="9525" marT="9525" marB="0" anchor="ctr">
                    <a:lnL w="12700" cmpd="sng">
                      <a:noFill/>
                    </a:lnL>
                  </a:tcPr>
                </a:tc>
                <a:tc>
                  <a:txBody>
                    <a:bodyPr/>
                    <a:lstStyle/>
                    <a:p>
                      <a:pPr algn="ctr" rtl="0" fontAlgn="ctr"/>
                      <a:r>
                        <a:rPr lang="sv-SE" sz="800" b="0" i="0" u="none" strike="noStrike">
                          <a:solidFill>
                            <a:srgbClr val="000000"/>
                          </a:solidFill>
                          <a:effectLst/>
                          <a:latin typeface="Futura Std Book" panose="020B0502020204020303"/>
                        </a:rPr>
                        <a:t>23 601</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-0,2</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5</a:t>
                      </a:r>
                    </a:p>
                  </a:txBody>
                  <a:tcPr marL="9525" marR="9525" marT="9525" marB="0" anchor="ctr"/>
                </a:tc>
                <a:tc>
                  <a:txBody>
                    <a:bodyPr/>
                    <a:lstStyle/>
                    <a:p>
                      <a:pPr algn="ctr" rtl="0" fontAlgn="ctr"/>
                      <a:r>
                        <a:rPr lang="sv-SE" sz="800" b="0" i="0" u="none" strike="noStrike" dirty="0" err="1">
                          <a:solidFill>
                            <a:srgbClr val="000000"/>
                          </a:solidFill>
                          <a:effectLst/>
                          <a:latin typeface="Futura Std Book" panose="020B0502020204020303"/>
                        </a:rPr>
                        <a:t>i.u</a:t>
                      </a:r>
                      <a:r>
                        <a:rPr lang="sv-SE" sz="800" b="0" i="0" u="none" strike="noStrike" dirty="0">
                          <a:solidFill>
                            <a:srgbClr val="000000"/>
                          </a:solidFill>
                          <a:effectLst/>
                          <a:latin typeface="Futura Std Book" panose="020B0502020204020303"/>
                        </a:rPr>
                        <a:t>.</a:t>
                      </a:r>
                    </a:p>
                  </a:txBody>
                  <a:tcPr marL="9525" marR="9525" marT="9525" marB="0" anchor="ctr"/>
                </a:tc>
                <a:extLst>
                  <a:ext uri="{0D108BD9-81ED-4DB2-BD59-A6C34878D82A}">
                    <a16:rowId xmlns:a16="http://schemas.microsoft.com/office/drawing/2014/main" val="2047465816"/>
                  </a:ext>
                </a:extLst>
              </a:tr>
              <a:tr h="401126">
                <a:tc>
                  <a:txBody>
                    <a:bodyPr/>
                    <a:lstStyle/>
                    <a:p>
                      <a:pPr algn="l" rtl="0" fontAlgn="ctr"/>
                      <a:r>
                        <a:rPr lang="sv-SE" sz="800" b="0" i="0" u="none" strike="noStrike">
                          <a:solidFill>
                            <a:srgbClr val="000000"/>
                          </a:solidFill>
                          <a:effectLst/>
                          <a:latin typeface="Futura Std Book" panose="020B0502020204020303" pitchFamily="34" charset="0"/>
                        </a:rPr>
                        <a:t>Ljusnarsberg                                      </a:t>
                      </a:r>
                    </a:p>
                  </a:txBody>
                  <a:tcPr marL="144000" marR="9525" marT="9525" marB="0" anchor="ctr">
                    <a:lnL w="12700" cmpd="sng">
                      <a:noFill/>
                    </a:lnL>
                  </a:tcPr>
                </a:tc>
                <a:tc>
                  <a:txBody>
                    <a:bodyPr/>
                    <a:lstStyle/>
                    <a:p>
                      <a:pPr algn="ctr" rtl="0" fontAlgn="ctr"/>
                      <a:r>
                        <a:rPr lang="sv-SE" sz="800" b="0" i="0" u="none" strike="noStrike">
                          <a:solidFill>
                            <a:srgbClr val="000000"/>
                          </a:solidFill>
                          <a:effectLst/>
                          <a:latin typeface="Futura Std Book" panose="020B0502020204020303"/>
                        </a:rPr>
                        <a:t>4 604</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-1,5</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1</a:t>
                      </a:r>
                    </a:p>
                  </a:txBody>
                  <a:tcPr marL="9525" marR="9525" marT="9525" marB="0" anchor="ctr"/>
                </a:tc>
                <a:tc>
                  <a:txBody>
                    <a:bodyPr/>
                    <a:lstStyle/>
                    <a:p>
                      <a:pPr algn="ctr" rtl="0" fontAlgn="ctr"/>
                      <a:r>
                        <a:rPr lang="sv-SE" sz="800" b="0" i="0" u="none" strike="noStrike" dirty="0" err="1">
                          <a:solidFill>
                            <a:srgbClr val="000000"/>
                          </a:solidFill>
                          <a:effectLst/>
                          <a:latin typeface="Futura Std Book" panose="020B0502020204020303"/>
                        </a:rPr>
                        <a:t>i.u</a:t>
                      </a:r>
                      <a:r>
                        <a:rPr lang="sv-SE" sz="800" b="0" i="0" u="none" strike="noStrike" dirty="0">
                          <a:solidFill>
                            <a:srgbClr val="000000"/>
                          </a:solidFill>
                          <a:effectLst/>
                          <a:latin typeface="Futura Std Book" panose="020B0502020204020303"/>
                        </a:rPr>
                        <a:t>.</a:t>
                      </a:r>
                    </a:p>
                  </a:txBody>
                  <a:tcPr marL="9525" marR="9525" marT="9525" marB="0" anchor="ctr"/>
                </a:tc>
                <a:extLst>
                  <a:ext uri="{0D108BD9-81ED-4DB2-BD59-A6C34878D82A}">
                    <a16:rowId xmlns:a16="http://schemas.microsoft.com/office/drawing/2014/main" val="4226078857"/>
                  </a:ext>
                </a:extLst>
              </a:tr>
              <a:tr h="401126">
                <a:tc>
                  <a:txBody>
                    <a:bodyPr/>
                    <a:lstStyle/>
                    <a:p>
                      <a:pPr algn="l" rtl="0" fontAlgn="ctr"/>
                      <a:r>
                        <a:rPr lang="sv-SE" sz="800" b="0" i="0" u="none" strike="noStrike">
                          <a:solidFill>
                            <a:srgbClr val="000000"/>
                          </a:solidFill>
                          <a:effectLst/>
                          <a:latin typeface="Futura Std Book" panose="020B0502020204020303" pitchFamily="34" charset="0"/>
                        </a:rPr>
                        <a:t>Nora                                              </a:t>
                      </a:r>
                    </a:p>
                  </a:txBody>
                  <a:tcPr marL="144000" marR="9525" marT="9525" marB="0" anchor="ctr">
                    <a:lnL w="12700" cmpd="sng">
                      <a:noFill/>
                    </a:lnL>
                  </a:tcPr>
                </a:tc>
                <a:tc>
                  <a:txBody>
                    <a:bodyPr/>
                    <a:lstStyle/>
                    <a:p>
                      <a:pPr algn="ctr" rtl="0" fontAlgn="ctr"/>
                      <a:r>
                        <a:rPr lang="sv-SE" sz="800" b="0" i="0" u="none" strike="noStrike">
                          <a:solidFill>
                            <a:srgbClr val="000000"/>
                          </a:solidFill>
                          <a:effectLst/>
                          <a:latin typeface="Futura Std Book" panose="020B0502020204020303"/>
                        </a:rPr>
                        <a:t>10 721</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0,3</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4</a:t>
                      </a:r>
                    </a:p>
                  </a:txBody>
                  <a:tcPr marL="9525" marR="9525" marT="9525" marB="0" anchor="ctr"/>
                </a:tc>
                <a:tc>
                  <a:txBody>
                    <a:bodyPr/>
                    <a:lstStyle/>
                    <a:p>
                      <a:pPr algn="ctr" rtl="0" fontAlgn="ctr"/>
                      <a:r>
                        <a:rPr lang="sv-SE" sz="800" b="0" i="0" u="none" strike="noStrike" dirty="0">
                          <a:solidFill>
                            <a:srgbClr val="000000"/>
                          </a:solidFill>
                          <a:effectLst/>
                          <a:latin typeface="Futura Std Book" panose="020B0502020204020303"/>
                        </a:rPr>
                        <a:t>-56</a:t>
                      </a:r>
                    </a:p>
                  </a:txBody>
                  <a:tcPr marL="9525" marR="9525" marT="9525" marB="0" anchor="ctr"/>
                </a:tc>
                <a:extLst>
                  <a:ext uri="{0D108BD9-81ED-4DB2-BD59-A6C34878D82A}">
                    <a16:rowId xmlns:a16="http://schemas.microsoft.com/office/drawing/2014/main" val="2443966492"/>
                  </a:ext>
                </a:extLst>
              </a:tr>
              <a:tr h="401126">
                <a:tc>
                  <a:txBody>
                    <a:bodyPr/>
                    <a:lstStyle/>
                    <a:p>
                      <a:pPr algn="l" rtl="0" fontAlgn="ctr"/>
                      <a:r>
                        <a:rPr lang="sv-SE" sz="800" b="0" i="0" u="none" strike="noStrike" dirty="0">
                          <a:solidFill>
                            <a:srgbClr val="000000"/>
                          </a:solidFill>
                          <a:effectLst/>
                          <a:latin typeface="Futura Std Book" panose="020B0502020204020303" pitchFamily="34" charset="0"/>
                        </a:rPr>
                        <a:t>Örebro                                            </a:t>
                      </a:r>
                    </a:p>
                  </a:txBody>
                  <a:tcPr marL="144000" marR="9525" marT="9525" marB="0" anchor="ctr">
                    <a:lnL w="12700" cmpd="sng">
                      <a:noFill/>
                    </a:lnL>
                  </a:tcPr>
                </a:tc>
                <a:tc>
                  <a:txBody>
                    <a:bodyPr/>
                    <a:lstStyle/>
                    <a:p>
                      <a:pPr algn="ctr" rtl="0" fontAlgn="ctr"/>
                      <a:r>
                        <a:rPr lang="sv-SE" sz="800" b="0" i="0" u="none" strike="noStrike">
                          <a:solidFill>
                            <a:srgbClr val="000000"/>
                          </a:solidFill>
                          <a:effectLst/>
                          <a:latin typeface="Futura Std Book" panose="020B0502020204020303"/>
                        </a:rPr>
                        <a:t>156 987</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0,4</a:t>
                      </a:r>
                    </a:p>
                  </a:txBody>
                  <a:tcPr marL="9525" marR="9525" marT="9525" marB="0" anchor="ctr"/>
                </a:tc>
                <a:tc>
                  <a:txBody>
                    <a:bodyPr/>
                    <a:lstStyle/>
                    <a:p>
                      <a:pPr algn="ctr" fontAlgn="ctr"/>
                      <a:r>
                        <a:rPr lang="sv-SE" sz="800" b="0" i="0" u="none" strike="noStrike" dirty="0">
                          <a:solidFill>
                            <a:srgbClr val="000000"/>
                          </a:solidFill>
                          <a:effectLst/>
                          <a:latin typeface="Futura Std Book" panose="020B0502020204020303"/>
                        </a:rPr>
                        <a:t>0 </a:t>
                      </a:r>
                    </a:p>
                  </a:txBody>
                  <a:tcPr marL="9525" marR="9525" marT="9525" marB="0" anchor="ctr"/>
                </a:tc>
                <a:tc>
                  <a:txBody>
                    <a:bodyPr/>
                    <a:lstStyle/>
                    <a:p>
                      <a:pPr algn="ctr" fontAlgn="ctr"/>
                      <a:r>
                        <a:rPr lang="sv-SE" sz="800" b="0" i="0" u="none" strike="noStrike" dirty="0">
                          <a:solidFill>
                            <a:srgbClr val="000000"/>
                          </a:solidFill>
                          <a:effectLst/>
                          <a:latin typeface="Futura Std Book" panose="020B0502020204020303"/>
                        </a:rPr>
                        <a:t>-100</a:t>
                      </a:r>
                    </a:p>
                  </a:txBody>
                  <a:tcPr marL="9525" marR="9525" marT="9525" marB="0" anchor="ctr"/>
                </a:tc>
                <a:extLst>
                  <a:ext uri="{0D108BD9-81ED-4DB2-BD59-A6C34878D82A}">
                    <a16:rowId xmlns:a16="http://schemas.microsoft.com/office/drawing/2014/main" val="3055248050"/>
                  </a:ext>
                </a:extLst>
              </a:tr>
            </a:tbl>
          </a:graphicData>
        </a:graphic>
      </p:graphicFrame>
      <p:sp>
        <p:nvSpPr>
          <p:cNvPr id="7" name="textruta 6">
            <a:extLst>
              <a:ext uri="{FF2B5EF4-FFF2-40B4-BE49-F238E27FC236}">
                <a16:creationId xmlns:a16="http://schemas.microsoft.com/office/drawing/2014/main" id="{4AE73C6C-E84B-42C9-AED4-E97CA95C0444}"/>
              </a:ext>
            </a:extLst>
          </p:cNvPr>
          <p:cNvSpPr txBox="1"/>
          <p:nvPr/>
        </p:nvSpPr>
        <p:spPr>
          <a:xfrm>
            <a:off x="6096000" y="6628274"/>
            <a:ext cx="1662635" cy="246221"/>
          </a:xfrm>
          <a:prstGeom prst="rect">
            <a:avLst/>
          </a:prstGeom>
          <a:noFill/>
        </p:spPr>
        <p:txBody>
          <a:bodyPr wrap="none" rtlCol="0">
            <a:spAutoFit/>
          </a:bodyPr>
          <a:lstStyle/>
          <a:p>
            <a:r>
              <a:rPr lang="sv-SE" sz="800" dirty="0"/>
              <a:t>Källa: Statistiska centralbyrån</a:t>
            </a:r>
            <a:r>
              <a:rPr lang="sv-SE" sz="1000" dirty="0"/>
              <a:t> </a:t>
            </a:r>
          </a:p>
        </p:txBody>
      </p:sp>
    </p:spTree>
    <p:extLst>
      <p:ext uri="{BB962C8B-B14F-4D97-AF65-F5344CB8AC3E}">
        <p14:creationId xmlns:p14="http://schemas.microsoft.com/office/powerpoint/2010/main" val="4190894170"/>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 name="Platshållare för bild 10" descr="En bild som visar oskärpa&#10;&#10;Automatiskt genererad beskrivning">
            <a:extLst>
              <a:ext uri="{FF2B5EF4-FFF2-40B4-BE49-F238E27FC236}">
                <a16:creationId xmlns:a16="http://schemas.microsoft.com/office/drawing/2014/main" id="{146C9907-DB4C-4D92-9B46-77EF29609F41}"/>
              </a:ext>
            </a:extLst>
          </p:cNvPr>
          <p:cNvPicPr>
            <a:picLocks noGrp="1" noChangeAspect="1"/>
          </p:cNvPicPr>
          <p:nvPr>
            <p:ph type="pic" sz="quarter" idx="13"/>
          </p:nvPr>
        </p:nvPicPr>
        <p:blipFill>
          <a:blip r:embed="rId2"/>
          <a:srcRect t="4657" b="4657"/>
          <a:stretch>
            <a:fillRect/>
          </a:stretch>
        </p:blipFill>
        <p:spPr/>
      </p:pic>
      <p:sp>
        <p:nvSpPr>
          <p:cNvPr id="4" name="Platshållare för text 3">
            <a:extLst>
              <a:ext uri="{FF2B5EF4-FFF2-40B4-BE49-F238E27FC236}">
                <a16:creationId xmlns:a16="http://schemas.microsoft.com/office/drawing/2014/main" id="{1E2DFA14-54D8-4D2C-BBEF-7572474206F4}"/>
              </a:ext>
            </a:extLst>
          </p:cNvPr>
          <p:cNvSpPr>
            <a:spLocks noGrp="1"/>
          </p:cNvSpPr>
          <p:nvPr>
            <p:ph type="body" sz="quarter" idx="14"/>
          </p:nvPr>
        </p:nvSpPr>
        <p:spPr/>
        <p:txBody>
          <a:bodyPr/>
          <a:lstStyle/>
          <a:p>
            <a:endParaRPr lang="sv-SE"/>
          </a:p>
        </p:txBody>
      </p:sp>
      <p:sp>
        <p:nvSpPr>
          <p:cNvPr id="5" name="Rubrik 8">
            <a:extLst>
              <a:ext uri="{FF2B5EF4-FFF2-40B4-BE49-F238E27FC236}">
                <a16:creationId xmlns:a16="http://schemas.microsoft.com/office/drawing/2014/main" id="{6D64DD26-04DE-4492-9013-7058AA79B808}"/>
              </a:ext>
            </a:extLst>
          </p:cNvPr>
          <p:cNvSpPr txBox="1">
            <a:spLocks/>
          </p:cNvSpPr>
          <p:nvPr/>
        </p:nvSpPr>
        <p:spPr>
          <a:xfrm>
            <a:off x="717550" y="333375"/>
            <a:ext cx="5307013" cy="1295400"/>
          </a:xfrm>
          <a:prstGeom prst="rect">
            <a:avLst/>
          </a:prstGeom>
        </p:spPr>
        <p:txBody>
          <a:bodyPr vert="horz" lIns="0" tIns="0" rIns="0" bIns="0" rtlCol="0" anchor="b" anchorCtr="0">
            <a:noAutofit/>
          </a:bodyPr>
          <a:lstStyle>
            <a:lvl1pPr algn="l" defTabSz="914400" rtl="0" eaLnBrk="1" latinLnBrk="0" hangingPunct="1">
              <a:lnSpc>
                <a:spcPct val="100000"/>
              </a:lnSpc>
              <a:spcBef>
                <a:spcPct val="0"/>
              </a:spcBef>
              <a:buNone/>
              <a:defRPr sz="3200" b="1" kern="1200">
                <a:solidFill>
                  <a:schemeClr val="tx1"/>
                </a:solidFill>
                <a:latin typeface="+mj-lt"/>
                <a:ea typeface="+mj-ea"/>
                <a:cs typeface="+mj-cs"/>
              </a:defRPr>
            </a:lvl1pPr>
          </a:lstStyle>
          <a:p>
            <a:r>
              <a:rPr lang="sv-SE" dirty="0"/>
              <a:t>Kommersiella övernattningar</a:t>
            </a:r>
            <a:br>
              <a:rPr lang="sv-SE" dirty="0"/>
            </a:br>
            <a:r>
              <a:rPr lang="sv-SE" sz="2400" b="0" dirty="0"/>
              <a:t>Kommunerna i Örebro län</a:t>
            </a:r>
            <a:endParaRPr lang="sv-SE" b="0" dirty="0"/>
          </a:p>
        </p:txBody>
      </p:sp>
      <p:graphicFrame>
        <p:nvGraphicFramePr>
          <p:cNvPr id="8" name="Platshållare för innehåll 4">
            <a:extLst>
              <a:ext uri="{FF2B5EF4-FFF2-40B4-BE49-F238E27FC236}">
                <a16:creationId xmlns:a16="http://schemas.microsoft.com/office/drawing/2014/main" id="{BC017272-C698-44A9-A515-30519324C35D}"/>
              </a:ext>
            </a:extLst>
          </p:cNvPr>
          <p:cNvGraphicFramePr>
            <a:graphicFrameLocks/>
          </p:cNvGraphicFramePr>
          <p:nvPr>
            <p:extLst>
              <p:ext uri="{D42A27DB-BD31-4B8C-83A1-F6EECF244321}">
                <p14:modId xmlns:p14="http://schemas.microsoft.com/office/powerpoint/2010/main" val="207910831"/>
              </p:ext>
            </p:extLst>
          </p:nvPr>
        </p:nvGraphicFramePr>
        <p:xfrm>
          <a:off x="6164962" y="106615"/>
          <a:ext cx="4871338" cy="6418016"/>
        </p:xfrm>
        <a:graphic>
          <a:graphicData uri="http://schemas.openxmlformats.org/drawingml/2006/table">
            <a:tbl>
              <a:tblPr firstRow="1" bandRow="1">
                <a:tableStyleId>{5C22544A-7EE6-4342-B048-85BDC9FD1C3A}</a:tableStyleId>
              </a:tblPr>
              <a:tblGrid>
                <a:gridCol w="1724975">
                  <a:extLst>
                    <a:ext uri="{9D8B030D-6E8A-4147-A177-3AD203B41FA5}">
                      <a16:colId xmlns:a16="http://schemas.microsoft.com/office/drawing/2014/main" val="452260278"/>
                    </a:ext>
                  </a:extLst>
                </a:gridCol>
                <a:gridCol w="1492188">
                  <a:extLst>
                    <a:ext uri="{9D8B030D-6E8A-4147-A177-3AD203B41FA5}">
                      <a16:colId xmlns:a16="http://schemas.microsoft.com/office/drawing/2014/main" val="1889858293"/>
                    </a:ext>
                  </a:extLst>
                </a:gridCol>
                <a:gridCol w="1654175">
                  <a:extLst>
                    <a:ext uri="{9D8B030D-6E8A-4147-A177-3AD203B41FA5}">
                      <a16:colId xmlns:a16="http://schemas.microsoft.com/office/drawing/2014/main" val="1671515360"/>
                    </a:ext>
                  </a:extLst>
                </a:gridCol>
              </a:tblGrid>
              <a:tr h="401126">
                <a:tc gridSpan="3">
                  <a:txBody>
                    <a:bodyPr/>
                    <a:lstStyle/>
                    <a:p>
                      <a:pPr algn="ctr"/>
                      <a:r>
                        <a:rPr lang="sv-SE" sz="1000" dirty="0"/>
                        <a:t>                                               Kommersiella övernattningar*</a:t>
                      </a:r>
                    </a:p>
                  </a:txBody>
                  <a:tcPr>
                    <a:lnL w="12700" cmpd="sng">
                      <a:noFill/>
                    </a:lnL>
                    <a:lnR w="12700" cmpd="sng">
                      <a:noFill/>
                    </a:lnR>
                    <a:lnT w="12700" cmpd="sng">
                      <a:noFill/>
                    </a:lnT>
                    <a:lnB w="38100" cmpd="sng">
                      <a:noFill/>
                    </a:lnB>
                    <a:lnTlToBr w="12700" cmpd="sng">
                      <a:noFill/>
                      <a:prstDash val="solid"/>
                    </a:lnTlToBr>
                    <a:lnBlToTr w="12700" cmpd="sng">
                      <a:noFill/>
                      <a:prstDash val="solid"/>
                    </a:lnBlToTr>
                  </a:tcPr>
                </a:tc>
                <a:tc hMerge="1">
                  <a:txBody>
                    <a:bodyPr/>
                    <a:lstStyle/>
                    <a:p>
                      <a:pPr algn="ctr"/>
                      <a:endParaRPr lang="sv-SE" sz="1000" dirty="0"/>
                    </a:p>
                  </a:txBody>
                  <a:tcPr>
                    <a:lnL w="12700" cmpd="sng">
                      <a:noFill/>
                    </a:lnL>
                    <a:lnR w="12700" cmpd="sng">
                      <a:noFill/>
                    </a:lnR>
                    <a:lnT w="12700" cmpd="sng">
                      <a:noFill/>
                    </a:lnT>
                    <a:lnB w="38100" cmpd="sng">
                      <a:noFill/>
                    </a:lnB>
                    <a:lnTlToBr w="12700" cmpd="sng">
                      <a:noFill/>
                      <a:prstDash val="solid"/>
                    </a:lnTlToBr>
                    <a:lnBlToTr w="12700" cmpd="sng">
                      <a:noFill/>
                      <a:prstDash val="solid"/>
                    </a:lnBlToTr>
                  </a:tcPr>
                </a:tc>
                <a:tc hMerge="1">
                  <a:txBody>
                    <a:bodyPr/>
                    <a:lstStyle/>
                    <a:p>
                      <a:pPr algn="ctr"/>
                      <a:endParaRPr lang="sv-SE" sz="1000" dirty="0">
                        <a:solidFill>
                          <a:schemeClr val="bg1"/>
                        </a:solidFill>
                      </a:endParaRP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B w="38100" cmpd="sng">
                      <a:noFill/>
                    </a:lnB>
                  </a:tcPr>
                </a:tc>
                <a:extLst>
                  <a:ext uri="{0D108BD9-81ED-4DB2-BD59-A6C34878D82A}">
                    <a16:rowId xmlns:a16="http://schemas.microsoft.com/office/drawing/2014/main" val="3100129660"/>
                  </a:ext>
                </a:extLst>
              </a:tr>
              <a:tr h="401126">
                <a:tc>
                  <a:txBody>
                    <a:bodyPr/>
                    <a:lstStyle/>
                    <a:p>
                      <a:pPr algn="ctr"/>
                      <a:endParaRPr lang="sv-SE" sz="1000" dirty="0">
                        <a:solidFill>
                          <a:schemeClr val="bg1"/>
                        </a:solidFill>
                      </a:endParaRPr>
                    </a:p>
                  </a:txBody>
                  <a:tcPr>
                    <a:lnL w="12700" cmpd="sng">
                      <a:noFill/>
                    </a:lnL>
                    <a:lnR w="12700" cap="flat" cmpd="sng" algn="ctr">
                      <a:noFill/>
                      <a:prstDash val="solid"/>
                      <a:round/>
                      <a:headEnd type="none" w="med" len="med"/>
                      <a:tailEnd type="none" w="med" len="med"/>
                    </a:lnR>
                    <a:lnT w="38100" cmpd="sng">
                      <a:noFill/>
                    </a:lnT>
                    <a:lnB w="12700" cmpd="sng">
                      <a:noFill/>
                    </a:lnB>
                    <a:lnTlToBr w="12700" cmpd="sng">
                      <a:noFill/>
                      <a:prstDash val="solid"/>
                    </a:lnTlToBr>
                    <a:lnBlToTr w="12700" cmpd="sng">
                      <a:noFill/>
                      <a:prstDash val="solid"/>
                    </a:lnBlToTr>
                    <a:solidFill>
                      <a:srgbClr val="052364"/>
                    </a:solidFill>
                  </a:tcPr>
                </a:tc>
                <a:tc>
                  <a:txBody>
                    <a:bodyPr/>
                    <a:lstStyle/>
                    <a:p>
                      <a:pPr algn="ctr"/>
                      <a:r>
                        <a:rPr lang="sv-SE" sz="1000" dirty="0">
                          <a:solidFill>
                            <a:schemeClr val="bg1"/>
                          </a:solidFill>
                        </a:rPr>
                        <a:t>Tusental</a:t>
                      </a:r>
                    </a:p>
                  </a:txBody>
                  <a:tcPr>
                    <a:lnL w="12700" cmpd="sng">
                      <a:noFill/>
                    </a:lnL>
                    <a:lnR w="12700" cap="flat" cmpd="sng" algn="ctr">
                      <a:noFill/>
                      <a:prstDash val="solid"/>
                      <a:round/>
                      <a:headEnd type="none" w="med" len="med"/>
                      <a:tailEnd type="none" w="med" len="med"/>
                    </a:lnR>
                    <a:lnT w="38100" cmpd="sng">
                      <a:noFill/>
                    </a:lnT>
                    <a:lnB w="12700" cmpd="sng">
                      <a:noFill/>
                    </a:lnB>
                    <a:lnTlToBr w="12700" cmpd="sng">
                      <a:noFill/>
                      <a:prstDash val="solid"/>
                    </a:lnTlToBr>
                    <a:lnBlToTr w="12700" cmpd="sng">
                      <a:noFill/>
                      <a:prstDash val="solid"/>
                    </a:lnBlToTr>
                    <a:solidFill>
                      <a:srgbClr val="052364"/>
                    </a:solidFill>
                  </a:tcPr>
                </a:tc>
                <a:tc>
                  <a:txBody>
                    <a:bodyPr/>
                    <a:lstStyle/>
                    <a:p>
                      <a:pPr algn="ctr"/>
                      <a:r>
                        <a:rPr lang="sv-SE" sz="1000" dirty="0">
                          <a:solidFill>
                            <a:schemeClr val="bg1"/>
                          </a:solidFill>
                        </a:rPr>
                        <a:t>Förändring (%)</a:t>
                      </a:r>
                    </a:p>
                  </a:txBody>
                  <a:tcPr>
                    <a:lnL w="12700" cmpd="sng">
                      <a:noFill/>
                    </a:lnL>
                    <a:lnR w="12700" cap="flat" cmpd="sng" algn="ctr">
                      <a:noFill/>
                      <a:prstDash val="solid"/>
                      <a:round/>
                      <a:headEnd type="none" w="med" len="med"/>
                      <a:tailEnd type="none" w="med" len="med"/>
                    </a:lnR>
                    <a:lnT w="38100" cmpd="sng">
                      <a:noFill/>
                    </a:lnT>
                    <a:lnB w="12700" cmpd="sng">
                      <a:noFill/>
                    </a:lnB>
                    <a:lnTlToBr w="12700" cmpd="sng">
                      <a:noFill/>
                      <a:prstDash val="solid"/>
                    </a:lnTlToBr>
                    <a:lnBlToTr w="12700" cmpd="sng">
                      <a:noFill/>
                      <a:prstDash val="solid"/>
                    </a:lnBlToTr>
                    <a:solidFill>
                      <a:srgbClr val="052364"/>
                    </a:solidFill>
                  </a:tcPr>
                </a:tc>
                <a:extLst>
                  <a:ext uri="{0D108BD9-81ED-4DB2-BD59-A6C34878D82A}">
                    <a16:rowId xmlns:a16="http://schemas.microsoft.com/office/drawing/2014/main" val="2696100177"/>
                  </a:ext>
                </a:extLst>
              </a:tr>
              <a:tr h="401126">
                <a:tc>
                  <a:txBody>
                    <a:bodyPr/>
                    <a:lstStyle/>
                    <a:p>
                      <a:pPr algn="ctr"/>
                      <a:endParaRPr lang="sv-SE" sz="1000" dirty="0">
                        <a:solidFill>
                          <a:schemeClr val="bg1"/>
                        </a:solidFill>
                      </a:endParaRPr>
                    </a:p>
                  </a:txBody>
                  <a:tcPr>
                    <a:lnL w="12700" cmpd="sng">
                      <a:noFill/>
                    </a:lnL>
                    <a:lnR w="12700" cap="flat" cmpd="sng" algn="ctr">
                      <a:no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rgbClr val="052364"/>
                    </a:solidFill>
                  </a:tcPr>
                </a:tc>
                <a:tc>
                  <a:txBody>
                    <a:bodyPr/>
                    <a:lstStyle/>
                    <a:p>
                      <a:pPr algn="ctr" rtl="0" fontAlgn="ctr"/>
                      <a:r>
                        <a:rPr lang="sv-SE" sz="1000" b="0" i="0" u="none" strike="noStrike" dirty="0">
                          <a:solidFill>
                            <a:srgbClr val="FFFFFF"/>
                          </a:solidFill>
                          <a:effectLst/>
                          <a:latin typeface="Futura Std Book" panose="020B0502020204020303" pitchFamily="34" charset="0"/>
                        </a:rPr>
                        <a:t>2021 kv4</a:t>
                      </a:r>
                    </a:p>
                  </a:txBody>
                  <a:tcPr marL="9525" marR="9525" marT="9525" marB="0" anchor="ctr">
                    <a:lnL w="12700" cmpd="sng">
                      <a:noFill/>
                    </a:lnL>
                    <a:lnR w="12700" cap="flat" cmpd="sng" algn="ctr">
                      <a:no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rgbClr val="052364"/>
                    </a:solidFill>
                  </a:tcPr>
                </a:tc>
                <a:tc>
                  <a:txBody>
                    <a:bodyPr/>
                    <a:lstStyle/>
                    <a:p>
                      <a:pPr algn="ctr" rtl="0" fontAlgn="ctr"/>
                      <a:r>
                        <a:rPr lang="sv-SE" sz="1000" b="0" i="0" u="none" strike="noStrike">
                          <a:solidFill>
                            <a:srgbClr val="FFFFFF"/>
                          </a:solidFill>
                          <a:effectLst/>
                          <a:latin typeface="Futura Std Book" panose="020B0502020204020303" pitchFamily="34" charset="0"/>
                        </a:rPr>
                        <a:t>-1 år</a:t>
                      </a:r>
                    </a:p>
                  </a:txBody>
                  <a:tcPr marL="9525" marR="9525" marT="9525"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rgbClr val="052364"/>
                    </a:solidFill>
                  </a:tcPr>
                </a:tc>
                <a:extLst>
                  <a:ext uri="{0D108BD9-81ED-4DB2-BD59-A6C34878D82A}">
                    <a16:rowId xmlns:a16="http://schemas.microsoft.com/office/drawing/2014/main" val="3081617630"/>
                  </a:ext>
                </a:extLst>
              </a:tr>
              <a:tr h="401126">
                <a:tc>
                  <a:txBody>
                    <a:bodyPr/>
                    <a:lstStyle/>
                    <a:p>
                      <a:pPr algn="l" rtl="0" fontAlgn="ctr"/>
                      <a:r>
                        <a:rPr lang="sv-SE" sz="800" b="1" i="0" u="none" strike="noStrike" dirty="0">
                          <a:solidFill>
                            <a:srgbClr val="000000"/>
                          </a:solidFill>
                          <a:effectLst/>
                          <a:latin typeface="Futura Std Book" panose="020B0502020204020303" pitchFamily="34" charset="0"/>
                        </a:rPr>
                        <a:t>Örebro län</a:t>
                      </a:r>
                    </a:p>
                  </a:txBody>
                  <a:tcPr marL="144000" marR="9525" marT="9525" marB="0" anchor="ctr">
                    <a:lnL w="12700" cmpd="sng">
                      <a:noFill/>
                    </a:lnL>
                    <a:lnR w="12700" cap="flat" cmpd="sng" algn="ctr">
                      <a:solidFill>
                        <a:schemeClr val="bg1"/>
                      </a:solidFill>
                      <a:prstDash val="solid"/>
                      <a:round/>
                      <a:headEnd type="none" w="med" len="med"/>
                      <a:tailEnd type="none" w="med" len="med"/>
                    </a:lnR>
                    <a:lnT w="12700" cmpd="sng">
                      <a:noFill/>
                    </a:lnT>
                  </a:tcPr>
                </a:tc>
                <a:tc>
                  <a:txBody>
                    <a:bodyPr/>
                    <a:lstStyle/>
                    <a:p>
                      <a:pPr algn="ctr" rtl="0" fontAlgn="ctr"/>
                      <a:r>
                        <a:rPr lang="sv-SE" sz="800" b="1" i="0" u="none" strike="noStrike">
                          <a:solidFill>
                            <a:srgbClr val="000000"/>
                          </a:solidFill>
                          <a:effectLst/>
                          <a:latin typeface="Futura Std Book" panose="020B0502020204020303"/>
                        </a:rPr>
                        <a:t>185</a:t>
                      </a:r>
                    </a:p>
                  </a:txBody>
                  <a:tcPr marL="9525" marR="9525" marT="9525"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mpd="sng">
                      <a:noFill/>
                    </a:lnT>
                  </a:tcPr>
                </a:tc>
                <a:tc>
                  <a:txBody>
                    <a:bodyPr/>
                    <a:lstStyle/>
                    <a:p>
                      <a:pPr algn="ctr" rtl="0" fontAlgn="ctr"/>
                      <a:r>
                        <a:rPr lang="sv-SE" sz="800" b="1" i="0" u="none" strike="noStrike">
                          <a:solidFill>
                            <a:srgbClr val="000000"/>
                          </a:solidFill>
                          <a:effectLst/>
                          <a:latin typeface="Futura Std Book" panose="020B0502020204020303"/>
                        </a:rPr>
                        <a:t>71</a:t>
                      </a:r>
                    </a:p>
                  </a:txBody>
                  <a:tcPr marL="9525" marR="9525" marT="9525"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mpd="sng">
                      <a:noFill/>
                    </a:lnT>
                  </a:tcPr>
                </a:tc>
                <a:extLst>
                  <a:ext uri="{0D108BD9-81ED-4DB2-BD59-A6C34878D82A}">
                    <a16:rowId xmlns:a16="http://schemas.microsoft.com/office/drawing/2014/main" val="3745687708"/>
                  </a:ext>
                </a:extLst>
              </a:tr>
              <a:tr h="401126">
                <a:tc>
                  <a:txBody>
                    <a:bodyPr/>
                    <a:lstStyle/>
                    <a:p>
                      <a:pPr algn="l" rtl="0" fontAlgn="ctr"/>
                      <a:r>
                        <a:rPr lang="sv-SE" sz="800" b="0" i="0" u="none" strike="noStrike">
                          <a:solidFill>
                            <a:srgbClr val="000000"/>
                          </a:solidFill>
                          <a:effectLst/>
                          <a:latin typeface="Futura Std Book" panose="020B0502020204020303" pitchFamily="34" charset="0"/>
                        </a:rPr>
                        <a:t>Askersund</a:t>
                      </a:r>
                    </a:p>
                  </a:txBody>
                  <a:tcPr marL="144000" marR="9525" marT="9525" marB="0" anchor="ctr">
                    <a:lnL w="12700" cmpd="sng">
                      <a:noFill/>
                    </a:lnL>
                  </a:tcPr>
                </a:tc>
                <a:tc>
                  <a:txBody>
                    <a:bodyPr/>
                    <a:lstStyle/>
                    <a:p>
                      <a:pPr algn="ctr" rtl="0" fontAlgn="ctr"/>
                      <a:r>
                        <a:rPr lang="sv-SE" sz="800" b="0" i="0" u="none" strike="noStrike">
                          <a:solidFill>
                            <a:srgbClr val="000000"/>
                          </a:solidFill>
                          <a:effectLst/>
                          <a:latin typeface="Futura Std Book" panose="020B0502020204020303"/>
                        </a:rPr>
                        <a:t>8</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66</a:t>
                      </a:r>
                    </a:p>
                  </a:txBody>
                  <a:tcPr marL="9525" marR="9525" marT="9525" marB="0" anchor="ctr"/>
                </a:tc>
                <a:extLst>
                  <a:ext uri="{0D108BD9-81ED-4DB2-BD59-A6C34878D82A}">
                    <a16:rowId xmlns:a16="http://schemas.microsoft.com/office/drawing/2014/main" val="293360832"/>
                  </a:ext>
                </a:extLst>
              </a:tr>
              <a:tr h="401126">
                <a:tc>
                  <a:txBody>
                    <a:bodyPr/>
                    <a:lstStyle/>
                    <a:p>
                      <a:pPr algn="l" rtl="0" fontAlgn="ctr"/>
                      <a:r>
                        <a:rPr lang="sv-SE" sz="800" b="0" i="0" u="none" strike="noStrike">
                          <a:solidFill>
                            <a:srgbClr val="000000"/>
                          </a:solidFill>
                          <a:effectLst/>
                          <a:latin typeface="Futura Std Book" panose="020B0502020204020303" pitchFamily="34" charset="0"/>
                        </a:rPr>
                        <a:t>Degerfors</a:t>
                      </a:r>
                    </a:p>
                  </a:txBody>
                  <a:tcPr marL="144000" marR="9525" marT="9525" marB="0" anchor="ctr">
                    <a:lnL w="12700" cmpd="sng">
                      <a:noFill/>
                    </a:lnL>
                  </a:tcPr>
                </a:tc>
                <a:tc>
                  <a:txBody>
                    <a:bodyPr/>
                    <a:lstStyle/>
                    <a:p>
                      <a:pPr algn="ctr" rtl="0" fontAlgn="ctr"/>
                      <a:r>
                        <a:rPr lang="sv-SE" sz="800" b="0" i="0" u="none" strike="noStrike">
                          <a:solidFill>
                            <a:srgbClr val="000000"/>
                          </a:solidFill>
                          <a:effectLst/>
                          <a:latin typeface="Futura Std Book" panose="020B0502020204020303"/>
                        </a:rPr>
                        <a:t>1</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52</a:t>
                      </a:r>
                    </a:p>
                  </a:txBody>
                  <a:tcPr marL="9525" marR="9525" marT="9525" marB="0" anchor="ctr"/>
                </a:tc>
                <a:extLst>
                  <a:ext uri="{0D108BD9-81ED-4DB2-BD59-A6C34878D82A}">
                    <a16:rowId xmlns:a16="http://schemas.microsoft.com/office/drawing/2014/main" val="1559525621"/>
                  </a:ext>
                </a:extLst>
              </a:tr>
              <a:tr h="401126">
                <a:tc>
                  <a:txBody>
                    <a:bodyPr/>
                    <a:lstStyle/>
                    <a:p>
                      <a:pPr algn="l" rtl="0" fontAlgn="ctr"/>
                      <a:r>
                        <a:rPr lang="sv-SE" sz="800" b="0" i="0" u="none" strike="noStrike">
                          <a:solidFill>
                            <a:srgbClr val="000000"/>
                          </a:solidFill>
                          <a:effectLst/>
                          <a:latin typeface="Futura Std Book" panose="020B0502020204020303" pitchFamily="34" charset="0"/>
                        </a:rPr>
                        <a:t>Hallsberg</a:t>
                      </a:r>
                    </a:p>
                  </a:txBody>
                  <a:tcPr marL="144000" marR="9525" marT="9525" marB="0" anchor="ctr">
                    <a:lnL w="12700" cmpd="sng">
                      <a:noFill/>
                    </a:lnL>
                  </a:tcPr>
                </a:tc>
                <a:tc>
                  <a:txBody>
                    <a:bodyPr/>
                    <a:lstStyle/>
                    <a:p>
                      <a:pPr algn="ctr" rtl="0" fontAlgn="ctr"/>
                      <a:r>
                        <a:rPr lang="sv-SE" sz="800" b="0" i="0" u="none" strike="noStrike">
                          <a:solidFill>
                            <a:srgbClr val="000000"/>
                          </a:solidFill>
                          <a:effectLst/>
                          <a:latin typeface="Futura Std Book" panose="020B0502020204020303"/>
                        </a:rPr>
                        <a:t>i.u.</a:t>
                      </a:r>
                    </a:p>
                  </a:txBody>
                  <a:tcPr marL="9525" marR="9525" marT="9525" marB="0" anchor="ctr"/>
                </a:tc>
                <a:tc>
                  <a:txBody>
                    <a:bodyPr/>
                    <a:lstStyle/>
                    <a:p>
                      <a:pPr algn="ctr" fontAlgn="ctr"/>
                      <a:r>
                        <a:rPr lang="sv-SE" sz="800" b="0" i="0" u="none" strike="noStrike" dirty="0" err="1">
                          <a:solidFill>
                            <a:srgbClr val="000000"/>
                          </a:solidFill>
                          <a:effectLst/>
                          <a:latin typeface="+mn-lt"/>
                        </a:rPr>
                        <a:t>i.u</a:t>
                      </a:r>
                      <a:r>
                        <a:rPr lang="sv-SE" sz="800" b="0" i="0" u="none" strike="noStrike" dirty="0">
                          <a:solidFill>
                            <a:srgbClr val="000000"/>
                          </a:solidFill>
                          <a:effectLst/>
                          <a:latin typeface="+mn-lt"/>
                        </a:rPr>
                        <a:t>.</a:t>
                      </a:r>
                    </a:p>
                  </a:txBody>
                  <a:tcPr marL="9525" marR="9525" marT="9525" marB="0" anchor="ctr"/>
                </a:tc>
                <a:extLst>
                  <a:ext uri="{0D108BD9-81ED-4DB2-BD59-A6C34878D82A}">
                    <a16:rowId xmlns:a16="http://schemas.microsoft.com/office/drawing/2014/main" val="1947986397"/>
                  </a:ext>
                </a:extLst>
              </a:tr>
              <a:tr h="401126">
                <a:tc>
                  <a:txBody>
                    <a:bodyPr/>
                    <a:lstStyle/>
                    <a:p>
                      <a:pPr algn="l" rtl="0" fontAlgn="ctr"/>
                      <a:r>
                        <a:rPr lang="sv-SE" sz="800" b="0" i="0" u="none" strike="noStrike">
                          <a:solidFill>
                            <a:srgbClr val="000000"/>
                          </a:solidFill>
                          <a:effectLst/>
                          <a:latin typeface="Futura Std Book" panose="020B0502020204020303" pitchFamily="34" charset="0"/>
                        </a:rPr>
                        <a:t>Hällefors</a:t>
                      </a:r>
                    </a:p>
                  </a:txBody>
                  <a:tcPr marL="144000" marR="9525" marT="9525" marB="0" anchor="ctr">
                    <a:lnL w="12700" cmpd="sng">
                      <a:noFill/>
                    </a:lnL>
                  </a:tcPr>
                </a:tc>
                <a:tc>
                  <a:txBody>
                    <a:bodyPr/>
                    <a:lstStyle/>
                    <a:p>
                      <a:pPr algn="ctr" rtl="0" fontAlgn="ctr"/>
                      <a:r>
                        <a:rPr lang="sv-SE" sz="800" b="0" i="0" u="none" strike="noStrike">
                          <a:solidFill>
                            <a:srgbClr val="000000"/>
                          </a:solidFill>
                          <a:effectLst/>
                          <a:latin typeface="Futura Std Book" panose="020B0502020204020303"/>
                        </a:rPr>
                        <a:t>13</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58</a:t>
                      </a:r>
                    </a:p>
                  </a:txBody>
                  <a:tcPr marL="9525" marR="9525" marT="9525" marB="0" anchor="ctr"/>
                </a:tc>
                <a:extLst>
                  <a:ext uri="{0D108BD9-81ED-4DB2-BD59-A6C34878D82A}">
                    <a16:rowId xmlns:a16="http://schemas.microsoft.com/office/drawing/2014/main" val="2325918200"/>
                  </a:ext>
                </a:extLst>
              </a:tr>
              <a:tr h="401126">
                <a:tc>
                  <a:txBody>
                    <a:bodyPr/>
                    <a:lstStyle/>
                    <a:p>
                      <a:pPr algn="l" rtl="0" fontAlgn="ctr"/>
                      <a:r>
                        <a:rPr lang="sv-SE" sz="800" b="0" i="0" u="none" strike="noStrike" dirty="0">
                          <a:solidFill>
                            <a:srgbClr val="000000"/>
                          </a:solidFill>
                          <a:effectLst/>
                          <a:latin typeface="Futura Std Book" panose="020B0502020204020303" pitchFamily="34" charset="0"/>
                        </a:rPr>
                        <a:t>Karlskoga</a:t>
                      </a:r>
                    </a:p>
                  </a:txBody>
                  <a:tcPr marL="144000" marR="9525" marT="9525" marB="0" anchor="ctr">
                    <a:lnL w="12700" cmpd="sng">
                      <a:noFill/>
                    </a:lnL>
                  </a:tcPr>
                </a:tc>
                <a:tc>
                  <a:txBody>
                    <a:bodyPr/>
                    <a:lstStyle/>
                    <a:p>
                      <a:pPr algn="ctr" rtl="0" fontAlgn="ctr"/>
                      <a:r>
                        <a:rPr lang="sv-SE" sz="800" b="0" i="0" u="none" strike="noStrike">
                          <a:solidFill>
                            <a:srgbClr val="000000"/>
                          </a:solidFill>
                          <a:effectLst/>
                          <a:latin typeface="Futura Std Book" panose="020B0502020204020303"/>
                        </a:rPr>
                        <a:t>10</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95</a:t>
                      </a:r>
                    </a:p>
                  </a:txBody>
                  <a:tcPr marL="9525" marR="9525" marT="9525" marB="0" anchor="ctr"/>
                </a:tc>
                <a:extLst>
                  <a:ext uri="{0D108BD9-81ED-4DB2-BD59-A6C34878D82A}">
                    <a16:rowId xmlns:a16="http://schemas.microsoft.com/office/drawing/2014/main" val="3944598109"/>
                  </a:ext>
                </a:extLst>
              </a:tr>
              <a:tr h="401126">
                <a:tc>
                  <a:txBody>
                    <a:bodyPr/>
                    <a:lstStyle/>
                    <a:p>
                      <a:pPr algn="l" rtl="0" fontAlgn="ctr"/>
                      <a:r>
                        <a:rPr lang="sv-SE" sz="800" b="0" i="0" u="none" strike="noStrike">
                          <a:solidFill>
                            <a:srgbClr val="000000"/>
                          </a:solidFill>
                          <a:effectLst/>
                          <a:latin typeface="Futura Std Book" panose="020B0502020204020303" pitchFamily="34" charset="0"/>
                        </a:rPr>
                        <a:t>Kumla</a:t>
                      </a:r>
                    </a:p>
                  </a:txBody>
                  <a:tcPr marL="144000" marR="9525" marT="9525" marB="0" anchor="ctr">
                    <a:lnL w="12700" cmpd="sng">
                      <a:noFill/>
                    </a:lnL>
                  </a:tcPr>
                </a:tc>
                <a:tc>
                  <a:txBody>
                    <a:bodyPr/>
                    <a:lstStyle/>
                    <a:p>
                      <a:pPr algn="ctr" rtl="0" fontAlgn="ctr"/>
                      <a:r>
                        <a:rPr lang="sv-SE" sz="800" b="0" i="0" u="none" strike="noStrike">
                          <a:solidFill>
                            <a:srgbClr val="000000"/>
                          </a:solidFill>
                          <a:effectLst/>
                          <a:latin typeface="Futura Std Book" panose="020B0502020204020303"/>
                        </a:rPr>
                        <a:t>i.u.</a:t>
                      </a:r>
                    </a:p>
                  </a:txBody>
                  <a:tcPr marL="9525" marR="9525" marT="9525" marB="0" anchor="ct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kumimoji="0" lang="sv-SE" sz="800" b="0" i="0" u="none" strike="noStrike" kern="1200" cap="none" spc="0" normalizeH="0" baseline="0" noProof="0">
                          <a:ln>
                            <a:noFill/>
                          </a:ln>
                          <a:solidFill>
                            <a:srgbClr val="000000"/>
                          </a:solidFill>
                          <a:effectLst/>
                          <a:uLnTx/>
                          <a:uFillTx/>
                          <a:latin typeface="Futura Std Book" panose="020B0502020204020303"/>
                          <a:ea typeface="+mn-ea"/>
                          <a:cs typeface="+mn-cs"/>
                        </a:rPr>
                        <a:t>i.u.</a:t>
                      </a:r>
                      <a:endParaRPr kumimoji="0" lang="sv-SE" sz="800" b="0" i="0" u="none" strike="noStrike" kern="1200" cap="none" spc="0" normalizeH="0" baseline="0" noProof="0" dirty="0">
                        <a:ln>
                          <a:noFill/>
                        </a:ln>
                        <a:solidFill>
                          <a:srgbClr val="000000"/>
                        </a:solidFill>
                        <a:effectLst/>
                        <a:uLnTx/>
                        <a:uFillTx/>
                        <a:latin typeface="Futura Std Book" panose="020B0502020204020303"/>
                        <a:ea typeface="+mn-ea"/>
                        <a:cs typeface="+mn-cs"/>
                      </a:endParaRPr>
                    </a:p>
                  </a:txBody>
                  <a:tcPr marL="9525" marR="9525" marT="9525" marB="0" anchor="ctr"/>
                </a:tc>
                <a:extLst>
                  <a:ext uri="{0D108BD9-81ED-4DB2-BD59-A6C34878D82A}">
                    <a16:rowId xmlns:a16="http://schemas.microsoft.com/office/drawing/2014/main" val="3208508909"/>
                  </a:ext>
                </a:extLst>
              </a:tr>
              <a:tr h="401126">
                <a:tc>
                  <a:txBody>
                    <a:bodyPr/>
                    <a:lstStyle/>
                    <a:p>
                      <a:pPr algn="l" rtl="0" fontAlgn="ctr"/>
                      <a:r>
                        <a:rPr lang="sv-SE" sz="800" b="0" i="0" u="none" strike="noStrike">
                          <a:solidFill>
                            <a:srgbClr val="000000"/>
                          </a:solidFill>
                          <a:effectLst/>
                          <a:latin typeface="Futura Std Book" panose="020B0502020204020303" pitchFamily="34" charset="0"/>
                        </a:rPr>
                        <a:t>Laxå</a:t>
                      </a:r>
                    </a:p>
                  </a:txBody>
                  <a:tcPr marL="144000" marR="9525" marT="9525" marB="0" anchor="ctr">
                    <a:lnL w="12700" cmpd="sng">
                      <a:noFill/>
                    </a:lnL>
                  </a:tcPr>
                </a:tc>
                <a:tc>
                  <a:txBody>
                    <a:bodyPr/>
                    <a:lstStyle/>
                    <a:p>
                      <a:pPr algn="ctr" rtl="0" fontAlgn="ctr"/>
                      <a:r>
                        <a:rPr lang="sv-SE" sz="800" b="0" i="0" u="none" strike="noStrike">
                          <a:solidFill>
                            <a:srgbClr val="000000"/>
                          </a:solidFill>
                          <a:effectLst/>
                          <a:latin typeface="Futura Std Book" panose="020B0502020204020303"/>
                        </a:rPr>
                        <a:t>2</a:t>
                      </a:r>
                    </a:p>
                  </a:txBody>
                  <a:tcPr marL="9525" marR="9525" marT="9525" marB="0" anchor="ct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kumimoji="0" lang="sv-SE" sz="800" b="0" i="0" u="none" strike="noStrike" kern="1200" cap="none" spc="0" normalizeH="0" baseline="0" noProof="0" dirty="0" err="1">
                          <a:ln>
                            <a:noFill/>
                          </a:ln>
                          <a:solidFill>
                            <a:srgbClr val="000000"/>
                          </a:solidFill>
                          <a:effectLst/>
                          <a:uLnTx/>
                          <a:uFillTx/>
                          <a:latin typeface="Futura Std Book" panose="020B0502020204020303"/>
                          <a:ea typeface="+mn-ea"/>
                          <a:cs typeface="+mn-cs"/>
                        </a:rPr>
                        <a:t>i.u</a:t>
                      </a:r>
                      <a:r>
                        <a:rPr kumimoji="0" lang="sv-SE" sz="800" b="0" i="0" u="none" strike="noStrike" kern="1200" cap="none" spc="0" normalizeH="0" baseline="0" noProof="0" dirty="0">
                          <a:ln>
                            <a:noFill/>
                          </a:ln>
                          <a:solidFill>
                            <a:srgbClr val="000000"/>
                          </a:solidFill>
                          <a:effectLst/>
                          <a:uLnTx/>
                          <a:uFillTx/>
                          <a:latin typeface="Futura Std Book" panose="020B0502020204020303"/>
                          <a:ea typeface="+mn-ea"/>
                          <a:cs typeface="+mn-cs"/>
                        </a:rPr>
                        <a:t>.</a:t>
                      </a:r>
                    </a:p>
                  </a:txBody>
                  <a:tcPr marL="9525" marR="9525" marT="9525" marB="0" anchor="ctr"/>
                </a:tc>
                <a:extLst>
                  <a:ext uri="{0D108BD9-81ED-4DB2-BD59-A6C34878D82A}">
                    <a16:rowId xmlns:a16="http://schemas.microsoft.com/office/drawing/2014/main" val="1121273573"/>
                  </a:ext>
                </a:extLst>
              </a:tr>
              <a:tr h="401126">
                <a:tc>
                  <a:txBody>
                    <a:bodyPr/>
                    <a:lstStyle/>
                    <a:p>
                      <a:pPr algn="l" rtl="0" fontAlgn="ctr"/>
                      <a:r>
                        <a:rPr lang="sv-SE" sz="800" b="0" i="0" u="none" strike="noStrike">
                          <a:solidFill>
                            <a:srgbClr val="000000"/>
                          </a:solidFill>
                          <a:effectLst/>
                          <a:latin typeface="Futura Std Book" panose="020B0502020204020303" pitchFamily="34" charset="0"/>
                        </a:rPr>
                        <a:t>Lekeberg</a:t>
                      </a:r>
                    </a:p>
                  </a:txBody>
                  <a:tcPr marL="144000" marR="9525" marT="9525" marB="0" anchor="ctr">
                    <a:lnL w="12700" cmpd="sng">
                      <a:noFill/>
                    </a:lnL>
                  </a:tcPr>
                </a:tc>
                <a:tc>
                  <a:txBody>
                    <a:bodyPr/>
                    <a:lstStyle/>
                    <a:p>
                      <a:pPr algn="ctr" rtl="0" fontAlgn="ctr"/>
                      <a:r>
                        <a:rPr lang="sv-SE" sz="800" b="0" i="0" u="none" strike="noStrike">
                          <a:solidFill>
                            <a:srgbClr val="000000"/>
                          </a:solidFill>
                          <a:effectLst/>
                          <a:latin typeface="Futura Std Book" panose="020B0502020204020303"/>
                        </a:rPr>
                        <a:t>i.u.</a:t>
                      </a:r>
                    </a:p>
                  </a:txBody>
                  <a:tcPr marL="9525" marR="9525" marT="9525" marB="0" anchor="ctr"/>
                </a:tc>
                <a:tc>
                  <a:txBody>
                    <a:bodyPr/>
                    <a:lstStyle/>
                    <a:p>
                      <a:pPr algn="ctr" fontAlgn="ctr"/>
                      <a:r>
                        <a:rPr lang="sv-SE" sz="800" b="0" i="0" u="none" strike="noStrike" dirty="0" err="1">
                          <a:solidFill>
                            <a:srgbClr val="000000"/>
                          </a:solidFill>
                          <a:effectLst/>
                          <a:latin typeface="+mn-lt"/>
                        </a:rPr>
                        <a:t>i.u</a:t>
                      </a:r>
                      <a:r>
                        <a:rPr lang="sv-SE" sz="800" b="0" i="0" u="none" strike="noStrike" dirty="0">
                          <a:solidFill>
                            <a:srgbClr val="000000"/>
                          </a:solidFill>
                          <a:effectLst/>
                          <a:latin typeface="+mn-lt"/>
                        </a:rPr>
                        <a:t>.</a:t>
                      </a:r>
                    </a:p>
                  </a:txBody>
                  <a:tcPr marL="9525" marR="9525" marT="9525" marB="0" anchor="ctr"/>
                </a:tc>
                <a:extLst>
                  <a:ext uri="{0D108BD9-81ED-4DB2-BD59-A6C34878D82A}">
                    <a16:rowId xmlns:a16="http://schemas.microsoft.com/office/drawing/2014/main" val="1084239425"/>
                  </a:ext>
                </a:extLst>
              </a:tr>
              <a:tr h="401126">
                <a:tc>
                  <a:txBody>
                    <a:bodyPr/>
                    <a:lstStyle/>
                    <a:p>
                      <a:pPr algn="l" rtl="0" fontAlgn="ctr"/>
                      <a:r>
                        <a:rPr lang="sv-SE" sz="800" b="0" i="0" u="none" strike="noStrike">
                          <a:solidFill>
                            <a:srgbClr val="000000"/>
                          </a:solidFill>
                          <a:effectLst/>
                          <a:latin typeface="Futura Std Book" panose="020B0502020204020303" pitchFamily="34" charset="0"/>
                        </a:rPr>
                        <a:t>Lindesberg</a:t>
                      </a:r>
                    </a:p>
                  </a:txBody>
                  <a:tcPr marL="144000" marR="9525" marT="9525" marB="0" anchor="ctr">
                    <a:lnL w="12700" cmpd="sng">
                      <a:noFill/>
                    </a:lnL>
                  </a:tcPr>
                </a:tc>
                <a:tc>
                  <a:txBody>
                    <a:bodyPr/>
                    <a:lstStyle/>
                    <a:p>
                      <a:pPr algn="ctr" rtl="0" fontAlgn="ctr"/>
                      <a:r>
                        <a:rPr lang="sv-SE" sz="800" b="0" i="0" u="none" strike="noStrike">
                          <a:solidFill>
                            <a:srgbClr val="000000"/>
                          </a:solidFill>
                          <a:effectLst/>
                          <a:latin typeface="Futura Std Book" panose="020B0502020204020303"/>
                        </a:rPr>
                        <a:t>11</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196</a:t>
                      </a:r>
                    </a:p>
                  </a:txBody>
                  <a:tcPr marL="9525" marR="9525" marT="9525" marB="0" anchor="ctr"/>
                </a:tc>
                <a:extLst>
                  <a:ext uri="{0D108BD9-81ED-4DB2-BD59-A6C34878D82A}">
                    <a16:rowId xmlns:a16="http://schemas.microsoft.com/office/drawing/2014/main" val="2047465816"/>
                  </a:ext>
                </a:extLst>
              </a:tr>
              <a:tr h="401126">
                <a:tc>
                  <a:txBody>
                    <a:bodyPr/>
                    <a:lstStyle/>
                    <a:p>
                      <a:pPr algn="l" rtl="0" fontAlgn="ctr"/>
                      <a:r>
                        <a:rPr lang="sv-SE" sz="800" b="0" i="0" u="none" strike="noStrike">
                          <a:solidFill>
                            <a:srgbClr val="000000"/>
                          </a:solidFill>
                          <a:effectLst/>
                          <a:latin typeface="Futura Std Book" panose="020B0502020204020303" pitchFamily="34" charset="0"/>
                        </a:rPr>
                        <a:t>Ljusnarsberg</a:t>
                      </a:r>
                    </a:p>
                  </a:txBody>
                  <a:tcPr marL="144000" marR="9525" marT="9525" marB="0" anchor="ctr">
                    <a:lnL w="12700" cmpd="sng">
                      <a:noFill/>
                    </a:lnL>
                  </a:tcPr>
                </a:tc>
                <a:tc>
                  <a:txBody>
                    <a:bodyPr/>
                    <a:lstStyle/>
                    <a:p>
                      <a:pPr algn="ctr" rtl="0" fontAlgn="ctr"/>
                      <a:r>
                        <a:rPr lang="sv-SE" sz="800" b="0" i="0" u="none" strike="noStrike">
                          <a:solidFill>
                            <a:srgbClr val="000000"/>
                          </a:solidFill>
                          <a:effectLst/>
                          <a:latin typeface="Futura Std Book" panose="020B0502020204020303"/>
                        </a:rPr>
                        <a:t>i.u.</a:t>
                      </a:r>
                    </a:p>
                  </a:txBody>
                  <a:tcPr marL="9525" marR="9525" marT="9525" marB="0" anchor="ct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kumimoji="0" lang="sv-SE" sz="800" b="0" i="0" u="none" strike="noStrike" kern="1200" cap="none" spc="0" normalizeH="0" baseline="0" noProof="0">
                          <a:ln>
                            <a:noFill/>
                          </a:ln>
                          <a:solidFill>
                            <a:srgbClr val="000000"/>
                          </a:solidFill>
                          <a:effectLst/>
                          <a:uLnTx/>
                          <a:uFillTx/>
                          <a:latin typeface="Futura Std Book" panose="020B0502020204020303"/>
                          <a:ea typeface="+mn-ea"/>
                          <a:cs typeface="+mn-cs"/>
                        </a:rPr>
                        <a:t>i.u.</a:t>
                      </a:r>
                      <a:endParaRPr kumimoji="0" lang="sv-SE" sz="800" b="0" i="0" u="none" strike="noStrike" kern="1200" cap="none" spc="0" normalizeH="0" baseline="0" noProof="0" dirty="0">
                        <a:ln>
                          <a:noFill/>
                        </a:ln>
                        <a:solidFill>
                          <a:srgbClr val="000000"/>
                        </a:solidFill>
                        <a:effectLst/>
                        <a:uLnTx/>
                        <a:uFillTx/>
                        <a:latin typeface="Futura Std Book" panose="020B0502020204020303"/>
                        <a:ea typeface="+mn-ea"/>
                        <a:cs typeface="+mn-cs"/>
                      </a:endParaRPr>
                    </a:p>
                  </a:txBody>
                  <a:tcPr marL="9525" marR="9525" marT="9525" marB="0" anchor="ctr"/>
                </a:tc>
                <a:extLst>
                  <a:ext uri="{0D108BD9-81ED-4DB2-BD59-A6C34878D82A}">
                    <a16:rowId xmlns:a16="http://schemas.microsoft.com/office/drawing/2014/main" val="4226078857"/>
                  </a:ext>
                </a:extLst>
              </a:tr>
              <a:tr h="401126">
                <a:tc>
                  <a:txBody>
                    <a:bodyPr/>
                    <a:lstStyle/>
                    <a:p>
                      <a:pPr algn="l" rtl="0" fontAlgn="ctr"/>
                      <a:r>
                        <a:rPr lang="sv-SE" sz="800" b="0" i="0" u="none" strike="noStrike">
                          <a:solidFill>
                            <a:srgbClr val="000000"/>
                          </a:solidFill>
                          <a:effectLst/>
                          <a:latin typeface="Futura Std Book" panose="020B0502020204020303" pitchFamily="34" charset="0"/>
                        </a:rPr>
                        <a:t>Nora</a:t>
                      </a:r>
                    </a:p>
                  </a:txBody>
                  <a:tcPr marL="144000" marR="9525" marT="9525" marB="0" anchor="ctr">
                    <a:lnL w="12700" cmpd="sng">
                      <a:noFill/>
                    </a:lnL>
                  </a:tcPr>
                </a:tc>
                <a:tc>
                  <a:txBody>
                    <a:bodyPr/>
                    <a:lstStyle/>
                    <a:p>
                      <a:pPr algn="ctr" rtl="0" fontAlgn="ctr"/>
                      <a:r>
                        <a:rPr lang="sv-SE" sz="800" b="0" i="0" u="none" strike="noStrike" dirty="0" err="1">
                          <a:solidFill>
                            <a:srgbClr val="000000"/>
                          </a:solidFill>
                          <a:effectLst/>
                          <a:latin typeface="Futura Std Book" panose="020B0502020204020303"/>
                        </a:rPr>
                        <a:t>i.u</a:t>
                      </a:r>
                      <a:r>
                        <a:rPr lang="sv-SE" sz="800" b="0" i="0" u="none" strike="noStrike" dirty="0">
                          <a:solidFill>
                            <a:srgbClr val="000000"/>
                          </a:solidFill>
                          <a:effectLst/>
                          <a:latin typeface="Futura Std Book" panose="020B0502020204020303"/>
                        </a:rPr>
                        <a:t>.</a:t>
                      </a:r>
                    </a:p>
                  </a:txBody>
                  <a:tcPr marL="9525" marR="9525" marT="9525" marB="0" anchor="ct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kumimoji="0" lang="sv-SE" sz="800" b="0" i="0" u="none" strike="noStrike" kern="1200" cap="none" spc="0" normalizeH="0" baseline="0" noProof="0" dirty="0" err="1">
                          <a:ln>
                            <a:noFill/>
                          </a:ln>
                          <a:solidFill>
                            <a:srgbClr val="000000"/>
                          </a:solidFill>
                          <a:effectLst/>
                          <a:uLnTx/>
                          <a:uFillTx/>
                          <a:latin typeface="Futura Std Book" panose="020B0502020204020303"/>
                          <a:ea typeface="+mn-ea"/>
                          <a:cs typeface="+mn-cs"/>
                        </a:rPr>
                        <a:t>i.u</a:t>
                      </a:r>
                      <a:r>
                        <a:rPr kumimoji="0" lang="sv-SE" sz="800" b="0" i="0" u="none" strike="noStrike" kern="1200" cap="none" spc="0" normalizeH="0" baseline="0" noProof="0" dirty="0">
                          <a:ln>
                            <a:noFill/>
                          </a:ln>
                          <a:solidFill>
                            <a:srgbClr val="000000"/>
                          </a:solidFill>
                          <a:effectLst/>
                          <a:uLnTx/>
                          <a:uFillTx/>
                          <a:latin typeface="Futura Std Book" panose="020B0502020204020303"/>
                          <a:ea typeface="+mn-ea"/>
                          <a:cs typeface="+mn-cs"/>
                        </a:rPr>
                        <a:t>.</a:t>
                      </a:r>
                    </a:p>
                  </a:txBody>
                  <a:tcPr marL="9525" marR="9525" marT="9525" marB="0" anchor="ctr"/>
                </a:tc>
                <a:extLst>
                  <a:ext uri="{0D108BD9-81ED-4DB2-BD59-A6C34878D82A}">
                    <a16:rowId xmlns:a16="http://schemas.microsoft.com/office/drawing/2014/main" val="2443966492"/>
                  </a:ext>
                </a:extLst>
              </a:tr>
              <a:tr h="401126">
                <a:tc>
                  <a:txBody>
                    <a:bodyPr/>
                    <a:lstStyle/>
                    <a:p>
                      <a:pPr algn="l" rtl="0" fontAlgn="ctr"/>
                      <a:r>
                        <a:rPr lang="sv-SE" sz="800" b="0" i="0" u="none" strike="noStrike" dirty="0">
                          <a:solidFill>
                            <a:srgbClr val="000000"/>
                          </a:solidFill>
                          <a:effectLst/>
                          <a:latin typeface="Futura Std Book" panose="020B0502020204020303" pitchFamily="34" charset="0"/>
                        </a:rPr>
                        <a:t>Örebro</a:t>
                      </a:r>
                    </a:p>
                  </a:txBody>
                  <a:tcPr marL="144000" marR="9525" marT="9525" marB="0" anchor="ctr">
                    <a:lnL w="12700" cmpd="sng">
                      <a:noFill/>
                    </a:lnL>
                  </a:tcPr>
                </a:tc>
                <a:tc>
                  <a:txBody>
                    <a:bodyPr/>
                    <a:lstStyle/>
                    <a:p>
                      <a:pPr algn="ctr" fontAlgn="ctr"/>
                      <a:r>
                        <a:rPr lang="sv-SE" sz="800" b="0" i="0" u="none" strike="noStrike" dirty="0">
                          <a:solidFill>
                            <a:srgbClr val="000000"/>
                          </a:solidFill>
                          <a:effectLst/>
                          <a:latin typeface="Futura Std Book" panose="020B0502020204020303"/>
                        </a:rPr>
                        <a:t>124</a:t>
                      </a:r>
                    </a:p>
                  </a:txBody>
                  <a:tcPr marL="0" marR="0" marT="0" marB="0" anchor="ctr"/>
                </a:tc>
                <a:tc>
                  <a:txBody>
                    <a:bodyPr/>
                    <a:lstStyle/>
                    <a:p>
                      <a:pPr algn="ctr" fontAlgn="ctr"/>
                      <a:r>
                        <a:rPr lang="sv-SE" sz="800" b="0" i="0" u="none" strike="noStrike" dirty="0">
                          <a:solidFill>
                            <a:srgbClr val="000000"/>
                          </a:solidFill>
                          <a:effectLst/>
                          <a:latin typeface="Futura Std Book" panose="020B0502020204020303"/>
                        </a:rPr>
                        <a:t>72</a:t>
                      </a:r>
                    </a:p>
                  </a:txBody>
                  <a:tcPr marL="0" marR="0" marT="0" marB="0" anchor="ctr"/>
                </a:tc>
                <a:extLst>
                  <a:ext uri="{0D108BD9-81ED-4DB2-BD59-A6C34878D82A}">
                    <a16:rowId xmlns:a16="http://schemas.microsoft.com/office/drawing/2014/main" val="3055248050"/>
                  </a:ext>
                </a:extLst>
              </a:tr>
            </a:tbl>
          </a:graphicData>
        </a:graphic>
      </p:graphicFrame>
      <p:sp>
        <p:nvSpPr>
          <p:cNvPr id="9" name="textruta 8">
            <a:extLst>
              <a:ext uri="{FF2B5EF4-FFF2-40B4-BE49-F238E27FC236}">
                <a16:creationId xmlns:a16="http://schemas.microsoft.com/office/drawing/2014/main" id="{B6D9CC99-528E-4DEE-A377-F3B497CEF445}"/>
              </a:ext>
            </a:extLst>
          </p:cNvPr>
          <p:cNvSpPr txBox="1"/>
          <p:nvPr/>
        </p:nvSpPr>
        <p:spPr>
          <a:xfrm>
            <a:off x="11036300" y="5580727"/>
            <a:ext cx="1069975" cy="1061829"/>
          </a:xfrm>
          <a:prstGeom prst="rect">
            <a:avLst/>
          </a:prstGeom>
          <a:noFill/>
        </p:spPr>
        <p:txBody>
          <a:bodyPr wrap="square" rtlCol="0">
            <a:spAutoFit/>
          </a:bodyPr>
          <a:lstStyle/>
          <a:p>
            <a:r>
              <a:rPr lang="sv-SE" sz="700" dirty="0"/>
              <a:t>* Länstotal inkl. camping.</a:t>
            </a:r>
            <a:br>
              <a:rPr lang="sv-SE" sz="700" dirty="0"/>
            </a:br>
            <a:r>
              <a:rPr lang="sv-SE" sz="700" dirty="0"/>
              <a:t>Kommunvärden exkl. camping.</a:t>
            </a:r>
            <a:br>
              <a:rPr lang="sv-SE" sz="700" dirty="0"/>
            </a:br>
            <a:r>
              <a:rPr lang="sv-SE" sz="700" dirty="0" err="1"/>
              <a:t>i.u</a:t>
            </a:r>
            <a:r>
              <a:rPr lang="sv-SE" sz="700" dirty="0"/>
              <a:t>. = av SCB censurerat värde till följd av färre än fem öppna anläggningar.</a:t>
            </a:r>
          </a:p>
        </p:txBody>
      </p:sp>
      <p:sp>
        <p:nvSpPr>
          <p:cNvPr id="7" name="textruta 6">
            <a:extLst>
              <a:ext uri="{FF2B5EF4-FFF2-40B4-BE49-F238E27FC236}">
                <a16:creationId xmlns:a16="http://schemas.microsoft.com/office/drawing/2014/main" id="{B1806581-1973-4DE5-AA2D-5EF57FEBD6E6}"/>
              </a:ext>
            </a:extLst>
          </p:cNvPr>
          <p:cNvSpPr txBox="1"/>
          <p:nvPr/>
        </p:nvSpPr>
        <p:spPr>
          <a:xfrm>
            <a:off x="6096000" y="6642556"/>
            <a:ext cx="2534668" cy="215444"/>
          </a:xfrm>
          <a:prstGeom prst="rect">
            <a:avLst/>
          </a:prstGeom>
          <a:noFill/>
        </p:spPr>
        <p:txBody>
          <a:bodyPr wrap="none" rtlCol="0">
            <a:spAutoFit/>
          </a:bodyPr>
          <a:lstStyle/>
          <a:p>
            <a:r>
              <a:rPr lang="sv-SE" sz="800" dirty="0"/>
              <a:t>Källa: Statistiska centralbyrån och Tillväxtverket </a:t>
            </a:r>
          </a:p>
        </p:txBody>
      </p:sp>
    </p:spTree>
    <p:extLst>
      <p:ext uri="{BB962C8B-B14F-4D97-AF65-F5344CB8AC3E}">
        <p14:creationId xmlns:p14="http://schemas.microsoft.com/office/powerpoint/2010/main" val="1770021282"/>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bg>
      <p:bgPr>
        <a:solidFill>
          <a:schemeClr val="accent4"/>
        </a:solidFill>
        <a:effectLst/>
      </p:bgPr>
    </p:bg>
    <p:spTree>
      <p:nvGrpSpPr>
        <p:cNvPr id="1" name=""/>
        <p:cNvGrpSpPr/>
        <p:nvPr/>
      </p:nvGrpSpPr>
      <p:grpSpPr>
        <a:xfrm>
          <a:off x="0" y="0"/>
          <a:ext cx="0" cy="0"/>
          <a:chOff x="0" y="0"/>
          <a:chExt cx="0" cy="0"/>
        </a:xfrm>
      </p:grpSpPr>
      <p:pic>
        <p:nvPicPr>
          <p:cNvPr id="8" name="Platshållare för bild 7" descr="En bild som visar himmel, utomhus, byggnad, vatten&#10;&#10;Automatiskt genererad beskrivning">
            <a:extLst>
              <a:ext uri="{FF2B5EF4-FFF2-40B4-BE49-F238E27FC236}">
                <a16:creationId xmlns:a16="http://schemas.microsoft.com/office/drawing/2014/main" id="{DC078A03-353B-4527-A8DC-79BC33448117}"/>
              </a:ext>
            </a:extLst>
          </p:cNvPr>
          <p:cNvPicPr>
            <a:picLocks noGrp="1" noChangeAspect="1"/>
          </p:cNvPicPr>
          <p:nvPr>
            <p:ph type="pic" sz="quarter" idx="13"/>
          </p:nvPr>
        </p:nvPicPr>
        <p:blipFill>
          <a:blip r:embed="rId2"/>
          <a:srcRect t="5193" b="5193"/>
          <a:stretch>
            <a:fillRect/>
          </a:stretch>
        </p:blipFill>
        <p:spPr/>
      </p:pic>
      <p:sp>
        <p:nvSpPr>
          <p:cNvPr id="3" name="Platshållare för innehåll 2">
            <a:extLst>
              <a:ext uri="{FF2B5EF4-FFF2-40B4-BE49-F238E27FC236}">
                <a16:creationId xmlns:a16="http://schemas.microsoft.com/office/drawing/2014/main" id="{522BD689-D5E0-4A99-9B6E-D1E8D5674AAD}"/>
              </a:ext>
            </a:extLst>
          </p:cNvPr>
          <p:cNvSpPr>
            <a:spLocks noGrp="1"/>
          </p:cNvSpPr>
          <p:nvPr>
            <p:ph sz="half" idx="1"/>
          </p:nvPr>
        </p:nvSpPr>
        <p:spPr>
          <a:xfrm>
            <a:off x="475357" y="1628775"/>
            <a:ext cx="5404149" cy="3960175"/>
          </a:xfrm>
        </p:spPr>
        <p:txBody>
          <a:bodyPr/>
          <a:lstStyle/>
          <a:p>
            <a:pPr lvl="0"/>
            <a:r>
              <a:rPr lang="sv-SE" sz="1200" dirty="0">
                <a:solidFill>
                  <a:schemeClr val="bg1"/>
                </a:solidFill>
              </a:rPr>
              <a:t>Stockholm Business Region är Stockholms stads näringslivsbolag med ansvar för strategisk utveckling och internationell marknadsföring av Stockholm, under varumärket Stockholm - The </a:t>
            </a:r>
            <a:r>
              <a:rPr lang="sv-SE" sz="1200" dirty="0" err="1">
                <a:solidFill>
                  <a:schemeClr val="bg1"/>
                </a:solidFill>
              </a:rPr>
              <a:t>Capital</a:t>
            </a:r>
            <a:r>
              <a:rPr lang="sv-SE" sz="1200" dirty="0">
                <a:solidFill>
                  <a:schemeClr val="bg1"/>
                </a:solidFill>
              </a:rPr>
              <a:t> </a:t>
            </a:r>
            <a:r>
              <a:rPr lang="sv-SE" sz="1200" dirty="0" err="1">
                <a:solidFill>
                  <a:schemeClr val="bg1"/>
                </a:solidFill>
              </a:rPr>
              <a:t>of</a:t>
            </a:r>
            <a:r>
              <a:rPr lang="sv-SE" sz="1200" dirty="0">
                <a:solidFill>
                  <a:schemeClr val="bg1"/>
                </a:solidFill>
              </a:rPr>
              <a:t> Scandinavia.</a:t>
            </a:r>
          </a:p>
          <a:p>
            <a:r>
              <a:rPr lang="sv-SE" sz="1200" dirty="0">
                <a:solidFill>
                  <a:schemeClr val="bg1"/>
                </a:solidFill>
              </a:rPr>
              <a:t>Bolaget ägs av Stockholms stad och har två dotterbolag, </a:t>
            </a:r>
            <a:br>
              <a:rPr lang="sv-SE" sz="1200" dirty="0">
                <a:solidFill>
                  <a:schemeClr val="bg1"/>
                </a:solidFill>
              </a:rPr>
            </a:br>
            <a:r>
              <a:rPr lang="sv-SE" sz="1200" dirty="0" err="1">
                <a:solidFill>
                  <a:schemeClr val="bg1"/>
                </a:solidFill>
              </a:rPr>
              <a:t>Invest</a:t>
            </a:r>
            <a:r>
              <a:rPr lang="sv-SE" sz="1200" dirty="0">
                <a:solidFill>
                  <a:schemeClr val="bg1"/>
                </a:solidFill>
              </a:rPr>
              <a:t> Stockholm och Visit Stockholm.</a:t>
            </a:r>
          </a:p>
          <a:p>
            <a:r>
              <a:rPr lang="sv-SE" sz="1200" dirty="0">
                <a:solidFill>
                  <a:schemeClr val="bg1"/>
                </a:solidFill>
              </a:rPr>
              <a:t>Samtliga rapporter finns tillgängliga på </a:t>
            </a:r>
            <a:r>
              <a:rPr lang="sv-SE" sz="1200" u="sng" dirty="0">
                <a:solidFill>
                  <a:schemeClr val="bg1"/>
                </a:solidFill>
                <a:hlinkClick r:id="rId3">
                  <a:extLst>
                    <a:ext uri="{A12FA001-AC4F-418D-AE19-62706E023703}">
                      <ahyp:hlinkClr xmlns:ahyp="http://schemas.microsoft.com/office/drawing/2018/hyperlinkcolor" xmlns="" val="tx"/>
                    </a:ext>
                  </a:extLst>
                </a:hlinkClick>
              </a:rPr>
              <a:t>https://stockholmbusinessalliance.se/material/?cat=konjunkturrapporter</a:t>
            </a:r>
            <a:endParaRPr lang="sv-SE" sz="1200" u="sng" dirty="0">
              <a:solidFill>
                <a:schemeClr val="bg1"/>
              </a:solidFill>
            </a:endParaRPr>
          </a:p>
          <a:p>
            <a:r>
              <a:rPr lang="sv-SE" sz="1200" dirty="0">
                <a:solidFill>
                  <a:schemeClr val="bg1"/>
                </a:solidFill>
              </a:rPr>
              <a:t>Frågor kan ställas till </a:t>
            </a:r>
            <a:r>
              <a:rPr lang="sv-SE" sz="1200" dirty="0" smtClean="0">
                <a:solidFill>
                  <a:schemeClr val="bg1"/>
                </a:solidFill>
              </a:rPr>
              <a:t>Viktor Gustafsson </a:t>
            </a:r>
            <a:r>
              <a:rPr lang="sv-SE" sz="1200" dirty="0">
                <a:solidFill>
                  <a:schemeClr val="bg1"/>
                </a:solidFill>
              </a:rPr>
              <a:t>på </a:t>
            </a:r>
            <a:r>
              <a:rPr lang="sv-SE" sz="1200" dirty="0" err="1">
                <a:solidFill>
                  <a:schemeClr val="bg1"/>
                </a:solidFill>
              </a:rPr>
              <a:t>Invest</a:t>
            </a:r>
            <a:r>
              <a:rPr lang="sv-SE" sz="1200" dirty="0">
                <a:solidFill>
                  <a:schemeClr val="bg1"/>
                </a:solidFill>
              </a:rPr>
              <a:t> Stockholm. </a:t>
            </a:r>
          </a:p>
          <a:p>
            <a:r>
              <a:rPr lang="sv-SE" sz="1200" dirty="0">
                <a:solidFill>
                  <a:schemeClr val="bg1"/>
                </a:solidFill>
              </a:rPr>
              <a:t>Ansvarig utgivare: Staffan Ingvarsson, VD Stockholm Business Region</a:t>
            </a:r>
          </a:p>
          <a:p>
            <a:r>
              <a:rPr lang="sv-SE" sz="1200" dirty="0">
                <a:solidFill>
                  <a:schemeClr val="bg1"/>
                </a:solidFill>
              </a:rPr>
              <a:t>Stockholm Business Region </a:t>
            </a:r>
            <a:br>
              <a:rPr lang="sv-SE" sz="1200" dirty="0">
                <a:solidFill>
                  <a:schemeClr val="bg1"/>
                </a:solidFill>
              </a:rPr>
            </a:br>
            <a:r>
              <a:rPr lang="sv-SE" sz="1200" dirty="0">
                <a:solidFill>
                  <a:schemeClr val="bg1"/>
                </a:solidFill>
              </a:rPr>
              <a:t>P.O. Box 16282 </a:t>
            </a:r>
            <a:br>
              <a:rPr lang="sv-SE" sz="1200" dirty="0">
                <a:solidFill>
                  <a:schemeClr val="bg1"/>
                </a:solidFill>
              </a:rPr>
            </a:br>
            <a:r>
              <a:rPr lang="sv-SE" sz="1200" dirty="0">
                <a:solidFill>
                  <a:schemeClr val="bg1"/>
                </a:solidFill>
              </a:rPr>
              <a:t>SE-103 25 Stockholm, Sweden </a:t>
            </a:r>
            <a:br>
              <a:rPr lang="sv-SE" sz="1200" dirty="0">
                <a:solidFill>
                  <a:schemeClr val="bg1"/>
                </a:solidFill>
              </a:rPr>
            </a:br>
            <a:r>
              <a:rPr lang="sv-SE" sz="1200" dirty="0">
                <a:solidFill>
                  <a:schemeClr val="bg1"/>
                </a:solidFill>
              </a:rPr>
              <a:t>Telefon + 46 8 508 280 00 </a:t>
            </a:r>
            <a:br>
              <a:rPr lang="sv-SE" sz="1200" dirty="0">
                <a:solidFill>
                  <a:schemeClr val="bg1"/>
                </a:solidFill>
              </a:rPr>
            </a:br>
            <a:r>
              <a:rPr lang="sv-SE" sz="1200" dirty="0">
                <a:solidFill>
                  <a:schemeClr val="bg1"/>
                </a:solidFill>
              </a:rPr>
              <a:t>www.visitstockholm.com </a:t>
            </a:r>
            <a:br>
              <a:rPr lang="sv-SE" sz="1200" dirty="0">
                <a:solidFill>
                  <a:schemeClr val="bg1"/>
                </a:solidFill>
              </a:rPr>
            </a:br>
            <a:r>
              <a:rPr lang="sv-SE" sz="1200" dirty="0">
                <a:solidFill>
                  <a:schemeClr val="bg1"/>
                </a:solidFill>
              </a:rPr>
              <a:t>www.investstockholm.com </a:t>
            </a:r>
            <a:br>
              <a:rPr lang="sv-SE" sz="1200" dirty="0">
                <a:solidFill>
                  <a:schemeClr val="bg1"/>
                </a:solidFill>
              </a:rPr>
            </a:br>
            <a:r>
              <a:rPr lang="sv-SE" sz="1200" dirty="0">
                <a:solidFill>
                  <a:schemeClr val="bg1"/>
                </a:solidFill>
              </a:rPr>
              <a:t>www.stockholmbusinessregion.se </a:t>
            </a:r>
          </a:p>
        </p:txBody>
      </p:sp>
      <p:sp>
        <p:nvSpPr>
          <p:cNvPr id="4" name="Rubrik 3">
            <a:extLst>
              <a:ext uri="{FF2B5EF4-FFF2-40B4-BE49-F238E27FC236}">
                <a16:creationId xmlns:a16="http://schemas.microsoft.com/office/drawing/2014/main" id="{62BF7A97-3214-47AD-BB39-30A1CB8B5129}"/>
              </a:ext>
            </a:extLst>
          </p:cNvPr>
          <p:cNvSpPr>
            <a:spLocks noGrp="1"/>
          </p:cNvSpPr>
          <p:nvPr>
            <p:ph type="title"/>
          </p:nvPr>
        </p:nvSpPr>
        <p:spPr>
          <a:xfrm>
            <a:off x="475358" y="351607"/>
            <a:ext cx="5296792" cy="1113955"/>
          </a:xfrm>
        </p:spPr>
        <p:txBody>
          <a:bodyPr/>
          <a:lstStyle/>
          <a:p>
            <a:r>
              <a:rPr lang="sv-SE" dirty="0">
                <a:solidFill>
                  <a:schemeClr val="bg1"/>
                </a:solidFill>
              </a:rPr>
              <a:t>Stockholm Business Region</a:t>
            </a:r>
          </a:p>
        </p:txBody>
      </p:sp>
      <p:pic>
        <p:nvPicPr>
          <p:cNvPr id="9" name="Bildobjekt 8">
            <a:extLst>
              <a:ext uri="{FF2B5EF4-FFF2-40B4-BE49-F238E27FC236}">
                <a16:creationId xmlns:a16="http://schemas.microsoft.com/office/drawing/2014/main" id="{A14EF21B-B8D3-4355-8DC4-91F4F5847D72}"/>
              </a:ext>
            </a:extLst>
          </p:cNvPr>
          <p:cNvPicPr>
            <a:picLocks noChangeAspect="1"/>
          </p:cNvPicPr>
          <p:nvPr/>
        </p:nvPicPr>
        <p:blipFill>
          <a:blip r:embed="rId4"/>
          <a:stretch>
            <a:fillRect/>
          </a:stretch>
        </p:blipFill>
        <p:spPr>
          <a:xfrm>
            <a:off x="6429375" y="19524"/>
            <a:ext cx="6244640" cy="6818952"/>
          </a:xfrm>
          <a:prstGeom prst="rect">
            <a:avLst/>
          </a:prstGeom>
        </p:spPr>
      </p:pic>
    </p:spTree>
    <p:extLst>
      <p:ext uri="{BB962C8B-B14F-4D97-AF65-F5344CB8AC3E}">
        <p14:creationId xmlns:p14="http://schemas.microsoft.com/office/powerpoint/2010/main" val="235255917"/>
      </p:ext>
    </p:extLst>
  </p:cSld>
  <p:clrMapOvr>
    <a:masterClrMapping/>
  </p:clrMapOvr>
</p:sld>
</file>

<file path=ppt/theme/theme1.xml><?xml version="1.0" encoding="utf-8"?>
<a:theme xmlns:a="http://schemas.openxmlformats.org/drawingml/2006/main" name="Stockholm Business Region">
  <a:themeElements>
    <a:clrScheme name="SBR">
      <a:dk1>
        <a:sysClr val="windowText" lastClr="000000"/>
      </a:dk1>
      <a:lt1>
        <a:sysClr val="window" lastClr="FFFFFF"/>
      </a:lt1>
      <a:dk2>
        <a:srgbClr val="000000"/>
      </a:dk2>
      <a:lt2>
        <a:srgbClr val="E6E6E6"/>
      </a:lt2>
      <a:accent1>
        <a:srgbClr val="052364"/>
      </a:accent1>
      <a:accent2>
        <a:srgbClr val="C40064"/>
      </a:accent2>
      <a:accent3>
        <a:srgbClr val="006EBF"/>
      </a:accent3>
      <a:accent4>
        <a:srgbClr val="00867F"/>
      </a:accent4>
      <a:accent5>
        <a:srgbClr val="DD4A2C"/>
      </a:accent5>
      <a:accent6>
        <a:srgbClr val="5D237D"/>
      </a:accent6>
      <a:hlink>
        <a:srgbClr val="5F5F5F"/>
      </a:hlink>
      <a:folHlink>
        <a:srgbClr val="919191"/>
      </a:folHlink>
    </a:clrScheme>
    <a:fontScheme name="SBR New">
      <a:majorFont>
        <a:latin typeface="Futura Std Book"/>
        <a:ea typeface=""/>
        <a:cs typeface=""/>
      </a:majorFont>
      <a:minorFont>
        <a:latin typeface="Futura Std Book"/>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ln>
          <a:noFill/>
        </a:ln>
      </a:spPr>
      <a:bodyPr rot="0" spcFirstLastPara="0" vertOverflow="overflow" horzOverflow="overflow" vert="horz" wrap="square" lIns="144000" tIns="144000" rIns="144000" bIns="144000" numCol="1" spcCol="0" rtlCol="0" fromWordArt="0" anchor="t" anchorCtr="0" forceAA="0" compatLnSpc="1">
        <a:prstTxWarp prst="textNoShape">
          <a:avLst/>
        </a:prstTxWarp>
        <a:noAutofit/>
      </a:bodyPr>
      <a:lstStyle>
        <a:defPPr algn="l">
          <a:defRPr dirty="0" smtClean="0">
            <a:latin typeface="+mj-lt"/>
          </a:defRPr>
        </a:defPPr>
      </a:lstStyle>
      <a:style>
        <a:lnRef idx="2">
          <a:schemeClr val="accent1">
            <a:shade val="50000"/>
          </a:schemeClr>
        </a:lnRef>
        <a:fillRef idx="1">
          <a:schemeClr val="accent1"/>
        </a:fillRef>
        <a:effectRef idx="0">
          <a:schemeClr val="accent1"/>
        </a:effectRef>
        <a:fontRef idx="minor">
          <a:schemeClr val="lt1"/>
        </a:fontRef>
      </a:style>
    </a:spDef>
    <a:lnDef>
      <a:spPr>
        <a:ln w="12700"/>
      </a:spPr>
      <a:bodyPr/>
      <a:lstStyle/>
      <a:style>
        <a:lnRef idx="1">
          <a:schemeClr val="accent1"/>
        </a:lnRef>
        <a:fillRef idx="0">
          <a:schemeClr val="accent1"/>
        </a:fillRef>
        <a:effectRef idx="0">
          <a:schemeClr val="accent1"/>
        </a:effectRef>
        <a:fontRef idx="minor">
          <a:schemeClr val="tx1"/>
        </a:fontRef>
      </a:style>
    </a:lnDef>
  </a:objectDefaults>
  <a:extraClrSchemeLst/>
  <a:custClrLst>
    <a:custClr name="Light Pink">
      <a:srgbClr val="FEDEED"/>
    </a:custClr>
    <a:custClr name="Light Blue">
      <a:srgbClr val="D6EDFC"/>
    </a:custClr>
    <a:custClr name="Light Green">
      <a:srgbClr val="D5F7F4"/>
    </a:custClr>
    <a:custClr name="Light Orange">
      <a:srgbClr val="FFD7D2"/>
    </a:custClr>
    <a:custClr name="Light Purple">
      <a:srgbClr val="F1E6FC"/>
    </a:custClr>
    <a:custClr>
      <a:srgbClr val="FFFFFF"/>
    </a:custClr>
    <a:custClr>
      <a:srgbClr val="FFFFFF"/>
    </a:custClr>
    <a:custClr>
      <a:srgbClr val="FFFFFF"/>
    </a:custClr>
    <a:custClr>
      <a:srgbClr val="FFFFFF"/>
    </a:custClr>
    <a:custClr>
      <a:srgbClr val="FFFFFF"/>
    </a:custClr>
    <a:custClr>
      <a:srgbClr val="FFFFFF"/>
    </a:custClr>
    <a:custClr>
      <a:srgbClr val="FFFFFF"/>
    </a:custClr>
    <a:custClr>
      <a:srgbClr val="FFFFFF"/>
    </a:custClr>
    <a:custClr>
      <a:srgbClr val="FFFFFF"/>
    </a:custClr>
    <a:custClr>
      <a:srgbClr val="FFFFFF"/>
    </a:custClr>
    <a:custClr>
      <a:srgbClr val="FFFFFF"/>
    </a:custClr>
    <a:custClr>
      <a:srgbClr val="FFFFFF"/>
    </a:custClr>
    <a:custClr>
      <a:srgbClr val="FFFFFF"/>
    </a:custClr>
    <a:custClr>
      <a:srgbClr val="FFFFFF"/>
    </a:custClr>
    <a:custClr>
      <a:srgbClr val="FFFFFF"/>
    </a:custClr>
  </a:custClrLst>
  <a:extLst>
    <a:ext uri="{05A4C25C-085E-4340-85A3-A5531E510DB2}">
      <thm15:themeFamily xmlns:thm15="http://schemas.microsoft.com/office/thememl/2012/main" name="Sthlm bus region mall med exempelsidor.potx" id="{231D5FF8-AE30-49FB-AAE4-EDC658702CD4}" vid="{15FC85DB-6A9F-45EE-93F8-5A4DFC58E511}"/>
    </a:ext>
  </a:extLst>
</a:theme>
</file>

<file path=ppt/theme/theme2.xml><?xml version="1.0" encoding="utf-8"?>
<a:theme xmlns:a="http://schemas.openxmlformats.org/drawingml/2006/main" name="Default">
  <a:themeElements>
    <a:clrScheme name="SBR">
      <a:dk1>
        <a:sysClr val="windowText" lastClr="000000"/>
      </a:dk1>
      <a:lt1>
        <a:sysClr val="window" lastClr="FFFFFF"/>
      </a:lt1>
      <a:dk2>
        <a:srgbClr val="000000"/>
      </a:dk2>
      <a:lt2>
        <a:srgbClr val="E6E6E6"/>
      </a:lt2>
      <a:accent1>
        <a:srgbClr val="052364"/>
      </a:accent1>
      <a:accent2>
        <a:srgbClr val="C40064"/>
      </a:accent2>
      <a:accent3>
        <a:srgbClr val="006EBF"/>
      </a:accent3>
      <a:accent4>
        <a:srgbClr val="00867F"/>
      </a:accent4>
      <a:accent5>
        <a:srgbClr val="DD4A2C"/>
      </a:accent5>
      <a:accent6>
        <a:srgbClr val="5D237D"/>
      </a:accent6>
      <a:hlink>
        <a:srgbClr val="5F5F5F"/>
      </a:hlink>
      <a:folHlink>
        <a:srgbClr val="919191"/>
      </a:folHlink>
    </a:clrScheme>
    <a:fontScheme name="SBR">
      <a:majorFont>
        <a:latin typeface="Futura Std Book"/>
        <a:ea typeface=""/>
        <a:cs typeface=""/>
      </a:majorFont>
      <a:minorFont>
        <a:latin typeface="Garamond"/>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custClrLst>
    <a:custClr name="Light Pink">
      <a:srgbClr val="FEDEED"/>
    </a:custClr>
    <a:custClr name="Light Blue">
      <a:srgbClr val="D6EDFC"/>
    </a:custClr>
    <a:custClr name="Light Green">
      <a:srgbClr val="D5F7F4"/>
    </a:custClr>
    <a:custClr name="Light Orange">
      <a:srgbClr val="FFD7D2"/>
    </a:custClr>
    <a:custClr name="Light Purple">
      <a:srgbClr val="F1E6FC"/>
    </a:custClr>
    <a:custClr>
      <a:srgbClr val="FFFFFF"/>
    </a:custClr>
    <a:custClr>
      <a:srgbClr val="FFFFFF"/>
    </a:custClr>
    <a:custClr>
      <a:srgbClr val="FFFFFF"/>
    </a:custClr>
    <a:custClr>
      <a:srgbClr val="FFFFFF"/>
    </a:custClr>
    <a:custClr>
      <a:srgbClr val="FFFFFF"/>
    </a:custClr>
    <a:custClr>
      <a:srgbClr val="FFFFFF"/>
    </a:custClr>
    <a:custClr>
      <a:srgbClr val="FFFFFF"/>
    </a:custClr>
    <a:custClr>
      <a:srgbClr val="FFFFFF"/>
    </a:custClr>
    <a:custClr>
      <a:srgbClr val="FFFFFF"/>
    </a:custClr>
    <a:custClr>
      <a:srgbClr val="FFFFFF"/>
    </a:custClr>
    <a:custClr>
      <a:srgbClr val="FFFFFF"/>
    </a:custClr>
    <a:custClr>
      <a:srgbClr val="FFFFFF"/>
    </a:custClr>
    <a:custClr>
      <a:srgbClr val="FFFFFF"/>
    </a:custClr>
    <a:custClr>
      <a:srgbClr val="FFFFFF"/>
    </a:custClr>
    <a:custClr>
      <a:srgbClr val="FFFFFF"/>
    </a:custClr>
  </a:custClrLst>
  <a:extLst>
    <a:ext uri="{05A4C25C-085E-4340-85A3-A5531E510DB2}">
      <thm15:themeFamily xmlns:thm15="http://schemas.microsoft.com/office/thememl/2012/main" name="Default" id="{C87DB9DA-02A5-4140-BC65-5F528FB97C53}" vid="{F1766795-0814-4FFD-B318-26DA62B63690}"/>
    </a:ext>
  </a:extLst>
</a:theme>
</file>

<file path=ppt/theme/theme3.xml><?xml version="1.0" encoding="utf-8"?>
<a:theme xmlns:a="http://schemas.openxmlformats.org/drawingml/2006/main" name="Default">
  <a:themeElements>
    <a:clrScheme name="SBR">
      <a:dk1>
        <a:sysClr val="windowText" lastClr="000000"/>
      </a:dk1>
      <a:lt1>
        <a:sysClr val="window" lastClr="FFFFFF"/>
      </a:lt1>
      <a:dk2>
        <a:srgbClr val="000000"/>
      </a:dk2>
      <a:lt2>
        <a:srgbClr val="E6E6E6"/>
      </a:lt2>
      <a:accent1>
        <a:srgbClr val="052364"/>
      </a:accent1>
      <a:accent2>
        <a:srgbClr val="C40064"/>
      </a:accent2>
      <a:accent3>
        <a:srgbClr val="006EBF"/>
      </a:accent3>
      <a:accent4>
        <a:srgbClr val="00867F"/>
      </a:accent4>
      <a:accent5>
        <a:srgbClr val="DD4A2C"/>
      </a:accent5>
      <a:accent6>
        <a:srgbClr val="5D237D"/>
      </a:accent6>
      <a:hlink>
        <a:srgbClr val="5F5F5F"/>
      </a:hlink>
      <a:folHlink>
        <a:srgbClr val="919191"/>
      </a:folHlink>
    </a:clrScheme>
    <a:fontScheme name="SBR">
      <a:majorFont>
        <a:latin typeface="Futura Std Book"/>
        <a:ea typeface=""/>
        <a:cs typeface=""/>
      </a:majorFont>
      <a:minorFont>
        <a:latin typeface="Garamond"/>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custClrLst>
    <a:custClr name="Light Pink">
      <a:srgbClr val="FEDEED"/>
    </a:custClr>
    <a:custClr name="Light Blue">
      <a:srgbClr val="D6EDFC"/>
    </a:custClr>
    <a:custClr name="Light Green">
      <a:srgbClr val="D5F7F4"/>
    </a:custClr>
    <a:custClr name="Light Orange">
      <a:srgbClr val="FFD7D2"/>
    </a:custClr>
    <a:custClr name="Light Purple">
      <a:srgbClr val="F1E6FC"/>
    </a:custClr>
    <a:custClr>
      <a:srgbClr val="FFFFFF"/>
    </a:custClr>
    <a:custClr>
      <a:srgbClr val="FFFFFF"/>
    </a:custClr>
    <a:custClr>
      <a:srgbClr val="FFFFFF"/>
    </a:custClr>
    <a:custClr>
      <a:srgbClr val="FFFFFF"/>
    </a:custClr>
    <a:custClr>
      <a:srgbClr val="FFFFFF"/>
    </a:custClr>
    <a:custClr>
      <a:srgbClr val="FFFFFF"/>
    </a:custClr>
    <a:custClr>
      <a:srgbClr val="FFFFFF"/>
    </a:custClr>
    <a:custClr>
      <a:srgbClr val="FFFFFF"/>
    </a:custClr>
    <a:custClr>
      <a:srgbClr val="FFFFFF"/>
    </a:custClr>
    <a:custClr>
      <a:srgbClr val="FFFFFF"/>
    </a:custClr>
    <a:custClr>
      <a:srgbClr val="FFFFFF"/>
    </a:custClr>
    <a:custClr>
      <a:srgbClr val="FFFFFF"/>
    </a:custClr>
    <a:custClr>
      <a:srgbClr val="FFFFFF"/>
    </a:custClr>
    <a:custClr>
      <a:srgbClr val="FFFFFF"/>
    </a:custClr>
    <a:custClr>
      <a:srgbClr val="FFFFFF"/>
    </a:custClr>
  </a:custClrLst>
  <a:extLst>
    <a:ext uri="{05A4C25C-085E-4340-85A3-A5531E510DB2}">
      <thm15:themeFamily xmlns:thm15="http://schemas.microsoft.com/office/thememl/2012/main" name="Default" id="{C87DB9DA-02A5-4140-BC65-5F528FB97C53}" vid="{F1766795-0814-4FFD-B318-26DA62B63690}"/>
    </a:ext>
  </a:extLst>
</a:theme>
</file>

<file path=docProps/app.xml><?xml version="1.0" encoding="utf-8"?>
<Properties xmlns="http://schemas.openxmlformats.org/officeDocument/2006/extended-properties" xmlns:vt="http://schemas.openxmlformats.org/officeDocument/2006/docPropsVTypes">
  <Template>PPT mall med exempelsidor_16_9</Template>
  <TotalTime>2820</TotalTime>
  <Words>3167</Words>
  <Application>Microsoft Office PowerPoint</Application>
  <PresentationFormat>Bredbild</PresentationFormat>
  <Paragraphs>1218</Paragraphs>
  <Slides>23</Slides>
  <Notes>1</Notes>
  <HiddenSlides>0</HiddenSlides>
  <MMClips>0</MMClips>
  <ScaleCrop>false</ScaleCrop>
  <HeadingPairs>
    <vt:vector size="6" baseType="variant">
      <vt:variant>
        <vt:lpstr>Använt teckensnitt</vt:lpstr>
      </vt:variant>
      <vt:variant>
        <vt:i4>7</vt:i4>
      </vt:variant>
      <vt:variant>
        <vt:lpstr>Tema</vt:lpstr>
      </vt:variant>
      <vt:variant>
        <vt:i4>1</vt:i4>
      </vt:variant>
      <vt:variant>
        <vt:lpstr>Bildrubriker</vt:lpstr>
      </vt:variant>
      <vt:variant>
        <vt:i4>23</vt:i4>
      </vt:variant>
    </vt:vector>
  </HeadingPairs>
  <TitlesOfParts>
    <vt:vector size="31" baseType="lpstr">
      <vt:lpstr>Arial</vt:lpstr>
      <vt:lpstr>Calibri</vt:lpstr>
      <vt:lpstr>Futura Std Book</vt:lpstr>
      <vt:lpstr>Futura Std Book</vt:lpstr>
      <vt:lpstr>Garamond</vt:lpstr>
      <vt:lpstr>Minion Pro</vt:lpstr>
      <vt:lpstr>Times New Roman</vt:lpstr>
      <vt:lpstr>Stockholm Business Region</vt:lpstr>
      <vt:lpstr>PowerPoint-presentation</vt:lpstr>
      <vt:lpstr>Om rapporten</vt:lpstr>
      <vt:lpstr>Svag återhämtning under det fjärde kvartalet</vt:lpstr>
      <vt:lpstr>Lönesumma</vt:lpstr>
      <vt:lpstr>Lönesumma efter sektor</vt:lpstr>
      <vt:lpstr>Nyföretagande</vt:lpstr>
      <vt:lpstr>Företagskonkurser</vt:lpstr>
      <vt:lpstr>Sysselsättning </vt:lpstr>
      <vt:lpstr>Sysselsättning efter bransch</vt:lpstr>
      <vt:lpstr>Sysselsättning efter yrke</vt:lpstr>
      <vt:lpstr>Lediga jobb</vt:lpstr>
      <vt:lpstr>Varslade personer</vt:lpstr>
      <vt:lpstr>Arbetslöshet</vt:lpstr>
      <vt:lpstr>Arbetslöshet efter kategori</vt:lpstr>
      <vt:lpstr>Befolkning </vt:lpstr>
      <vt:lpstr>Bostadsbyggande</vt:lpstr>
      <vt:lpstr>Kommersiella övernattningar</vt:lpstr>
      <vt:lpstr>PowerPoint-presentation</vt:lpstr>
      <vt:lpstr>PowerPoint-presentation</vt:lpstr>
      <vt:lpstr>PowerPoint-presentation</vt:lpstr>
      <vt:lpstr>PowerPoint-presentation</vt:lpstr>
      <vt:lpstr>PowerPoint-presentation</vt:lpstr>
      <vt:lpstr>Stockholm Business Region</vt:lpstr>
    </vt:vector>
  </TitlesOfParts>
  <Company>Stockholms Stad</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PowerPoint-presentation</dc:title>
  <dc:creator>Stefan Frid</dc:creator>
  <cp:keywords>class='Open'</cp:keywords>
  <cp:lastModifiedBy>Viktor Gustafsson</cp:lastModifiedBy>
  <cp:revision>554</cp:revision>
  <cp:lastPrinted>2020-09-17T11:36:28Z</cp:lastPrinted>
  <dcterms:created xsi:type="dcterms:W3CDTF">2019-04-29T08:02:07Z</dcterms:created>
  <dcterms:modified xsi:type="dcterms:W3CDTF">2022-04-06T14:40:55Z</dcterms:modified>
</cp:coreProperties>
</file>