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handoutMasterIdLst>
    <p:handoutMasterId r:id="rId21"/>
  </p:handoutMasterIdLst>
  <p:sldIdLst>
    <p:sldId id="369" r:id="rId2"/>
    <p:sldId id="308" r:id="rId3"/>
    <p:sldId id="379"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67"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79"/>
            <p14:sldId id="370"/>
            <p14:sldId id="371"/>
            <p14:sldId id="351"/>
            <p14:sldId id="372"/>
            <p14:sldId id="373"/>
            <p14:sldId id="354"/>
            <p14:sldId id="368"/>
            <p14:sldId id="374"/>
            <p14:sldId id="375"/>
            <p14:sldId id="358"/>
            <p14:sldId id="359"/>
            <p14:sldId id="376"/>
            <p14:sldId id="377"/>
            <p14:sldId id="378"/>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57" autoAdjust="0"/>
    <p:restoredTop sz="88837" autoAdjust="0"/>
  </p:normalViewPr>
  <p:slideViewPr>
    <p:cSldViewPr snapToGrid="0">
      <p:cViewPr varScale="1">
        <p:scale>
          <a:sx n="66" d="100"/>
          <a:sy n="66" d="100"/>
        </p:scale>
        <p:origin x="750" y="7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graf'!$B$12</c:f>
              <c:strCache>
                <c:ptCount val="1"/>
                <c:pt idx="0">
                  <c:v>Total</c:v>
                </c:pt>
              </c:strCache>
            </c:strRef>
          </c:tx>
          <c:spPr>
            <a:ln w="28575" cap="rnd">
              <a:solidFill>
                <a:schemeClr val="accent2"/>
              </a:solidFill>
              <a:round/>
            </a:ln>
            <a:effectLst/>
          </c:spPr>
          <c:marker>
            <c:symbol val="none"/>
          </c:marker>
          <c:cat>
            <c:strRef>
              <c:f>'s4 graf'!$C$11:$AQ$11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graf'!$C$12:$AQ$12</c:f>
              <c:numCache>
                <c:formatCode>General</c:formatCode>
                <c:ptCount val="41"/>
                <c:pt idx="0">
                  <c:v>100</c:v>
                </c:pt>
                <c:pt idx="1">
                  <c:v>100.0524205884377</c:v>
                </c:pt>
                <c:pt idx="2">
                  <c:v>105.43235599294761</c:v>
                </c:pt>
                <c:pt idx="3">
                  <c:v>103.67658771261635</c:v>
                </c:pt>
                <c:pt idx="4">
                  <c:v>104.11451267343841</c:v>
                </c:pt>
                <c:pt idx="5">
                  <c:v>103.07513635859947</c:v>
                </c:pt>
                <c:pt idx="6">
                  <c:v>107.87473751176121</c:v>
                </c:pt>
                <c:pt idx="7">
                  <c:v>106.71487823584326</c:v>
                </c:pt>
                <c:pt idx="8">
                  <c:v>107.2758037794852</c:v>
                </c:pt>
                <c:pt idx="9">
                  <c:v>106.86255410874816</c:v>
                </c:pt>
                <c:pt idx="10">
                  <c:v>112.79032846970493</c:v>
                </c:pt>
                <c:pt idx="11">
                  <c:v>111.37469393172024</c:v>
                </c:pt>
                <c:pt idx="12">
                  <c:v>110.84932301103112</c:v>
                </c:pt>
                <c:pt idx="13">
                  <c:v>111.95038685671089</c:v>
                </c:pt>
                <c:pt idx="14">
                  <c:v>118.33324050071082</c:v>
                </c:pt>
                <c:pt idx="15">
                  <c:v>116.48953273447464</c:v>
                </c:pt>
                <c:pt idx="16">
                  <c:v>116.78198684687878</c:v>
                </c:pt>
                <c:pt idx="17">
                  <c:v>118.09317169137724</c:v>
                </c:pt>
                <c:pt idx="18">
                  <c:v>123.22028845452587</c:v>
                </c:pt>
                <c:pt idx="19">
                  <c:v>122.40348055061914</c:v>
                </c:pt>
                <c:pt idx="20">
                  <c:v>123.47237505910454</c:v>
                </c:pt>
                <c:pt idx="21">
                  <c:v>123.79389613902163</c:v>
                </c:pt>
                <c:pt idx="22">
                  <c:v>130.31587162522175</c:v>
                </c:pt>
                <c:pt idx="23">
                  <c:v>128.42926245470147</c:v>
                </c:pt>
                <c:pt idx="24">
                  <c:v>129.33227001992148</c:v>
                </c:pt>
                <c:pt idx="25">
                  <c:v>129.5849258345078</c:v>
                </c:pt>
                <c:pt idx="26">
                  <c:v>137.68984198060227</c:v>
                </c:pt>
                <c:pt idx="27">
                  <c:v>135.23129829610548</c:v>
                </c:pt>
                <c:pt idx="28">
                  <c:v>135.32512039040736</c:v>
                </c:pt>
                <c:pt idx="29">
                  <c:v>136.14815986821631</c:v>
                </c:pt>
                <c:pt idx="30">
                  <c:v>142.97198079825864</c:v>
                </c:pt>
                <c:pt idx="31">
                  <c:v>140.94250415086455</c:v>
                </c:pt>
                <c:pt idx="32">
                  <c:v>140.6735858359215</c:v>
                </c:pt>
                <c:pt idx="33">
                  <c:v>141.8640703667769</c:v>
                </c:pt>
                <c:pt idx="34">
                  <c:v>143.11465858238532</c:v>
                </c:pt>
                <c:pt idx="35">
                  <c:v>140.65402029276424</c:v>
                </c:pt>
                <c:pt idx="36">
                  <c:v>141.78132112621472</c:v>
                </c:pt>
                <c:pt idx="37">
                  <c:v>145.62712258647875</c:v>
                </c:pt>
                <c:pt idx="38">
                  <c:v>153.15834884852956</c:v>
                </c:pt>
                <c:pt idx="39">
                  <c:v>151.17902512713599</c:v>
                </c:pt>
                <c:pt idx="40">
                  <c:v>151.72151145671918</c:v>
                </c:pt>
              </c:numCache>
            </c:numRef>
          </c:val>
          <c:smooth val="0"/>
          <c:extLst>
            <c:ext xmlns:c16="http://schemas.microsoft.com/office/drawing/2014/chart" uri="{C3380CC4-5D6E-409C-BE32-E72D297353CC}">
              <c16:uniqueId val="{00000000-FB4A-4C29-BF75-161E64561C85}"/>
            </c:ext>
          </c:extLst>
        </c:ser>
        <c:ser>
          <c:idx val="1"/>
          <c:order val="1"/>
          <c:tx>
            <c:strRef>
              <c:f>'s4 graf'!$B$18</c:f>
              <c:strCache>
                <c:ptCount val="1"/>
                <c:pt idx="0">
                  <c:v>Per invånare</c:v>
                </c:pt>
              </c:strCache>
            </c:strRef>
          </c:tx>
          <c:spPr>
            <a:ln w="28575" cap="rnd">
              <a:solidFill>
                <a:schemeClr val="accent1"/>
              </a:solidFill>
              <a:round/>
            </a:ln>
            <a:effectLst/>
          </c:spPr>
          <c:marker>
            <c:symbol val="none"/>
          </c:marker>
          <c:cat>
            <c:strRef>
              <c:f>'s4 graf'!$C$11:$AQ$11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graf'!$C$13:$AQ$13</c:f>
              <c:numCache>
                <c:formatCode>General</c:formatCode>
                <c:ptCount val="41"/>
                <c:pt idx="0">
                  <c:v>100</c:v>
                </c:pt>
                <c:pt idx="1">
                  <c:v>99.822479210338585</c:v>
                </c:pt>
                <c:pt idx="2">
                  <c:v>104.87799309768781</c:v>
                </c:pt>
                <c:pt idx="3">
                  <c:v>102.76213030129553</c:v>
                </c:pt>
                <c:pt idx="4">
                  <c:v>102.95014210782563</c:v>
                </c:pt>
                <c:pt idx="5">
                  <c:v>101.6322748958346</c:v>
                </c:pt>
                <c:pt idx="6">
                  <c:v>106.02185693155614</c:v>
                </c:pt>
                <c:pt idx="7">
                  <c:v>104.48027402557238</c:v>
                </c:pt>
                <c:pt idx="8">
                  <c:v>104.75889482938908</c:v>
                </c:pt>
                <c:pt idx="9">
                  <c:v>104.04026331475903</c:v>
                </c:pt>
                <c:pt idx="10">
                  <c:v>109.42581254376088</c:v>
                </c:pt>
                <c:pt idx="11">
                  <c:v>107.62771546523091</c:v>
                </c:pt>
                <c:pt idx="12">
                  <c:v>106.89386530723081</c:v>
                </c:pt>
                <c:pt idx="13">
                  <c:v>107.68662626401041</c:v>
                </c:pt>
                <c:pt idx="14">
                  <c:v>113.46356214399931</c:v>
                </c:pt>
                <c:pt idx="15">
                  <c:v>111.23082110746181</c:v>
                </c:pt>
                <c:pt idx="16">
                  <c:v>111.22774516699839</c:v>
                </c:pt>
                <c:pt idx="17">
                  <c:v>112.15397918050756</c:v>
                </c:pt>
                <c:pt idx="18">
                  <c:v>116.61094524009084</c:v>
                </c:pt>
                <c:pt idx="19">
                  <c:v>115.23897045421981</c:v>
                </c:pt>
                <c:pt idx="20">
                  <c:v>115.79204856492495</c:v>
                </c:pt>
                <c:pt idx="21">
                  <c:v>115.70669231018763</c:v>
                </c:pt>
                <c:pt idx="22">
                  <c:v>121.3680010084073</c:v>
                </c:pt>
                <c:pt idx="23">
                  <c:v>119.07268809120248</c:v>
                </c:pt>
                <c:pt idx="24">
                  <c:v>119.5500014943148</c:v>
                </c:pt>
                <c:pt idx="25">
                  <c:v>119.46856539931197</c:v>
                </c:pt>
                <c:pt idx="26">
                  <c:v>126.51403802196135</c:v>
                </c:pt>
                <c:pt idx="27">
                  <c:v>123.76867023479835</c:v>
                </c:pt>
                <c:pt idx="28">
                  <c:v>123.49657571478514</c:v>
                </c:pt>
                <c:pt idx="29">
                  <c:v>123.88101252852401</c:v>
                </c:pt>
                <c:pt idx="30">
                  <c:v>129.68259155370822</c:v>
                </c:pt>
                <c:pt idx="31">
                  <c:v>127.38786224747855</c:v>
                </c:pt>
                <c:pt idx="32">
                  <c:v>126.91946901018075</c:v>
                </c:pt>
                <c:pt idx="33">
                  <c:v>127.75297294464477</c:v>
                </c:pt>
                <c:pt idx="34">
                  <c:v>128.77424931045874</c:v>
                </c:pt>
                <c:pt idx="35">
                  <c:v>126.30304233344917</c:v>
                </c:pt>
                <c:pt idx="36">
                  <c:v>127.23706639028356</c:v>
                </c:pt>
                <c:pt idx="37">
                  <c:v>130.51960708615664</c:v>
                </c:pt>
                <c:pt idx="38">
                  <c:v>136.96020436191429</c:v>
                </c:pt>
                <c:pt idx="39">
                  <c:v>134.86431051861973</c:v>
                </c:pt>
                <c:pt idx="40">
                  <c:v>135.04737401470672</c:v>
                </c:pt>
              </c:numCache>
            </c:numRef>
          </c:val>
          <c:smooth val="0"/>
          <c:extLst>
            <c:ext xmlns:c16="http://schemas.microsoft.com/office/drawing/2014/chart" uri="{C3380CC4-5D6E-409C-BE32-E72D297353CC}">
              <c16:uniqueId val="{00000001-FB4A-4C29-BF75-161E64561C85}"/>
            </c:ext>
          </c:extLst>
        </c:ser>
        <c:ser>
          <c:idx val="2"/>
          <c:order val="2"/>
          <c:tx>
            <c:strRef>
              <c:f>'s4 graf'!$B$19</c:f>
              <c:strCache>
                <c:ptCount val="1"/>
                <c:pt idx="0">
                  <c:v>Per sysselsatt</c:v>
                </c:pt>
              </c:strCache>
            </c:strRef>
          </c:tx>
          <c:spPr>
            <a:ln w="28575" cap="rnd">
              <a:solidFill>
                <a:schemeClr val="accent3"/>
              </a:solidFill>
              <a:prstDash val="sysDash"/>
              <a:round/>
            </a:ln>
            <a:effectLst/>
          </c:spPr>
          <c:marker>
            <c:symbol val="none"/>
          </c:marker>
          <c:cat>
            <c:strRef>
              <c:f>'s4 graf'!$C$11:$AQ$11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graf'!$C$14:$AQ$14</c:f>
              <c:numCache>
                <c:formatCode>General</c:formatCode>
                <c:ptCount val="41"/>
                <c:pt idx="0">
                  <c:v>100</c:v>
                </c:pt>
                <c:pt idx="1">
                  <c:v>100.87981692197351</c:v>
                </c:pt>
                <c:pt idx="2">
                  <c:v>104.46595499778428</c:v>
                </c:pt>
                <c:pt idx="3">
                  <c:v>101.63620610140602</c:v>
                </c:pt>
                <c:pt idx="4">
                  <c:v>103.05307241585298</c:v>
                </c:pt>
                <c:pt idx="5">
                  <c:v>102.89359694288794</c:v>
                </c:pt>
                <c:pt idx="6">
                  <c:v>105.45103809999276</c:v>
                </c:pt>
                <c:pt idx="7">
                  <c:v>103.20118568060265</c:v>
                </c:pt>
                <c:pt idx="8">
                  <c:v>104.45170772864631</c:v>
                </c:pt>
                <c:pt idx="9">
                  <c:v>105.24654216007877</c:v>
                </c:pt>
                <c:pt idx="10">
                  <c:v>108.70563805037831</c:v>
                </c:pt>
                <c:pt idx="11">
                  <c:v>105.39410254239903</c:v>
                </c:pt>
                <c:pt idx="12">
                  <c:v>106.3656441484481</c:v>
                </c:pt>
                <c:pt idx="13">
                  <c:v>108.08985095635745</c:v>
                </c:pt>
                <c:pt idx="14">
                  <c:v>112.32364941567043</c:v>
                </c:pt>
                <c:pt idx="15">
                  <c:v>109.39999959582029</c:v>
                </c:pt>
                <c:pt idx="16">
                  <c:v>110.3069564082932</c:v>
                </c:pt>
                <c:pt idx="17">
                  <c:v>112.32965498939107</c:v>
                </c:pt>
                <c:pt idx="18">
                  <c:v>114.20217745082699</c:v>
                </c:pt>
                <c:pt idx="19">
                  <c:v>113.03053239220758</c:v>
                </c:pt>
                <c:pt idx="20">
                  <c:v>114.89280637904254</c:v>
                </c:pt>
                <c:pt idx="21">
                  <c:v>115.47892869229227</c:v>
                </c:pt>
                <c:pt idx="22">
                  <c:v>118.76294571520253</c:v>
                </c:pt>
                <c:pt idx="23">
                  <c:v>115.64147973110968</c:v>
                </c:pt>
                <c:pt idx="24">
                  <c:v>117.47345090903387</c:v>
                </c:pt>
                <c:pt idx="25">
                  <c:v>117.72843563122051</c:v>
                </c:pt>
                <c:pt idx="26">
                  <c:v>122.9819701084037</c:v>
                </c:pt>
                <c:pt idx="27">
                  <c:v>119.38770550507823</c:v>
                </c:pt>
                <c:pt idx="28">
                  <c:v>120.89559085401865</c:v>
                </c:pt>
                <c:pt idx="29">
                  <c:v>121.85408478495859</c:v>
                </c:pt>
                <c:pt idx="30">
                  <c:v>126.38643549805174</c:v>
                </c:pt>
                <c:pt idx="31">
                  <c:v>123.17491475861731</c:v>
                </c:pt>
                <c:pt idx="32">
                  <c:v>124.3337028939651</c:v>
                </c:pt>
                <c:pt idx="33">
                  <c:v>126.45717162550704</c:v>
                </c:pt>
                <c:pt idx="34">
                  <c:v>128.26983097406625</c:v>
                </c:pt>
                <c:pt idx="35">
                  <c:v>125.80097494602971</c:v>
                </c:pt>
                <c:pt idx="36">
                  <c:v>127.68051210279765</c:v>
                </c:pt>
                <c:pt idx="37">
                  <c:v>133.33099269858312</c:v>
                </c:pt>
                <c:pt idx="38">
                  <c:v>136.89726935907055</c:v>
                </c:pt>
                <c:pt idx="39">
                  <c:v>132.43004744950582</c:v>
                </c:pt>
                <c:pt idx="40">
                  <c:v>135.60142417144812</c:v>
                </c:pt>
              </c:numCache>
            </c:numRef>
          </c:val>
          <c:smooth val="0"/>
          <c:extLst>
            <c:ext xmlns:c16="http://schemas.microsoft.com/office/drawing/2014/chart" uri="{C3380CC4-5D6E-409C-BE32-E72D297353CC}">
              <c16:uniqueId val="{00000002-FB4A-4C29-BF75-161E64561C85}"/>
            </c:ext>
          </c:extLst>
        </c:ser>
        <c:dLbls>
          <c:showLegendKey val="0"/>
          <c:showVal val="0"/>
          <c:showCatName val="0"/>
          <c:showSerName val="0"/>
          <c:showPercent val="0"/>
          <c:showBubbleSize val="0"/>
        </c:dLbls>
        <c:smooth val="0"/>
        <c:axId val="312635688"/>
        <c:axId val="312637328"/>
      </c:lineChart>
      <c:catAx>
        <c:axId val="31263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7328"/>
        <c:crosses val="autoZero"/>
        <c:auto val="1"/>
        <c:lblAlgn val="ctr"/>
        <c:lblOffset val="100"/>
        <c:noMultiLvlLbl val="0"/>
      </c:catAx>
      <c:valAx>
        <c:axId val="31263732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's5 graf'!$B$37</c:f>
              <c:strCache>
                <c:ptCount val="1"/>
                <c:pt idx="0">
                  <c:v>Stockholmsregionen, varav</c:v>
                </c:pt>
              </c:strCache>
            </c:strRef>
          </c:tx>
          <c:spPr>
            <a:ln w="41275" cap="rnd">
              <a:solidFill>
                <a:schemeClr val="accent1"/>
              </a:solidFill>
              <a:round/>
            </a:ln>
            <a:effectLst/>
          </c:spPr>
          <c:marker>
            <c:symbol val="none"/>
          </c:marker>
          <c:cat>
            <c:numRef>
              <c:f>'s5 graf'!$C$41:$AQ$41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's5 graf'!$C$42:$AQ$42</c:f>
              <c:numCache>
                <c:formatCode>General</c:formatCode>
                <c:ptCount val="41"/>
                <c:pt idx="0">
                  <c:v>100</c:v>
                </c:pt>
                <c:pt idx="1">
                  <c:v>99.86800352552936</c:v>
                </c:pt>
                <c:pt idx="2">
                  <c:v>106.103639069395</c:v>
                </c:pt>
                <c:pt idx="3">
                  <c:v>103.07805705477828</c:v>
                </c:pt>
                <c:pt idx="4">
                  <c:v>103.37536782837337</c:v>
                </c:pt>
                <c:pt idx="5">
                  <c:v>102.4509413512879</c:v>
                </c:pt>
                <c:pt idx="6">
                  <c:v>107.92041249728231</c:v>
                </c:pt>
                <c:pt idx="7">
                  <c:v>105.42476342437523</c:v>
                </c:pt>
                <c:pt idx="8">
                  <c:v>106.85400841703779</c:v>
                </c:pt>
                <c:pt idx="9">
                  <c:v>106.31036195156803</c:v>
                </c:pt>
                <c:pt idx="10">
                  <c:v>112.68409823348354</c:v>
                </c:pt>
                <c:pt idx="11">
                  <c:v>109.96921467150216</c:v>
                </c:pt>
                <c:pt idx="12">
                  <c:v>110.41068154623224</c:v>
                </c:pt>
                <c:pt idx="13">
                  <c:v>111.51670368752501</c:v>
                </c:pt>
                <c:pt idx="14">
                  <c:v>118.56480915348611</c:v>
                </c:pt>
                <c:pt idx="15">
                  <c:v>115.33336310131321</c:v>
                </c:pt>
                <c:pt idx="16">
                  <c:v>116.7006719506447</c:v>
                </c:pt>
                <c:pt idx="17">
                  <c:v>117.83916440517008</c:v>
                </c:pt>
                <c:pt idx="18">
                  <c:v>123.20695726064318</c:v>
                </c:pt>
                <c:pt idx="19">
                  <c:v>121.11715922378279</c:v>
                </c:pt>
                <c:pt idx="20">
                  <c:v>123.11719262432089</c:v>
                </c:pt>
                <c:pt idx="21">
                  <c:v>123.45059840913183</c:v>
                </c:pt>
                <c:pt idx="22">
                  <c:v>130.40287940514861</c:v>
                </c:pt>
                <c:pt idx="23">
                  <c:v>126.99086398397444</c:v>
                </c:pt>
                <c:pt idx="24">
                  <c:v>129.07776133905702</c:v>
                </c:pt>
                <c:pt idx="25">
                  <c:v>129.29466437492516</c:v>
                </c:pt>
                <c:pt idx="26">
                  <c:v>138.14657225682825</c:v>
                </c:pt>
                <c:pt idx="27">
                  <c:v>134.24740829124849</c:v>
                </c:pt>
                <c:pt idx="28">
                  <c:v>135.00943371880359</c:v>
                </c:pt>
                <c:pt idx="29">
                  <c:v>135.69271456597536</c:v>
                </c:pt>
                <c:pt idx="30">
                  <c:v>143.27628428898961</c:v>
                </c:pt>
                <c:pt idx="31">
                  <c:v>139.14013250061291</c:v>
                </c:pt>
                <c:pt idx="32">
                  <c:v>139.95122526194226</c:v>
                </c:pt>
                <c:pt idx="33">
                  <c:v>141.11580635593688</c:v>
                </c:pt>
                <c:pt idx="34">
                  <c:v>141.80047909691558</c:v>
                </c:pt>
                <c:pt idx="35">
                  <c:v>137.82332073657381</c:v>
                </c:pt>
                <c:pt idx="36">
                  <c:v>139.51292584605795</c:v>
                </c:pt>
                <c:pt idx="37">
                  <c:v>144.06794922737788</c:v>
                </c:pt>
                <c:pt idx="38">
                  <c:v>152.40760730969816</c:v>
                </c:pt>
                <c:pt idx="39">
                  <c:v>149.29696932211158</c:v>
                </c:pt>
                <c:pt idx="40">
                  <c:v>151.56561041162766</c:v>
                </c:pt>
              </c:numCache>
            </c:numRef>
          </c:val>
          <c:smooth val="0"/>
          <c:extLst>
            <c:ext xmlns:c16="http://schemas.microsoft.com/office/drawing/2014/chart" uri="{C3380CC4-5D6E-409C-BE32-E72D297353CC}">
              <c16:uniqueId val="{00000000-4A01-43DB-9982-7370848C9A71}"/>
            </c:ext>
          </c:extLst>
        </c:ser>
        <c:ser>
          <c:idx val="1"/>
          <c:order val="1"/>
          <c:tx>
            <c:strRef>
              <c:f>'s5 graf'!$B$34</c:f>
              <c:strCache>
                <c:ptCount val="1"/>
                <c:pt idx="0">
                  <c:v>Industri</c:v>
                </c:pt>
              </c:strCache>
            </c:strRef>
          </c:tx>
          <c:spPr>
            <a:ln w="28575" cap="rnd">
              <a:solidFill>
                <a:schemeClr val="accent2"/>
              </a:solidFill>
              <a:round/>
            </a:ln>
            <a:effectLst/>
          </c:spPr>
          <c:marker>
            <c:symbol val="none"/>
          </c:marker>
          <c:cat>
            <c:numRef>
              <c:f>'s5 graf'!$C$41:$AQ$41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's5 graf'!$C$43:$AQ$43</c:f>
              <c:numCache>
                <c:formatCode>General</c:formatCode>
                <c:ptCount val="41"/>
                <c:pt idx="0">
                  <c:v>100</c:v>
                </c:pt>
                <c:pt idx="1">
                  <c:v>102.36019235151745</c:v>
                </c:pt>
                <c:pt idx="2">
                  <c:v>111.93134591284641</c:v>
                </c:pt>
                <c:pt idx="3">
                  <c:v>103.79206380039943</c:v>
                </c:pt>
                <c:pt idx="4">
                  <c:v>100.76787721891505</c:v>
                </c:pt>
                <c:pt idx="5">
                  <c:v>103.01268453117412</c:v>
                </c:pt>
                <c:pt idx="6">
                  <c:v>109.11769361980298</c:v>
                </c:pt>
                <c:pt idx="7">
                  <c:v>102.34575934721705</c:v>
                </c:pt>
                <c:pt idx="8">
                  <c:v>102.16733515580064</c:v>
                </c:pt>
                <c:pt idx="9">
                  <c:v>102.78711959377691</c:v>
                </c:pt>
                <c:pt idx="10">
                  <c:v>110.41759830210121</c:v>
                </c:pt>
                <c:pt idx="11">
                  <c:v>103.20676062001364</c:v>
                </c:pt>
                <c:pt idx="12">
                  <c:v>101.46693779386743</c:v>
                </c:pt>
                <c:pt idx="13">
                  <c:v>104.10905798295973</c:v>
                </c:pt>
                <c:pt idx="14">
                  <c:v>114.25051044638336</c:v>
                </c:pt>
                <c:pt idx="15">
                  <c:v>104.56097286809307</c:v>
                </c:pt>
                <c:pt idx="16">
                  <c:v>103.12370282783337</c:v>
                </c:pt>
                <c:pt idx="17">
                  <c:v>107.50373458957637</c:v>
                </c:pt>
                <c:pt idx="18">
                  <c:v>112.63996272606352</c:v>
                </c:pt>
                <c:pt idx="19">
                  <c:v>106.26607361601246</c:v>
                </c:pt>
                <c:pt idx="20">
                  <c:v>106.09160374318022</c:v>
                </c:pt>
                <c:pt idx="21">
                  <c:v>107.72566719007894</c:v>
                </c:pt>
                <c:pt idx="22">
                  <c:v>109.26693803385344</c:v>
                </c:pt>
                <c:pt idx="23">
                  <c:v>101.79179095628572</c:v>
                </c:pt>
                <c:pt idx="24">
                  <c:v>101.58834788533957</c:v>
                </c:pt>
                <c:pt idx="25">
                  <c:v>104.2740260114581</c:v>
                </c:pt>
                <c:pt idx="26">
                  <c:v>116.83815799742689</c:v>
                </c:pt>
                <c:pt idx="27">
                  <c:v>105.63352530454594</c:v>
                </c:pt>
                <c:pt idx="28">
                  <c:v>104.47046746424159</c:v>
                </c:pt>
                <c:pt idx="29">
                  <c:v>107.51210410617867</c:v>
                </c:pt>
                <c:pt idx="30">
                  <c:v>123.03444765558736</c:v>
                </c:pt>
                <c:pt idx="31">
                  <c:v>109.59713596545161</c:v>
                </c:pt>
                <c:pt idx="32">
                  <c:v>108.08495028348376</c:v>
                </c:pt>
                <c:pt idx="33">
                  <c:v>110.59945591739093</c:v>
                </c:pt>
                <c:pt idx="34">
                  <c:v>119.77450656846202</c:v>
                </c:pt>
                <c:pt idx="35">
                  <c:v>107.21069682709647</c:v>
                </c:pt>
                <c:pt idx="36">
                  <c:v>107.60876647816794</c:v>
                </c:pt>
                <c:pt idx="37">
                  <c:v>114.81762040099399</c:v>
                </c:pt>
                <c:pt idx="38">
                  <c:v>126.58760732724495</c:v>
                </c:pt>
                <c:pt idx="39">
                  <c:v>114.63473330314936</c:v>
                </c:pt>
                <c:pt idx="40">
                  <c:v>113.50289326403313</c:v>
                </c:pt>
              </c:numCache>
            </c:numRef>
          </c:val>
          <c:smooth val="0"/>
          <c:extLst>
            <c:ext xmlns:c16="http://schemas.microsoft.com/office/drawing/2014/chart" uri="{C3380CC4-5D6E-409C-BE32-E72D297353CC}">
              <c16:uniqueId val="{00000001-4A01-43DB-9982-7370848C9A71}"/>
            </c:ext>
          </c:extLst>
        </c:ser>
        <c:ser>
          <c:idx val="2"/>
          <c:order val="2"/>
          <c:tx>
            <c:strRef>
              <c:f>'s5 graf'!$B$39</c:f>
              <c:strCache>
                <c:ptCount val="1"/>
                <c:pt idx="0">
                  <c:v>Tjänster</c:v>
                </c:pt>
              </c:strCache>
            </c:strRef>
          </c:tx>
          <c:spPr>
            <a:ln w="28575" cap="rnd">
              <a:solidFill>
                <a:schemeClr val="accent3"/>
              </a:solidFill>
              <a:round/>
            </a:ln>
            <a:effectLst/>
          </c:spPr>
          <c:marker>
            <c:symbol val="none"/>
          </c:marker>
          <c:cat>
            <c:numRef>
              <c:f>'s5 graf'!$C$41:$AQ$41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's5 graf'!$C$44:$AQ$44</c:f>
              <c:numCache>
                <c:formatCode>General</c:formatCode>
                <c:ptCount val="41"/>
                <c:pt idx="0">
                  <c:v>100</c:v>
                </c:pt>
                <c:pt idx="1">
                  <c:v>100.52125940772899</c:v>
                </c:pt>
                <c:pt idx="2">
                  <c:v>105.08675936312375</c:v>
                </c:pt>
                <c:pt idx="3">
                  <c:v>103.46412909830474</c:v>
                </c:pt>
                <c:pt idx="4">
                  <c:v>104.09851659764166</c:v>
                </c:pt>
                <c:pt idx="5">
                  <c:v>103.53149174331321</c:v>
                </c:pt>
                <c:pt idx="6">
                  <c:v>107.96108616331601</c:v>
                </c:pt>
                <c:pt idx="7">
                  <c:v>106.55919107897728</c:v>
                </c:pt>
                <c:pt idx="8">
                  <c:v>107.96099206476227</c:v>
                </c:pt>
                <c:pt idx="9">
                  <c:v>108.60081295772277</c:v>
                </c:pt>
                <c:pt idx="10">
                  <c:v>113.67908061432884</c:v>
                </c:pt>
                <c:pt idx="11">
                  <c:v>112.19050315972424</c:v>
                </c:pt>
                <c:pt idx="12">
                  <c:v>112.58442438645739</c:v>
                </c:pt>
                <c:pt idx="13">
                  <c:v>114.72611224362304</c:v>
                </c:pt>
                <c:pt idx="14">
                  <c:v>119.80109254575812</c:v>
                </c:pt>
                <c:pt idx="15">
                  <c:v>118.14233915899102</c:v>
                </c:pt>
                <c:pt idx="16">
                  <c:v>119.61914121219054</c:v>
                </c:pt>
                <c:pt idx="17">
                  <c:v>121.5081768142477</c:v>
                </c:pt>
                <c:pt idx="18">
                  <c:v>125.66934774327157</c:v>
                </c:pt>
                <c:pt idx="19">
                  <c:v>124.90706470506353</c:v>
                </c:pt>
                <c:pt idx="20">
                  <c:v>126.80087964743959</c:v>
                </c:pt>
                <c:pt idx="21">
                  <c:v>128.31232608267348</c:v>
                </c:pt>
                <c:pt idx="22">
                  <c:v>135.23857985062907</c:v>
                </c:pt>
                <c:pt idx="23">
                  <c:v>132.84791152823399</c:v>
                </c:pt>
                <c:pt idx="24">
                  <c:v>134.85622164856653</c:v>
                </c:pt>
                <c:pt idx="25">
                  <c:v>135.95944769912984</c:v>
                </c:pt>
                <c:pt idx="26">
                  <c:v>142.74123484035036</c:v>
                </c:pt>
                <c:pt idx="27">
                  <c:v>140.81314053137763</c:v>
                </c:pt>
                <c:pt idx="28">
                  <c:v>141.46819320791744</c:v>
                </c:pt>
                <c:pt idx="29">
                  <c:v>143.07103519769643</c:v>
                </c:pt>
                <c:pt idx="30">
                  <c:v>147.42846729146126</c:v>
                </c:pt>
                <c:pt idx="31">
                  <c:v>145.96948245609371</c:v>
                </c:pt>
                <c:pt idx="32">
                  <c:v>146.91172818517316</c:v>
                </c:pt>
                <c:pt idx="33">
                  <c:v>149.36419079585392</c:v>
                </c:pt>
                <c:pt idx="34">
                  <c:v>146.1375677319007</c:v>
                </c:pt>
                <c:pt idx="35">
                  <c:v>144.49789183013584</c:v>
                </c:pt>
                <c:pt idx="36">
                  <c:v>146.24650189017967</c:v>
                </c:pt>
                <c:pt idx="37">
                  <c:v>151.66712392754974</c:v>
                </c:pt>
                <c:pt idx="38">
                  <c:v>157.9586510461838</c:v>
                </c:pt>
                <c:pt idx="39">
                  <c:v>157.30997103770252</c:v>
                </c:pt>
                <c:pt idx="40">
                  <c:v>160.0825403803556</c:v>
                </c:pt>
              </c:numCache>
            </c:numRef>
          </c:val>
          <c:smooth val="0"/>
          <c:extLst>
            <c:ext xmlns:c16="http://schemas.microsoft.com/office/drawing/2014/chart" uri="{C3380CC4-5D6E-409C-BE32-E72D297353CC}">
              <c16:uniqueId val="{00000002-4A01-43DB-9982-7370848C9A71}"/>
            </c:ext>
          </c:extLst>
        </c:ser>
        <c:ser>
          <c:idx val="3"/>
          <c:order val="3"/>
          <c:tx>
            <c:strRef>
              <c:f>'s5 graf'!$B$40</c:f>
              <c:strCache>
                <c:ptCount val="1"/>
                <c:pt idx="0">
                  <c:v>Övrigt</c:v>
                </c:pt>
              </c:strCache>
            </c:strRef>
          </c:tx>
          <c:spPr>
            <a:ln w="28575" cap="rnd">
              <a:solidFill>
                <a:schemeClr val="accent5"/>
              </a:solidFill>
              <a:prstDash val="sysDash"/>
              <a:round/>
            </a:ln>
            <a:effectLst/>
          </c:spPr>
          <c:marker>
            <c:symbol val="none"/>
          </c:marker>
          <c:cat>
            <c:numRef>
              <c:f>'s5 graf'!$C$41:$AQ$41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's5 graf'!$C$45:$AQ$45</c:f>
              <c:numCache>
                <c:formatCode>General</c:formatCode>
                <c:ptCount val="41"/>
                <c:pt idx="0">
                  <c:v>100</c:v>
                </c:pt>
                <c:pt idx="1">
                  <c:v>89.907169609248356</c:v>
                </c:pt>
                <c:pt idx="2">
                  <c:v>102.16522612815149</c:v>
                </c:pt>
                <c:pt idx="3">
                  <c:v>98.711281965343289</c:v>
                </c:pt>
                <c:pt idx="4">
                  <c:v>103.09777071121603</c:v>
                </c:pt>
                <c:pt idx="5">
                  <c:v>93.106726286170129</c:v>
                </c:pt>
                <c:pt idx="6">
                  <c:v>105.21283254088014</c:v>
                </c:pt>
                <c:pt idx="7">
                  <c:v>102.96330484642978</c:v>
                </c:pt>
                <c:pt idx="8">
                  <c:v>107.8215246233449</c:v>
                </c:pt>
                <c:pt idx="9">
                  <c:v>95.945637946964922</c:v>
                </c:pt>
                <c:pt idx="10">
                  <c:v>109.65582733868615</c:v>
                </c:pt>
                <c:pt idx="11">
                  <c:v>106.61883603629654</c:v>
                </c:pt>
                <c:pt idx="12">
                  <c:v>111.79116256158535</c:v>
                </c:pt>
                <c:pt idx="13">
                  <c:v>101.9427048335627</c:v>
                </c:pt>
                <c:pt idx="14">
                  <c:v>117.80294774224384</c:v>
                </c:pt>
                <c:pt idx="15">
                  <c:v>115.54490509916432</c:v>
                </c:pt>
                <c:pt idx="16">
                  <c:v>121.69705814727476</c:v>
                </c:pt>
                <c:pt idx="17">
                  <c:v>110.63373839183699</c:v>
                </c:pt>
                <c:pt idx="18">
                  <c:v>125.64332688342746</c:v>
                </c:pt>
                <c:pt idx="19">
                  <c:v>122.03722279909661</c:v>
                </c:pt>
                <c:pt idx="20">
                  <c:v>129.20080699689322</c:v>
                </c:pt>
                <c:pt idx="21">
                  <c:v>117.96837912096055</c:v>
                </c:pt>
                <c:pt idx="22">
                  <c:v>135.95710483968938</c:v>
                </c:pt>
                <c:pt idx="23">
                  <c:v>132.91500614354712</c:v>
                </c:pt>
                <c:pt idx="24">
                  <c:v>140.18730866982864</c:v>
                </c:pt>
                <c:pt idx="25">
                  <c:v>128.71749140590597</c:v>
                </c:pt>
                <c:pt idx="26">
                  <c:v>145.87968092029755</c:v>
                </c:pt>
                <c:pt idx="27">
                  <c:v>141.62106526410597</c:v>
                </c:pt>
                <c:pt idx="28">
                  <c:v>147.05278048710846</c:v>
                </c:pt>
                <c:pt idx="29">
                  <c:v>136.0126797717846</c:v>
                </c:pt>
                <c:pt idx="30">
                  <c:v>152.24198312416519</c:v>
                </c:pt>
                <c:pt idx="31">
                  <c:v>146.36967884500785</c:v>
                </c:pt>
                <c:pt idx="32">
                  <c:v>150.83680019664666</c:v>
                </c:pt>
                <c:pt idx="33">
                  <c:v>139.50137842025563</c:v>
                </c:pt>
                <c:pt idx="34">
                  <c:v>152.93007804241839</c:v>
                </c:pt>
                <c:pt idx="35">
                  <c:v>148.37267293751651</c:v>
                </c:pt>
                <c:pt idx="36">
                  <c:v>152.20046501743133</c:v>
                </c:pt>
                <c:pt idx="37">
                  <c:v>144.85573078318308</c:v>
                </c:pt>
                <c:pt idx="38">
                  <c:v>161.90305669688007</c:v>
                </c:pt>
                <c:pt idx="39">
                  <c:v>157.77731677716167</c:v>
                </c:pt>
                <c:pt idx="40">
                  <c:v>163.024216106675</c:v>
                </c:pt>
              </c:numCache>
            </c:numRef>
          </c:val>
          <c:smooth val="0"/>
          <c:extLst>
            <c:ext xmlns:c16="http://schemas.microsoft.com/office/drawing/2014/chart" uri="{C3380CC4-5D6E-409C-BE32-E72D297353CC}">
              <c16:uniqueId val="{00000003-4A01-43DB-9982-7370848C9A71}"/>
            </c:ext>
          </c:extLst>
        </c:ser>
        <c:dLbls>
          <c:showLegendKey val="0"/>
          <c:showVal val="0"/>
          <c:showCatName val="0"/>
          <c:showSerName val="0"/>
          <c:showPercent val="0"/>
          <c:showBubbleSize val="0"/>
        </c:dLbls>
        <c:smooth val="0"/>
        <c:axId val="464049856"/>
        <c:axId val="464044608"/>
      </c:lineChart>
      <c:catAx>
        <c:axId val="46404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4608"/>
        <c:crosses val="autoZero"/>
        <c:auto val="1"/>
        <c:lblAlgn val="ctr"/>
        <c:lblOffset val="100"/>
        <c:noMultiLvlLbl val="0"/>
      </c:catAx>
      <c:valAx>
        <c:axId val="464044608"/>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's6'!$A$4</c:f>
              <c:strCache>
                <c:ptCount val="1"/>
                <c:pt idx="0">
                  <c:v>Stockholmsregionen</c:v>
                </c:pt>
              </c:strCache>
            </c:strRef>
          </c:tx>
          <c:spPr>
            <a:ln w="28575" cap="rnd">
              <a:solidFill>
                <a:schemeClr val="accent2"/>
              </a:solidFill>
              <a:round/>
            </a:ln>
            <a:effectLst/>
          </c:spPr>
          <c:marker>
            <c:symbol val="none"/>
          </c:marker>
          <c:cat>
            <c:numRef>
              <c:f>'s6'!$Q$12:$BE$12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's6'!$Q$13:$BE$13</c:f>
              <c:numCache>
                <c:formatCode>General</c:formatCode>
                <c:ptCount val="41"/>
                <c:pt idx="0">
                  <c:v>9250.5</c:v>
                </c:pt>
                <c:pt idx="1">
                  <c:v>8972.75</c:v>
                </c:pt>
                <c:pt idx="2">
                  <c:v>8624.75</c:v>
                </c:pt>
                <c:pt idx="3">
                  <c:v>8224.75</c:v>
                </c:pt>
                <c:pt idx="4">
                  <c:v>8169.25</c:v>
                </c:pt>
                <c:pt idx="5">
                  <c:v>7987.25</c:v>
                </c:pt>
                <c:pt idx="6">
                  <c:v>7783.25</c:v>
                </c:pt>
                <c:pt idx="7">
                  <c:v>7832.75</c:v>
                </c:pt>
                <c:pt idx="8">
                  <c:v>7771.25</c:v>
                </c:pt>
                <c:pt idx="9">
                  <c:v>7870</c:v>
                </c:pt>
                <c:pt idx="10">
                  <c:v>7823.75</c:v>
                </c:pt>
                <c:pt idx="11">
                  <c:v>7891.75</c:v>
                </c:pt>
                <c:pt idx="12">
                  <c:v>8023.5</c:v>
                </c:pt>
                <c:pt idx="13">
                  <c:v>8165</c:v>
                </c:pt>
                <c:pt idx="14">
                  <c:v>8274</c:v>
                </c:pt>
                <c:pt idx="15">
                  <c:v>8290.5</c:v>
                </c:pt>
                <c:pt idx="16">
                  <c:v>8362</c:v>
                </c:pt>
                <c:pt idx="17">
                  <c:v>8574.5</c:v>
                </c:pt>
                <c:pt idx="18">
                  <c:v>8749</c:v>
                </c:pt>
                <c:pt idx="19">
                  <c:v>9094.75</c:v>
                </c:pt>
                <c:pt idx="20">
                  <c:v>9073.25</c:v>
                </c:pt>
                <c:pt idx="21">
                  <c:v>9102.75</c:v>
                </c:pt>
                <c:pt idx="22">
                  <c:v>9166.25</c:v>
                </c:pt>
                <c:pt idx="23">
                  <c:v>8994.25</c:v>
                </c:pt>
                <c:pt idx="24">
                  <c:v>9079.25</c:v>
                </c:pt>
                <c:pt idx="25">
                  <c:v>9036</c:v>
                </c:pt>
                <c:pt idx="26">
                  <c:v>8736</c:v>
                </c:pt>
                <c:pt idx="27">
                  <c:v>8654.75</c:v>
                </c:pt>
                <c:pt idx="28">
                  <c:v>8526.75</c:v>
                </c:pt>
                <c:pt idx="29">
                  <c:v>8346.25</c:v>
                </c:pt>
                <c:pt idx="30">
                  <c:v>8546.5</c:v>
                </c:pt>
                <c:pt idx="31">
                  <c:v>8480.75</c:v>
                </c:pt>
                <c:pt idx="32">
                  <c:v>8574</c:v>
                </c:pt>
                <c:pt idx="33">
                  <c:v>8476.5</c:v>
                </c:pt>
                <c:pt idx="34">
                  <c:v>8788</c:v>
                </c:pt>
                <c:pt idx="35">
                  <c:v>8818</c:v>
                </c:pt>
                <c:pt idx="36">
                  <c:v>9043</c:v>
                </c:pt>
                <c:pt idx="37">
                  <c:v>9565</c:v>
                </c:pt>
                <c:pt idx="38">
                  <c:v>9607.25</c:v>
                </c:pt>
                <c:pt idx="39">
                  <c:v>9871.5</c:v>
                </c:pt>
                <c:pt idx="40">
                  <c:v>9951.5</c:v>
                </c:pt>
              </c:numCache>
            </c:numRef>
          </c:val>
          <c:smooth val="0"/>
          <c:extLst>
            <c:ext xmlns:c16="http://schemas.microsoft.com/office/drawing/2014/chart" uri="{C3380CC4-5D6E-409C-BE32-E72D297353CC}">
              <c16:uniqueId val="{00000000-B4F3-417E-A8B3-E24999611379}"/>
            </c:ext>
          </c:extLst>
        </c:ser>
        <c:ser>
          <c:idx val="1"/>
          <c:order val="1"/>
          <c:tx>
            <c:strRef>
              <c:f>'s6'!$A$5</c:f>
              <c:strCache>
                <c:ptCount val="1"/>
                <c:pt idx="0">
                  <c:v>Övriga Sverige</c:v>
                </c:pt>
              </c:strCache>
            </c:strRef>
          </c:tx>
          <c:spPr>
            <a:ln w="28575" cap="rnd">
              <a:solidFill>
                <a:schemeClr val="accent1"/>
              </a:solidFill>
              <a:prstDash val="sysDash"/>
              <a:round/>
            </a:ln>
            <a:effectLst/>
          </c:spPr>
          <c:marker>
            <c:symbol val="none"/>
          </c:marker>
          <c:cat>
            <c:numRef>
              <c:f>'s6'!$Q$12:$BE$12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's6'!$Q$14:$BE$14</c:f>
              <c:numCache>
                <c:formatCode>General</c:formatCode>
                <c:ptCount val="41"/>
                <c:pt idx="0">
                  <c:v>8641</c:v>
                </c:pt>
                <c:pt idx="1">
                  <c:v>8352</c:v>
                </c:pt>
                <c:pt idx="2">
                  <c:v>8021.5</c:v>
                </c:pt>
                <c:pt idx="3">
                  <c:v>7679.75</c:v>
                </c:pt>
                <c:pt idx="4">
                  <c:v>7611.25</c:v>
                </c:pt>
                <c:pt idx="5">
                  <c:v>7456.5</c:v>
                </c:pt>
                <c:pt idx="6">
                  <c:v>7220.5</c:v>
                </c:pt>
                <c:pt idx="7">
                  <c:v>7236.5</c:v>
                </c:pt>
                <c:pt idx="8">
                  <c:v>7209.25</c:v>
                </c:pt>
                <c:pt idx="9">
                  <c:v>7262</c:v>
                </c:pt>
                <c:pt idx="10">
                  <c:v>7220.25</c:v>
                </c:pt>
                <c:pt idx="11">
                  <c:v>7212.75</c:v>
                </c:pt>
                <c:pt idx="12">
                  <c:v>7315</c:v>
                </c:pt>
                <c:pt idx="13">
                  <c:v>7428</c:v>
                </c:pt>
                <c:pt idx="14">
                  <c:v>7498.25</c:v>
                </c:pt>
                <c:pt idx="15">
                  <c:v>7418.5</c:v>
                </c:pt>
                <c:pt idx="16">
                  <c:v>7406.75</c:v>
                </c:pt>
                <c:pt idx="17">
                  <c:v>7581.75</c:v>
                </c:pt>
                <c:pt idx="18">
                  <c:v>7687</c:v>
                </c:pt>
                <c:pt idx="19">
                  <c:v>7991.5</c:v>
                </c:pt>
                <c:pt idx="20">
                  <c:v>8023.25</c:v>
                </c:pt>
                <c:pt idx="21">
                  <c:v>8095.5</c:v>
                </c:pt>
                <c:pt idx="22">
                  <c:v>8157</c:v>
                </c:pt>
                <c:pt idx="23">
                  <c:v>7963</c:v>
                </c:pt>
                <c:pt idx="24">
                  <c:v>8019.25</c:v>
                </c:pt>
                <c:pt idx="25">
                  <c:v>7992.25</c:v>
                </c:pt>
                <c:pt idx="26">
                  <c:v>7790.25</c:v>
                </c:pt>
                <c:pt idx="27">
                  <c:v>7831</c:v>
                </c:pt>
                <c:pt idx="28">
                  <c:v>7721.75</c:v>
                </c:pt>
                <c:pt idx="29">
                  <c:v>7558.75</c:v>
                </c:pt>
                <c:pt idx="30">
                  <c:v>7766</c:v>
                </c:pt>
                <c:pt idx="31">
                  <c:v>7680</c:v>
                </c:pt>
                <c:pt idx="32">
                  <c:v>7765.5</c:v>
                </c:pt>
                <c:pt idx="33">
                  <c:v>7639.5</c:v>
                </c:pt>
                <c:pt idx="34">
                  <c:v>7871.5</c:v>
                </c:pt>
                <c:pt idx="35">
                  <c:v>7968</c:v>
                </c:pt>
                <c:pt idx="36">
                  <c:v>8185.5</c:v>
                </c:pt>
                <c:pt idx="37">
                  <c:v>8801</c:v>
                </c:pt>
                <c:pt idx="38">
                  <c:v>8981.5</c:v>
                </c:pt>
                <c:pt idx="39">
                  <c:v>9338.25</c:v>
                </c:pt>
                <c:pt idx="40">
                  <c:v>9464</c:v>
                </c:pt>
              </c:numCache>
            </c:numRef>
          </c:val>
          <c:smooth val="0"/>
          <c:extLst>
            <c:ext xmlns:c16="http://schemas.microsoft.com/office/drawing/2014/chart" uri="{C3380CC4-5D6E-409C-BE32-E72D297353CC}">
              <c16:uniqueId val="{00000001-B4F3-417E-A8B3-E24999611379}"/>
            </c:ext>
          </c:extLst>
        </c:ser>
        <c:dLbls>
          <c:showLegendKey val="0"/>
          <c:showVal val="0"/>
          <c:showCatName val="0"/>
          <c:showSerName val="0"/>
          <c:showPercent val="0"/>
          <c:showBubbleSize val="0"/>
        </c:dLbls>
        <c:smooth val="0"/>
        <c:axId val="464036736"/>
        <c:axId val="464034768"/>
      </c:lineChart>
      <c:catAx>
        <c:axId val="46403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4768"/>
        <c:crosses val="autoZero"/>
        <c:auto val="1"/>
        <c:lblAlgn val="ctr"/>
        <c:lblOffset val="100"/>
        <c:noMultiLvlLbl val="0"/>
      </c:catAx>
      <c:valAx>
        <c:axId val="464034768"/>
        <c:scaling>
          <c:orientation val="minMax"/>
          <c:max val="1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's7'!$A$4</c:f>
              <c:strCache>
                <c:ptCount val="1"/>
                <c:pt idx="0">
                  <c:v>Stockholmsregionen</c:v>
                </c:pt>
              </c:strCache>
            </c:strRef>
          </c:tx>
          <c:spPr>
            <a:ln w="28575" cap="rnd">
              <a:solidFill>
                <a:schemeClr val="accent2"/>
              </a:solidFill>
              <a:round/>
            </a:ln>
            <a:effectLst/>
          </c:spPr>
          <c:marker>
            <c:symbol val="none"/>
          </c:marker>
          <c:cat>
            <c:strRef>
              <c:f>'s7'!$AU$8:$CI$8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's7'!$AU$9:$CI$9</c:f>
              <c:numCache>
                <c:formatCode>General</c:formatCode>
                <c:ptCount val="41"/>
                <c:pt idx="0">
                  <c:v>941</c:v>
                </c:pt>
                <c:pt idx="1">
                  <c:v>997.25</c:v>
                </c:pt>
                <c:pt idx="2">
                  <c:v>1012.75</c:v>
                </c:pt>
                <c:pt idx="3">
                  <c:v>1016.75</c:v>
                </c:pt>
                <c:pt idx="4">
                  <c:v>1035.25</c:v>
                </c:pt>
                <c:pt idx="5">
                  <c:v>1055.5</c:v>
                </c:pt>
                <c:pt idx="6">
                  <c:v>1073</c:v>
                </c:pt>
                <c:pt idx="7">
                  <c:v>1022.75</c:v>
                </c:pt>
                <c:pt idx="8">
                  <c:v>989.5</c:v>
                </c:pt>
                <c:pt idx="9">
                  <c:v>953.75</c:v>
                </c:pt>
                <c:pt idx="10">
                  <c:v>838.5</c:v>
                </c:pt>
                <c:pt idx="11">
                  <c:v>844.25</c:v>
                </c:pt>
                <c:pt idx="12">
                  <c:v>837</c:v>
                </c:pt>
                <c:pt idx="13">
                  <c:v>764.5</c:v>
                </c:pt>
                <c:pt idx="14">
                  <c:v>772.5</c:v>
                </c:pt>
                <c:pt idx="15">
                  <c:v>802.5</c:v>
                </c:pt>
                <c:pt idx="16">
                  <c:v>837</c:v>
                </c:pt>
                <c:pt idx="17">
                  <c:v>830.5</c:v>
                </c:pt>
                <c:pt idx="18">
                  <c:v>828.5</c:v>
                </c:pt>
                <c:pt idx="19">
                  <c:v>805.25</c:v>
                </c:pt>
                <c:pt idx="20">
                  <c:v>825.5</c:v>
                </c:pt>
                <c:pt idx="21">
                  <c:v>900</c:v>
                </c:pt>
                <c:pt idx="22">
                  <c:v>943.5</c:v>
                </c:pt>
                <c:pt idx="23">
                  <c:v>997.25</c:v>
                </c:pt>
                <c:pt idx="24">
                  <c:v>1012.75</c:v>
                </c:pt>
                <c:pt idx="25">
                  <c:v>1016.75</c:v>
                </c:pt>
                <c:pt idx="26">
                  <c:v>1035.25</c:v>
                </c:pt>
                <c:pt idx="27">
                  <c:v>1055.5</c:v>
                </c:pt>
                <c:pt idx="28">
                  <c:v>1073</c:v>
                </c:pt>
                <c:pt idx="29">
                  <c:v>1022.75</c:v>
                </c:pt>
                <c:pt idx="30">
                  <c:v>989.5</c:v>
                </c:pt>
                <c:pt idx="31">
                  <c:v>953.75</c:v>
                </c:pt>
                <c:pt idx="32">
                  <c:v>906.5</c:v>
                </c:pt>
                <c:pt idx="33">
                  <c:v>993</c:v>
                </c:pt>
                <c:pt idx="34">
                  <c:v>1073.5</c:v>
                </c:pt>
                <c:pt idx="35">
                  <c:v>1022.75</c:v>
                </c:pt>
                <c:pt idx="36">
                  <c:v>989.5</c:v>
                </c:pt>
                <c:pt idx="37">
                  <c:v>953.75</c:v>
                </c:pt>
                <c:pt idx="38">
                  <c:v>885.25</c:v>
                </c:pt>
                <c:pt idx="39">
                  <c:v>895.25</c:v>
                </c:pt>
                <c:pt idx="40">
                  <c:v>886.5</c:v>
                </c:pt>
              </c:numCache>
            </c:numRef>
          </c:val>
          <c:smooth val="0"/>
          <c:extLst>
            <c:ext xmlns:c16="http://schemas.microsoft.com/office/drawing/2014/chart" uri="{C3380CC4-5D6E-409C-BE32-E72D297353CC}">
              <c16:uniqueId val="{00000000-464B-47D4-848A-984AE7114243}"/>
            </c:ext>
          </c:extLst>
        </c:ser>
        <c:ser>
          <c:idx val="1"/>
          <c:order val="1"/>
          <c:tx>
            <c:strRef>
              <c:f>'s7'!$A$5</c:f>
              <c:strCache>
                <c:ptCount val="1"/>
                <c:pt idx="0">
                  <c:v>Övriga Sverige</c:v>
                </c:pt>
              </c:strCache>
            </c:strRef>
          </c:tx>
          <c:spPr>
            <a:ln w="28575" cap="rnd">
              <a:solidFill>
                <a:schemeClr val="accent1"/>
              </a:solidFill>
              <a:prstDash val="sysDash"/>
              <a:round/>
            </a:ln>
            <a:effectLst/>
          </c:spPr>
          <c:marker>
            <c:symbol val="none"/>
          </c:marker>
          <c:cat>
            <c:strRef>
              <c:f>'s7'!$AU$8:$CI$8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's7'!$AU$10:$CI$10</c:f>
              <c:numCache>
                <c:formatCode>General</c:formatCode>
                <c:ptCount val="41"/>
                <c:pt idx="0">
                  <c:v>849.75</c:v>
                </c:pt>
                <c:pt idx="1">
                  <c:v>912.5</c:v>
                </c:pt>
                <c:pt idx="2">
                  <c:v>912.75</c:v>
                </c:pt>
                <c:pt idx="3">
                  <c:v>918.5</c:v>
                </c:pt>
                <c:pt idx="4">
                  <c:v>908.75</c:v>
                </c:pt>
                <c:pt idx="5">
                  <c:v>948.25</c:v>
                </c:pt>
                <c:pt idx="6">
                  <c:v>978.75</c:v>
                </c:pt>
                <c:pt idx="7">
                  <c:v>937.25</c:v>
                </c:pt>
                <c:pt idx="8">
                  <c:v>934.25</c:v>
                </c:pt>
                <c:pt idx="9">
                  <c:v>881.75</c:v>
                </c:pt>
                <c:pt idx="10">
                  <c:v>831</c:v>
                </c:pt>
                <c:pt idx="11">
                  <c:v>850</c:v>
                </c:pt>
                <c:pt idx="12">
                  <c:v>826</c:v>
                </c:pt>
                <c:pt idx="13">
                  <c:v>760.25</c:v>
                </c:pt>
                <c:pt idx="14">
                  <c:v>732.25</c:v>
                </c:pt>
                <c:pt idx="15">
                  <c:v>752.25</c:v>
                </c:pt>
                <c:pt idx="16">
                  <c:v>744.75</c:v>
                </c:pt>
                <c:pt idx="17">
                  <c:v>758.75</c:v>
                </c:pt>
                <c:pt idx="18">
                  <c:v>770</c:v>
                </c:pt>
                <c:pt idx="19">
                  <c:v>778.5</c:v>
                </c:pt>
                <c:pt idx="20">
                  <c:v>801.25</c:v>
                </c:pt>
                <c:pt idx="21">
                  <c:v>832</c:v>
                </c:pt>
                <c:pt idx="22">
                  <c:v>890.25</c:v>
                </c:pt>
                <c:pt idx="23">
                  <c:v>912.5</c:v>
                </c:pt>
                <c:pt idx="24">
                  <c:v>912.75</c:v>
                </c:pt>
                <c:pt idx="25">
                  <c:v>918.5</c:v>
                </c:pt>
                <c:pt idx="26">
                  <c:v>908.75</c:v>
                </c:pt>
                <c:pt idx="27">
                  <c:v>948.25</c:v>
                </c:pt>
                <c:pt idx="28">
                  <c:v>978.75</c:v>
                </c:pt>
                <c:pt idx="29">
                  <c:v>937.25</c:v>
                </c:pt>
                <c:pt idx="30">
                  <c:v>934.25</c:v>
                </c:pt>
                <c:pt idx="31">
                  <c:v>881.75</c:v>
                </c:pt>
                <c:pt idx="32">
                  <c:v>862.75</c:v>
                </c:pt>
                <c:pt idx="33">
                  <c:v>972</c:v>
                </c:pt>
                <c:pt idx="34">
                  <c:v>994</c:v>
                </c:pt>
                <c:pt idx="35">
                  <c:v>937.25</c:v>
                </c:pt>
                <c:pt idx="36">
                  <c:v>934.25</c:v>
                </c:pt>
                <c:pt idx="37">
                  <c:v>881.75</c:v>
                </c:pt>
                <c:pt idx="38">
                  <c:v>828.5</c:v>
                </c:pt>
                <c:pt idx="39">
                  <c:v>835.5</c:v>
                </c:pt>
                <c:pt idx="40">
                  <c:v>838.75</c:v>
                </c:pt>
              </c:numCache>
            </c:numRef>
          </c:val>
          <c:smooth val="0"/>
          <c:extLst>
            <c:ext xmlns:c16="http://schemas.microsoft.com/office/drawing/2014/chart" uri="{C3380CC4-5D6E-409C-BE32-E72D297353CC}">
              <c16:uniqueId val="{00000001-464B-47D4-848A-984AE7114243}"/>
            </c:ext>
          </c:extLst>
        </c:ser>
        <c:dLbls>
          <c:showLegendKey val="0"/>
          <c:showVal val="0"/>
          <c:showCatName val="0"/>
          <c:showSerName val="0"/>
          <c:showPercent val="0"/>
          <c:showBubbleSize val="0"/>
        </c:dLbls>
        <c:smooth val="0"/>
        <c:axId val="793232792"/>
        <c:axId val="793235744"/>
      </c:lineChart>
      <c:catAx>
        <c:axId val="79323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5744"/>
        <c:crosses val="autoZero"/>
        <c:auto val="1"/>
        <c:lblAlgn val="ctr"/>
        <c:lblOffset val="100"/>
        <c:noMultiLvlLbl val="0"/>
      </c:catAx>
      <c:valAx>
        <c:axId val="793235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's8'!$A$4</c:f>
              <c:strCache>
                <c:ptCount val="1"/>
                <c:pt idx="0">
                  <c:v>Stockholmsregionen</c:v>
                </c:pt>
              </c:strCache>
            </c:strRef>
          </c:tx>
          <c:spPr>
            <a:ln w="28575" cap="rnd">
              <a:solidFill>
                <a:schemeClr val="accent2"/>
              </a:solidFill>
              <a:round/>
            </a:ln>
            <a:effectLst/>
          </c:spPr>
          <c:marker>
            <c:symbol val="none"/>
          </c:marker>
          <c:cat>
            <c:numRef>
              <c:f>'s8'!$R$10:$BF$10</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's8'!$R$11:$BF$11</c:f>
              <c:numCache>
                <c:formatCode>General</c:formatCode>
                <c:ptCount val="41"/>
                <c:pt idx="0">
                  <c:v>100</c:v>
                </c:pt>
                <c:pt idx="1">
                  <c:v>99.179819751084835</c:v>
                </c:pt>
                <c:pt idx="2">
                  <c:v>100.9250870249392</c:v>
                </c:pt>
                <c:pt idx="3">
                  <c:v>102.00753421391445</c:v>
                </c:pt>
                <c:pt idx="4">
                  <c:v>101.02999380096324</c:v>
                </c:pt>
                <c:pt idx="5">
                  <c:v>100.17643412331314</c:v>
                </c:pt>
                <c:pt idx="6">
                  <c:v>102.29841209289019</c:v>
                </c:pt>
                <c:pt idx="7">
                  <c:v>103.4047017309618</c:v>
                </c:pt>
                <c:pt idx="8">
                  <c:v>102.70373372752849</c:v>
                </c:pt>
                <c:pt idx="9">
                  <c:v>101.53545372180631</c:v>
                </c:pt>
                <c:pt idx="10">
                  <c:v>103.7575699775881</c:v>
                </c:pt>
                <c:pt idx="11">
                  <c:v>105.67450288493635</c:v>
                </c:pt>
                <c:pt idx="12">
                  <c:v>104.21534500023843</c:v>
                </c:pt>
                <c:pt idx="13">
                  <c:v>103.57159887463641</c:v>
                </c:pt>
                <c:pt idx="14">
                  <c:v>105.35024557722569</c:v>
                </c:pt>
                <c:pt idx="15">
                  <c:v>106.48037766439369</c:v>
                </c:pt>
                <c:pt idx="16">
                  <c:v>105.87001096704972</c:v>
                </c:pt>
                <c:pt idx="17">
                  <c:v>105.13089504506222</c:v>
                </c:pt>
                <c:pt idx="18">
                  <c:v>107.89661914071813</c:v>
                </c:pt>
                <c:pt idx="19">
                  <c:v>108.2924037957179</c:v>
                </c:pt>
                <c:pt idx="20">
                  <c:v>107.46745505698345</c:v>
                </c:pt>
                <c:pt idx="21">
                  <c:v>107.2004196271041</c:v>
                </c:pt>
                <c:pt idx="22">
                  <c:v>109.72771923131944</c:v>
                </c:pt>
                <c:pt idx="23">
                  <c:v>111.05812789089696</c:v>
                </c:pt>
                <c:pt idx="24">
                  <c:v>110.09489294740355</c:v>
                </c:pt>
                <c:pt idx="25">
                  <c:v>110.07105049830719</c:v>
                </c:pt>
                <c:pt idx="26">
                  <c:v>111.95937246673978</c:v>
                </c:pt>
                <c:pt idx="27">
                  <c:v>113.2707071670402</c:v>
                </c:pt>
                <c:pt idx="28">
                  <c:v>111.93553001764342</c:v>
                </c:pt>
                <c:pt idx="29">
                  <c:v>111.73048495541462</c:v>
                </c:pt>
                <c:pt idx="30">
                  <c:v>113.12288398264269</c:v>
                </c:pt>
                <c:pt idx="31">
                  <c:v>114.42468170330456</c:v>
                </c:pt>
                <c:pt idx="32">
                  <c:v>113.1419579419198</c:v>
                </c:pt>
                <c:pt idx="33">
                  <c:v>112.18349148824568</c:v>
                </c:pt>
                <c:pt idx="34">
                  <c:v>111.57312479137858</c:v>
                </c:pt>
                <c:pt idx="35">
                  <c:v>111.80678079252301</c:v>
                </c:pt>
                <c:pt idx="36">
                  <c:v>111.04382242143913</c:v>
                </c:pt>
                <c:pt idx="37">
                  <c:v>109.22225931047637</c:v>
                </c:pt>
                <c:pt idx="38">
                  <c:v>111.87830813981212</c:v>
                </c:pt>
                <c:pt idx="39">
                  <c:v>114.1576462734252</c:v>
                </c:pt>
                <c:pt idx="40">
                  <c:v>111.88784511945067</c:v>
                </c:pt>
              </c:numCache>
            </c:numRef>
          </c:val>
          <c:smooth val="0"/>
          <c:extLst>
            <c:ext xmlns:c16="http://schemas.microsoft.com/office/drawing/2014/chart" uri="{C3380CC4-5D6E-409C-BE32-E72D297353CC}">
              <c16:uniqueId val="{00000000-734E-40C1-B822-2748A562D671}"/>
            </c:ext>
          </c:extLst>
        </c:ser>
        <c:ser>
          <c:idx val="1"/>
          <c:order val="1"/>
          <c:tx>
            <c:strRef>
              <c:f>'s8'!$A$5</c:f>
              <c:strCache>
                <c:ptCount val="1"/>
                <c:pt idx="0">
                  <c:v>Övriga Sverige</c:v>
                </c:pt>
              </c:strCache>
            </c:strRef>
          </c:tx>
          <c:spPr>
            <a:ln w="28575" cap="rnd">
              <a:solidFill>
                <a:schemeClr val="accent1"/>
              </a:solidFill>
              <a:prstDash val="sysDash"/>
              <a:round/>
            </a:ln>
            <a:effectLst/>
          </c:spPr>
          <c:marker>
            <c:symbol val="none"/>
          </c:marker>
          <c:cat>
            <c:numRef>
              <c:f>'s8'!$R$10:$BF$10</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's8'!$R$12:$BF$12</c:f>
              <c:numCache>
                <c:formatCode>General</c:formatCode>
                <c:ptCount val="41"/>
                <c:pt idx="0">
                  <c:v>100</c:v>
                </c:pt>
                <c:pt idx="1">
                  <c:v>98.833333333333329</c:v>
                </c:pt>
                <c:pt idx="2">
                  <c:v>101.64682539682539</c:v>
                </c:pt>
                <c:pt idx="3">
                  <c:v>103.02380952380952</c:v>
                </c:pt>
                <c:pt idx="4">
                  <c:v>100.23412698412699</c:v>
                </c:pt>
                <c:pt idx="5">
                  <c:v>99.511904761904759</c:v>
                </c:pt>
                <c:pt idx="6">
                  <c:v>102.02380952380952</c:v>
                </c:pt>
                <c:pt idx="7">
                  <c:v>103.88095238095238</c:v>
                </c:pt>
                <c:pt idx="8">
                  <c:v>101.3452380952381</c:v>
                </c:pt>
                <c:pt idx="9">
                  <c:v>100.40079365079364</c:v>
                </c:pt>
                <c:pt idx="10">
                  <c:v>103.28174603174604</c:v>
                </c:pt>
                <c:pt idx="11">
                  <c:v>105.6547619047619</c:v>
                </c:pt>
                <c:pt idx="12">
                  <c:v>102.66666666666667</c:v>
                </c:pt>
                <c:pt idx="13">
                  <c:v>101.90079365079364</c:v>
                </c:pt>
                <c:pt idx="14">
                  <c:v>104.25793650793651</c:v>
                </c:pt>
                <c:pt idx="15">
                  <c:v>106.79761904761905</c:v>
                </c:pt>
                <c:pt idx="16">
                  <c:v>104.25000000039684</c:v>
                </c:pt>
                <c:pt idx="17">
                  <c:v>103.44047618690477</c:v>
                </c:pt>
                <c:pt idx="18">
                  <c:v>106.02380952380952</c:v>
                </c:pt>
                <c:pt idx="19">
                  <c:v>107.24603174603175</c:v>
                </c:pt>
                <c:pt idx="20">
                  <c:v>105.84126984126983</c:v>
                </c:pt>
                <c:pt idx="21">
                  <c:v>106.20238095238095</c:v>
                </c:pt>
                <c:pt idx="22">
                  <c:v>108.44444444444444</c:v>
                </c:pt>
                <c:pt idx="23">
                  <c:v>110.11111111111111</c:v>
                </c:pt>
                <c:pt idx="24">
                  <c:v>107.7936507936508</c:v>
                </c:pt>
                <c:pt idx="25">
                  <c:v>107.49206349206349</c:v>
                </c:pt>
                <c:pt idx="26">
                  <c:v>110.00793650793651</c:v>
                </c:pt>
                <c:pt idx="27">
                  <c:v>110.56349206349206</c:v>
                </c:pt>
                <c:pt idx="28">
                  <c:v>108.86904761904762</c:v>
                </c:pt>
                <c:pt idx="29">
                  <c:v>107.51587301587301</c:v>
                </c:pt>
                <c:pt idx="30">
                  <c:v>110.04761904761905</c:v>
                </c:pt>
                <c:pt idx="31">
                  <c:v>111.07539682539682</c:v>
                </c:pt>
                <c:pt idx="32">
                  <c:v>109.41269841269842</c:v>
                </c:pt>
                <c:pt idx="33">
                  <c:v>107.25793650793651</c:v>
                </c:pt>
                <c:pt idx="34">
                  <c:v>107.45238095238095</c:v>
                </c:pt>
                <c:pt idx="35">
                  <c:v>109.16666666666667</c:v>
                </c:pt>
                <c:pt idx="36">
                  <c:v>108.34126984126983</c:v>
                </c:pt>
                <c:pt idx="37">
                  <c:v>104.40079365079364</c:v>
                </c:pt>
                <c:pt idx="38">
                  <c:v>108.26190476190476</c:v>
                </c:pt>
                <c:pt idx="39">
                  <c:v>109.52777777777777</c:v>
                </c:pt>
                <c:pt idx="40">
                  <c:v>108.62698412698413</c:v>
                </c:pt>
              </c:numCache>
            </c:numRef>
          </c:val>
          <c:smooth val="0"/>
          <c:extLst>
            <c:ext xmlns:c16="http://schemas.microsoft.com/office/drawing/2014/chart" uri="{C3380CC4-5D6E-409C-BE32-E72D297353CC}">
              <c16:uniqueId val="{00000001-734E-40C1-B822-2748A562D671}"/>
            </c:ext>
          </c:extLst>
        </c:ser>
        <c:dLbls>
          <c:showLegendKey val="0"/>
          <c:showVal val="0"/>
          <c:showCatName val="0"/>
          <c:showSerName val="0"/>
          <c:showPercent val="0"/>
          <c:showBubbleSize val="0"/>
        </c:dLbls>
        <c:smooth val="0"/>
        <c:axId val="696705056"/>
        <c:axId val="696703088"/>
      </c:lineChart>
      <c:catAx>
        <c:axId val="69670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3088"/>
        <c:crosses val="autoZero"/>
        <c:auto val="1"/>
        <c:lblAlgn val="ctr"/>
        <c:lblOffset val="100"/>
        <c:noMultiLvlLbl val="0"/>
      </c:catAx>
      <c:valAx>
        <c:axId val="696703088"/>
        <c:scaling>
          <c:orientation val="minMax"/>
          <c:min val="8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'11 Graf'!$A$10</c:f>
              <c:strCache>
                <c:ptCount val="1"/>
                <c:pt idx="0">
                  <c:v>Stockholmsregionen</c:v>
                </c:pt>
              </c:strCache>
            </c:strRef>
          </c:tx>
          <c:spPr>
            <a:ln w="28575" cap="rnd">
              <a:solidFill>
                <a:schemeClr val="accent2"/>
              </a:solidFill>
              <a:prstDash val="solid"/>
              <a:round/>
            </a:ln>
            <a:effectLst/>
          </c:spPr>
          <c:marker>
            <c:symbol val="none"/>
          </c:marker>
          <c:cat>
            <c:numRef>
              <c:f>'11 Graf'!$B$5:$AP$5</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'11 Graf'!$B$6:$AP$6</c:f>
              <c:numCache>
                <c:formatCode>General</c:formatCode>
                <c:ptCount val="41"/>
                <c:pt idx="0">
                  <c:v>100</c:v>
                </c:pt>
                <c:pt idx="1">
                  <c:v>129.20661006117044</c:v>
                </c:pt>
                <c:pt idx="2">
                  <c:v>114.04051075373999</c:v>
                </c:pt>
                <c:pt idx="3">
                  <c:v>90.290983553103516</c:v>
                </c:pt>
                <c:pt idx="4">
                  <c:v>94.89376687404625</c:v>
                </c:pt>
                <c:pt idx="5">
                  <c:v>126.42068057022864</c:v>
                </c:pt>
                <c:pt idx="6">
                  <c:v>114.3652750061953</c:v>
                </c:pt>
                <c:pt idx="7">
                  <c:v>91.800028694030331</c:v>
                </c:pt>
                <c:pt idx="8">
                  <c:v>95.811975844843559</c:v>
                </c:pt>
                <c:pt idx="9">
                  <c:v>125.07075687026385</c:v>
                </c:pt>
                <c:pt idx="10">
                  <c:v>136.44533135083668</c:v>
                </c:pt>
                <c:pt idx="11">
                  <c:v>115.18827196723664</c:v>
                </c:pt>
                <c:pt idx="12">
                  <c:v>135.32626416767749</c:v>
                </c:pt>
                <c:pt idx="13">
                  <c:v>190.75921795724588</c:v>
                </c:pt>
                <c:pt idx="14">
                  <c:v>169.27391060505278</c:v>
                </c:pt>
                <c:pt idx="15">
                  <c:v>146.45302656806354</c:v>
                </c:pt>
                <c:pt idx="16">
                  <c:v>178.23818653728267</c:v>
                </c:pt>
                <c:pt idx="17">
                  <c:v>227.95059409685541</c:v>
                </c:pt>
                <c:pt idx="18">
                  <c:v>218.88849760665701</c:v>
                </c:pt>
                <c:pt idx="19">
                  <c:v>183.02617678131236</c:v>
                </c:pt>
                <c:pt idx="20">
                  <c:v>200.41345489168006</c:v>
                </c:pt>
                <c:pt idx="21">
                  <c:v>234.7562963832479</c:v>
                </c:pt>
                <c:pt idx="22">
                  <c:v>193.19560198771373</c:v>
                </c:pt>
                <c:pt idx="23">
                  <c:v>161.86041658514952</c:v>
                </c:pt>
                <c:pt idx="24">
                  <c:v>182.26578497737086</c:v>
                </c:pt>
                <c:pt idx="25">
                  <c:v>244.46922565246311</c:v>
                </c:pt>
                <c:pt idx="26">
                  <c:v>214.0744218805024</c:v>
                </c:pt>
                <c:pt idx="27">
                  <c:v>164.6398247055601</c:v>
                </c:pt>
                <c:pt idx="28">
                  <c:v>185.77819514549179</c:v>
                </c:pt>
                <c:pt idx="29">
                  <c:v>227.67800080864995</c:v>
                </c:pt>
                <c:pt idx="30">
                  <c:v>183.75917882902272</c:v>
                </c:pt>
                <c:pt idx="31">
                  <c:v>143.90577923856478</c:v>
                </c:pt>
                <c:pt idx="32">
                  <c:v>161.80433279858096</c:v>
                </c:pt>
                <c:pt idx="33">
                  <c:v>216.88643685356914</c:v>
                </c:pt>
                <c:pt idx="34">
                  <c:v>110.4328885758631</c:v>
                </c:pt>
                <c:pt idx="35">
                  <c:v>97.253198732245565</c:v>
                </c:pt>
                <c:pt idx="36">
                  <c:v>143.59536200127818</c:v>
                </c:pt>
                <c:pt idx="37">
                  <c:v>178.49904135853191</c:v>
                </c:pt>
                <c:pt idx="38">
                  <c:v>177.26650232812929</c:v>
                </c:pt>
                <c:pt idx="39">
                  <c:v>188.55108189537114</c:v>
                </c:pt>
                <c:pt idx="40">
                  <c:v>258.03889345384829</c:v>
                </c:pt>
              </c:numCache>
            </c:numRef>
          </c:val>
          <c:smooth val="0"/>
          <c:extLst>
            <c:ext xmlns:c16="http://schemas.microsoft.com/office/drawing/2014/chart" uri="{C3380CC4-5D6E-409C-BE32-E72D297353CC}">
              <c16:uniqueId val="{00000000-AEA0-4F04-A37D-769DBF05CC41}"/>
            </c:ext>
          </c:extLst>
        </c:ser>
        <c:ser>
          <c:idx val="1"/>
          <c:order val="1"/>
          <c:tx>
            <c:strRef>
              <c:f>'11 Graf'!$A$4</c:f>
              <c:strCache>
                <c:ptCount val="1"/>
                <c:pt idx="0">
                  <c:v>Övriga Sverige</c:v>
                </c:pt>
              </c:strCache>
            </c:strRef>
          </c:tx>
          <c:spPr>
            <a:ln w="28575" cap="rnd">
              <a:solidFill>
                <a:schemeClr val="accent1"/>
              </a:solidFill>
              <a:prstDash val="sysDash"/>
              <a:round/>
            </a:ln>
            <a:effectLst/>
          </c:spPr>
          <c:marker>
            <c:symbol val="none"/>
          </c:marker>
          <c:cat>
            <c:numRef>
              <c:f>'11 Graf'!$B$5:$AP$5</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'11 Graf'!$B$7:$AP$7</c:f>
              <c:numCache>
                <c:formatCode>General</c:formatCode>
                <c:ptCount val="41"/>
                <c:pt idx="0">
                  <c:v>100</c:v>
                </c:pt>
                <c:pt idx="1">
                  <c:v>153.20485348475921</c:v>
                </c:pt>
                <c:pt idx="2">
                  <c:v>115.25419188943053</c:v>
                </c:pt>
                <c:pt idx="3">
                  <c:v>86.435956500776769</c:v>
                </c:pt>
                <c:pt idx="4">
                  <c:v>94.916162211389079</c:v>
                </c:pt>
                <c:pt idx="5">
                  <c:v>146.26345958107891</c:v>
                </c:pt>
                <c:pt idx="6">
                  <c:v>119.60813199764291</c:v>
                </c:pt>
                <c:pt idx="7">
                  <c:v>88.849306262388168</c:v>
                </c:pt>
                <c:pt idx="8">
                  <c:v>101.97005410617668</c:v>
                </c:pt>
                <c:pt idx="9">
                  <c:v>156.73246906305246</c:v>
                </c:pt>
                <c:pt idx="10">
                  <c:v>136.94889376975411</c:v>
                </c:pt>
                <c:pt idx="11">
                  <c:v>111.28060213210478</c:v>
                </c:pt>
                <c:pt idx="12">
                  <c:v>134.70696951840148</c:v>
                </c:pt>
                <c:pt idx="13">
                  <c:v>206.5168479134301</c:v>
                </c:pt>
                <c:pt idx="14">
                  <c:v>186.35694005464188</c:v>
                </c:pt>
                <c:pt idx="15">
                  <c:v>148.20003214228316</c:v>
                </c:pt>
                <c:pt idx="16">
                  <c:v>199.52188353779397</c:v>
                </c:pt>
                <c:pt idx="17">
                  <c:v>255.46820592489419</c:v>
                </c:pt>
                <c:pt idx="18">
                  <c:v>248.40761772111213</c:v>
                </c:pt>
                <c:pt idx="19">
                  <c:v>177.20174639738576</c:v>
                </c:pt>
                <c:pt idx="20">
                  <c:v>207.02308887341297</c:v>
                </c:pt>
                <c:pt idx="21">
                  <c:v>272.69245192050141</c:v>
                </c:pt>
                <c:pt idx="22">
                  <c:v>242.04076712915841</c:v>
                </c:pt>
                <c:pt idx="23">
                  <c:v>182.03782075320083</c:v>
                </c:pt>
                <c:pt idx="24">
                  <c:v>223.03396367922002</c:v>
                </c:pt>
                <c:pt idx="25">
                  <c:v>290.24615631863713</c:v>
                </c:pt>
                <c:pt idx="26">
                  <c:v>256.13917608614133</c:v>
                </c:pt>
                <c:pt idx="27">
                  <c:v>178.0200353565115</c:v>
                </c:pt>
                <c:pt idx="28">
                  <c:v>212.30513740826055</c:v>
                </c:pt>
                <c:pt idx="29">
                  <c:v>266.76086141318905</c:v>
                </c:pt>
                <c:pt idx="30">
                  <c:v>208.7118980018214</c:v>
                </c:pt>
                <c:pt idx="31">
                  <c:v>144.78223603149945</c:v>
                </c:pt>
                <c:pt idx="32">
                  <c:v>169.95500080355708</c:v>
                </c:pt>
                <c:pt idx="33">
                  <c:v>251.93523329940538</c:v>
                </c:pt>
                <c:pt idx="34">
                  <c:v>138.39261798896447</c:v>
                </c:pt>
                <c:pt idx="35">
                  <c:v>112.17121122837092</c:v>
                </c:pt>
                <c:pt idx="36">
                  <c:v>191.47292012642632</c:v>
                </c:pt>
                <c:pt idx="37">
                  <c:v>233.04494562597097</c:v>
                </c:pt>
                <c:pt idx="38">
                  <c:v>236.44800985696685</c:v>
                </c:pt>
                <c:pt idx="39">
                  <c:v>201.2789950179461</c:v>
                </c:pt>
                <c:pt idx="40">
                  <c:v>275.81159265013127</c:v>
                </c:pt>
              </c:numCache>
            </c:numRef>
          </c:val>
          <c:smooth val="0"/>
          <c:extLst>
            <c:ext xmlns:c16="http://schemas.microsoft.com/office/drawing/2014/chart" uri="{C3380CC4-5D6E-409C-BE32-E72D297353CC}">
              <c16:uniqueId val="{00000001-AEA0-4F04-A37D-769DBF05CC4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'12 Graf'!$D$8</c:f>
              <c:strCache>
                <c:ptCount val="1"/>
                <c:pt idx="0">
                  <c:v>Stockholmsregionen</c:v>
                </c:pt>
              </c:strCache>
            </c:strRef>
          </c:tx>
          <c:spPr>
            <a:ln w="28575" cap="rnd">
              <a:solidFill>
                <a:schemeClr val="accent2"/>
              </a:solidFill>
              <a:prstDash val="solid"/>
              <a:round/>
            </a:ln>
            <a:effectLst/>
          </c:spPr>
          <c:marker>
            <c:symbol val="none"/>
          </c:marker>
          <c:cat>
            <c:numRef>
              <c:f>'12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'12 Graf'!$B$2:$AP$2</c:f>
              <c:numCache>
                <c:formatCode>General</c:formatCode>
                <c:ptCount val="41"/>
                <c:pt idx="0">
                  <c:v>100</c:v>
                </c:pt>
                <c:pt idx="1">
                  <c:v>72.436894365354703</c:v>
                </c:pt>
                <c:pt idx="2">
                  <c:v>62.782629501136498</c:v>
                </c:pt>
                <c:pt idx="3">
                  <c:v>74.662040913984924</c:v>
                </c:pt>
                <c:pt idx="4">
                  <c:v>144.63452566096424</c:v>
                </c:pt>
                <c:pt idx="5">
                  <c:v>98.983131953582969</c:v>
                </c:pt>
                <c:pt idx="6">
                  <c:v>80.942696494796024</c:v>
                </c:pt>
                <c:pt idx="7">
                  <c:v>64.672807752123461</c:v>
                </c:pt>
                <c:pt idx="8">
                  <c:v>83.754037564301953</c:v>
                </c:pt>
                <c:pt idx="9">
                  <c:v>76.157435099892325</c:v>
                </c:pt>
                <c:pt idx="10">
                  <c:v>77.054671611436774</c:v>
                </c:pt>
                <c:pt idx="11">
                  <c:v>57.171910515611913</c:v>
                </c:pt>
                <c:pt idx="12">
                  <c:v>61.945208757028354</c:v>
                </c:pt>
                <c:pt idx="13">
                  <c:v>107.8956813015911</c:v>
                </c:pt>
                <c:pt idx="14">
                  <c:v>46.440961837540378</c:v>
                </c:pt>
                <c:pt idx="15">
                  <c:v>44.574709893527931</c:v>
                </c:pt>
                <c:pt idx="16">
                  <c:v>60.246440961837543</c:v>
                </c:pt>
                <c:pt idx="17">
                  <c:v>62.160545519799022</c:v>
                </c:pt>
                <c:pt idx="18">
                  <c:v>44.933604498145712</c:v>
                </c:pt>
                <c:pt idx="19">
                  <c:v>46.452924991027636</c:v>
                </c:pt>
                <c:pt idx="20">
                  <c:v>71.312357937552335</c:v>
                </c:pt>
                <c:pt idx="21">
                  <c:v>52.350759660246439</c:v>
                </c:pt>
                <c:pt idx="22">
                  <c:v>37.923196554611799</c:v>
                </c:pt>
                <c:pt idx="23">
                  <c:v>55.10228496231607</c:v>
                </c:pt>
                <c:pt idx="24">
                  <c:v>49.587271204689557</c:v>
                </c:pt>
                <c:pt idx="25">
                  <c:v>49.982055269769113</c:v>
                </c:pt>
                <c:pt idx="26">
                  <c:v>60.318219882761099</c:v>
                </c:pt>
                <c:pt idx="27">
                  <c:v>45.495872712046896</c:v>
                </c:pt>
                <c:pt idx="28">
                  <c:v>58.918530924751764</c:v>
                </c:pt>
                <c:pt idx="29">
                  <c:v>118.48307213781553</c:v>
                </c:pt>
                <c:pt idx="30">
                  <c:v>75.48749850460581</c:v>
                </c:pt>
                <c:pt idx="31">
                  <c:v>51.010886469673409</c:v>
                </c:pt>
                <c:pt idx="32">
                  <c:v>100.81349443713363</c:v>
                </c:pt>
                <c:pt idx="33">
                  <c:v>375.11664074650076</c:v>
                </c:pt>
                <c:pt idx="34">
                  <c:v>331.16401483431031</c:v>
                </c:pt>
                <c:pt idx="35">
                  <c:v>89.065677712645055</c:v>
                </c:pt>
                <c:pt idx="36">
                  <c:v>113.56621605455199</c:v>
                </c:pt>
                <c:pt idx="37">
                  <c:v>67.268812058858714</c:v>
                </c:pt>
                <c:pt idx="38">
                  <c:v>53.66670654384496</c:v>
                </c:pt>
                <c:pt idx="39">
                  <c:v>35.171671252542168</c:v>
                </c:pt>
                <c:pt idx="40">
                  <c:v>43.486062926187344</c:v>
                </c:pt>
              </c:numCache>
            </c:numRef>
          </c:val>
          <c:smooth val="0"/>
          <c:extLst>
            <c:ext xmlns:c16="http://schemas.microsoft.com/office/drawing/2014/chart" uri="{C3380CC4-5D6E-409C-BE32-E72D297353CC}">
              <c16:uniqueId val="{00000000-71F2-4EEF-B07D-F2511E3929E9}"/>
            </c:ext>
          </c:extLst>
        </c:ser>
        <c:ser>
          <c:idx val="1"/>
          <c:order val="1"/>
          <c:tx>
            <c:strRef>
              <c:f>'12 Graf'!$E$9</c:f>
              <c:strCache>
                <c:ptCount val="1"/>
                <c:pt idx="0">
                  <c:v>Övriga Sverige</c:v>
                </c:pt>
              </c:strCache>
            </c:strRef>
          </c:tx>
          <c:spPr>
            <a:ln w="28575" cap="rnd">
              <a:solidFill>
                <a:schemeClr val="accent1"/>
              </a:solidFill>
              <a:prstDash val="sysDash"/>
              <a:round/>
            </a:ln>
            <a:effectLst/>
          </c:spPr>
          <c:marker>
            <c:symbol val="none"/>
          </c:marker>
          <c:cat>
            <c:numRef>
              <c:f>'12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'12 Graf'!$B$3:$AP$3</c:f>
              <c:numCache>
                <c:formatCode>General</c:formatCode>
                <c:ptCount val="41"/>
                <c:pt idx="0">
                  <c:v>100</c:v>
                </c:pt>
                <c:pt idx="1">
                  <c:v>97.347792774208756</c:v>
                </c:pt>
                <c:pt idx="2">
                  <c:v>81.817646018742266</c:v>
                </c:pt>
                <c:pt idx="3">
                  <c:v>89.868568397477461</c:v>
                </c:pt>
                <c:pt idx="4">
                  <c:v>152.19543820357163</c:v>
                </c:pt>
                <c:pt idx="5">
                  <c:v>101.39093534508163</c:v>
                </c:pt>
                <c:pt idx="6">
                  <c:v>91.677963104850591</c:v>
                </c:pt>
                <c:pt idx="7">
                  <c:v>67.637178051511754</c:v>
                </c:pt>
                <c:pt idx="8">
                  <c:v>85.57788648553074</c:v>
                </c:pt>
                <c:pt idx="9">
                  <c:v>77.143867507514585</c:v>
                </c:pt>
                <c:pt idx="10">
                  <c:v>74.185183002298587</c:v>
                </c:pt>
                <c:pt idx="11">
                  <c:v>60.045971591913712</c:v>
                </c:pt>
                <c:pt idx="12">
                  <c:v>66.069428891377385</c:v>
                </c:pt>
                <c:pt idx="13">
                  <c:v>98.779984676136024</c:v>
                </c:pt>
                <c:pt idx="14">
                  <c:v>52.885012082277363</c:v>
                </c:pt>
                <c:pt idx="15">
                  <c:v>45.482407025402253</c:v>
                </c:pt>
                <c:pt idx="16">
                  <c:v>57.12264984970826</c:v>
                </c:pt>
                <c:pt idx="17">
                  <c:v>62.073436671185242</c:v>
                </c:pt>
                <c:pt idx="18">
                  <c:v>52.908587257617725</c:v>
                </c:pt>
                <c:pt idx="19">
                  <c:v>44.93428419873873</c:v>
                </c:pt>
                <c:pt idx="20">
                  <c:v>67.507514587139738</c:v>
                </c:pt>
                <c:pt idx="21">
                  <c:v>55.095184770436731</c:v>
                </c:pt>
                <c:pt idx="22">
                  <c:v>45.388106324040784</c:v>
                </c:pt>
                <c:pt idx="23">
                  <c:v>49.625744091471681</c:v>
                </c:pt>
                <c:pt idx="24">
                  <c:v>53.698355631520009</c:v>
                </c:pt>
                <c:pt idx="25">
                  <c:v>49.018683326457243</c:v>
                </c:pt>
                <c:pt idx="26">
                  <c:v>56.403607001827076</c:v>
                </c:pt>
                <c:pt idx="27">
                  <c:v>41.498202392880295</c:v>
                </c:pt>
                <c:pt idx="28">
                  <c:v>63.894618966228563</c:v>
                </c:pt>
                <c:pt idx="29">
                  <c:v>93.882241999174866</c:v>
                </c:pt>
                <c:pt idx="30">
                  <c:v>71.102728826545643</c:v>
                </c:pt>
                <c:pt idx="31">
                  <c:v>49.177815760004712</c:v>
                </c:pt>
                <c:pt idx="32">
                  <c:v>80.473861024341375</c:v>
                </c:pt>
                <c:pt idx="33">
                  <c:v>288.20062474214654</c:v>
                </c:pt>
                <c:pt idx="34">
                  <c:v>275.11050863440795</c:v>
                </c:pt>
                <c:pt idx="35">
                  <c:v>79.819649908646198</c:v>
                </c:pt>
                <c:pt idx="36">
                  <c:v>84.581835327400242</c:v>
                </c:pt>
                <c:pt idx="37">
                  <c:v>52.142394059055817</c:v>
                </c:pt>
                <c:pt idx="38">
                  <c:v>45.264336653503861</c:v>
                </c:pt>
                <c:pt idx="39">
                  <c:v>29.66935816585136</c:v>
                </c:pt>
                <c:pt idx="40">
                  <c:v>35.480638887251722</c:v>
                </c:pt>
              </c:numCache>
            </c:numRef>
          </c:val>
          <c:smooth val="0"/>
          <c:extLst>
            <c:ext xmlns:c16="http://schemas.microsoft.com/office/drawing/2014/chart" uri="{C3380CC4-5D6E-409C-BE32-E72D297353CC}">
              <c16:uniqueId val="{00000001-71F2-4EEF-B07D-F2511E3929E9}"/>
            </c:ext>
          </c:extLst>
        </c:ser>
        <c:dLbls>
          <c:showLegendKey val="0"/>
          <c:showVal val="0"/>
          <c:showCatName val="0"/>
          <c:showSerName val="0"/>
          <c:showPercent val="0"/>
          <c:showBubbleSize val="0"/>
        </c:dLbls>
        <c:smooth val="0"/>
        <c:axId val="464037336"/>
        <c:axId val="464042256"/>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'13 Graf'!$A$5</c:f>
              <c:strCache>
                <c:ptCount val="1"/>
                <c:pt idx="0">
                  <c:v>Stockholmsregionen</c:v>
                </c:pt>
              </c:strCache>
            </c:strRef>
          </c:tx>
          <c:spPr>
            <a:ln w="28575" cap="rnd">
              <a:solidFill>
                <a:schemeClr val="accent2"/>
              </a:solidFill>
              <a:prstDash val="solid"/>
              <a:round/>
            </a:ln>
            <a:effectLst/>
          </c:spPr>
          <c:marker>
            <c:symbol val="none"/>
          </c:marker>
          <c:cat>
            <c:numRef>
              <c:f>'13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'13 Graf'!$B$2:$AP$2</c:f>
              <c:numCache>
                <c:formatCode>General</c:formatCode>
                <c:ptCount val="41"/>
                <c:pt idx="0">
                  <c:v>5.0320827000000001</c:v>
                </c:pt>
                <c:pt idx="1">
                  <c:v>5.2541643999999996</c:v>
                </c:pt>
                <c:pt idx="2">
                  <c:v>5.0010671000000002</c:v>
                </c:pt>
                <c:pt idx="3">
                  <c:v>5.1782148000000001</c:v>
                </c:pt>
                <c:pt idx="4">
                  <c:v>5.3953179000000002</c:v>
                </c:pt>
                <c:pt idx="5">
                  <c:v>5.5419051000000001</c:v>
                </c:pt>
                <c:pt idx="6">
                  <c:v>5.2437776999999999</c:v>
                </c:pt>
                <c:pt idx="7">
                  <c:v>5.3645101000000004</c:v>
                </c:pt>
                <c:pt idx="8">
                  <c:v>5.3601355000000002</c:v>
                </c:pt>
                <c:pt idx="9">
                  <c:v>5.2919352000000002</c:v>
                </c:pt>
                <c:pt idx="10">
                  <c:v>4.8974510000000002</c:v>
                </c:pt>
                <c:pt idx="11">
                  <c:v>4.9245058000000004</c:v>
                </c:pt>
                <c:pt idx="12">
                  <c:v>4.9633238000000004</c:v>
                </c:pt>
                <c:pt idx="13">
                  <c:v>5.0178478999999996</c:v>
                </c:pt>
                <c:pt idx="14">
                  <c:v>4.7765000000000004</c:v>
                </c:pt>
                <c:pt idx="15">
                  <c:v>4.8890190999999996</c:v>
                </c:pt>
                <c:pt idx="16">
                  <c:v>4.9702282999999996</c:v>
                </c:pt>
                <c:pt idx="17">
                  <c:v>4.9772156000000001</c:v>
                </c:pt>
                <c:pt idx="18">
                  <c:v>4.6782830000000004</c:v>
                </c:pt>
                <c:pt idx="19">
                  <c:v>4.7287435999999996</c:v>
                </c:pt>
                <c:pt idx="20">
                  <c:v>4.8007308999999996</c:v>
                </c:pt>
                <c:pt idx="21">
                  <c:v>4.8891187</c:v>
                </c:pt>
                <c:pt idx="22">
                  <c:v>4.6929730000000003</c:v>
                </c:pt>
                <c:pt idx="23">
                  <c:v>4.7292706000000004</c:v>
                </c:pt>
                <c:pt idx="24">
                  <c:v>4.7346294000000002</c:v>
                </c:pt>
                <c:pt idx="25">
                  <c:v>4.7222562000000003</c:v>
                </c:pt>
                <c:pt idx="26">
                  <c:v>4.4586030000000001</c:v>
                </c:pt>
                <c:pt idx="27">
                  <c:v>4.4747602999999998</c:v>
                </c:pt>
                <c:pt idx="28">
                  <c:v>4.4244275000000002</c:v>
                </c:pt>
                <c:pt idx="29">
                  <c:v>4.4824197000000003</c:v>
                </c:pt>
                <c:pt idx="30">
                  <c:v>4.3680611000000003</c:v>
                </c:pt>
                <c:pt idx="31">
                  <c:v>4.5621017000000004</c:v>
                </c:pt>
                <c:pt idx="32">
                  <c:v>4.7287838089076519</c:v>
                </c:pt>
                <c:pt idx="33">
                  <c:v>4.95733281374656</c:v>
                </c:pt>
                <c:pt idx="34">
                  <c:v>5.8894773015222137</c:v>
                </c:pt>
                <c:pt idx="35">
                  <c:v>6.3834116388477549</c:v>
                </c:pt>
                <c:pt idx="36">
                  <c:v>6.133152539585959</c:v>
                </c:pt>
                <c:pt idx="37">
                  <c:v>6.0746811276419743</c:v>
                </c:pt>
                <c:pt idx="38">
                  <c:v>5.6431255060196657</c:v>
                </c:pt>
                <c:pt idx="39">
                  <c:v>5.4661731285464841</c:v>
                </c:pt>
                <c:pt idx="40">
                  <c:v>5.0625470965390464</c:v>
                </c:pt>
              </c:numCache>
            </c:numRef>
          </c:val>
          <c:smooth val="0"/>
          <c:extLst>
            <c:ext xmlns:c16="http://schemas.microsoft.com/office/drawing/2014/chart" uri="{C3380CC4-5D6E-409C-BE32-E72D297353CC}">
              <c16:uniqueId val="{00000000-39F1-459C-B309-154BE49D119F}"/>
            </c:ext>
          </c:extLst>
        </c:ser>
        <c:ser>
          <c:idx val="1"/>
          <c:order val="1"/>
          <c:tx>
            <c:strRef>
              <c:f>'13 Graf'!$A$6</c:f>
              <c:strCache>
                <c:ptCount val="1"/>
                <c:pt idx="0">
                  <c:v>Sverige</c:v>
                </c:pt>
              </c:strCache>
            </c:strRef>
          </c:tx>
          <c:spPr>
            <a:ln w="28575" cap="rnd">
              <a:solidFill>
                <a:schemeClr val="accent1"/>
              </a:solidFill>
              <a:prstDash val="solid"/>
              <a:round/>
            </a:ln>
            <a:effectLst/>
          </c:spPr>
          <c:marker>
            <c:symbol val="none"/>
          </c:marker>
          <c:cat>
            <c:numRef>
              <c:f>'13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'13 Graf'!$B$3:$AP$3</c:f>
              <c:numCache>
                <c:formatCode>General</c:formatCode>
                <c:ptCount val="41"/>
                <c:pt idx="0">
                  <c:v>5.3716065000000004</c:v>
                </c:pt>
                <c:pt idx="1">
                  <c:v>5.6471321000000003</c:v>
                </c:pt>
                <c:pt idx="2">
                  <c:v>5.2812840999999997</c:v>
                </c:pt>
                <c:pt idx="3">
                  <c:v>5.4272818000000003</c:v>
                </c:pt>
                <c:pt idx="4">
                  <c:v>5.6900012000000002</c:v>
                </c:pt>
                <c:pt idx="5">
                  <c:v>5.8598794999999999</c:v>
                </c:pt>
                <c:pt idx="6">
                  <c:v>5.4593397000000001</c:v>
                </c:pt>
                <c:pt idx="7">
                  <c:v>5.5785103999999999</c:v>
                </c:pt>
                <c:pt idx="8">
                  <c:v>5.6457477999999996</c:v>
                </c:pt>
                <c:pt idx="9">
                  <c:v>5.5976245000000002</c:v>
                </c:pt>
                <c:pt idx="10">
                  <c:v>5.0938878000000001</c:v>
                </c:pt>
                <c:pt idx="11">
                  <c:v>5.1062773000000004</c:v>
                </c:pt>
                <c:pt idx="12">
                  <c:v>5.2243864999999996</c:v>
                </c:pt>
                <c:pt idx="13">
                  <c:v>5.2929404</c:v>
                </c:pt>
                <c:pt idx="14">
                  <c:v>4.9356795</c:v>
                </c:pt>
                <c:pt idx="15">
                  <c:v>5.0270139</c:v>
                </c:pt>
                <c:pt idx="16">
                  <c:v>5.1607665000000003</c:v>
                </c:pt>
                <c:pt idx="17">
                  <c:v>5.1933197</c:v>
                </c:pt>
                <c:pt idx="18">
                  <c:v>4.8013187999999998</c:v>
                </c:pt>
                <c:pt idx="19">
                  <c:v>4.8220586000000001</c:v>
                </c:pt>
                <c:pt idx="20">
                  <c:v>4.9710428000000002</c:v>
                </c:pt>
                <c:pt idx="21">
                  <c:v>5.0919134000000001</c:v>
                </c:pt>
                <c:pt idx="22">
                  <c:v>4.8117241000000002</c:v>
                </c:pt>
                <c:pt idx="23">
                  <c:v>4.8194819000000004</c:v>
                </c:pt>
                <c:pt idx="24">
                  <c:v>4.8820189999999997</c:v>
                </c:pt>
                <c:pt idx="25">
                  <c:v>4.9013086000000001</c:v>
                </c:pt>
                <c:pt idx="26">
                  <c:v>4.5815858</c:v>
                </c:pt>
                <c:pt idx="27">
                  <c:v>4.5682245000000004</c:v>
                </c:pt>
                <c:pt idx="28">
                  <c:v>4.5652578999999998</c:v>
                </c:pt>
                <c:pt idx="29">
                  <c:v>4.6360673999999999</c:v>
                </c:pt>
                <c:pt idx="30">
                  <c:v>4.4652865000000004</c:v>
                </c:pt>
                <c:pt idx="31">
                  <c:v>4.6453017000000001</c:v>
                </c:pt>
                <c:pt idx="32">
                  <c:v>4.8557554528969531</c:v>
                </c:pt>
                <c:pt idx="33">
                  <c:v>5.0690150105641782</c:v>
                </c:pt>
                <c:pt idx="34">
                  <c:v>5.8655588453141814</c:v>
                </c:pt>
                <c:pt idx="35">
                  <c:v>6.2768198893320166</c:v>
                </c:pt>
                <c:pt idx="36">
                  <c:v>6.0307963571851229</c:v>
                </c:pt>
                <c:pt idx="37">
                  <c:v>5.9896784238545449</c:v>
                </c:pt>
                <c:pt idx="38">
                  <c:v>5.5009540448191512</c:v>
                </c:pt>
                <c:pt idx="39">
                  <c:v>5.2183485831050209</c:v>
                </c:pt>
                <c:pt idx="40">
                  <c:v>4.884944021055655</c:v>
                </c:pt>
              </c:numCache>
            </c:numRef>
          </c:val>
          <c:smooth val="0"/>
          <c:extLst>
            <c:ext xmlns:c16="http://schemas.microsoft.com/office/drawing/2014/chart" uri="{C3380CC4-5D6E-409C-BE32-E72D297353CC}">
              <c16:uniqueId val="{00000001-39F1-459C-B309-154BE49D119F}"/>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'15 Graf'!$A$22</c:f>
              <c:strCache>
                <c:ptCount val="1"/>
                <c:pt idx="0">
                  <c:v>Stockholmsregionen</c:v>
                </c:pt>
              </c:strCache>
            </c:strRef>
          </c:tx>
          <c:spPr>
            <a:ln w="28575" cap="rnd">
              <a:solidFill>
                <a:schemeClr val="accent2"/>
              </a:solidFill>
              <a:round/>
            </a:ln>
            <a:effectLst/>
          </c:spPr>
          <c:marker>
            <c:symbol val="none"/>
          </c:marker>
          <c:cat>
            <c:numRef>
              <c:f>'15 Graf'!$B$19:$AP$19</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'15 Graf'!$B$20:$AP$20</c:f>
              <c:numCache>
                <c:formatCode>General</c:formatCode>
                <c:ptCount val="41"/>
                <c:pt idx="0">
                  <c:v>100</c:v>
                </c:pt>
                <c:pt idx="1">
                  <c:v>100.23035029776672</c:v>
                </c:pt>
                <c:pt idx="2">
                  <c:v>100.52857885518792</c:v>
                </c:pt>
                <c:pt idx="3">
                  <c:v>100.88987782623781</c:v>
                </c:pt>
                <c:pt idx="4">
                  <c:v>101.13100433061402</c:v>
                </c:pt>
                <c:pt idx="5">
                  <c:v>101.41968824789538</c:v>
                </c:pt>
                <c:pt idx="6">
                  <c:v>101.74764018838231</c:v>
                </c:pt>
                <c:pt idx="7">
                  <c:v>102.13878096235078</c:v>
                </c:pt>
                <c:pt idx="8">
                  <c:v>102.40257302656276</c:v>
                </c:pt>
                <c:pt idx="9">
                  <c:v>102.71269093721024</c:v>
                </c:pt>
                <c:pt idx="10">
                  <c:v>103.07470042737725</c:v>
                </c:pt>
                <c:pt idx="11">
                  <c:v>103.48142525398097</c:v>
                </c:pt>
                <c:pt idx="12">
                  <c:v>103.70035987793281</c:v>
                </c:pt>
                <c:pt idx="13">
                  <c:v>103.95941514803074</c:v>
                </c:pt>
                <c:pt idx="14">
                  <c:v>104.29184335895545</c:v>
                </c:pt>
                <c:pt idx="15">
                  <c:v>104.72774683730178</c:v>
                </c:pt>
                <c:pt idx="16">
                  <c:v>104.99357572298281</c:v>
                </c:pt>
                <c:pt idx="17">
                  <c:v>105.29557003172468</c:v>
                </c:pt>
                <c:pt idx="18">
                  <c:v>105.6678583651192</c:v>
                </c:pt>
                <c:pt idx="19">
                  <c:v>106.21708964264441</c:v>
                </c:pt>
                <c:pt idx="20">
                  <c:v>106.632861746006</c:v>
                </c:pt>
                <c:pt idx="21">
                  <c:v>106.98940023897126</c:v>
                </c:pt>
                <c:pt idx="22">
                  <c:v>107.37251214691641</c:v>
                </c:pt>
                <c:pt idx="23">
                  <c:v>107.85786775581353</c:v>
                </c:pt>
                <c:pt idx="24">
                  <c:v>108.18257499233232</c:v>
                </c:pt>
                <c:pt idx="25">
                  <c:v>108.46780104991042</c:v>
                </c:pt>
                <c:pt idx="26">
                  <c:v>108.83364734330981</c:v>
                </c:pt>
                <c:pt idx="27">
                  <c:v>109.26133248386826</c:v>
                </c:pt>
                <c:pt idx="28">
                  <c:v>109.57803453833428</c:v>
                </c:pt>
                <c:pt idx="29">
                  <c:v>109.90236283132394</c:v>
                </c:pt>
                <c:pt idx="30">
                  <c:v>110.24762775429775</c:v>
                </c:pt>
                <c:pt idx="31">
                  <c:v>110.64045009017671</c:v>
                </c:pt>
                <c:pt idx="32">
                  <c:v>110.83688494208677</c:v>
                </c:pt>
                <c:pt idx="33">
                  <c:v>111.04561177472281</c:v>
                </c:pt>
                <c:pt idx="34">
                  <c:v>111.13608454230135</c:v>
                </c:pt>
                <c:pt idx="35">
                  <c:v>111.3623375131594</c:v>
                </c:pt>
                <c:pt idx="36">
                  <c:v>111.4308315560487</c:v>
                </c:pt>
                <c:pt idx="37">
                  <c:v>111.57490114902784</c:v>
                </c:pt>
                <c:pt idx="38">
                  <c:v>111.8268985958958</c:v>
                </c:pt>
                <c:pt idx="39">
                  <c:v>112.0971327001029</c:v>
                </c:pt>
                <c:pt idx="40">
                  <c:v>112.34688016976671</c:v>
                </c:pt>
              </c:numCache>
            </c:numRef>
          </c:val>
          <c:smooth val="0"/>
          <c:extLst>
            <c:ext xmlns:c16="http://schemas.microsoft.com/office/drawing/2014/chart" uri="{C3380CC4-5D6E-409C-BE32-E72D297353CC}">
              <c16:uniqueId val="{00000000-45F5-4EA3-AC45-7E43DED5DD2E}"/>
            </c:ext>
          </c:extLst>
        </c:ser>
        <c:ser>
          <c:idx val="1"/>
          <c:order val="1"/>
          <c:tx>
            <c:strRef>
              <c:f>'15 Graf'!$A$23</c:f>
              <c:strCache>
                <c:ptCount val="1"/>
                <c:pt idx="0">
                  <c:v>Övriga Sverige</c:v>
                </c:pt>
              </c:strCache>
            </c:strRef>
          </c:tx>
          <c:spPr>
            <a:ln w="28575" cap="rnd">
              <a:solidFill>
                <a:schemeClr val="accent1"/>
              </a:solidFill>
              <a:prstDash val="sysDash"/>
              <a:round/>
            </a:ln>
            <a:effectLst/>
          </c:spPr>
          <c:marker>
            <c:symbol val="none"/>
          </c:marker>
          <c:cat>
            <c:numRef>
              <c:f>'15 Graf'!$B$19:$AP$19</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'15 Graf'!$B$21:$AP$21</c:f>
              <c:numCache>
                <c:formatCode>General</c:formatCode>
                <c:ptCount val="41"/>
                <c:pt idx="0">
                  <c:v>100</c:v>
                </c:pt>
                <c:pt idx="1">
                  <c:v>100.04813148335073</c:v>
                </c:pt>
                <c:pt idx="2">
                  <c:v>100.17551263261345</c:v>
                </c:pt>
                <c:pt idx="3">
                  <c:v>100.37328512581288</c:v>
                </c:pt>
                <c:pt idx="4">
                  <c:v>100.48063049962076</c:v>
                </c:pt>
                <c:pt idx="5">
                  <c:v>100.58297643420225</c:v>
                </c:pt>
                <c:pt idx="6">
                  <c:v>100.75639804660693</c:v>
                </c:pt>
                <c:pt idx="7">
                  <c:v>100.99388091449818</c:v>
                </c:pt>
                <c:pt idx="8">
                  <c:v>101.15131572694318</c:v>
                </c:pt>
                <c:pt idx="9">
                  <c:v>101.3207453916766</c:v>
                </c:pt>
                <c:pt idx="10">
                  <c:v>101.54957903961343</c:v>
                </c:pt>
                <c:pt idx="11">
                  <c:v>101.87522692321583</c:v>
                </c:pt>
                <c:pt idx="12">
                  <c:v>102.05796308018682</c:v>
                </c:pt>
                <c:pt idx="13">
                  <c:v>102.23026314538863</c:v>
                </c:pt>
                <c:pt idx="14">
                  <c:v>102.45417339119757</c:v>
                </c:pt>
                <c:pt idx="15">
                  <c:v>102.77881378324484</c:v>
                </c:pt>
                <c:pt idx="16">
                  <c:v>102.99053908401909</c:v>
                </c:pt>
                <c:pt idx="17">
                  <c:v>103.21123676241638</c:v>
                </c:pt>
                <c:pt idx="18">
                  <c:v>103.50082405205499</c:v>
                </c:pt>
                <c:pt idx="19">
                  <c:v>103.97413598094511</c:v>
                </c:pt>
                <c:pt idx="20">
                  <c:v>104.41473294820543</c:v>
                </c:pt>
                <c:pt idx="21">
                  <c:v>104.67489388072441</c:v>
                </c:pt>
                <c:pt idx="22">
                  <c:v>104.92186237665356</c:v>
                </c:pt>
                <c:pt idx="23">
                  <c:v>105.30546953858787</c:v>
                </c:pt>
                <c:pt idx="24">
                  <c:v>105.54875023523978</c:v>
                </c:pt>
                <c:pt idx="25">
                  <c:v>105.74646570061533</c:v>
                </c:pt>
                <c:pt idx="26">
                  <c:v>106.00101889711991</c:v>
                </c:pt>
                <c:pt idx="27">
                  <c:v>106.33375724015747</c:v>
                </c:pt>
                <c:pt idx="28">
                  <c:v>106.51866045443572</c:v>
                </c:pt>
                <c:pt idx="29">
                  <c:v>106.7320015435531</c:v>
                </c:pt>
                <c:pt idx="30">
                  <c:v>106.95077928521326</c:v>
                </c:pt>
                <c:pt idx="31">
                  <c:v>107.24869263713767</c:v>
                </c:pt>
                <c:pt idx="32">
                  <c:v>107.35985887514518</c:v>
                </c:pt>
                <c:pt idx="33">
                  <c:v>107.49294280679544</c:v>
                </c:pt>
                <c:pt idx="34">
                  <c:v>107.59116372878327</c:v>
                </c:pt>
                <c:pt idx="35">
                  <c:v>107.80562636510354</c:v>
                </c:pt>
                <c:pt idx="36">
                  <c:v>107.86603783986207</c:v>
                </c:pt>
                <c:pt idx="37">
                  <c:v>107.95021090790196</c:v>
                </c:pt>
                <c:pt idx="38">
                  <c:v>108.117530543152</c:v>
                </c:pt>
                <c:pt idx="39">
                  <c:v>108.39865870558245</c:v>
                </c:pt>
                <c:pt idx="40">
                  <c:v>108.51906345105778</c:v>
                </c:pt>
              </c:numCache>
            </c:numRef>
          </c:val>
          <c:smooth val="0"/>
          <c:extLst>
            <c:ext xmlns:c16="http://schemas.microsoft.com/office/drawing/2014/chart" uri="{C3380CC4-5D6E-409C-BE32-E72D297353CC}">
              <c16:uniqueId val="{00000001-45F5-4EA3-AC45-7E43DED5DD2E}"/>
            </c:ext>
          </c:extLst>
        </c:ser>
        <c:dLbls>
          <c:showLegendKey val="0"/>
          <c:showVal val="0"/>
          <c:showCatName val="0"/>
          <c:showSerName val="0"/>
          <c:showPercent val="0"/>
          <c:showBubbleSize val="0"/>
        </c:dLbls>
        <c:smooth val="0"/>
        <c:axId val="789520360"/>
        <c:axId val="789515440"/>
      </c:lineChart>
      <c:catAx>
        <c:axId val="78952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15440"/>
        <c:crosses val="autoZero"/>
        <c:auto val="1"/>
        <c:lblAlgn val="ctr"/>
        <c:lblOffset val="100"/>
        <c:noMultiLvlLbl val="0"/>
      </c:catAx>
      <c:valAx>
        <c:axId val="7895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2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'16 Graf'!$A$3</c:f>
              <c:strCache>
                <c:ptCount val="1"/>
                <c:pt idx="0">
                  <c:v>Stockholmsregionen</c:v>
                </c:pt>
              </c:strCache>
            </c:strRef>
          </c:tx>
          <c:spPr>
            <a:ln w="28575" cap="rnd">
              <a:solidFill>
                <a:schemeClr val="accent2"/>
              </a:solidFill>
              <a:round/>
            </a:ln>
            <a:effectLst/>
          </c:spPr>
          <c:marker>
            <c:symbol val="none"/>
          </c:marker>
          <c:cat>
            <c:numRef>
              <c:f>'16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'16 Graf'!$B$3:$AP$3</c:f>
              <c:numCache>
                <c:formatCode>General</c:formatCode>
                <c:ptCount val="41"/>
                <c:pt idx="0">
                  <c:v>100</c:v>
                </c:pt>
                <c:pt idx="1">
                  <c:v>86.61916072842439</c:v>
                </c:pt>
                <c:pt idx="2">
                  <c:v>129.41409342834521</c:v>
                </c:pt>
                <c:pt idx="3">
                  <c:v>89.350752177355503</c:v>
                </c:pt>
                <c:pt idx="4">
                  <c:v>106.3341250989707</c:v>
                </c:pt>
                <c:pt idx="5">
                  <c:v>176.6825019794141</c:v>
                </c:pt>
                <c:pt idx="6">
                  <c:v>167.77513855898653</c:v>
                </c:pt>
                <c:pt idx="7">
                  <c:v>150.87094220110848</c:v>
                </c:pt>
                <c:pt idx="8">
                  <c:v>204.82977038796517</c:v>
                </c:pt>
                <c:pt idx="9">
                  <c:v>196.39746634996041</c:v>
                </c:pt>
                <c:pt idx="10">
                  <c:v>206.65083135391924</c:v>
                </c:pt>
                <c:pt idx="11">
                  <c:v>168.01266825019795</c:v>
                </c:pt>
                <c:pt idx="12">
                  <c:v>253.3650039588282</c:v>
                </c:pt>
                <c:pt idx="13">
                  <c:v>279.65162311955663</c:v>
                </c:pt>
                <c:pt idx="14">
                  <c:v>297.42676167854313</c:v>
                </c:pt>
                <c:pt idx="15">
                  <c:v>236.77751385589866</c:v>
                </c:pt>
                <c:pt idx="16">
                  <c:v>242.31987331749801</c:v>
                </c:pt>
                <c:pt idx="17">
                  <c:v>362.47030878859857</c:v>
                </c:pt>
                <c:pt idx="18">
                  <c:v>340.45922406967537</c:v>
                </c:pt>
                <c:pt idx="19">
                  <c:v>305.9778305621536</c:v>
                </c:pt>
                <c:pt idx="20">
                  <c:v>311.75771971496437</c:v>
                </c:pt>
                <c:pt idx="21">
                  <c:v>333.92715756136181</c:v>
                </c:pt>
                <c:pt idx="22">
                  <c:v>380.0475059382423</c:v>
                </c:pt>
                <c:pt idx="23">
                  <c:v>260.37212984956454</c:v>
                </c:pt>
                <c:pt idx="24">
                  <c:v>355.3840063341251</c:v>
                </c:pt>
                <c:pt idx="25">
                  <c:v>249.08946951702296</c:v>
                </c:pt>
                <c:pt idx="26">
                  <c:v>232.50197941409343</c:v>
                </c:pt>
                <c:pt idx="27">
                  <c:v>177.19714964370547</c:v>
                </c:pt>
                <c:pt idx="28">
                  <c:v>277.83056215360256</c:v>
                </c:pt>
                <c:pt idx="29">
                  <c:v>204.51306413301663</c:v>
                </c:pt>
                <c:pt idx="30">
                  <c:v>243.94299287410925</c:v>
                </c:pt>
                <c:pt idx="31">
                  <c:v>176.56373713380839</c:v>
                </c:pt>
                <c:pt idx="32">
                  <c:v>303.95882818685669</c:v>
                </c:pt>
                <c:pt idx="33">
                  <c:v>230.04750593824227</c:v>
                </c:pt>
                <c:pt idx="34">
                  <c:v>233.33333333333334</c:v>
                </c:pt>
                <c:pt idx="35">
                  <c:v>175.53444180522564</c:v>
                </c:pt>
                <c:pt idx="36">
                  <c:v>217.85431512272368</c:v>
                </c:pt>
                <c:pt idx="37">
                  <c:v>260.88677751385592</c:v>
                </c:pt>
                <c:pt idx="38">
                  <c:v>293.26999208234361</c:v>
                </c:pt>
                <c:pt idx="39">
                  <c:v>218.36896278701505</c:v>
                </c:pt>
                <c:pt idx="40">
                  <c:v>293.11163895486936</c:v>
                </c:pt>
              </c:numCache>
            </c:numRef>
          </c:val>
          <c:smooth val="0"/>
          <c:extLst>
            <c:ext xmlns:c16="http://schemas.microsoft.com/office/drawing/2014/chart" uri="{C3380CC4-5D6E-409C-BE32-E72D297353CC}">
              <c16:uniqueId val="{00000000-267B-4459-8E81-157E251BE0BE}"/>
            </c:ext>
          </c:extLst>
        </c:ser>
        <c:ser>
          <c:idx val="0"/>
          <c:order val="1"/>
          <c:tx>
            <c:strRef>
              <c:f>'16 Graf'!$A$2</c:f>
              <c:strCache>
                <c:ptCount val="1"/>
                <c:pt idx="0">
                  <c:v>Övriga Sverige</c:v>
                </c:pt>
              </c:strCache>
            </c:strRef>
          </c:tx>
          <c:spPr>
            <a:ln w="28575" cap="rnd">
              <a:solidFill>
                <a:schemeClr val="accent1"/>
              </a:solidFill>
              <a:prstDash val="sysDash"/>
              <a:round/>
            </a:ln>
            <a:effectLst/>
          </c:spPr>
          <c:marker>
            <c:symbol val="none"/>
          </c:marker>
          <c:cat>
            <c:numRef>
              <c:f>'16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'16 Graf'!$B$2:$AP$2</c:f>
              <c:numCache>
                <c:formatCode>General</c:formatCode>
                <c:ptCount val="41"/>
                <c:pt idx="0">
                  <c:v>100</c:v>
                </c:pt>
                <c:pt idx="1">
                  <c:v>114.18487394957984</c:v>
                </c:pt>
                <c:pt idx="2">
                  <c:v>99.025210084033617</c:v>
                </c:pt>
                <c:pt idx="3">
                  <c:v>72.134453781512605</c:v>
                </c:pt>
                <c:pt idx="4">
                  <c:v>81.680672268907557</c:v>
                </c:pt>
                <c:pt idx="5">
                  <c:v>97.109243697478988</c:v>
                </c:pt>
                <c:pt idx="6">
                  <c:v>120.50420168067227</c:v>
                </c:pt>
                <c:pt idx="7">
                  <c:v>90.82352941176471</c:v>
                </c:pt>
                <c:pt idx="8">
                  <c:v>122.31932773109244</c:v>
                </c:pt>
                <c:pt idx="9">
                  <c:v>126.65546218487395</c:v>
                </c:pt>
                <c:pt idx="10">
                  <c:v>134.68907563025209</c:v>
                </c:pt>
                <c:pt idx="11">
                  <c:v>118.21848739495799</c:v>
                </c:pt>
                <c:pt idx="12">
                  <c:v>157.61344537815125</c:v>
                </c:pt>
                <c:pt idx="13">
                  <c:v>142.8235294117647</c:v>
                </c:pt>
                <c:pt idx="14">
                  <c:v>191.83193277310923</c:v>
                </c:pt>
                <c:pt idx="15">
                  <c:v>194.68907563025209</c:v>
                </c:pt>
                <c:pt idx="16">
                  <c:v>190.42016806722688</c:v>
                </c:pt>
                <c:pt idx="17">
                  <c:v>192.47058823529412</c:v>
                </c:pt>
                <c:pt idx="18">
                  <c:v>268.1344537815126</c:v>
                </c:pt>
                <c:pt idx="19">
                  <c:v>233.0420168067227</c:v>
                </c:pt>
                <c:pt idx="20">
                  <c:v>240.9075630252101</c:v>
                </c:pt>
                <c:pt idx="21">
                  <c:v>286.9579831932773</c:v>
                </c:pt>
                <c:pt idx="22">
                  <c:v>272.67226890756302</c:v>
                </c:pt>
                <c:pt idx="23">
                  <c:v>206.25210084033614</c:v>
                </c:pt>
                <c:pt idx="24">
                  <c:v>248.87394957983193</c:v>
                </c:pt>
                <c:pt idx="25">
                  <c:v>252</c:v>
                </c:pt>
                <c:pt idx="26">
                  <c:v>285.61344537815125</c:v>
                </c:pt>
                <c:pt idx="27">
                  <c:v>220.53781512605042</c:v>
                </c:pt>
                <c:pt idx="28">
                  <c:v>226.01680672268907</c:v>
                </c:pt>
                <c:pt idx="29">
                  <c:v>217.07563025210084</c:v>
                </c:pt>
                <c:pt idx="30">
                  <c:v>217.88235294117646</c:v>
                </c:pt>
                <c:pt idx="31">
                  <c:v>149.109243697479</c:v>
                </c:pt>
                <c:pt idx="32">
                  <c:v>215.8655462184874</c:v>
                </c:pt>
                <c:pt idx="33">
                  <c:v>203.15966386554621</c:v>
                </c:pt>
                <c:pt idx="34">
                  <c:v>222.18487394957984</c:v>
                </c:pt>
                <c:pt idx="35">
                  <c:v>196.26890756302521</c:v>
                </c:pt>
                <c:pt idx="36">
                  <c:v>247.0252100840336</c:v>
                </c:pt>
                <c:pt idx="37">
                  <c:v>296.50420168067228</c:v>
                </c:pt>
                <c:pt idx="38">
                  <c:v>244.40336134453781</c:v>
                </c:pt>
                <c:pt idx="39">
                  <c:v>185.84873949579833</c:v>
                </c:pt>
                <c:pt idx="40">
                  <c:v>270.31932773109241</c:v>
                </c:pt>
              </c:numCache>
            </c:numRef>
          </c:val>
          <c:smooth val="0"/>
          <c:extLst>
            <c:ext xmlns:c16="http://schemas.microsoft.com/office/drawing/2014/chart" uri="{C3380CC4-5D6E-409C-BE32-E72D297353CC}">
              <c16:uniqueId val="{00000001-267B-4459-8E81-157E251BE0BE}"/>
            </c:ext>
          </c:extLst>
        </c:ser>
        <c:dLbls>
          <c:showLegendKey val="0"/>
          <c:showVal val="0"/>
          <c:showCatName val="0"/>
          <c:showSerName val="0"/>
          <c:showPercent val="0"/>
          <c:showBubbleSize val="0"/>
        </c:dLbls>
        <c:smooth val="0"/>
        <c:axId val="733173808"/>
        <c:axId val="733172824"/>
      </c:lineChart>
      <c:catAx>
        <c:axId val="73317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2824"/>
        <c:crosses val="autoZero"/>
        <c:auto val="1"/>
        <c:lblAlgn val="ctr"/>
        <c:lblOffset val="100"/>
        <c:noMultiLvlLbl val="0"/>
      </c:catAx>
      <c:valAx>
        <c:axId val="733172824"/>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959978853400994E-2"/>
          <c:y val="6.9100447147485838E-2"/>
          <c:w val="0.89022332187063558"/>
          <c:h val="0.72281834932131217"/>
        </c:manualLayout>
      </c:layout>
      <c:lineChart>
        <c:grouping val="standard"/>
        <c:varyColors val="0"/>
        <c:ser>
          <c:idx val="0"/>
          <c:order val="0"/>
          <c:tx>
            <c:strRef>
              <c:f>'17 graf'!$A$8</c:f>
              <c:strCache>
                <c:ptCount val="1"/>
                <c:pt idx="0">
                  <c:v>Stockholmsregionen</c:v>
                </c:pt>
              </c:strCache>
            </c:strRef>
          </c:tx>
          <c:spPr>
            <a:ln w="28575" cap="rnd">
              <a:solidFill>
                <a:schemeClr val="accent2"/>
              </a:solidFill>
              <a:round/>
            </a:ln>
            <a:effectLst/>
          </c:spPr>
          <c:marker>
            <c:symbol val="none"/>
          </c:marker>
          <c:cat>
            <c:numRef>
              <c:f>'17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'17 graf'!$B$8:$L$8</c:f>
              <c:numCache>
                <c:formatCode>General</c:formatCode>
                <c:ptCount val="11"/>
                <c:pt idx="0">
                  <c:v>100</c:v>
                </c:pt>
                <c:pt idx="1">
                  <c:v>101.19679822981038</c:v>
                </c:pt>
                <c:pt idx="2">
                  <c:v>105.83076301748336</c:v>
                </c:pt>
                <c:pt idx="3">
                  <c:v>112.51851506589786</c:v>
                </c:pt>
                <c:pt idx="4">
                  <c:v>119.78973416175141</c:v>
                </c:pt>
                <c:pt idx="5">
                  <c:v>126.30460915243631</c:v>
                </c:pt>
                <c:pt idx="6">
                  <c:v>130.91909247638711</c:v>
                </c:pt>
                <c:pt idx="7">
                  <c:v>137.49509125726055</c:v>
                </c:pt>
                <c:pt idx="8">
                  <c:v>140.32849990217403</c:v>
                </c:pt>
                <c:pt idx="9">
                  <c:v>70.480419035678707</c:v>
                </c:pt>
                <c:pt idx="10">
                  <c:v>129.65960747362536</c:v>
                </c:pt>
              </c:numCache>
            </c:numRef>
          </c:val>
          <c:smooth val="0"/>
          <c:extLst>
            <c:ext xmlns:c16="http://schemas.microsoft.com/office/drawing/2014/chart" uri="{C3380CC4-5D6E-409C-BE32-E72D297353CC}">
              <c16:uniqueId val="{00000000-5EAF-4986-8A8E-55B26082065C}"/>
            </c:ext>
          </c:extLst>
        </c:ser>
        <c:ser>
          <c:idx val="1"/>
          <c:order val="1"/>
          <c:tx>
            <c:strRef>
              <c:f>'17 graf'!$A$9</c:f>
              <c:strCache>
                <c:ptCount val="1"/>
                <c:pt idx="0">
                  <c:v>Övriga Sverige</c:v>
                </c:pt>
              </c:strCache>
            </c:strRef>
          </c:tx>
          <c:spPr>
            <a:ln w="28575" cap="rnd">
              <a:solidFill>
                <a:schemeClr val="accent1"/>
              </a:solidFill>
              <a:prstDash val="sysDash"/>
              <a:round/>
            </a:ln>
            <a:effectLst/>
          </c:spPr>
          <c:marker>
            <c:symbol val="none"/>
          </c:marker>
          <c:cat>
            <c:numRef>
              <c:f>'17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'17 graf'!$B$9:$L$9</c:f>
              <c:numCache>
                <c:formatCode>General</c:formatCode>
                <c:ptCount val="11"/>
                <c:pt idx="0">
                  <c:v>100</c:v>
                </c:pt>
                <c:pt idx="1">
                  <c:v>104.59698812293506</c:v>
                </c:pt>
                <c:pt idx="2">
                  <c:v>109.24213211907785</c:v>
                </c:pt>
                <c:pt idx="3">
                  <c:v>116.4876043105437</c:v>
                </c:pt>
                <c:pt idx="4">
                  <c:v>126.11809694156831</c:v>
                </c:pt>
                <c:pt idx="5">
                  <c:v>131.38559036313205</c:v>
                </c:pt>
                <c:pt idx="6">
                  <c:v>132.29269400678808</c:v>
                </c:pt>
                <c:pt idx="7">
                  <c:v>136.94519185548967</c:v>
                </c:pt>
                <c:pt idx="8">
                  <c:v>142.12648507790635</c:v>
                </c:pt>
                <c:pt idx="9">
                  <c:v>84.134685809614695</c:v>
                </c:pt>
                <c:pt idx="10">
                  <c:v>143.88728797627314</c:v>
                </c:pt>
              </c:numCache>
            </c:numRef>
          </c:val>
          <c:smooth val="0"/>
          <c:extLst>
            <c:ext xmlns:c16="http://schemas.microsoft.com/office/drawing/2014/chart" uri="{C3380CC4-5D6E-409C-BE32-E72D297353CC}">
              <c16:uniqueId val="{00000001-5EAF-4986-8A8E-55B26082065C}"/>
            </c:ext>
          </c:extLst>
        </c:ser>
        <c:dLbls>
          <c:showLegendKey val="0"/>
          <c:showVal val="0"/>
          <c:showCatName val="0"/>
          <c:showSerName val="0"/>
          <c:showPercent val="0"/>
          <c:showBubbleSize val="0"/>
        </c:dLbls>
        <c:smooth val="0"/>
        <c:axId val="764737160"/>
        <c:axId val="764738144"/>
      </c:lineChart>
      <c:catAx>
        <c:axId val="7647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8144"/>
        <c:crosses val="autoZero"/>
        <c:auto val="1"/>
        <c:lblAlgn val="ctr"/>
        <c:lblOffset val="100"/>
        <c:noMultiLvlLbl val="0"/>
      </c:catAx>
      <c:valAx>
        <c:axId val="76473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legend>
    <c:plotVisOnly val="1"/>
    <c:dispBlanksAs val="gap"/>
    <c:showDLblsOverMax val="0"/>
  </c:chart>
  <c:spPr>
    <a:noFill/>
    <a:ln>
      <a:noFill/>
    </a:ln>
    <a:effectLst/>
  </c:spPr>
  <c:txPr>
    <a:bodyPr/>
    <a:lstStyle/>
    <a:p>
      <a:pPr>
        <a:defRPr sz="1100">
          <a:latin typeface="Futura Std Book" panose="020B0502020204020303" pitchFamily="34" charset="0"/>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2022-04-06</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06/04/2022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4/6/2022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4/6/2022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4/6/2022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4/6/2022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4/6/2022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4/6/2022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4/6/2022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7.jpg"/><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50000"/>
              <a:alpha val="50196"/>
            </a:schemeClr>
          </a:solidFill>
        </p:spPr>
        <p:txBody>
          <a:bodyPr wrap="square" lIns="432000" rtlCol="0" anchor="ctr">
            <a:noAutofit/>
          </a:bodyPr>
          <a:lstStyle/>
          <a:p>
            <a:r>
              <a:rPr lang="en-GB" sz="3200" dirty="0" err="1">
                <a:solidFill>
                  <a:schemeClr val="bg1"/>
                </a:solidFill>
              </a:rPr>
              <a:t>Konjunkturen</a:t>
            </a:r>
            <a:r>
              <a:rPr lang="en-GB" sz="3200" dirty="0">
                <a:solidFill>
                  <a:schemeClr val="bg1"/>
                </a:solidFill>
              </a:rPr>
              <a:t> </a:t>
            </a:r>
            <a:r>
              <a:rPr lang="en-GB" sz="3200" dirty="0" err="1">
                <a:solidFill>
                  <a:schemeClr val="bg1"/>
                </a:solidFill>
              </a:rPr>
              <a:t>i</a:t>
            </a:r>
            <a:r>
              <a:rPr lang="en-GB" sz="3200" dirty="0">
                <a:solidFill>
                  <a:schemeClr val="bg1"/>
                </a:solidFill>
              </a:rPr>
              <a:t> </a:t>
            </a:r>
            <a:r>
              <a:rPr lang="en-GB" sz="3200" dirty="0" err="1">
                <a:solidFill>
                  <a:schemeClr val="bg1"/>
                </a:solidFill>
              </a:rPr>
              <a:t>Stockholmsregionen</a:t>
            </a:r>
            <a:endParaRPr lang="en-GB" sz="3200" dirty="0">
              <a:solidFill>
                <a:schemeClr val="bg1"/>
              </a:solidFill>
            </a:endParaRPr>
          </a:p>
          <a:p>
            <a:r>
              <a:rPr lang="sv-SE" sz="2000" dirty="0">
                <a:solidFill>
                  <a:schemeClr val="bg1"/>
                </a:solidFill>
                <a:latin typeface="+mj-lt"/>
              </a:rPr>
              <a:t>2021 kv4</a:t>
            </a:r>
          </a:p>
          <a:p>
            <a:endParaRPr lang="sv-SE" sz="2000" dirty="0">
              <a:solidFill>
                <a:schemeClr val="bg1"/>
              </a:solidFill>
              <a:latin typeface="+mj-lt"/>
            </a:endParaRPr>
          </a:p>
          <a:p>
            <a:r>
              <a:rPr lang="sv-SE" sz="2000" dirty="0" smtClean="0">
                <a:solidFill>
                  <a:schemeClr val="bg1"/>
                </a:solidFill>
                <a:latin typeface="+mj-lt"/>
              </a:rPr>
              <a:t>April, 2022</a:t>
            </a:r>
            <a:endParaRPr lang="sv-SE" sz="2000" dirty="0">
              <a:solidFill>
                <a:schemeClr val="bg1"/>
              </a:solidFill>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1112999F-A2C6-4E44-99F6-15DA1A8B287D}"/>
              </a:ext>
            </a:extLst>
          </p:cNvPr>
          <p:cNvPicPr>
            <a:picLocks noChangeAspect="1"/>
          </p:cNvPicPr>
          <p:nvPr/>
        </p:nvPicPr>
        <p:blipFill rotWithShape="1">
          <a:blip r:embed="rId4"/>
          <a:srcRect t="41640" b="10477"/>
          <a:stretch/>
        </p:blipFill>
        <p:spPr>
          <a:xfrm>
            <a:off x="6208847" y="8388"/>
            <a:ext cx="5983152" cy="6858000"/>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himmel, träd, byggnad&#10;&#10;Automatiskt genererad beskrivning">
            <a:extLst>
              <a:ext uri="{FF2B5EF4-FFF2-40B4-BE49-F238E27FC236}">
                <a16:creationId xmlns:a16="http://schemas.microsoft.com/office/drawing/2014/main" id="{05093794-FC30-41DF-A8F2-A2F52806EF4C}"/>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Uppsala län, Södermanlands län, Östergötlands län, Örebro län, Västmanlands län, Gävleborgs län och Dalarnas län.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Läs samtliga konjunkturrapporter som tas fram inom ramen för partnerskapet Stockholm Business Alliance här: </a:t>
            </a:r>
            <a:r>
              <a:rPr lang="sv-SE" sz="1100" u="sng" dirty="0"/>
              <a:t>https://stockholmbusinessalliance.se/material/?cat=konjunkturrapporter</a:t>
            </a:r>
            <a:r>
              <a:rPr lang="sv-SE" sz="1100" dirty="0"/>
              <a:t/>
            </a:r>
            <a:br>
              <a:rPr lang="sv-SE" sz="1100" dirty="0"/>
            </a:br>
            <a:r>
              <a:rPr lang="sv-SE" sz="1100" dirty="0"/>
              <a:t/>
            </a:r>
            <a:br>
              <a:rPr lang="sv-SE" sz="1100" dirty="0"/>
            </a:br>
            <a:r>
              <a:rPr lang="sv-SE" sz="1100" dirty="0"/>
              <a:t>Frågor kan ställas till </a:t>
            </a:r>
            <a:r>
              <a:rPr lang="sv-SE" sz="1100" dirty="0" smtClean="0"/>
              <a:t>Viktor Gustafsson </a:t>
            </a:r>
            <a:r>
              <a:rPr lang="sv-SE" sz="1100" dirty="0"/>
              <a:t>på </a:t>
            </a:r>
            <a:r>
              <a:rPr lang="sv-SE" sz="1100" dirty="0" err="1"/>
              <a:t>Invest</a:t>
            </a:r>
            <a:r>
              <a:rPr lang="sv-SE" sz="1100" dirty="0"/>
              <a:t> Stockholm. </a:t>
            </a:r>
            <a:br>
              <a:rPr lang="sv-SE" sz="1100" dirty="0"/>
            </a:br>
            <a:r>
              <a:rPr lang="sv-SE" sz="1100" dirty="0"/>
              <a:t>Ansvarig utgivare: </a:t>
            </a:r>
            <a:r>
              <a:rPr lang="sv-SE" sz="1100" dirty="0" smtClean="0"/>
              <a:t>Staffan Ingvarsson, </a:t>
            </a:r>
            <a:r>
              <a:rPr lang="sv-SE" sz="1100" dirty="0"/>
              <a:t>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himmel, träd, byggnad&#10;&#10;Automatiskt genererad beskrivning">
            <a:extLst>
              <a:ext uri="{FF2B5EF4-FFF2-40B4-BE49-F238E27FC236}">
                <a16:creationId xmlns:a16="http://schemas.microsoft.com/office/drawing/2014/main" id="{58749C77-B791-4B52-8513-AA247DA6AAA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4" y="1382924"/>
            <a:ext cx="5339426" cy="4717972"/>
          </a:xfrm>
        </p:spPr>
        <p:txBody>
          <a:bodyPr/>
          <a:lstStyle/>
          <a:p>
            <a:pPr>
              <a:spcAft>
                <a:spcPts val="800"/>
              </a:spcAft>
            </a:pPr>
            <a:r>
              <a:rPr lang="sv-SE" sz="1050" b="1" dirty="0">
                <a:effectLst/>
                <a:ea typeface="Minion Pro" panose="02040503050201020203" pitchFamily="18" charset="0"/>
                <a:cs typeface="Times New Roman" panose="02020603050405020304" pitchFamily="18" charset="0"/>
              </a:rPr>
              <a:t>2020 präglades starkt av Covid-19 pandemin med stora negativa konsekvenser för ekonomin. Återhämtningen har däremot varit stark under 2021 vilket är en trend som fortsätter under det fjärde kvartalet. Tydligast är detta på arbetsmarknaden där arbetslösheten sjunker och sysselsättningen fortsätter att stiga. Antalet sysselsatta ökar med 17 700 personer i regionen och antalet arbetslösa minskar med 35 900 personer. Dessutom stiger lönesumman samtidigt som nyföretagandet ökar.</a:t>
            </a:r>
            <a:endParaRPr lang="sv-SE" sz="1050" dirty="0">
              <a:effectLst/>
              <a:ea typeface="Minion Pro" panose="02040503050201020203" pitchFamily="18" charset="0"/>
              <a:cs typeface="Times New Roman" panose="02020603050405020304" pitchFamily="18" charset="0"/>
            </a:endParaRPr>
          </a:p>
          <a:p>
            <a:pPr>
              <a:spcAft>
                <a:spcPts val="800"/>
              </a:spcAft>
            </a:pPr>
            <a:r>
              <a:rPr lang="sv-SE" sz="1050" dirty="0">
                <a:effectLst/>
                <a:ea typeface="Minion Pro" panose="02040503050201020203" pitchFamily="18" charset="0"/>
                <a:cs typeface="Times New Roman" panose="02020603050405020304" pitchFamily="18" charset="0"/>
              </a:rPr>
              <a:t>Lönesumman i privat sektor ökar med 8,6 procent under fjärde kvartalet. En liknande utveckling syns i relation till den totala lönesumman i sin helhet som ökar med 7 procent samt i relation till per sysselsatt och invånare. Detta är ett viktigt styrkebesked för den generella köpkraften i samhället vilket kommer att gynna konsumtionen och näringslivet på sikt i samband med återhämtningen. Därtill kan årets fjärde kvartal rapportera ett ökat nyföretagande vilket nu befinner sig på sin högsta punkt sedan tio år tillbaka i tiden. Likväl fortsätter företagskonkurserna att minska.</a:t>
            </a:r>
          </a:p>
          <a:p>
            <a:pPr>
              <a:spcAft>
                <a:spcPts val="800"/>
              </a:spcAft>
            </a:pPr>
            <a:r>
              <a:rPr lang="sv-SE" sz="1050" dirty="0">
                <a:effectLst/>
                <a:ea typeface="Minion Pro" panose="02040503050201020203" pitchFamily="18" charset="0"/>
                <a:cs typeface="Times New Roman" panose="02020603050405020304" pitchFamily="18" charset="0"/>
              </a:rPr>
              <a:t>Under det fjärde kvartalet fortsätter arbetslösheten att minska samtidigt som sysselsättningen ökar. Antalet sysselsatta ökar med 0,8 procent eller 17 700 personer samtidigt som arbetslösheten sjunker med 1 procentenhet. Varslen minskar med 62 procent från sina höga nivåer under Covid-19 pandemin och antalet lediga jobb fortsätter att öka.</a:t>
            </a:r>
          </a:p>
          <a:p>
            <a:pPr>
              <a:spcAft>
                <a:spcPts val="800"/>
              </a:spcAft>
            </a:pPr>
            <a:r>
              <a:rPr lang="sv-SE" sz="1050" dirty="0">
                <a:effectLst/>
                <a:ea typeface="Minion Pro" panose="02040503050201020203" pitchFamily="18" charset="0"/>
                <a:cs typeface="Times New Roman" panose="02020603050405020304" pitchFamily="18" charset="0"/>
              </a:rPr>
              <a:t>Antalet invånare ökar med 0,8 procent eller 39 000 personer i Stockholmsregionen, vilket är något högre än utvecklingen för övriga landet. Besöksnäringen fortsätter också sin återhämtning och antalet kommersiella övernattningar ökar nu med 84 procent. </a:t>
            </a:r>
            <a:endParaRPr lang="sv-SE" sz="1050" dirty="0">
              <a:cs typeface="Times New Roman" panose="02020603050405020304" pitchFamily="18" charset="0"/>
            </a:endParaRPr>
          </a:p>
          <a:p>
            <a:pPr>
              <a:spcBef>
                <a:spcPts val="600"/>
              </a:spcBef>
            </a:pPr>
            <a:r>
              <a:rPr lang="sv-SE" sz="1050" dirty="0">
                <a:cs typeface="Times New Roman" panose="02020603050405020304" pitchFamily="18" charset="0"/>
              </a:rPr>
              <a:t>Staffan Ingvarsson</a:t>
            </a:r>
          </a:p>
          <a:p>
            <a:pPr>
              <a:spcBef>
                <a:spcPts val="600"/>
              </a:spcBef>
            </a:pPr>
            <a:r>
              <a:rPr lang="sv-SE" sz="1050" dirty="0">
                <a:cs typeface="Times New Roman" panose="02020603050405020304" pitchFamily="18" charset="0"/>
              </a:rPr>
              <a:t>VD Stockholm Business Region</a:t>
            </a:r>
          </a:p>
          <a:p>
            <a:pPr>
              <a:lnSpc>
                <a:spcPct val="114000"/>
              </a:lnSpc>
              <a:spcBef>
                <a:spcPts val="0"/>
              </a:spcBef>
              <a:spcAft>
                <a:spcPts val="1000"/>
              </a:spcAft>
            </a:pPr>
            <a:endParaRPr lang="sv-SE" sz="105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4" y="-32873"/>
            <a:ext cx="5147948" cy="1140902"/>
          </a:xfrm>
        </p:spPr>
        <p:txBody>
          <a:bodyPr/>
          <a:lstStyle/>
          <a:p>
            <a:r>
              <a:rPr lang="sv-SE" dirty="0"/>
              <a:t/>
            </a:r>
            <a:br>
              <a:rPr lang="sv-SE" dirty="0"/>
            </a:br>
            <a:r>
              <a:rPr lang="sv-SE" dirty="0"/>
              <a:t/>
            </a:r>
            <a:br>
              <a:rPr lang="sv-SE" dirty="0"/>
            </a:br>
            <a:r>
              <a:rPr lang="sv-SE" dirty="0"/>
              <a:t>Återhämtningen fortsätter</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213037" y="1095375"/>
            <a:ext cx="5390537" cy="4528677"/>
          </a:xfrm>
          <a:prstGeom prst="rect">
            <a:avLst/>
          </a:prstGeom>
          <a:solidFill>
            <a:srgbClr val="FFFFFF">
              <a:alpha val="69804"/>
            </a:srgbClr>
          </a:solidFill>
        </p:spPr>
        <p:txBody>
          <a:bodyPr wrap="square" lIns="216000" tIns="216000" rtlCol="0">
            <a:noAutofit/>
          </a:bodyPr>
          <a:lstStyle/>
          <a:p>
            <a:r>
              <a:rPr lang="sv-SE" sz="2000" b="1" dirty="0"/>
              <a:t>Konjunkturläget i Stockholmsregionen</a:t>
            </a:r>
            <a:r>
              <a:rPr lang="sv-SE" sz="2000" b="1" dirty="0">
                <a:latin typeface="+mj-lt"/>
                <a:ea typeface="+mj-ea"/>
                <a:cs typeface="+mj-cs"/>
              </a:rPr>
              <a:t>, 2021 kv4</a:t>
            </a:r>
          </a:p>
        </p:txBody>
      </p:sp>
      <p:graphicFrame>
        <p:nvGraphicFramePr>
          <p:cNvPr id="14" name="Tabell 13">
            <a:extLst>
              <a:ext uri="{FF2B5EF4-FFF2-40B4-BE49-F238E27FC236}">
                <a16:creationId xmlns:a16="http://schemas.microsoft.com/office/drawing/2014/main" id="{6C265B5A-20C6-42BE-BA4E-BC1A7B8D15BD}"/>
              </a:ext>
            </a:extLst>
          </p:cNvPr>
          <p:cNvGraphicFramePr>
            <a:graphicFrameLocks noGrp="1"/>
          </p:cNvGraphicFramePr>
          <p:nvPr>
            <p:extLst>
              <p:ext uri="{D42A27DB-BD31-4B8C-83A1-F6EECF244321}">
                <p14:modId xmlns:p14="http://schemas.microsoft.com/office/powerpoint/2010/main" val="3335513417"/>
              </p:ext>
            </p:extLst>
          </p:nvPr>
        </p:nvGraphicFramePr>
        <p:xfrm>
          <a:off x="337440" y="1997071"/>
          <a:ext cx="5035750" cy="3707272"/>
        </p:xfrm>
        <a:graphic>
          <a:graphicData uri="http://schemas.openxmlformats.org/drawingml/2006/table">
            <a:tbl>
              <a:tblPr>
                <a:tableStyleId>{5C22544A-7EE6-4342-B048-85BDC9FD1C3A}</a:tableStyleId>
              </a:tblPr>
              <a:tblGrid>
                <a:gridCol w="1569293">
                  <a:extLst>
                    <a:ext uri="{9D8B030D-6E8A-4147-A177-3AD203B41FA5}">
                      <a16:colId xmlns:a16="http://schemas.microsoft.com/office/drawing/2014/main" val="1445391966"/>
                    </a:ext>
                  </a:extLst>
                </a:gridCol>
                <a:gridCol w="1437585">
                  <a:extLst>
                    <a:ext uri="{9D8B030D-6E8A-4147-A177-3AD203B41FA5}">
                      <a16:colId xmlns:a16="http://schemas.microsoft.com/office/drawing/2014/main" val="3782094969"/>
                    </a:ext>
                  </a:extLst>
                </a:gridCol>
                <a:gridCol w="1356318">
                  <a:extLst>
                    <a:ext uri="{9D8B030D-6E8A-4147-A177-3AD203B41FA5}">
                      <a16:colId xmlns:a16="http://schemas.microsoft.com/office/drawing/2014/main" val="464390418"/>
                    </a:ext>
                  </a:extLst>
                </a:gridCol>
                <a:gridCol w="672554">
                  <a:extLst>
                    <a:ext uri="{9D8B030D-6E8A-4147-A177-3AD203B41FA5}">
                      <a16:colId xmlns:a16="http://schemas.microsoft.com/office/drawing/2014/main" val="772953022"/>
                    </a:ext>
                  </a:extLst>
                </a:gridCol>
              </a:tblGrid>
              <a:tr h="209598">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fontAlgn="b"/>
                      <a:r>
                        <a:rPr lang="sv-SE" sz="1100" u="none" strike="noStrike">
                          <a:effectLst/>
                        </a:rPr>
                        <a:t>Stockholmsregionen</a:t>
                      </a:r>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3361381"/>
                  </a:ext>
                </a:extLst>
              </a:tr>
              <a:tr h="419194">
                <a:tc>
                  <a:txBody>
                    <a:bodyPr/>
                    <a:lstStyle/>
                    <a:p>
                      <a:pPr algn="l" fontAlgn="b"/>
                      <a:r>
                        <a:rPr lang="sv-SE" sz="1100" u="none" strike="noStrike" dirty="0">
                          <a:effectLst/>
                        </a:rPr>
                        <a:t>Nyckeltal</a:t>
                      </a:r>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b="0" i="0" u="none" strike="noStrike" dirty="0">
                          <a:solidFill>
                            <a:srgbClr val="000000"/>
                          </a:solidFill>
                          <a:effectLst/>
                          <a:latin typeface="Futura Std Book" panose="020B0502020204020303" pitchFamily="34" charset="0"/>
                        </a:rPr>
                        <a:t>  Värde</a:t>
                      </a:r>
                      <a:br>
                        <a:rPr lang="sv-SE" sz="1100" b="0" i="0" u="none" strike="noStrike" dirty="0">
                          <a:solidFill>
                            <a:srgbClr val="000000"/>
                          </a:solidFill>
                          <a:effectLst/>
                          <a:latin typeface="Futura Std Book" panose="020B0502020204020303" pitchFamily="34" charset="0"/>
                        </a:rPr>
                      </a:br>
                      <a:r>
                        <a:rPr lang="sv-SE" sz="1100" b="0" i="0" u="none" strike="noStrike" dirty="0">
                          <a:solidFill>
                            <a:srgbClr val="000000"/>
                          </a:solidFill>
                          <a:effectLst/>
                          <a:latin typeface="Futura Std Book" panose="020B0502020204020303" pitchFamily="34" charset="0"/>
                        </a:rPr>
                        <a:t>2021 kv4</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u="none" strike="noStrike" dirty="0">
                          <a:effectLst/>
                        </a:rPr>
                        <a:t>Förändring %</a:t>
                      </a:r>
                      <a:br>
                        <a:rPr lang="sv-SE" sz="1100" u="none" strike="noStrike" dirty="0">
                          <a:effectLst/>
                        </a:rPr>
                      </a:br>
                      <a:r>
                        <a:rPr lang="sv-SE" sz="1100" u="none" strike="noStrike" dirty="0">
                          <a:effectLst/>
                        </a:rPr>
                        <a:t>-1 år</a:t>
                      </a:r>
                      <a:endParaRPr lang="sv-SE" sz="11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53861032"/>
                  </a:ext>
                </a:extLst>
              </a:tr>
              <a:tr h="274320">
                <a:tc>
                  <a:txBody>
                    <a:bodyPr/>
                    <a:lstStyle/>
                    <a:p>
                      <a:pPr algn="l" rtl="0" fontAlgn="ctr"/>
                      <a:r>
                        <a:rPr lang="sv-SE" sz="1000" u="none" strike="noStrike" dirty="0">
                          <a:effectLst/>
                        </a:rPr>
                        <a:t>Lönesumma privat sektor (mdkr) </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192,4</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8,6</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5204443"/>
                  </a:ext>
                </a:extLst>
              </a:tr>
              <a:tr h="274320">
                <a:tc>
                  <a:txBody>
                    <a:bodyPr/>
                    <a:lstStyle/>
                    <a:p>
                      <a:pPr algn="l" rtl="0" fontAlgn="ctr"/>
                      <a:r>
                        <a:rPr lang="sv-SE" sz="1000" u="none" strike="noStrike" dirty="0">
                          <a:effectLst/>
                        </a:rPr>
                        <a:t>Nya företag</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11 263</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6</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5159724"/>
                  </a:ext>
                </a:extLst>
              </a:tr>
              <a:tr h="274320">
                <a:tc>
                  <a:txBody>
                    <a:bodyPr/>
                    <a:lstStyle/>
                    <a:p>
                      <a:pPr algn="l" rtl="0" fontAlgn="ctr"/>
                      <a:r>
                        <a:rPr lang="sv-SE" sz="1000" u="none" strike="noStrike">
                          <a:effectLst/>
                        </a:rPr>
                        <a:t>Företagskonkurser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916</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3902846"/>
                  </a:ext>
                </a:extLst>
              </a:tr>
              <a:tr h="274320">
                <a:tc>
                  <a:txBody>
                    <a:bodyPr/>
                    <a:lstStyle/>
                    <a:p>
                      <a:pPr algn="l" rtl="0" fontAlgn="ctr"/>
                      <a:r>
                        <a:rPr lang="sv-SE" sz="1000" u="none" strike="noStrike" dirty="0">
                          <a:effectLst/>
                        </a:rPr>
                        <a:t>Sysselsatta</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2 346 400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0,8</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9971001"/>
                  </a:ext>
                </a:extLst>
              </a:tr>
              <a:tr h="274320">
                <a:tc>
                  <a:txBody>
                    <a:bodyPr/>
                    <a:lstStyle/>
                    <a:p>
                      <a:pPr algn="l" rtl="0" fontAlgn="ctr"/>
                      <a:r>
                        <a:rPr lang="sv-SE" sz="1000" u="none" strike="noStrike">
                          <a:effectLst/>
                        </a:rPr>
                        <a:t>Nyanmälda platser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197 841</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80</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6683519"/>
                  </a:ext>
                </a:extLst>
              </a:tr>
              <a:tr h="274320">
                <a:tc>
                  <a:txBody>
                    <a:bodyPr/>
                    <a:lstStyle/>
                    <a:p>
                      <a:pPr algn="l" rtl="0" fontAlgn="ctr"/>
                      <a:r>
                        <a:rPr lang="sv-SE" sz="1000" u="none" strike="noStrike">
                          <a:effectLst/>
                        </a:rPr>
                        <a:t>Varsel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3 635</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-62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8531028"/>
                  </a:ext>
                </a:extLst>
              </a:tr>
              <a:tr h="274320">
                <a:tc>
                  <a:txBody>
                    <a:bodyPr/>
                    <a:lstStyle/>
                    <a:p>
                      <a:pPr algn="l" rtl="0" fontAlgn="ctr"/>
                      <a:r>
                        <a:rPr lang="sv-SE" sz="1000" u="none" strike="noStrike">
                          <a:effectLst/>
                        </a:rPr>
                        <a:t>Arbetslöshet (%)</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5,1</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a:t>
                      </a:r>
                      <a:r>
                        <a:rPr lang="sv-SE" sz="1000" b="0" i="0" u="none" strike="noStrike" dirty="0">
                          <a:solidFill>
                            <a:srgbClr val="000000"/>
                          </a:solidFill>
                          <a:effectLst/>
                          <a:latin typeface="+mn-lt"/>
                        </a:rPr>
                        <a:t>1,0 p.e.*</a:t>
                      </a:r>
                      <a:endParaRPr lang="sv-SE" sz="1000" b="0" i="0" u="none" strike="noStrike" dirty="0">
                        <a:solidFill>
                          <a:srgbClr val="000000"/>
                        </a:solidFill>
                        <a:effectLst/>
                        <a:latin typeface="Futura Std Book" panose="020B0502020204020303"/>
                      </a:endParaRP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926581"/>
                  </a:ext>
                </a:extLst>
              </a:tr>
              <a:tr h="274320">
                <a:tc>
                  <a:txBody>
                    <a:bodyPr/>
                    <a:lstStyle/>
                    <a:p>
                      <a:pPr algn="l" rtl="0" fontAlgn="ctr"/>
                      <a:r>
                        <a:rPr lang="sv-SE" sz="1000" u="none" strike="noStrike">
                          <a:effectLst/>
                        </a:rPr>
                        <a:t>Befolkning (tusental)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4 743,6</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0,8</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2022198"/>
                  </a:ext>
                </a:extLst>
              </a:tr>
              <a:tr h="274320">
                <a:tc>
                  <a:txBody>
                    <a:bodyPr/>
                    <a:lstStyle/>
                    <a:p>
                      <a:pPr algn="l" rtl="0" fontAlgn="ctr"/>
                      <a:r>
                        <a:rPr lang="sv-SE" sz="1000" u="none" strike="noStrike" dirty="0">
                          <a:effectLst/>
                        </a:rPr>
                        <a:t>Påbörjade lägenheter</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7 404</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35</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6950787"/>
                  </a:ext>
                </a:extLst>
              </a:tr>
              <a:tr h="274320">
                <a:tc>
                  <a:txBody>
                    <a:bodyPr/>
                    <a:lstStyle/>
                    <a:p>
                      <a:pPr algn="l" rtl="0" fontAlgn="ctr"/>
                      <a:r>
                        <a:rPr lang="sv-SE" sz="1000" u="none" strike="noStrike" dirty="0">
                          <a:effectLst/>
                        </a:rPr>
                        <a:t>Kommersiella övernattningar (tusental)</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4 646</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84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387026"/>
                  </a:ext>
                </a:extLst>
              </a:tr>
              <a:tr h="274320">
                <a:tc gridSpan="2">
                  <a:txBody>
                    <a:bodyPr/>
                    <a:lstStyle/>
                    <a:p>
                      <a:pPr algn="l" rtl="0" fontAlgn="ctr"/>
                      <a:r>
                        <a:rPr lang="sv-SE" sz="700" u="none" strike="noStrike" dirty="0">
                          <a:effectLst/>
                        </a:rPr>
                        <a:t>* Förändring i arbetslösheten visas i procentenheter, ej i procent</a:t>
                      </a:r>
                      <a:endParaRPr lang="sv-SE" sz="7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4952469"/>
                  </a:ext>
                </a:extLst>
              </a:tr>
            </a:tbl>
          </a:graphicData>
        </a:graphic>
      </p:graphicFrame>
      <p:sp>
        <p:nvSpPr>
          <p:cNvPr id="45" name="Likbent triangel 44">
            <a:extLst>
              <a:ext uri="{FF2B5EF4-FFF2-40B4-BE49-F238E27FC236}">
                <a16:creationId xmlns:a16="http://schemas.microsoft.com/office/drawing/2014/main" id="{77889251-56AB-4C4F-AC04-5835F3155AD2}"/>
              </a:ext>
            </a:extLst>
          </p:cNvPr>
          <p:cNvSpPr/>
          <p:nvPr/>
        </p:nvSpPr>
        <p:spPr>
          <a:xfrm>
            <a:off x="4957062" y="266017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7" name="Likbent triangel 46">
            <a:extLst>
              <a:ext uri="{FF2B5EF4-FFF2-40B4-BE49-F238E27FC236}">
                <a16:creationId xmlns:a16="http://schemas.microsoft.com/office/drawing/2014/main" id="{61304814-C9AC-4B42-A3F1-72C32F9001ED}"/>
              </a:ext>
            </a:extLst>
          </p:cNvPr>
          <p:cNvSpPr/>
          <p:nvPr/>
        </p:nvSpPr>
        <p:spPr>
          <a:xfrm rot="10800000">
            <a:off x="4957062" y="325673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8" name="Likbent triangel 47">
            <a:extLst>
              <a:ext uri="{FF2B5EF4-FFF2-40B4-BE49-F238E27FC236}">
                <a16:creationId xmlns:a16="http://schemas.microsoft.com/office/drawing/2014/main" id="{58976A50-E7E8-482B-80F4-AB13AD3D7A11}"/>
              </a:ext>
            </a:extLst>
          </p:cNvPr>
          <p:cNvSpPr/>
          <p:nvPr/>
        </p:nvSpPr>
        <p:spPr>
          <a:xfrm>
            <a:off x="4957062" y="3528648"/>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9" name="Likbent triangel 48">
            <a:extLst>
              <a:ext uri="{FF2B5EF4-FFF2-40B4-BE49-F238E27FC236}">
                <a16:creationId xmlns:a16="http://schemas.microsoft.com/office/drawing/2014/main" id="{31FE3FF8-6C6B-4C68-9A29-6D7454DF412C}"/>
              </a:ext>
            </a:extLst>
          </p:cNvPr>
          <p:cNvSpPr/>
          <p:nvPr/>
        </p:nvSpPr>
        <p:spPr>
          <a:xfrm>
            <a:off x="4957063" y="380056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0" name="Likbent triangel 49">
            <a:extLst>
              <a:ext uri="{FF2B5EF4-FFF2-40B4-BE49-F238E27FC236}">
                <a16:creationId xmlns:a16="http://schemas.microsoft.com/office/drawing/2014/main" id="{78A2FEF7-7F86-4587-8B39-F7C4C87DC2FF}"/>
              </a:ext>
            </a:extLst>
          </p:cNvPr>
          <p:cNvSpPr/>
          <p:nvPr/>
        </p:nvSpPr>
        <p:spPr>
          <a:xfrm rot="10800000">
            <a:off x="4957062" y="4072480"/>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1" name="Likbent triangel 50">
            <a:extLst>
              <a:ext uri="{FF2B5EF4-FFF2-40B4-BE49-F238E27FC236}">
                <a16:creationId xmlns:a16="http://schemas.microsoft.com/office/drawing/2014/main" id="{0657305E-8890-43E2-8428-25AC0D6175D7}"/>
              </a:ext>
            </a:extLst>
          </p:cNvPr>
          <p:cNvSpPr/>
          <p:nvPr/>
        </p:nvSpPr>
        <p:spPr>
          <a:xfrm rot="10800000">
            <a:off x="4957063" y="434439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2" name="Likbent triangel 51">
            <a:extLst>
              <a:ext uri="{FF2B5EF4-FFF2-40B4-BE49-F238E27FC236}">
                <a16:creationId xmlns:a16="http://schemas.microsoft.com/office/drawing/2014/main" id="{403ED09C-A599-4FF9-B0CE-ABB9402705E1}"/>
              </a:ext>
            </a:extLst>
          </p:cNvPr>
          <p:cNvSpPr/>
          <p:nvPr/>
        </p:nvSpPr>
        <p:spPr>
          <a:xfrm>
            <a:off x="4957062" y="461631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4" name="Likbent triangel 53">
            <a:extLst>
              <a:ext uri="{FF2B5EF4-FFF2-40B4-BE49-F238E27FC236}">
                <a16:creationId xmlns:a16="http://schemas.microsoft.com/office/drawing/2014/main" id="{71019FFB-0605-4133-8848-E4989828B36A}"/>
              </a:ext>
            </a:extLst>
          </p:cNvPr>
          <p:cNvSpPr/>
          <p:nvPr/>
        </p:nvSpPr>
        <p:spPr>
          <a:xfrm>
            <a:off x="4957062" y="516014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19" name="Likbent triangel 18">
            <a:extLst>
              <a:ext uri="{FF2B5EF4-FFF2-40B4-BE49-F238E27FC236}">
                <a16:creationId xmlns:a16="http://schemas.microsoft.com/office/drawing/2014/main" id="{46DA747F-C1D9-47EB-A905-5FCBCBC98820}"/>
              </a:ext>
            </a:extLst>
          </p:cNvPr>
          <p:cNvSpPr/>
          <p:nvPr/>
        </p:nvSpPr>
        <p:spPr>
          <a:xfrm>
            <a:off x="4957062" y="296049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20" name="Likbent triangel 19">
            <a:extLst>
              <a:ext uri="{FF2B5EF4-FFF2-40B4-BE49-F238E27FC236}">
                <a16:creationId xmlns:a16="http://schemas.microsoft.com/office/drawing/2014/main" id="{5CD37E49-3508-4668-B15D-F2FC210418D3}"/>
              </a:ext>
            </a:extLst>
          </p:cNvPr>
          <p:cNvSpPr/>
          <p:nvPr/>
        </p:nvSpPr>
        <p:spPr>
          <a:xfrm>
            <a:off x="4957062" y="4880530"/>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Tree>
    <p:extLst>
      <p:ext uri="{BB962C8B-B14F-4D97-AF65-F5344CB8AC3E}">
        <p14:creationId xmlns:p14="http://schemas.microsoft.com/office/powerpoint/2010/main" val="277173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403326"/>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Stockholmsregionen</a:t>
            </a:r>
            <a:r>
              <a:rPr lang="sv-SE" sz="1400" dirty="0"/>
              <a:t/>
            </a:r>
            <a:br>
              <a:rPr lang="sv-SE" sz="1400" dirty="0"/>
            </a:br>
            <a:r>
              <a:rPr lang="sv-SE" sz="1200" dirty="0"/>
              <a:t>Index 100 = 2011 kv4</a:t>
            </a:r>
            <a:endParaRPr lang="sv-SE" sz="1400" dirty="0"/>
          </a:p>
        </p:txBody>
      </p:sp>
      <p:graphicFrame>
        <p:nvGraphicFramePr>
          <p:cNvPr id="48" name="Tabell 47">
            <a:extLst>
              <a:ext uri="{FF2B5EF4-FFF2-40B4-BE49-F238E27FC236}">
                <a16:creationId xmlns:a16="http://schemas.microsoft.com/office/drawing/2014/main" id="{DD8C4322-11D1-4A72-A647-0B2E940C6CF9}"/>
              </a:ext>
            </a:extLst>
          </p:cNvPr>
          <p:cNvGraphicFramePr>
            <a:graphicFrameLocks noGrp="1"/>
          </p:cNvGraphicFramePr>
          <p:nvPr>
            <p:extLst>
              <p:ext uri="{D42A27DB-BD31-4B8C-83A1-F6EECF244321}">
                <p14:modId xmlns:p14="http://schemas.microsoft.com/office/powerpoint/2010/main" val="2335387562"/>
              </p:ext>
            </p:extLst>
          </p:nvPr>
        </p:nvGraphicFramePr>
        <p:xfrm>
          <a:off x="6270170" y="1111994"/>
          <a:ext cx="5068391" cy="4845692"/>
        </p:xfrm>
        <a:graphic>
          <a:graphicData uri="http://schemas.openxmlformats.org/drawingml/2006/table">
            <a:tbl>
              <a:tblPr/>
              <a:tblGrid>
                <a:gridCol w="1453645">
                  <a:extLst>
                    <a:ext uri="{9D8B030D-6E8A-4147-A177-3AD203B41FA5}">
                      <a16:colId xmlns:a16="http://schemas.microsoft.com/office/drawing/2014/main" val="3285181219"/>
                    </a:ext>
                  </a:extLst>
                </a:gridCol>
                <a:gridCol w="1072928">
                  <a:extLst>
                    <a:ext uri="{9D8B030D-6E8A-4147-A177-3AD203B41FA5}">
                      <a16:colId xmlns:a16="http://schemas.microsoft.com/office/drawing/2014/main" val="1123074367"/>
                    </a:ext>
                  </a:extLst>
                </a:gridCol>
                <a:gridCol w="906882">
                  <a:extLst>
                    <a:ext uri="{9D8B030D-6E8A-4147-A177-3AD203B41FA5}">
                      <a16:colId xmlns:a16="http://schemas.microsoft.com/office/drawing/2014/main" val="1134596441"/>
                    </a:ext>
                  </a:extLst>
                </a:gridCol>
                <a:gridCol w="817468">
                  <a:extLst>
                    <a:ext uri="{9D8B030D-6E8A-4147-A177-3AD203B41FA5}">
                      <a16:colId xmlns:a16="http://schemas.microsoft.com/office/drawing/2014/main" val="2648990650"/>
                    </a:ext>
                  </a:extLst>
                </a:gridCol>
                <a:gridCol w="817468">
                  <a:extLst>
                    <a:ext uri="{9D8B030D-6E8A-4147-A177-3AD203B41FA5}">
                      <a16:colId xmlns:a16="http://schemas.microsoft.com/office/drawing/2014/main" val="760927890"/>
                    </a:ext>
                  </a:extLst>
                </a:gridCol>
              </a:tblGrid>
              <a:tr h="167012">
                <a:tc>
                  <a:txBody>
                    <a:bodyPr/>
                    <a:lstStyle/>
                    <a:p>
                      <a:pPr algn="l" rtl="0" fontAlgn="b"/>
                      <a:r>
                        <a:rPr lang="sv-SE" sz="900" b="1" i="0" u="none" strike="noStrike" dirty="0">
                          <a:solidFill>
                            <a:srgbClr val="000000"/>
                          </a:solidFill>
                          <a:effectLst/>
                          <a:latin typeface="Futura Std Book" panose="020B0502020204020303" pitchFamily="34" charset="0"/>
                        </a:rPr>
                        <a:t>Lönesumma, total</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300476"/>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95392603"/>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28292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252,82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16,56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22,88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859373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258,40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15,35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19,98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80231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156,27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26,41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3042615"/>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22,29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78003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16,70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991457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21,17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20,08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941794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13,61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17,63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1597424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14,13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792513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11,95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14,19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08636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14,78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08389213"/>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4295022"/>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sysselsatt</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8054916"/>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1030714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4197611"/>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107,75</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6,29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2210337"/>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94,40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16,90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24444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120,15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17,57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60847663"/>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86,99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7,15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23,29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4044559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80,83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14,03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072823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95,10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14,85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8835504"/>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98,02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18,13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52464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100,39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19,96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34524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91,25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13,40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74486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94,70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18,32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7404314"/>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4240591"/>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invånare</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5481177"/>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99841092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7548939"/>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53,30</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16,63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5125194"/>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45,26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15,44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843630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64,71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04821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4,83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11,87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4403125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4930611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15,58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1335160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13,08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62468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9,49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781954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83286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13,51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0591204"/>
                  </a:ext>
                </a:extLst>
              </a:tr>
            </a:tbl>
          </a:graphicData>
        </a:graphic>
      </p:graphicFrame>
      <p:graphicFrame>
        <p:nvGraphicFramePr>
          <p:cNvPr id="9" name="Diagram 8">
            <a:extLst>
              <a:ext uri="{FF2B5EF4-FFF2-40B4-BE49-F238E27FC236}">
                <a16:creationId xmlns:a16="http://schemas.microsoft.com/office/drawing/2014/main" id="{CEEFEE53-63F1-4C0D-B0A8-19657EC4C6CB}"/>
              </a:ext>
            </a:extLst>
          </p:cNvPr>
          <p:cNvGraphicFramePr>
            <a:graphicFrameLocks/>
          </p:cNvGraphicFramePr>
          <p:nvPr>
            <p:extLst>
              <p:ext uri="{D42A27DB-BD31-4B8C-83A1-F6EECF244321}">
                <p14:modId xmlns:p14="http://schemas.microsoft.com/office/powerpoint/2010/main" val="1272451526"/>
              </p:ext>
            </p:extLst>
          </p:nvPr>
        </p:nvGraphicFramePr>
        <p:xfrm>
          <a:off x="714377" y="1901101"/>
          <a:ext cx="5306048" cy="34143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11583" cy="461665"/>
          </a:xfrm>
          <a:prstGeom prst="rect">
            <a:avLst/>
          </a:prstGeom>
          <a:noFill/>
        </p:spPr>
        <p:txBody>
          <a:bodyPr wrap="square" rtlCol="0">
            <a:spAutoFit/>
          </a:bodyPr>
          <a:lstStyle/>
          <a:p>
            <a:r>
              <a:rPr lang="sv-SE" sz="1200" b="1" dirty="0"/>
              <a:t>Lönesumma i privat sektor efter näringsgren, Stockholmsregionen</a:t>
            </a:r>
            <a:r>
              <a:rPr lang="sv-SE" sz="1200" dirty="0"/>
              <a:t/>
            </a:r>
            <a:br>
              <a:rPr lang="sv-SE" sz="1200" dirty="0"/>
            </a:br>
            <a:r>
              <a:rPr lang="sv-SE" sz="1100" dirty="0"/>
              <a:t>Index 100 = 2011 kv4</a:t>
            </a:r>
            <a:endParaRPr lang="sv-SE" sz="1200" dirty="0"/>
          </a:p>
        </p:txBody>
      </p:sp>
      <p:graphicFrame>
        <p:nvGraphicFramePr>
          <p:cNvPr id="36" name="Tabell 35">
            <a:extLst>
              <a:ext uri="{FF2B5EF4-FFF2-40B4-BE49-F238E27FC236}">
                <a16:creationId xmlns:a16="http://schemas.microsoft.com/office/drawing/2014/main" id="{9964D3EE-8858-4494-9399-45B6A2035CD4}"/>
              </a:ext>
            </a:extLst>
          </p:cNvPr>
          <p:cNvGraphicFramePr>
            <a:graphicFrameLocks noGrp="1"/>
          </p:cNvGraphicFramePr>
          <p:nvPr>
            <p:extLst>
              <p:ext uri="{D42A27DB-BD31-4B8C-83A1-F6EECF244321}">
                <p14:modId xmlns:p14="http://schemas.microsoft.com/office/powerpoint/2010/main" val="834129282"/>
              </p:ext>
            </p:extLst>
          </p:nvPr>
        </p:nvGraphicFramePr>
        <p:xfrm>
          <a:off x="6370239" y="1160585"/>
          <a:ext cx="4907361" cy="4795728"/>
        </p:xfrm>
        <a:graphic>
          <a:graphicData uri="http://schemas.openxmlformats.org/drawingml/2006/table">
            <a:tbl>
              <a:tblPr/>
              <a:tblGrid>
                <a:gridCol w="1362767">
                  <a:extLst>
                    <a:ext uri="{9D8B030D-6E8A-4147-A177-3AD203B41FA5}">
                      <a16:colId xmlns:a16="http://schemas.microsoft.com/office/drawing/2014/main" val="2902089952"/>
                    </a:ext>
                  </a:extLst>
                </a:gridCol>
                <a:gridCol w="893254">
                  <a:extLst>
                    <a:ext uri="{9D8B030D-6E8A-4147-A177-3AD203B41FA5}">
                      <a16:colId xmlns:a16="http://schemas.microsoft.com/office/drawing/2014/main" val="1769554071"/>
                    </a:ext>
                  </a:extLst>
                </a:gridCol>
                <a:gridCol w="1055661">
                  <a:extLst>
                    <a:ext uri="{9D8B030D-6E8A-4147-A177-3AD203B41FA5}">
                      <a16:colId xmlns:a16="http://schemas.microsoft.com/office/drawing/2014/main" val="2922638486"/>
                    </a:ext>
                  </a:extLst>
                </a:gridCol>
                <a:gridCol w="767386">
                  <a:extLst>
                    <a:ext uri="{9D8B030D-6E8A-4147-A177-3AD203B41FA5}">
                      <a16:colId xmlns:a16="http://schemas.microsoft.com/office/drawing/2014/main" val="858848143"/>
                    </a:ext>
                  </a:extLst>
                </a:gridCol>
                <a:gridCol w="828293">
                  <a:extLst>
                    <a:ext uri="{9D8B030D-6E8A-4147-A177-3AD203B41FA5}">
                      <a16:colId xmlns:a16="http://schemas.microsoft.com/office/drawing/2014/main" val="595606904"/>
                    </a:ext>
                  </a:extLst>
                </a:gridCol>
              </a:tblGrid>
              <a:tr h="192707">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770252610"/>
                  </a:ext>
                </a:extLst>
              </a:tr>
              <a:tr h="161625">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34267235"/>
                  </a:ext>
                </a:extLst>
              </a:tr>
              <a:tr h="141226">
                <a:tc>
                  <a:txBody>
                    <a:bodyPr/>
                    <a:lstStyle/>
                    <a:p>
                      <a:pPr algn="l" rtl="0" fontAlgn="b"/>
                      <a:r>
                        <a:rPr lang="sv-SE" sz="700" b="1" i="0" u="none" strike="noStrike">
                          <a:solidFill>
                            <a:srgbClr val="C40064"/>
                          </a:solidFill>
                          <a:effectLst/>
                          <a:latin typeface="Futura Std Book" panose="020B0502020204020303" pitchFamily="34" charset="0"/>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350385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27,20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6,99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206575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43,65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15,94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8820466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5,49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221721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15,05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073244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3,07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792172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10,78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8132206"/>
                  </a:ext>
                </a:extLst>
              </a:tr>
              <a:tr h="126000">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11,55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215858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1824064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8,00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5042508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7,80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25644711"/>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63654103"/>
                  </a:ext>
                </a:extLst>
              </a:tr>
              <a:tr h="124852">
                <a:tc>
                  <a:txBody>
                    <a:bodyPr/>
                    <a:lstStyle/>
                    <a:p>
                      <a:pPr algn="l" rtl="0" fontAlgn="b"/>
                      <a:r>
                        <a:rPr lang="sv-SE" sz="700" b="1" i="0" u="none" strike="noStrike">
                          <a:solidFill>
                            <a:srgbClr val="006EBF"/>
                          </a:solidFill>
                          <a:effectLst/>
                          <a:latin typeface="Futura Std Book" panose="020B0502020204020303" pitchFamily="34" charset="0"/>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4591235"/>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145,67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26,25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76234542"/>
                  </a:ext>
                </a:extLst>
              </a:tr>
              <a:tr h="146843">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114,60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8,88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23,71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915425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107,10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9,88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28,56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1367003"/>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26,50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609802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8,82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07059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26,48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0453554"/>
                  </a:ext>
                </a:extLst>
              </a:tr>
              <a:tr h="130543">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18,17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26282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6,89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17,97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0586407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7,61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14,35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146329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13,84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40818617"/>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70341681"/>
                  </a:ext>
                </a:extLst>
              </a:tr>
              <a:tr h="124852">
                <a:tc>
                  <a:txBody>
                    <a:bodyPr/>
                    <a:lstStyle/>
                    <a:p>
                      <a:pPr algn="l" rtl="0" fontAlgn="b"/>
                      <a:r>
                        <a:rPr lang="sv-SE" sz="700" b="1" i="0" u="none" strike="noStrike">
                          <a:solidFill>
                            <a:srgbClr val="DD4A2C"/>
                          </a:solidFill>
                          <a:effectLst/>
                          <a:latin typeface="Futura Std Book" panose="020B0502020204020303" pitchFamily="34" charset="0"/>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5454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7,11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26,18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6201483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23,29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26,97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9360712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25,98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58773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5253616"/>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29,95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43098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22,86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98592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6,51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26,91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5507020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30,89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2557734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26,60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6234347"/>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24,40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2299490"/>
                  </a:ext>
                </a:extLst>
              </a:tr>
            </a:tbl>
          </a:graphicData>
        </a:graphic>
      </p:graphicFrame>
      <p:sp>
        <p:nvSpPr>
          <p:cNvPr id="37" name="Rektangel 36">
            <a:extLst>
              <a:ext uri="{FF2B5EF4-FFF2-40B4-BE49-F238E27FC236}">
                <a16:creationId xmlns:a16="http://schemas.microsoft.com/office/drawing/2014/main" id="{C3B2ECF0-2518-46E1-9F26-48A5CAD593E0}"/>
              </a:ext>
            </a:extLst>
          </p:cNvPr>
          <p:cNvSpPr/>
          <p:nvPr/>
        </p:nvSpPr>
        <p:spPr>
          <a:xfrm>
            <a:off x="6167438" y="6273800"/>
            <a:ext cx="3564132" cy="200055"/>
          </a:xfrm>
          <a:prstGeom prst="rect">
            <a:avLst/>
          </a:prstGeom>
        </p:spPr>
        <p:txBody>
          <a:bodyPr wrap="square">
            <a:spAutoFit/>
          </a:bodyPr>
          <a:lstStyle/>
          <a:p>
            <a:r>
              <a:rPr lang="sv-SE" sz="700"/>
              <a:t>*I </a:t>
            </a:r>
            <a:r>
              <a:rPr lang="sv-SE" sz="700" dirty="0"/>
              <a:t>övrigt ingår jordbruk, skogsbruk och fiske, byggverksamhet samt okänd näringsgren</a:t>
            </a:r>
          </a:p>
        </p:txBody>
      </p:sp>
      <p:graphicFrame>
        <p:nvGraphicFramePr>
          <p:cNvPr id="10" name="Diagram 9">
            <a:extLst>
              <a:ext uri="{FF2B5EF4-FFF2-40B4-BE49-F238E27FC236}">
                <a16:creationId xmlns:a16="http://schemas.microsoft.com/office/drawing/2014/main" id="{C5E8EDC1-3380-4530-88A4-300459EE5E5A}"/>
              </a:ext>
            </a:extLst>
          </p:cNvPr>
          <p:cNvGraphicFramePr>
            <a:graphicFrameLocks/>
          </p:cNvGraphicFramePr>
          <p:nvPr>
            <p:extLst>
              <p:ext uri="{D42A27DB-BD31-4B8C-83A1-F6EECF244321}">
                <p14:modId xmlns:p14="http://schemas.microsoft.com/office/powerpoint/2010/main" val="1054205379"/>
              </p:ext>
            </p:extLst>
          </p:nvPr>
        </p:nvGraphicFramePr>
        <p:xfrm>
          <a:off x="717548" y="1912414"/>
          <a:ext cx="5307015" cy="38435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468395"/>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034041"/>
            <a:ext cx="4704373" cy="2412070"/>
          </a:xfrm>
        </p:spPr>
        <p:txBody>
          <a:bodyPr/>
          <a:lstStyle/>
          <a:p>
            <a:pPr marL="285750" indent="-285750">
              <a:buFont typeface="Arial" panose="020B0604020202020204" pitchFamily="34" charset="0"/>
              <a:buChar char="•"/>
            </a:pPr>
            <a:r>
              <a:rPr lang="sv-SE" sz="1400" dirty="0"/>
              <a:t>Under det fjärde kvartalet startades 11 300 nya företag i Stockholmsregionen. Det är en ökning med drygt 6 procent jämfört med kvartal 4 2020. </a:t>
            </a:r>
          </a:p>
          <a:p>
            <a:pPr marL="285750" indent="-285750">
              <a:buFont typeface="Arial" panose="020B0604020202020204" pitchFamily="34" charset="0"/>
              <a:buChar char="•"/>
            </a:pPr>
            <a:r>
              <a:rPr lang="sv-SE" sz="1400" dirty="0"/>
              <a:t>Gävleborgs och Södermanlands län svarade för den starkaste ökningen av nyföretagandet.</a:t>
            </a:r>
          </a:p>
          <a:p>
            <a:pPr marL="285750" indent="-285750">
              <a:buFont typeface="Arial" panose="020B0604020202020204" pitchFamily="34" charset="0"/>
              <a:buChar char="•"/>
            </a:pPr>
            <a:r>
              <a:rPr lang="sv-SE" sz="1400" dirty="0"/>
              <a:t>Nyföretagandet är på sin högsta punkt sedan tio år tillbaka enligt de säsongsrensade värdena.</a:t>
            </a:r>
            <a:br>
              <a:rPr lang="sv-SE" sz="1400" dirty="0"/>
            </a:br>
            <a:endParaRPr lang="sv-SE" sz="1400" dirty="0"/>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939CDD42-BDD7-4554-B633-F6201AB90704}"/>
              </a:ext>
            </a:extLst>
          </p:cNvPr>
          <p:cNvGraphicFramePr>
            <a:graphicFrameLocks noGrp="1"/>
          </p:cNvGraphicFramePr>
          <p:nvPr>
            <p:extLst>
              <p:ext uri="{D42A27DB-BD31-4B8C-83A1-F6EECF244321}">
                <p14:modId xmlns:p14="http://schemas.microsoft.com/office/powerpoint/2010/main" val="1390958766"/>
              </p:ext>
            </p:extLst>
          </p:nvPr>
        </p:nvGraphicFramePr>
        <p:xfrm>
          <a:off x="6934615" y="3637350"/>
          <a:ext cx="4345576" cy="2265881"/>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5">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699">
                  <a:extLst>
                    <a:ext uri="{9D8B030D-6E8A-4147-A177-3AD203B41FA5}">
                      <a16:colId xmlns:a16="http://schemas.microsoft.com/office/drawing/2014/main" val="3827523272"/>
                    </a:ext>
                  </a:extLst>
                </a:gridCol>
              </a:tblGrid>
              <a:tr h="160286">
                <a:tc>
                  <a:txBody>
                    <a:bodyPr/>
                    <a:lstStyle/>
                    <a:p>
                      <a:pPr algn="ctr" rtl="0" fontAlgn="b"/>
                      <a:r>
                        <a:rPr lang="sv-SE" sz="8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8301">
                <a:tc>
                  <a:txBody>
                    <a:bodyPr/>
                    <a:lstStyle/>
                    <a:p>
                      <a:pPr algn="ctr" rtl="0" fontAlgn="b"/>
                      <a:r>
                        <a:rPr lang="sv-SE" sz="8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2074">
                <a:tc>
                  <a:txBody>
                    <a:bodyPr/>
                    <a:lstStyle/>
                    <a:p>
                      <a:pPr algn="l" rtl="0" fontAlgn="b"/>
                      <a:r>
                        <a:rPr lang="sv-SE" sz="8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11 263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15</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40 450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1544414373"/>
                  </a:ext>
                </a:extLst>
              </a:tr>
              <a:tr h="192074">
                <a:tc>
                  <a:txBody>
                    <a:bodyPr/>
                    <a:lstStyle/>
                    <a:p>
                      <a:pPr algn="l" rtl="0" fontAlgn="b"/>
                      <a:r>
                        <a:rPr lang="sv-SE" sz="8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10 476</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38 259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9</a:t>
                      </a:r>
                    </a:p>
                  </a:txBody>
                  <a:tcPr marL="9525" marR="9525" marT="9525" marB="0" anchor="b"/>
                </a:tc>
                <a:extLst>
                  <a:ext uri="{0D108BD9-81ED-4DB2-BD59-A6C34878D82A}">
                    <a16:rowId xmlns:a16="http://schemas.microsoft.com/office/drawing/2014/main" val="4178915708"/>
                  </a:ext>
                </a:extLst>
              </a:tr>
              <a:tr h="192074">
                <a:tc>
                  <a:txBody>
                    <a:bodyPr/>
                    <a:lstStyle/>
                    <a:p>
                      <a:pPr algn="l" rtl="0" fontAlgn="b"/>
                      <a:r>
                        <a:rPr lang="sv-SE" sz="8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7 493</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26 875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1554613420"/>
                  </a:ext>
                </a:extLst>
              </a:tr>
              <a:tr h="192074">
                <a:tc>
                  <a:txBody>
                    <a:bodyPr/>
                    <a:lstStyle/>
                    <a:p>
                      <a:pPr algn="l" rtl="0" fontAlgn="b"/>
                      <a:r>
                        <a:rPr lang="sv-SE" sz="8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667</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2 411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extLst>
                  <a:ext uri="{0D108BD9-81ED-4DB2-BD59-A6C34878D82A}">
                    <a16:rowId xmlns:a16="http://schemas.microsoft.com/office/drawing/2014/main" val="923977588"/>
                  </a:ext>
                </a:extLst>
              </a:tr>
              <a:tr h="192074">
                <a:tc>
                  <a:txBody>
                    <a:bodyPr/>
                    <a:lstStyle/>
                    <a:p>
                      <a:pPr algn="l" rtl="0" fontAlgn="b"/>
                      <a:r>
                        <a:rPr lang="sv-SE" sz="8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538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1 828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2632995549"/>
                  </a:ext>
                </a:extLst>
              </a:tr>
              <a:tr h="192074">
                <a:tc>
                  <a:txBody>
                    <a:bodyPr/>
                    <a:lstStyle/>
                    <a:p>
                      <a:pPr algn="l" rtl="0" fontAlgn="b"/>
                      <a:r>
                        <a:rPr lang="sv-SE" sz="8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720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2 648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extLst>
                  <a:ext uri="{0D108BD9-81ED-4DB2-BD59-A6C34878D82A}">
                    <a16:rowId xmlns:a16="http://schemas.microsoft.com/office/drawing/2014/main" val="1272737229"/>
                  </a:ext>
                </a:extLst>
              </a:tr>
              <a:tr h="208628">
                <a:tc>
                  <a:txBody>
                    <a:bodyPr/>
                    <a:lstStyle/>
                    <a:p>
                      <a:pPr algn="l" rtl="0" fontAlgn="b"/>
                      <a:r>
                        <a:rPr lang="sv-SE" sz="8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1 803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extLst>
                  <a:ext uri="{0D108BD9-81ED-4DB2-BD59-A6C34878D82A}">
                    <a16:rowId xmlns:a16="http://schemas.microsoft.com/office/drawing/2014/main" val="2904050235"/>
                  </a:ext>
                </a:extLst>
              </a:tr>
              <a:tr h="192074">
                <a:tc>
                  <a:txBody>
                    <a:bodyPr/>
                    <a:lstStyle/>
                    <a:p>
                      <a:pPr algn="l" rtl="0" fontAlgn="b"/>
                      <a:r>
                        <a:rPr lang="sv-SE" sz="8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1 647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extLst>
                  <a:ext uri="{0D108BD9-81ED-4DB2-BD59-A6C34878D82A}">
                    <a16:rowId xmlns:a16="http://schemas.microsoft.com/office/drawing/2014/main" val="2274722386"/>
                  </a:ext>
                </a:extLst>
              </a:tr>
              <a:tr h="192074">
                <a:tc>
                  <a:txBody>
                    <a:bodyPr/>
                    <a:lstStyle/>
                    <a:p>
                      <a:pPr algn="l" rtl="0" fontAlgn="b"/>
                      <a:r>
                        <a:rPr lang="sv-SE" sz="8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1 706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2828395267"/>
                  </a:ext>
                </a:extLst>
              </a:tr>
              <a:tr h="192074">
                <a:tc>
                  <a:txBody>
                    <a:bodyPr/>
                    <a:lstStyle/>
                    <a:p>
                      <a:pPr algn="l" rtl="0" fontAlgn="b"/>
                      <a:r>
                        <a:rPr lang="sv-SE" sz="8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1 532</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8A0C9E91-2DAF-4976-AAF5-3AEF2CF79889}"/>
              </a:ext>
            </a:extLst>
          </p:cNvPr>
          <p:cNvSpPr txBox="1"/>
          <p:nvPr/>
        </p:nvSpPr>
        <p:spPr>
          <a:xfrm>
            <a:off x="6755212" y="344611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D5358422-1228-4F14-AF80-CCD0BD5C816B}"/>
              </a:ext>
            </a:extLst>
          </p:cNvPr>
          <p:cNvGraphicFramePr>
            <a:graphicFrameLocks/>
          </p:cNvGraphicFramePr>
          <p:nvPr>
            <p:extLst>
              <p:ext uri="{D42A27DB-BD31-4B8C-83A1-F6EECF244321}">
                <p14:modId xmlns:p14="http://schemas.microsoft.com/office/powerpoint/2010/main" val="4269148671"/>
              </p:ext>
            </p:extLst>
          </p:nvPr>
        </p:nvGraphicFramePr>
        <p:xfrm>
          <a:off x="732409" y="1959684"/>
          <a:ext cx="5953126" cy="35268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4"/>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1734796"/>
            <a:ext cx="4722412" cy="1717557"/>
          </a:xfrm>
        </p:spPr>
        <p:txBody>
          <a:bodyPr/>
          <a:lstStyle/>
          <a:p>
            <a:pPr marL="171450" indent="-171450">
              <a:buFont typeface="Arial" panose="020B0604020202020204" pitchFamily="34" charset="0"/>
              <a:buChar char="•"/>
            </a:pPr>
            <a:r>
              <a:rPr lang="sv-SE" sz="1400" dirty="0"/>
              <a:t>Företagskonkurserna minskade i Stockholmsregionen under kvartalet.</a:t>
            </a:r>
          </a:p>
          <a:p>
            <a:pPr marL="171450" indent="-171450">
              <a:buFont typeface="Arial" panose="020B0604020202020204" pitchFamily="34" charset="0"/>
              <a:buChar char="•"/>
            </a:pPr>
            <a:r>
              <a:rPr lang="sv-SE" sz="1400" dirty="0"/>
              <a:t>Noterbart ökar konkurserna inom branscherna Fastighetsbolag &amp; fastighetsförvaltare och Enheter för vård &amp; omsorg samt socialtjänst.</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514B3F7E-81B8-47B7-88CC-7D0F6FE429E8}"/>
              </a:ext>
            </a:extLst>
          </p:cNvPr>
          <p:cNvGraphicFramePr>
            <a:graphicFrameLocks noGrp="1"/>
          </p:cNvGraphicFramePr>
          <p:nvPr>
            <p:extLst>
              <p:ext uri="{D42A27DB-BD31-4B8C-83A1-F6EECF244321}">
                <p14:modId xmlns:p14="http://schemas.microsoft.com/office/powerpoint/2010/main" val="4099227266"/>
              </p:ext>
            </p:extLst>
          </p:nvPr>
        </p:nvGraphicFramePr>
        <p:xfrm>
          <a:off x="6856546" y="3598276"/>
          <a:ext cx="4345578" cy="2266435"/>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6">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700">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0">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5">
                <a:tc>
                  <a:txBody>
                    <a:bodyPr/>
                    <a:lstStyle/>
                    <a:p>
                      <a:pPr algn="l" rtl="0" fontAlgn="b"/>
                      <a:r>
                        <a:rPr lang="sv-SE" sz="8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916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3 546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1544414373"/>
                  </a:ext>
                </a:extLst>
              </a:tr>
              <a:tr h="193535">
                <a:tc>
                  <a:txBody>
                    <a:bodyPr/>
                    <a:lstStyle/>
                    <a:p>
                      <a:pPr algn="l" rtl="0" fontAlgn="b"/>
                      <a:r>
                        <a:rPr lang="sv-SE" sz="800" b="1" i="0" u="none" strike="noStrike" dirty="0">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992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3 355</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4178915708"/>
                  </a:ext>
                </a:extLst>
              </a:tr>
              <a:tr h="193535">
                <a:tc>
                  <a:txBody>
                    <a:bodyPr/>
                    <a:lstStyle/>
                    <a:p>
                      <a:pPr algn="l" rtl="0" fontAlgn="b"/>
                      <a:r>
                        <a:rPr lang="sv-SE" sz="8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555</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2 324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1554613420"/>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extLst>
                  <a:ext uri="{0D108BD9-81ED-4DB2-BD59-A6C34878D82A}">
                    <a16:rowId xmlns:a16="http://schemas.microsoft.com/office/drawing/2014/main" val="923977588"/>
                  </a:ext>
                </a:extLst>
              </a:tr>
              <a:tr h="193535">
                <a:tc>
                  <a:txBody>
                    <a:bodyPr/>
                    <a:lstStyle/>
                    <a:p>
                      <a:pPr algn="l" rtl="0" fontAlgn="b"/>
                      <a:r>
                        <a:rPr lang="sv-SE" sz="8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62</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2632995549"/>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186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1272737229"/>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64</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162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2904050235"/>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2274722386"/>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-44</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140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-19</a:t>
                      </a:r>
                    </a:p>
                  </a:txBody>
                  <a:tcPr marL="9525" marR="9525" marT="9525" marB="0" anchor="b"/>
                </a:tc>
                <a:extLst>
                  <a:ext uri="{0D108BD9-81ED-4DB2-BD59-A6C34878D82A}">
                    <a16:rowId xmlns:a16="http://schemas.microsoft.com/office/drawing/2014/main" val="2828395267"/>
                  </a:ext>
                </a:extLst>
              </a:tr>
              <a:tr h="193535">
                <a:tc>
                  <a:txBody>
                    <a:bodyPr/>
                    <a:lstStyle/>
                    <a:p>
                      <a:pPr algn="l" rtl="0" fontAlgn="b"/>
                      <a:r>
                        <a:rPr lang="sv-SE" sz="800" b="0" i="0" u="none" strike="noStrike" dirty="0">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174</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3BE44604-3DF2-4944-A002-6657ABB9829B}"/>
              </a:ext>
            </a:extLst>
          </p:cNvPr>
          <p:cNvSpPr txBox="1"/>
          <p:nvPr/>
        </p:nvSpPr>
        <p:spPr>
          <a:xfrm>
            <a:off x="6744445" y="3429000"/>
            <a:ext cx="1460656" cy="276999"/>
          </a:xfrm>
          <a:prstGeom prst="rect">
            <a:avLst/>
          </a:prstGeom>
          <a:noFill/>
        </p:spPr>
        <p:txBody>
          <a:bodyPr wrap="none" rtlCol="0">
            <a:spAutoFit/>
          </a:bodyPr>
          <a:lstStyle/>
          <a:p>
            <a:r>
              <a:rPr lang="sv-SE" sz="1200" b="1">
                <a:latin typeface="+mj-lt"/>
                <a:cs typeface="Arial" panose="020B0604020202020204" pitchFamily="34" charset="0"/>
              </a:rPr>
              <a:t>Företagskonkurser</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33B6A8CB-61CE-46A5-8219-1A4D7E07480F}"/>
              </a:ext>
            </a:extLst>
          </p:cNvPr>
          <p:cNvGraphicFramePr>
            <a:graphicFrameLocks/>
          </p:cNvGraphicFramePr>
          <p:nvPr>
            <p:extLst>
              <p:ext uri="{D42A27DB-BD31-4B8C-83A1-F6EECF244321}">
                <p14:modId xmlns:p14="http://schemas.microsoft.com/office/powerpoint/2010/main" val="3946060694"/>
              </p:ext>
            </p:extLst>
          </p:nvPr>
        </p:nvGraphicFramePr>
        <p:xfrm>
          <a:off x="654510" y="1949297"/>
          <a:ext cx="5926534" cy="3734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450816"/>
            <a:ext cx="4722411" cy="1989773"/>
          </a:xfrm>
        </p:spPr>
        <p:txBody>
          <a:bodyPr/>
          <a:lstStyle/>
          <a:p>
            <a:pPr marL="171450" indent="-171450">
              <a:buFont typeface="Arial" panose="020B0604020202020204" pitchFamily="34" charset="0"/>
              <a:buChar char="•"/>
            </a:pPr>
            <a:r>
              <a:rPr lang="sv-SE" sz="1400" dirty="0"/>
              <a:t>För tredje kvartalet i rad ökade sysselsättningen.</a:t>
            </a:r>
          </a:p>
          <a:p>
            <a:pPr marL="171450" indent="-171450">
              <a:buFont typeface="Arial" panose="020B0604020202020204" pitchFamily="34" charset="0"/>
              <a:buChar char="•"/>
            </a:pPr>
            <a:r>
              <a:rPr lang="sv-SE" sz="1400" dirty="0"/>
              <a:t>Under fjärde kvartalet var sysselsättningstillväxten som starkast inom Finansiell verksamhet inklusive företagstjänster och Information &amp; kommunikation.</a:t>
            </a:r>
          </a:p>
          <a:p>
            <a:pPr marL="171450" indent="-171450">
              <a:buFont typeface="Arial" panose="020B0604020202020204" pitchFamily="34" charset="0"/>
              <a:buChar char="•"/>
            </a:pPr>
            <a:r>
              <a:rPr lang="sv-SE" sz="1400" dirty="0"/>
              <a:t>Sysselsättningen minskade mest inom Personliga och kulturella tjänster samt Transport och Handel.</a:t>
            </a:r>
            <a:endParaRPr lang="sv-SE" sz="11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kv4</a:t>
            </a:r>
            <a:endParaRPr lang="sv-SE" sz="1400" dirty="0"/>
          </a:p>
        </p:txBody>
      </p:sp>
      <p:graphicFrame>
        <p:nvGraphicFramePr>
          <p:cNvPr id="17" name="Tabell 16">
            <a:extLst>
              <a:ext uri="{FF2B5EF4-FFF2-40B4-BE49-F238E27FC236}">
                <a16:creationId xmlns:a16="http://schemas.microsoft.com/office/drawing/2014/main" id="{61816007-B286-4781-ACB6-F2CC06E93D3C}"/>
              </a:ext>
            </a:extLst>
          </p:cNvPr>
          <p:cNvGraphicFramePr>
            <a:graphicFrameLocks noGrp="1"/>
          </p:cNvGraphicFramePr>
          <p:nvPr>
            <p:extLst>
              <p:ext uri="{D42A27DB-BD31-4B8C-83A1-F6EECF244321}">
                <p14:modId xmlns:p14="http://schemas.microsoft.com/office/powerpoint/2010/main" val="2393200821"/>
              </p:ext>
            </p:extLst>
          </p:nvPr>
        </p:nvGraphicFramePr>
        <p:xfrm>
          <a:off x="6955586" y="3606991"/>
          <a:ext cx="4406537" cy="2266429"/>
        </p:xfrm>
        <a:graphic>
          <a:graphicData uri="http://schemas.openxmlformats.org/drawingml/2006/table">
            <a:tbl>
              <a:tblPr bandRow="1">
                <a:tableStyleId>{2D5ABB26-0587-4C30-8999-92F81FD0307C}</a:tableStyleId>
              </a:tblPr>
              <a:tblGrid>
                <a:gridCol w="1625569">
                  <a:extLst>
                    <a:ext uri="{9D8B030D-6E8A-4147-A177-3AD203B41FA5}">
                      <a16:colId xmlns:a16="http://schemas.microsoft.com/office/drawing/2014/main" val="1678076792"/>
                    </a:ext>
                  </a:extLst>
                </a:gridCol>
                <a:gridCol w="721956">
                  <a:extLst>
                    <a:ext uri="{9D8B030D-6E8A-4147-A177-3AD203B41FA5}">
                      <a16:colId xmlns:a16="http://schemas.microsoft.com/office/drawing/2014/main" val="2601369493"/>
                    </a:ext>
                  </a:extLst>
                </a:gridCol>
                <a:gridCol w="819055">
                  <a:extLst>
                    <a:ext uri="{9D8B030D-6E8A-4147-A177-3AD203B41FA5}">
                      <a16:colId xmlns:a16="http://schemas.microsoft.com/office/drawing/2014/main" val="2395970223"/>
                    </a:ext>
                  </a:extLst>
                </a:gridCol>
                <a:gridCol w="648417">
                  <a:extLst>
                    <a:ext uri="{9D8B030D-6E8A-4147-A177-3AD203B41FA5}">
                      <a16:colId xmlns:a16="http://schemas.microsoft.com/office/drawing/2014/main" val="3235649811"/>
                    </a:ext>
                  </a:extLst>
                </a:gridCol>
                <a:gridCol w="591540">
                  <a:extLst>
                    <a:ext uri="{9D8B030D-6E8A-4147-A177-3AD203B41FA5}">
                      <a16:colId xmlns:a16="http://schemas.microsoft.com/office/drawing/2014/main" val="1050073455"/>
                    </a:ext>
                  </a:extLst>
                </a:gridCol>
              </a:tblGrid>
              <a:tr h="167935">
                <a:tc>
                  <a:txBody>
                    <a:bodyPr/>
                    <a:lstStyle/>
                    <a:p>
                      <a:pPr algn="ctr" rtl="0" fontAlgn="b"/>
                      <a:r>
                        <a:rPr lang="sv-SE" sz="8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167935">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191655">
                <a:tc>
                  <a:txBody>
                    <a:bodyPr/>
                    <a:lstStyle/>
                    <a:p>
                      <a:pPr algn="l" rtl="0" fontAlgn="b"/>
                      <a:r>
                        <a:rPr lang="sv-SE" sz="8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2 346 400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17 700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0,8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4,1</a:t>
                      </a:r>
                    </a:p>
                  </a:txBody>
                  <a:tcPr marL="9525" marR="9525" marT="9525" marB="0" anchor="b"/>
                </a:tc>
                <a:extLst>
                  <a:ext uri="{0D108BD9-81ED-4DB2-BD59-A6C34878D82A}">
                    <a16:rowId xmlns:a16="http://schemas.microsoft.com/office/drawing/2014/main" val="1544414373"/>
                  </a:ext>
                </a:extLst>
              </a:tr>
              <a:tr h="191655">
                <a:tc>
                  <a:txBody>
                    <a:bodyPr/>
                    <a:lstStyle/>
                    <a:p>
                      <a:pPr algn="l" rtl="0" fontAlgn="b"/>
                      <a:r>
                        <a:rPr lang="sv-SE" sz="800" b="1" i="0" u="none" strike="noStrike" dirty="0">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2 737 400</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7 200</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0,3</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2,6</a:t>
                      </a:r>
                    </a:p>
                  </a:txBody>
                  <a:tcPr marL="9525" marR="9525" marT="9525" marB="0" anchor="b"/>
                </a:tc>
                <a:extLst>
                  <a:ext uri="{0D108BD9-81ED-4DB2-BD59-A6C34878D82A}">
                    <a16:rowId xmlns:a16="http://schemas.microsoft.com/office/drawing/2014/main" val="4178915708"/>
                  </a:ext>
                </a:extLst>
              </a:tr>
              <a:tr h="191655">
                <a:tc>
                  <a:txBody>
                    <a:bodyPr/>
                    <a:lstStyle/>
                    <a:p>
                      <a:pPr algn="l" rtl="0" fontAlgn="b"/>
                      <a:r>
                        <a:rPr lang="sv-SE" sz="800" b="0" i="0" u="none" strike="noStrike" dirty="0">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1 300 700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33 600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7,5</a:t>
                      </a:r>
                    </a:p>
                  </a:txBody>
                  <a:tcPr marL="9525" marR="9525" marT="9525" marB="0" anchor="b"/>
                </a:tc>
                <a:extLst>
                  <a:ext uri="{0D108BD9-81ED-4DB2-BD59-A6C34878D82A}">
                    <a16:rowId xmlns:a16="http://schemas.microsoft.com/office/drawing/2014/main" val="1554613420"/>
                  </a:ext>
                </a:extLst>
              </a:tr>
              <a:tr h="191655">
                <a:tc>
                  <a:txBody>
                    <a:bodyPr/>
                    <a:lstStyle/>
                    <a:p>
                      <a:pPr algn="l" rtl="0" fontAlgn="b"/>
                      <a:r>
                        <a:rPr lang="sv-SE" sz="800" b="0" i="0" u="none" strike="noStrike" dirty="0">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183 600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-0,8</a:t>
                      </a:r>
                    </a:p>
                  </a:txBody>
                  <a:tcPr marL="9525" marR="9525" marT="9525" marB="0" anchor="b"/>
                </a:tc>
                <a:extLst>
                  <a:ext uri="{0D108BD9-81ED-4DB2-BD59-A6C34878D82A}">
                    <a16:rowId xmlns:a16="http://schemas.microsoft.com/office/drawing/2014/main" val="3181428885"/>
                  </a:ext>
                </a:extLst>
              </a:tr>
              <a:tr h="191655">
                <a:tc>
                  <a:txBody>
                    <a:bodyPr/>
                    <a:lstStyle/>
                    <a:p>
                      <a:pPr algn="l" rtl="0" fontAlgn="b"/>
                      <a:r>
                        <a:rPr lang="sv-SE" sz="8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131 000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extLst>
                  <a:ext uri="{0D108BD9-81ED-4DB2-BD59-A6C34878D82A}">
                    <a16:rowId xmlns:a16="http://schemas.microsoft.com/office/drawing/2014/main" val="1932110646"/>
                  </a:ext>
                </a:extLst>
              </a:tr>
              <a:tr h="191655">
                <a:tc>
                  <a:txBody>
                    <a:bodyPr/>
                    <a:lstStyle/>
                    <a:p>
                      <a:pPr algn="l" rtl="0" fontAlgn="b"/>
                      <a:r>
                        <a:rPr lang="sv-SE" sz="8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222 600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extLst>
                  <a:ext uri="{0D108BD9-81ED-4DB2-BD59-A6C34878D82A}">
                    <a16:rowId xmlns:a16="http://schemas.microsoft.com/office/drawing/2014/main" val="480846545"/>
                  </a:ext>
                </a:extLst>
              </a:tr>
              <a:tr h="205664">
                <a:tc>
                  <a:txBody>
                    <a:bodyPr/>
                    <a:lstStyle/>
                    <a:p>
                      <a:pPr algn="l" rtl="0" fontAlgn="b"/>
                      <a:r>
                        <a:rPr lang="sv-SE" sz="8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138 900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-5 800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-4,0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-0,4</a:t>
                      </a:r>
                    </a:p>
                  </a:txBody>
                  <a:tcPr marL="9525" marR="9525" marT="9525" marB="0" anchor="b"/>
                </a:tc>
                <a:extLst>
                  <a:ext uri="{0D108BD9-81ED-4DB2-BD59-A6C34878D82A}">
                    <a16:rowId xmlns:a16="http://schemas.microsoft.com/office/drawing/2014/main" val="537178757"/>
                  </a:ext>
                </a:extLst>
              </a:tr>
              <a:tr h="191655">
                <a:tc>
                  <a:txBody>
                    <a:bodyPr/>
                    <a:lstStyle/>
                    <a:p>
                      <a:pPr algn="l" rtl="0" fontAlgn="b"/>
                      <a:r>
                        <a:rPr lang="sv-SE" sz="8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115 400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-4 700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-4,9</a:t>
                      </a:r>
                    </a:p>
                  </a:txBody>
                  <a:tcPr marL="9525" marR="9525" marT="9525" marB="0" anchor="b"/>
                </a:tc>
                <a:extLst>
                  <a:ext uri="{0D108BD9-81ED-4DB2-BD59-A6C34878D82A}">
                    <a16:rowId xmlns:a16="http://schemas.microsoft.com/office/drawing/2014/main" val="878848246"/>
                  </a:ext>
                </a:extLst>
              </a:tr>
              <a:tr h="191655">
                <a:tc>
                  <a:txBody>
                    <a:bodyPr/>
                    <a:lstStyle/>
                    <a:p>
                      <a:pPr algn="l" rtl="0" fontAlgn="b"/>
                      <a:r>
                        <a:rPr lang="sv-SE" sz="8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131 000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0,7</a:t>
                      </a:r>
                    </a:p>
                  </a:txBody>
                  <a:tcPr marL="9525" marR="9525" marT="9525" marB="0" anchor="b"/>
                </a:tc>
                <a:extLst>
                  <a:ext uri="{0D108BD9-81ED-4DB2-BD59-A6C34878D82A}">
                    <a16:rowId xmlns:a16="http://schemas.microsoft.com/office/drawing/2014/main" val="3744487247"/>
                  </a:ext>
                </a:extLst>
              </a:tr>
              <a:tr h="191655">
                <a:tc>
                  <a:txBody>
                    <a:bodyPr/>
                    <a:lstStyle/>
                    <a:p>
                      <a:pPr algn="l" rtl="0" fontAlgn="b"/>
                      <a:r>
                        <a:rPr lang="sv-SE" sz="800" b="0" i="0" u="none" strike="noStrike" dirty="0">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123 200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-3,0</a:t>
                      </a:r>
                    </a:p>
                  </a:txBody>
                  <a:tcPr marL="9525" marR="9525" marT="9525" marB="0" anchor="b"/>
                </a:tc>
                <a:extLst>
                  <a:ext uri="{0D108BD9-81ED-4DB2-BD59-A6C34878D82A}">
                    <a16:rowId xmlns:a16="http://schemas.microsoft.com/office/drawing/2014/main" val="547625832"/>
                  </a:ext>
                </a:extLst>
              </a:tr>
            </a:tbl>
          </a:graphicData>
        </a:graphic>
      </p:graphicFrame>
      <p:sp>
        <p:nvSpPr>
          <p:cNvPr id="26" name="textruta 25">
            <a:extLst>
              <a:ext uri="{FF2B5EF4-FFF2-40B4-BE49-F238E27FC236}">
                <a16:creationId xmlns:a16="http://schemas.microsoft.com/office/drawing/2014/main" id="{515986CB-690A-469B-964F-75EEEDF509D5}"/>
              </a:ext>
            </a:extLst>
          </p:cNvPr>
          <p:cNvSpPr txBox="1"/>
          <p:nvPr/>
        </p:nvSpPr>
        <p:spPr>
          <a:xfrm>
            <a:off x="6755211" y="3429000"/>
            <a:ext cx="1157689" cy="276999"/>
          </a:xfrm>
          <a:prstGeom prst="rect">
            <a:avLst/>
          </a:prstGeom>
          <a:noFill/>
        </p:spPr>
        <p:txBody>
          <a:bodyPr wrap="none" rtlCol="0">
            <a:spAutoFit/>
          </a:bodyPr>
          <a:lstStyle/>
          <a:p>
            <a:r>
              <a:rPr lang="sv-SE" sz="1200" b="1">
                <a:latin typeface="+mj-lt"/>
                <a:cs typeface="Arial" panose="020B0604020202020204" pitchFamily="34" charset="0"/>
              </a:rPr>
              <a:t>Sysselsättning</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59D0BCF6-4ED9-4F72-AD6B-D0A5BBA7E0D3}"/>
              </a:ext>
            </a:extLst>
          </p:cNvPr>
          <p:cNvGraphicFramePr>
            <a:graphicFrameLocks/>
          </p:cNvGraphicFramePr>
          <p:nvPr>
            <p:extLst>
              <p:ext uri="{D42A27DB-BD31-4B8C-83A1-F6EECF244321}">
                <p14:modId xmlns:p14="http://schemas.microsoft.com/office/powerpoint/2010/main" val="414438666"/>
              </p:ext>
            </p:extLst>
          </p:nvPr>
        </p:nvGraphicFramePr>
        <p:xfrm>
          <a:off x="580831" y="2016807"/>
          <a:ext cx="6055705" cy="36994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942207688"/>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rtl="0" fontAlgn="ctr"/>
                      <a:r>
                        <a:rPr lang="sv-SE" sz="1000" b="1" i="0" u="none" strike="noStrike">
                          <a:solidFill>
                            <a:srgbClr val="FFFFFF"/>
                          </a:solidFill>
                          <a:effectLst/>
                          <a:latin typeface="Futura Std Book" panose="020B0502020204020303" pitchFamily="34" charset="0"/>
                        </a:rPr>
                        <a:t>Stockholmsregionen</a:t>
                      </a:r>
                    </a:p>
                  </a:txBody>
                  <a:tcPr marL="14400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  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t"/>
                      <a:r>
                        <a:rPr lang="sv-SE" sz="800" b="0" i="0" u="none" strike="noStrike">
                          <a:solidFill>
                            <a:srgbClr val="000000"/>
                          </a:solidFill>
                          <a:effectLst/>
                          <a:latin typeface="Futura Std Book" panose="020B0502020204020303" pitchFamily="34" charset="0"/>
                        </a:rPr>
                        <a:t>Jordbruk, skogsbruk och fiske</a:t>
                      </a:r>
                    </a:p>
                  </a:txBody>
                  <a:tcPr marL="144000" marR="45720">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dirty="0" err="1">
                          <a:solidFill>
                            <a:srgbClr val="000000"/>
                          </a:solidFill>
                          <a:effectLst/>
                          <a:latin typeface="Futura Std Book" panose="020B0502020204020303" pitchFamily="34" charset="0"/>
                        </a:rPr>
                        <a:t>Tillverkn</a:t>
                      </a:r>
                      <a:r>
                        <a:rPr lang="sv-SE" sz="800" b="0" i="0" u="none" strike="noStrike" dirty="0">
                          <a:solidFill>
                            <a:srgbClr val="000000"/>
                          </a:solidFill>
                          <a:effectLst/>
                          <a:latin typeface="Futura Std Book" panose="020B0502020204020303" pitchFamily="34" charset="0"/>
                        </a:rPr>
                        <a:t>. och utvinning, energi och miljö</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205 900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därav tillverkn. av verkstadsvaror </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Byggverksamhet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Handel</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235 300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Transport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61 500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-42,9</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Hotell och restauranger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-53,7</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Information och kommunikation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29,2</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Personliga och kulturella 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-18,0</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Finansiell verksamhet, företagstjänster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488 300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Offentlig förvaltning</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198 700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20 100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11,3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28,1</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Utbildning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Vård och omsorg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318 700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2 321 800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56117143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18 800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422,2</a:t>
                      </a:r>
                    </a:p>
                  </a:txBody>
                  <a:tcPr marL="9525" marR="9525" marT="9525" marB="0" anchor="ctr"/>
                </a:tc>
                <a:extLst>
                  <a:ext uri="{0D108BD9-81ED-4DB2-BD59-A6C34878D82A}">
                    <a16:rowId xmlns:a16="http://schemas.microsoft.com/office/drawing/2014/main" val="219391046"/>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2 346 400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17 700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0,8</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301589941"/>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ctr"/>
                      <a:r>
                        <a:rPr lang="sv-SE" sz="800" b="0" i="0" u="none" strike="noStrike">
                          <a:solidFill>
                            <a:srgbClr val="000000"/>
                          </a:solidFill>
                          <a:effectLst/>
                          <a:latin typeface="Futura Std Book" panose="020B0502020204020303" pitchFamily="34" charset="0"/>
                        </a:rPr>
                        <a:t>Militärt arbete</a:t>
                      </a:r>
                    </a:p>
                  </a:txBody>
                  <a:tcPr marL="144000" marR="4572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Chefsyrken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164 000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fördjupad högskolekompetens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818 100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högskolekompetens eller motsvarande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403 400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administration och kundtjänst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157 600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Service-, omsorgs- och försäljningsarbete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347 200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lantbruk, trädgård, skogsbruk och fiske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byggverksamhet och tillverkning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maskinell tillverkning och transport med mera</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107 900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kortare utbildning eller introduktion</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54 100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2 321 800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18 800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150,7</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2 346 400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17 700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51953"/>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794617"/>
            <a:ext cx="4725915" cy="1634384"/>
          </a:xfrm>
        </p:spPr>
        <p:txBody>
          <a:bodyPr/>
          <a:lstStyle/>
          <a:p>
            <a:pPr marL="285750" indent="-285750">
              <a:buFont typeface="Arial" panose="020B0604020202020204" pitchFamily="34" charset="0"/>
              <a:buChar char="•"/>
            </a:pPr>
            <a:r>
              <a:rPr lang="sv-SE" sz="1400" dirty="0"/>
              <a:t>Antalet lediga jobb hos Arbetsförmedlingen ökade med 80 procent i Stockholmsregionen. </a:t>
            </a:r>
          </a:p>
          <a:p>
            <a:pPr marL="285750" indent="-285750">
              <a:buFont typeface="Arial" panose="020B0604020202020204" pitchFamily="34" charset="0"/>
              <a:buChar char="•"/>
            </a:pPr>
            <a:r>
              <a:rPr lang="sv-SE" sz="1400" dirty="0"/>
              <a:t>Antalet nyanmälda jobb ökade mest inom Finansiell verksamhet inklusive företagstjänster Handel samt Vård- och omsorg.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892412"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183E5421-7877-4D4B-AE95-F26FC9E6CAC2}"/>
              </a:ext>
            </a:extLst>
          </p:cNvPr>
          <p:cNvGraphicFramePr>
            <a:graphicFrameLocks noGrp="1"/>
          </p:cNvGraphicFramePr>
          <p:nvPr>
            <p:extLst>
              <p:ext uri="{D42A27DB-BD31-4B8C-83A1-F6EECF244321}">
                <p14:modId xmlns:p14="http://schemas.microsoft.com/office/powerpoint/2010/main" val="1410574197"/>
              </p:ext>
            </p:extLst>
          </p:nvPr>
        </p:nvGraphicFramePr>
        <p:xfrm>
          <a:off x="6830111" y="3598284"/>
          <a:ext cx="4293326" cy="2266427"/>
        </p:xfrm>
        <a:graphic>
          <a:graphicData uri="http://schemas.openxmlformats.org/drawingml/2006/table">
            <a:tbl>
              <a:tblPr bandRow="1">
                <a:tableStyleId>{2D5ABB26-0587-4C30-8999-92F81FD0307C}</a:tableStyleId>
              </a:tblPr>
              <a:tblGrid>
                <a:gridCol w="1265495">
                  <a:extLst>
                    <a:ext uri="{9D8B030D-6E8A-4147-A177-3AD203B41FA5}">
                      <a16:colId xmlns:a16="http://schemas.microsoft.com/office/drawing/2014/main" val="1678076792"/>
                    </a:ext>
                  </a:extLst>
                </a:gridCol>
                <a:gridCol w="652345">
                  <a:extLst>
                    <a:ext uri="{9D8B030D-6E8A-4147-A177-3AD203B41FA5}">
                      <a16:colId xmlns:a16="http://schemas.microsoft.com/office/drawing/2014/main" val="2601369493"/>
                    </a:ext>
                  </a:extLst>
                </a:gridCol>
                <a:gridCol w="593147">
                  <a:extLst>
                    <a:ext uri="{9D8B030D-6E8A-4147-A177-3AD203B41FA5}">
                      <a16:colId xmlns:a16="http://schemas.microsoft.com/office/drawing/2014/main" val="2395970223"/>
                    </a:ext>
                  </a:extLst>
                </a:gridCol>
                <a:gridCol w="585042">
                  <a:extLst>
                    <a:ext uri="{9D8B030D-6E8A-4147-A177-3AD203B41FA5}">
                      <a16:colId xmlns:a16="http://schemas.microsoft.com/office/drawing/2014/main" val="3235649811"/>
                    </a:ext>
                  </a:extLst>
                </a:gridCol>
                <a:gridCol w="682294">
                  <a:extLst>
                    <a:ext uri="{9D8B030D-6E8A-4147-A177-3AD203B41FA5}">
                      <a16:colId xmlns:a16="http://schemas.microsoft.com/office/drawing/2014/main" val="1050073455"/>
                    </a:ext>
                  </a:extLst>
                </a:gridCol>
                <a:gridCol w="515003">
                  <a:extLst>
                    <a:ext uri="{9D8B030D-6E8A-4147-A177-3AD203B41FA5}">
                      <a16:colId xmlns:a16="http://schemas.microsoft.com/office/drawing/2014/main" val="3827523272"/>
                    </a:ext>
                  </a:extLst>
                </a:gridCol>
              </a:tblGrid>
              <a:tr h="161505">
                <a:tc>
                  <a:txBody>
                    <a:bodyPr/>
                    <a:lstStyle/>
                    <a:p>
                      <a:pPr algn="ctr" rtl="0" fontAlgn="b"/>
                      <a:r>
                        <a:rPr lang="sv-SE" sz="800" b="0" i="0" u="none" strike="noStrike" dirty="0">
                          <a:solidFill>
                            <a:srgbClr val="000000"/>
                          </a:solidFill>
                          <a:effectLst/>
                          <a:latin typeface="Futura Std Book" panose="020B0502020204020303" pitchFamily="34" charset="0"/>
                        </a:rPr>
                        <a:t> </a:t>
                      </a:r>
                    </a:p>
                  </a:txBody>
                  <a:tcPr marL="144000"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2">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144000"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4">
                <a:tc>
                  <a:txBody>
                    <a:bodyPr/>
                    <a:lstStyle/>
                    <a:p>
                      <a:pPr algn="l" rtl="0" fontAlgn="b"/>
                      <a:r>
                        <a:rPr lang="sv-SE" sz="800" b="1" i="0" u="none" strike="noStrike" dirty="0">
                          <a:solidFill>
                            <a:srgbClr val="000000"/>
                          </a:solidFill>
                          <a:effectLst/>
                          <a:latin typeface="Futura Std Book" panose="020B0502020204020303" pitchFamily="34" charset="0"/>
                        </a:rPr>
                        <a:t>Stockholmsregionen</a:t>
                      </a:r>
                    </a:p>
                  </a:txBody>
                  <a:tcPr marL="144000" marR="9525" marT="9525" marB="0" anchor="ctr"/>
                </a:tc>
                <a:tc>
                  <a:txBody>
                    <a:bodyPr/>
                    <a:lstStyle/>
                    <a:p>
                      <a:pPr algn="ctr" rtl="0" fontAlgn="b"/>
                      <a:r>
                        <a:rPr lang="sv-SE" sz="800" b="1" i="0" u="none" strike="noStrike" dirty="0">
                          <a:solidFill>
                            <a:srgbClr val="000000"/>
                          </a:solidFill>
                          <a:effectLst/>
                          <a:latin typeface="Futura Std Book" panose="020B0502020204020303"/>
                        </a:rPr>
                        <a:t>197 841 </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80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29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615 174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41 </a:t>
                      </a:r>
                    </a:p>
                  </a:txBody>
                  <a:tcPr marL="9525" marR="9525" marT="9525" marB="0" anchor="b"/>
                </a:tc>
                <a:extLst>
                  <a:ext uri="{0D108BD9-81ED-4DB2-BD59-A6C34878D82A}">
                    <a16:rowId xmlns:a16="http://schemas.microsoft.com/office/drawing/2014/main" val="1544414373"/>
                  </a:ext>
                </a:extLst>
              </a:tr>
              <a:tr h="193534">
                <a:tc>
                  <a:txBody>
                    <a:bodyPr/>
                    <a:lstStyle/>
                    <a:p>
                      <a:pPr algn="l" rtl="0" fontAlgn="b"/>
                      <a:r>
                        <a:rPr lang="sv-SE" sz="800" b="1" i="0" u="none" strike="noStrike" dirty="0">
                          <a:solidFill>
                            <a:srgbClr val="000000"/>
                          </a:solidFill>
                          <a:effectLst/>
                          <a:latin typeface="Futura Std Book" panose="020B0502020204020303" pitchFamily="34" charset="0"/>
                        </a:rPr>
                        <a:t>Övriga Sverige</a:t>
                      </a:r>
                    </a:p>
                  </a:txBody>
                  <a:tcPr marL="144000" marR="9525" marT="9525" marB="0" anchor="ctr"/>
                </a:tc>
                <a:tc>
                  <a:txBody>
                    <a:bodyPr/>
                    <a:lstStyle/>
                    <a:p>
                      <a:pPr algn="ctr" rtl="0" fontAlgn="b"/>
                      <a:r>
                        <a:rPr lang="sv-SE" sz="800" b="1" i="0" u="none" strike="noStrike">
                          <a:solidFill>
                            <a:srgbClr val="000000"/>
                          </a:solidFill>
                          <a:effectLst/>
                          <a:latin typeface="Futura Std Book" panose="020B0502020204020303"/>
                        </a:rPr>
                        <a:t>205 943 </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44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706 795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36</a:t>
                      </a:r>
                    </a:p>
                  </a:txBody>
                  <a:tcPr marL="9525" marR="9525" marT="9525" marB="0" anchor="b"/>
                </a:tc>
                <a:extLst>
                  <a:ext uri="{0D108BD9-81ED-4DB2-BD59-A6C34878D82A}">
                    <a16:rowId xmlns:a16="http://schemas.microsoft.com/office/drawing/2014/main" val="4178915708"/>
                  </a:ext>
                </a:extLst>
              </a:tr>
              <a:tr h="193534">
                <a:tc>
                  <a:txBody>
                    <a:bodyPr/>
                    <a:lstStyle/>
                    <a:p>
                      <a:pPr algn="l" rtl="0" fontAlgn="b"/>
                      <a:r>
                        <a:rPr lang="sv-SE" sz="800" b="0" i="0" u="none" strike="noStrike">
                          <a:solidFill>
                            <a:srgbClr val="000000"/>
                          </a:solidFill>
                          <a:effectLst/>
                          <a:latin typeface="Futura Std Book" panose="020B0502020204020303" pitchFamily="34" charset="0"/>
                        </a:rPr>
                        <a:t>Stockholms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116 685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107</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344 246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extLst>
                  <a:ext uri="{0D108BD9-81ED-4DB2-BD59-A6C34878D82A}">
                    <a16:rowId xmlns:a16="http://schemas.microsoft.com/office/drawing/2014/main" val="1554613420"/>
                  </a:ext>
                </a:extLst>
              </a:tr>
              <a:tr h="193534">
                <a:tc>
                  <a:txBody>
                    <a:bodyPr/>
                    <a:lstStyle/>
                    <a:p>
                      <a:pPr algn="l" rtl="0" fontAlgn="b"/>
                      <a:r>
                        <a:rPr lang="sv-SE" sz="800" b="0" i="0" u="none" strike="noStrike">
                          <a:solidFill>
                            <a:srgbClr val="000000"/>
                          </a:solidFill>
                          <a:effectLst/>
                          <a:latin typeface="Futura Std Book" panose="020B0502020204020303" pitchFamily="34" charset="0"/>
                        </a:rPr>
                        <a:t>Uppsala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14 093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69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43 770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40</a:t>
                      </a:r>
                    </a:p>
                  </a:txBody>
                  <a:tcPr marL="9525" marR="9525" marT="9525" marB="0" anchor="b"/>
                </a:tc>
                <a:extLst>
                  <a:ext uri="{0D108BD9-81ED-4DB2-BD59-A6C34878D82A}">
                    <a16:rowId xmlns:a16="http://schemas.microsoft.com/office/drawing/2014/main" val="923977588"/>
                  </a:ext>
                </a:extLst>
              </a:tr>
              <a:tr h="193534">
                <a:tc>
                  <a:txBody>
                    <a:bodyPr/>
                    <a:lstStyle/>
                    <a:p>
                      <a:pPr algn="l" rtl="0" fontAlgn="b"/>
                      <a:r>
                        <a:rPr lang="sv-SE" sz="800" b="0" i="0" u="none" strike="noStrike">
                          <a:solidFill>
                            <a:srgbClr val="000000"/>
                          </a:solidFill>
                          <a:effectLst/>
                          <a:latin typeface="Futura Std Book" panose="020B0502020204020303" pitchFamily="34" charset="0"/>
                        </a:rPr>
                        <a:t>Södermanlands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9 783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32 902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a:t>
                      </a:r>
                    </a:p>
                  </a:txBody>
                  <a:tcPr marL="9525" marR="9525" marT="9525" marB="0" anchor="b"/>
                </a:tc>
                <a:extLst>
                  <a:ext uri="{0D108BD9-81ED-4DB2-BD59-A6C34878D82A}">
                    <a16:rowId xmlns:a16="http://schemas.microsoft.com/office/drawing/2014/main" val="969307260"/>
                  </a:ext>
                </a:extLst>
              </a:tr>
              <a:tr h="193534">
                <a:tc>
                  <a:txBody>
                    <a:bodyPr/>
                    <a:lstStyle/>
                    <a:p>
                      <a:pPr algn="l" rtl="0" fontAlgn="b"/>
                      <a:r>
                        <a:rPr lang="sv-SE" sz="800" b="0" i="0" u="none" strike="noStrike">
                          <a:solidFill>
                            <a:srgbClr val="000000"/>
                          </a:solidFill>
                          <a:effectLst/>
                          <a:latin typeface="Futura Std Book" panose="020B0502020204020303" pitchFamily="34" charset="0"/>
                        </a:rPr>
                        <a:t>Östergötlands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19 176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53</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63 295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a:t>
                      </a:r>
                    </a:p>
                  </a:txBody>
                  <a:tcPr marL="9525" marR="9525" marT="9525" marB="0" anchor="b"/>
                </a:tc>
                <a:extLst>
                  <a:ext uri="{0D108BD9-81ED-4DB2-BD59-A6C34878D82A}">
                    <a16:rowId xmlns:a16="http://schemas.microsoft.com/office/drawing/2014/main" val="604524990"/>
                  </a:ext>
                </a:extLst>
              </a:tr>
              <a:tr h="193534">
                <a:tc>
                  <a:txBody>
                    <a:bodyPr/>
                    <a:lstStyle/>
                    <a:p>
                      <a:pPr algn="l" rtl="0" fontAlgn="b"/>
                      <a:r>
                        <a:rPr lang="sv-SE" sz="800" b="0" i="0" u="none" strike="noStrike">
                          <a:solidFill>
                            <a:srgbClr val="000000"/>
                          </a:solidFill>
                          <a:effectLst/>
                          <a:latin typeface="Futura Std Book" panose="020B0502020204020303" pitchFamily="34" charset="0"/>
                        </a:rPr>
                        <a:t>Örebro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9 465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34 172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a:t>
                      </a:r>
                    </a:p>
                  </a:txBody>
                  <a:tcPr marL="9525" marR="9525" marT="9525" marB="0" anchor="b"/>
                </a:tc>
                <a:extLst>
                  <a:ext uri="{0D108BD9-81ED-4DB2-BD59-A6C34878D82A}">
                    <a16:rowId xmlns:a16="http://schemas.microsoft.com/office/drawing/2014/main" val="2311283792"/>
                  </a:ext>
                </a:extLst>
              </a:tr>
              <a:tr h="193534">
                <a:tc>
                  <a:txBody>
                    <a:bodyPr/>
                    <a:lstStyle/>
                    <a:p>
                      <a:pPr algn="l" rtl="0" fontAlgn="b"/>
                      <a:r>
                        <a:rPr lang="sv-SE" sz="800" b="0" i="0" u="none" strike="noStrike">
                          <a:solidFill>
                            <a:srgbClr val="000000"/>
                          </a:solidFill>
                          <a:effectLst/>
                          <a:latin typeface="Futura Std Book" panose="020B0502020204020303" pitchFamily="34" charset="0"/>
                        </a:rPr>
                        <a:t>Västmanlands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9 582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59</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32 740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a:t>
                      </a:r>
                    </a:p>
                  </a:txBody>
                  <a:tcPr marL="9525" marR="9525" marT="9525" marB="0" anchor="b"/>
                </a:tc>
                <a:extLst>
                  <a:ext uri="{0D108BD9-81ED-4DB2-BD59-A6C34878D82A}">
                    <a16:rowId xmlns:a16="http://schemas.microsoft.com/office/drawing/2014/main" val="1821739583"/>
                  </a:ext>
                </a:extLst>
              </a:tr>
              <a:tr h="193534">
                <a:tc>
                  <a:txBody>
                    <a:bodyPr/>
                    <a:lstStyle/>
                    <a:p>
                      <a:pPr algn="l" rtl="0" fontAlgn="b"/>
                      <a:r>
                        <a:rPr lang="sv-SE" sz="800" b="0" i="0" u="none" strike="noStrike">
                          <a:solidFill>
                            <a:srgbClr val="000000"/>
                          </a:solidFill>
                          <a:effectLst/>
                          <a:latin typeface="Futura Std Book" panose="020B0502020204020303" pitchFamily="34" charset="0"/>
                        </a:rPr>
                        <a:t>Dalarnas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9 846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54</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34 867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44</a:t>
                      </a:r>
                    </a:p>
                  </a:txBody>
                  <a:tcPr marL="9525" marR="9525" marT="9525" marB="0" anchor="b"/>
                </a:tc>
                <a:extLst>
                  <a:ext uri="{0D108BD9-81ED-4DB2-BD59-A6C34878D82A}">
                    <a16:rowId xmlns:a16="http://schemas.microsoft.com/office/drawing/2014/main" val="2127214107"/>
                  </a:ext>
                </a:extLst>
              </a:tr>
              <a:tr h="193534">
                <a:tc>
                  <a:txBody>
                    <a:bodyPr/>
                    <a:lstStyle/>
                    <a:p>
                      <a:pPr algn="l" rtl="0" fontAlgn="b"/>
                      <a:r>
                        <a:rPr lang="sv-SE" sz="800" b="0" i="0" u="none" strike="noStrike">
                          <a:solidFill>
                            <a:srgbClr val="000000"/>
                          </a:solidFill>
                          <a:effectLst/>
                          <a:latin typeface="Futura Std Book" panose="020B0502020204020303" pitchFamily="34" charset="0"/>
                        </a:rPr>
                        <a:t>Gävleborgs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9 211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29 182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36</a:t>
                      </a:r>
                    </a:p>
                  </a:txBody>
                  <a:tcPr marL="9525" marR="9525" marT="9525" marB="0" anchor="b"/>
                </a:tc>
                <a:extLst>
                  <a:ext uri="{0D108BD9-81ED-4DB2-BD59-A6C34878D82A}">
                    <a16:rowId xmlns:a16="http://schemas.microsoft.com/office/drawing/2014/main" val="216829240"/>
                  </a:ext>
                </a:extLst>
              </a:tr>
            </a:tbl>
          </a:graphicData>
        </a:graphic>
      </p:graphicFrame>
      <p:sp>
        <p:nvSpPr>
          <p:cNvPr id="29" name="textruta 28">
            <a:extLst>
              <a:ext uri="{FF2B5EF4-FFF2-40B4-BE49-F238E27FC236}">
                <a16:creationId xmlns:a16="http://schemas.microsoft.com/office/drawing/2014/main" id="{D98D1670-4B71-4E62-AE52-2B84FA711C16}"/>
              </a:ext>
            </a:extLst>
          </p:cNvPr>
          <p:cNvSpPr txBox="1"/>
          <p:nvPr/>
        </p:nvSpPr>
        <p:spPr>
          <a:xfrm>
            <a:off x="6830110" y="3428999"/>
            <a:ext cx="1027845" cy="276999"/>
          </a:xfrm>
          <a:prstGeom prst="rect">
            <a:avLst/>
          </a:prstGeom>
          <a:noFill/>
        </p:spPr>
        <p:txBody>
          <a:bodyPr wrap="none" rtlCol="0">
            <a:spAutoFit/>
          </a:bodyPr>
          <a:lstStyle/>
          <a:p>
            <a:r>
              <a:rPr lang="sv-SE" sz="1200" b="1">
                <a:latin typeface="+mj-lt"/>
                <a:cs typeface="Arial" panose="020B0604020202020204" pitchFamily="34" charset="0"/>
              </a:rPr>
              <a:t>Lediga jobb</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D6FDAF7F-2DD1-46F3-AED8-08E667818B53}"/>
              </a:ext>
            </a:extLst>
          </p:cNvPr>
          <p:cNvGraphicFramePr>
            <a:graphicFrameLocks/>
          </p:cNvGraphicFramePr>
          <p:nvPr>
            <p:extLst>
              <p:ext uri="{D42A27DB-BD31-4B8C-83A1-F6EECF244321}">
                <p14:modId xmlns:p14="http://schemas.microsoft.com/office/powerpoint/2010/main" val="3568918902"/>
              </p:ext>
            </p:extLst>
          </p:nvPr>
        </p:nvGraphicFramePr>
        <p:xfrm>
          <a:off x="721638" y="1958351"/>
          <a:ext cx="5918443" cy="3798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8151" y="1949297"/>
            <a:ext cx="4706743" cy="1498878"/>
          </a:xfrm>
        </p:spPr>
        <p:txBody>
          <a:bodyPr/>
          <a:lstStyle/>
          <a:p>
            <a:pPr marL="285750" indent="-285750">
              <a:buFont typeface="Arial" panose="020B0604020202020204" pitchFamily="34" charset="0"/>
              <a:buChar char="•"/>
            </a:pPr>
            <a:r>
              <a:rPr lang="sv-SE" sz="1400" dirty="0"/>
              <a:t>Antalet varslade personer minskade med </a:t>
            </a:r>
            <a:br>
              <a:rPr lang="sv-SE" sz="1400" dirty="0"/>
            </a:br>
            <a:r>
              <a:rPr lang="sv-SE" sz="1400" dirty="0"/>
              <a:t>62 procent i Stockholmsregionen under kvartalet. </a:t>
            </a:r>
          </a:p>
          <a:p>
            <a:pPr marL="285750" indent="-285750">
              <a:buFont typeface="Arial" panose="020B0604020202020204" pitchFamily="34" charset="0"/>
              <a:buChar char="•"/>
            </a:pPr>
            <a:r>
              <a:rPr lang="sv-SE" sz="1400" dirty="0"/>
              <a:t>I Örebro och Gävleborg ökade däremot varslen.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85419" y="3429000"/>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82599" y="1533055"/>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26664079-993C-4C2E-8CB6-73D4B5A72CE2}"/>
              </a:ext>
            </a:extLst>
          </p:cNvPr>
          <p:cNvGraphicFramePr>
            <a:graphicFrameLocks noGrp="1"/>
          </p:cNvGraphicFramePr>
          <p:nvPr>
            <p:extLst>
              <p:ext uri="{D42A27DB-BD31-4B8C-83A1-F6EECF244321}">
                <p14:modId xmlns:p14="http://schemas.microsoft.com/office/powerpoint/2010/main" val="163028164"/>
              </p:ext>
            </p:extLst>
          </p:nvPr>
        </p:nvGraphicFramePr>
        <p:xfrm>
          <a:off x="7032035" y="3607189"/>
          <a:ext cx="4206239" cy="2306911"/>
        </p:xfrm>
        <a:graphic>
          <a:graphicData uri="http://schemas.openxmlformats.org/drawingml/2006/table">
            <a:tbl>
              <a:tblPr bandRow="1">
                <a:tableStyleId>{2D5ABB26-0587-4C30-8999-92F81FD0307C}</a:tableStyleId>
              </a:tblPr>
              <a:tblGrid>
                <a:gridCol w="1373966">
                  <a:extLst>
                    <a:ext uri="{9D8B030D-6E8A-4147-A177-3AD203B41FA5}">
                      <a16:colId xmlns:a16="http://schemas.microsoft.com/office/drawing/2014/main" val="1678076792"/>
                    </a:ext>
                  </a:extLst>
                </a:gridCol>
                <a:gridCol w="610213">
                  <a:extLst>
                    <a:ext uri="{9D8B030D-6E8A-4147-A177-3AD203B41FA5}">
                      <a16:colId xmlns:a16="http://schemas.microsoft.com/office/drawing/2014/main" val="2601369493"/>
                    </a:ext>
                  </a:extLst>
                </a:gridCol>
                <a:gridCol w="692283">
                  <a:extLst>
                    <a:ext uri="{9D8B030D-6E8A-4147-A177-3AD203B41FA5}">
                      <a16:colId xmlns:a16="http://schemas.microsoft.com/office/drawing/2014/main" val="2395970223"/>
                    </a:ext>
                  </a:extLst>
                </a:gridCol>
                <a:gridCol w="548056">
                  <a:extLst>
                    <a:ext uri="{9D8B030D-6E8A-4147-A177-3AD203B41FA5}">
                      <a16:colId xmlns:a16="http://schemas.microsoft.com/office/drawing/2014/main" val="3235649811"/>
                    </a:ext>
                  </a:extLst>
                </a:gridCol>
                <a:gridCol w="499981">
                  <a:extLst>
                    <a:ext uri="{9D8B030D-6E8A-4147-A177-3AD203B41FA5}">
                      <a16:colId xmlns:a16="http://schemas.microsoft.com/office/drawing/2014/main" val="1050073455"/>
                    </a:ext>
                  </a:extLst>
                </a:gridCol>
                <a:gridCol w="481740">
                  <a:extLst>
                    <a:ext uri="{9D8B030D-6E8A-4147-A177-3AD203B41FA5}">
                      <a16:colId xmlns:a16="http://schemas.microsoft.com/office/drawing/2014/main" val="3827523272"/>
                    </a:ext>
                  </a:extLst>
                </a:gridCol>
              </a:tblGrid>
              <a:tr h="164391">
                <a:tc>
                  <a:txBody>
                    <a:bodyPr/>
                    <a:lstStyle/>
                    <a:p>
                      <a:pPr algn="l" fontAlgn="b"/>
                      <a:r>
                        <a:rPr lang="sv-SE" sz="800" b="0" i="0" u="none" strike="noStrike" dirty="0">
                          <a:solidFill>
                            <a:srgbClr val="000000"/>
                          </a:solidFill>
                          <a:effectLst/>
                          <a:latin typeface="Arial" panose="020B0604020202020204" pitchFamily="34" charset="0"/>
                        </a:rPr>
                        <a:t>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72610">
                <a:tc>
                  <a:txBody>
                    <a:bodyPr/>
                    <a:lstStyle/>
                    <a:p>
                      <a:pPr algn="l" fontAlgn="b"/>
                      <a:endParaRPr lang="sv-SE" sz="8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6991">
                <a:tc>
                  <a:txBody>
                    <a:bodyPr/>
                    <a:lstStyle/>
                    <a:p>
                      <a:pPr algn="l" rtl="0" fontAlgn="b"/>
                      <a:r>
                        <a:rPr lang="sv-SE" sz="8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3 635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-62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-39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16 684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-78 </a:t>
                      </a:r>
                    </a:p>
                  </a:txBody>
                  <a:tcPr marL="9525" marR="9525" marT="9525" marB="0" anchor="b"/>
                </a:tc>
                <a:extLst>
                  <a:ext uri="{0D108BD9-81ED-4DB2-BD59-A6C34878D82A}">
                    <a16:rowId xmlns:a16="http://schemas.microsoft.com/office/drawing/2014/main" val="1544414373"/>
                  </a:ext>
                </a:extLst>
              </a:tr>
              <a:tr h="196991">
                <a:tc>
                  <a:txBody>
                    <a:bodyPr/>
                    <a:lstStyle/>
                    <a:p>
                      <a:pPr algn="l" rtl="0" fontAlgn="b"/>
                      <a:r>
                        <a:rPr lang="sv-SE" sz="8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2 385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10 897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-77</a:t>
                      </a:r>
                    </a:p>
                  </a:txBody>
                  <a:tcPr marL="9525" marR="9525" marT="9525" marB="0" anchor="b"/>
                </a:tc>
                <a:extLst>
                  <a:ext uri="{0D108BD9-81ED-4DB2-BD59-A6C34878D82A}">
                    <a16:rowId xmlns:a16="http://schemas.microsoft.com/office/drawing/2014/main" val="4178915708"/>
                  </a:ext>
                </a:extLst>
              </a:tr>
              <a:tr h="196991">
                <a:tc>
                  <a:txBody>
                    <a:bodyPr/>
                    <a:lstStyle/>
                    <a:p>
                      <a:pPr algn="l" rtl="0" fontAlgn="b"/>
                      <a:r>
                        <a:rPr lang="sv-SE" sz="8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2 998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12 692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-79</a:t>
                      </a:r>
                    </a:p>
                  </a:txBody>
                  <a:tcPr marL="9525" marR="9525" marT="9525" marB="0" anchor="b"/>
                </a:tc>
                <a:extLst>
                  <a:ext uri="{0D108BD9-81ED-4DB2-BD59-A6C34878D82A}">
                    <a16:rowId xmlns:a16="http://schemas.microsoft.com/office/drawing/2014/main" val="1554613420"/>
                  </a:ext>
                </a:extLst>
              </a:tr>
              <a:tr h="196991">
                <a:tc>
                  <a:txBody>
                    <a:bodyPr/>
                    <a:lstStyle/>
                    <a:p>
                      <a:pPr algn="l" rtl="0" fontAlgn="b"/>
                      <a:r>
                        <a:rPr lang="sv-SE" sz="8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60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-82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-76</a:t>
                      </a:r>
                    </a:p>
                  </a:txBody>
                  <a:tcPr marL="9525" marR="9525" marT="9525" marB="0" anchor="b"/>
                </a:tc>
                <a:extLst>
                  <a:ext uri="{0D108BD9-81ED-4DB2-BD59-A6C34878D82A}">
                    <a16:rowId xmlns:a16="http://schemas.microsoft.com/office/drawing/2014/main" val="923977588"/>
                  </a:ext>
                </a:extLst>
              </a:tr>
              <a:tr h="196991">
                <a:tc>
                  <a:txBody>
                    <a:bodyPr/>
                    <a:lstStyle/>
                    <a:p>
                      <a:pPr algn="l" rtl="0" fontAlgn="b"/>
                      <a:r>
                        <a:rPr lang="sv-SE" sz="8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-80</a:t>
                      </a:r>
                    </a:p>
                  </a:txBody>
                  <a:tcPr marL="9525" marR="9525" marT="9525" marB="0" anchor="b"/>
                </a:tc>
                <a:extLst>
                  <a:ext uri="{0D108BD9-81ED-4DB2-BD59-A6C34878D82A}">
                    <a16:rowId xmlns:a16="http://schemas.microsoft.com/office/drawing/2014/main" val="3040069239"/>
                  </a:ext>
                </a:extLst>
              </a:tr>
              <a:tr h="196991">
                <a:tc>
                  <a:txBody>
                    <a:bodyPr/>
                    <a:lstStyle/>
                    <a:p>
                      <a:pPr algn="l" rtl="0" fontAlgn="b"/>
                      <a:r>
                        <a:rPr lang="sv-SE" sz="8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91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-84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850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-79</a:t>
                      </a:r>
                    </a:p>
                  </a:txBody>
                  <a:tcPr marL="9525" marR="9525" marT="9525" marB="0" anchor="b"/>
                </a:tc>
                <a:extLst>
                  <a:ext uri="{0D108BD9-81ED-4DB2-BD59-A6C34878D82A}">
                    <a16:rowId xmlns:a16="http://schemas.microsoft.com/office/drawing/2014/main" val="260289198"/>
                  </a:ext>
                </a:extLst>
              </a:tr>
              <a:tr h="196991">
                <a:tc>
                  <a:txBody>
                    <a:bodyPr/>
                    <a:lstStyle/>
                    <a:p>
                      <a:pPr algn="l" rtl="0" fontAlgn="b"/>
                      <a:r>
                        <a:rPr lang="sv-SE" sz="8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431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-76</a:t>
                      </a:r>
                    </a:p>
                  </a:txBody>
                  <a:tcPr marL="9525" marR="9525" marT="9525" marB="0" anchor="b"/>
                </a:tc>
                <a:extLst>
                  <a:ext uri="{0D108BD9-81ED-4DB2-BD59-A6C34878D82A}">
                    <a16:rowId xmlns:a16="http://schemas.microsoft.com/office/drawing/2014/main" val="3222031581"/>
                  </a:ext>
                </a:extLst>
              </a:tr>
              <a:tr h="196991">
                <a:tc>
                  <a:txBody>
                    <a:bodyPr/>
                    <a:lstStyle/>
                    <a:p>
                      <a:pPr algn="l" rtl="0" fontAlgn="b"/>
                      <a:r>
                        <a:rPr lang="sv-SE" sz="8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-76</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940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a:t>
                      </a:r>
                    </a:p>
                  </a:txBody>
                  <a:tcPr marL="9525" marR="9525" marT="9525" marB="0" anchor="b"/>
                </a:tc>
                <a:extLst>
                  <a:ext uri="{0D108BD9-81ED-4DB2-BD59-A6C34878D82A}">
                    <a16:rowId xmlns:a16="http://schemas.microsoft.com/office/drawing/2014/main" val="2835388665"/>
                  </a:ext>
                </a:extLst>
              </a:tr>
              <a:tr h="196991">
                <a:tc>
                  <a:txBody>
                    <a:bodyPr/>
                    <a:lstStyle/>
                    <a:p>
                      <a:pPr algn="l" rtl="0" fontAlgn="b"/>
                      <a:r>
                        <a:rPr lang="sv-SE" sz="8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311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-84</a:t>
                      </a:r>
                    </a:p>
                  </a:txBody>
                  <a:tcPr marL="9525" marR="9525" marT="9525" marB="0" anchor="b"/>
                </a:tc>
                <a:extLst>
                  <a:ext uri="{0D108BD9-81ED-4DB2-BD59-A6C34878D82A}">
                    <a16:rowId xmlns:a16="http://schemas.microsoft.com/office/drawing/2014/main" val="2306719481"/>
                  </a:ext>
                </a:extLst>
              </a:tr>
              <a:tr h="196991">
                <a:tc>
                  <a:txBody>
                    <a:bodyPr/>
                    <a:lstStyle/>
                    <a:p>
                      <a:pPr algn="l" rtl="0" fontAlgn="b"/>
                      <a:r>
                        <a:rPr lang="sv-SE" sz="8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669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-68</a:t>
                      </a:r>
                    </a:p>
                  </a:txBody>
                  <a:tcPr marL="9525" marR="9525" marT="9525" marB="0" anchor="b"/>
                </a:tc>
                <a:extLst>
                  <a:ext uri="{0D108BD9-81ED-4DB2-BD59-A6C34878D82A}">
                    <a16:rowId xmlns:a16="http://schemas.microsoft.com/office/drawing/2014/main" val="4051053083"/>
                  </a:ext>
                </a:extLst>
              </a:tr>
            </a:tbl>
          </a:graphicData>
        </a:graphic>
      </p:graphicFrame>
      <p:graphicFrame>
        <p:nvGraphicFramePr>
          <p:cNvPr id="12" name="Diagram 11">
            <a:extLst>
              <a:ext uri="{FF2B5EF4-FFF2-40B4-BE49-F238E27FC236}">
                <a16:creationId xmlns:a16="http://schemas.microsoft.com/office/drawing/2014/main" id="{3D4FCE34-A2BA-477D-9019-B237C264B74E}"/>
              </a:ext>
            </a:extLst>
          </p:cNvPr>
          <p:cNvGraphicFramePr>
            <a:graphicFrameLocks/>
          </p:cNvGraphicFramePr>
          <p:nvPr>
            <p:extLst>
              <p:ext uri="{D42A27DB-BD31-4B8C-83A1-F6EECF244321}">
                <p14:modId xmlns:p14="http://schemas.microsoft.com/office/powerpoint/2010/main" val="94086986"/>
              </p:ext>
            </p:extLst>
          </p:nvPr>
        </p:nvGraphicFramePr>
        <p:xfrm>
          <a:off x="805613" y="2025498"/>
          <a:ext cx="5972538" cy="36403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8465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1748412"/>
            <a:ext cx="4667525" cy="1725227"/>
          </a:xfrm>
        </p:spPr>
        <p:txBody>
          <a:bodyPr/>
          <a:lstStyle/>
          <a:p>
            <a:pPr marL="285750" indent="-285750">
              <a:buFont typeface="Arial" panose="020B0604020202020204" pitchFamily="34" charset="0"/>
              <a:buChar char="•"/>
            </a:pPr>
            <a:r>
              <a:rPr lang="sv-SE" sz="1400" dirty="0"/>
              <a:t>Arbetslösheten minskade med drygt </a:t>
            </a:r>
            <a:br>
              <a:rPr lang="sv-SE" sz="1400" dirty="0"/>
            </a:br>
            <a:r>
              <a:rPr lang="sv-SE" sz="1400" dirty="0"/>
              <a:t>1 procentenhet under det fjärde kvartalet, vilket motsvarar 35 900 personer.</a:t>
            </a:r>
          </a:p>
          <a:p>
            <a:pPr marL="285750" indent="-285750">
              <a:buFont typeface="Arial" panose="020B0604020202020204" pitchFamily="34" charset="0"/>
              <a:buChar char="•"/>
            </a:pPr>
            <a:r>
              <a:rPr lang="sv-SE" sz="1400" dirty="0"/>
              <a:t>Den lägsta arbetslösheten (4,2 %) återfinns i Dalarnas län följt av Uppsala län (4,4 %).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46453"/>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80852" y="1225193"/>
            <a:ext cx="530120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FF8B7CC6-055B-42F5-9593-383DFAF2FBA4}"/>
              </a:ext>
            </a:extLst>
          </p:cNvPr>
          <p:cNvGraphicFramePr>
            <a:graphicFrameLocks noGrp="1"/>
          </p:cNvGraphicFramePr>
          <p:nvPr>
            <p:extLst>
              <p:ext uri="{D42A27DB-BD31-4B8C-83A1-F6EECF244321}">
                <p14:modId xmlns:p14="http://schemas.microsoft.com/office/powerpoint/2010/main" val="490970128"/>
              </p:ext>
            </p:extLst>
          </p:nvPr>
        </p:nvGraphicFramePr>
        <p:xfrm>
          <a:off x="6905898" y="3596751"/>
          <a:ext cx="4328160" cy="2160238"/>
        </p:xfrm>
        <a:graphic>
          <a:graphicData uri="http://schemas.openxmlformats.org/drawingml/2006/table">
            <a:tbl>
              <a:tblPr bandRow="1">
                <a:tableStyleId>{2D5ABB26-0587-4C30-8999-92F81FD0307C}</a:tableStyleId>
              </a:tblPr>
              <a:tblGrid>
                <a:gridCol w="1413791">
                  <a:extLst>
                    <a:ext uri="{9D8B030D-6E8A-4147-A177-3AD203B41FA5}">
                      <a16:colId xmlns:a16="http://schemas.microsoft.com/office/drawing/2014/main" val="1678076792"/>
                    </a:ext>
                  </a:extLst>
                </a:gridCol>
                <a:gridCol w="627899">
                  <a:extLst>
                    <a:ext uri="{9D8B030D-6E8A-4147-A177-3AD203B41FA5}">
                      <a16:colId xmlns:a16="http://schemas.microsoft.com/office/drawing/2014/main" val="2601369493"/>
                    </a:ext>
                  </a:extLst>
                </a:gridCol>
                <a:gridCol w="712349">
                  <a:extLst>
                    <a:ext uri="{9D8B030D-6E8A-4147-A177-3AD203B41FA5}">
                      <a16:colId xmlns:a16="http://schemas.microsoft.com/office/drawing/2014/main" val="2395970223"/>
                    </a:ext>
                  </a:extLst>
                </a:gridCol>
                <a:gridCol w="563942">
                  <a:extLst>
                    <a:ext uri="{9D8B030D-6E8A-4147-A177-3AD203B41FA5}">
                      <a16:colId xmlns:a16="http://schemas.microsoft.com/office/drawing/2014/main" val="3235649811"/>
                    </a:ext>
                  </a:extLst>
                </a:gridCol>
                <a:gridCol w="514474">
                  <a:extLst>
                    <a:ext uri="{9D8B030D-6E8A-4147-A177-3AD203B41FA5}">
                      <a16:colId xmlns:a16="http://schemas.microsoft.com/office/drawing/2014/main" val="1050073455"/>
                    </a:ext>
                  </a:extLst>
                </a:gridCol>
                <a:gridCol w="495705">
                  <a:extLst>
                    <a:ext uri="{9D8B030D-6E8A-4147-A177-3AD203B41FA5}">
                      <a16:colId xmlns:a16="http://schemas.microsoft.com/office/drawing/2014/main" val="3827523272"/>
                    </a:ext>
                  </a:extLst>
                </a:gridCol>
              </a:tblGrid>
              <a:tr h="255574">
                <a:tc>
                  <a:txBody>
                    <a:bodyPr/>
                    <a:lstStyle/>
                    <a:p>
                      <a:pPr algn="ctr" rtl="0" fontAlgn="b"/>
                      <a:r>
                        <a:rPr lang="sv-SE" sz="8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Förändring</a:t>
                      </a:r>
                    </a:p>
                  </a:txBody>
                  <a:tcPr marL="9525" marR="9525" marT="9525" marB="0" anchor="b"/>
                </a:tc>
                <a:tc gridSpan="3">
                  <a:txBody>
                    <a:bodyPr/>
                    <a:lstStyle/>
                    <a:p>
                      <a:pPr algn="ctr" rtl="0"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55574">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ct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ctr"/>
                </a:tc>
                <a:extLst>
                  <a:ext uri="{0D108BD9-81ED-4DB2-BD59-A6C34878D82A}">
                    <a16:rowId xmlns:a16="http://schemas.microsoft.com/office/drawing/2014/main" val="1194244375"/>
                  </a:ext>
                </a:extLst>
              </a:tr>
              <a:tr h="164909">
                <a:tc>
                  <a:txBody>
                    <a:bodyPr/>
                    <a:lstStyle/>
                    <a:p>
                      <a:pPr algn="l" rtl="0" fontAlgn="ctr"/>
                      <a:r>
                        <a:rPr lang="sv-SE" sz="800" b="1" i="0" u="none" strike="noStrike">
                          <a:solidFill>
                            <a:srgbClr val="000000"/>
                          </a:solidFill>
                          <a:effectLst/>
                          <a:latin typeface="Futura Std Book" panose="020B0502020204020303" pitchFamily="34" charset="0"/>
                        </a:rPr>
                        <a:t>Stockholmsregionen</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175 012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-35 856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164909">
                <a:tc>
                  <a:txBody>
                    <a:bodyPr/>
                    <a:lstStyle/>
                    <a:p>
                      <a:pPr algn="l" rtl="0" fontAlgn="ctr"/>
                      <a:r>
                        <a:rPr lang="sv-SE" sz="800" b="1" i="0" u="none" strike="noStrike" dirty="0">
                          <a:solidFill>
                            <a:srgbClr val="000000"/>
                          </a:solidFill>
                          <a:effectLst/>
                          <a:latin typeface="Futura Std Book" panose="020B0502020204020303" pitchFamily="34" charset="0"/>
                        </a:rPr>
                        <a:t>Sverige</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369 829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-84 939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164909">
                <a:tc>
                  <a:txBody>
                    <a:bodyPr/>
                    <a:lstStyle/>
                    <a:p>
                      <a:pPr algn="l" rtl="0" fontAlgn="ctr"/>
                      <a:r>
                        <a:rPr lang="sv-SE" sz="800" b="0" i="0" u="none" strike="noStrike" dirty="0">
                          <a:solidFill>
                            <a:srgbClr val="000000"/>
                          </a:solidFill>
                          <a:effectLst/>
                          <a:latin typeface="Futura Std Book" panose="020B0502020204020303" pitchFamily="34" charset="0"/>
                        </a:rPr>
                        <a:t>Stockholms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85 675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-20 550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164909">
                <a:tc>
                  <a:txBody>
                    <a:bodyPr/>
                    <a:lstStyle/>
                    <a:p>
                      <a:pPr algn="l" rtl="0" fontAlgn="ctr"/>
                      <a:r>
                        <a:rPr lang="sv-SE" sz="800" b="0" i="0" u="none" strike="noStrike" dirty="0">
                          <a:solidFill>
                            <a:srgbClr val="000000"/>
                          </a:solidFill>
                          <a:effectLst/>
                          <a:latin typeface="Futura Std Book" panose="020B0502020204020303" pitchFamily="34" charset="0"/>
                        </a:rPr>
                        <a:t>Uppsala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12 890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-1 907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923977588"/>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Södermanlands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13 906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-2 142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2476165088"/>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Östergötlands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17 373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-3 124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1837739304"/>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Örebro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11 463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-2 126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769060761"/>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Västmanlands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12 465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119973538"/>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Dalarnas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8 555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-1 894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270328077"/>
                  </a:ext>
                </a:extLst>
              </a:tr>
              <a:tr h="164909">
                <a:tc>
                  <a:txBody>
                    <a:bodyPr/>
                    <a:lstStyle/>
                    <a:p>
                      <a:pPr algn="l" rtl="0" fontAlgn="ctr"/>
                      <a:r>
                        <a:rPr lang="sv-SE" sz="800" b="0" i="0" u="none" strike="noStrike">
                          <a:solidFill>
                            <a:srgbClr val="000000"/>
                          </a:solidFill>
                          <a:effectLst/>
                          <a:latin typeface="Futura Std Book" panose="020B0502020204020303" pitchFamily="34" charset="0"/>
                        </a:rPr>
                        <a:t>Gävleborgs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12 685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-2 203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2340225126"/>
                  </a:ext>
                </a:extLst>
              </a:tr>
            </a:tbl>
          </a:graphicData>
        </a:graphic>
      </p:graphicFrame>
      <p:graphicFrame>
        <p:nvGraphicFramePr>
          <p:cNvPr id="12" name="Diagram 11">
            <a:extLst>
              <a:ext uri="{FF2B5EF4-FFF2-40B4-BE49-F238E27FC236}">
                <a16:creationId xmlns:a16="http://schemas.microsoft.com/office/drawing/2014/main" id="{05D8E74F-ECB7-4AC6-8932-A4DE08E9A998}"/>
              </a:ext>
            </a:extLst>
          </p:cNvPr>
          <p:cNvGraphicFramePr>
            <a:graphicFrameLocks/>
          </p:cNvGraphicFramePr>
          <p:nvPr>
            <p:extLst>
              <p:ext uri="{D42A27DB-BD31-4B8C-83A1-F6EECF244321}">
                <p14:modId xmlns:p14="http://schemas.microsoft.com/office/powerpoint/2010/main" val="3116407090"/>
              </p:ext>
            </p:extLst>
          </p:nvPr>
        </p:nvGraphicFramePr>
        <p:xfrm>
          <a:off x="625834" y="1748413"/>
          <a:ext cx="5940700" cy="37289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453279981"/>
              </p:ext>
            </p:extLst>
          </p:nvPr>
        </p:nvGraphicFramePr>
        <p:xfrm>
          <a:off x="1882773" y="1628775"/>
          <a:ext cx="8426449" cy="3298113"/>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4477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475692">
                <a:tc>
                  <a:txBody>
                    <a:bodyPr/>
                    <a:lstStyle/>
                    <a:p>
                      <a:pPr algn="l"/>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91746">
                <a:tc>
                  <a:txBody>
                    <a:bodyPr/>
                    <a:lstStyle/>
                    <a:p>
                      <a:pPr algn="l" fontAlgn="t">
                        <a:spcAft>
                          <a:spcPts val="500"/>
                        </a:spcAft>
                      </a:pPr>
                      <a:r>
                        <a:rPr lang="sv-SE" sz="800" b="0" dirty="0"/>
                        <a:t>Öppet arbetslösa</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88 226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-31 156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33 061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-17 232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30,3</a:t>
                      </a:r>
                    </a:p>
                  </a:txBody>
                  <a:tcPr marL="9525" marR="9525" marT="9525" marB="0" anchor="ctr"/>
                </a:tc>
                <a:extLst>
                  <a:ext uri="{0D108BD9-81ED-4DB2-BD59-A6C34878D82A}">
                    <a16:rowId xmlns:a16="http://schemas.microsoft.com/office/drawing/2014/main" val="293360832"/>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9 048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-3 975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-19,3</a:t>
                      </a:r>
                    </a:p>
                  </a:txBody>
                  <a:tcPr marL="9525" marR="9525" marT="9525" marB="0" anchor="ctr"/>
                </a:tc>
                <a:extLst>
                  <a:ext uri="{0D108BD9-81ED-4DB2-BD59-A6C34878D82A}">
                    <a16:rowId xmlns:a16="http://schemas.microsoft.com/office/drawing/2014/main" val="1559525621"/>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86 786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-4 700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16,8</a:t>
                      </a:r>
                    </a:p>
                  </a:txBody>
                  <a:tcPr marL="9525" marR="9525" marT="9525" marB="0" anchor="ctr"/>
                </a:tc>
                <a:extLst>
                  <a:ext uri="{0D108BD9-81ED-4DB2-BD59-A6C34878D82A}">
                    <a16:rowId xmlns:a16="http://schemas.microsoft.com/office/drawing/2014/main" val="1947986397"/>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11 516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-3 141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-11,6</a:t>
                      </a:r>
                    </a:p>
                  </a:txBody>
                  <a:tcPr marL="9525" marR="9525" marT="9525" marB="0" anchor="ctr"/>
                </a:tc>
                <a:extLst>
                  <a:ext uri="{0D108BD9-81ED-4DB2-BD59-A6C34878D82A}">
                    <a16:rowId xmlns:a16="http://schemas.microsoft.com/office/drawing/2014/main" val="2325918200"/>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175 012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-35 856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394459810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625560"/>
            <a:ext cx="4725925" cy="1799158"/>
          </a:xfrm>
        </p:spPr>
        <p:txBody>
          <a:bodyPr/>
          <a:lstStyle/>
          <a:p>
            <a:pPr lvl="4"/>
            <a:r>
              <a:rPr lang="sv-SE" sz="1400" dirty="0"/>
              <a:t>Antal invånare i Stockholmsregionen har på sedan förra året ökat med 39 000 personer, vilket motsvarar 0,8 procent.</a:t>
            </a:r>
          </a:p>
          <a:p>
            <a:pPr lvl="4"/>
            <a:r>
              <a:rPr lang="sv-SE" sz="1400" dirty="0"/>
              <a:t>Uppsala svarade för den största befolkningsökningen (1,7 procent).</a:t>
            </a:r>
          </a:p>
          <a:p>
            <a:pPr lvl="4"/>
            <a:r>
              <a:rPr lang="sv-SE" sz="1400" dirty="0"/>
              <a:t>Stockholmsregionen svarade för drygt hälften av Sveriges totala befolkningsökning.</a:t>
            </a:r>
          </a:p>
          <a:p>
            <a:endParaRPr lang="sv-SE" sz="10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42161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234A3297-0C50-42B1-BEC4-44ED1A3B10DA}"/>
              </a:ext>
            </a:extLst>
          </p:cNvPr>
          <p:cNvGraphicFramePr>
            <a:graphicFrameLocks noGrp="1"/>
          </p:cNvGraphicFramePr>
          <p:nvPr>
            <p:extLst>
              <p:ext uri="{D42A27DB-BD31-4B8C-83A1-F6EECF244321}">
                <p14:modId xmlns:p14="http://schemas.microsoft.com/office/powerpoint/2010/main" val="1883207493"/>
              </p:ext>
            </p:extLst>
          </p:nvPr>
        </p:nvGraphicFramePr>
        <p:xfrm>
          <a:off x="6938968" y="3606270"/>
          <a:ext cx="4336870" cy="2150719"/>
        </p:xfrm>
        <a:graphic>
          <a:graphicData uri="http://schemas.openxmlformats.org/drawingml/2006/table">
            <a:tbl>
              <a:tblPr bandRow="1">
                <a:tableStyleId>{2D5ABB26-0587-4C30-8999-92F81FD0307C}</a:tableStyleId>
              </a:tblPr>
              <a:tblGrid>
                <a:gridCol w="1593086">
                  <a:extLst>
                    <a:ext uri="{9D8B030D-6E8A-4147-A177-3AD203B41FA5}">
                      <a16:colId xmlns:a16="http://schemas.microsoft.com/office/drawing/2014/main" val="1678076792"/>
                    </a:ext>
                  </a:extLst>
                </a:gridCol>
                <a:gridCol w="773495">
                  <a:extLst>
                    <a:ext uri="{9D8B030D-6E8A-4147-A177-3AD203B41FA5}">
                      <a16:colId xmlns:a16="http://schemas.microsoft.com/office/drawing/2014/main" val="2601369493"/>
                    </a:ext>
                  </a:extLst>
                </a:gridCol>
                <a:gridCol w="755110">
                  <a:extLst>
                    <a:ext uri="{9D8B030D-6E8A-4147-A177-3AD203B41FA5}">
                      <a16:colId xmlns:a16="http://schemas.microsoft.com/office/drawing/2014/main" val="557263932"/>
                    </a:ext>
                  </a:extLst>
                </a:gridCol>
                <a:gridCol w="686828">
                  <a:extLst>
                    <a:ext uri="{9D8B030D-6E8A-4147-A177-3AD203B41FA5}">
                      <a16:colId xmlns:a16="http://schemas.microsoft.com/office/drawing/2014/main" val="3235649811"/>
                    </a:ext>
                  </a:extLst>
                </a:gridCol>
                <a:gridCol w="528351">
                  <a:extLst>
                    <a:ext uri="{9D8B030D-6E8A-4147-A177-3AD203B41FA5}">
                      <a16:colId xmlns:a16="http://schemas.microsoft.com/office/drawing/2014/main" val="1050073455"/>
                    </a:ext>
                  </a:extLst>
                </a:gridCol>
              </a:tblGrid>
              <a:tr h="2600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17187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171879">
                <a:tc>
                  <a:txBody>
                    <a:bodyPr/>
                    <a:lstStyle/>
                    <a:p>
                      <a:pPr marL="72000" algn="l" fontAlgn="b"/>
                      <a:r>
                        <a:rPr lang="sv-SE" sz="800" b="1" u="none" strike="noStrike" dirty="0">
                          <a:effectLst/>
                        </a:rPr>
                        <a:t>Stockholmsregionen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4 743,6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38,7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1544414373"/>
                  </a:ext>
                </a:extLst>
              </a:tr>
              <a:tr h="171879">
                <a:tc>
                  <a:txBody>
                    <a:bodyPr/>
                    <a:lstStyle/>
                    <a:p>
                      <a:pPr marL="72000" algn="l" fontAlgn="b"/>
                      <a:r>
                        <a:rPr lang="sv-SE" sz="800" b="1" u="none" strike="noStrike" dirty="0">
                          <a:effectLst/>
                        </a:rPr>
                        <a:t>Övriga Sverige</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5 708,7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34,4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0,6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3,9</a:t>
                      </a:r>
                    </a:p>
                  </a:txBody>
                  <a:tcPr marL="9525" marR="9525" marT="9525" marB="0" anchor="b"/>
                </a:tc>
                <a:extLst>
                  <a:ext uri="{0D108BD9-81ED-4DB2-BD59-A6C34878D82A}">
                    <a16:rowId xmlns:a16="http://schemas.microsoft.com/office/drawing/2014/main" val="4178915708"/>
                  </a:ext>
                </a:extLst>
              </a:tr>
              <a:tr h="171879">
                <a:tc>
                  <a:txBody>
                    <a:bodyPr/>
                    <a:lstStyle/>
                    <a:p>
                      <a:pPr marL="72000" algn="l" fontAlgn="b"/>
                      <a:r>
                        <a:rPr lang="sv-SE" sz="800" u="none" strike="noStrike" dirty="0">
                          <a:effectLst/>
                        </a:rPr>
                        <a:t>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2 415,1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23,1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6,4</a:t>
                      </a:r>
                    </a:p>
                  </a:txBody>
                  <a:tcPr marL="9525" marR="9525" marT="9525" marB="0" anchor="b"/>
                </a:tc>
                <a:extLst>
                  <a:ext uri="{0D108BD9-81ED-4DB2-BD59-A6C34878D82A}">
                    <a16:rowId xmlns:a16="http://schemas.microsoft.com/office/drawing/2014/main" val="1554613420"/>
                  </a:ext>
                </a:extLst>
              </a:tr>
              <a:tr h="171879">
                <a:tc>
                  <a:txBody>
                    <a:bodyPr/>
                    <a:lstStyle/>
                    <a:p>
                      <a:pPr marL="72000" algn="l" fontAlgn="b"/>
                      <a:r>
                        <a:rPr lang="sv-SE" sz="800" u="none" strike="noStrike" dirty="0">
                          <a:effectLst/>
                        </a:rPr>
                        <a:t>Uppsala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395,0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9,3</a:t>
                      </a:r>
                    </a:p>
                  </a:txBody>
                  <a:tcPr marL="9525" marR="9525" marT="9525" marB="0" anchor="b"/>
                </a:tc>
                <a:extLst>
                  <a:ext uri="{0D108BD9-81ED-4DB2-BD59-A6C34878D82A}">
                    <a16:rowId xmlns:a16="http://schemas.microsoft.com/office/drawing/2014/main" val="3047442943"/>
                  </a:ext>
                </a:extLst>
              </a:tr>
              <a:tr h="171879">
                <a:tc>
                  <a:txBody>
                    <a:bodyPr/>
                    <a:lstStyle/>
                    <a:p>
                      <a:pPr marL="72000" algn="l" fontAlgn="b"/>
                      <a:r>
                        <a:rPr lang="sv-SE" sz="800" u="none" strike="noStrike" dirty="0">
                          <a:effectLst/>
                        </a:rPr>
                        <a:t>Södermanlands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301,8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 </a:t>
                      </a:r>
                    </a:p>
                  </a:txBody>
                  <a:tcPr marL="9525" marR="9525" marT="9525" marB="0" anchor="ctr"/>
                </a:tc>
                <a:tc>
                  <a:txBody>
                    <a:bodyPr/>
                    <a:lstStyle/>
                    <a:p>
                      <a:pPr algn="ctr" rtl="0" fontAlgn="b"/>
                      <a:r>
                        <a:rPr lang="sv-SE" sz="800" b="0" i="0" u="none" strike="noStrike" dirty="0">
                          <a:solidFill>
                            <a:srgbClr val="000000"/>
                          </a:solidFill>
                          <a:effectLst/>
                          <a:latin typeface="Futura Std Book" panose="020B0502020204020303"/>
                        </a:rPr>
                        <a:t>0,8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a:t>
                      </a:r>
                    </a:p>
                  </a:txBody>
                  <a:tcPr marL="9525" marR="9525" marT="9525" marB="0" anchor="b"/>
                </a:tc>
                <a:extLst>
                  <a:ext uri="{0D108BD9-81ED-4DB2-BD59-A6C34878D82A}">
                    <a16:rowId xmlns:a16="http://schemas.microsoft.com/office/drawing/2014/main" val="1568786618"/>
                  </a:ext>
                </a:extLst>
              </a:tr>
              <a:tr h="171879">
                <a:tc>
                  <a:txBody>
                    <a:bodyPr/>
                    <a:lstStyle/>
                    <a:p>
                      <a:pPr marL="72000" algn="l" fontAlgn="b"/>
                      <a:r>
                        <a:rPr lang="sv-SE" sz="800" u="none" strike="noStrike">
                          <a:effectLst/>
                        </a:rPr>
                        <a:t>Östergötlands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469,7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extLst>
                  <a:ext uri="{0D108BD9-81ED-4DB2-BD59-A6C34878D82A}">
                    <a16:rowId xmlns:a16="http://schemas.microsoft.com/office/drawing/2014/main" val="2236702091"/>
                  </a:ext>
                </a:extLst>
              </a:tr>
              <a:tr h="171879">
                <a:tc>
                  <a:txBody>
                    <a:bodyPr/>
                    <a:lstStyle/>
                    <a:p>
                      <a:pPr marL="72000" algn="l" fontAlgn="b"/>
                      <a:r>
                        <a:rPr lang="sv-SE" sz="800" u="none" strike="noStrike" dirty="0">
                          <a:effectLst/>
                        </a:rPr>
                        <a:t>Örebro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306,8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0,4</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4,0</a:t>
                      </a:r>
                    </a:p>
                  </a:txBody>
                  <a:tcPr marL="9525" marR="9525" marT="9525" marB="0" anchor="b"/>
                </a:tc>
                <a:extLst>
                  <a:ext uri="{0D108BD9-81ED-4DB2-BD59-A6C34878D82A}">
                    <a16:rowId xmlns:a16="http://schemas.microsoft.com/office/drawing/2014/main" val="3102384349"/>
                  </a:ext>
                </a:extLst>
              </a:tr>
              <a:tr h="171879">
                <a:tc>
                  <a:txBody>
                    <a:bodyPr/>
                    <a:lstStyle/>
                    <a:p>
                      <a:pPr marL="72000" algn="l" fontAlgn="b"/>
                      <a:r>
                        <a:rPr lang="sv-SE" sz="800" u="none" strike="noStrike" dirty="0">
                          <a:effectLst/>
                        </a:rPr>
                        <a:t>Västmanlands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279,0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0,7</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4,2</a:t>
                      </a:r>
                    </a:p>
                  </a:txBody>
                  <a:tcPr marL="9525" marR="9525" marT="9525" marB="0" anchor="b"/>
                </a:tc>
                <a:extLst>
                  <a:ext uri="{0D108BD9-81ED-4DB2-BD59-A6C34878D82A}">
                    <a16:rowId xmlns:a16="http://schemas.microsoft.com/office/drawing/2014/main" val="392141135"/>
                  </a:ext>
                </a:extLst>
              </a:tr>
              <a:tr h="171879">
                <a:tc>
                  <a:txBody>
                    <a:bodyPr/>
                    <a:lstStyle/>
                    <a:p>
                      <a:pPr marL="72000" algn="l" fontAlgn="b"/>
                      <a:r>
                        <a:rPr lang="sv-SE" sz="800" u="none" strike="noStrike" dirty="0">
                          <a:effectLst/>
                        </a:rPr>
                        <a:t>Dalarnas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288,4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0,2</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1,4</a:t>
                      </a:r>
                    </a:p>
                  </a:txBody>
                  <a:tcPr marL="9525" marR="9525" marT="9525" marB="0" anchor="b"/>
                </a:tc>
                <a:extLst>
                  <a:ext uri="{0D108BD9-81ED-4DB2-BD59-A6C34878D82A}">
                    <a16:rowId xmlns:a16="http://schemas.microsoft.com/office/drawing/2014/main" val="923977588"/>
                  </a:ext>
                </a:extLst>
              </a:tr>
              <a:tr h="171879">
                <a:tc>
                  <a:txBody>
                    <a:bodyPr/>
                    <a:lstStyle/>
                    <a:p>
                      <a:pPr marL="72000" algn="l" fontAlgn="b"/>
                      <a:r>
                        <a:rPr lang="sv-SE" sz="800" u="none" strike="noStrike" dirty="0">
                          <a:effectLst/>
                        </a:rPr>
                        <a:t>Gävleborgs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287,8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254038644"/>
                  </a:ext>
                </a:extLst>
              </a:tr>
            </a:tbl>
          </a:graphicData>
        </a:graphic>
      </p:graphicFrame>
      <p:graphicFrame>
        <p:nvGraphicFramePr>
          <p:cNvPr id="12" name="Diagram 11">
            <a:extLst>
              <a:ext uri="{FF2B5EF4-FFF2-40B4-BE49-F238E27FC236}">
                <a16:creationId xmlns:a16="http://schemas.microsoft.com/office/drawing/2014/main" id="{7066A37D-3F79-4CCB-AD99-325157683768}"/>
              </a:ext>
            </a:extLst>
          </p:cNvPr>
          <p:cNvGraphicFramePr>
            <a:graphicFrameLocks/>
          </p:cNvGraphicFramePr>
          <p:nvPr>
            <p:extLst>
              <p:ext uri="{D42A27DB-BD31-4B8C-83A1-F6EECF244321}">
                <p14:modId xmlns:p14="http://schemas.microsoft.com/office/powerpoint/2010/main" val="2880086790"/>
              </p:ext>
            </p:extLst>
          </p:nvPr>
        </p:nvGraphicFramePr>
        <p:xfrm>
          <a:off x="815126" y="1950883"/>
          <a:ext cx="5734785" cy="37563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36869"/>
            <a:ext cx="4750868" cy="244323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091" y="1547641"/>
            <a:ext cx="4750868" cy="1920010"/>
          </a:xfrm>
        </p:spPr>
        <p:txBody>
          <a:bodyPr/>
          <a:lstStyle/>
          <a:p>
            <a:pPr marL="285750" indent="-285750">
              <a:buFont typeface="Arial" panose="020B0604020202020204" pitchFamily="34" charset="0"/>
              <a:buChar char="•"/>
            </a:pPr>
            <a:r>
              <a:rPr lang="sv-SE" sz="1400" dirty="0"/>
              <a:t>Bostadsbyggandet ökade generellt i Stockholmsregionen under kvartalet.</a:t>
            </a:r>
          </a:p>
          <a:p>
            <a:pPr marL="285750" indent="-285750">
              <a:buFont typeface="Arial" panose="020B0604020202020204" pitchFamily="34" charset="0"/>
              <a:buChar char="•"/>
            </a:pPr>
            <a:r>
              <a:rPr lang="sv-SE" sz="1400" dirty="0"/>
              <a:t>En ökning av bostadsbyggandet har även skett på årsbasis.</a:t>
            </a:r>
          </a:p>
          <a:p>
            <a:pPr marL="285750" indent="-285750">
              <a:buFont typeface="Arial" panose="020B0604020202020204" pitchFamily="34" charset="0"/>
              <a:buChar char="•"/>
            </a:pPr>
            <a:r>
              <a:rPr lang="sv-SE" sz="1400" dirty="0"/>
              <a:t>Dalarnas och Gävleborgs län svarade för den största ökningen av bostadsbyggandet under kvartalet.</a:t>
            </a:r>
          </a:p>
          <a:p>
            <a:pPr marL="285750" indent="-285750">
              <a:buFont typeface="Arial" panose="020B0604020202020204" pitchFamily="34" charset="0"/>
              <a:buChar char="•"/>
            </a:pPr>
            <a:endParaRPr lang="sv-SE" sz="1400" dirty="0"/>
          </a:p>
          <a:p>
            <a:pPr marL="0" lvl="4" indent="0">
              <a:buNone/>
            </a:pPr>
            <a:endParaRPr lang="sv-SE" sz="1400" dirty="0"/>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4" y="3436869"/>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8F05A520-8982-44C6-A1CB-3860A4812122}"/>
              </a:ext>
            </a:extLst>
          </p:cNvPr>
          <p:cNvGraphicFramePr>
            <a:graphicFrameLocks noGrp="1"/>
          </p:cNvGraphicFramePr>
          <p:nvPr>
            <p:extLst>
              <p:ext uri="{D42A27DB-BD31-4B8C-83A1-F6EECF244321}">
                <p14:modId xmlns:p14="http://schemas.microsoft.com/office/powerpoint/2010/main" val="2724753560"/>
              </p:ext>
            </p:extLst>
          </p:nvPr>
        </p:nvGraphicFramePr>
        <p:xfrm>
          <a:off x="6962330" y="3590761"/>
          <a:ext cx="4310743" cy="2166228"/>
        </p:xfrm>
        <a:graphic>
          <a:graphicData uri="http://schemas.openxmlformats.org/drawingml/2006/table">
            <a:tbl>
              <a:tblPr bandRow="1">
                <a:tableStyleId>{2D5ABB26-0587-4C30-8999-92F81FD0307C}</a:tableStyleId>
              </a:tblPr>
              <a:tblGrid>
                <a:gridCol w="1408102">
                  <a:extLst>
                    <a:ext uri="{9D8B030D-6E8A-4147-A177-3AD203B41FA5}">
                      <a16:colId xmlns:a16="http://schemas.microsoft.com/office/drawing/2014/main" val="1678076792"/>
                    </a:ext>
                  </a:extLst>
                </a:gridCol>
                <a:gridCol w="625374">
                  <a:extLst>
                    <a:ext uri="{9D8B030D-6E8A-4147-A177-3AD203B41FA5}">
                      <a16:colId xmlns:a16="http://schemas.microsoft.com/office/drawing/2014/main" val="2601369493"/>
                    </a:ext>
                  </a:extLst>
                </a:gridCol>
                <a:gridCol w="709482">
                  <a:extLst>
                    <a:ext uri="{9D8B030D-6E8A-4147-A177-3AD203B41FA5}">
                      <a16:colId xmlns:a16="http://schemas.microsoft.com/office/drawing/2014/main" val="2395970223"/>
                    </a:ext>
                  </a:extLst>
                </a:gridCol>
                <a:gridCol w="561672">
                  <a:extLst>
                    <a:ext uri="{9D8B030D-6E8A-4147-A177-3AD203B41FA5}">
                      <a16:colId xmlns:a16="http://schemas.microsoft.com/office/drawing/2014/main" val="3235649811"/>
                    </a:ext>
                  </a:extLst>
                </a:gridCol>
                <a:gridCol w="512404">
                  <a:extLst>
                    <a:ext uri="{9D8B030D-6E8A-4147-A177-3AD203B41FA5}">
                      <a16:colId xmlns:a16="http://schemas.microsoft.com/office/drawing/2014/main" val="1050073455"/>
                    </a:ext>
                  </a:extLst>
                </a:gridCol>
                <a:gridCol w="493709">
                  <a:extLst>
                    <a:ext uri="{9D8B030D-6E8A-4147-A177-3AD203B41FA5}">
                      <a16:colId xmlns:a16="http://schemas.microsoft.com/office/drawing/2014/main" val="3827523272"/>
                    </a:ext>
                  </a:extLst>
                </a:gridCol>
              </a:tblGrid>
              <a:tr h="15436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2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84978">
                <a:tc>
                  <a:txBody>
                    <a:bodyPr/>
                    <a:lstStyle/>
                    <a:p>
                      <a:pPr marL="72000" algn="l" fontAlgn="b"/>
                      <a:r>
                        <a:rPr lang="sv-SE" sz="800" b="1" u="none" strike="noStrike" dirty="0">
                          <a:effectLst/>
                        </a:rPr>
                        <a:t>Stockholmsregionen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7 404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26 918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24 </a:t>
                      </a:r>
                    </a:p>
                  </a:txBody>
                  <a:tcPr marL="9525" marR="9525" marT="9525" marB="0" anchor="ctr"/>
                </a:tc>
                <a:extLst>
                  <a:ext uri="{0D108BD9-81ED-4DB2-BD59-A6C34878D82A}">
                    <a16:rowId xmlns:a16="http://schemas.microsoft.com/office/drawing/2014/main" val="1544414373"/>
                  </a:ext>
                </a:extLst>
              </a:tr>
              <a:tr h="184978">
                <a:tc>
                  <a:txBody>
                    <a:bodyPr/>
                    <a:lstStyle/>
                    <a:p>
                      <a:pPr marL="72000" algn="l" fontAlgn="b"/>
                      <a:r>
                        <a:rPr lang="sv-SE" sz="800" b="1" u="none" strike="noStrike" dirty="0">
                          <a:effectLst/>
                        </a:rPr>
                        <a:t>Övriga Sverige</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8 042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29 663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4178915708"/>
                  </a:ext>
                </a:extLst>
              </a:tr>
              <a:tr h="184978">
                <a:tc>
                  <a:txBody>
                    <a:bodyPr/>
                    <a:lstStyle/>
                    <a:p>
                      <a:pPr marL="72000" algn="l" fontAlgn="b"/>
                      <a:r>
                        <a:rPr lang="sv-SE" sz="800" u="none" strike="noStrike" dirty="0">
                          <a:effectLst/>
                        </a:rPr>
                        <a:t>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3 851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14 801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1554613420"/>
                  </a:ext>
                </a:extLst>
              </a:tr>
              <a:tr h="184978">
                <a:tc>
                  <a:txBody>
                    <a:bodyPr/>
                    <a:lstStyle/>
                    <a:p>
                      <a:pPr marL="72000" algn="l" fontAlgn="b"/>
                      <a:r>
                        <a:rPr lang="sv-SE" sz="800" u="none" strike="noStrike" dirty="0">
                          <a:effectLst/>
                        </a:rPr>
                        <a:t>Uppsala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1 466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4 340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923977588"/>
                  </a:ext>
                </a:extLst>
              </a:tr>
              <a:tr h="184978">
                <a:tc>
                  <a:txBody>
                    <a:bodyPr/>
                    <a:lstStyle/>
                    <a:p>
                      <a:pPr marL="72000" algn="l" fontAlgn="b"/>
                      <a:r>
                        <a:rPr lang="sv-SE" sz="800" u="none" strike="noStrike" dirty="0">
                          <a:effectLst/>
                        </a:rPr>
                        <a:t>Södermanlands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2 160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906481131"/>
                  </a:ext>
                </a:extLst>
              </a:tr>
              <a:tr h="184978">
                <a:tc>
                  <a:txBody>
                    <a:bodyPr/>
                    <a:lstStyle/>
                    <a:p>
                      <a:pPr marL="72000" algn="l" fontAlgn="b"/>
                      <a:r>
                        <a:rPr lang="sv-SE" sz="800" u="none" strike="noStrike">
                          <a:effectLst/>
                        </a:rPr>
                        <a:t>Östergötlands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1 627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147949284"/>
                  </a:ext>
                </a:extLst>
              </a:tr>
              <a:tr h="184978">
                <a:tc>
                  <a:txBody>
                    <a:bodyPr/>
                    <a:lstStyle/>
                    <a:p>
                      <a:pPr marL="72000" algn="l" fontAlgn="b"/>
                      <a:r>
                        <a:rPr lang="sv-SE" sz="800" u="none" strike="noStrike" dirty="0">
                          <a:effectLst/>
                        </a:rPr>
                        <a:t>Örebro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2892915560"/>
                  </a:ext>
                </a:extLst>
              </a:tr>
              <a:tr h="184978">
                <a:tc>
                  <a:txBody>
                    <a:bodyPr/>
                    <a:lstStyle/>
                    <a:p>
                      <a:pPr marL="72000" algn="l" fontAlgn="b"/>
                      <a:r>
                        <a:rPr lang="sv-SE" sz="800" u="none" strike="noStrike">
                          <a:effectLst/>
                        </a:rPr>
                        <a:t>Västmanlands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1 683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464285669"/>
                  </a:ext>
                </a:extLst>
              </a:tr>
              <a:tr h="184978">
                <a:tc>
                  <a:txBody>
                    <a:bodyPr/>
                    <a:lstStyle/>
                    <a:p>
                      <a:pPr marL="72000" algn="l" fontAlgn="b"/>
                      <a:r>
                        <a:rPr lang="sv-SE" sz="800" u="none" strike="noStrike" dirty="0">
                          <a:effectLst/>
                        </a:rPr>
                        <a:t>Dalarnas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1690122003"/>
                  </a:ext>
                </a:extLst>
              </a:tr>
              <a:tr h="184978">
                <a:tc>
                  <a:txBody>
                    <a:bodyPr/>
                    <a:lstStyle/>
                    <a:p>
                      <a:pPr marL="72000" algn="l" fontAlgn="b"/>
                      <a:r>
                        <a:rPr lang="sv-SE" sz="800" u="none" strike="noStrike" dirty="0">
                          <a:effectLst/>
                        </a:rPr>
                        <a:t>Gävleborgs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890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2641346115"/>
                  </a:ext>
                </a:extLst>
              </a:tr>
            </a:tbl>
          </a:graphicData>
        </a:graphic>
      </p:graphicFrame>
      <p:graphicFrame>
        <p:nvGraphicFramePr>
          <p:cNvPr id="12" name="Diagram 11">
            <a:extLst>
              <a:ext uri="{FF2B5EF4-FFF2-40B4-BE49-F238E27FC236}">
                <a16:creationId xmlns:a16="http://schemas.microsoft.com/office/drawing/2014/main" id="{1B088CE8-06CF-4649-832E-8371B6D1F47C}"/>
              </a:ext>
            </a:extLst>
          </p:cNvPr>
          <p:cNvGraphicFramePr>
            <a:graphicFrameLocks/>
          </p:cNvGraphicFramePr>
          <p:nvPr>
            <p:extLst>
              <p:ext uri="{D42A27DB-BD31-4B8C-83A1-F6EECF244321}">
                <p14:modId xmlns:p14="http://schemas.microsoft.com/office/powerpoint/2010/main" val="2348529331"/>
              </p:ext>
            </p:extLst>
          </p:nvPr>
        </p:nvGraphicFramePr>
        <p:xfrm>
          <a:off x="721637" y="1949297"/>
          <a:ext cx="5796213"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02629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064950"/>
            <a:ext cx="2197653" cy="276999"/>
          </a:xfrm>
          <a:prstGeom prst="rect">
            <a:avLst/>
          </a:prstGeom>
          <a:noFill/>
        </p:spPr>
        <p:txBody>
          <a:bodyPr wrap="none" rtlCol="0">
            <a:spAutoFit/>
          </a:bodyPr>
          <a:lstStyle/>
          <a:p>
            <a:r>
              <a:rPr lang="sv-SE" sz="1200" b="1">
                <a:latin typeface="+mj-lt"/>
                <a:cs typeface="Arial" panose="020B0604020202020204" pitchFamily="34" charset="0"/>
              </a:rPr>
              <a:t>Kommersiella övernattningar</a:t>
            </a:r>
            <a:endParaRPr lang="sv-SE" sz="1200" b="1" dirty="0">
              <a:latin typeface="+mj-lt"/>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50403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4378325" cy="707886"/>
          </a:xfrm>
          <a:prstGeom prst="rect">
            <a:avLst/>
          </a:prstGeom>
          <a:noFill/>
        </p:spPr>
        <p:txBody>
          <a:bodyPr wrap="square" rtlCol="0">
            <a:spAutoFit/>
          </a:bodyPr>
          <a:lstStyle/>
          <a:p>
            <a:r>
              <a:rPr lang="sv-SE" sz="1400" b="1" dirty="0"/>
              <a:t>Kommersiella övernattningar </a:t>
            </a:r>
          </a:p>
          <a:p>
            <a:r>
              <a:rPr lang="sv-SE" sz="1400" b="1" dirty="0"/>
              <a:t>(hotell, vandrarhem, stugbyar och camping)</a:t>
            </a:r>
            <a:r>
              <a:rPr lang="sv-SE" sz="1400" dirty="0"/>
              <a:t/>
            </a:r>
            <a:br>
              <a:rPr lang="sv-SE" sz="1400" dirty="0"/>
            </a:br>
            <a:r>
              <a:rPr lang="sv-SE" sz="1200" dirty="0"/>
              <a:t>Index 100 = 2011 kv4</a:t>
            </a:r>
            <a:endParaRPr lang="sv-SE" sz="1400" dirty="0"/>
          </a:p>
        </p:txBody>
      </p:sp>
      <p:graphicFrame>
        <p:nvGraphicFramePr>
          <p:cNvPr id="29" name="Tabell 28">
            <a:extLst>
              <a:ext uri="{FF2B5EF4-FFF2-40B4-BE49-F238E27FC236}">
                <a16:creationId xmlns:a16="http://schemas.microsoft.com/office/drawing/2014/main" id="{7A9A587A-633F-4973-B4A2-D0E29EAC7C5E}"/>
              </a:ext>
            </a:extLst>
          </p:cNvPr>
          <p:cNvGraphicFramePr>
            <a:graphicFrameLocks noGrp="1"/>
          </p:cNvGraphicFramePr>
          <p:nvPr>
            <p:extLst>
              <p:ext uri="{D42A27DB-BD31-4B8C-83A1-F6EECF244321}">
                <p14:modId xmlns:p14="http://schemas.microsoft.com/office/powerpoint/2010/main" val="2610892867"/>
              </p:ext>
            </p:extLst>
          </p:nvPr>
        </p:nvGraphicFramePr>
        <p:xfrm>
          <a:off x="6825237" y="2276252"/>
          <a:ext cx="4362996" cy="2179247"/>
        </p:xfrm>
        <a:graphic>
          <a:graphicData uri="http://schemas.openxmlformats.org/drawingml/2006/table">
            <a:tbl>
              <a:tblPr bandRow="1">
                <a:tableStyleId>{2D5ABB26-0587-4C30-8999-92F81FD0307C}</a:tableStyleId>
              </a:tblPr>
              <a:tblGrid>
                <a:gridCol w="1425171">
                  <a:extLst>
                    <a:ext uri="{9D8B030D-6E8A-4147-A177-3AD203B41FA5}">
                      <a16:colId xmlns:a16="http://schemas.microsoft.com/office/drawing/2014/main" val="1678076792"/>
                    </a:ext>
                  </a:extLst>
                </a:gridCol>
                <a:gridCol w="632954">
                  <a:extLst>
                    <a:ext uri="{9D8B030D-6E8A-4147-A177-3AD203B41FA5}">
                      <a16:colId xmlns:a16="http://schemas.microsoft.com/office/drawing/2014/main" val="2601369493"/>
                    </a:ext>
                  </a:extLst>
                </a:gridCol>
                <a:gridCol w="718081">
                  <a:extLst>
                    <a:ext uri="{9D8B030D-6E8A-4147-A177-3AD203B41FA5}">
                      <a16:colId xmlns:a16="http://schemas.microsoft.com/office/drawing/2014/main" val="2395970223"/>
                    </a:ext>
                  </a:extLst>
                </a:gridCol>
                <a:gridCol w="568481">
                  <a:extLst>
                    <a:ext uri="{9D8B030D-6E8A-4147-A177-3AD203B41FA5}">
                      <a16:colId xmlns:a16="http://schemas.microsoft.com/office/drawing/2014/main" val="3235649811"/>
                    </a:ext>
                  </a:extLst>
                </a:gridCol>
                <a:gridCol w="518615">
                  <a:extLst>
                    <a:ext uri="{9D8B030D-6E8A-4147-A177-3AD203B41FA5}">
                      <a16:colId xmlns:a16="http://schemas.microsoft.com/office/drawing/2014/main" val="1050073455"/>
                    </a:ext>
                  </a:extLst>
                </a:gridCol>
                <a:gridCol w="499694">
                  <a:extLst>
                    <a:ext uri="{9D8B030D-6E8A-4147-A177-3AD203B41FA5}">
                      <a16:colId xmlns:a16="http://schemas.microsoft.com/office/drawing/2014/main" val="3827523272"/>
                    </a:ext>
                  </a:extLst>
                </a:gridCol>
              </a:tblGrid>
              <a:tr h="1949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4639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67078">
                <a:tc>
                  <a:txBody>
                    <a:bodyPr/>
                    <a:lstStyle/>
                    <a:p>
                      <a:pPr marL="72000" algn="l" fontAlgn="ctr"/>
                      <a:r>
                        <a:rPr lang="sv-SE" sz="800" b="1" u="none" strike="noStrike" dirty="0">
                          <a:effectLst/>
                        </a:rPr>
                        <a:t>Stockholmsregionen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4 646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15 396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1544414373"/>
                  </a:ext>
                </a:extLst>
              </a:tr>
              <a:tr h="167078">
                <a:tc>
                  <a:txBody>
                    <a:bodyPr/>
                    <a:lstStyle/>
                    <a:p>
                      <a:pPr marL="72000" algn="l" fontAlgn="ctr"/>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1" u="none" strike="noStrike" dirty="0">
                          <a:solidFill>
                            <a:srgbClr val="000000"/>
                          </a:solidFill>
                          <a:effectLst/>
                          <a:latin typeface="Futura Std Book" panose="020B0502020204020303"/>
                        </a:rPr>
                        <a:t>786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97</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1 914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4178915708"/>
                  </a:ext>
                </a:extLst>
              </a:tr>
              <a:tr h="167078">
                <a:tc>
                  <a:txBody>
                    <a:bodyPr/>
                    <a:lstStyle/>
                    <a:p>
                      <a:pPr marL="72000" algn="l" fontAlgn="ctr"/>
                      <a:r>
                        <a:rPr lang="sv-SE" sz="800" b="1" u="none" strike="noStrike" dirty="0">
                          <a:effectLst/>
                        </a:rPr>
                        <a:t>Övriga Sverige</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4 852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71</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19 456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1554613420"/>
                  </a:ext>
                </a:extLst>
              </a:tr>
              <a:tr h="167078">
                <a:tc>
                  <a:txBody>
                    <a:bodyPr/>
                    <a:lstStyle/>
                    <a:p>
                      <a:pPr marL="72000" algn="l" fontAlgn="ctr"/>
                      <a:r>
                        <a:rPr lang="sv-SE" sz="800" u="none" strike="noStrike" dirty="0">
                          <a:effectLst/>
                        </a:rPr>
                        <a:t>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2 949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8 630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923977588"/>
                  </a:ext>
                </a:extLst>
              </a:tr>
              <a:tr h="167078">
                <a:tc>
                  <a:txBody>
                    <a:bodyPr/>
                    <a:lstStyle/>
                    <a:p>
                      <a:pPr marL="72000" algn="l" fontAlgn="ctr"/>
                      <a:r>
                        <a:rPr lang="sv-SE" sz="800" u="none" strike="noStrike" dirty="0">
                          <a:effectLst/>
                        </a:rPr>
                        <a:t>Uppsala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1906481131"/>
                  </a:ext>
                </a:extLst>
              </a:tr>
              <a:tr h="167078">
                <a:tc>
                  <a:txBody>
                    <a:bodyPr/>
                    <a:lstStyle/>
                    <a:p>
                      <a:pPr marL="72000" algn="l" fontAlgn="ctr"/>
                      <a:r>
                        <a:rPr lang="sv-SE" sz="800" u="none" strike="noStrike" dirty="0">
                          <a:effectLst/>
                        </a:rPr>
                        <a:t>Södermanlands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3147949284"/>
                  </a:ext>
                </a:extLst>
              </a:tr>
              <a:tr h="167078">
                <a:tc>
                  <a:txBody>
                    <a:bodyPr/>
                    <a:lstStyle/>
                    <a:p>
                      <a:pPr marL="72000" algn="l" fontAlgn="ctr"/>
                      <a:r>
                        <a:rPr lang="sv-SE" sz="800" u="none" strike="noStrike" dirty="0">
                          <a:effectLst/>
                        </a:rPr>
                        <a:t>Östergötlands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1 304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2892915560"/>
                  </a:ext>
                </a:extLst>
              </a:tr>
              <a:tr h="167078">
                <a:tc>
                  <a:txBody>
                    <a:bodyPr/>
                    <a:lstStyle/>
                    <a:p>
                      <a:pPr marL="72000" algn="l" fontAlgn="ctr"/>
                      <a:r>
                        <a:rPr lang="sv-SE" sz="800" u="none" strike="noStrike" dirty="0">
                          <a:effectLst/>
                        </a:rPr>
                        <a:t>Örebro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3464285669"/>
                  </a:ext>
                </a:extLst>
              </a:tr>
              <a:tr h="167078">
                <a:tc>
                  <a:txBody>
                    <a:bodyPr/>
                    <a:lstStyle/>
                    <a:p>
                      <a:pPr marL="72000" algn="l" fontAlgn="ctr"/>
                      <a:r>
                        <a:rPr lang="sv-SE" sz="800" u="none" strike="noStrike" dirty="0">
                          <a:effectLst/>
                        </a:rPr>
                        <a:t>Västmanlands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1690122003"/>
                  </a:ext>
                </a:extLst>
              </a:tr>
              <a:tr h="167078">
                <a:tc>
                  <a:txBody>
                    <a:bodyPr/>
                    <a:lstStyle/>
                    <a:p>
                      <a:pPr marL="72000" algn="l" fontAlgn="ctr"/>
                      <a:r>
                        <a:rPr lang="sv-SE" sz="800" u="none" strike="noStrike" dirty="0">
                          <a:effectLst/>
                        </a:rPr>
                        <a:t>Dalarnas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2 224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2641346115"/>
                  </a:ext>
                </a:extLst>
              </a:tr>
              <a:tr h="167078">
                <a:tc>
                  <a:txBody>
                    <a:bodyPr/>
                    <a:lstStyle/>
                    <a:p>
                      <a:pPr marL="72000" algn="l" fontAlgn="ctr"/>
                      <a:r>
                        <a:rPr lang="sv-SE" sz="800" u="none" strike="noStrike" dirty="0">
                          <a:effectLst/>
                        </a:rPr>
                        <a:t>Gävleborgs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751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026898791"/>
                  </a:ext>
                </a:extLst>
              </a:tr>
            </a:tbl>
          </a:graphicData>
        </a:graphic>
      </p:graphicFrame>
      <p:sp>
        <p:nvSpPr>
          <p:cNvPr id="11" name="textruta 10">
            <a:extLst>
              <a:ext uri="{FF2B5EF4-FFF2-40B4-BE49-F238E27FC236}">
                <a16:creationId xmlns:a16="http://schemas.microsoft.com/office/drawing/2014/main" id="{6D71C9D0-6744-4B6D-936F-6FB6B9C3603A}"/>
              </a:ext>
            </a:extLst>
          </p:cNvPr>
          <p:cNvSpPr txBox="1"/>
          <p:nvPr/>
        </p:nvSpPr>
        <p:spPr>
          <a:xfrm>
            <a:off x="10288630" y="4666801"/>
            <a:ext cx="1572866" cy="184666"/>
          </a:xfrm>
          <a:prstGeom prst="rect">
            <a:avLst/>
          </a:prstGeom>
          <a:noFill/>
        </p:spPr>
        <p:txBody>
          <a:bodyPr wrap="none" rtlCol="0">
            <a:spAutoFit/>
          </a:bodyPr>
          <a:lstStyle/>
          <a:p>
            <a:r>
              <a:rPr lang="sv-SE" sz="600"/>
              <a:t>** För utländska gästnätter exkl camping</a:t>
            </a:r>
            <a:endParaRPr lang="sv-SE" sz="600" dirty="0"/>
          </a:p>
        </p:txBody>
      </p:sp>
      <p:graphicFrame>
        <p:nvGraphicFramePr>
          <p:cNvPr id="12" name="Diagram 11">
            <a:extLst>
              <a:ext uri="{FF2B5EF4-FFF2-40B4-BE49-F238E27FC236}">
                <a16:creationId xmlns:a16="http://schemas.microsoft.com/office/drawing/2014/main" id="{BDB6E1FA-6199-44CE-A7A8-61D82043236A}"/>
              </a:ext>
            </a:extLst>
          </p:cNvPr>
          <p:cNvGraphicFramePr>
            <a:graphicFrameLocks/>
          </p:cNvGraphicFramePr>
          <p:nvPr>
            <p:extLst>
              <p:ext uri="{D42A27DB-BD31-4B8C-83A1-F6EECF244321}">
                <p14:modId xmlns:p14="http://schemas.microsoft.com/office/powerpoint/2010/main" val="1873423515"/>
              </p:ext>
            </p:extLst>
          </p:nvPr>
        </p:nvGraphicFramePr>
        <p:xfrm>
          <a:off x="633010" y="2026298"/>
          <a:ext cx="6032710" cy="38190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7279" y="0"/>
            <a:ext cx="5727202"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6" y="1628775"/>
            <a:ext cx="5382815" cy="4002904"/>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br>
              <a:rPr lang="sv-SE" sz="1200" dirty="0">
                <a:solidFill>
                  <a:schemeClr val="bg1"/>
                </a:solidFill>
              </a:rPr>
            </a:br>
            <a:r>
              <a:rPr lang="sv-SE" sz="1200"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dirty="0">
              <a:solidFill>
                <a:schemeClr val="bg1"/>
              </a:solidFill>
            </a:endParaRPr>
          </a:p>
          <a:p>
            <a:r>
              <a:rPr lang="sv-SE" sz="1200" dirty="0">
                <a:solidFill>
                  <a:schemeClr val="bg1"/>
                </a:solidFill>
              </a:rPr>
              <a:t>Frågor kan ställas till </a:t>
            </a:r>
            <a:r>
              <a:rPr lang="sv-SE" sz="1200" dirty="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629774" cy="1113955"/>
          </a:xfrm>
        </p:spPr>
        <p:txBody>
          <a:bodyPr/>
          <a:lstStyle/>
          <a:p>
            <a:r>
              <a:rPr lang="sv-SE" dirty="0">
                <a:solidFill>
                  <a:schemeClr val="bg1"/>
                </a:solidFill>
              </a:rPr>
              <a:t>Stockholm Business Region</a:t>
            </a:r>
          </a:p>
        </p:txBody>
      </p:sp>
      <p:pic>
        <p:nvPicPr>
          <p:cNvPr id="6" name="Bildobjekt 5">
            <a:extLst>
              <a:ext uri="{FF2B5EF4-FFF2-40B4-BE49-F238E27FC236}">
                <a16:creationId xmlns:a16="http://schemas.microsoft.com/office/drawing/2014/main" id="{98AF5AE4-9335-46AF-A398-88ED86C2B0CE}"/>
              </a:ext>
            </a:extLst>
          </p:cNvPr>
          <p:cNvPicPr>
            <a:picLocks noChangeAspect="1"/>
          </p:cNvPicPr>
          <p:nvPr/>
        </p:nvPicPr>
        <p:blipFill rotWithShape="1">
          <a:blip r:embed="rId4"/>
          <a:srcRect t="41640" b="10477"/>
          <a:stretch/>
        </p:blipFill>
        <p:spPr>
          <a:xfrm>
            <a:off x="6565546" y="0"/>
            <a:ext cx="598315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8549</TotalTime>
  <Words>3067</Words>
  <Application>Microsoft Office PowerPoint</Application>
  <PresentationFormat>Bredbild</PresentationFormat>
  <Paragraphs>1267</Paragraphs>
  <Slides>18</Slides>
  <Notes>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18</vt:i4>
      </vt:variant>
    </vt:vector>
  </HeadingPairs>
  <TitlesOfParts>
    <vt:vector size="24" baseType="lpstr">
      <vt:lpstr>Arial</vt:lpstr>
      <vt:lpstr>Futura Std Book</vt:lpstr>
      <vt:lpstr>Garamond</vt:lpstr>
      <vt:lpstr>Minion Pro</vt:lpstr>
      <vt:lpstr>Times New Roman</vt:lpstr>
      <vt:lpstr>Stockholm Business Region</vt:lpstr>
      <vt:lpstr>PowerPoint-presentation</vt:lpstr>
      <vt:lpstr>Om rapporten</vt:lpstr>
      <vt:lpstr>  Återhämtningen fortsätter</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553</cp:revision>
  <cp:lastPrinted>2020-06-18T09:27:44Z</cp:lastPrinted>
  <dcterms:created xsi:type="dcterms:W3CDTF">2019-04-29T08:02:07Z</dcterms:created>
  <dcterms:modified xsi:type="dcterms:W3CDTF">2022-04-06T15:04:16Z</dcterms:modified>
</cp:coreProperties>
</file>