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handoutMasterIdLst>
    <p:handoutMasterId r:id="rId27"/>
  </p:handoutMasterIdLst>
  <p:sldIdLst>
    <p:sldId id="369" r:id="rId2"/>
    <p:sldId id="308" r:id="rId3"/>
    <p:sldId id="347" r:id="rId4"/>
    <p:sldId id="370" r:id="rId5"/>
    <p:sldId id="371" r:id="rId6"/>
    <p:sldId id="350" r:id="rId7"/>
    <p:sldId id="351" r:id="rId8"/>
    <p:sldId id="372" r:id="rId9"/>
    <p:sldId id="373" r:id="rId10"/>
    <p:sldId id="354" r:id="rId11"/>
    <p:sldId id="368" r:id="rId12"/>
    <p:sldId id="374" r:id="rId13"/>
    <p:sldId id="375" r:id="rId14"/>
    <p:sldId id="358" r:id="rId15"/>
    <p:sldId id="359" r:id="rId16"/>
    <p:sldId id="376" r:id="rId17"/>
    <p:sldId id="377" r:id="rId18"/>
    <p:sldId id="378" r:id="rId19"/>
    <p:sldId id="316" r:id="rId20"/>
    <p:sldId id="363" r:id="rId21"/>
    <p:sldId id="364" r:id="rId22"/>
    <p:sldId id="365" r:id="rId23"/>
    <p:sldId id="366" r:id="rId24"/>
    <p:sldId id="367"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0"/>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1"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00867F"/>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15" autoAdjust="0"/>
    <p:restoredTop sz="91540" autoAdjust="0"/>
  </p:normalViewPr>
  <p:slideViewPr>
    <p:cSldViewPr snapToGrid="0">
      <p:cViewPr varScale="1">
        <p:scale>
          <a:sx n="80" d="100"/>
          <a:sy n="80" d="100"/>
        </p:scale>
        <p:origin x="312" y="96"/>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'sid4 graf'!$C$14</c:f>
              <c:strCache>
                <c:ptCount val="1"/>
                <c:pt idx="0">
                  <c:v>Total</c:v>
                </c:pt>
              </c:strCache>
            </c:strRef>
          </c:tx>
          <c:spPr>
            <a:ln w="28575" cap="rnd">
              <a:solidFill>
                <a:schemeClr val="accent1"/>
              </a:solidFill>
              <a:round/>
            </a:ln>
            <a:effectLst/>
          </c:spPr>
          <c:marker>
            <c:symbol val="none"/>
          </c:marker>
          <c:cat>
            <c:strRef>
              <c:f>'sid4 graf'!$D$13:$AR$13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'sid4 graf'!$D$14:$AR$14</c:f>
              <c:numCache>
                <c:formatCode>General</c:formatCode>
                <c:ptCount val="41"/>
                <c:pt idx="0">
                  <c:v>100</c:v>
                </c:pt>
                <c:pt idx="1">
                  <c:v>101.2752587558776</c:v>
                </c:pt>
                <c:pt idx="2">
                  <c:v>105.55333156978091</c:v>
                </c:pt>
                <c:pt idx="3">
                  <c:v>102.70300149285336</c:v>
                </c:pt>
                <c:pt idx="4">
                  <c:v>104.04887968170276</c:v>
                </c:pt>
                <c:pt idx="5">
                  <c:v>104.21822727958993</c:v>
                </c:pt>
                <c:pt idx="6">
                  <c:v>108.14670652171839</c:v>
                </c:pt>
                <c:pt idx="7">
                  <c:v>105.77399922843423</c:v>
                </c:pt>
                <c:pt idx="8">
                  <c:v>107.55247287361529</c:v>
                </c:pt>
                <c:pt idx="9">
                  <c:v>108.35928551768917</c:v>
                </c:pt>
                <c:pt idx="10">
                  <c:v>113.52820105519113</c:v>
                </c:pt>
                <c:pt idx="11">
                  <c:v>110.90371729653077</c:v>
                </c:pt>
                <c:pt idx="12">
                  <c:v>111.70268803487245</c:v>
                </c:pt>
                <c:pt idx="13">
                  <c:v>114.09087200615109</c:v>
                </c:pt>
                <c:pt idx="14">
                  <c:v>119.69830037417589</c:v>
                </c:pt>
                <c:pt idx="15">
                  <c:v>116.78709703126486</c:v>
                </c:pt>
                <c:pt idx="16">
                  <c:v>118.38381311752003</c:v>
                </c:pt>
                <c:pt idx="17">
                  <c:v>121.24188984650684</c:v>
                </c:pt>
                <c:pt idx="18">
                  <c:v>124.86886813004072</c:v>
                </c:pt>
                <c:pt idx="19">
                  <c:v>123.23900273196976</c:v>
                </c:pt>
                <c:pt idx="20">
                  <c:v>125.4215652885336</c:v>
                </c:pt>
                <c:pt idx="21">
                  <c:v>127.68539219607445</c:v>
                </c:pt>
                <c:pt idx="22">
                  <c:v>133.15059681396363</c:v>
                </c:pt>
                <c:pt idx="23">
                  <c:v>129.79388023594177</c:v>
                </c:pt>
                <c:pt idx="24">
                  <c:v>132.03209611593746</c:v>
                </c:pt>
                <c:pt idx="25">
                  <c:v>133.58581179086363</c:v>
                </c:pt>
                <c:pt idx="26">
                  <c:v>141.19866249736248</c:v>
                </c:pt>
                <c:pt idx="27">
                  <c:v>137.79652232385448</c:v>
                </c:pt>
                <c:pt idx="28">
                  <c:v>138.81461970980675</c:v>
                </c:pt>
                <c:pt idx="29">
                  <c:v>141.41477078842837</c:v>
                </c:pt>
                <c:pt idx="30">
                  <c:v>146.75102410167807</c:v>
                </c:pt>
                <c:pt idx="31">
                  <c:v>144.61110980333012</c:v>
                </c:pt>
                <c:pt idx="32">
                  <c:v>145.85814691231604</c:v>
                </c:pt>
                <c:pt idx="33">
                  <c:v>148.55021748563709</c:v>
                </c:pt>
                <c:pt idx="34">
                  <c:v>148.46958144138509</c:v>
                </c:pt>
                <c:pt idx="35">
                  <c:v>144.45547891194201</c:v>
                </c:pt>
                <c:pt idx="36">
                  <c:v>146.66781042274658</c:v>
                </c:pt>
                <c:pt idx="37">
                  <c:v>152.35433777607369</c:v>
                </c:pt>
                <c:pt idx="38">
                  <c:v>159.25154037439495</c:v>
                </c:pt>
                <c:pt idx="39">
                  <c:v>155.9938066045903</c:v>
                </c:pt>
                <c:pt idx="40">
                  <c:v>158.54033124029897</c:v>
                </c:pt>
              </c:numCache>
            </c:numRef>
          </c:val>
          <c:smooth val="0"/>
          <c:extLst>
            <c:ext xmlns:c16="http://schemas.microsoft.com/office/drawing/2014/chart" uri="{C3380CC4-5D6E-409C-BE32-E72D297353CC}">
              <c16:uniqueId val="{00000000-B76D-485A-BFE4-E1030B3C91B8}"/>
            </c:ext>
          </c:extLst>
        </c:ser>
        <c:ser>
          <c:idx val="1"/>
          <c:order val="1"/>
          <c:tx>
            <c:strRef>
              <c:f>'sid4 graf'!$B$15</c:f>
              <c:strCache>
                <c:ptCount val="1"/>
                <c:pt idx="0">
                  <c:v>Per invånare</c:v>
                </c:pt>
              </c:strCache>
            </c:strRef>
          </c:tx>
          <c:spPr>
            <a:ln w="28575" cap="rnd">
              <a:solidFill>
                <a:schemeClr val="accent2"/>
              </a:solidFill>
              <a:round/>
            </a:ln>
            <a:effectLst/>
          </c:spPr>
          <c:marker>
            <c:symbol val="none"/>
          </c:marker>
          <c:cat>
            <c:strRef>
              <c:f>'sid4 graf'!$D$13:$AR$13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'sid4 graf'!$D$15:$AR$15</c:f>
              <c:numCache>
                <c:formatCode>General</c:formatCode>
                <c:ptCount val="41"/>
                <c:pt idx="0">
                  <c:v>100</c:v>
                </c:pt>
                <c:pt idx="1">
                  <c:v>100.88233591710286</c:v>
                </c:pt>
                <c:pt idx="2">
                  <c:v>104.66609790728646</c:v>
                </c:pt>
                <c:pt idx="3">
                  <c:v>101.33248794262676</c:v>
                </c:pt>
                <c:pt idx="4">
                  <c:v>102.31067638480093</c:v>
                </c:pt>
                <c:pt idx="5">
                  <c:v>102.05214677103926</c:v>
                </c:pt>
                <c:pt idx="6">
                  <c:v>105.45476432940578</c:v>
                </c:pt>
                <c:pt idx="7">
                  <c:v>102.63327734642759</c:v>
                </c:pt>
                <c:pt idx="8">
                  <c:v>103.99386285536701</c:v>
                </c:pt>
                <c:pt idx="9">
                  <c:v>104.36785587917522</c:v>
                </c:pt>
                <c:pt idx="10">
                  <c:v>108.85215601095474</c:v>
                </c:pt>
                <c:pt idx="11">
                  <c:v>105.79667899786544</c:v>
                </c:pt>
                <c:pt idx="12">
                  <c:v>106.2868423254306</c:v>
                </c:pt>
                <c:pt idx="13">
                  <c:v>108.21161729138561</c:v>
                </c:pt>
                <c:pt idx="14">
                  <c:v>113.09807844241354</c:v>
                </c:pt>
                <c:pt idx="15">
                  <c:v>109.82011162403653</c:v>
                </c:pt>
                <c:pt idx="16">
                  <c:v>110.9582420905698</c:v>
                </c:pt>
                <c:pt idx="17">
                  <c:v>113.24232492114126</c:v>
                </c:pt>
                <c:pt idx="18">
                  <c:v>116.14962042525687</c:v>
                </c:pt>
                <c:pt idx="19">
                  <c:v>114.00903078821432</c:v>
                </c:pt>
                <c:pt idx="20">
                  <c:v>115.60550070016008</c:v>
                </c:pt>
                <c:pt idx="21">
                  <c:v>117.2376788842229</c:v>
                </c:pt>
                <c:pt idx="22">
                  <c:v>121.71633041381625</c:v>
                </c:pt>
                <c:pt idx="23">
                  <c:v>118.04714837743282</c:v>
                </c:pt>
                <c:pt idx="24">
                  <c:v>119.63797917195257</c:v>
                </c:pt>
                <c:pt idx="25">
                  <c:v>120.65541141766106</c:v>
                </c:pt>
                <c:pt idx="26">
                  <c:v>126.98021607143693</c:v>
                </c:pt>
                <c:pt idx="27">
                  <c:v>123.35097266322045</c:v>
                </c:pt>
                <c:pt idx="28">
                  <c:v>123.85310210907302</c:v>
                </c:pt>
                <c:pt idx="29">
                  <c:v>125.72115390803192</c:v>
                </c:pt>
                <c:pt idx="30">
                  <c:v>129.95066804481925</c:v>
                </c:pt>
                <c:pt idx="31">
                  <c:v>127.52067931164615</c:v>
                </c:pt>
                <c:pt idx="32">
                  <c:v>128.33318515319519</c:v>
                </c:pt>
                <c:pt idx="33">
                  <c:v>130.36244293671336</c:v>
                </c:pt>
                <c:pt idx="34">
                  <c:v>130.1620237839266</c:v>
                </c:pt>
                <c:pt idx="35">
                  <c:v>126.41609534968117</c:v>
                </c:pt>
                <c:pt idx="36">
                  <c:v>128.24124075280125</c:v>
                </c:pt>
                <c:pt idx="37">
                  <c:v>133.0082134925164</c:v>
                </c:pt>
                <c:pt idx="38">
                  <c:v>138.62858954638764</c:v>
                </c:pt>
                <c:pt idx="39">
                  <c:v>135.46846596053842</c:v>
                </c:pt>
                <c:pt idx="40">
                  <c:v>137.29347346059245</c:v>
                </c:pt>
              </c:numCache>
            </c:numRef>
          </c:val>
          <c:smooth val="0"/>
          <c:extLst>
            <c:ext xmlns:c16="http://schemas.microsoft.com/office/drawing/2014/chart" uri="{C3380CC4-5D6E-409C-BE32-E72D297353CC}">
              <c16:uniqueId val="{00000001-B76D-485A-BFE4-E1030B3C91B8}"/>
            </c:ext>
          </c:extLst>
        </c:ser>
        <c:ser>
          <c:idx val="2"/>
          <c:order val="2"/>
          <c:tx>
            <c:strRef>
              <c:f>'sid4 graf'!$B$16</c:f>
              <c:strCache>
                <c:ptCount val="1"/>
                <c:pt idx="0">
                  <c:v>Per sysselsatt</c:v>
                </c:pt>
              </c:strCache>
            </c:strRef>
          </c:tx>
          <c:spPr>
            <a:ln w="28575" cap="rnd">
              <a:solidFill>
                <a:schemeClr val="accent3"/>
              </a:solidFill>
              <a:prstDash val="sysDash"/>
              <a:round/>
            </a:ln>
            <a:effectLst/>
          </c:spPr>
          <c:marker>
            <c:symbol val="none"/>
          </c:marker>
          <c:cat>
            <c:strRef>
              <c:f>'sid4 graf'!$D$13:$AR$13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'sid4 graf'!$D$16:$AR$16</c:f>
              <c:numCache>
                <c:formatCode>General</c:formatCode>
                <c:ptCount val="41"/>
                <c:pt idx="0">
                  <c:v>100</c:v>
                </c:pt>
                <c:pt idx="1">
                  <c:v>101.63688987577132</c:v>
                </c:pt>
                <c:pt idx="2">
                  <c:v>104.71264977250146</c:v>
                </c:pt>
                <c:pt idx="3">
                  <c:v>101.0527468010023</c:v>
                </c:pt>
                <c:pt idx="4">
                  <c:v>102.48739847152623</c:v>
                </c:pt>
                <c:pt idx="5">
                  <c:v>102.45165822525429</c:v>
                </c:pt>
                <c:pt idx="6">
                  <c:v>104.38499913566001</c:v>
                </c:pt>
                <c:pt idx="7">
                  <c:v>101.82582167072435</c:v>
                </c:pt>
                <c:pt idx="8">
                  <c:v>103.00416384165113</c:v>
                </c:pt>
                <c:pt idx="9">
                  <c:v>105.22956751655808</c:v>
                </c:pt>
                <c:pt idx="10">
                  <c:v>108.08500058767916</c:v>
                </c:pt>
                <c:pt idx="11">
                  <c:v>104.72222995238404</c:v>
                </c:pt>
                <c:pt idx="12">
                  <c:v>105.01528120338251</c:v>
                </c:pt>
                <c:pt idx="13">
                  <c:v>108.14165064505553</c:v>
                </c:pt>
                <c:pt idx="14">
                  <c:v>112.03253952705506</c:v>
                </c:pt>
                <c:pt idx="15">
                  <c:v>108.22652777812768</c:v>
                </c:pt>
                <c:pt idx="16">
                  <c:v>109.22600804555026</c:v>
                </c:pt>
                <c:pt idx="17">
                  <c:v>113.24519425714199</c:v>
                </c:pt>
                <c:pt idx="18">
                  <c:v>113.92439350535847</c:v>
                </c:pt>
                <c:pt idx="19">
                  <c:v>111.94354097498304</c:v>
                </c:pt>
                <c:pt idx="20">
                  <c:v>113.63413598343666</c:v>
                </c:pt>
                <c:pt idx="21">
                  <c:v>115.78090534920352</c:v>
                </c:pt>
                <c:pt idx="22">
                  <c:v>118.46296198683891</c:v>
                </c:pt>
                <c:pt idx="23">
                  <c:v>115.03765838652527</c:v>
                </c:pt>
                <c:pt idx="24">
                  <c:v>117.25845126614736</c:v>
                </c:pt>
                <c:pt idx="25">
                  <c:v>118.39848653995767</c:v>
                </c:pt>
                <c:pt idx="26">
                  <c:v>122.78290675395401</c:v>
                </c:pt>
                <c:pt idx="27">
                  <c:v>120.1008016214829</c:v>
                </c:pt>
                <c:pt idx="28">
                  <c:v>121.03627767394734</c:v>
                </c:pt>
                <c:pt idx="29">
                  <c:v>122.59152978582436</c:v>
                </c:pt>
                <c:pt idx="30">
                  <c:v>125.7849527039798</c:v>
                </c:pt>
                <c:pt idx="31">
                  <c:v>124.15464671060556</c:v>
                </c:pt>
                <c:pt idx="32">
                  <c:v>125.39224692595263</c:v>
                </c:pt>
                <c:pt idx="33">
                  <c:v>126.38818084763396</c:v>
                </c:pt>
                <c:pt idx="34">
                  <c:v>128.27107134697107</c:v>
                </c:pt>
                <c:pt idx="35">
                  <c:v>124.13771104302596</c:v>
                </c:pt>
                <c:pt idx="36">
                  <c:v>126.8744274361712</c:v>
                </c:pt>
                <c:pt idx="37">
                  <c:v>133.57509969313259</c:v>
                </c:pt>
                <c:pt idx="38">
                  <c:v>137.15377811296796</c:v>
                </c:pt>
                <c:pt idx="39">
                  <c:v>131.25417319359136</c:v>
                </c:pt>
                <c:pt idx="40">
                  <c:v>133.60195054393148</c:v>
                </c:pt>
              </c:numCache>
            </c:numRef>
          </c:val>
          <c:smooth val="0"/>
          <c:extLst>
            <c:ext xmlns:c16="http://schemas.microsoft.com/office/drawing/2014/chart" uri="{C3380CC4-5D6E-409C-BE32-E72D297353CC}">
              <c16:uniqueId val="{00000002-B76D-485A-BFE4-E1030B3C91B8}"/>
            </c:ext>
          </c:extLst>
        </c:ser>
        <c:dLbls>
          <c:showLegendKey val="0"/>
          <c:showVal val="0"/>
          <c:showCatName val="0"/>
          <c:showSerName val="0"/>
          <c:showPercent val="0"/>
          <c:showBubbleSize val="0"/>
        </c:dLbls>
        <c:smooth val="0"/>
        <c:axId val="977133984"/>
        <c:axId val="977136280"/>
      </c:lineChart>
      <c:catAx>
        <c:axId val="97713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6280"/>
        <c:crosses val="autoZero"/>
        <c:auto val="1"/>
        <c:lblAlgn val="ctr"/>
        <c:lblOffset val="100"/>
        <c:noMultiLvlLbl val="0"/>
      </c:catAx>
      <c:valAx>
        <c:axId val="97713628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'sid5 (Graf)'!$A$13</c:f>
              <c:strCache>
                <c:ptCount val="1"/>
                <c:pt idx="0">
                  <c:v>Stockholms län, varav</c:v>
                </c:pt>
              </c:strCache>
            </c:strRef>
          </c:tx>
          <c:spPr>
            <a:ln w="28575" cap="rnd">
              <a:solidFill>
                <a:schemeClr val="accent1"/>
              </a:solidFill>
              <a:round/>
            </a:ln>
            <a:effectLst/>
          </c:spPr>
          <c:marker>
            <c:symbol val="none"/>
          </c:marker>
          <c:cat>
            <c:strRef>
              <c:f>'sid5 (Graf)'!$B$12:$AP$12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'sid5 (Graf)'!$B$13:$AP$13</c:f>
              <c:numCache>
                <c:formatCode>General</c:formatCode>
                <c:ptCount val="41"/>
                <c:pt idx="0">
                  <c:v>100</c:v>
                </c:pt>
                <c:pt idx="1">
                  <c:v>101.3478740756052</c:v>
                </c:pt>
                <c:pt idx="2">
                  <c:v>106.07859968738163</c:v>
                </c:pt>
                <c:pt idx="3">
                  <c:v>102.34087908715171</c:v>
                </c:pt>
                <c:pt idx="4">
                  <c:v>103.49441482742318</c:v>
                </c:pt>
                <c:pt idx="5">
                  <c:v>103.91843346938926</c:v>
                </c:pt>
                <c:pt idx="6">
                  <c:v>108.24607838948832</c:v>
                </c:pt>
                <c:pt idx="7">
                  <c:v>104.88998549895535</c:v>
                </c:pt>
                <c:pt idx="8">
                  <c:v>107.33300093035949</c:v>
                </c:pt>
                <c:pt idx="9">
                  <c:v>108.38898272572629</c:v>
                </c:pt>
                <c:pt idx="10">
                  <c:v>113.72052946334834</c:v>
                </c:pt>
                <c:pt idx="11">
                  <c:v>110.07198830327587</c:v>
                </c:pt>
                <c:pt idx="12">
                  <c:v>111.57336216673914</c:v>
                </c:pt>
                <c:pt idx="13">
                  <c:v>114.35896951756028</c:v>
                </c:pt>
                <c:pt idx="14">
                  <c:v>120.38195587077217</c:v>
                </c:pt>
                <c:pt idx="15">
                  <c:v>116.37831967734225</c:v>
                </c:pt>
                <c:pt idx="16">
                  <c:v>118.73528122986923</c:v>
                </c:pt>
                <c:pt idx="17">
                  <c:v>121.90005077594637</c:v>
                </c:pt>
                <c:pt idx="18">
                  <c:v>125.38701836074425</c:v>
                </c:pt>
                <c:pt idx="19">
                  <c:v>122.93599016018094</c:v>
                </c:pt>
                <c:pt idx="20">
                  <c:v>125.8318335149099</c:v>
                </c:pt>
                <c:pt idx="21">
                  <c:v>128.54415045362202</c:v>
                </c:pt>
                <c:pt idx="22">
                  <c:v>134.16313412245779</c:v>
                </c:pt>
                <c:pt idx="23">
                  <c:v>129.70502546194896</c:v>
                </c:pt>
                <c:pt idx="24">
                  <c:v>132.71648069838619</c:v>
                </c:pt>
                <c:pt idx="25">
                  <c:v>134.56761068715932</c:v>
                </c:pt>
                <c:pt idx="26">
                  <c:v>142.61981742488754</c:v>
                </c:pt>
                <c:pt idx="27">
                  <c:v>138.20224577277042</c:v>
                </c:pt>
                <c:pt idx="28">
                  <c:v>139.55310806642544</c:v>
                </c:pt>
                <c:pt idx="29">
                  <c:v>142.13357608151711</c:v>
                </c:pt>
                <c:pt idx="30">
                  <c:v>147.90682631632302</c:v>
                </c:pt>
                <c:pt idx="31">
                  <c:v>143.1331304615922</c:v>
                </c:pt>
                <c:pt idx="32">
                  <c:v>145.19854472502817</c:v>
                </c:pt>
                <c:pt idx="33">
                  <c:v>148.14708230440709</c:v>
                </c:pt>
                <c:pt idx="34">
                  <c:v>147.21858848271035</c:v>
                </c:pt>
                <c:pt idx="35">
                  <c:v>142.17539099215094</c:v>
                </c:pt>
                <c:pt idx="36">
                  <c:v>144.87152245407793</c:v>
                </c:pt>
                <c:pt idx="37">
                  <c:v>151.55700311847085</c:v>
                </c:pt>
                <c:pt idx="38">
                  <c:v>158.78715388420622</c:v>
                </c:pt>
                <c:pt idx="39">
                  <c:v>154.8027493614866</c:v>
                </c:pt>
                <c:pt idx="40">
                  <c:v>158.66690677125897</c:v>
                </c:pt>
              </c:numCache>
            </c:numRef>
          </c:val>
          <c:smooth val="0"/>
          <c:extLst>
            <c:ext xmlns:c16="http://schemas.microsoft.com/office/drawing/2014/chart" uri="{C3380CC4-5D6E-409C-BE32-E72D297353CC}">
              <c16:uniqueId val="{00000000-AD2D-40D9-89B5-0DB6E4A0A4B6}"/>
            </c:ext>
          </c:extLst>
        </c:ser>
        <c:ser>
          <c:idx val="1"/>
          <c:order val="1"/>
          <c:tx>
            <c:strRef>
              <c:f>'sid5 (Graf)'!$A$14</c:f>
              <c:strCache>
                <c:ptCount val="1"/>
                <c:pt idx="0">
                  <c:v>Industri</c:v>
                </c:pt>
              </c:strCache>
            </c:strRef>
          </c:tx>
          <c:spPr>
            <a:ln w="28575" cap="rnd">
              <a:solidFill>
                <a:schemeClr val="accent2"/>
              </a:solidFill>
              <a:prstDash val="sysDot"/>
              <a:round/>
            </a:ln>
            <a:effectLst/>
          </c:spPr>
          <c:marker>
            <c:symbol val="none"/>
          </c:marker>
          <c:cat>
            <c:strRef>
              <c:f>'sid5 (Graf)'!$B$12:$AP$12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'sid5 (Graf)'!$B$14:$AP$14</c:f>
              <c:numCache>
                <c:formatCode>General</c:formatCode>
                <c:ptCount val="41"/>
                <c:pt idx="0">
                  <c:v>100</c:v>
                </c:pt>
                <c:pt idx="1">
                  <c:v>105.88494457794549</c:v>
                </c:pt>
                <c:pt idx="2">
                  <c:v>112.84362003466993</c:v>
                </c:pt>
                <c:pt idx="3">
                  <c:v>103.50115883146921</c:v>
                </c:pt>
                <c:pt idx="4">
                  <c:v>101.03483184617926</c:v>
                </c:pt>
                <c:pt idx="5">
                  <c:v>107.36277789191811</c:v>
                </c:pt>
                <c:pt idx="6">
                  <c:v>109.74654551270584</c:v>
                </c:pt>
                <c:pt idx="7">
                  <c:v>101.77440705888588</c:v>
                </c:pt>
                <c:pt idx="8">
                  <c:v>103.04821416795114</c:v>
                </c:pt>
                <c:pt idx="9">
                  <c:v>105.78609687535069</c:v>
                </c:pt>
                <c:pt idx="10">
                  <c:v>112.17709150051699</c:v>
                </c:pt>
                <c:pt idx="11">
                  <c:v>102.88944243445513</c:v>
                </c:pt>
                <c:pt idx="12">
                  <c:v>102.12203244719954</c:v>
                </c:pt>
                <c:pt idx="13">
                  <c:v>106.82075052397074</c:v>
                </c:pt>
                <c:pt idx="14">
                  <c:v>118.62344989562081</c:v>
                </c:pt>
                <c:pt idx="15">
                  <c:v>105.13793315071938</c:v>
                </c:pt>
                <c:pt idx="16">
                  <c:v>105.29911691663803</c:v>
                </c:pt>
                <c:pt idx="17">
                  <c:v>116.23838634840786</c:v>
                </c:pt>
                <c:pt idx="18">
                  <c:v>115.30177425333592</c:v>
                </c:pt>
                <c:pt idx="19">
                  <c:v>108.82615687387565</c:v>
                </c:pt>
                <c:pt idx="20">
                  <c:v>108.7898213048901</c:v>
                </c:pt>
                <c:pt idx="21">
                  <c:v>113.81429376365635</c:v>
                </c:pt>
                <c:pt idx="22">
                  <c:v>102.92297422367942</c:v>
                </c:pt>
                <c:pt idx="23">
                  <c:v>96.109104377772425</c:v>
                </c:pt>
                <c:pt idx="24">
                  <c:v>96.40488320213575</c:v>
                </c:pt>
                <c:pt idx="25">
                  <c:v>99.997182250409764</c:v>
                </c:pt>
                <c:pt idx="26">
                  <c:v>113.06522112873894</c:v>
                </c:pt>
                <c:pt idx="27">
                  <c:v>99.550456408671209</c:v>
                </c:pt>
                <c:pt idx="28">
                  <c:v>98.96569999420079</c:v>
                </c:pt>
                <c:pt idx="29">
                  <c:v>104.06382180792519</c:v>
                </c:pt>
                <c:pt idx="30">
                  <c:v>121.04845828270751</c:v>
                </c:pt>
                <c:pt idx="31">
                  <c:v>105.22382963761301</c:v>
                </c:pt>
                <c:pt idx="32">
                  <c:v>104.31997402818875</c:v>
                </c:pt>
                <c:pt idx="33">
                  <c:v>107.14848935635511</c:v>
                </c:pt>
                <c:pt idx="34">
                  <c:v>122.47389311483261</c:v>
                </c:pt>
                <c:pt idx="35">
                  <c:v>105.59481793102781</c:v>
                </c:pt>
                <c:pt idx="36">
                  <c:v>106.2450671405885</c:v>
                </c:pt>
                <c:pt idx="37">
                  <c:v>114.66595997812362</c:v>
                </c:pt>
                <c:pt idx="38">
                  <c:v>130.13661013170787</c:v>
                </c:pt>
                <c:pt idx="39">
                  <c:v>116.18698897915398</c:v>
                </c:pt>
                <c:pt idx="40">
                  <c:v>114.76129756929907</c:v>
                </c:pt>
              </c:numCache>
            </c:numRef>
          </c:val>
          <c:smooth val="0"/>
          <c:extLst>
            <c:ext xmlns:c16="http://schemas.microsoft.com/office/drawing/2014/chart" uri="{C3380CC4-5D6E-409C-BE32-E72D297353CC}">
              <c16:uniqueId val="{00000001-AD2D-40D9-89B5-0DB6E4A0A4B6}"/>
            </c:ext>
          </c:extLst>
        </c:ser>
        <c:ser>
          <c:idx val="2"/>
          <c:order val="2"/>
          <c:tx>
            <c:strRef>
              <c:f>'sid5 (Graf)'!$A$15</c:f>
              <c:strCache>
                <c:ptCount val="1"/>
                <c:pt idx="0">
                  <c:v>Tjänster</c:v>
                </c:pt>
              </c:strCache>
            </c:strRef>
          </c:tx>
          <c:spPr>
            <a:ln w="28575" cap="rnd">
              <a:solidFill>
                <a:schemeClr val="accent3"/>
              </a:solidFill>
              <a:prstDash val="sysDash"/>
              <a:round/>
            </a:ln>
            <a:effectLst/>
          </c:spPr>
          <c:marker>
            <c:symbol val="none"/>
          </c:marker>
          <c:cat>
            <c:strRef>
              <c:f>'sid5 (Graf)'!$B$12:$AP$12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'sid5 (Graf)'!$B$15:$AP$15</c:f>
              <c:numCache>
                <c:formatCode>General</c:formatCode>
                <c:ptCount val="41"/>
                <c:pt idx="0">
                  <c:v>100</c:v>
                </c:pt>
                <c:pt idx="1">
                  <c:v>101.78770873344133</c:v>
                </c:pt>
                <c:pt idx="2">
                  <c:v>105.46572905454349</c:v>
                </c:pt>
                <c:pt idx="3">
                  <c:v>102.63791706082168</c:v>
                </c:pt>
                <c:pt idx="4">
                  <c:v>103.77880713333992</c:v>
                </c:pt>
                <c:pt idx="5">
                  <c:v>104.26326709157036</c:v>
                </c:pt>
                <c:pt idx="6">
                  <c:v>108.08120257077647</c:v>
                </c:pt>
                <c:pt idx="7">
                  <c:v>105.46519740002134</c:v>
                </c:pt>
                <c:pt idx="8">
                  <c:v>107.64926198424415</c:v>
                </c:pt>
                <c:pt idx="9">
                  <c:v>109.69067137848522</c:v>
                </c:pt>
                <c:pt idx="10">
                  <c:v>113.99621547604134</c:v>
                </c:pt>
                <c:pt idx="11">
                  <c:v>111.23660826160339</c:v>
                </c:pt>
                <c:pt idx="12">
                  <c:v>112.56570366973588</c:v>
                </c:pt>
                <c:pt idx="13">
                  <c:v>116.26780909610601</c:v>
                </c:pt>
                <c:pt idx="14">
                  <c:v>120.45744536843694</c:v>
                </c:pt>
                <c:pt idx="15">
                  <c:v>117.61380971766872</c:v>
                </c:pt>
                <c:pt idx="16">
                  <c:v>119.82924643736293</c:v>
                </c:pt>
                <c:pt idx="17">
                  <c:v>123.21178927141291</c:v>
                </c:pt>
                <c:pt idx="18">
                  <c:v>126.11235063594738</c:v>
                </c:pt>
                <c:pt idx="19">
                  <c:v>124.55068228603056</c:v>
                </c:pt>
                <c:pt idx="20">
                  <c:v>127.30015466737801</c:v>
                </c:pt>
                <c:pt idx="21">
                  <c:v>130.91492316765763</c:v>
                </c:pt>
                <c:pt idx="22">
                  <c:v>137.5283999921165</c:v>
                </c:pt>
                <c:pt idx="23">
                  <c:v>133.50759999116315</c:v>
                </c:pt>
                <c:pt idx="24">
                  <c:v>136.37093386733002</c:v>
                </c:pt>
                <c:pt idx="25">
                  <c:v>139.23582636672487</c:v>
                </c:pt>
                <c:pt idx="26">
                  <c:v>145.5621749798043</c:v>
                </c:pt>
                <c:pt idx="27">
                  <c:v>142.65639413348657</c:v>
                </c:pt>
                <c:pt idx="28">
                  <c:v>143.82266657165658</c:v>
                </c:pt>
                <c:pt idx="29">
                  <c:v>147.2372801677966</c:v>
                </c:pt>
                <c:pt idx="30">
                  <c:v>150.33677592463241</c:v>
                </c:pt>
                <c:pt idx="31">
                  <c:v>147.57641791644761</c:v>
                </c:pt>
                <c:pt idx="32">
                  <c:v>149.74386641346717</c:v>
                </c:pt>
                <c:pt idx="33">
                  <c:v>154.02715260263932</c:v>
                </c:pt>
                <c:pt idx="34">
                  <c:v>149.29784460168366</c:v>
                </c:pt>
                <c:pt idx="35">
                  <c:v>146.04913402740155</c:v>
                </c:pt>
                <c:pt idx="36">
                  <c:v>148.93631338356917</c:v>
                </c:pt>
                <c:pt idx="37">
                  <c:v>156.50009798178004</c:v>
                </c:pt>
                <c:pt idx="38">
                  <c:v>161.5760742224509</c:v>
                </c:pt>
                <c:pt idx="39">
                  <c:v>159.24784646402173</c:v>
                </c:pt>
                <c:pt idx="40">
                  <c:v>163.65633420625494</c:v>
                </c:pt>
              </c:numCache>
            </c:numRef>
          </c:val>
          <c:smooth val="0"/>
          <c:extLst>
            <c:ext xmlns:c16="http://schemas.microsoft.com/office/drawing/2014/chart" uri="{C3380CC4-5D6E-409C-BE32-E72D297353CC}">
              <c16:uniqueId val="{00000002-AD2D-40D9-89B5-0DB6E4A0A4B6}"/>
            </c:ext>
          </c:extLst>
        </c:ser>
        <c:ser>
          <c:idx val="3"/>
          <c:order val="3"/>
          <c:tx>
            <c:strRef>
              <c:f>'sid5 (Graf)'!$A$16</c:f>
              <c:strCache>
                <c:ptCount val="1"/>
                <c:pt idx="0">
                  <c:v>Övrigt</c:v>
                </c:pt>
              </c:strCache>
            </c:strRef>
          </c:tx>
          <c:spPr>
            <a:ln w="28575" cap="rnd">
              <a:solidFill>
                <a:schemeClr val="accent4"/>
              </a:solidFill>
              <a:prstDash val="dash"/>
              <a:round/>
            </a:ln>
            <a:effectLst/>
          </c:spPr>
          <c:marker>
            <c:symbol val="none"/>
          </c:marker>
          <c:cat>
            <c:strRef>
              <c:f>'sid5 (Graf)'!$B$12:$AP$12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'sid5 (Graf)'!$B$16:$AP$16</c:f>
              <c:numCache>
                <c:formatCode>General</c:formatCode>
                <c:ptCount val="41"/>
                <c:pt idx="0">
                  <c:v>100</c:v>
                </c:pt>
                <c:pt idx="1">
                  <c:v>89.791739639788588</c:v>
                </c:pt>
                <c:pt idx="2">
                  <c:v>102.52267572551661</c:v>
                </c:pt>
                <c:pt idx="3">
                  <c:v>97.396286137906642</c:v>
                </c:pt>
                <c:pt idx="4">
                  <c:v>104.123619735777</c:v>
                </c:pt>
                <c:pt idx="5">
                  <c:v>95.027707050668809</c:v>
                </c:pt>
                <c:pt idx="6">
                  <c:v>107.76934581710728</c:v>
                </c:pt>
                <c:pt idx="7">
                  <c:v>103.36989973908668</c:v>
                </c:pt>
                <c:pt idx="8">
                  <c:v>110.36038739826368</c:v>
                </c:pt>
                <c:pt idx="9">
                  <c:v>98.268237983798031</c:v>
                </c:pt>
                <c:pt idx="10">
                  <c:v>113.06741150603744</c:v>
                </c:pt>
                <c:pt idx="11">
                  <c:v>108.30790656433992</c:v>
                </c:pt>
                <c:pt idx="12">
                  <c:v>115.07423235965852</c:v>
                </c:pt>
                <c:pt idx="13">
                  <c:v>105.10737787150411</c:v>
                </c:pt>
                <c:pt idx="14">
                  <c:v>122.20977060454169</c:v>
                </c:pt>
                <c:pt idx="15">
                  <c:v>119.94573671324673</c:v>
                </c:pt>
                <c:pt idx="16">
                  <c:v>127.12649944077025</c:v>
                </c:pt>
                <c:pt idx="17">
                  <c:v>116.26565451133389</c:v>
                </c:pt>
                <c:pt idx="18">
                  <c:v>132.71814085592777</c:v>
                </c:pt>
                <c:pt idx="19">
                  <c:v>126.72634618590762</c:v>
                </c:pt>
                <c:pt idx="20">
                  <c:v>135.60439410688613</c:v>
                </c:pt>
                <c:pt idx="21">
                  <c:v>125.11623751921557</c:v>
                </c:pt>
                <c:pt idx="22">
                  <c:v>144.81637291569695</c:v>
                </c:pt>
                <c:pt idx="23">
                  <c:v>139.18326463875115</c:v>
                </c:pt>
                <c:pt idx="24">
                  <c:v>147.87057722941196</c:v>
                </c:pt>
                <c:pt idx="25">
                  <c:v>136.17913208485152</c:v>
                </c:pt>
                <c:pt idx="26">
                  <c:v>155.29955954720756</c:v>
                </c:pt>
                <c:pt idx="27">
                  <c:v>148.25187259338935</c:v>
                </c:pt>
                <c:pt idx="28">
                  <c:v>154.4999323237879</c:v>
                </c:pt>
                <c:pt idx="29">
                  <c:v>144.30469701995904</c:v>
                </c:pt>
                <c:pt idx="30">
                  <c:v>162.05912751313659</c:v>
                </c:pt>
                <c:pt idx="31">
                  <c:v>152.18451256328646</c:v>
                </c:pt>
                <c:pt idx="32">
                  <c:v>157.61034279399701</c:v>
                </c:pt>
                <c:pt idx="33">
                  <c:v>146.3522136695249</c:v>
                </c:pt>
                <c:pt idx="34">
                  <c:v>161.97642564673347</c:v>
                </c:pt>
                <c:pt idx="35">
                  <c:v>155.3698467498231</c:v>
                </c:pt>
                <c:pt idx="36">
                  <c:v>159.07989058064504</c:v>
                </c:pt>
                <c:pt idx="37">
                  <c:v>153.69152124767319</c:v>
                </c:pt>
                <c:pt idx="38">
                  <c:v>171.76275967539428</c:v>
                </c:pt>
                <c:pt idx="39">
                  <c:v>164.89581755883705</c:v>
                </c:pt>
                <c:pt idx="40">
                  <c:v>170.83878464585138</c:v>
                </c:pt>
              </c:numCache>
            </c:numRef>
          </c:val>
          <c:smooth val="0"/>
          <c:extLst>
            <c:ext xmlns:c16="http://schemas.microsoft.com/office/drawing/2014/chart" uri="{C3380CC4-5D6E-409C-BE32-E72D297353CC}">
              <c16:uniqueId val="{00000003-AD2D-40D9-89B5-0DB6E4A0A4B6}"/>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4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'sid7'!$B$9</c:f>
              <c:strCache>
                <c:ptCount val="1"/>
                <c:pt idx="0">
                  <c:v>Stockholms län</c:v>
                </c:pt>
              </c:strCache>
            </c:strRef>
          </c:tx>
          <c:spPr>
            <a:ln w="28575" cap="rnd">
              <a:solidFill>
                <a:schemeClr val="accent1"/>
              </a:solidFill>
              <a:round/>
            </a:ln>
            <a:effectLst/>
          </c:spPr>
          <c:marker>
            <c:symbol val="none"/>
          </c:marker>
          <c:cat>
            <c:strRef>
              <c:f>'sid7'!$Q$42:$BE$42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'sid7'!$Q$44:$BE$44</c:f>
              <c:numCache>
                <c:formatCode>_-* #\ ##0_-;\-* #\ ##0_-;_-* "-"??_-;_-@_-</c:formatCode>
                <c:ptCount val="41"/>
                <c:pt idx="0">
                  <c:v>6009.75</c:v>
                </c:pt>
                <c:pt idx="1">
                  <c:v>5773.75</c:v>
                </c:pt>
                <c:pt idx="2">
                  <c:v>5480</c:v>
                </c:pt>
                <c:pt idx="3">
                  <c:v>5440.5</c:v>
                </c:pt>
                <c:pt idx="4">
                  <c:v>5295.25</c:v>
                </c:pt>
                <c:pt idx="5">
                  <c:v>5203</c:v>
                </c:pt>
                <c:pt idx="6">
                  <c:v>5266.25</c:v>
                </c:pt>
                <c:pt idx="7">
                  <c:v>5232.5</c:v>
                </c:pt>
                <c:pt idx="8">
                  <c:v>5334</c:v>
                </c:pt>
                <c:pt idx="9">
                  <c:v>5308</c:v>
                </c:pt>
                <c:pt idx="10">
                  <c:v>5344.25</c:v>
                </c:pt>
                <c:pt idx="11">
                  <c:v>5426.25</c:v>
                </c:pt>
                <c:pt idx="12">
                  <c:v>5497.5</c:v>
                </c:pt>
                <c:pt idx="13">
                  <c:v>5568.25</c:v>
                </c:pt>
                <c:pt idx="14">
                  <c:v>5601.5</c:v>
                </c:pt>
                <c:pt idx="15">
                  <c:v>5675.25</c:v>
                </c:pt>
                <c:pt idx="16">
                  <c:v>5825.75</c:v>
                </c:pt>
                <c:pt idx="17">
                  <c:v>5939.25</c:v>
                </c:pt>
                <c:pt idx="18">
                  <c:v>6203</c:v>
                </c:pt>
                <c:pt idx="19">
                  <c:v>6168.75</c:v>
                </c:pt>
                <c:pt idx="20">
                  <c:v>6202</c:v>
                </c:pt>
                <c:pt idx="21">
                  <c:v>6230</c:v>
                </c:pt>
                <c:pt idx="22">
                  <c:v>6106.5</c:v>
                </c:pt>
                <c:pt idx="23">
                  <c:v>6150.25</c:v>
                </c:pt>
                <c:pt idx="24">
                  <c:v>6089.25</c:v>
                </c:pt>
                <c:pt idx="25">
                  <c:v>5893.5</c:v>
                </c:pt>
                <c:pt idx="26">
                  <c:v>5793.5</c:v>
                </c:pt>
                <c:pt idx="27">
                  <c:v>5701.25</c:v>
                </c:pt>
                <c:pt idx="28">
                  <c:v>5581</c:v>
                </c:pt>
                <c:pt idx="29">
                  <c:v>5720.5</c:v>
                </c:pt>
                <c:pt idx="30">
                  <c:v>5687.25</c:v>
                </c:pt>
                <c:pt idx="31">
                  <c:v>5751.25</c:v>
                </c:pt>
                <c:pt idx="32">
                  <c:v>5675.25</c:v>
                </c:pt>
                <c:pt idx="33">
                  <c:v>5868.75</c:v>
                </c:pt>
                <c:pt idx="34">
                  <c:v>5877.75</c:v>
                </c:pt>
                <c:pt idx="35">
                  <c:v>6036.5</c:v>
                </c:pt>
                <c:pt idx="36">
                  <c:v>6380.5</c:v>
                </c:pt>
                <c:pt idx="37">
                  <c:v>6374</c:v>
                </c:pt>
                <c:pt idx="38">
                  <c:v>6549.25</c:v>
                </c:pt>
                <c:pt idx="39">
                  <c:v>6613.25</c:v>
                </c:pt>
                <c:pt idx="40">
                  <c:v>6718.75</c:v>
                </c:pt>
              </c:numCache>
            </c:numRef>
          </c:val>
          <c:smooth val="0"/>
          <c:extLst>
            <c:ext xmlns:c16="http://schemas.microsoft.com/office/drawing/2014/chart" uri="{C3380CC4-5D6E-409C-BE32-E72D297353CC}">
              <c16:uniqueId val="{00000000-C86A-4987-B19B-A77DA8BFCC0C}"/>
            </c:ext>
          </c:extLst>
        </c:ser>
        <c:ser>
          <c:idx val="1"/>
          <c:order val="1"/>
          <c:tx>
            <c:strRef>
              <c:f>'sid7'!$B$10</c:f>
              <c:strCache>
                <c:ptCount val="1"/>
                <c:pt idx="0">
                  <c:v>Stockholms stad</c:v>
                </c:pt>
              </c:strCache>
            </c:strRef>
          </c:tx>
          <c:spPr>
            <a:ln w="28575" cap="rnd">
              <a:solidFill>
                <a:schemeClr val="accent2"/>
              </a:solidFill>
              <a:round/>
            </a:ln>
            <a:effectLst/>
          </c:spPr>
          <c:marker>
            <c:symbol val="none"/>
          </c:marker>
          <c:cat>
            <c:strRef>
              <c:f>'sid7'!$Q$42:$BE$42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'sid7'!$Q$45:$BE$45</c:f>
              <c:numCache>
                <c:formatCode>General</c:formatCode>
                <c:ptCount val="41"/>
                <c:pt idx="0">
                  <c:v>3503.75</c:v>
                </c:pt>
                <c:pt idx="1">
                  <c:v>3344.25</c:v>
                </c:pt>
                <c:pt idx="2">
                  <c:v>3169</c:v>
                </c:pt>
                <c:pt idx="3">
                  <c:v>3142.5</c:v>
                </c:pt>
                <c:pt idx="4">
                  <c:v>3047.25</c:v>
                </c:pt>
                <c:pt idx="5">
                  <c:v>3013</c:v>
                </c:pt>
                <c:pt idx="6">
                  <c:v>3050.5</c:v>
                </c:pt>
                <c:pt idx="7">
                  <c:v>3023.25</c:v>
                </c:pt>
                <c:pt idx="8">
                  <c:v>3110</c:v>
                </c:pt>
                <c:pt idx="9">
                  <c:v>3103</c:v>
                </c:pt>
                <c:pt idx="10">
                  <c:v>3122.75</c:v>
                </c:pt>
                <c:pt idx="11">
                  <c:v>3186</c:v>
                </c:pt>
                <c:pt idx="12">
                  <c:v>3210.75</c:v>
                </c:pt>
                <c:pt idx="13">
                  <c:v>3298.25</c:v>
                </c:pt>
                <c:pt idx="14">
                  <c:v>3315.75</c:v>
                </c:pt>
                <c:pt idx="15">
                  <c:v>3365</c:v>
                </c:pt>
                <c:pt idx="16">
                  <c:v>3493</c:v>
                </c:pt>
                <c:pt idx="17">
                  <c:v>3513.25</c:v>
                </c:pt>
                <c:pt idx="18">
                  <c:v>3675</c:v>
                </c:pt>
                <c:pt idx="19">
                  <c:v>3665.25</c:v>
                </c:pt>
                <c:pt idx="20">
                  <c:v>3666.5</c:v>
                </c:pt>
                <c:pt idx="21">
                  <c:v>3693.75</c:v>
                </c:pt>
                <c:pt idx="22">
                  <c:v>3634.75</c:v>
                </c:pt>
                <c:pt idx="23">
                  <c:v>3635.5</c:v>
                </c:pt>
                <c:pt idx="24">
                  <c:v>3574.5</c:v>
                </c:pt>
                <c:pt idx="25">
                  <c:v>3450.5</c:v>
                </c:pt>
                <c:pt idx="26">
                  <c:v>3368</c:v>
                </c:pt>
                <c:pt idx="27">
                  <c:v>3291.75</c:v>
                </c:pt>
                <c:pt idx="28">
                  <c:v>3202.25</c:v>
                </c:pt>
                <c:pt idx="29">
                  <c:v>3283.5</c:v>
                </c:pt>
                <c:pt idx="30">
                  <c:v>3261.25</c:v>
                </c:pt>
                <c:pt idx="31">
                  <c:v>3303.25</c:v>
                </c:pt>
                <c:pt idx="32">
                  <c:v>3286.5</c:v>
                </c:pt>
                <c:pt idx="33">
                  <c:v>3412.75</c:v>
                </c:pt>
                <c:pt idx="34">
                  <c:v>3416.5</c:v>
                </c:pt>
                <c:pt idx="35">
                  <c:v>3506</c:v>
                </c:pt>
                <c:pt idx="36">
                  <c:v>3681.75</c:v>
                </c:pt>
                <c:pt idx="37">
                  <c:v>3636.5</c:v>
                </c:pt>
                <c:pt idx="38">
                  <c:v>3728</c:v>
                </c:pt>
                <c:pt idx="39">
                  <c:v>3807.5</c:v>
                </c:pt>
                <c:pt idx="40">
                  <c:v>3877.5</c:v>
                </c:pt>
              </c:numCache>
            </c:numRef>
          </c:val>
          <c:smooth val="0"/>
          <c:extLst>
            <c:ext xmlns:c16="http://schemas.microsoft.com/office/drawing/2014/chart" uri="{C3380CC4-5D6E-409C-BE32-E72D297353CC}">
              <c16:uniqueId val="{00000001-C86A-4987-B19B-A77DA8BFCC0C}"/>
            </c:ext>
          </c:extLst>
        </c:ser>
        <c:ser>
          <c:idx val="2"/>
          <c:order val="2"/>
          <c:tx>
            <c:strRef>
              <c:f>'sid7'!$B$11</c:f>
              <c:strCache>
                <c:ptCount val="1"/>
                <c:pt idx="0">
                  <c:v>Sverige exkl. Stockholms län</c:v>
                </c:pt>
              </c:strCache>
            </c:strRef>
          </c:tx>
          <c:spPr>
            <a:ln w="28575" cap="rnd">
              <a:solidFill>
                <a:schemeClr val="accent3"/>
              </a:solidFill>
              <a:prstDash val="sysDash"/>
              <a:round/>
            </a:ln>
            <a:effectLst/>
          </c:spPr>
          <c:marker>
            <c:symbol val="none"/>
          </c:marker>
          <c:cat>
            <c:strRef>
              <c:f>'sid7'!$Q$42:$BE$42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'sid7'!$Q$46:$BE$46</c:f>
              <c:numCache>
                <c:formatCode>General</c:formatCode>
                <c:ptCount val="41"/>
                <c:pt idx="0">
                  <c:v>11315</c:v>
                </c:pt>
                <c:pt idx="1">
                  <c:v>10872.5</c:v>
                </c:pt>
                <c:pt idx="2">
                  <c:v>10424.5</c:v>
                </c:pt>
                <c:pt idx="3">
                  <c:v>10340</c:v>
                </c:pt>
                <c:pt idx="4">
                  <c:v>10148.5</c:v>
                </c:pt>
                <c:pt idx="5">
                  <c:v>9800.75</c:v>
                </c:pt>
                <c:pt idx="6">
                  <c:v>9803</c:v>
                </c:pt>
                <c:pt idx="7">
                  <c:v>9748</c:v>
                </c:pt>
                <c:pt idx="8">
                  <c:v>9798</c:v>
                </c:pt>
                <c:pt idx="9">
                  <c:v>9736</c:v>
                </c:pt>
                <c:pt idx="10">
                  <c:v>9760.25</c:v>
                </c:pt>
                <c:pt idx="11">
                  <c:v>9912.25</c:v>
                </c:pt>
                <c:pt idx="12">
                  <c:v>10095.5</c:v>
                </c:pt>
                <c:pt idx="13">
                  <c:v>10204</c:v>
                </c:pt>
                <c:pt idx="14">
                  <c:v>10107.5</c:v>
                </c:pt>
                <c:pt idx="15">
                  <c:v>10093.5</c:v>
                </c:pt>
                <c:pt idx="16">
                  <c:v>10330.5</c:v>
                </c:pt>
                <c:pt idx="17">
                  <c:v>10496.75</c:v>
                </c:pt>
                <c:pt idx="18">
                  <c:v>10883.25</c:v>
                </c:pt>
                <c:pt idx="19">
                  <c:v>10927.75</c:v>
                </c:pt>
                <c:pt idx="20">
                  <c:v>10996.25</c:v>
                </c:pt>
                <c:pt idx="21">
                  <c:v>11093.25</c:v>
                </c:pt>
                <c:pt idx="22">
                  <c:v>10850.75</c:v>
                </c:pt>
                <c:pt idx="23">
                  <c:v>10948.25</c:v>
                </c:pt>
                <c:pt idx="24">
                  <c:v>10939</c:v>
                </c:pt>
                <c:pt idx="25">
                  <c:v>10632.75</c:v>
                </c:pt>
                <c:pt idx="26">
                  <c:v>10692.25</c:v>
                </c:pt>
                <c:pt idx="27">
                  <c:v>10547.25</c:v>
                </c:pt>
                <c:pt idx="28">
                  <c:v>10324</c:v>
                </c:pt>
                <c:pt idx="29">
                  <c:v>10592</c:v>
                </c:pt>
                <c:pt idx="30">
                  <c:v>10473.5</c:v>
                </c:pt>
                <c:pt idx="31">
                  <c:v>10588.25</c:v>
                </c:pt>
                <c:pt idx="32">
                  <c:v>10440.75</c:v>
                </c:pt>
                <c:pt idx="33">
                  <c:v>10790.75</c:v>
                </c:pt>
                <c:pt idx="34">
                  <c:v>10908.25</c:v>
                </c:pt>
                <c:pt idx="35">
                  <c:v>11192</c:v>
                </c:pt>
                <c:pt idx="36">
                  <c:v>11985.5</c:v>
                </c:pt>
                <c:pt idx="37">
                  <c:v>12214.75</c:v>
                </c:pt>
                <c:pt idx="38">
                  <c:v>12660.5</c:v>
                </c:pt>
                <c:pt idx="39">
                  <c:v>12802.25</c:v>
                </c:pt>
                <c:pt idx="40">
                  <c:v>12958.5</c:v>
                </c:pt>
              </c:numCache>
            </c:numRef>
          </c:val>
          <c:smooth val="0"/>
          <c:extLst>
            <c:ext xmlns:c16="http://schemas.microsoft.com/office/drawing/2014/chart" uri="{C3380CC4-5D6E-409C-BE32-E72D297353CC}">
              <c16:uniqueId val="{00000002-C86A-4987-B19B-A77DA8BFCC0C}"/>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 val="autoZero"/>
        <c:auto val="1"/>
        <c:lblAlgn val="ctr"/>
        <c:lblOffset val="100"/>
        <c:noMultiLvlLbl val="0"/>
      </c:catAx>
      <c:valAx>
        <c:axId val="76889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'sid8'!$B$9</c:f>
              <c:strCache>
                <c:ptCount val="1"/>
                <c:pt idx="0">
                  <c:v>Stockholms län</c:v>
                </c:pt>
              </c:strCache>
            </c:strRef>
          </c:tx>
          <c:spPr>
            <a:ln w="28575" cap="rnd">
              <a:solidFill>
                <a:schemeClr val="accent1"/>
              </a:solidFill>
              <a:round/>
            </a:ln>
            <a:effectLst/>
          </c:spPr>
          <c:marker>
            <c:symbol val="none"/>
          </c:marker>
          <c:cat>
            <c:strRef>
              <c:f>'sid8'!$P$42:$BD$42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'sid8'!$P$44:$BD$44</c:f>
              <c:numCache>
                <c:formatCode>_-* #\ ##0_-;\-* #\ ##0_-;_-* "-"??_-;_-@_-</c:formatCode>
                <c:ptCount val="41"/>
                <c:pt idx="0">
                  <c:v>559.25</c:v>
                </c:pt>
                <c:pt idx="1">
                  <c:v>563.5</c:v>
                </c:pt>
                <c:pt idx="2">
                  <c:v>578.75</c:v>
                </c:pt>
                <c:pt idx="3">
                  <c:v>601.5</c:v>
                </c:pt>
                <c:pt idx="4">
                  <c:v>617.5</c:v>
                </c:pt>
                <c:pt idx="5">
                  <c:v>634.25</c:v>
                </c:pt>
                <c:pt idx="6">
                  <c:v>635.5</c:v>
                </c:pt>
                <c:pt idx="7">
                  <c:v>626</c:v>
                </c:pt>
                <c:pt idx="8">
                  <c:v>630.25</c:v>
                </c:pt>
                <c:pt idx="9">
                  <c:v>603.5</c:v>
                </c:pt>
                <c:pt idx="10">
                  <c:v>604.5</c:v>
                </c:pt>
                <c:pt idx="11">
                  <c:v>595.5</c:v>
                </c:pt>
                <c:pt idx="12">
                  <c:v>585</c:v>
                </c:pt>
                <c:pt idx="13">
                  <c:v>562.75</c:v>
                </c:pt>
                <c:pt idx="14">
                  <c:v>543</c:v>
                </c:pt>
                <c:pt idx="15">
                  <c:v>522.75</c:v>
                </c:pt>
                <c:pt idx="16">
                  <c:v>501.75</c:v>
                </c:pt>
                <c:pt idx="17">
                  <c:v>502.75</c:v>
                </c:pt>
                <c:pt idx="18">
                  <c:v>502.25</c:v>
                </c:pt>
                <c:pt idx="19">
                  <c:v>515</c:v>
                </c:pt>
                <c:pt idx="20">
                  <c:v>525.75</c:v>
                </c:pt>
                <c:pt idx="21">
                  <c:v>534.75</c:v>
                </c:pt>
                <c:pt idx="22">
                  <c:v>558.5</c:v>
                </c:pt>
                <c:pt idx="23">
                  <c:v>548.5</c:v>
                </c:pt>
                <c:pt idx="24">
                  <c:v>540.25</c:v>
                </c:pt>
                <c:pt idx="25">
                  <c:v>522.75</c:v>
                </c:pt>
                <c:pt idx="26">
                  <c:v>527.75</c:v>
                </c:pt>
                <c:pt idx="27">
                  <c:v>585.75</c:v>
                </c:pt>
                <c:pt idx="28">
                  <c:v>609.5</c:v>
                </c:pt>
                <c:pt idx="29">
                  <c:v>652</c:v>
                </c:pt>
                <c:pt idx="30">
                  <c:v>672</c:v>
                </c:pt>
                <c:pt idx="31">
                  <c:v>665.5</c:v>
                </c:pt>
                <c:pt idx="32">
                  <c:v>685.5</c:v>
                </c:pt>
                <c:pt idx="33">
                  <c:v>701.5</c:v>
                </c:pt>
                <c:pt idx="34">
                  <c:v>701.5</c:v>
                </c:pt>
                <c:pt idx="35">
                  <c:v>672.5</c:v>
                </c:pt>
                <c:pt idx="36">
                  <c:v>648.25</c:v>
                </c:pt>
                <c:pt idx="37">
                  <c:v>624.75</c:v>
                </c:pt>
                <c:pt idx="38">
                  <c:v>591.25</c:v>
                </c:pt>
                <c:pt idx="39">
                  <c:v>596.75</c:v>
                </c:pt>
                <c:pt idx="40">
                  <c:v>581</c:v>
                </c:pt>
              </c:numCache>
            </c:numRef>
          </c:val>
          <c:smooth val="0"/>
          <c:extLst>
            <c:ext xmlns:c16="http://schemas.microsoft.com/office/drawing/2014/chart" uri="{C3380CC4-5D6E-409C-BE32-E72D297353CC}">
              <c16:uniqueId val="{00000000-CF37-4E1B-BBAA-A81835F47617}"/>
            </c:ext>
          </c:extLst>
        </c:ser>
        <c:ser>
          <c:idx val="1"/>
          <c:order val="1"/>
          <c:tx>
            <c:strRef>
              <c:f>'sid8'!$B$10</c:f>
              <c:strCache>
                <c:ptCount val="1"/>
                <c:pt idx="0">
                  <c:v>Stockholms stad</c:v>
                </c:pt>
              </c:strCache>
            </c:strRef>
          </c:tx>
          <c:spPr>
            <a:ln w="28575" cap="rnd">
              <a:solidFill>
                <a:schemeClr val="accent2"/>
              </a:solidFill>
              <a:round/>
            </a:ln>
            <a:effectLst/>
          </c:spPr>
          <c:marker>
            <c:symbol val="none"/>
          </c:marker>
          <c:cat>
            <c:strRef>
              <c:f>'sid8'!$P$42:$BD$42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'sid8'!$P$45:$BD$45</c:f>
              <c:numCache>
                <c:formatCode>_-* #\ ##0_-;\-* #\ ##0_-;_-* "-"??_-;_-@_-</c:formatCode>
                <c:ptCount val="41"/>
                <c:pt idx="0">
                  <c:v>370.5</c:v>
                </c:pt>
                <c:pt idx="1">
                  <c:v>375.25</c:v>
                </c:pt>
                <c:pt idx="2">
                  <c:v>387</c:v>
                </c:pt>
                <c:pt idx="3">
                  <c:v>401.5</c:v>
                </c:pt>
                <c:pt idx="4">
                  <c:v>410.5</c:v>
                </c:pt>
                <c:pt idx="5">
                  <c:v>416.25</c:v>
                </c:pt>
                <c:pt idx="6">
                  <c:v>407.25</c:v>
                </c:pt>
                <c:pt idx="7">
                  <c:v>395.75</c:v>
                </c:pt>
                <c:pt idx="8">
                  <c:v>398.25</c:v>
                </c:pt>
                <c:pt idx="9">
                  <c:v>376.5</c:v>
                </c:pt>
                <c:pt idx="10">
                  <c:v>378.5</c:v>
                </c:pt>
                <c:pt idx="11">
                  <c:v>372.5</c:v>
                </c:pt>
                <c:pt idx="12">
                  <c:v>368.5</c:v>
                </c:pt>
                <c:pt idx="13">
                  <c:v>354</c:v>
                </c:pt>
                <c:pt idx="14">
                  <c:v>339.75</c:v>
                </c:pt>
                <c:pt idx="15">
                  <c:v>326.5</c:v>
                </c:pt>
                <c:pt idx="16">
                  <c:v>310.75</c:v>
                </c:pt>
                <c:pt idx="17">
                  <c:v>317.75</c:v>
                </c:pt>
                <c:pt idx="18">
                  <c:v>318.5</c:v>
                </c:pt>
                <c:pt idx="19">
                  <c:v>331.25</c:v>
                </c:pt>
                <c:pt idx="20">
                  <c:v>334</c:v>
                </c:pt>
                <c:pt idx="21">
                  <c:v>337.75</c:v>
                </c:pt>
                <c:pt idx="22">
                  <c:v>355.25</c:v>
                </c:pt>
                <c:pt idx="23">
                  <c:v>345</c:v>
                </c:pt>
                <c:pt idx="24">
                  <c:v>345.75</c:v>
                </c:pt>
                <c:pt idx="25">
                  <c:v>330</c:v>
                </c:pt>
                <c:pt idx="26">
                  <c:v>323.5</c:v>
                </c:pt>
                <c:pt idx="27">
                  <c:v>361.25</c:v>
                </c:pt>
                <c:pt idx="28">
                  <c:v>367.25</c:v>
                </c:pt>
                <c:pt idx="29">
                  <c:v>391.25</c:v>
                </c:pt>
                <c:pt idx="30">
                  <c:v>401.25</c:v>
                </c:pt>
                <c:pt idx="31">
                  <c:v>394</c:v>
                </c:pt>
                <c:pt idx="32">
                  <c:v>408.75</c:v>
                </c:pt>
                <c:pt idx="33">
                  <c:v>425.25</c:v>
                </c:pt>
                <c:pt idx="34">
                  <c:v>432</c:v>
                </c:pt>
                <c:pt idx="35">
                  <c:v>416.25</c:v>
                </c:pt>
                <c:pt idx="36">
                  <c:v>402</c:v>
                </c:pt>
                <c:pt idx="37">
                  <c:v>384.5</c:v>
                </c:pt>
                <c:pt idx="38">
                  <c:v>363.25</c:v>
                </c:pt>
                <c:pt idx="39">
                  <c:v>364.25</c:v>
                </c:pt>
                <c:pt idx="40">
                  <c:v>354.75</c:v>
                </c:pt>
              </c:numCache>
            </c:numRef>
          </c:val>
          <c:smooth val="0"/>
          <c:extLst>
            <c:ext xmlns:c16="http://schemas.microsoft.com/office/drawing/2014/chart" uri="{C3380CC4-5D6E-409C-BE32-E72D297353CC}">
              <c16:uniqueId val="{00000001-CF37-4E1B-BBAA-A81835F47617}"/>
            </c:ext>
          </c:extLst>
        </c:ser>
        <c:ser>
          <c:idx val="2"/>
          <c:order val="2"/>
          <c:tx>
            <c:strRef>
              <c:f>'sid8'!$B$11</c:f>
              <c:strCache>
                <c:ptCount val="1"/>
                <c:pt idx="0">
                  <c:v>Sverige exkl. Stockholms län</c:v>
                </c:pt>
              </c:strCache>
            </c:strRef>
          </c:tx>
          <c:spPr>
            <a:ln w="28575" cap="rnd">
              <a:solidFill>
                <a:schemeClr val="accent3"/>
              </a:solidFill>
              <a:prstDash val="sysDash"/>
              <a:round/>
            </a:ln>
            <a:effectLst/>
          </c:spPr>
          <c:marker>
            <c:symbol val="none"/>
          </c:marker>
          <c:cat>
            <c:strRef>
              <c:f>'sid8'!$P$42:$BD$42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'sid8'!$P$46:$BD$46</c:f>
              <c:numCache>
                <c:formatCode>_-* #\ ##0_-;\-* #\ ##0_-;_-* "-"??_-;_-@_-</c:formatCode>
                <c:ptCount val="41"/>
                <c:pt idx="0">
                  <c:v>1180.25</c:v>
                </c:pt>
                <c:pt idx="1">
                  <c:v>1178.75</c:v>
                </c:pt>
                <c:pt idx="2">
                  <c:v>1197</c:v>
                </c:pt>
                <c:pt idx="3">
                  <c:v>1237</c:v>
                </c:pt>
                <c:pt idx="4">
                  <c:v>1250.25</c:v>
                </c:pt>
                <c:pt idx="5">
                  <c:v>1288.5</c:v>
                </c:pt>
                <c:pt idx="6">
                  <c:v>1335.75</c:v>
                </c:pt>
                <c:pt idx="7">
                  <c:v>1316</c:v>
                </c:pt>
                <c:pt idx="8">
                  <c:v>1295</c:v>
                </c:pt>
                <c:pt idx="9">
                  <c:v>1250.5</c:v>
                </c:pt>
                <c:pt idx="10">
                  <c:v>1208.5</c:v>
                </c:pt>
                <c:pt idx="11">
                  <c:v>1195.75</c:v>
                </c:pt>
                <c:pt idx="12">
                  <c:v>1203.5</c:v>
                </c:pt>
                <c:pt idx="13">
                  <c:v>1181.75</c:v>
                </c:pt>
                <c:pt idx="14">
                  <c:v>1177.25</c:v>
                </c:pt>
                <c:pt idx="15">
                  <c:v>1145</c:v>
                </c:pt>
                <c:pt idx="16">
                  <c:v>1104.75</c:v>
                </c:pt>
                <c:pt idx="17">
                  <c:v>1055</c:v>
                </c:pt>
                <c:pt idx="18">
                  <c:v>1023.25</c:v>
                </c:pt>
                <c:pt idx="19">
                  <c:v>1009.75</c:v>
                </c:pt>
                <c:pt idx="20">
                  <c:v>979</c:v>
                </c:pt>
                <c:pt idx="21">
                  <c:v>1020</c:v>
                </c:pt>
                <c:pt idx="22">
                  <c:v>1023.25</c:v>
                </c:pt>
                <c:pt idx="23">
                  <c:v>1040.75</c:v>
                </c:pt>
                <c:pt idx="24">
                  <c:v>1058.25</c:v>
                </c:pt>
                <c:pt idx="25">
                  <c:v>1061</c:v>
                </c:pt>
                <c:pt idx="26">
                  <c:v>1099</c:v>
                </c:pt>
                <c:pt idx="27">
                  <c:v>1146.25</c:v>
                </c:pt>
                <c:pt idx="28">
                  <c:v>1224.25</c:v>
                </c:pt>
                <c:pt idx="29">
                  <c:v>1257.75</c:v>
                </c:pt>
                <c:pt idx="30">
                  <c:v>1253.5</c:v>
                </c:pt>
                <c:pt idx="31">
                  <c:v>1269.75</c:v>
                </c:pt>
                <c:pt idx="32">
                  <c:v>1258.5</c:v>
                </c:pt>
                <c:pt idx="33">
                  <c:v>1302.25</c:v>
                </c:pt>
                <c:pt idx="34">
                  <c:v>1350.25</c:v>
                </c:pt>
                <c:pt idx="35">
                  <c:v>1287.5</c:v>
                </c:pt>
                <c:pt idx="36">
                  <c:v>1275.5</c:v>
                </c:pt>
                <c:pt idx="37">
                  <c:v>1210.75</c:v>
                </c:pt>
                <c:pt idx="38">
                  <c:v>1122.5</c:v>
                </c:pt>
                <c:pt idx="39">
                  <c:v>1134</c:v>
                </c:pt>
                <c:pt idx="40">
                  <c:v>1144.25</c:v>
                </c:pt>
              </c:numCache>
            </c:numRef>
          </c:val>
          <c:smooth val="0"/>
          <c:extLst>
            <c:ext xmlns:c16="http://schemas.microsoft.com/office/drawing/2014/chart" uri="{C3380CC4-5D6E-409C-BE32-E72D297353CC}">
              <c16:uniqueId val="{00000002-CF37-4E1B-BBAA-A81835F47617}"/>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 val="autoZero"/>
        <c:auto val="1"/>
        <c:lblAlgn val="ctr"/>
        <c:lblOffset val="100"/>
        <c:noMultiLvlLbl val="0"/>
      </c:catAx>
      <c:valAx>
        <c:axId val="76889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'sid9'!$J$20</c:f>
              <c:strCache>
                <c:ptCount val="1"/>
                <c:pt idx="0">
                  <c:v>Stockholms län</c:v>
                </c:pt>
              </c:strCache>
            </c:strRef>
          </c:tx>
          <c:spPr>
            <a:ln w="28575" cap="rnd">
              <a:solidFill>
                <a:schemeClr val="accent1"/>
              </a:solidFill>
              <a:round/>
            </a:ln>
            <a:effectLst/>
          </c:spPr>
          <c:marker>
            <c:symbol val="none"/>
          </c:marker>
          <c:cat>
            <c:strRef>
              <c:f>'sid9'!$M$23:$BA$23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'sid9'!$M$24:$BA$24</c:f>
              <c:numCache>
                <c:formatCode>General</c:formatCode>
                <c:ptCount val="41"/>
                <c:pt idx="0">
                  <c:v>100</c:v>
                </c:pt>
                <c:pt idx="1">
                  <c:v>99.644193048079558</c:v>
                </c:pt>
                <c:pt idx="2">
                  <c:v>100.80284645561537</c:v>
                </c:pt>
                <c:pt idx="3">
                  <c:v>101.63306267676307</c:v>
                </c:pt>
                <c:pt idx="4">
                  <c:v>101.52358361463371</c:v>
                </c:pt>
                <c:pt idx="5">
                  <c:v>101.72429522853754</c:v>
                </c:pt>
                <c:pt idx="6">
                  <c:v>103.60368579509169</c:v>
                </c:pt>
                <c:pt idx="7">
                  <c:v>103.87738345041511</c:v>
                </c:pt>
                <c:pt idx="8">
                  <c:v>104.4156555058845</c:v>
                </c:pt>
                <c:pt idx="9">
                  <c:v>102.97418118784782</c:v>
                </c:pt>
                <c:pt idx="10">
                  <c:v>105.03603685795092</c:v>
                </c:pt>
                <c:pt idx="11">
                  <c:v>105.90274609980841</c:v>
                </c:pt>
                <c:pt idx="12">
                  <c:v>106.36803211385822</c:v>
                </c:pt>
                <c:pt idx="13">
                  <c:v>105.50132287200073</c:v>
                </c:pt>
                <c:pt idx="14">
                  <c:v>106.84244138308549</c:v>
                </c:pt>
                <c:pt idx="15">
                  <c:v>107.90986223884683</c:v>
                </c:pt>
                <c:pt idx="16">
                  <c:v>108.38427150807408</c:v>
                </c:pt>
                <c:pt idx="17">
                  <c:v>107.06139950734422</c:v>
                </c:pt>
                <c:pt idx="18">
                  <c:v>109.60678770185203</c:v>
                </c:pt>
                <c:pt idx="19">
                  <c:v>110.09032022625672</c:v>
                </c:pt>
                <c:pt idx="20">
                  <c:v>110.3731411367576</c:v>
                </c:pt>
                <c:pt idx="21">
                  <c:v>110.28190858498313</c:v>
                </c:pt>
                <c:pt idx="22">
                  <c:v>112.3985037861509</c:v>
                </c:pt>
                <c:pt idx="23">
                  <c:v>112.82729677949092</c:v>
                </c:pt>
                <c:pt idx="24">
                  <c:v>112.59921540005475</c:v>
                </c:pt>
                <c:pt idx="25">
                  <c:v>112.82729677949092</c:v>
                </c:pt>
                <c:pt idx="26">
                  <c:v>114.99863151172339</c:v>
                </c:pt>
                <c:pt idx="27">
                  <c:v>114.73405711157741</c:v>
                </c:pt>
                <c:pt idx="28">
                  <c:v>114.68844083569017</c:v>
                </c:pt>
                <c:pt idx="29">
                  <c:v>115.35443846364383</c:v>
                </c:pt>
                <c:pt idx="30">
                  <c:v>116.66818720919625</c:v>
                </c:pt>
                <c:pt idx="31">
                  <c:v>116.47659885046984</c:v>
                </c:pt>
                <c:pt idx="32">
                  <c:v>116.32150351245325</c:v>
                </c:pt>
                <c:pt idx="33">
                  <c:v>117.53489645105374</c:v>
                </c:pt>
                <c:pt idx="34">
                  <c:v>115.74673843627406</c:v>
                </c:pt>
                <c:pt idx="35">
                  <c:v>116.36711978834047</c:v>
                </c:pt>
                <c:pt idx="36">
                  <c:v>115.60076635343491</c:v>
                </c:pt>
                <c:pt idx="37">
                  <c:v>114.05893622844631</c:v>
                </c:pt>
                <c:pt idx="38">
                  <c:v>116.11166864337196</c:v>
                </c:pt>
                <c:pt idx="39">
                  <c:v>118.84864519660614</c:v>
                </c:pt>
                <c:pt idx="40">
                  <c:v>118.66618009305721</c:v>
                </c:pt>
              </c:numCache>
            </c:numRef>
          </c:val>
          <c:smooth val="0"/>
          <c:extLst>
            <c:ext xmlns:c16="http://schemas.microsoft.com/office/drawing/2014/chart" uri="{C3380CC4-5D6E-409C-BE32-E72D297353CC}">
              <c16:uniqueId val="{00000000-5C30-4226-93CF-28163AA981C9}"/>
            </c:ext>
          </c:extLst>
        </c:ser>
        <c:ser>
          <c:idx val="1"/>
          <c:order val="1"/>
          <c:tx>
            <c:strRef>
              <c:f>'sid9'!$J$21</c:f>
              <c:strCache>
                <c:ptCount val="1"/>
                <c:pt idx="0">
                  <c:v>Stockholms stad</c:v>
                </c:pt>
              </c:strCache>
            </c:strRef>
          </c:tx>
          <c:spPr>
            <a:ln w="28575" cap="rnd">
              <a:solidFill>
                <a:schemeClr val="accent2"/>
              </a:solidFill>
              <a:round/>
            </a:ln>
            <a:effectLst/>
          </c:spPr>
          <c:marker>
            <c:symbol val="none"/>
          </c:marker>
          <c:cat>
            <c:strRef>
              <c:f>'sid9'!$M$23:$BA$23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'sid9'!$M$25:$BA$25</c:f>
              <c:numCache>
                <c:formatCode>General</c:formatCode>
                <c:ptCount val="41"/>
                <c:pt idx="0">
                  <c:v>100</c:v>
                </c:pt>
                <c:pt idx="1">
                  <c:v>99.958027282266528</c:v>
                </c:pt>
                <c:pt idx="2">
                  <c:v>100.90241343126968</c:v>
                </c:pt>
                <c:pt idx="3">
                  <c:v>101.32214060860441</c:v>
                </c:pt>
                <c:pt idx="4">
                  <c:v>103.27387198321091</c:v>
                </c:pt>
                <c:pt idx="5">
                  <c:v>103.27387198321091</c:v>
                </c:pt>
                <c:pt idx="6">
                  <c:v>106.1280167890871</c:v>
                </c:pt>
                <c:pt idx="7">
                  <c:v>106.04407135362014</c:v>
                </c:pt>
                <c:pt idx="8">
                  <c:v>106.79958027282267</c:v>
                </c:pt>
                <c:pt idx="9">
                  <c:v>105.81322140608604</c:v>
                </c:pt>
                <c:pt idx="10">
                  <c:v>107.26128016789087</c:v>
                </c:pt>
                <c:pt idx="11">
                  <c:v>108.22665267576076</c:v>
                </c:pt>
                <c:pt idx="12">
                  <c:v>108.22665267576076</c:v>
                </c:pt>
                <c:pt idx="13">
                  <c:v>107.19832109129067</c:v>
                </c:pt>
                <c:pt idx="14">
                  <c:v>108.12172088142707</c:v>
                </c:pt>
                <c:pt idx="15">
                  <c:v>109.42287513116474</c:v>
                </c:pt>
                <c:pt idx="16">
                  <c:v>109.19202518363063</c:v>
                </c:pt>
                <c:pt idx="17">
                  <c:v>108.66736621196222</c:v>
                </c:pt>
                <c:pt idx="18">
                  <c:v>111.47953830010493</c:v>
                </c:pt>
                <c:pt idx="19">
                  <c:v>110.74501573976914</c:v>
                </c:pt>
                <c:pt idx="20">
                  <c:v>111.08079748163694</c:v>
                </c:pt>
                <c:pt idx="21">
                  <c:v>110.93389296956978</c:v>
                </c:pt>
                <c:pt idx="22">
                  <c:v>112.88562434417628</c:v>
                </c:pt>
                <c:pt idx="23">
                  <c:v>112.13011542497377</c:v>
                </c:pt>
                <c:pt idx="24">
                  <c:v>112.61280167890871</c:v>
                </c:pt>
                <c:pt idx="25">
                  <c:v>112.40293809024135</c:v>
                </c:pt>
                <c:pt idx="26">
                  <c:v>114.94228751311647</c:v>
                </c:pt>
                <c:pt idx="27">
                  <c:v>113.66211962224554</c:v>
                </c:pt>
                <c:pt idx="28">
                  <c:v>113.59916054564533</c:v>
                </c:pt>
                <c:pt idx="29">
                  <c:v>113.34732423924449</c:v>
                </c:pt>
                <c:pt idx="30">
                  <c:v>114.9632738719832</c:v>
                </c:pt>
                <c:pt idx="31">
                  <c:v>116.28541448058762</c:v>
                </c:pt>
                <c:pt idx="32">
                  <c:v>117.04092339979013</c:v>
                </c:pt>
                <c:pt idx="33">
                  <c:v>117.60755508919202</c:v>
                </c:pt>
                <c:pt idx="34">
                  <c:v>115.55089192025184</c:v>
                </c:pt>
                <c:pt idx="35">
                  <c:v>114.79538300104932</c:v>
                </c:pt>
                <c:pt idx="36">
                  <c:v>114.37565582371458</c:v>
                </c:pt>
                <c:pt idx="37">
                  <c:v>113.53620146904512</c:v>
                </c:pt>
                <c:pt idx="38">
                  <c:v>112.65477439664218</c:v>
                </c:pt>
                <c:pt idx="39">
                  <c:v>116.01259181532004</c:v>
                </c:pt>
                <c:pt idx="40">
                  <c:v>116.01259181532004</c:v>
                </c:pt>
              </c:numCache>
            </c:numRef>
          </c:val>
          <c:smooth val="0"/>
          <c:extLst>
            <c:ext xmlns:c16="http://schemas.microsoft.com/office/drawing/2014/chart" uri="{C3380CC4-5D6E-409C-BE32-E72D297353CC}">
              <c16:uniqueId val="{00000001-5C30-4226-93CF-28163AA981C9}"/>
            </c:ext>
          </c:extLst>
        </c:ser>
        <c:ser>
          <c:idx val="2"/>
          <c:order val="2"/>
          <c:tx>
            <c:strRef>
              <c:f>'sid9'!$J$22</c:f>
              <c:strCache>
                <c:ptCount val="1"/>
                <c:pt idx="0">
                  <c:v>Sverige exkl Stockholms län</c:v>
                </c:pt>
              </c:strCache>
            </c:strRef>
          </c:tx>
          <c:spPr>
            <a:ln w="28575" cap="rnd">
              <a:solidFill>
                <a:schemeClr val="accent3"/>
              </a:solidFill>
              <a:prstDash val="sysDash"/>
              <a:round/>
            </a:ln>
            <a:effectLst/>
          </c:spPr>
          <c:marker>
            <c:symbol val="none"/>
          </c:marker>
          <c:cat>
            <c:strRef>
              <c:f>'sid9'!$M$23:$BA$23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'sid9'!$M$26:$BA$26</c:f>
              <c:numCache>
                <c:formatCode>General</c:formatCode>
                <c:ptCount val="41"/>
                <c:pt idx="0">
                  <c:v>100</c:v>
                </c:pt>
                <c:pt idx="1">
                  <c:v>98.787276341948314</c:v>
                </c:pt>
                <c:pt idx="2">
                  <c:v>101.47969326895769</c:v>
                </c:pt>
                <c:pt idx="3">
                  <c:v>102.8514626526555</c:v>
                </c:pt>
                <c:pt idx="4">
                  <c:v>100.30673104231752</c:v>
                </c:pt>
                <c:pt idx="5">
                  <c:v>99.218971882987788</c:v>
                </c:pt>
                <c:pt idx="6">
                  <c:v>101.69554103947742</c:v>
                </c:pt>
                <c:pt idx="7">
                  <c:v>103.59840954274354</c:v>
                </c:pt>
                <c:pt idx="8">
                  <c:v>101.19852314683328</c:v>
                </c:pt>
                <c:pt idx="9">
                  <c:v>100.27548991763703</c:v>
                </c:pt>
                <c:pt idx="10">
                  <c:v>103.01902868503267</c:v>
                </c:pt>
                <c:pt idx="11">
                  <c:v>105.58932121556376</c:v>
                </c:pt>
                <c:pt idx="12">
                  <c:v>102.4368077250781</c:v>
                </c:pt>
                <c:pt idx="13">
                  <c:v>101.77506390230049</c:v>
                </c:pt>
                <c:pt idx="14">
                  <c:v>104.10394774211872</c:v>
                </c:pt>
                <c:pt idx="15">
                  <c:v>106.2624254473161</c:v>
                </c:pt>
                <c:pt idx="16">
                  <c:v>103.92786140301051</c:v>
                </c:pt>
                <c:pt idx="17">
                  <c:v>103.32007952002273</c:v>
                </c:pt>
                <c:pt idx="18">
                  <c:v>106.02385685884691</c:v>
                </c:pt>
                <c:pt idx="19">
                  <c:v>106.98381141721102</c:v>
                </c:pt>
                <c:pt idx="20">
                  <c:v>105.39903436523714</c:v>
                </c:pt>
                <c:pt idx="21">
                  <c:v>105.52683896620279</c:v>
                </c:pt>
                <c:pt idx="22">
                  <c:v>107.97784720249929</c:v>
                </c:pt>
                <c:pt idx="23">
                  <c:v>109.82959386537915</c:v>
                </c:pt>
                <c:pt idx="24">
                  <c:v>107.66827605793809</c:v>
                </c:pt>
                <c:pt idx="25">
                  <c:v>107.36722522010793</c:v>
                </c:pt>
                <c:pt idx="26">
                  <c:v>109.61658619710309</c:v>
                </c:pt>
                <c:pt idx="27">
                  <c:v>110.87759159329735</c:v>
                </c:pt>
                <c:pt idx="28">
                  <c:v>108.88383981823345</c:v>
                </c:pt>
                <c:pt idx="29">
                  <c:v>107.58591309287134</c:v>
                </c:pt>
                <c:pt idx="30">
                  <c:v>109.81823345640443</c:v>
                </c:pt>
                <c:pt idx="31">
                  <c:v>111.3888099971599</c:v>
                </c:pt>
                <c:pt idx="32">
                  <c:v>109.4831013916501</c:v>
                </c:pt>
                <c:pt idx="33">
                  <c:v>106.99233172394206</c:v>
                </c:pt>
                <c:pt idx="34">
                  <c:v>107.32462368645271</c:v>
                </c:pt>
                <c:pt idx="35">
                  <c:v>108.49758591309288</c:v>
                </c:pt>
                <c:pt idx="36">
                  <c:v>107.69099687588754</c:v>
                </c:pt>
                <c:pt idx="37">
                  <c:v>104.26583357000852</c:v>
                </c:pt>
                <c:pt idx="38">
                  <c:v>107.97216699801193</c:v>
                </c:pt>
                <c:pt idx="39">
                  <c:v>109.38369781312127</c:v>
                </c:pt>
                <c:pt idx="40">
                  <c:v>107.4439079806873</c:v>
                </c:pt>
              </c:numCache>
            </c:numRef>
          </c:val>
          <c:smooth val="0"/>
          <c:extLst>
            <c:ext xmlns:c16="http://schemas.microsoft.com/office/drawing/2014/chart" uri="{C3380CC4-5D6E-409C-BE32-E72D297353CC}">
              <c16:uniqueId val="{00000002-5C30-4226-93CF-28163AA981C9}"/>
            </c:ext>
          </c:extLst>
        </c:ser>
        <c:dLbls>
          <c:showLegendKey val="0"/>
          <c:showVal val="0"/>
          <c:showCatName val="0"/>
          <c:showSerName val="0"/>
          <c:showPercent val="0"/>
          <c:showBubbleSize val="0"/>
        </c:dLbls>
        <c:smooth val="0"/>
        <c:axId val="679865912"/>
        <c:axId val="679866240"/>
      </c:lineChart>
      <c:catAx>
        <c:axId val="67986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6240"/>
        <c:crosses val="autoZero"/>
        <c:auto val="1"/>
        <c:lblAlgn val="ctr"/>
        <c:lblOffset val="100"/>
        <c:noMultiLvlLbl val="0"/>
      </c:catAx>
      <c:valAx>
        <c:axId val="67986624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's12 Graf'!$A$5</c:f>
              <c:strCache>
                <c:ptCount val="1"/>
                <c:pt idx="0">
                  <c:v>Stockholms län</c:v>
                </c:pt>
              </c:strCache>
            </c:strRef>
          </c:tx>
          <c:spPr>
            <a:ln w="28575" cap="rnd">
              <a:solidFill>
                <a:schemeClr val="accent1"/>
              </a:solidFill>
              <a:prstDash val="solid"/>
              <a:round/>
            </a:ln>
            <a:effectLst/>
          </c:spPr>
          <c:marker>
            <c:symbol val="none"/>
          </c:marker>
          <c:cat>
            <c:numRef>
              <c:f>'s12 Graf'!$B$1:$AP$1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's12 Graf'!$B$2:$AP$2</c:f>
              <c:numCache>
                <c:formatCode>General</c:formatCode>
                <c:ptCount val="41"/>
                <c:pt idx="0">
                  <c:v>100</c:v>
                </c:pt>
                <c:pt idx="1">
                  <c:v>115.47204059322209</c:v>
                </c:pt>
                <c:pt idx="2">
                  <c:v>107.83605948722179</c:v>
                </c:pt>
                <c:pt idx="3">
                  <c:v>88.942059775994721</c:v>
                </c:pt>
                <c:pt idx="4">
                  <c:v>94.096656422103507</c:v>
                </c:pt>
                <c:pt idx="5">
                  <c:v>107.29357892782741</c:v>
                </c:pt>
                <c:pt idx="6">
                  <c:v>104.35840844867062</c:v>
                </c:pt>
                <c:pt idx="7">
                  <c:v>93.760442235102417</c:v>
                </c:pt>
                <c:pt idx="8">
                  <c:v>91.809162352261708</c:v>
                </c:pt>
                <c:pt idx="9">
                  <c:v>110.95480703780862</c:v>
                </c:pt>
                <c:pt idx="10">
                  <c:v>131.36692724985045</c:v>
                </c:pt>
                <c:pt idx="11">
                  <c:v>116.13621831232854</c:v>
                </c:pt>
                <c:pt idx="12">
                  <c:v>133.44402961985108</c:v>
                </c:pt>
                <c:pt idx="13">
                  <c:v>177.92331016274417</c:v>
                </c:pt>
                <c:pt idx="14">
                  <c:v>165.59064375734823</c:v>
                </c:pt>
                <c:pt idx="15">
                  <c:v>147.36082176522763</c:v>
                </c:pt>
                <c:pt idx="16">
                  <c:v>169.57983539943481</c:v>
                </c:pt>
                <c:pt idx="17">
                  <c:v>215.12345042387739</c:v>
                </c:pt>
                <c:pt idx="18">
                  <c:v>213.27324106350943</c:v>
                </c:pt>
                <c:pt idx="19">
                  <c:v>190.94696891565769</c:v>
                </c:pt>
                <c:pt idx="20">
                  <c:v>198.83665765970173</c:v>
                </c:pt>
                <c:pt idx="21">
                  <c:v>210.76504197520677</c:v>
                </c:pt>
                <c:pt idx="22">
                  <c:v>180.48926383531693</c:v>
                </c:pt>
                <c:pt idx="23">
                  <c:v>163.71361976856912</c:v>
                </c:pt>
                <c:pt idx="24">
                  <c:v>173.34625935933664</c:v>
                </c:pt>
                <c:pt idx="25">
                  <c:v>210.47833171758009</c:v>
                </c:pt>
                <c:pt idx="26">
                  <c:v>192.87762216125907</c:v>
                </c:pt>
                <c:pt idx="27">
                  <c:v>163.38978156391164</c:v>
                </c:pt>
                <c:pt idx="28">
                  <c:v>174.64780016913843</c:v>
                </c:pt>
                <c:pt idx="29">
                  <c:v>199.36057424558072</c:v>
                </c:pt>
                <c:pt idx="30">
                  <c:v>163.43516016583817</c:v>
                </c:pt>
                <c:pt idx="31">
                  <c:v>140.62622470658607</c:v>
                </c:pt>
                <c:pt idx="32">
                  <c:v>151.04886450362</c:v>
                </c:pt>
                <c:pt idx="33">
                  <c:v>183.09028279119656</c:v>
                </c:pt>
                <c:pt idx="34">
                  <c:v>97.19271467172706</c:v>
                </c:pt>
                <c:pt idx="35">
                  <c:v>88.273756729440407</c:v>
                </c:pt>
                <c:pt idx="36">
                  <c:v>116.25791547204058</c:v>
                </c:pt>
                <c:pt idx="37">
                  <c:v>139.48144633980323</c:v>
                </c:pt>
                <c:pt idx="38">
                  <c:v>150.97667127328231</c:v>
                </c:pt>
                <c:pt idx="39">
                  <c:v>178.9237020688517</c:v>
                </c:pt>
                <c:pt idx="40">
                  <c:v>240.6819166271323</c:v>
                </c:pt>
              </c:numCache>
            </c:numRef>
          </c:val>
          <c:smooth val="0"/>
          <c:extLst>
            <c:ext xmlns:c16="http://schemas.microsoft.com/office/drawing/2014/chart" uri="{C3380CC4-5D6E-409C-BE32-E72D297353CC}">
              <c16:uniqueId val="{00000000-E222-4509-A631-2C32C1AC6EF0}"/>
            </c:ext>
          </c:extLst>
        </c:ser>
        <c:ser>
          <c:idx val="1"/>
          <c:order val="1"/>
          <c:tx>
            <c:strRef>
              <c:f>'s12 Graf'!$A$6</c:f>
              <c:strCache>
                <c:ptCount val="1"/>
                <c:pt idx="0">
                  <c:v>Stockholms stad</c:v>
                </c:pt>
              </c:strCache>
            </c:strRef>
          </c:tx>
          <c:spPr>
            <a:ln w="28575" cap="rnd">
              <a:solidFill>
                <a:schemeClr val="accent2"/>
              </a:solidFill>
              <a:round/>
            </a:ln>
            <a:effectLst/>
          </c:spPr>
          <c:marker>
            <c:symbol val="none"/>
          </c:marker>
          <c:cat>
            <c:numRef>
              <c:f>'s12 Graf'!$B$1:$AP$1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's12 Graf'!$B$3:$AP$3</c:f>
              <c:numCache>
                <c:formatCode>General</c:formatCode>
                <c:ptCount val="41"/>
                <c:pt idx="0">
                  <c:v>100</c:v>
                </c:pt>
                <c:pt idx="1">
                  <c:v>113.10334253296534</c:v>
                </c:pt>
                <c:pt idx="2">
                  <c:v>105.43084943268937</c:v>
                </c:pt>
                <c:pt idx="3">
                  <c:v>88.086476540938364</c:v>
                </c:pt>
                <c:pt idx="4">
                  <c:v>91.643667586629874</c:v>
                </c:pt>
                <c:pt idx="5">
                  <c:v>102.10978227537566</c:v>
                </c:pt>
                <c:pt idx="6">
                  <c:v>96.476540938362461</c:v>
                </c:pt>
                <c:pt idx="7">
                  <c:v>91.606869058570993</c:v>
                </c:pt>
                <c:pt idx="8">
                  <c:v>94.639681079423482</c:v>
                </c:pt>
                <c:pt idx="9">
                  <c:v>104.94940202391905</c:v>
                </c:pt>
                <c:pt idx="10">
                  <c:v>132.15884697945415</c:v>
                </c:pt>
                <c:pt idx="11">
                  <c:v>115.48911376878259</c:v>
                </c:pt>
                <c:pt idx="12">
                  <c:v>132.72309107635692</c:v>
                </c:pt>
                <c:pt idx="13">
                  <c:v>170.26678932842688</c:v>
                </c:pt>
                <c:pt idx="14">
                  <c:v>151.01809260962895</c:v>
                </c:pt>
                <c:pt idx="15">
                  <c:v>143.60625574977001</c:v>
                </c:pt>
                <c:pt idx="16">
                  <c:v>163.59092302974548</c:v>
                </c:pt>
                <c:pt idx="17">
                  <c:v>217.95154860472246</c:v>
                </c:pt>
                <c:pt idx="18">
                  <c:v>206.819993866912</c:v>
                </c:pt>
                <c:pt idx="19">
                  <c:v>183.75958295001533</c:v>
                </c:pt>
                <c:pt idx="20">
                  <c:v>205.77430236123888</c:v>
                </c:pt>
                <c:pt idx="21">
                  <c:v>206.4458754983134</c:v>
                </c:pt>
                <c:pt idx="22">
                  <c:v>173.45906163753452</c:v>
                </c:pt>
                <c:pt idx="23">
                  <c:v>165.27445568843913</c:v>
                </c:pt>
                <c:pt idx="24">
                  <c:v>174.32382704691813</c:v>
                </c:pt>
                <c:pt idx="25">
                  <c:v>202.8886844526219</c:v>
                </c:pt>
                <c:pt idx="26">
                  <c:v>184.62128181539407</c:v>
                </c:pt>
                <c:pt idx="27">
                  <c:v>161.68353265869365</c:v>
                </c:pt>
                <c:pt idx="28">
                  <c:v>177.88408463661455</c:v>
                </c:pt>
                <c:pt idx="29">
                  <c:v>201.05795768169276</c:v>
                </c:pt>
                <c:pt idx="30">
                  <c:v>159.77000919963203</c:v>
                </c:pt>
                <c:pt idx="31">
                  <c:v>140.80036798528059</c:v>
                </c:pt>
                <c:pt idx="32">
                  <c:v>154.93713584789941</c:v>
                </c:pt>
                <c:pt idx="33">
                  <c:v>188.88684452621897</c:v>
                </c:pt>
                <c:pt idx="34">
                  <c:v>94.774609015639371</c:v>
                </c:pt>
                <c:pt idx="35">
                  <c:v>87.605029132168042</c:v>
                </c:pt>
                <c:pt idx="36">
                  <c:v>111.25421649800676</c:v>
                </c:pt>
                <c:pt idx="37">
                  <c:v>134.54768475927631</c:v>
                </c:pt>
                <c:pt idx="38">
                  <c:v>145.1180619441889</c:v>
                </c:pt>
                <c:pt idx="39">
                  <c:v>171.72953081876724</c:v>
                </c:pt>
                <c:pt idx="40">
                  <c:v>219.00950628641519</c:v>
                </c:pt>
              </c:numCache>
            </c:numRef>
          </c:val>
          <c:smooth val="0"/>
          <c:extLst>
            <c:ext xmlns:c16="http://schemas.microsoft.com/office/drawing/2014/chart" uri="{C3380CC4-5D6E-409C-BE32-E72D297353CC}">
              <c16:uniqueId val="{00000001-E222-4509-A631-2C32C1AC6EF0}"/>
            </c:ext>
          </c:extLst>
        </c:ser>
        <c:ser>
          <c:idx val="2"/>
          <c:order val="2"/>
          <c:tx>
            <c:strRef>
              <c:f>'s12 Graf'!$A$7</c:f>
              <c:strCache>
                <c:ptCount val="1"/>
                <c:pt idx="0">
                  <c:v>Sverige exkl Stockholms län</c:v>
                </c:pt>
              </c:strCache>
            </c:strRef>
          </c:tx>
          <c:spPr>
            <a:ln w="28575" cap="rnd">
              <a:solidFill>
                <a:schemeClr val="accent3"/>
              </a:solidFill>
              <a:prstDash val="sysDash"/>
              <a:round/>
            </a:ln>
            <a:effectLst/>
          </c:spPr>
          <c:marker>
            <c:symbol val="none"/>
          </c:marker>
          <c:cat>
            <c:numRef>
              <c:f>'s12 Graf'!$B$1:$AP$1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's12 Graf'!$B$4:$AP$4</c:f>
              <c:numCache>
                <c:formatCode>General</c:formatCode>
                <c:ptCount val="41"/>
                <c:pt idx="0">
                  <c:v>100</c:v>
                </c:pt>
                <c:pt idx="1">
                  <c:v>153.10136304419686</c:v>
                </c:pt>
                <c:pt idx="2">
                  <c:v>117.84596239475782</c:v>
                </c:pt>
                <c:pt idx="3">
                  <c:v>88.128293375332973</c:v>
                </c:pt>
                <c:pt idx="4">
                  <c:v>95.285733729996693</c:v>
                </c:pt>
                <c:pt idx="5">
                  <c:v>149.84055688424817</c:v>
                </c:pt>
                <c:pt idx="6">
                  <c:v>122.88786482334871</c:v>
                </c:pt>
                <c:pt idx="7">
                  <c:v>88.733982772365778</c:v>
                </c:pt>
                <c:pt idx="8">
                  <c:v>102.16900970269691</c:v>
                </c:pt>
                <c:pt idx="9">
                  <c:v>154.70843298528067</c:v>
                </c:pt>
                <c:pt idx="10">
                  <c:v>139.20453440665773</c:v>
                </c:pt>
                <c:pt idx="11">
                  <c:v>111.90476190476191</c:v>
                </c:pt>
                <c:pt idx="12">
                  <c:v>135.76386863442804</c:v>
                </c:pt>
                <c:pt idx="13">
                  <c:v>208.24826459779499</c:v>
                </c:pt>
                <c:pt idx="14">
                  <c:v>183.41111046296837</c:v>
                </c:pt>
                <c:pt idx="15">
                  <c:v>147.29335588870092</c:v>
                </c:pt>
                <c:pt idx="16">
                  <c:v>197.76974080771549</c:v>
                </c:pt>
                <c:pt idx="17">
                  <c:v>253.97246689610918</c:v>
                </c:pt>
                <c:pt idx="18">
                  <c:v>242.96408641039102</c:v>
                </c:pt>
                <c:pt idx="19">
                  <c:v>175.06465223900912</c:v>
                </c:pt>
                <c:pt idx="20">
                  <c:v>205.95481148768204</c:v>
                </c:pt>
                <c:pt idx="21">
                  <c:v>273.60341441599098</c:v>
                </c:pt>
                <c:pt idx="22">
                  <c:v>234.64290575356316</c:v>
                </c:pt>
                <c:pt idx="23">
                  <c:v>175.63436971358573</c:v>
                </c:pt>
                <c:pt idx="24">
                  <c:v>216.06486612611562</c:v>
                </c:pt>
                <c:pt idx="25">
                  <c:v>293.72144121021211</c:v>
                </c:pt>
                <c:pt idx="26">
                  <c:v>254.60148943203248</c:v>
                </c:pt>
                <c:pt idx="27">
                  <c:v>174.94215325983396</c:v>
                </c:pt>
                <c:pt idx="28">
                  <c:v>210.28116432363063</c:v>
                </c:pt>
                <c:pt idx="29">
                  <c:v>269.39664391685625</c:v>
                </c:pt>
                <c:pt idx="30">
                  <c:v>211.45268233875828</c:v>
                </c:pt>
                <c:pt idx="31">
                  <c:v>146.08781037935793</c:v>
                </c:pt>
                <c:pt idx="32">
                  <c:v>172.7906434113049</c:v>
                </c:pt>
                <c:pt idx="33">
                  <c:v>258.25895895311987</c:v>
                </c:pt>
                <c:pt idx="34">
                  <c:v>136.97038635789147</c:v>
                </c:pt>
                <c:pt idx="35">
                  <c:v>112.31503626358671</c:v>
                </c:pt>
                <c:pt idx="36">
                  <c:v>191.23646191837292</c:v>
                </c:pt>
                <c:pt idx="37">
                  <c:v>236.48622372591342</c:v>
                </c:pt>
                <c:pt idx="38">
                  <c:v>232.61972816893191</c:v>
                </c:pt>
                <c:pt idx="39">
                  <c:v>202.32845281844877</c:v>
                </c:pt>
                <c:pt idx="40">
                  <c:v>279.12170176359643</c:v>
                </c:pt>
              </c:numCache>
            </c:numRef>
          </c:val>
          <c:smooth val="0"/>
          <c:extLst>
            <c:ext xmlns:c16="http://schemas.microsoft.com/office/drawing/2014/chart" uri="{C3380CC4-5D6E-409C-BE32-E72D297353CC}">
              <c16:uniqueId val="{00000002-E222-4509-A631-2C32C1AC6EF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3"/>
          <c:order val="3"/>
          <c:tx>
            <c:strRef>
              <c:f>'s13 Graf'!$C$32</c:f>
              <c:strCache>
                <c:ptCount val="1"/>
                <c:pt idx="0">
                  <c:v>Stockholms län</c:v>
                </c:pt>
              </c:strCache>
            </c:strRef>
          </c:tx>
          <c:spPr>
            <a:ln w="28575" cap="rnd">
              <a:solidFill>
                <a:schemeClr val="accent1"/>
              </a:solidFill>
              <a:round/>
            </a:ln>
            <a:effectLst/>
          </c:spPr>
          <c:marker>
            <c:symbol val="none"/>
          </c:marker>
          <c:cat>
            <c:numRef>
              <c:f>'s13 Graf'!$B$1:$AP$1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's13 Graf'!$B$5:$AP$5</c:f>
              <c:numCache>
                <c:formatCode>General</c:formatCode>
                <c:ptCount val="41"/>
                <c:pt idx="0">
                  <c:v>100</c:v>
                </c:pt>
                <c:pt idx="1">
                  <c:v>102.24980605120248</c:v>
                </c:pt>
                <c:pt idx="2">
                  <c:v>82.337729506077068</c:v>
                </c:pt>
                <c:pt idx="3">
                  <c:v>77.243341091285231</c:v>
                </c:pt>
                <c:pt idx="4">
                  <c:v>175.38143263511768</c:v>
                </c:pt>
                <c:pt idx="5">
                  <c:v>109.95603827256271</c:v>
                </c:pt>
                <c:pt idx="6">
                  <c:v>90.716317558831136</c:v>
                </c:pt>
                <c:pt idx="7">
                  <c:v>71.657615722782523</c:v>
                </c:pt>
                <c:pt idx="8">
                  <c:v>83.915179725885707</c:v>
                </c:pt>
                <c:pt idx="9">
                  <c:v>82.570468063098019</c:v>
                </c:pt>
                <c:pt idx="10">
                  <c:v>89.526764934057411</c:v>
                </c:pt>
                <c:pt idx="11">
                  <c:v>66.071890354279802</c:v>
                </c:pt>
                <c:pt idx="12">
                  <c:v>85.027152831652444</c:v>
                </c:pt>
                <c:pt idx="13">
                  <c:v>113.44711662787689</c:v>
                </c:pt>
                <c:pt idx="14">
                  <c:v>63.123868632014478</c:v>
                </c:pt>
                <c:pt idx="15">
                  <c:v>55.960693043703124</c:v>
                </c:pt>
                <c:pt idx="16">
                  <c:v>79.984484096198599</c:v>
                </c:pt>
                <c:pt idx="17">
                  <c:v>71.605896043444531</c:v>
                </c:pt>
                <c:pt idx="18">
                  <c:v>50.452547194207398</c:v>
                </c:pt>
                <c:pt idx="19">
                  <c:v>63.537626066718389</c:v>
                </c:pt>
                <c:pt idx="20">
                  <c:v>99.01732609257823</c:v>
                </c:pt>
                <c:pt idx="21">
                  <c:v>65.83915179725885</c:v>
                </c:pt>
                <c:pt idx="22">
                  <c:v>46.056374450478401</c:v>
                </c:pt>
                <c:pt idx="23">
                  <c:v>57.305404706490812</c:v>
                </c:pt>
                <c:pt idx="24">
                  <c:v>59.632790276700284</c:v>
                </c:pt>
                <c:pt idx="25">
                  <c:v>66.408068269976724</c:v>
                </c:pt>
                <c:pt idx="26">
                  <c:v>86.320144815102154</c:v>
                </c:pt>
                <c:pt idx="27">
                  <c:v>69.381949831911044</c:v>
                </c:pt>
                <c:pt idx="28">
                  <c:v>74.734936643392814</c:v>
                </c:pt>
                <c:pt idx="29">
                  <c:v>193.69019912076547</c:v>
                </c:pt>
                <c:pt idx="30">
                  <c:v>123.5324540987846</c:v>
                </c:pt>
                <c:pt idx="31">
                  <c:v>66.330488750969735</c:v>
                </c:pt>
                <c:pt idx="32">
                  <c:v>160.25342642875614</c:v>
                </c:pt>
                <c:pt idx="33">
                  <c:v>691.05249547452809</c:v>
                </c:pt>
                <c:pt idx="34">
                  <c:v>533.41091285234029</c:v>
                </c:pt>
                <c:pt idx="35">
                  <c:v>156.9175071114559</c:v>
                </c:pt>
                <c:pt idx="36">
                  <c:v>197.56917507111456</c:v>
                </c:pt>
                <c:pt idx="37">
                  <c:v>106.02534264287561</c:v>
                </c:pt>
                <c:pt idx="38">
                  <c:v>88.182053271269723</c:v>
                </c:pt>
                <c:pt idx="39">
                  <c:v>56.477889837083005</c:v>
                </c:pt>
                <c:pt idx="40">
                  <c:v>77.527799327644161</c:v>
                </c:pt>
              </c:numCache>
            </c:numRef>
          </c:val>
          <c:smooth val="0"/>
          <c:extLst>
            <c:ext xmlns:c16="http://schemas.microsoft.com/office/drawing/2014/chart" uri="{C3380CC4-5D6E-409C-BE32-E72D297353CC}">
              <c16:uniqueId val="{00000000-64F7-4A59-A6AA-43E798A90538}"/>
            </c:ext>
          </c:extLst>
        </c:ser>
        <c:ser>
          <c:idx val="4"/>
          <c:order val="4"/>
          <c:tx>
            <c:strRef>
              <c:f>'s13 Graf'!$C$33</c:f>
              <c:strCache>
                <c:ptCount val="1"/>
                <c:pt idx="0">
                  <c:v>Stockholms stad</c:v>
                </c:pt>
              </c:strCache>
            </c:strRef>
          </c:tx>
          <c:spPr>
            <a:ln w="28575" cap="rnd">
              <a:solidFill>
                <a:schemeClr val="accent2"/>
              </a:solidFill>
              <a:round/>
            </a:ln>
            <a:effectLst/>
          </c:spPr>
          <c:marker>
            <c:symbol val="none"/>
          </c:marker>
          <c:cat>
            <c:numRef>
              <c:f>'s13 Graf'!$B$1:$AP$1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's13 Graf'!$B$6:$AP$6</c:f>
              <c:numCache>
                <c:formatCode>General</c:formatCode>
                <c:ptCount val="41"/>
                <c:pt idx="0">
                  <c:v>100</c:v>
                </c:pt>
                <c:pt idx="1">
                  <c:v>45.296477931341954</c:v>
                </c:pt>
                <c:pt idx="2">
                  <c:v>75.479268836379859</c:v>
                </c:pt>
                <c:pt idx="3">
                  <c:v>52.296032099866252</c:v>
                </c:pt>
                <c:pt idx="4">
                  <c:v>187.96255015604103</c:v>
                </c:pt>
                <c:pt idx="5">
                  <c:v>87.917967008470796</c:v>
                </c:pt>
                <c:pt idx="6">
                  <c:v>52.117699509585378</c:v>
                </c:pt>
                <c:pt idx="7">
                  <c:v>69.817209094962109</c:v>
                </c:pt>
                <c:pt idx="8">
                  <c:v>94.382523406152472</c:v>
                </c:pt>
                <c:pt idx="9">
                  <c:v>58.448506464556395</c:v>
                </c:pt>
                <c:pt idx="10">
                  <c:v>85.555060187249225</c:v>
                </c:pt>
                <c:pt idx="11">
                  <c:v>69.103878733838613</c:v>
                </c:pt>
                <c:pt idx="12">
                  <c:v>66.919304502897901</c:v>
                </c:pt>
                <c:pt idx="13">
                  <c:v>115.69326794471691</c:v>
                </c:pt>
                <c:pt idx="14">
                  <c:v>53.990191707534549</c:v>
                </c:pt>
                <c:pt idx="15">
                  <c:v>55.773517610343291</c:v>
                </c:pt>
                <c:pt idx="16">
                  <c:v>42.398573339277753</c:v>
                </c:pt>
                <c:pt idx="17">
                  <c:v>68.16763263486402</c:v>
                </c:pt>
                <c:pt idx="18">
                  <c:v>53.366027641551497</c:v>
                </c:pt>
                <c:pt idx="19">
                  <c:v>54.168524297815424</c:v>
                </c:pt>
                <c:pt idx="20">
                  <c:v>112.88452964779314</c:v>
                </c:pt>
                <c:pt idx="21">
                  <c:v>51.404369148461882</c:v>
                </c:pt>
                <c:pt idx="22">
                  <c:v>39.99108337048596</c:v>
                </c:pt>
                <c:pt idx="23">
                  <c:v>48.996879179670081</c:v>
                </c:pt>
                <c:pt idx="24">
                  <c:v>46.500222915737851</c:v>
                </c:pt>
                <c:pt idx="25">
                  <c:v>62.371823450735619</c:v>
                </c:pt>
                <c:pt idx="26">
                  <c:v>42.710655372269279</c:v>
                </c:pt>
                <c:pt idx="27">
                  <c:v>53.588943379402586</c:v>
                </c:pt>
                <c:pt idx="28">
                  <c:v>50.334373606776637</c:v>
                </c:pt>
                <c:pt idx="29">
                  <c:v>71.110120374498436</c:v>
                </c:pt>
                <c:pt idx="30">
                  <c:v>99.554168524297808</c:v>
                </c:pt>
                <c:pt idx="31">
                  <c:v>49.710209540793585</c:v>
                </c:pt>
                <c:pt idx="32">
                  <c:v>193.62460989745875</c:v>
                </c:pt>
                <c:pt idx="33">
                  <c:v>922.15782434239861</c:v>
                </c:pt>
                <c:pt idx="34">
                  <c:v>727.86446723138647</c:v>
                </c:pt>
                <c:pt idx="35">
                  <c:v>169.05929558626841</c:v>
                </c:pt>
                <c:pt idx="36">
                  <c:v>255.55060187249219</c:v>
                </c:pt>
                <c:pt idx="37">
                  <c:v>110.52162282657156</c:v>
                </c:pt>
                <c:pt idx="38">
                  <c:v>124.78823004904147</c:v>
                </c:pt>
                <c:pt idx="39">
                  <c:v>58.047258136424432</c:v>
                </c:pt>
                <c:pt idx="40">
                  <c:v>79.848417298261253</c:v>
                </c:pt>
              </c:numCache>
            </c:numRef>
          </c:val>
          <c:smooth val="0"/>
          <c:extLst>
            <c:ext xmlns:c16="http://schemas.microsoft.com/office/drawing/2014/chart" uri="{C3380CC4-5D6E-409C-BE32-E72D297353CC}">
              <c16:uniqueId val="{00000001-64F7-4A59-A6AA-43E798A90538}"/>
            </c:ext>
          </c:extLst>
        </c:ser>
        <c:ser>
          <c:idx val="5"/>
          <c:order val="5"/>
          <c:tx>
            <c:strRef>
              <c:f>'s13 Graf'!$C$34</c:f>
              <c:strCache>
                <c:ptCount val="1"/>
                <c:pt idx="0">
                  <c:v>Sverige, exkl Stockholms län</c:v>
                </c:pt>
              </c:strCache>
            </c:strRef>
          </c:tx>
          <c:spPr>
            <a:ln w="28575" cap="rnd">
              <a:solidFill>
                <a:schemeClr val="accent3"/>
              </a:solidFill>
              <a:prstDash val="sysDash"/>
              <a:round/>
            </a:ln>
            <a:effectLst/>
          </c:spPr>
          <c:marker>
            <c:symbol val="none"/>
          </c:marker>
          <c:cat>
            <c:numRef>
              <c:f>'s13 Graf'!$B$1:$AP$1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's13 Graf'!$B$7:$AP$7</c:f>
              <c:numCache>
                <c:formatCode>General</c:formatCode>
                <c:ptCount val="41"/>
                <c:pt idx="0">
                  <c:v>100</c:v>
                </c:pt>
                <c:pt idx="1">
                  <c:v>95.900763358778633</c:v>
                </c:pt>
                <c:pt idx="2">
                  <c:v>81.664122137404576</c:v>
                </c:pt>
                <c:pt idx="3">
                  <c:v>93.595419847328245</c:v>
                </c:pt>
                <c:pt idx="4">
                  <c:v>145.35114503816794</c:v>
                </c:pt>
                <c:pt idx="5">
                  <c:v>98.862595419847338</c:v>
                </c:pt>
                <c:pt idx="6">
                  <c:v>91.961832061068705</c:v>
                </c:pt>
                <c:pt idx="7">
                  <c:v>66.450381679389309</c:v>
                </c:pt>
                <c:pt idx="8">
                  <c:v>86.068702290076331</c:v>
                </c:pt>
                <c:pt idx="9">
                  <c:v>75.541984732824432</c:v>
                </c:pt>
                <c:pt idx="10">
                  <c:v>69.656488549618317</c:v>
                </c:pt>
                <c:pt idx="11">
                  <c:v>58.267175572519079</c:v>
                </c:pt>
                <c:pt idx="12">
                  <c:v>60.473282442748086</c:v>
                </c:pt>
                <c:pt idx="13">
                  <c:v>94.450381679389324</c:v>
                </c:pt>
                <c:pt idx="14">
                  <c:v>49.862595419847331</c:v>
                </c:pt>
                <c:pt idx="15">
                  <c:v>42.389312977099237</c:v>
                </c:pt>
                <c:pt idx="16">
                  <c:v>50.374045801526712</c:v>
                </c:pt>
                <c:pt idx="17">
                  <c:v>59.25954198473282</c:v>
                </c:pt>
                <c:pt idx="18">
                  <c:v>53.63358778625954</c:v>
                </c:pt>
                <c:pt idx="19">
                  <c:v>39.44274809160305</c:v>
                </c:pt>
                <c:pt idx="20">
                  <c:v>58.206106870229014</c:v>
                </c:pt>
                <c:pt idx="21">
                  <c:v>51.923664122137403</c:v>
                </c:pt>
                <c:pt idx="22">
                  <c:v>45.190839694656489</c:v>
                </c:pt>
                <c:pt idx="23">
                  <c:v>47.358778625954201</c:v>
                </c:pt>
                <c:pt idx="24">
                  <c:v>51.94656488549618</c:v>
                </c:pt>
                <c:pt idx="25">
                  <c:v>43.885496183206108</c:v>
                </c:pt>
                <c:pt idx="26">
                  <c:v>47.572519083969468</c:v>
                </c:pt>
                <c:pt idx="27">
                  <c:v>33.267175572519086</c:v>
                </c:pt>
                <c:pt idx="28">
                  <c:v>60.694656488549612</c:v>
                </c:pt>
                <c:pt idx="29">
                  <c:v>64.419847328244273</c:v>
                </c:pt>
                <c:pt idx="30">
                  <c:v>48.167938931297712</c:v>
                </c:pt>
                <c:pt idx="31">
                  <c:v>44.114503816793892</c:v>
                </c:pt>
                <c:pt idx="32">
                  <c:v>56.92366412213741</c:v>
                </c:pt>
                <c:pt idx="33">
                  <c:v>169.2824427480916</c:v>
                </c:pt>
                <c:pt idx="34">
                  <c:v>198.86259541984731</c:v>
                </c:pt>
                <c:pt idx="35">
                  <c:v>57.061068702290072</c:v>
                </c:pt>
                <c:pt idx="36">
                  <c:v>51.229007633587784</c:v>
                </c:pt>
                <c:pt idx="37">
                  <c:v>36.236641221374043</c:v>
                </c:pt>
                <c:pt idx="38">
                  <c:v>32.595419847328245</c:v>
                </c:pt>
                <c:pt idx="39">
                  <c:v>21.755725190839694</c:v>
                </c:pt>
                <c:pt idx="40">
                  <c:v>23.068702290076338</c:v>
                </c:pt>
              </c:numCache>
            </c:numRef>
          </c:val>
          <c:smooth val="0"/>
          <c:extLst>
            <c:ext xmlns:c16="http://schemas.microsoft.com/office/drawing/2014/chart" uri="{C3380CC4-5D6E-409C-BE32-E72D297353CC}">
              <c16:uniqueId val="{00000002-64F7-4A59-A6AA-43E798A90538}"/>
            </c:ext>
          </c:extLst>
        </c:ser>
        <c:dLbls>
          <c:showLegendKey val="0"/>
          <c:showVal val="0"/>
          <c:showCatName val="0"/>
          <c:showSerName val="0"/>
          <c:showPercent val="0"/>
          <c:showBubbleSize val="0"/>
        </c:dLbls>
        <c:smooth val="0"/>
        <c:axId val="464037336"/>
        <c:axId val="464042256"/>
        <c:extLst>
          <c:ext xmlns:c15="http://schemas.microsoft.com/office/drawing/2012/chart" uri="{02D57815-91ED-43cb-92C2-25804820EDAC}">
            <c15:filteredLineSeries>
              <c15:ser>
                <c:idx val="0"/>
                <c:order val="0"/>
                <c:tx>
                  <c:strRef>
                    <c:extLst>
                      <c:ext uri="{02D57815-91ED-43cb-92C2-25804820EDAC}">
                        <c15:formulaRef>
                          <c15:sqref>'s13 Graf'!$A$2</c15:sqref>
                        </c15:formulaRef>
                      </c:ext>
                    </c:extLst>
                    <c:strCache>
                      <c:ptCount val="1"/>
                      <c:pt idx="0">
                        <c:v>Stockholm County</c:v>
                      </c:pt>
                    </c:strCache>
                  </c:strRef>
                </c:tx>
                <c:spPr>
                  <a:ln w="28575" cap="rnd">
                    <a:solidFill>
                      <a:schemeClr val="accent1"/>
                    </a:solidFill>
                    <a:prstDash val="solid"/>
                    <a:round/>
                  </a:ln>
                  <a:effectLst/>
                </c:spPr>
                <c:marker>
                  <c:symbol val="none"/>
                </c:marker>
                <c:cat>
                  <c:numRef>
                    <c:extLst>
                      <c:ext uri="{02D57815-91ED-43cb-92C2-25804820EDAC}">
                        <c15:formulaRef>
                          <c15:sqref>'s13 Graf'!$B$1:$AP$1</c15:sqref>
                        </c15:formulaRef>
                      </c:ext>
                    </c:extLst>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extLst>
                      <c:ext uri="{02D57815-91ED-43cb-92C2-25804820EDAC}">
                        <c15:formulaRef>
                          <c15:sqref>'s13 Graf'!$B$2:$AP$2</c15:sqref>
                        </c15:formulaRef>
                      </c:ext>
                    </c:extLst>
                    <c:numCache>
                      <c:formatCode>General</c:formatCode>
                      <c:ptCount val="41"/>
                      <c:pt idx="0">
                        <c:v>3867</c:v>
                      </c:pt>
                      <c:pt idx="1">
                        <c:v>3954</c:v>
                      </c:pt>
                      <c:pt idx="2">
                        <c:v>3184</c:v>
                      </c:pt>
                      <c:pt idx="3">
                        <c:v>2987</c:v>
                      </c:pt>
                      <c:pt idx="4">
                        <c:v>6782</c:v>
                      </c:pt>
                      <c:pt idx="5">
                        <c:v>4252</c:v>
                      </c:pt>
                      <c:pt idx="6">
                        <c:v>3508</c:v>
                      </c:pt>
                      <c:pt idx="7">
                        <c:v>2771</c:v>
                      </c:pt>
                      <c:pt idx="8">
                        <c:v>3245</c:v>
                      </c:pt>
                      <c:pt idx="9">
                        <c:v>3193</c:v>
                      </c:pt>
                      <c:pt idx="10">
                        <c:v>3462</c:v>
                      </c:pt>
                      <c:pt idx="11">
                        <c:v>2555</c:v>
                      </c:pt>
                      <c:pt idx="12">
                        <c:v>3288</c:v>
                      </c:pt>
                      <c:pt idx="13">
                        <c:v>4387</c:v>
                      </c:pt>
                      <c:pt idx="14">
                        <c:v>2441</c:v>
                      </c:pt>
                      <c:pt idx="15">
                        <c:v>2164</c:v>
                      </c:pt>
                      <c:pt idx="16">
                        <c:v>3093</c:v>
                      </c:pt>
                      <c:pt idx="17">
                        <c:v>2769</c:v>
                      </c:pt>
                      <c:pt idx="18">
                        <c:v>1951</c:v>
                      </c:pt>
                      <c:pt idx="19">
                        <c:v>2457</c:v>
                      </c:pt>
                      <c:pt idx="20">
                        <c:v>3829</c:v>
                      </c:pt>
                      <c:pt idx="21">
                        <c:v>2546</c:v>
                      </c:pt>
                      <c:pt idx="22">
                        <c:v>1781</c:v>
                      </c:pt>
                      <c:pt idx="23">
                        <c:v>2216</c:v>
                      </c:pt>
                      <c:pt idx="24">
                        <c:v>2306</c:v>
                      </c:pt>
                      <c:pt idx="25">
                        <c:v>2568</c:v>
                      </c:pt>
                      <c:pt idx="26">
                        <c:v>3338</c:v>
                      </c:pt>
                      <c:pt idx="27">
                        <c:v>2683</c:v>
                      </c:pt>
                      <c:pt idx="28">
                        <c:v>2890</c:v>
                      </c:pt>
                      <c:pt idx="29">
                        <c:v>7490</c:v>
                      </c:pt>
                      <c:pt idx="30">
                        <c:v>4777</c:v>
                      </c:pt>
                      <c:pt idx="31">
                        <c:v>2565</c:v>
                      </c:pt>
                      <c:pt idx="32">
                        <c:v>6197</c:v>
                      </c:pt>
                      <c:pt idx="33">
                        <c:v>26723</c:v>
                      </c:pt>
                      <c:pt idx="34">
                        <c:v>20627</c:v>
                      </c:pt>
                      <c:pt idx="35">
                        <c:v>6068</c:v>
                      </c:pt>
                      <c:pt idx="36">
                        <c:v>7640</c:v>
                      </c:pt>
                      <c:pt idx="37">
                        <c:v>4100</c:v>
                      </c:pt>
                      <c:pt idx="38">
                        <c:v>3410</c:v>
                      </c:pt>
                      <c:pt idx="39">
                        <c:v>2184</c:v>
                      </c:pt>
                      <c:pt idx="40">
                        <c:v>2998</c:v>
                      </c:pt>
                    </c:numCache>
                  </c:numRef>
                </c:val>
                <c:smooth val="0"/>
                <c:extLst>
                  <c:ext xmlns:c16="http://schemas.microsoft.com/office/drawing/2014/chart" uri="{C3380CC4-5D6E-409C-BE32-E72D297353CC}">
                    <c16:uniqueId val="{00000003-64F7-4A59-A6AA-43E798A90538}"/>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's13 Graf'!$A$3</c15:sqref>
                        </c15:formulaRef>
                      </c:ext>
                    </c:extLst>
                    <c:strCache>
                      <c:ptCount val="1"/>
                      <c:pt idx="0">
                        <c:v>City of Stockholm</c:v>
                      </c:pt>
                    </c:strCache>
                  </c:strRef>
                </c:tx>
                <c:spPr>
                  <a:ln w="28575" cap="rnd">
                    <a:solidFill>
                      <a:schemeClr val="accent2"/>
                    </a:solidFill>
                    <a:round/>
                  </a:ln>
                  <a:effectLst/>
                </c:spPr>
                <c:marker>
                  <c:symbol val="none"/>
                </c:marker>
                <c:cat>
                  <c:numRef>
                    <c:extLst xmlns:c15="http://schemas.microsoft.com/office/drawing/2012/chart">
                      <c:ext xmlns:c15="http://schemas.microsoft.com/office/drawing/2012/chart" uri="{02D57815-91ED-43cb-92C2-25804820EDAC}">
                        <c15:formulaRef>
                          <c15:sqref>'s13 Graf'!$B$1:$AP$1</c15:sqref>
                        </c15:formulaRef>
                      </c:ext>
                    </c:extLst>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extLst xmlns:c15="http://schemas.microsoft.com/office/drawing/2012/chart">
                      <c:ext xmlns:c15="http://schemas.microsoft.com/office/drawing/2012/chart" uri="{02D57815-91ED-43cb-92C2-25804820EDAC}">
                        <c15:formulaRef>
                          <c15:sqref>'s13 Graf'!$B$3:$AP$3</c15:sqref>
                        </c15:formulaRef>
                      </c:ext>
                    </c:extLst>
                    <c:numCache>
                      <c:formatCode>General</c:formatCode>
                      <c:ptCount val="41"/>
                      <c:pt idx="0">
                        <c:v>2243</c:v>
                      </c:pt>
                      <c:pt idx="1">
                        <c:v>1016</c:v>
                      </c:pt>
                      <c:pt idx="2">
                        <c:v>1693</c:v>
                      </c:pt>
                      <c:pt idx="3">
                        <c:v>1173</c:v>
                      </c:pt>
                      <c:pt idx="4">
                        <c:v>4216</c:v>
                      </c:pt>
                      <c:pt idx="5">
                        <c:v>1972</c:v>
                      </c:pt>
                      <c:pt idx="6">
                        <c:v>1169</c:v>
                      </c:pt>
                      <c:pt idx="7">
                        <c:v>1566</c:v>
                      </c:pt>
                      <c:pt idx="8">
                        <c:v>2117</c:v>
                      </c:pt>
                      <c:pt idx="9">
                        <c:v>1311</c:v>
                      </c:pt>
                      <c:pt idx="10">
                        <c:v>1919</c:v>
                      </c:pt>
                      <c:pt idx="11">
                        <c:v>1550</c:v>
                      </c:pt>
                      <c:pt idx="12">
                        <c:v>1501</c:v>
                      </c:pt>
                      <c:pt idx="13">
                        <c:v>2595</c:v>
                      </c:pt>
                      <c:pt idx="14">
                        <c:v>1211</c:v>
                      </c:pt>
                      <c:pt idx="15">
                        <c:v>1251</c:v>
                      </c:pt>
                      <c:pt idx="16">
                        <c:v>951</c:v>
                      </c:pt>
                      <c:pt idx="17">
                        <c:v>1529</c:v>
                      </c:pt>
                      <c:pt idx="18">
                        <c:v>1197</c:v>
                      </c:pt>
                      <c:pt idx="19">
                        <c:v>1215</c:v>
                      </c:pt>
                      <c:pt idx="20">
                        <c:v>2532</c:v>
                      </c:pt>
                      <c:pt idx="21">
                        <c:v>1153</c:v>
                      </c:pt>
                      <c:pt idx="22">
                        <c:v>897</c:v>
                      </c:pt>
                      <c:pt idx="23">
                        <c:v>1099</c:v>
                      </c:pt>
                      <c:pt idx="24">
                        <c:v>1043</c:v>
                      </c:pt>
                      <c:pt idx="25">
                        <c:v>1399</c:v>
                      </c:pt>
                      <c:pt idx="26">
                        <c:v>958</c:v>
                      </c:pt>
                      <c:pt idx="27">
                        <c:v>1202</c:v>
                      </c:pt>
                      <c:pt idx="28">
                        <c:v>1129</c:v>
                      </c:pt>
                      <c:pt idx="29">
                        <c:v>1595</c:v>
                      </c:pt>
                      <c:pt idx="30">
                        <c:v>2233</c:v>
                      </c:pt>
                      <c:pt idx="31">
                        <c:v>1115</c:v>
                      </c:pt>
                      <c:pt idx="32">
                        <c:v>4343</c:v>
                      </c:pt>
                      <c:pt idx="33">
                        <c:v>20684</c:v>
                      </c:pt>
                      <c:pt idx="34">
                        <c:v>16326</c:v>
                      </c:pt>
                      <c:pt idx="35">
                        <c:v>3792</c:v>
                      </c:pt>
                      <c:pt idx="36">
                        <c:v>5732</c:v>
                      </c:pt>
                      <c:pt idx="37">
                        <c:v>2479</c:v>
                      </c:pt>
                      <c:pt idx="38">
                        <c:v>2799</c:v>
                      </c:pt>
                      <c:pt idx="39">
                        <c:v>1302</c:v>
                      </c:pt>
                      <c:pt idx="40">
                        <c:v>1791</c:v>
                      </c:pt>
                    </c:numCache>
                  </c:numRef>
                </c:val>
                <c:smooth val="0"/>
                <c:extLst xmlns:c15="http://schemas.microsoft.com/office/drawing/2012/chart">
                  <c:ext xmlns:c16="http://schemas.microsoft.com/office/drawing/2014/chart" uri="{C3380CC4-5D6E-409C-BE32-E72D297353CC}">
                    <c16:uniqueId val="{00000004-64F7-4A59-A6AA-43E798A90538}"/>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's13 Graf'!$A$4</c15:sqref>
                        </c15:formulaRef>
                      </c:ext>
                    </c:extLst>
                    <c:strCache>
                      <c:ptCount val="1"/>
                      <c:pt idx="0">
                        <c:v>Sweden, excl. Stockholm County</c:v>
                      </c:pt>
                    </c:strCache>
                  </c:strRef>
                </c:tx>
                <c:spPr>
                  <a:ln w="28575" cap="rnd">
                    <a:solidFill>
                      <a:schemeClr val="accent3"/>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's13 Graf'!$B$1:$AP$1</c15:sqref>
                        </c15:formulaRef>
                      </c:ext>
                    </c:extLst>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extLst xmlns:c15="http://schemas.microsoft.com/office/drawing/2012/chart">
                      <c:ext xmlns:c15="http://schemas.microsoft.com/office/drawing/2012/chart" uri="{02D57815-91ED-43cb-92C2-25804820EDAC}">
                        <c15:formulaRef>
                          <c15:sqref>'s13 Graf'!$B$4:$AP$4</c15:sqref>
                        </c15:formulaRef>
                      </c:ext>
                    </c:extLst>
                    <c:numCache>
                      <c:formatCode>General</c:formatCode>
                      <c:ptCount val="41"/>
                      <c:pt idx="0">
                        <c:v>13100</c:v>
                      </c:pt>
                      <c:pt idx="1">
                        <c:v>12563</c:v>
                      </c:pt>
                      <c:pt idx="2">
                        <c:v>10698</c:v>
                      </c:pt>
                      <c:pt idx="3">
                        <c:v>12261</c:v>
                      </c:pt>
                      <c:pt idx="4">
                        <c:v>19041</c:v>
                      </c:pt>
                      <c:pt idx="5">
                        <c:v>12951</c:v>
                      </c:pt>
                      <c:pt idx="6">
                        <c:v>12047</c:v>
                      </c:pt>
                      <c:pt idx="7">
                        <c:v>8705</c:v>
                      </c:pt>
                      <c:pt idx="8">
                        <c:v>11275</c:v>
                      </c:pt>
                      <c:pt idx="9">
                        <c:v>9896</c:v>
                      </c:pt>
                      <c:pt idx="10">
                        <c:v>9125</c:v>
                      </c:pt>
                      <c:pt idx="11">
                        <c:v>7633</c:v>
                      </c:pt>
                      <c:pt idx="12">
                        <c:v>7922</c:v>
                      </c:pt>
                      <c:pt idx="13">
                        <c:v>12373</c:v>
                      </c:pt>
                      <c:pt idx="14">
                        <c:v>6532</c:v>
                      </c:pt>
                      <c:pt idx="15">
                        <c:v>5553</c:v>
                      </c:pt>
                      <c:pt idx="16">
                        <c:v>6599</c:v>
                      </c:pt>
                      <c:pt idx="17">
                        <c:v>7763</c:v>
                      </c:pt>
                      <c:pt idx="18">
                        <c:v>7026</c:v>
                      </c:pt>
                      <c:pt idx="19">
                        <c:v>5167</c:v>
                      </c:pt>
                      <c:pt idx="20">
                        <c:v>7625</c:v>
                      </c:pt>
                      <c:pt idx="21">
                        <c:v>6802</c:v>
                      </c:pt>
                      <c:pt idx="22">
                        <c:v>5920</c:v>
                      </c:pt>
                      <c:pt idx="23">
                        <c:v>6204</c:v>
                      </c:pt>
                      <c:pt idx="24">
                        <c:v>6805</c:v>
                      </c:pt>
                      <c:pt idx="25">
                        <c:v>5749</c:v>
                      </c:pt>
                      <c:pt idx="26">
                        <c:v>6232</c:v>
                      </c:pt>
                      <c:pt idx="27">
                        <c:v>4358</c:v>
                      </c:pt>
                      <c:pt idx="28">
                        <c:v>7951</c:v>
                      </c:pt>
                      <c:pt idx="29">
                        <c:v>8439</c:v>
                      </c:pt>
                      <c:pt idx="30">
                        <c:v>6310</c:v>
                      </c:pt>
                      <c:pt idx="31">
                        <c:v>5779</c:v>
                      </c:pt>
                      <c:pt idx="32">
                        <c:v>7457</c:v>
                      </c:pt>
                      <c:pt idx="33">
                        <c:v>22176</c:v>
                      </c:pt>
                      <c:pt idx="34">
                        <c:v>26051</c:v>
                      </c:pt>
                      <c:pt idx="35">
                        <c:v>7475</c:v>
                      </c:pt>
                      <c:pt idx="36">
                        <c:v>6711</c:v>
                      </c:pt>
                      <c:pt idx="37">
                        <c:v>4747</c:v>
                      </c:pt>
                      <c:pt idx="38">
                        <c:v>4270</c:v>
                      </c:pt>
                      <c:pt idx="39">
                        <c:v>2850</c:v>
                      </c:pt>
                      <c:pt idx="40">
                        <c:v>3022</c:v>
                      </c:pt>
                    </c:numCache>
                  </c:numRef>
                </c:val>
                <c:smooth val="0"/>
                <c:extLst xmlns:c15="http://schemas.microsoft.com/office/drawing/2012/chart">
                  <c:ext xmlns:c16="http://schemas.microsoft.com/office/drawing/2014/chart" uri="{C3380CC4-5D6E-409C-BE32-E72D297353CC}">
                    <c16:uniqueId val="{00000005-64F7-4A59-A6AA-43E798A90538}"/>
                  </c:ext>
                </c:extLst>
              </c15:ser>
            </c15:filteredLineSeries>
          </c:ext>
        </c:extLst>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's14 Graf'!$A$12</c:f>
              <c:strCache>
                <c:ptCount val="1"/>
                <c:pt idx="0">
                  <c:v>Stockholms län</c:v>
                </c:pt>
              </c:strCache>
            </c:strRef>
          </c:tx>
          <c:spPr>
            <a:ln w="28575" cap="rnd">
              <a:solidFill>
                <a:schemeClr val="accent1"/>
              </a:solidFill>
              <a:prstDash val="solid"/>
              <a:round/>
            </a:ln>
            <a:effectLst/>
          </c:spPr>
          <c:marker>
            <c:symbol val="none"/>
          </c:marker>
          <c:cat>
            <c:numRef>
              <c:f>'s14 Graf'!$B$1:$AP$1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's14 Graf'!$B$2:$AP$2</c:f>
              <c:numCache>
                <c:formatCode>General</c:formatCode>
                <c:ptCount val="41"/>
                <c:pt idx="0">
                  <c:v>4.1317833999999998</c:v>
                </c:pt>
                <c:pt idx="1">
                  <c:v>4.2588369000000004</c:v>
                </c:pt>
                <c:pt idx="2">
                  <c:v>4.1948384000000001</c:v>
                </c:pt>
                <c:pt idx="3">
                  <c:v>4.392404</c:v>
                </c:pt>
                <c:pt idx="4">
                  <c:v>4.5016341999999998</c:v>
                </c:pt>
                <c:pt idx="5">
                  <c:v>4.6292494</c:v>
                </c:pt>
                <c:pt idx="6">
                  <c:v>4.5555227</c:v>
                </c:pt>
                <c:pt idx="7">
                  <c:v>4.7247424000000002</c:v>
                </c:pt>
                <c:pt idx="8">
                  <c:v>4.6097934</c:v>
                </c:pt>
                <c:pt idx="9">
                  <c:v>4.5007831999999999</c:v>
                </c:pt>
                <c:pt idx="10">
                  <c:v>4.3178970000000003</c:v>
                </c:pt>
                <c:pt idx="11">
                  <c:v>4.3824063000000004</c:v>
                </c:pt>
                <c:pt idx="12">
                  <c:v>4.2950401999999999</c:v>
                </c:pt>
                <c:pt idx="13">
                  <c:v>4.2899685999999999</c:v>
                </c:pt>
                <c:pt idx="14">
                  <c:v>4.1887970000000001</c:v>
                </c:pt>
                <c:pt idx="15">
                  <c:v>4.3094977999999999</c:v>
                </c:pt>
                <c:pt idx="16">
                  <c:v>4.2415718</c:v>
                </c:pt>
                <c:pt idx="17">
                  <c:v>4.2044724000000002</c:v>
                </c:pt>
                <c:pt idx="18">
                  <c:v>4.0447385999999996</c:v>
                </c:pt>
                <c:pt idx="19">
                  <c:v>4.1116827999999996</c:v>
                </c:pt>
                <c:pt idx="20">
                  <c:v>4.0602428000000002</c:v>
                </c:pt>
                <c:pt idx="21">
                  <c:v>4.1098575999999998</c:v>
                </c:pt>
                <c:pt idx="22">
                  <c:v>4.0587103999999998</c:v>
                </c:pt>
                <c:pt idx="23">
                  <c:v>4.1498752000000003</c:v>
                </c:pt>
                <c:pt idx="24">
                  <c:v>4.1113540999999998</c:v>
                </c:pt>
                <c:pt idx="25">
                  <c:v>4.1237532999999997</c:v>
                </c:pt>
                <c:pt idx="26">
                  <c:v>3.9941073</c:v>
                </c:pt>
                <c:pt idx="27">
                  <c:v>4.0514922999999996</c:v>
                </c:pt>
                <c:pt idx="28">
                  <c:v>3.9456418000000002</c:v>
                </c:pt>
                <c:pt idx="29">
                  <c:v>3.9718501000000002</c:v>
                </c:pt>
                <c:pt idx="30">
                  <c:v>3.9415374999999999</c:v>
                </c:pt>
                <c:pt idx="31">
                  <c:v>4.1184161000000001</c:v>
                </c:pt>
                <c:pt idx="32">
                  <c:v>4.2165383434877999</c:v>
                </c:pt>
                <c:pt idx="33">
                  <c:v>4.4373239955990433</c:v>
                </c:pt>
                <c:pt idx="34">
                  <c:v>5.6580664387922353</c:v>
                </c:pt>
                <c:pt idx="35">
                  <c:v>6.2807537363684247</c:v>
                </c:pt>
                <c:pt idx="36">
                  <c:v>5.9981591904955511</c:v>
                </c:pt>
                <c:pt idx="37">
                  <c:v>5.8985698631676549</c:v>
                </c:pt>
                <c:pt idx="38">
                  <c:v>5.497893153717742</c:v>
                </c:pt>
                <c:pt idx="39">
                  <c:v>5.3035859957813578</c:v>
                </c:pt>
                <c:pt idx="40">
                  <c:v>4.7975268725080156</c:v>
                </c:pt>
              </c:numCache>
            </c:numRef>
          </c:val>
          <c:smooth val="0"/>
          <c:extLst>
            <c:ext xmlns:c16="http://schemas.microsoft.com/office/drawing/2014/chart" uri="{C3380CC4-5D6E-409C-BE32-E72D297353CC}">
              <c16:uniqueId val="{00000000-01A2-44E0-8716-A4F2E0E10E36}"/>
            </c:ext>
          </c:extLst>
        </c:ser>
        <c:ser>
          <c:idx val="1"/>
          <c:order val="1"/>
          <c:tx>
            <c:strRef>
              <c:f>'s14 Graf'!$A$13</c:f>
              <c:strCache>
                <c:ptCount val="1"/>
                <c:pt idx="0">
                  <c:v>Stockholms stad</c:v>
                </c:pt>
              </c:strCache>
            </c:strRef>
          </c:tx>
          <c:spPr>
            <a:ln w="28575" cap="rnd">
              <a:solidFill>
                <a:schemeClr val="accent2"/>
              </a:solidFill>
              <a:round/>
            </a:ln>
            <a:effectLst/>
          </c:spPr>
          <c:marker>
            <c:symbol val="none"/>
          </c:marker>
          <c:cat>
            <c:numRef>
              <c:f>'s14 Graf'!$B$1:$AP$1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's14 Graf'!$B$3:$AP$3</c:f>
              <c:numCache>
                <c:formatCode>General</c:formatCode>
                <c:ptCount val="41"/>
                <c:pt idx="0">
                  <c:v>4.4055238000000001</c:v>
                </c:pt>
                <c:pt idx="1">
                  <c:v>4.5286613999999998</c:v>
                </c:pt>
                <c:pt idx="2">
                  <c:v>4.4162812999999996</c:v>
                </c:pt>
                <c:pt idx="3">
                  <c:v>4.5916031000000004</c:v>
                </c:pt>
                <c:pt idx="4">
                  <c:v>4.6700434</c:v>
                </c:pt>
                <c:pt idx="5">
                  <c:v>4.8052821999999997</c:v>
                </c:pt>
                <c:pt idx="6">
                  <c:v>4.7439273999999996</c:v>
                </c:pt>
                <c:pt idx="7">
                  <c:v>4.9113774000000001</c:v>
                </c:pt>
                <c:pt idx="8">
                  <c:v>4.7926213999999998</c:v>
                </c:pt>
                <c:pt idx="9">
                  <c:v>4.6656051999999999</c:v>
                </c:pt>
                <c:pt idx="10">
                  <c:v>4.4994598999999997</c:v>
                </c:pt>
                <c:pt idx="11">
                  <c:v>4.5792039999999998</c:v>
                </c:pt>
                <c:pt idx="12">
                  <c:v>4.4575085999999997</c:v>
                </c:pt>
                <c:pt idx="13">
                  <c:v>4.4611543999999999</c:v>
                </c:pt>
                <c:pt idx="14">
                  <c:v>4.3589561999999997</c:v>
                </c:pt>
                <c:pt idx="15">
                  <c:v>4.4695399</c:v>
                </c:pt>
                <c:pt idx="16">
                  <c:v>4.3587458999999997</c:v>
                </c:pt>
                <c:pt idx="17">
                  <c:v>4.3086187000000002</c:v>
                </c:pt>
                <c:pt idx="18">
                  <c:v>4.1393345000000004</c:v>
                </c:pt>
                <c:pt idx="19">
                  <c:v>4.2012191999999997</c:v>
                </c:pt>
                <c:pt idx="20">
                  <c:v>4.1040339000000001</c:v>
                </c:pt>
                <c:pt idx="21">
                  <c:v>4.1696761000000002</c:v>
                </c:pt>
                <c:pt idx="22">
                  <c:v>4.1328072999999996</c:v>
                </c:pt>
                <c:pt idx="23">
                  <c:v>4.2201846999999999</c:v>
                </c:pt>
                <c:pt idx="24">
                  <c:v>4.1878292999999998</c:v>
                </c:pt>
                <c:pt idx="25">
                  <c:v>4.2047445999999997</c:v>
                </c:pt>
                <c:pt idx="26">
                  <c:v>4.0764649000000004</c:v>
                </c:pt>
                <c:pt idx="27">
                  <c:v>4.1055859999999997</c:v>
                </c:pt>
                <c:pt idx="28">
                  <c:v>3.9596222000000001</c:v>
                </c:pt>
                <c:pt idx="29">
                  <c:v>4.0029009000000002</c:v>
                </c:pt>
                <c:pt idx="30">
                  <c:v>4.0014609999999999</c:v>
                </c:pt>
                <c:pt idx="31">
                  <c:v>4.1799569999999999</c:v>
                </c:pt>
                <c:pt idx="32">
                  <c:v>4.2140906088929091</c:v>
                </c:pt>
                <c:pt idx="33">
                  <c:v>4.5255583454946056</c:v>
                </c:pt>
                <c:pt idx="34">
                  <c:v>6.0030819013952721</c:v>
                </c:pt>
                <c:pt idx="35">
                  <c:v>6.6885445398152692</c:v>
                </c:pt>
                <c:pt idx="36">
                  <c:v>6.3044842486507813</c:v>
                </c:pt>
                <c:pt idx="37">
                  <c:v>6.1554125812059413</c:v>
                </c:pt>
                <c:pt idx="38">
                  <c:v>5.7279270470121979</c:v>
                </c:pt>
                <c:pt idx="39">
                  <c:v>5.4002000653767501</c:v>
                </c:pt>
                <c:pt idx="40">
                  <c:v>4.8380393660463161</c:v>
                </c:pt>
              </c:numCache>
            </c:numRef>
          </c:val>
          <c:smooth val="0"/>
          <c:extLst>
            <c:ext xmlns:c16="http://schemas.microsoft.com/office/drawing/2014/chart" uri="{C3380CC4-5D6E-409C-BE32-E72D297353CC}">
              <c16:uniqueId val="{00000001-01A2-44E0-8716-A4F2E0E10E36}"/>
            </c:ext>
          </c:extLst>
        </c:ser>
        <c:ser>
          <c:idx val="2"/>
          <c:order val="2"/>
          <c:tx>
            <c:strRef>
              <c:f>'s14 Graf'!$A$14</c:f>
              <c:strCache>
                <c:ptCount val="1"/>
                <c:pt idx="0">
                  <c:v>Sverige, exkl Stockholms län</c:v>
                </c:pt>
              </c:strCache>
            </c:strRef>
          </c:tx>
          <c:spPr>
            <a:ln w="28575" cap="rnd">
              <a:solidFill>
                <a:schemeClr val="accent3"/>
              </a:solidFill>
              <a:prstDash val="sysDash"/>
              <a:round/>
            </a:ln>
            <a:effectLst/>
          </c:spPr>
          <c:marker>
            <c:symbol val="none"/>
          </c:marker>
          <c:cat>
            <c:numRef>
              <c:f>'s14 Graf'!$B$1:$AP$1</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's14 Graf'!$B$4:$AP$4</c:f>
              <c:numCache>
                <c:formatCode>General</c:formatCode>
                <c:ptCount val="41"/>
                <c:pt idx="0">
                  <c:v>5.7255092999999997</c:v>
                </c:pt>
                <c:pt idx="1">
                  <c:v>6.0456019000000003</c:v>
                </c:pt>
                <c:pt idx="2">
                  <c:v>5.5939731999999998</c:v>
                </c:pt>
                <c:pt idx="3">
                  <c:v>5.7258559</c:v>
                </c:pt>
                <c:pt idx="4">
                  <c:v>6.0335168000000001</c:v>
                </c:pt>
                <c:pt idx="5">
                  <c:v>6.2174649999999998</c:v>
                </c:pt>
                <c:pt idx="6">
                  <c:v>5.7224785999999996</c:v>
                </c:pt>
                <c:pt idx="7">
                  <c:v>5.8275926</c:v>
                </c:pt>
                <c:pt idx="8">
                  <c:v>5.9484181999999999</c:v>
                </c:pt>
                <c:pt idx="9">
                  <c:v>5.9195342000000002</c:v>
                </c:pt>
                <c:pt idx="10">
                  <c:v>5.3220879999999999</c:v>
                </c:pt>
                <c:pt idx="11">
                  <c:v>5.3195185</c:v>
                </c:pt>
                <c:pt idx="12">
                  <c:v>5.4982362</c:v>
                </c:pt>
                <c:pt idx="13">
                  <c:v>5.5895922000000002</c:v>
                </c:pt>
                <c:pt idx="14">
                  <c:v>5.1568560000000003</c:v>
                </c:pt>
                <c:pt idx="15">
                  <c:v>5.2397707000000002</c:v>
                </c:pt>
                <c:pt idx="16">
                  <c:v>5.4336295999999997</c:v>
                </c:pt>
                <c:pt idx="17">
                  <c:v>5.4879313999999999</c:v>
                </c:pt>
                <c:pt idx="18">
                  <c:v>5.0269994999999996</c:v>
                </c:pt>
                <c:pt idx="19">
                  <c:v>5.0341008</c:v>
                </c:pt>
                <c:pt idx="20">
                  <c:v>5.2427443</c:v>
                </c:pt>
                <c:pt idx="21">
                  <c:v>5.3860716999999996</c:v>
                </c:pt>
                <c:pt idx="22">
                  <c:v>5.0377263000000001</c:v>
                </c:pt>
                <c:pt idx="23">
                  <c:v>5.0206745000000002</c:v>
                </c:pt>
                <c:pt idx="24">
                  <c:v>5.1138281000000001</c:v>
                </c:pt>
                <c:pt idx="25">
                  <c:v>5.1361729</c:v>
                </c:pt>
                <c:pt idx="26">
                  <c:v>4.7593595000000004</c:v>
                </c:pt>
                <c:pt idx="27">
                  <c:v>4.7247968</c:v>
                </c:pt>
                <c:pt idx="28">
                  <c:v>4.7531942999999997</c:v>
                </c:pt>
                <c:pt idx="29">
                  <c:v>4.8384573</c:v>
                </c:pt>
                <c:pt idx="30">
                  <c:v>4.6251347000000003</c:v>
                </c:pt>
                <c:pt idx="31">
                  <c:v>4.8062633000000003</c:v>
                </c:pt>
                <c:pt idx="32">
                  <c:v>5.0511827428797478</c:v>
                </c:pt>
                <c:pt idx="33">
                  <c:v>5.2630687673629737</c:v>
                </c:pt>
                <c:pt idx="34">
                  <c:v>5.9293216268375231</c:v>
                </c:pt>
                <c:pt idx="35">
                  <c:v>6.2756123658226581</c:v>
                </c:pt>
                <c:pt idx="36">
                  <c:v>6.0408138788818055</c:v>
                </c:pt>
                <c:pt idx="37">
                  <c:v>6.0177602726913726</c:v>
                </c:pt>
                <c:pt idx="38">
                  <c:v>5.5018985989458047</c:v>
                </c:pt>
                <c:pt idx="39">
                  <c:v>5.1920597182686734</c:v>
                </c:pt>
                <c:pt idx="40">
                  <c:v>4.9119294596723746</c:v>
                </c:pt>
              </c:numCache>
            </c:numRef>
          </c:val>
          <c:smooth val="0"/>
          <c:extLst>
            <c:ext xmlns:c16="http://schemas.microsoft.com/office/drawing/2014/chart" uri="{C3380CC4-5D6E-409C-BE32-E72D297353CC}">
              <c16:uniqueId val="{00000002-01A2-44E0-8716-A4F2E0E10E36}"/>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's16 Graf'!$A$3</c:f>
              <c:strCache>
                <c:ptCount val="1"/>
                <c:pt idx="0">
                  <c:v>Stockholms län</c:v>
                </c:pt>
              </c:strCache>
            </c:strRef>
          </c:tx>
          <c:spPr>
            <a:ln w="28575" cap="rnd">
              <a:solidFill>
                <a:schemeClr val="accent1"/>
              </a:solidFill>
              <a:round/>
            </a:ln>
            <a:effectLst/>
          </c:spPr>
          <c:marker>
            <c:symbol val="none"/>
          </c:marker>
          <c:cat>
            <c:strRef>
              <c:f>'s16 Graf'!$B$12:$AP$12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's16 Graf'!$B$13:$AP$13</c:f>
              <c:numCache>
                <c:formatCode>General</c:formatCode>
                <c:ptCount val="41"/>
                <c:pt idx="0">
                  <c:v>100</c:v>
                </c:pt>
                <c:pt idx="1">
                  <c:v>100.38948626159649</c:v>
                </c:pt>
                <c:pt idx="2">
                  <c:v>100.84768008002015</c:v>
                </c:pt>
                <c:pt idx="3">
                  <c:v>101.3524917605917</c:v>
                </c:pt>
                <c:pt idx="4">
                  <c:v>101.69894614943631</c:v>
                </c:pt>
                <c:pt idx="5">
                  <c:v>102.12252321689068</c:v>
                </c:pt>
                <c:pt idx="6">
                  <c:v>102.55269850483367</c:v>
                </c:pt>
                <c:pt idx="7">
                  <c:v>103.06013991096228</c:v>
                </c:pt>
                <c:pt idx="8">
                  <c:v>103.42194233442171</c:v>
                </c:pt>
                <c:pt idx="9">
                  <c:v>103.82438597103572</c:v>
                </c:pt>
                <c:pt idx="10">
                  <c:v>104.29577623043663</c:v>
                </c:pt>
                <c:pt idx="11">
                  <c:v>104.82721985892239</c:v>
                </c:pt>
                <c:pt idx="12">
                  <c:v>105.09549967893442</c:v>
                </c:pt>
                <c:pt idx="13">
                  <c:v>105.43310862726892</c:v>
                </c:pt>
                <c:pt idx="14">
                  <c:v>105.8358391430346</c:v>
                </c:pt>
                <c:pt idx="15">
                  <c:v>106.34399774704239</c:v>
                </c:pt>
                <c:pt idx="16">
                  <c:v>106.69222122398902</c:v>
                </c:pt>
                <c:pt idx="17">
                  <c:v>107.06411223094919</c:v>
                </c:pt>
                <c:pt idx="18">
                  <c:v>107.50691020156607</c:v>
                </c:pt>
                <c:pt idx="19">
                  <c:v>108.09582528677157</c:v>
                </c:pt>
                <c:pt idx="20">
                  <c:v>108.4910013182097</c:v>
                </c:pt>
                <c:pt idx="21">
                  <c:v>108.91156615457145</c:v>
                </c:pt>
                <c:pt idx="22">
                  <c:v>109.39419251407979</c:v>
                </c:pt>
                <c:pt idx="23">
                  <c:v>109.95088150791332</c:v>
                </c:pt>
                <c:pt idx="24">
                  <c:v>110.35968429905621</c:v>
                </c:pt>
                <c:pt idx="25">
                  <c:v>110.7168010297049</c:v>
                </c:pt>
                <c:pt idx="26">
                  <c:v>111.19737142195955</c:v>
                </c:pt>
                <c:pt idx="27">
                  <c:v>111.7109329166573</c:v>
                </c:pt>
                <c:pt idx="28">
                  <c:v>112.08005075848457</c:v>
                </c:pt>
                <c:pt idx="29">
                  <c:v>112.48287690063415</c:v>
                </c:pt>
                <c:pt idx="30">
                  <c:v>112.92825678361613</c:v>
                </c:pt>
                <c:pt idx="31">
                  <c:v>113.40208551580632</c:v>
                </c:pt>
                <c:pt idx="32">
                  <c:v>113.65583012546659</c:v>
                </c:pt>
                <c:pt idx="33">
                  <c:v>113.95169815723177</c:v>
                </c:pt>
                <c:pt idx="34">
                  <c:v>114.06520667491284</c:v>
                </c:pt>
                <c:pt idx="35">
                  <c:v>114.26984713644403</c:v>
                </c:pt>
                <c:pt idx="36">
                  <c:v>114.36867700419752</c:v>
                </c:pt>
                <c:pt idx="37">
                  <c:v>114.54505986928829</c:v>
                </c:pt>
                <c:pt idx="38">
                  <c:v>114.8764052894778</c:v>
                </c:pt>
                <c:pt idx="39">
                  <c:v>115.15137895636234</c:v>
                </c:pt>
                <c:pt idx="40">
                  <c:v>115.47550458456791</c:v>
                </c:pt>
              </c:numCache>
            </c:numRef>
          </c:val>
          <c:smooth val="0"/>
          <c:extLst>
            <c:ext xmlns:c16="http://schemas.microsoft.com/office/drawing/2014/chart" uri="{C3380CC4-5D6E-409C-BE32-E72D297353CC}">
              <c16:uniqueId val="{00000000-21B4-4A32-BBBF-49F74B9B29E6}"/>
            </c:ext>
          </c:extLst>
        </c:ser>
        <c:ser>
          <c:idx val="1"/>
          <c:order val="1"/>
          <c:tx>
            <c:strRef>
              <c:f>'s16 Graf'!$A$4</c:f>
              <c:strCache>
                <c:ptCount val="1"/>
                <c:pt idx="0">
                  <c:v>Stockholms stad</c:v>
                </c:pt>
              </c:strCache>
            </c:strRef>
          </c:tx>
          <c:spPr>
            <a:ln w="28575" cap="rnd">
              <a:solidFill>
                <a:schemeClr val="accent2"/>
              </a:solidFill>
              <a:round/>
            </a:ln>
            <a:effectLst/>
          </c:spPr>
          <c:marker>
            <c:symbol val="none"/>
          </c:marker>
          <c:cat>
            <c:strRef>
              <c:f>'s16 Graf'!$B$12:$AP$12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's16 Graf'!$B$14:$AP$14</c:f>
              <c:numCache>
                <c:formatCode>General</c:formatCode>
                <c:ptCount val="41"/>
                <c:pt idx="0">
                  <c:v>100</c:v>
                </c:pt>
                <c:pt idx="1">
                  <c:v>100.44161680110699</c:v>
                </c:pt>
                <c:pt idx="2">
                  <c:v>100.88253941808858</c:v>
                </c:pt>
                <c:pt idx="3">
                  <c:v>101.52940332560475</c:v>
                </c:pt>
                <c:pt idx="4">
                  <c:v>101.95655795743264</c:v>
                </c:pt>
                <c:pt idx="5">
                  <c:v>102.46770886843359</c:v>
                </c:pt>
                <c:pt idx="6">
                  <c:v>102.91291228752181</c:v>
                </c:pt>
                <c:pt idx="7">
                  <c:v>103.45252474766407</c:v>
                </c:pt>
                <c:pt idx="8">
                  <c:v>103.86151489487739</c:v>
                </c:pt>
                <c:pt idx="9">
                  <c:v>104.32407291710054</c:v>
                </c:pt>
                <c:pt idx="10">
                  <c:v>104.72739389395643</c:v>
                </c:pt>
                <c:pt idx="11">
                  <c:v>105.28181561544051</c:v>
                </c:pt>
                <c:pt idx="12">
                  <c:v>105.51471438951134</c:v>
                </c:pt>
                <c:pt idx="13">
                  <c:v>105.85255066387141</c:v>
                </c:pt>
                <c:pt idx="14">
                  <c:v>106.12883594577958</c:v>
                </c:pt>
                <c:pt idx="15">
                  <c:v>106.61557471503741</c:v>
                </c:pt>
                <c:pt idx="16">
                  <c:v>106.84835779175401</c:v>
                </c:pt>
                <c:pt idx="17">
                  <c:v>107.12811399428918</c:v>
                </c:pt>
                <c:pt idx="18">
                  <c:v>107.38125980535077</c:v>
                </c:pt>
                <c:pt idx="19">
                  <c:v>107.93602861889754</c:v>
                </c:pt>
                <c:pt idx="20">
                  <c:v>108.24864287003484</c:v>
                </c:pt>
                <c:pt idx="21">
                  <c:v>108.66735159500372</c:v>
                </c:pt>
                <c:pt idx="22">
                  <c:v>109.02971570846118</c:v>
                </c:pt>
                <c:pt idx="23">
                  <c:v>109.60935945316803</c:v>
                </c:pt>
                <c:pt idx="24">
                  <c:v>109.88483485359657</c:v>
                </c:pt>
                <c:pt idx="25">
                  <c:v>110.15059167626954</c:v>
                </c:pt>
                <c:pt idx="26">
                  <c:v>110.53690514205321</c:v>
                </c:pt>
                <c:pt idx="27">
                  <c:v>111.07304668156848</c:v>
                </c:pt>
                <c:pt idx="28">
                  <c:v>111.31867216460493</c:v>
                </c:pt>
                <c:pt idx="29">
                  <c:v>111.67478862093381</c:v>
                </c:pt>
                <c:pt idx="30">
                  <c:v>112.04768119362646</c:v>
                </c:pt>
                <c:pt idx="31">
                  <c:v>112.53268450257079</c:v>
                </c:pt>
                <c:pt idx="32">
                  <c:v>112.69766892970692</c:v>
                </c:pt>
                <c:pt idx="33">
                  <c:v>112.90951078530736</c:v>
                </c:pt>
                <c:pt idx="34">
                  <c:v>112.83361332093058</c:v>
                </c:pt>
                <c:pt idx="35">
                  <c:v>113.01305991734581</c:v>
                </c:pt>
                <c:pt idx="36">
                  <c:v>112.86866961926314</c:v>
                </c:pt>
                <c:pt idx="37">
                  <c:v>112.83696854420333</c:v>
                </c:pt>
                <c:pt idx="38">
                  <c:v>112.89967651019757</c:v>
                </c:pt>
                <c:pt idx="39">
                  <c:v>113.07623067275698</c:v>
                </c:pt>
                <c:pt idx="40">
                  <c:v>113.24109940253886</c:v>
                </c:pt>
              </c:numCache>
            </c:numRef>
          </c:val>
          <c:smooth val="0"/>
          <c:extLst>
            <c:ext xmlns:c16="http://schemas.microsoft.com/office/drawing/2014/chart" uri="{C3380CC4-5D6E-409C-BE32-E72D297353CC}">
              <c16:uniqueId val="{00000001-21B4-4A32-BBBF-49F74B9B29E6}"/>
            </c:ext>
          </c:extLst>
        </c:ser>
        <c:ser>
          <c:idx val="2"/>
          <c:order val="2"/>
          <c:tx>
            <c:strRef>
              <c:f>'s16 Graf'!$A$5</c:f>
              <c:strCache>
                <c:ptCount val="1"/>
                <c:pt idx="0">
                  <c:v>Sverige exkl Stockholms län</c:v>
                </c:pt>
              </c:strCache>
            </c:strRef>
          </c:tx>
          <c:spPr>
            <a:ln w="28575" cap="rnd">
              <a:solidFill>
                <a:schemeClr val="accent3"/>
              </a:solidFill>
              <a:prstDash val="sysDot"/>
              <a:round/>
            </a:ln>
            <a:effectLst/>
          </c:spPr>
          <c:marker>
            <c:symbol val="none"/>
          </c:marker>
          <c:cat>
            <c:strRef>
              <c:f>'s16 Graf'!$B$12:$AP$12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's16 Graf'!$B$15:$AP$15</c:f>
              <c:numCache>
                <c:formatCode>General</c:formatCode>
                <c:ptCount val="41"/>
                <c:pt idx="0">
                  <c:v>100</c:v>
                </c:pt>
                <c:pt idx="1">
                  <c:v>100.05563235670948</c:v>
                </c:pt>
                <c:pt idx="2">
                  <c:v>100.18700156479532</c:v>
                </c:pt>
                <c:pt idx="3">
                  <c:v>100.39130706544459</c:v>
                </c:pt>
                <c:pt idx="4">
                  <c:v>100.50741525739029</c:v>
                </c:pt>
                <c:pt idx="5">
                  <c:v>100.62530931292686</c:v>
                </c:pt>
                <c:pt idx="6">
                  <c:v>100.81435379743598</c:v>
                </c:pt>
                <c:pt idx="7">
                  <c:v>101.0632247122392</c:v>
                </c:pt>
                <c:pt idx="8">
                  <c:v>101.2235871451374</c:v>
                </c:pt>
                <c:pt idx="9">
                  <c:v>101.40744991937908</c:v>
                </c:pt>
                <c:pt idx="10">
                  <c:v>101.64372508415882</c:v>
                </c:pt>
                <c:pt idx="11">
                  <c:v>101.95745531755766</c:v>
                </c:pt>
                <c:pt idx="12">
                  <c:v>102.13666402304739</c:v>
                </c:pt>
                <c:pt idx="13">
                  <c:v>102.31174630130062</c:v>
                </c:pt>
                <c:pt idx="14">
                  <c:v>102.54704735866716</c:v>
                </c:pt>
                <c:pt idx="15">
                  <c:v>102.8833173552659</c:v>
                </c:pt>
                <c:pt idx="16">
                  <c:v>103.08732521198336</c:v>
                </c:pt>
                <c:pt idx="17">
                  <c:v>103.31168109022101</c:v>
                </c:pt>
                <c:pt idx="18">
                  <c:v>103.60515800698705</c:v>
                </c:pt>
                <c:pt idx="19">
                  <c:v>104.08912704011239</c:v>
                </c:pt>
                <c:pt idx="20">
                  <c:v>104.5283953663875</c:v>
                </c:pt>
                <c:pt idx="21">
                  <c:v>104.79822311984417</c:v>
                </c:pt>
                <c:pt idx="22">
                  <c:v>105.05628040872465</c:v>
                </c:pt>
                <c:pt idx="23">
                  <c:v>105.44903510601941</c:v>
                </c:pt>
                <c:pt idx="24">
                  <c:v>105.69199372999529</c:v>
                </c:pt>
                <c:pt idx="25">
                  <c:v>105.89459454267146</c:v>
                </c:pt>
                <c:pt idx="26">
                  <c:v>106.14876893116876</c:v>
                </c:pt>
                <c:pt idx="27">
                  <c:v>106.48457893260016</c:v>
                </c:pt>
                <c:pt idx="28">
                  <c:v>106.69264557020595</c:v>
                </c:pt>
                <c:pt idx="29">
                  <c:v>106.91577028490748</c:v>
                </c:pt>
                <c:pt idx="30">
                  <c:v>107.14268319510478</c:v>
                </c:pt>
                <c:pt idx="31">
                  <c:v>107.44503531274665</c:v>
                </c:pt>
                <c:pt idx="32">
                  <c:v>107.56456640990818</c:v>
                </c:pt>
                <c:pt idx="33">
                  <c:v>107.69479915934531</c:v>
                </c:pt>
                <c:pt idx="34">
                  <c:v>107.78426821939388</c:v>
                </c:pt>
                <c:pt idx="35">
                  <c:v>108.00824527808196</c:v>
                </c:pt>
                <c:pt idx="36">
                  <c:v>108.06240294440201</c:v>
                </c:pt>
                <c:pt idx="37">
                  <c:v>108.15469962180279</c:v>
                </c:pt>
                <c:pt idx="38">
                  <c:v>108.32397784338572</c:v>
                </c:pt>
                <c:pt idx="39">
                  <c:v>108.60062434873478</c:v>
                </c:pt>
                <c:pt idx="40">
                  <c:v>108.73726997197546</c:v>
                </c:pt>
              </c:numCache>
            </c:numRef>
          </c:val>
          <c:smooth val="0"/>
          <c:extLst>
            <c:ext xmlns:c16="http://schemas.microsoft.com/office/drawing/2014/chart" uri="{C3380CC4-5D6E-409C-BE32-E72D297353CC}">
              <c16:uniqueId val="{00000002-21B4-4A32-BBBF-49F74B9B29E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's17 Graf'!$A$3</c:f>
              <c:strCache>
                <c:ptCount val="1"/>
                <c:pt idx="0">
                  <c:v>Stockholms län</c:v>
                </c:pt>
              </c:strCache>
            </c:strRef>
          </c:tx>
          <c:spPr>
            <a:ln w="28575" cap="rnd">
              <a:solidFill>
                <a:schemeClr val="accent1"/>
              </a:solidFill>
              <a:prstDash val="solid"/>
              <a:round/>
            </a:ln>
            <a:effectLst/>
          </c:spPr>
          <c:marker>
            <c:symbol val="none"/>
          </c:marker>
          <c:cat>
            <c:strRef>
              <c:f>'s17 Graf'!$B$11:$AP$11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's17 Graf'!$B$12:$AP$12</c:f>
              <c:numCache>
                <c:formatCode>General</c:formatCode>
                <c:ptCount val="41"/>
                <c:pt idx="0">
                  <c:v>100</c:v>
                </c:pt>
                <c:pt idx="1">
                  <c:v>80.838672102504361</c:v>
                </c:pt>
                <c:pt idx="2">
                  <c:v>129.17880023296448</c:v>
                </c:pt>
                <c:pt idx="3">
                  <c:v>82.527664531159004</c:v>
                </c:pt>
                <c:pt idx="4">
                  <c:v>85.323238206173556</c:v>
                </c:pt>
                <c:pt idx="5">
                  <c:v>171.17064647641234</c:v>
                </c:pt>
                <c:pt idx="6">
                  <c:v>177.40244612696563</c:v>
                </c:pt>
                <c:pt idx="7">
                  <c:v>141.64239953407105</c:v>
                </c:pt>
                <c:pt idx="8">
                  <c:v>217.76354105998834</c:v>
                </c:pt>
                <c:pt idx="9">
                  <c:v>173.44205008736168</c:v>
                </c:pt>
                <c:pt idx="10">
                  <c:v>193.24403028538148</c:v>
                </c:pt>
                <c:pt idx="11">
                  <c:v>158.24111822947</c:v>
                </c:pt>
                <c:pt idx="12">
                  <c:v>260.45428072218988</c:v>
                </c:pt>
                <c:pt idx="13">
                  <c:v>162.84216656959813</c:v>
                </c:pt>
                <c:pt idx="14">
                  <c:v>248.04892253931274</c:v>
                </c:pt>
                <c:pt idx="15">
                  <c:v>224.86895748398371</c:v>
                </c:pt>
                <c:pt idx="16">
                  <c:v>184.97379149679674</c:v>
                </c:pt>
                <c:pt idx="17">
                  <c:v>306.69772859638903</c:v>
                </c:pt>
                <c:pt idx="18">
                  <c:v>271.92778101339547</c:v>
                </c:pt>
                <c:pt idx="19">
                  <c:v>256.78509027373326</c:v>
                </c:pt>
                <c:pt idx="20">
                  <c:v>277.92661619103086</c:v>
                </c:pt>
                <c:pt idx="21">
                  <c:v>273.96622015142691</c:v>
                </c:pt>
                <c:pt idx="22">
                  <c:v>293.65171811298779</c:v>
                </c:pt>
                <c:pt idx="23">
                  <c:v>244.90390215492138</c:v>
                </c:pt>
                <c:pt idx="24">
                  <c:v>299.41758881770528</c:v>
                </c:pt>
                <c:pt idx="25">
                  <c:v>167.44321490972627</c:v>
                </c:pt>
                <c:pt idx="26">
                  <c:v>174.49039021549214</c:v>
                </c:pt>
                <c:pt idx="27">
                  <c:v>168.02562609202096</c:v>
                </c:pt>
                <c:pt idx="28">
                  <c:v>245.31158998252766</c:v>
                </c:pt>
                <c:pt idx="29">
                  <c:v>148.04892253931274</c:v>
                </c:pt>
                <c:pt idx="30">
                  <c:v>207.3966220151427</c:v>
                </c:pt>
                <c:pt idx="31">
                  <c:v>132.38206173558532</c:v>
                </c:pt>
                <c:pt idx="32">
                  <c:v>272.10250436808388</c:v>
                </c:pt>
                <c:pt idx="33">
                  <c:v>200.64065230052418</c:v>
                </c:pt>
                <c:pt idx="34">
                  <c:v>147.00058241118231</c:v>
                </c:pt>
                <c:pt idx="35">
                  <c:v>133.89633080955156</c:v>
                </c:pt>
                <c:pt idx="36">
                  <c:v>171.98602213162494</c:v>
                </c:pt>
                <c:pt idx="37">
                  <c:v>225.91729761211414</c:v>
                </c:pt>
                <c:pt idx="38">
                  <c:v>207.22189866045429</c:v>
                </c:pt>
                <c:pt idx="39">
                  <c:v>204.60104834012813</c:v>
                </c:pt>
                <c:pt idx="40">
                  <c:v>224.28654630168899</c:v>
                </c:pt>
              </c:numCache>
            </c:numRef>
          </c:val>
          <c:smooth val="0"/>
          <c:extLst>
            <c:ext xmlns:c16="http://schemas.microsoft.com/office/drawing/2014/chart" uri="{C3380CC4-5D6E-409C-BE32-E72D297353CC}">
              <c16:uniqueId val="{00000000-9DF8-4597-9730-F556297A3246}"/>
            </c:ext>
          </c:extLst>
        </c:ser>
        <c:ser>
          <c:idx val="1"/>
          <c:order val="1"/>
          <c:tx>
            <c:strRef>
              <c:f>'s17 Graf'!$A$4</c:f>
              <c:strCache>
                <c:ptCount val="1"/>
                <c:pt idx="0">
                  <c:v>Stockholms stad</c:v>
                </c:pt>
              </c:strCache>
            </c:strRef>
          </c:tx>
          <c:spPr>
            <a:ln w="28575" cap="rnd">
              <a:solidFill>
                <a:schemeClr val="accent2"/>
              </a:solidFill>
              <a:round/>
            </a:ln>
            <a:effectLst/>
          </c:spPr>
          <c:marker>
            <c:symbol val="none"/>
          </c:marker>
          <c:cat>
            <c:strRef>
              <c:f>'s17 Graf'!$B$11:$AP$11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's17 Graf'!$B$13:$AP$13</c:f>
              <c:numCache>
                <c:formatCode>General</c:formatCode>
                <c:ptCount val="41"/>
                <c:pt idx="0">
                  <c:v>100</c:v>
                </c:pt>
                <c:pt idx="1">
                  <c:v>140.46920821114369</c:v>
                </c:pt>
                <c:pt idx="2">
                  <c:v>326.39296187683283</c:v>
                </c:pt>
                <c:pt idx="3">
                  <c:v>238.41642228739002</c:v>
                </c:pt>
                <c:pt idx="4">
                  <c:v>157.47800586510263</c:v>
                </c:pt>
                <c:pt idx="5">
                  <c:v>461.58357771260995</c:v>
                </c:pt>
                <c:pt idx="6">
                  <c:v>400.29325513196483</c:v>
                </c:pt>
                <c:pt idx="7">
                  <c:v>415.54252199413492</c:v>
                </c:pt>
                <c:pt idx="8">
                  <c:v>353.07917888563048</c:v>
                </c:pt>
                <c:pt idx="9">
                  <c:v>309.38416422287389</c:v>
                </c:pt>
                <c:pt idx="10">
                  <c:v>249.26686217008799</c:v>
                </c:pt>
                <c:pt idx="11">
                  <c:v>238.41642228739002</c:v>
                </c:pt>
                <c:pt idx="12">
                  <c:v>400.5865102639296</c:v>
                </c:pt>
                <c:pt idx="13">
                  <c:v>154.54545454545453</c:v>
                </c:pt>
                <c:pt idx="14">
                  <c:v>357.77126099706743</c:v>
                </c:pt>
                <c:pt idx="15">
                  <c:v>407.62463343108504</c:v>
                </c:pt>
                <c:pt idx="16">
                  <c:v>388.85630498533726</c:v>
                </c:pt>
                <c:pt idx="17">
                  <c:v>544.86803519061584</c:v>
                </c:pt>
                <c:pt idx="18">
                  <c:v>554.25219941348973</c:v>
                </c:pt>
                <c:pt idx="19">
                  <c:v>342.52199413489734</c:v>
                </c:pt>
                <c:pt idx="20">
                  <c:v>493.54838709677421</c:v>
                </c:pt>
                <c:pt idx="21">
                  <c:v>324.92668621700881</c:v>
                </c:pt>
                <c:pt idx="22">
                  <c:v>554.25219941348973</c:v>
                </c:pt>
                <c:pt idx="23">
                  <c:v>549.26686217008796</c:v>
                </c:pt>
                <c:pt idx="24">
                  <c:v>653.95894428152496</c:v>
                </c:pt>
                <c:pt idx="25">
                  <c:v>191.78885630498533</c:v>
                </c:pt>
                <c:pt idx="26">
                  <c:v>368.32844574780057</c:v>
                </c:pt>
                <c:pt idx="27">
                  <c:v>212.02346041055719</c:v>
                </c:pt>
                <c:pt idx="28">
                  <c:v>512.90322580645159</c:v>
                </c:pt>
                <c:pt idx="29">
                  <c:v>263.92961876832845</c:v>
                </c:pt>
                <c:pt idx="30">
                  <c:v>325.5131964809384</c:v>
                </c:pt>
                <c:pt idx="31">
                  <c:v>162.7565982404692</c:v>
                </c:pt>
                <c:pt idx="32">
                  <c:v>472.43401759530792</c:v>
                </c:pt>
                <c:pt idx="33">
                  <c:v>209.67741935483872</c:v>
                </c:pt>
                <c:pt idx="34">
                  <c:v>268.32844574780057</c:v>
                </c:pt>
                <c:pt idx="35">
                  <c:v>209.97067448680352</c:v>
                </c:pt>
                <c:pt idx="36">
                  <c:v>444.28152492668625</c:v>
                </c:pt>
                <c:pt idx="37">
                  <c:v>377.41935483870969</c:v>
                </c:pt>
                <c:pt idx="38">
                  <c:v>261.58357771260995</c:v>
                </c:pt>
                <c:pt idx="39">
                  <c:v>422.28739002932554</c:v>
                </c:pt>
                <c:pt idx="40">
                  <c:v>58.651026392961874</c:v>
                </c:pt>
              </c:numCache>
            </c:numRef>
          </c:val>
          <c:smooth val="0"/>
          <c:extLst>
            <c:ext xmlns:c16="http://schemas.microsoft.com/office/drawing/2014/chart" uri="{C3380CC4-5D6E-409C-BE32-E72D297353CC}">
              <c16:uniqueId val="{00000001-9DF8-4597-9730-F556297A3246}"/>
            </c:ext>
          </c:extLst>
        </c:ser>
        <c:ser>
          <c:idx val="2"/>
          <c:order val="2"/>
          <c:tx>
            <c:strRef>
              <c:f>'s17 Graf'!$A$5</c:f>
              <c:strCache>
                <c:ptCount val="1"/>
                <c:pt idx="0">
                  <c:v>Sverige exkl Stockholms län</c:v>
                </c:pt>
              </c:strCache>
            </c:strRef>
          </c:tx>
          <c:spPr>
            <a:ln w="28575" cap="rnd">
              <a:solidFill>
                <a:schemeClr val="accent3"/>
              </a:solidFill>
              <a:prstDash val="sysDash"/>
              <a:round/>
            </a:ln>
            <a:effectLst/>
          </c:spPr>
          <c:marker>
            <c:symbol val="none"/>
          </c:marker>
          <c:cat>
            <c:strRef>
              <c:f>'s17 Graf'!$B$11:$AP$11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's17 Graf'!$B$14:$AP$14</c:f>
              <c:numCache>
                <c:formatCode>General</c:formatCode>
                <c:ptCount val="41"/>
                <c:pt idx="0">
                  <c:v>100</c:v>
                </c:pt>
                <c:pt idx="1">
                  <c:v>110.91437632135306</c:v>
                </c:pt>
                <c:pt idx="2">
                  <c:v>105.62896405919662</c:v>
                </c:pt>
                <c:pt idx="3">
                  <c:v>78.911205073995774</c:v>
                </c:pt>
                <c:pt idx="4">
                  <c:v>96.485200845665958</c:v>
                </c:pt>
                <c:pt idx="5">
                  <c:v>116.62262156448203</c:v>
                </c:pt>
                <c:pt idx="6">
                  <c:v>126.24207188160676</c:v>
                </c:pt>
                <c:pt idx="7">
                  <c:v>107.84883720930233</c:v>
                </c:pt>
                <c:pt idx="8">
                  <c:v>134.09090909090909</c:v>
                </c:pt>
                <c:pt idx="9">
                  <c:v>151.98202959830866</c:v>
                </c:pt>
                <c:pt idx="10">
                  <c:v>156.15750528541227</c:v>
                </c:pt>
                <c:pt idx="11">
                  <c:v>133.29809725158563</c:v>
                </c:pt>
                <c:pt idx="12">
                  <c:v>174.86786469344608</c:v>
                </c:pt>
                <c:pt idx="13">
                  <c:v>225.07928118393235</c:v>
                </c:pt>
                <c:pt idx="14">
                  <c:v>236.81289640591967</c:v>
                </c:pt>
                <c:pt idx="15">
                  <c:v>209.09090909090909</c:v>
                </c:pt>
                <c:pt idx="16">
                  <c:v>227.53699788583509</c:v>
                </c:pt>
                <c:pt idx="17">
                  <c:v>254.12262156448202</c:v>
                </c:pt>
                <c:pt idx="18">
                  <c:v>314.69344608879493</c:v>
                </c:pt>
                <c:pt idx="19">
                  <c:v>270.95665961945031</c:v>
                </c:pt>
                <c:pt idx="20">
                  <c:v>271.40591966173361</c:v>
                </c:pt>
                <c:pt idx="21">
                  <c:v>324.20718816067654</c:v>
                </c:pt>
                <c:pt idx="22">
                  <c:v>334.83086680761102</c:v>
                </c:pt>
                <c:pt idx="23">
                  <c:v>224.8414376321353</c:v>
                </c:pt>
                <c:pt idx="24">
                  <c:v>297.04016913319236</c:v>
                </c:pt>
                <c:pt idx="25">
                  <c:v>288.42494714587735</c:v>
                </c:pt>
                <c:pt idx="26">
                  <c:v>300.58139534883719</c:v>
                </c:pt>
                <c:pt idx="27">
                  <c:v>215.43340380549682</c:v>
                </c:pt>
                <c:pt idx="28">
                  <c:v>251.84989429175477</c:v>
                </c:pt>
                <c:pt idx="29">
                  <c:v>240.01057082452431</c:v>
                </c:pt>
                <c:pt idx="30">
                  <c:v>240.03699788583509</c:v>
                </c:pt>
                <c:pt idx="31">
                  <c:v>175.02642706131078</c:v>
                </c:pt>
                <c:pt idx="32">
                  <c:v>249.15433403805497</c:v>
                </c:pt>
                <c:pt idx="33">
                  <c:v>222.25158562367864</c:v>
                </c:pt>
                <c:pt idx="34">
                  <c:v>263.74207188160676</c:v>
                </c:pt>
                <c:pt idx="35">
                  <c:v>210.72938689217759</c:v>
                </c:pt>
                <c:pt idx="36">
                  <c:v>261.6014799154334</c:v>
                </c:pt>
                <c:pt idx="37">
                  <c:v>304.75687103594078</c:v>
                </c:pt>
                <c:pt idx="38">
                  <c:v>293.89534883720933</c:v>
                </c:pt>
                <c:pt idx="39">
                  <c:v>199.04862579281183</c:v>
                </c:pt>
                <c:pt idx="40">
                  <c:v>306.42177589852008</c:v>
                </c:pt>
              </c:numCache>
            </c:numRef>
          </c:val>
          <c:smooth val="0"/>
          <c:extLst>
            <c:ext xmlns:c16="http://schemas.microsoft.com/office/drawing/2014/chart" uri="{C3380CC4-5D6E-409C-BE32-E72D297353CC}">
              <c16:uniqueId val="{00000002-9DF8-4597-9730-F556297A324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manualLayout>
          <c:xMode val="edge"/>
          <c:yMode val="edge"/>
          <c:x val="4.7994947999921066E-2"/>
          <c:y val="0.91385646794150732"/>
          <c:w val="0.89999992106249882"/>
          <c:h val="6.32863892013498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's18 Graf'!$A$2</c:f>
              <c:strCache>
                <c:ptCount val="1"/>
                <c:pt idx="0">
                  <c:v>Stockholms län</c:v>
                </c:pt>
              </c:strCache>
            </c:strRef>
          </c:tx>
          <c:spPr>
            <a:ln w="28575" cap="rnd">
              <a:solidFill>
                <a:schemeClr val="accent1"/>
              </a:solidFill>
              <a:round/>
            </a:ln>
            <a:effectLst/>
          </c:spPr>
          <c:marker>
            <c:symbol val="none"/>
          </c:marker>
          <c:cat>
            <c:numRef>
              <c:f>'s18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's18 Graf'!$B$6:$L$6</c:f>
              <c:numCache>
                <c:formatCode>General</c:formatCode>
                <c:ptCount val="11"/>
                <c:pt idx="0">
                  <c:v>100</c:v>
                </c:pt>
                <c:pt idx="1">
                  <c:v>99.924804133491392</c:v>
                </c:pt>
                <c:pt idx="2">
                  <c:v>106.18663553807441</c:v>
                </c:pt>
                <c:pt idx="3">
                  <c:v>115.03891504459671</c:v>
                </c:pt>
                <c:pt idx="4">
                  <c:v>122.95273119823558</c:v>
                </c:pt>
                <c:pt idx="5">
                  <c:v>132.34937368342671</c:v>
                </c:pt>
                <c:pt idx="6">
                  <c:v>135.1848217121931</c:v>
                </c:pt>
                <c:pt idx="7">
                  <c:v>140.28113870731977</c:v>
                </c:pt>
                <c:pt idx="8">
                  <c:v>145.98788946250667</c:v>
                </c:pt>
                <c:pt idx="9">
                  <c:v>62.282794996354276</c:v>
                </c:pt>
                <c:pt idx="10">
                  <c:v>126.95141236517901</c:v>
                </c:pt>
              </c:numCache>
            </c:numRef>
          </c:val>
          <c:smooth val="0"/>
          <c:extLst>
            <c:ext xmlns:c16="http://schemas.microsoft.com/office/drawing/2014/chart" uri="{C3380CC4-5D6E-409C-BE32-E72D297353CC}">
              <c16:uniqueId val="{00000000-200C-486E-B1D7-29D60B8FAD2D}"/>
            </c:ext>
          </c:extLst>
        </c:ser>
        <c:ser>
          <c:idx val="1"/>
          <c:order val="1"/>
          <c:tx>
            <c:strRef>
              <c:f>'s18 Graf'!$A$3</c:f>
              <c:strCache>
                <c:ptCount val="1"/>
                <c:pt idx="0">
                  <c:v>Stockholms kommun</c:v>
                </c:pt>
              </c:strCache>
            </c:strRef>
          </c:tx>
          <c:spPr>
            <a:ln w="28575" cap="rnd">
              <a:solidFill>
                <a:schemeClr val="accent2"/>
              </a:solidFill>
              <a:round/>
            </a:ln>
            <a:effectLst/>
          </c:spPr>
          <c:marker>
            <c:symbol val="none"/>
          </c:marker>
          <c:cat>
            <c:numRef>
              <c:f>'s18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's18 Graf'!$B$7:$L$7</c:f>
              <c:numCache>
                <c:formatCode>General</c:formatCode>
                <c:ptCount val="11"/>
                <c:pt idx="0">
                  <c:v>100</c:v>
                </c:pt>
                <c:pt idx="1">
                  <c:v>100.92511718110858</c:v>
                </c:pt>
                <c:pt idx="2">
                  <c:v>105.11193562979433</c:v>
                </c:pt>
                <c:pt idx="3">
                  <c:v>111.7459624250474</c:v>
                </c:pt>
                <c:pt idx="4">
                  <c:v>119.14702018306241</c:v>
                </c:pt>
                <c:pt idx="5">
                  <c:v>129.0224761547272</c:v>
                </c:pt>
                <c:pt idx="6">
                  <c:v>132.95628446857043</c:v>
                </c:pt>
                <c:pt idx="7">
                  <c:v>138.39167123841423</c:v>
                </c:pt>
                <c:pt idx="8">
                  <c:v>141.86535722191744</c:v>
                </c:pt>
                <c:pt idx="9">
                  <c:v>52.09235651931202</c:v>
                </c:pt>
                <c:pt idx="10">
                  <c:v>115.73427078220195</c:v>
                </c:pt>
              </c:numCache>
            </c:numRef>
          </c:val>
          <c:smooth val="0"/>
          <c:extLst>
            <c:ext xmlns:c16="http://schemas.microsoft.com/office/drawing/2014/chart" uri="{C3380CC4-5D6E-409C-BE32-E72D297353CC}">
              <c16:uniqueId val="{00000001-200C-486E-B1D7-29D60B8FAD2D}"/>
            </c:ext>
          </c:extLst>
        </c:ser>
        <c:ser>
          <c:idx val="2"/>
          <c:order val="2"/>
          <c:tx>
            <c:strRef>
              <c:f>'s18 Graf'!$A$4</c:f>
              <c:strCache>
                <c:ptCount val="1"/>
                <c:pt idx="0">
                  <c:v>Sverige exkl Stockholms län</c:v>
                </c:pt>
              </c:strCache>
            </c:strRef>
          </c:tx>
          <c:spPr>
            <a:ln w="28575" cap="rnd">
              <a:solidFill>
                <a:schemeClr val="accent3"/>
              </a:solidFill>
              <a:prstDash val="sysDash"/>
              <a:round/>
            </a:ln>
            <a:effectLst/>
          </c:spPr>
          <c:marker>
            <c:symbol val="none"/>
          </c:marker>
          <c:cat>
            <c:numRef>
              <c:f>'s18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's18 Graf'!$B$8:$L$8</c:f>
              <c:numCache>
                <c:formatCode>General</c:formatCode>
                <c:ptCount val="11"/>
                <c:pt idx="0">
                  <c:v>100</c:v>
                </c:pt>
                <c:pt idx="1">
                  <c:v>104.31033273035524</c:v>
                </c:pt>
                <c:pt idx="2">
                  <c:v>108.1359513766057</c:v>
                </c:pt>
                <c:pt idx="3">
                  <c:v>114.14410032450282</c:v>
                </c:pt>
                <c:pt idx="4">
                  <c:v>122.81070697401495</c:v>
                </c:pt>
                <c:pt idx="5">
                  <c:v>126.97201149652344</c:v>
                </c:pt>
                <c:pt idx="6">
                  <c:v>129.77960535050775</c:v>
                </c:pt>
                <c:pt idx="7">
                  <c:v>135.69733996630836</c:v>
                </c:pt>
                <c:pt idx="8">
                  <c:v>138.79897469974691</c:v>
                </c:pt>
                <c:pt idx="9">
                  <c:v>84.533212262756834</c:v>
                </c:pt>
                <c:pt idx="10">
                  <c:v>141.37656036505973</c:v>
                </c:pt>
              </c:numCache>
            </c:numRef>
          </c:val>
          <c:smooth val="0"/>
          <c:extLst>
            <c:ext xmlns:c16="http://schemas.microsoft.com/office/drawing/2014/chart" uri="{C3380CC4-5D6E-409C-BE32-E72D297353CC}">
              <c16:uniqueId val="{00000002-200C-486E-B1D7-29D60B8FAD2D}"/>
            </c:ext>
          </c:extLst>
        </c:ser>
        <c:dLbls>
          <c:showLegendKey val="0"/>
          <c:showVal val="0"/>
          <c:showCatName val="0"/>
          <c:showSerName val="0"/>
          <c:showPercent val="0"/>
          <c:showBubbleSize val="0"/>
        </c:dLbls>
        <c:smooth val="0"/>
        <c:axId val="297720264"/>
        <c:axId val="297718296"/>
      </c:lineChart>
      <c:catAx>
        <c:axId val="29772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18296"/>
        <c:crosses val="autoZero"/>
        <c:auto val="1"/>
        <c:lblAlgn val="ctr"/>
        <c:lblOffset val="100"/>
        <c:noMultiLvlLbl val="0"/>
      </c:catAx>
      <c:valAx>
        <c:axId val="2977182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2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2022-04-06</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06/04/2022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241C740-7330-441A-80F0-A683365F9479}" type="slidenum">
              <a:rPr lang="en-GB" smtClean="0"/>
              <a:t>1</a:t>
            </a:fld>
            <a:endParaRPr lang="en-GB" dirty="0"/>
          </a:p>
        </p:txBody>
      </p:sp>
    </p:spTree>
    <p:extLst>
      <p:ext uri="{BB962C8B-B14F-4D97-AF65-F5344CB8AC3E}">
        <p14:creationId xmlns:p14="http://schemas.microsoft.com/office/powerpoint/2010/main" val="2643048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0241C740-7330-441A-80F0-A683365F9479}" type="slidenum">
              <a:rPr lang="en-GB" smtClean="0"/>
              <a:t>3</a:t>
            </a:fld>
            <a:endParaRPr lang="en-GB" dirty="0"/>
          </a:p>
        </p:txBody>
      </p:sp>
    </p:spTree>
    <p:extLst>
      <p:ext uri="{BB962C8B-B14F-4D97-AF65-F5344CB8AC3E}">
        <p14:creationId xmlns:p14="http://schemas.microsoft.com/office/powerpoint/2010/main" val="26618869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4/6/2022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4/6/2022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4/6/2022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4/6/2022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4/6/2022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4/6/2022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4/6/2022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sv-SE" sz="3200" b="1" dirty="0">
                <a:solidFill>
                  <a:schemeClr val="bg1"/>
                </a:solidFill>
                <a:latin typeface="+mj-lt"/>
              </a:rPr>
              <a:t>Stockholmskonjunkturen</a:t>
            </a:r>
            <a:r>
              <a:rPr lang="sv-SE" sz="3200" dirty="0">
                <a:solidFill>
                  <a:schemeClr val="bg1"/>
                </a:solidFill>
                <a:latin typeface="+mj-lt"/>
              </a:rPr>
              <a:t> </a:t>
            </a:r>
          </a:p>
          <a:p>
            <a:r>
              <a:rPr lang="sv-SE" sz="2000" dirty="0">
                <a:solidFill>
                  <a:schemeClr val="bg1"/>
                </a:solidFill>
                <a:latin typeface="+mj-lt"/>
              </a:rPr>
              <a:t>Stockholms län och stad, 2021 kv4</a:t>
            </a:r>
          </a:p>
          <a:p>
            <a:r>
              <a:rPr lang="sv-SE" sz="2000" dirty="0" smtClean="0">
                <a:solidFill>
                  <a:schemeClr val="bg1"/>
                </a:solidFill>
                <a:latin typeface="+mj-lt"/>
              </a:rPr>
              <a:t/>
            </a:r>
            <a:br>
              <a:rPr lang="sv-SE" sz="2000" dirty="0" smtClean="0">
                <a:solidFill>
                  <a:schemeClr val="bg1"/>
                </a:solidFill>
                <a:latin typeface="+mj-lt"/>
              </a:rPr>
            </a:br>
            <a:r>
              <a:rPr lang="sv-SE" sz="2000" dirty="0" smtClean="0">
                <a:solidFill>
                  <a:schemeClr val="bg1"/>
                </a:solidFill>
                <a:latin typeface="+mj-lt"/>
              </a:rPr>
              <a:t>April, 2022</a:t>
            </a:r>
            <a:endParaRPr lang="sv-SE" sz="2000" dirty="0">
              <a:solidFill>
                <a:schemeClr val="bg1"/>
              </a:solidFill>
              <a:highlight>
                <a:srgbClr val="FFFF00"/>
              </a:highlight>
              <a:latin typeface="+mj-l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descr="En bild som visar himmel, utomhus, natur, solnedgång&#10;&#10;Automatiskt genererad beskrivning">
            <a:extLst>
              <a:ext uri="{FF2B5EF4-FFF2-40B4-BE49-F238E27FC236}">
                <a16:creationId xmlns:a16="http://schemas.microsoft.com/office/drawing/2014/main" id="{07EA6AA3-F5CB-4DEB-887F-512621E62AD2}"/>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Stockholms län och stad.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
            </a:r>
            <a:br>
              <a:rPr lang="sv-SE" sz="1100" dirty="0"/>
            </a:br>
            <a:r>
              <a:rPr lang="sv-SE" sz="1100" dirty="0"/>
              <a:t>Frågor kan ställas till </a:t>
            </a:r>
            <a:r>
              <a:rPr lang="sv-SE" sz="1100" dirty="0" smtClean="0"/>
              <a:t>Viktor Gustafsson </a:t>
            </a:r>
            <a:r>
              <a:rPr lang="sv-SE" sz="1100" dirty="0"/>
              <a:t>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447777" y="1095979"/>
            <a:ext cx="5155635" cy="5902946"/>
          </a:xfrm>
        </p:spPr>
        <p:txBody>
          <a:bodyPr/>
          <a:lstStyle/>
          <a:p>
            <a:pPr>
              <a:lnSpc>
                <a:spcPct val="107000"/>
              </a:lnSpc>
              <a:spcAft>
                <a:spcPts val="800"/>
              </a:spcAft>
            </a:pPr>
            <a:r>
              <a:rPr lang="sv-SE" sz="1100" b="1" dirty="0" smtClean="0">
                <a:ea typeface="Minion Pro" panose="02040503050201020203" pitchFamily="18" charset="0"/>
                <a:cs typeface="Times New Roman" panose="02020603050405020304" pitchFamily="18" charset="0"/>
              </a:rPr>
              <a:t>2021 </a:t>
            </a:r>
            <a:r>
              <a:rPr lang="sv-SE" sz="1100" b="1" dirty="0">
                <a:ea typeface="Minion Pro" panose="02040503050201020203" pitchFamily="18" charset="0"/>
                <a:cs typeface="Times New Roman" panose="02020603050405020304" pitchFamily="18" charset="0"/>
              </a:rPr>
              <a:t>har </a:t>
            </a:r>
            <a:r>
              <a:rPr lang="sv-SE" sz="1100" b="1" dirty="0" smtClean="0">
                <a:ea typeface="Minion Pro" panose="02040503050201020203" pitchFamily="18" charset="0"/>
                <a:cs typeface="Times New Roman" panose="02020603050405020304" pitchFamily="18" charset="0"/>
              </a:rPr>
              <a:t>präglats av en stark ekonomisk återhämtning i Stockholmsekonomin efter Covid-19 </a:t>
            </a:r>
            <a:r>
              <a:rPr lang="sv-SE" sz="1100" b="1" dirty="0" smtClean="0">
                <a:effectLst/>
                <a:ea typeface="Minion Pro" panose="02040503050201020203" pitchFamily="18" charset="0"/>
                <a:cs typeface="Times New Roman" panose="02020603050405020304" pitchFamily="18" charset="0"/>
              </a:rPr>
              <a:t>- vilket </a:t>
            </a:r>
            <a:r>
              <a:rPr lang="sv-SE" sz="1100" b="1" dirty="0">
                <a:effectLst/>
                <a:ea typeface="Minion Pro" panose="02040503050201020203" pitchFamily="18" charset="0"/>
                <a:cs typeface="Times New Roman" panose="02020603050405020304" pitchFamily="18" charset="0"/>
              </a:rPr>
              <a:t>är en trend som fortsätter under det fjärde kvartalet. Lönesumman i privat sektor visar en stark återhämtning samtidigt som näringslivet stärks med fler företag. Även på arbetsmarknaden går återhämtningen </a:t>
            </a:r>
            <a:r>
              <a:rPr lang="sv-SE" sz="1100" b="1" dirty="0" smtClean="0">
                <a:effectLst/>
                <a:ea typeface="Minion Pro" panose="02040503050201020203" pitchFamily="18" charset="0"/>
                <a:cs typeface="Times New Roman" panose="02020603050405020304" pitchFamily="18" charset="0"/>
              </a:rPr>
              <a:t>snabbt. Sysselsättningen stiger, arbetslösheten </a:t>
            </a:r>
            <a:r>
              <a:rPr lang="sv-SE" sz="1100" b="1" dirty="0">
                <a:effectLst/>
                <a:ea typeface="Minion Pro" panose="02040503050201020203" pitchFamily="18" charset="0"/>
                <a:cs typeface="Times New Roman" panose="02020603050405020304" pitchFamily="18" charset="0"/>
              </a:rPr>
              <a:t>sjunker, varslen blir färre och de lediga jobben blir fler. </a:t>
            </a:r>
            <a:r>
              <a:rPr lang="sv-SE" sz="1100" dirty="0">
                <a:ea typeface="Minion Pro" panose="02040503050201020203" pitchFamily="18" charset="0"/>
                <a:cs typeface="Times New Roman" panose="02020603050405020304" pitchFamily="18" charset="0"/>
              </a:rPr>
              <a:t/>
            </a:r>
            <a:br>
              <a:rPr lang="sv-SE" sz="1100" dirty="0">
                <a:ea typeface="Minion Pro" panose="02040503050201020203" pitchFamily="18" charset="0"/>
                <a:cs typeface="Times New Roman" panose="02020603050405020304" pitchFamily="18" charset="0"/>
              </a:rPr>
            </a:br>
            <a:r>
              <a:rPr lang="sv-SE" sz="1100" dirty="0" smtClean="0">
                <a:ea typeface="Minion Pro" panose="02040503050201020203" pitchFamily="18" charset="0"/>
                <a:cs typeface="Times New Roman" panose="02020603050405020304" pitchFamily="18" charset="0"/>
              </a:rPr>
              <a:t/>
            </a:r>
            <a:br>
              <a:rPr lang="sv-SE" sz="1100" dirty="0" smtClean="0">
                <a:ea typeface="Minion Pro" panose="02040503050201020203" pitchFamily="18" charset="0"/>
                <a:cs typeface="Times New Roman" panose="02020603050405020304" pitchFamily="18" charset="0"/>
              </a:rPr>
            </a:br>
            <a:r>
              <a:rPr lang="sv-SE" sz="1100" dirty="0" smtClean="0">
                <a:effectLst/>
                <a:ea typeface="Minion Pro" panose="02040503050201020203" pitchFamily="18" charset="0"/>
                <a:cs typeface="Times New Roman" panose="02020603050405020304" pitchFamily="18" charset="0"/>
              </a:rPr>
              <a:t>Den </a:t>
            </a:r>
            <a:r>
              <a:rPr lang="sv-SE" sz="1100" dirty="0">
                <a:effectLst/>
                <a:ea typeface="Minion Pro" panose="02040503050201020203" pitchFamily="18" charset="0"/>
                <a:cs typeface="Times New Roman" panose="02020603050405020304" pitchFamily="18" charset="0"/>
              </a:rPr>
              <a:t>starka ökningen av lönesumman i privat sektor visar på en tydlig återhämtning i Stockholm under fjärde kvartalet. En liknande utveckling syns även i relation till den totala lönesumman samt per sysselsatt och per invånare. Denna utveckling är välkommen och tyder på att den generella köpkraften är fortsatt god, vilket kommer ha stor betydelse för den fortsatta återhämtningen. Antalet nyregistrerade företag ökar också i såväl Stockholms stad som Stockholms län under </a:t>
            </a:r>
            <a:r>
              <a:rPr lang="sv-SE" sz="1100" dirty="0" smtClean="0">
                <a:effectLst/>
                <a:ea typeface="Minion Pro" panose="02040503050201020203" pitchFamily="18" charset="0"/>
                <a:cs typeface="Times New Roman" panose="02020603050405020304" pitchFamily="18" charset="0"/>
              </a:rPr>
              <a:t>perioden. </a:t>
            </a:r>
            <a:r>
              <a:rPr lang="sv-SE" sz="1100" dirty="0">
                <a:effectLst/>
                <a:ea typeface="Minion Pro" panose="02040503050201020203" pitchFamily="18" charset="0"/>
                <a:cs typeface="Times New Roman" panose="02020603050405020304" pitchFamily="18" charset="0"/>
              </a:rPr>
              <a:t>Samtidigt minskar antalet företagskonkurser starkt i både länet och staden. </a:t>
            </a:r>
            <a:r>
              <a:rPr lang="sv-SE" sz="1100" dirty="0">
                <a:ea typeface="Minion Pro" panose="02040503050201020203" pitchFamily="18" charset="0"/>
                <a:cs typeface="Times New Roman" panose="02020603050405020304" pitchFamily="18" charset="0"/>
              </a:rPr>
              <a:t/>
            </a:r>
            <a:br>
              <a:rPr lang="sv-SE" sz="1100" dirty="0">
                <a:ea typeface="Minion Pro" panose="02040503050201020203" pitchFamily="18" charset="0"/>
                <a:cs typeface="Times New Roman" panose="02020603050405020304" pitchFamily="18" charset="0"/>
              </a:rPr>
            </a:br>
            <a:r>
              <a:rPr lang="sv-SE" sz="1100" dirty="0" smtClean="0">
                <a:ea typeface="Minion Pro" panose="02040503050201020203" pitchFamily="18" charset="0"/>
                <a:cs typeface="Times New Roman" panose="02020603050405020304" pitchFamily="18" charset="0"/>
              </a:rPr>
              <a:t/>
            </a:r>
            <a:br>
              <a:rPr lang="sv-SE" sz="1100" dirty="0" smtClean="0">
                <a:ea typeface="Minion Pro" panose="02040503050201020203" pitchFamily="18" charset="0"/>
                <a:cs typeface="Times New Roman" panose="02020603050405020304" pitchFamily="18" charset="0"/>
              </a:rPr>
            </a:br>
            <a:r>
              <a:rPr lang="sv-SE" sz="1100" dirty="0" smtClean="0">
                <a:effectLst/>
                <a:ea typeface="Minion Pro" panose="02040503050201020203" pitchFamily="18" charset="0"/>
                <a:cs typeface="Times New Roman" panose="02020603050405020304" pitchFamily="18" charset="0"/>
              </a:rPr>
              <a:t>Återhämtningen </a:t>
            </a:r>
            <a:r>
              <a:rPr lang="sv-SE" sz="1100" dirty="0">
                <a:effectLst/>
                <a:ea typeface="Minion Pro" panose="02040503050201020203" pitchFamily="18" charset="0"/>
                <a:cs typeface="Times New Roman" panose="02020603050405020304" pitchFamily="18" charset="0"/>
              </a:rPr>
              <a:t>på arbetsmarknaden fortsatte under det fjärde kvartalet. Antalet sysselsatta personer ökar med 2,7 procent vilket motsvarar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33 600 personer i länet samtidigt som arbetslösheten minskade med 1,2 procentenheter eller 20 550 personer. Antalet lediga jobb anmälda på Arbetsförmedlingen fördubblas jämfört med samma period 2020. Antalet varsel minskar också kraftigt från de höga nivåerna under föregående år.</a:t>
            </a: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Antalet invånare ökade med 1 procent eller 23 100 personer i länet jämfört med samma period förra året. I Stockholm stad ökar invånarantalet med 0,3 procent eller 3 200 personer, vilket innebär att endast 21 200 personer återstår innan staden når 1 miljon </a:t>
            </a:r>
            <a:r>
              <a:rPr lang="sv-SE" sz="1100" dirty="0" smtClean="0">
                <a:effectLst/>
                <a:ea typeface="Minion Pro" panose="02040503050201020203" pitchFamily="18" charset="0"/>
                <a:cs typeface="Times New Roman" panose="02020603050405020304" pitchFamily="18" charset="0"/>
              </a:rPr>
              <a:t>invånare.</a:t>
            </a:r>
            <a:br>
              <a:rPr lang="sv-SE" sz="1100" dirty="0" smtClean="0">
                <a:effectLst/>
                <a:ea typeface="Minion Pro" panose="02040503050201020203" pitchFamily="18" charset="0"/>
                <a:cs typeface="Times New Roman" panose="02020603050405020304" pitchFamily="18" charset="0"/>
              </a:rPr>
            </a:br>
            <a:r>
              <a:rPr lang="sv-SE" sz="1100" dirty="0" smtClean="0">
                <a:effectLst/>
                <a:ea typeface="Minion Pro" panose="02040503050201020203" pitchFamily="18" charset="0"/>
                <a:cs typeface="Times New Roman" panose="02020603050405020304" pitchFamily="18" charset="0"/>
              </a:rPr>
              <a:t/>
            </a:r>
            <a:br>
              <a:rPr lang="sv-SE" sz="1100" dirty="0" smtClean="0">
                <a:effectLst/>
                <a:ea typeface="Minion Pro" panose="02040503050201020203" pitchFamily="18" charset="0"/>
                <a:cs typeface="Times New Roman" panose="02020603050405020304" pitchFamily="18" charset="0"/>
              </a:rPr>
            </a:br>
            <a:r>
              <a:rPr lang="sv-SE" sz="1100" dirty="0" smtClean="0">
                <a:effectLst/>
                <a:ea typeface="Minion Pro" panose="02040503050201020203" pitchFamily="18" charset="0"/>
                <a:cs typeface="Times New Roman" panose="02020603050405020304" pitchFamily="18" charset="0"/>
              </a:rPr>
              <a:t>Staffan </a:t>
            </a:r>
            <a:r>
              <a:rPr lang="sv-SE" sz="1100" dirty="0">
                <a:effectLst/>
                <a:ea typeface="Minion Pro" panose="02040503050201020203" pitchFamily="18" charset="0"/>
                <a:cs typeface="Times New Roman" panose="02020603050405020304" pitchFamily="18" charset="0"/>
              </a:rPr>
              <a:t>Ingvarsson</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VD Stockholm Business Region</a:t>
            </a:r>
          </a:p>
          <a:p>
            <a:endParaRPr lang="sv-SE" sz="1050" dirty="0"/>
          </a:p>
        </p:txBody>
      </p:sp>
      <p:pic>
        <p:nvPicPr>
          <p:cNvPr id="7" name="Platshållare för bild 4" descr="En bild som visar himmel, utomhus, natur, solnedgång&#10;&#10;Automatiskt genererad beskrivning">
            <a:extLst>
              <a:ext uri="{FF2B5EF4-FFF2-40B4-BE49-F238E27FC236}">
                <a16:creationId xmlns:a16="http://schemas.microsoft.com/office/drawing/2014/main" id="{4D5E9422-08A2-451C-956F-6938D9CA426B}"/>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l="30" r="30"/>
          <a:stretch>
            <a:fillRect/>
          </a:stretch>
        </p:blipFill>
        <p:spPr>
          <a:xfrm>
            <a:off x="0" y="0"/>
            <a:ext cx="6024563" cy="6858000"/>
          </a:xfrm>
        </p:spPr>
      </p:pic>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47777" y="174765"/>
            <a:ext cx="5080500" cy="445228"/>
          </a:xfrm>
        </p:spPr>
        <p:txBody>
          <a:bodyPr/>
          <a:lstStyle/>
          <a:p>
            <a:r>
              <a:rPr lang="sv-SE" sz="2000" dirty="0"/>
              <a:t/>
            </a:r>
            <a:br>
              <a:rPr lang="sv-SE" sz="2000" dirty="0"/>
            </a:br>
            <a:r>
              <a:rPr lang="sv-SE" sz="2000" dirty="0"/>
              <a:t/>
            </a:r>
            <a:br>
              <a:rPr lang="sv-SE" sz="2000" dirty="0"/>
            </a:br>
            <a:r>
              <a:rPr lang="sv-SE" sz="2000" dirty="0"/>
              <a:t/>
            </a:r>
            <a:br>
              <a:rPr lang="sv-SE" sz="2000" dirty="0"/>
            </a:br>
            <a:r>
              <a:rPr lang="sv-SE" sz="2000" dirty="0"/>
              <a:t>Återhämtningen fortsätter</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Stockholm, 2021 kv4</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6856" y="5484225"/>
            <a:ext cx="2731838" cy="200055"/>
          </a:xfrm>
          <a:prstGeom prst="rect">
            <a:avLst/>
          </a:prstGeom>
          <a:noFill/>
        </p:spPr>
        <p:txBody>
          <a:bodyPr wrap="none" rtlCol="0">
            <a:spAutoFit/>
          </a:bodyPr>
          <a:lstStyle/>
          <a:p>
            <a:r>
              <a:rPr lang="sv-SE" sz="700" dirty="0">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456BDF59-60F8-4E6F-9C13-3E809030D2D0}"/>
              </a:ext>
            </a:extLst>
          </p:cNvPr>
          <p:cNvGraphicFramePr>
            <a:graphicFrameLocks noGrp="1"/>
          </p:cNvGraphicFramePr>
          <p:nvPr>
            <p:extLst>
              <p:ext uri="{D42A27DB-BD31-4B8C-83A1-F6EECF244321}">
                <p14:modId xmlns:p14="http://schemas.microsoft.com/office/powerpoint/2010/main" val="993968446"/>
              </p:ext>
            </p:extLst>
          </p:nvPr>
        </p:nvGraphicFramePr>
        <p:xfrm>
          <a:off x="577286"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Stockholms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Stockholms stad</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2021 kv4</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2021 kv4</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127,9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9,5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85,6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7 493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pitchFamily="34" charset="0"/>
                        </a:rPr>
                        <a:t>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4 315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341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1 300 700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552 800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116 685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107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71 419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97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2 998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-61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1 791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-69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a:t>
                      </a:r>
                      <a:r>
                        <a:rPr lang="sv-SE" sz="900" b="0" i="0" u="none" strike="noStrike" dirty="0">
                          <a:solidFill>
                            <a:srgbClr val="000000"/>
                          </a:solidFill>
                          <a:effectLst/>
                          <a:latin typeface="+mn-lt"/>
                        </a:rPr>
                        <a:t>1,2 p.e.*</a:t>
                      </a:r>
                      <a:endParaRPr lang="sv-SE" sz="900" b="0" i="0" u="none" strike="noStrike" dirty="0">
                        <a:solidFill>
                          <a:srgbClr val="000000"/>
                        </a:solidFill>
                        <a:effectLst/>
                        <a:latin typeface="Futura Std Book" panose="020B0502020204020303"/>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4,8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a:t>
                      </a:r>
                      <a:r>
                        <a:rPr lang="sv-SE" sz="900" b="0" i="0" u="none" strike="noStrike" dirty="0">
                          <a:solidFill>
                            <a:srgbClr val="000000"/>
                          </a:solidFill>
                          <a:effectLst/>
                          <a:latin typeface="+mn-lt"/>
                        </a:rPr>
                        <a:t>1,5 p.e.*</a:t>
                      </a:r>
                      <a:endParaRPr lang="sv-SE" sz="900" b="0" i="0" u="none" strike="noStrike" dirty="0">
                        <a:solidFill>
                          <a:srgbClr val="000000"/>
                        </a:solidFill>
                        <a:effectLst/>
                        <a:latin typeface="Futura Std Book" panose="020B0502020204020303"/>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2 415,1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978,8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3 851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200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-87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2 949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104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900" b="0" i="0" u="none" strike="noStrike" dirty="0">
                          <a:solidFill>
                            <a:srgbClr val="000000"/>
                          </a:solidFill>
                          <a:effectLst/>
                          <a:latin typeface="Futura Std Book" panose="020B0502020204020303"/>
                        </a:rPr>
                        <a:t>1 924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sp>
        <p:nvSpPr>
          <p:cNvPr id="5" name="Likbent triangel 4">
            <a:extLst>
              <a:ext uri="{FF2B5EF4-FFF2-40B4-BE49-F238E27FC236}">
                <a16:creationId xmlns:a16="http://schemas.microsoft.com/office/drawing/2014/main" id="{8C826203-7414-40C4-AF92-39152CEA58A2}"/>
              </a:ext>
            </a:extLst>
          </p:cNvPr>
          <p:cNvSpPr/>
          <p:nvPr/>
        </p:nvSpPr>
        <p:spPr>
          <a:xfrm>
            <a:off x="3624578" y="2461628"/>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Likbent triangel 9">
            <a:extLst>
              <a:ext uri="{FF2B5EF4-FFF2-40B4-BE49-F238E27FC236}">
                <a16:creationId xmlns:a16="http://schemas.microsoft.com/office/drawing/2014/main" id="{41F1656E-795E-41BD-AE0F-56B2CF1F4614}"/>
              </a:ext>
            </a:extLst>
          </p:cNvPr>
          <p:cNvSpPr/>
          <p:nvPr/>
        </p:nvSpPr>
        <p:spPr>
          <a:xfrm rot="10800000" flipV="1">
            <a:off x="3624578" y="2770049"/>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2" name="Likbent triangel 11">
            <a:extLst>
              <a:ext uri="{FF2B5EF4-FFF2-40B4-BE49-F238E27FC236}">
                <a16:creationId xmlns:a16="http://schemas.microsoft.com/office/drawing/2014/main" id="{6B1498AB-95FA-4F4B-893B-437782B29953}"/>
              </a:ext>
            </a:extLst>
          </p:cNvPr>
          <p:cNvSpPr/>
          <p:nvPr/>
        </p:nvSpPr>
        <p:spPr>
          <a:xfrm>
            <a:off x="3624578" y="3362050"/>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4" name="Likbent triangel 13">
            <a:extLst>
              <a:ext uri="{FF2B5EF4-FFF2-40B4-BE49-F238E27FC236}">
                <a16:creationId xmlns:a16="http://schemas.microsoft.com/office/drawing/2014/main" id="{49278A57-B0AE-40A1-ADAD-96F7111C8CE6}"/>
              </a:ext>
            </a:extLst>
          </p:cNvPr>
          <p:cNvSpPr/>
          <p:nvPr/>
        </p:nvSpPr>
        <p:spPr>
          <a:xfrm>
            <a:off x="3633292" y="368109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5" name="Likbent triangel 14">
            <a:extLst>
              <a:ext uri="{FF2B5EF4-FFF2-40B4-BE49-F238E27FC236}">
                <a16:creationId xmlns:a16="http://schemas.microsoft.com/office/drawing/2014/main" id="{1FE08395-46F8-4051-B91B-A224B4092C68}"/>
              </a:ext>
            </a:extLst>
          </p:cNvPr>
          <p:cNvSpPr/>
          <p:nvPr/>
        </p:nvSpPr>
        <p:spPr>
          <a:xfrm rot="10800000">
            <a:off x="3633291" y="3996649"/>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6" name="Likbent triangel 15">
            <a:extLst>
              <a:ext uri="{FF2B5EF4-FFF2-40B4-BE49-F238E27FC236}">
                <a16:creationId xmlns:a16="http://schemas.microsoft.com/office/drawing/2014/main" id="{3F326E02-1F11-4622-8754-07B63DF2F394}"/>
              </a:ext>
            </a:extLst>
          </p:cNvPr>
          <p:cNvSpPr/>
          <p:nvPr/>
        </p:nvSpPr>
        <p:spPr>
          <a:xfrm rot="10800000">
            <a:off x="3624579" y="431918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7" name="Likbent triangel 16">
            <a:extLst>
              <a:ext uri="{FF2B5EF4-FFF2-40B4-BE49-F238E27FC236}">
                <a16:creationId xmlns:a16="http://schemas.microsoft.com/office/drawing/2014/main" id="{7DE223A2-8DF9-4DE2-96F2-C67714898F1F}"/>
              </a:ext>
            </a:extLst>
          </p:cNvPr>
          <p:cNvSpPr/>
          <p:nvPr/>
        </p:nvSpPr>
        <p:spPr>
          <a:xfrm>
            <a:off x="3624578" y="4634277"/>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8" name="Likbent triangel 17">
            <a:extLst>
              <a:ext uri="{FF2B5EF4-FFF2-40B4-BE49-F238E27FC236}">
                <a16:creationId xmlns:a16="http://schemas.microsoft.com/office/drawing/2014/main" id="{5085FCC1-75AE-4EFF-80E1-A8CE196EB8E0}"/>
              </a:ext>
            </a:extLst>
          </p:cNvPr>
          <p:cNvSpPr/>
          <p:nvPr/>
        </p:nvSpPr>
        <p:spPr>
          <a:xfrm rot="10800000" flipV="1">
            <a:off x="3624578" y="4915172"/>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9" name="Likbent triangel 18">
            <a:extLst>
              <a:ext uri="{FF2B5EF4-FFF2-40B4-BE49-F238E27FC236}">
                <a16:creationId xmlns:a16="http://schemas.microsoft.com/office/drawing/2014/main" id="{51AA645E-B2E1-4489-9EDE-CC9063FA0594}"/>
              </a:ext>
            </a:extLst>
          </p:cNvPr>
          <p:cNvSpPr/>
          <p:nvPr/>
        </p:nvSpPr>
        <p:spPr>
          <a:xfrm>
            <a:off x="3624578" y="521316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1" name="Likbent triangel 20">
            <a:extLst>
              <a:ext uri="{FF2B5EF4-FFF2-40B4-BE49-F238E27FC236}">
                <a16:creationId xmlns:a16="http://schemas.microsoft.com/office/drawing/2014/main" id="{7B9B3A0C-E9B1-460A-A6E2-F6BEC59E23EB}"/>
              </a:ext>
            </a:extLst>
          </p:cNvPr>
          <p:cNvSpPr/>
          <p:nvPr/>
        </p:nvSpPr>
        <p:spPr>
          <a:xfrm>
            <a:off x="5264599" y="2457231"/>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2" name="Likbent triangel 21">
            <a:extLst>
              <a:ext uri="{FF2B5EF4-FFF2-40B4-BE49-F238E27FC236}">
                <a16:creationId xmlns:a16="http://schemas.microsoft.com/office/drawing/2014/main" id="{E5801E06-D142-4A0A-B1CA-FE37735C482C}"/>
              </a:ext>
            </a:extLst>
          </p:cNvPr>
          <p:cNvSpPr/>
          <p:nvPr/>
        </p:nvSpPr>
        <p:spPr>
          <a:xfrm rot="10800000" flipV="1">
            <a:off x="5264599" y="2770049"/>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solidFill>
                <a:schemeClr val="accent3"/>
              </a:solidFill>
              <a:latin typeface="+mj-lt"/>
            </a:endParaRPr>
          </a:p>
        </p:txBody>
      </p:sp>
      <p:sp>
        <p:nvSpPr>
          <p:cNvPr id="23" name="Likbent triangel 22">
            <a:extLst>
              <a:ext uri="{FF2B5EF4-FFF2-40B4-BE49-F238E27FC236}">
                <a16:creationId xmlns:a16="http://schemas.microsoft.com/office/drawing/2014/main" id="{F3AD4527-E9DA-4890-B7A6-898924E65678}"/>
              </a:ext>
            </a:extLst>
          </p:cNvPr>
          <p:cNvSpPr/>
          <p:nvPr/>
        </p:nvSpPr>
        <p:spPr>
          <a:xfrm rot="10800000">
            <a:off x="5264599" y="3062013"/>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4" name="Likbent triangel 23">
            <a:extLst>
              <a:ext uri="{FF2B5EF4-FFF2-40B4-BE49-F238E27FC236}">
                <a16:creationId xmlns:a16="http://schemas.microsoft.com/office/drawing/2014/main" id="{A7381558-9214-4233-88BB-B0554FFDD93F}"/>
              </a:ext>
            </a:extLst>
          </p:cNvPr>
          <p:cNvSpPr/>
          <p:nvPr/>
        </p:nvSpPr>
        <p:spPr>
          <a:xfrm>
            <a:off x="5264599" y="3374831"/>
            <a:ext cx="117028" cy="100886"/>
          </a:xfrm>
          <a:prstGeom prst="triangle">
            <a:avLst/>
          </a:prstGeom>
          <a:solidFill>
            <a:srgbClr val="00867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5" name="Likbent triangel 24">
            <a:extLst>
              <a:ext uri="{FF2B5EF4-FFF2-40B4-BE49-F238E27FC236}">
                <a16:creationId xmlns:a16="http://schemas.microsoft.com/office/drawing/2014/main" id="{ED4A62F1-8DA5-4125-81D0-C8851C36CB65}"/>
              </a:ext>
            </a:extLst>
          </p:cNvPr>
          <p:cNvSpPr/>
          <p:nvPr/>
        </p:nvSpPr>
        <p:spPr>
          <a:xfrm>
            <a:off x="5264599" y="368109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6" name="Likbent triangel 25">
            <a:extLst>
              <a:ext uri="{FF2B5EF4-FFF2-40B4-BE49-F238E27FC236}">
                <a16:creationId xmlns:a16="http://schemas.microsoft.com/office/drawing/2014/main" id="{BD4C6F4B-8DB8-4FC8-ACDD-44593AAE5364}"/>
              </a:ext>
            </a:extLst>
          </p:cNvPr>
          <p:cNvSpPr/>
          <p:nvPr/>
        </p:nvSpPr>
        <p:spPr>
          <a:xfrm rot="10800000">
            <a:off x="5269898" y="397819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Likbent triangel 26">
            <a:extLst>
              <a:ext uri="{FF2B5EF4-FFF2-40B4-BE49-F238E27FC236}">
                <a16:creationId xmlns:a16="http://schemas.microsoft.com/office/drawing/2014/main" id="{05FA87C4-56B6-4BA2-896E-EE7E2A3E2454}"/>
              </a:ext>
            </a:extLst>
          </p:cNvPr>
          <p:cNvSpPr/>
          <p:nvPr/>
        </p:nvSpPr>
        <p:spPr>
          <a:xfrm rot="10800000">
            <a:off x="5264600" y="431918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8" name="Likbent triangel 27">
            <a:extLst>
              <a:ext uri="{FF2B5EF4-FFF2-40B4-BE49-F238E27FC236}">
                <a16:creationId xmlns:a16="http://schemas.microsoft.com/office/drawing/2014/main" id="{E9D0FB08-7704-42D1-99EE-94189150D500}"/>
              </a:ext>
            </a:extLst>
          </p:cNvPr>
          <p:cNvSpPr/>
          <p:nvPr/>
        </p:nvSpPr>
        <p:spPr>
          <a:xfrm>
            <a:off x="5264599" y="4617178"/>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9" name="Likbent triangel 28">
            <a:extLst>
              <a:ext uri="{FF2B5EF4-FFF2-40B4-BE49-F238E27FC236}">
                <a16:creationId xmlns:a16="http://schemas.microsoft.com/office/drawing/2014/main" id="{D7BFB944-2A82-4E47-AF10-C98F1EF6771E}"/>
              </a:ext>
            </a:extLst>
          </p:cNvPr>
          <p:cNvSpPr/>
          <p:nvPr/>
        </p:nvSpPr>
        <p:spPr>
          <a:xfrm flipV="1">
            <a:off x="5264599" y="4915172"/>
            <a:ext cx="117028" cy="100886"/>
          </a:xfrm>
          <a:prstGeom prst="triangl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0" name="Likbent triangel 29">
            <a:extLst>
              <a:ext uri="{FF2B5EF4-FFF2-40B4-BE49-F238E27FC236}">
                <a16:creationId xmlns:a16="http://schemas.microsoft.com/office/drawing/2014/main" id="{9B04318E-7B68-4C5B-AE8F-DF5C2C7EEA1C}"/>
              </a:ext>
            </a:extLst>
          </p:cNvPr>
          <p:cNvSpPr/>
          <p:nvPr/>
        </p:nvSpPr>
        <p:spPr>
          <a:xfrm>
            <a:off x="5264599" y="521316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1" name="Likbent triangel 30">
            <a:extLst>
              <a:ext uri="{FF2B5EF4-FFF2-40B4-BE49-F238E27FC236}">
                <a16:creationId xmlns:a16="http://schemas.microsoft.com/office/drawing/2014/main" id="{F0E0E8C2-B455-4096-8C43-9F5F3510573E}"/>
              </a:ext>
            </a:extLst>
          </p:cNvPr>
          <p:cNvSpPr/>
          <p:nvPr/>
        </p:nvSpPr>
        <p:spPr>
          <a:xfrm rot="10800000">
            <a:off x="3624577" y="3068736"/>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Tree>
    <p:extLst>
      <p:ext uri="{BB962C8B-B14F-4D97-AF65-F5344CB8AC3E}">
        <p14:creationId xmlns:p14="http://schemas.microsoft.com/office/powerpoint/2010/main" val="2716695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 2021 kv4</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62901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652659" y="1484739"/>
            <a:ext cx="5306047" cy="492443"/>
          </a:xfrm>
          <a:prstGeom prst="rect">
            <a:avLst/>
          </a:prstGeom>
          <a:noFill/>
        </p:spPr>
        <p:txBody>
          <a:bodyPr wrap="square" rtlCol="0">
            <a:spAutoFit/>
          </a:bodyPr>
          <a:lstStyle/>
          <a:p>
            <a:r>
              <a:rPr lang="sv-SE" sz="1400" b="1" dirty="0"/>
              <a:t>Lönesumma, Stockholms län</a:t>
            </a:r>
            <a:r>
              <a:rPr lang="sv-SE" sz="1400" dirty="0"/>
              <a:t/>
            </a:r>
            <a:br>
              <a:rPr lang="sv-SE" sz="1400" dirty="0"/>
            </a:br>
            <a:r>
              <a:rPr lang="sv-SE" sz="1200" dirty="0"/>
              <a:t>Index 100 = 2011 kv4</a:t>
            </a:r>
            <a:endParaRPr lang="sv-SE" sz="1400" dirty="0"/>
          </a:p>
        </p:txBody>
      </p:sp>
      <p:graphicFrame>
        <p:nvGraphicFramePr>
          <p:cNvPr id="48" name="Tabell 47">
            <a:extLst>
              <a:ext uri="{FF2B5EF4-FFF2-40B4-BE49-F238E27FC236}">
                <a16:creationId xmlns:a16="http://schemas.microsoft.com/office/drawing/2014/main" id="{DF764631-87E7-46B2-B6BA-39933A2B1E60}"/>
              </a:ext>
            </a:extLst>
          </p:cNvPr>
          <p:cNvGraphicFramePr>
            <a:graphicFrameLocks noGrp="1"/>
          </p:cNvGraphicFramePr>
          <p:nvPr>
            <p:extLst>
              <p:ext uri="{D42A27DB-BD31-4B8C-83A1-F6EECF244321}">
                <p14:modId xmlns:p14="http://schemas.microsoft.com/office/powerpoint/2010/main" val="25261428"/>
              </p:ext>
            </p:extLst>
          </p:nvPr>
        </p:nvGraphicFramePr>
        <p:xfrm>
          <a:off x="6351464" y="1187260"/>
          <a:ext cx="4917427" cy="4692844"/>
        </p:xfrm>
        <a:graphic>
          <a:graphicData uri="http://schemas.openxmlformats.org/drawingml/2006/table">
            <a:tbl>
              <a:tblPr/>
              <a:tblGrid>
                <a:gridCol w="1946438">
                  <a:extLst>
                    <a:ext uri="{9D8B030D-6E8A-4147-A177-3AD203B41FA5}">
                      <a16:colId xmlns:a16="http://schemas.microsoft.com/office/drawing/2014/main" val="1290073089"/>
                    </a:ext>
                  </a:extLst>
                </a:gridCol>
                <a:gridCol w="688636">
                  <a:extLst>
                    <a:ext uri="{9D8B030D-6E8A-4147-A177-3AD203B41FA5}">
                      <a16:colId xmlns:a16="http://schemas.microsoft.com/office/drawing/2014/main" val="1158543902"/>
                    </a:ext>
                  </a:extLst>
                </a:gridCol>
                <a:gridCol w="917331">
                  <a:extLst>
                    <a:ext uri="{9D8B030D-6E8A-4147-A177-3AD203B41FA5}">
                      <a16:colId xmlns:a16="http://schemas.microsoft.com/office/drawing/2014/main" val="3124956111"/>
                    </a:ext>
                  </a:extLst>
                </a:gridCol>
                <a:gridCol w="746900">
                  <a:extLst>
                    <a:ext uri="{9D8B030D-6E8A-4147-A177-3AD203B41FA5}">
                      <a16:colId xmlns:a16="http://schemas.microsoft.com/office/drawing/2014/main" val="2343506331"/>
                    </a:ext>
                  </a:extLst>
                </a:gridCol>
                <a:gridCol w="618122">
                  <a:extLst>
                    <a:ext uri="{9D8B030D-6E8A-4147-A177-3AD203B41FA5}">
                      <a16:colId xmlns:a16="http://schemas.microsoft.com/office/drawing/2014/main" val="3085589118"/>
                    </a:ext>
                  </a:extLst>
                </a:gridCol>
              </a:tblGrid>
              <a:tr h="180494">
                <a:tc>
                  <a:txBody>
                    <a:bodyPr/>
                    <a:lstStyle/>
                    <a:p>
                      <a:pPr algn="l" fontAlgn="b"/>
                      <a:r>
                        <a:rPr lang="sv-SE" sz="800" b="1" i="0" u="none" strike="noStrike" dirty="0">
                          <a:solidFill>
                            <a:srgbClr val="000000"/>
                          </a:solidFill>
                          <a:effectLst/>
                          <a:latin typeface="Futura Std Book" panose="020B0502020204020303" pitchFamily="34" charset="0"/>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99139818"/>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88965753"/>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50801212"/>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511,23</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6304938"/>
                  </a:ext>
                </a:extLst>
              </a:tr>
              <a:tr h="180494">
                <a:tc>
                  <a:txBody>
                    <a:bodyPr/>
                    <a:lstStyle/>
                    <a:p>
                      <a:pPr algn="l" fontAlgn="b"/>
                      <a:r>
                        <a:rPr lang="sv-SE" sz="800" b="0"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252,82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446605"/>
                  </a:ext>
                </a:extLst>
              </a:tr>
              <a:tr h="180494">
                <a:tc>
                  <a:txBody>
                    <a:bodyPr/>
                    <a:lstStyle/>
                    <a:p>
                      <a:pPr algn="l" fontAlgn="b"/>
                      <a:r>
                        <a:rPr lang="sv-SE" sz="800" b="1"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156,27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11,70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8,09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26,41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12256618"/>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101,08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8,65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9,36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31,74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66515143"/>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 </a:t>
                      </a:r>
                      <a:r>
                        <a:rPr lang="sv-SE" sz="800" b="0" i="0" u="none" strike="noStrike" dirty="0" err="1">
                          <a:solidFill>
                            <a:srgbClr val="000000"/>
                          </a:solidFill>
                          <a:effectLst/>
                          <a:latin typeface="Futura Std Book" panose="020B0502020204020303" pitchFamily="34" charset="0"/>
                        </a:rPr>
                        <a:t>exkl</a:t>
                      </a:r>
                      <a:r>
                        <a:rPr lang="sv-SE" sz="800" b="0" i="0" u="none" strike="noStrike" dirty="0">
                          <a:solidFill>
                            <a:srgbClr val="000000"/>
                          </a:solidFill>
                          <a:effectLst/>
                          <a:latin typeface="Futura Std Book" panose="020B0502020204020303" pitchFamily="34" charset="0"/>
                        </a:rPr>
                        <a:t>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354,95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19,31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90450832"/>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7444560"/>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67642418"/>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11218027"/>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65201491"/>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100,56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54722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107,75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09275747"/>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120,15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17,57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18628390"/>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182,85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13,26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26,14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275136"/>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 exkl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93,83</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17,04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0126470"/>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0392507"/>
                  </a:ext>
                </a:extLst>
              </a:tr>
              <a:tr h="180494">
                <a:tc>
                  <a:txBody>
                    <a:bodyPr/>
                    <a:lstStyle/>
                    <a:p>
                      <a:pPr algn="l" fontAlgn="b"/>
                      <a:r>
                        <a:rPr lang="sv-SE" sz="800" b="1" i="0" u="none" strike="noStrike">
                          <a:solidFill>
                            <a:srgbClr val="000000"/>
                          </a:solidFill>
                          <a:effectLst/>
                          <a:latin typeface="Futura Std Book" panose="020B0502020204020303" pitchFamily="34" charset="0"/>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22970375"/>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02657519"/>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9424136"/>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48,91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34199718"/>
                  </a:ext>
                </a:extLst>
              </a:tr>
              <a:tr h="180494">
                <a:tc>
                  <a:txBody>
                    <a:bodyPr/>
                    <a:lstStyle/>
                    <a:p>
                      <a:pPr algn="l" fontAlgn="b"/>
                      <a:r>
                        <a:rPr lang="sv-SE" sz="800" b="0"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86334948"/>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64,71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4,27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8746202"/>
                  </a:ext>
                </a:extLst>
              </a:tr>
              <a:tr h="180494">
                <a:tc>
                  <a:txBody>
                    <a:bodyPr/>
                    <a:lstStyle/>
                    <a:p>
                      <a:pPr marL="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103,27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8,53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9,00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25,93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736921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 </a:t>
                      </a:r>
                      <a:r>
                        <a:rPr lang="sv-SE" sz="800" b="0" i="0" u="none" strike="noStrike" dirty="0" err="1">
                          <a:solidFill>
                            <a:srgbClr val="000000"/>
                          </a:solidFill>
                          <a:effectLst/>
                          <a:latin typeface="Futura Std Book" panose="020B0502020204020303" pitchFamily="34" charset="0"/>
                        </a:rPr>
                        <a:t>exkl</a:t>
                      </a:r>
                      <a:r>
                        <a:rPr lang="sv-SE" sz="800" b="0" i="0" u="none" strike="noStrike" dirty="0">
                          <a:solidFill>
                            <a:srgbClr val="000000"/>
                          </a:solidFill>
                          <a:effectLst/>
                          <a:latin typeface="Futura Std Book" panose="020B0502020204020303" pitchFamily="34" charset="0"/>
                        </a:rPr>
                        <a:t>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14,70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4288076"/>
                  </a:ext>
                </a:extLst>
              </a:tr>
            </a:tbl>
          </a:graphicData>
        </a:graphic>
      </p:graphicFrame>
      <p:graphicFrame>
        <p:nvGraphicFramePr>
          <p:cNvPr id="9" name="Diagram 8">
            <a:extLst>
              <a:ext uri="{FF2B5EF4-FFF2-40B4-BE49-F238E27FC236}">
                <a16:creationId xmlns:a16="http://schemas.microsoft.com/office/drawing/2014/main" id="{27F91C2C-C8D1-4538-91AF-D9F9875733CF}"/>
              </a:ext>
            </a:extLst>
          </p:cNvPr>
          <p:cNvGraphicFramePr>
            <a:graphicFrameLocks/>
          </p:cNvGraphicFramePr>
          <p:nvPr>
            <p:extLst>
              <p:ext uri="{D42A27DB-BD31-4B8C-83A1-F6EECF244321}">
                <p14:modId xmlns:p14="http://schemas.microsoft.com/office/powerpoint/2010/main" val="1769580859"/>
              </p:ext>
            </p:extLst>
          </p:nvPr>
        </p:nvGraphicFramePr>
        <p:xfrm>
          <a:off x="652659" y="1944262"/>
          <a:ext cx="5306047" cy="35763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43156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68951" cy="492443"/>
          </a:xfrm>
          <a:prstGeom prst="rect">
            <a:avLst/>
          </a:prstGeom>
          <a:noFill/>
        </p:spPr>
        <p:txBody>
          <a:bodyPr wrap="square" rtlCol="0">
            <a:spAutoFit/>
          </a:bodyPr>
          <a:lstStyle/>
          <a:p>
            <a:r>
              <a:rPr lang="sv-SE" sz="1400" b="1" dirty="0"/>
              <a:t>Lönesumma i privat sektor efter näringsgren, Stockholms län</a:t>
            </a:r>
            <a:r>
              <a:rPr lang="sv-SE" sz="1400" dirty="0"/>
              <a:t/>
            </a:r>
            <a:br>
              <a:rPr lang="sv-SE" sz="1400" dirty="0"/>
            </a:br>
            <a:r>
              <a:rPr lang="sv-SE" sz="1200" dirty="0"/>
              <a:t>Index 100 = 2011 kv4</a:t>
            </a:r>
            <a:endParaRPr lang="sv-SE" sz="1400" dirty="0"/>
          </a:p>
        </p:txBody>
      </p:sp>
      <p:graphicFrame>
        <p:nvGraphicFramePr>
          <p:cNvPr id="36" name="Tabell 35">
            <a:extLst>
              <a:ext uri="{FF2B5EF4-FFF2-40B4-BE49-F238E27FC236}">
                <a16:creationId xmlns:a16="http://schemas.microsoft.com/office/drawing/2014/main" id="{31095A70-F641-46DA-BD16-4860A84D6E5A}"/>
              </a:ext>
            </a:extLst>
          </p:cNvPr>
          <p:cNvGraphicFramePr>
            <a:graphicFrameLocks noGrp="1"/>
          </p:cNvGraphicFramePr>
          <p:nvPr>
            <p:extLst>
              <p:ext uri="{D42A27DB-BD31-4B8C-83A1-F6EECF244321}">
                <p14:modId xmlns:p14="http://schemas.microsoft.com/office/powerpoint/2010/main" val="2913593389"/>
              </p:ext>
            </p:extLst>
          </p:nvPr>
        </p:nvGraphicFramePr>
        <p:xfrm>
          <a:off x="6429841" y="1291737"/>
          <a:ext cx="4743256" cy="4641747"/>
        </p:xfrm>
        <a:graphic>
          <a:graphicData uri="http://schemas.openxmlformats.org/drawingml/2006/table">
            <a:tbl>
              <a:tblPr/>
              <a:tblGrid>
                <a:gridCol w="1676855">
                  <a:extLst>
                    <a:ext uri="{9D8B030D-6E8A-4147-A177-3AD203B41FA5}">
                      <a16:colId xmlns:a16="http://schemas.microsoft.com/office/drawing/2014/main" val="1923856292"/>
                    </a:ext>
                  </a:extLst>
                </a:gridCol>
                <a:gridCol w="776650">
                  <a:extLst>
                    <a:ext uri="{9D8B030D-6E8A-4147-A177-3AD203B41FA5}">
                      <a16:colId xmlns:a16="http://schemas.microsoft.com/office/drawing/2014/main" val="1968688101"/>
                    </a:ext>
                  </a:extLst>
                </a:gridCol>
                <a:gridCol w="996280">
                  <a:extLst>
                    <a:ext uri="{9D8B030D-6E8A-4147-A177-3AD203B41FA5}">
                      <a16:colId xmlns:a16="http://schemas.microsoft.com/office/drawing/2014/main" val="329582632"/>
                    </a:ext>
                  </a:extLst>
                </a:gridCol>
                <a:gridCol w="574455">
                  <a:extLst>
                    <a:ext uri="{9D8B030D-6E8A-4147-A177-3AD203B41FA5}">
                      <a16:colId xmlns:a16="http://schemas.microsoft.com/office/drawing/2014/main" val="351942483"/>
                    </a:ext>
                  </a:extLst>
                </a:gridCol>
                <a:gridCol w="719016">
                  <a:extLst>
                    <a:ext uri="{9D8B030D-6E8A-4147-A177-3AD203B41FA5}">
                      <a16:colId xmlns:a16="http://schemas.microsoft.com/office/drawing/2014/main" val="3646501865"/>
                    </a:ext>
                  </a:extLst>
                </a:gridCol>
              </a:tblGrid>
              <a:tr h="288050">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a:noFill/>
                    </a:lnT>
                    <a:lnB>
                      <a:noFill/>
                    </a:lnB>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3013049378"/>
                  </a:ext>
                </a:extLst>
              </a:tr>
              <a:tr h="241589">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tcPr>
                </a:tc>
                <a:tc>
                  <a:txBody>
                    <a:bodyPr/>
                    <a:lstStyle/>
                    <a:p>
                      <a:pPr algn="ctr"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tcPr>
                </a:tc>
                <a:extLst>
                  <a:ext uri="{0D108BD9-81ED-4DB2-BD59-A6C34878D82A}">
                    <a16:rowId xmlns:a16="http://schemas.microsoft.com/office/drawing/2014/main" val="560495974"/>
                  </a:ext>
                </a:extLst>
              </a:tr>
              <a:tr h="185838">
                <a:tc>
                  <a:txBody>
                    <a:bodyPr/>
                    <a:lstStyle/>
                    <a:p>
                      <a:pPr algn="l" rtl="0" fontAlgn="b"/>
                      <a:r>
                        <a:rPr lang="sv-SE" sz="800" b="1"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135408827"/>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373,90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28,94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8,39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22,64</a:t>
                      </a:r>
                    </a:p>
                  </a:txBody>
                  <a:tcPr marL="9525" marR="9525" marT="9525" marB="0" anchor="ctr">
                    <a:lnL>
                      <a:noFill/>
                    </a:lnL>
                    <a:lnR>
                      <a:noFill/>
                    </a:lnR>
                    <a:lnT>
                      <a:noFill/>
                    </a:lnT>
                    <a:lnB>
                      <a:noFill/>
                    </a:lnB>
                  </a:tcPr>
                </a:tc>
                <a:extLst>
                  <a:ext uri="{0D108BD9-81ED-4DB2-BD59-A6C34878D82A}">
                    <a16:rowId xmlns:a16="http://schemas.microsoft.com/office/drawing/2014/main" val="1589066613"/>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70,85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4,08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6,11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12,33</a:t>
                      </a:r>
                    </a:p>
                  </a:txBody>
                  <a:tcPr marL="9525" marR="9525" marT="9525" marB="0" anchor="ctr">
                    <a:lnL>
                      <a:noFill/>
                    </a:lnL>
                    <a:lnR>
                      <a:noFill/>
                    </a:lnR>
                    <a:lnT>
                      <a:noFill/>
                    </a:lnT>
                    <a:lnB>
                      <a:noFill/>
                    </a:lnB>
                  </a:tcPr>
                </a:tc>
                <a:extLst>
                  <a:ext uri="{0D108BD9-81ED-4DB2-BD59-A6C34878D82A}">
                    <a16:rowId xmlns:a16="http://schemas.microsoft.com/office/drawing/2014/main" val="3244035620"/>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260,27</a:t>
                      </a:r>
                    </a:p>
                  </a:txBody>
                  <a:tcPr marL="9525" marR="9525" marT="9525" marB="0" anchor="ctr">
                    <a:lnL>
                      <a:noFill/>
                    </a:lnL>
                    <a:lnR>
                      <a:noFill/>
                    </a:lnR>
                    <a:lnT>
                      <a:noFill/>
                    </a:lnT>
                    <a:lnB>
                      <a:noFill/>
                    </a:lnB>
                  </a:tcPr>
                </a:tc>
                <a:tc>
                  <a:txBody>
                    <a:bodyPr/>
                    <a:lstStyle/>
                    <a:p>
                      <a:pPr algn="ctr" rtl="0" fontAlgn="ctr"/>
                      <a:r>
                        <a:rPr lang="sv-SE" sz="800" b="0" i="1" u="none" strike="noStrike" dirty="0">
                          <a:solidFill>
                            <a:srgbClr val="000000"/>
                          </a:solidFill>
                          <a:effectLst/>
                          <a:latin typeface="Futura Std Book" panose="020B0502020204020303"/>
                        </a:rPr>
                        <a:t>21,94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9,20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25,12</a:t>
                      </a:r>
                    </a:p>
                  </a:txBody>
                  <a:tcPr marL="9525" marR="9525" marT="9525" marB="0" anchor="ctr">
                    <a:lnL>
                      <a:noFill/>
                    </a:lnL>
                    <a:lnR>
                      <a:noFill/>
                    </a:lnR>
                    <a:lnT>
                      <a:noFill/>
                    </a:lnT>
                    <a:lnB>
                      <a:noFill/>
                    </a:lnB>
                  </a:tcPr>
                </a:tc>
                <a:extLst>
                  <a:ext uri="{0D108BD9-81ED-4DB2-BD59-A6C34878D82A}">
                    <a16:rowId xmlns:a16="http://schemas.microsoft.com/office/drawing/2014/main" val="2196241211"/>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42,79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7,33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26,61</a:t>
                      </a:r>
                    </a:p>
                  </a:txBody>
                  <a:tcPr marL="9525" marR="9525" marT="9525" marB="0" anchor="ctr">
                    <a:lnL>
                      <a:noFill/>
                    </a:lnL>
                    <a:lnR>
                      <a:noFill/>
                    </a:lnR>
                    <a:lnT>
                      <a:noFill/>
                    </a:lnT>
                    <a:lnB>
                      <a:noFill/>
                    </a:lnB>
                  </a:tcPr>
                </a:tc>
                <a:extLst>
                  <a:ext uri="{0D108BD9-81ED-4DB2-BD59-A6C34878D82A}">
                    <a16:rowId xmlns:a16="http://schemas.microsoft.com/office/drawing/2014/main" val="3387378883"/>
                  </a:ext>
                </a:extLst>
              </a:tr>
              <a:tr h="185838">
                <a:tc>
                  <a:txBody>
                    <a:bodyPr/>
                    <a:lstStyle/>
                    <a:p>
                      <a:pPr algn="l" rtl="0" fontAlgn="b"/>
                      <a:r>
                        <a:rPr lang="sv-SE" sz="800" b="0" i="0" u="none" strike="noStrike">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137,32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2,97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18,14</a:t>
                      </a:r>
                    </a:p>
                  </a:txBody>
                  <a:tcPr marL="9525" marR="9525" marT="9525" marB="0" anchor="ctr">
                    <a:lnL>
                      <a:noFill/>
                    </a:lnL>
                    <a:lnR>
                      <a:noFill/>
                    </a:lnR>
                    <a:lnT>
                      <a:noFill/>
                    </a:lnT>
                    <a:lnB>
                      <a:noFill/>
                    </a:lnB>
                  </a:tcPr>
                </a:tc>
                <a:extLst>
                  <a:ext uri="{0D108BD9-81ED-4DB2-BD59-A6C34878D82A}">
                    <a16:rowId xmlns:a16="http://schemas.microsoft.com/office/drawing/2014/main" val="1001644744"/>
                  </a:ext>
                </a:extLst>
              </a:tr>
              <a:tr h="185838">
                <a:tc>
                  <a:txBody>
                    <a:bodyPr/>
                    <a:lstStyle/>
                    <a:p>
                      <a:pPr algn="l" rtl="0" fontAlgn="b"/>
                      <a:r>
                        <a:rPr lang="sv-SE" sz="800" b="1" i="0" u="none" strike="noStrike" dirty="0">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511,23</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21,40</a:t>
                      </a:r>
                    </a:p>
                  </a:txBody>
                  <a:tcPr marL="9525" marR="9525" marT="9525" marB="0" anchor="ctr">
                    <a:lnL>
                      <a:noFill/>
                    </a:lnL>
                    <a:lnR>
                      <a:noFill/>
                    </a:lnR>
                    <a:lnT>
                      <a:noFill/>
                    </a:lnT>
                    <a:lnB>
                      <a:noFill/>
                    </a:lnB>
                  </a:tcPr>
                </a:tc>
                <a:extLst>
                  <a:ext uri="{0D108BD9-81ED-4DB2-BD59-A6C34878D82A}">
                    <a16:rowId xmlns:a16="http://schemas.microsoft.com/office/drawing/2014/main" val="2520684984"/>
                  </a:ext>
                </a:extLst>
              </a:tr>
              <a:tr h="273181">
                <a:tc>
                  <a:txBody>
                    <a:bodyPr/>
                    <a:lstStyle/>
                    <a:p>
                      <a:pPr algn="l" rtl="0" fontAlgn="b"/>
                      <a:r>
                        <a:rPr lang="sv-SE" sz="8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995519329"/>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192,37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15,30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8,64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23,11</a:t>
                      </a:r>
                    </a:p>
                  </a:txBody>
                  <a:tcPr marL="9525" marR="9525" marT="9525" marB="0" anchor="ctr">
                    <a:lnL>
                      <a:noFill/>
                    </a:lnL>
                    <a:lnR>
                      <a:noFill/>
                    </a:lnR>
                    <a:lnT>
                      <a:noFill/>
                    </a:lnT>
                    <a:lnB>
                      <a:noFill/>
                    </a:lnB>
                  </a:tcPr>
                </a:tc>
                <a:extLst>
                  <a:ext uri="{0D108BD9-81ED-4DB2-BD59-A6C34878D82A}">
                    <a16:rowId xmlns:a16="http://schemas.microsoft.com/office/drawing/2014/main" val="1567462032"/>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27,20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5,48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6,99</a:t>
                      </a:r>
                    </a:p>
                  </a:txBody>
                  <a:tcPr marL="9525" marR="9525" marT="9525" marB="0" anchor="ctr">
                    <a:lnL>
                      <a:noFill/>
                    </a:lnL>
                    <a:lnR>
                      <a:noFill/>
                    </a:lnR>
                    <a:lnT>
                      <a:noFill/>
                    </a:lnT>
                    <a:lnB>
                      <a:noFill/>
                    </a:lnB>
                  </a:tcPr>
                </a:tc>
                <a:extLst>
                  <a:ext uri="{0D108BD9-81ED-4DB2-BD59-A6C34878D82A}">
                    <a16:rowId xmlns:a16="http://schemas.microsoft.com/office/drawing/2014/main" val="1027809915"/>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145,67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12,59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9,46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26,25</a:t>
                      </a:r>
                    </a:p>
                  </a:txBody>
                  <a:tcPr marL="9525" marR="9525" marT="9525" marB="0" anchor="ctr">
                    <a:lnL>
                      <a:noFill/>
                    </a:lnL>
                    <a:lnR>
                      <a:noFill/>
                    </a:lnR>
                    <a:lnT>
                      <a:noFill/>
                    </a:lnT>
                    <a:lnB>
                      <a:noFill/>
                    </a:lnB>
                  </a:tcPr>
                </a:tc>
                <a:extLst>
                  <a:ext uri="{0D108BD9-81ED-4DB2-BD59-A6C34878D82A}">
                    <a16:rowId xmlns:a16="http://schemas.microsoft.com/office/drawing/2014/main" val="3480914771"/>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19,50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7,11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26,18</a:t>
                      </a:r>
                    </a:p>
                  </a:txBody>
                  <a:tcPr marL="9525" marR="9525" marT="9525" marB="0" anchor="ctr">
                    <a:lnL>
                      <a:noFill/>
                    </a:lnL>
                    <a:lnR>
                      <a:noFill/>
                    </a:lnR>
                    <a:lnT>
                      <a:noFill/>
                    </a:lnT>
                    <a:lnB>
                      <a:noFill/>
                    </a:lnB>
                  </a:tcPr>
                </a:tc>
                <a:extLst>
                  <a:ext uri="{0D108BD9-81ED-4DB2-BD59-A6C34878D82A}">
                    <a16:rowId xmlns:a16="http://schemas.microsoft.com/office/drawing/2014/main" val="3842274527"/>
                  </a:ext>
                </a:extLst>
              </a:tr>
              <a:tr h="185838">
                <a:tc>
                  <a:txBody>
                    <a:bodyPr/>
                    <a:lstStyle/>
                    <a:p>
                      <a:pPr algn="l" rtl="0" fontAlgn="b"/>
                      <a:r>
                        <a:rPr lang="sv-SE" sz="800" b="0" i="0" u="none" strike="noStrike" dirty="0">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60,46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2,14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22,16</a:t>
                      </a:r>
                    </a:p>
                  </a:txBody>
                  <a:tcPr marL="9525" marR="9525" marT="9525" marB="0" anchor="ctr">
                    <a:lnL>
                      <a:noFill/>
                    </a:lnL>
                    <a:lnR>
                      <a:noFill/>
                    </a:lnR>
                    <a:lnT>
                      <a:noFill/>
                    </a:lnT>
                    <a:lnB>
                      <a:noFill/>
                    </a:lnB>
                  </a:tcPr>
                </a:tc>
                <a:extLst>
                  <a:ext uri="{0D108BD9-81ED-4DB2-BD59-A6C34878D82A}">
                    <a16:rowId xmlns:a16="http://schemas.microsoft.com/office/drawing/2014/main" val="3259419236"/>
                  </a:ext>
                </a:extLst>
              </a:tr>
              <a:tr h="185838">
                <a:tc>
                  <a:txBody>
                    <a:bodyPr/>
                    <a:lstStyle/>
                    <a:p>
                      <a:pPr algn="l" rtl="0" fontAlgn="b"/>
                      <a:r>
                        <a:rPr lang="sv-SE" sz="800" b="1" i="0" u="none" strike="noStrike">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252,82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22,88</a:t>
                      </a:r>
                    </a:p>
                  </a:txBody>
                  <a:tcPr marL="9525" marR="9525" marT="9525" marB="0" anchor="ctr">
                    <a:lnL>
                      <a:noFill/>
                    </a:lnL>
                    <a:lnR>
                      <a:noFill/>
                    </a:lnR>
                    <a:lnT>
                      <a:noFill/>
                    </a:lnT>
                    <a:lnB>
                      <a:noFill/>
                    </a:lnB>
                  </a:tcPr>
                </a:tc>
                <a:extLst>
                  <a:ext uri="{0D108BD9-81ED-4DB2-BD59-A6C34878D82A}">
                    <a16:rowId xmlns:a16="http://schemas.microsoft.com/office/drawing/2014/main" val="804927737"/>
                  </a:ext>
                </a:extLst>
              </a:tr>
              <a:tr h="288050">
                <a:tc>
                  <a:txBody>
                    <a:bodyPr/>
                    <a:lstStyle/>
                    <a:p>
                      <a:pPr algn="l" rtl="0" fontAlgn="b"/>
                      <a:r>
                        <a:rPr lang="sv-SE" sz="800" b="1" i="0" u="none" strike="noStrike" dirty="0">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010502705"/>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127,93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11,12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9,52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26,09</a:t>
                      </a:r>
                    </a:p>
                  </a:txBody>
                  <a:tcPr marL="9525" marR="9525" marT="9525" marB="0" anchor="ctr">
                    <a:lnL>
                      <a:noFill/>
                    </a:lnL>
                    <a:lnR>
                      <a:noFill/>
                    </a:lnR>
                    <a:lnT>
                      <a:noFill/>
                    </a:lnT>
                    <a:lnB>
                      <a:noFill/>
                    </a:lnB>
                  </a:tcPr>
                </a:tc>
                <a:extLst>
                  <a:ext uri="{0D108BD9-81ED-4DB2-BD59-A6C34878D82A}">
                    <a16:rowId xmlns:a16="http://schemas.microsoft.com/office/drawing/2014/main" val="3564171759"/>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10,47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0,78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8,02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5,49</a:t>
                      </a:r>
                    </a:p>
                  </a:txBody>
                  <a:tcPr marL="9525" marR="9525" marT="9525" marB="0" anchor="ctr">
                    <a:lnL>
                      <a:noFill/>
                    </a:lnL>
                    <a:lnR>
                      <a:noFill/>
                    </a:lnR>
                    <a:lnT>
                      <a:noFill/>
                    </a:lnT>
                    <a:lnB>
                      <a:noFill/>
                    </a:lnB>
                  </a:tcPr>
                </a:tc>
                <a:extLst>
                  <a:ext uri="{0D108BD9-81ED-4DB2-BD59-A6C34878D82A}">
                    <a16:rowId xmlns:a16="http://schemas.microsoft.com/office/drawing/2014/main" val="3480574365"/>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107,10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9,63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9,88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28,56</a:t>
                      </a:r>
                    </a:p>
                  </a:txBody>
                  <a:tcPr marL="9525" marR="9525" marT="9525" marB="0" anchor="ctr">
                    <a:lnL>
                      <a:noFill/>
                    </a:lnL>
                    <a:lnR>
                      <a:noFill/>
                    </a:lnR>
                    <a:lnT>
                      <a:noFill/>
                    </a:lnT>
                    <a:lnB>
                      <a:noFill/>
                    </a:lnB>
                  </a:tcPr>
                </a:tc>
                <a:extLst>
                  <a:ext uri="{0D108BD9-81ED-4DB2-BD59-A6C34878D82A}">
                    <a16:rowId xmlns:a16="http://schemas.microsoft.com/office/drawing/2014/main" val="1168941613"/>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10,37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0,71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7,39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25,98</a:t>
                      </a:r>
                    </a:p>
                  </a:txBody>
                  <a:tcPr marL="9525" marR="9525" marT="9525" marB="0" anchor="ctr">
                    <a:lnL>
                      <a:noFill/>
                    </a:lnL>
                    <a:lnR>
                      <a:noFill/>
                    </a:lnR>
                    <a:lnT>
                      <a:noFill/>
                    </a:lnT>
                    <a:lnB>
                      <a:noFill/>
                    </a:lnB>
                  </a:tcPr>
                </a:tc>
                <a:extLst>
                  <a:ext uri="{0D108BD9-81ED-4DB2-BD59-A6C34878D82A}">
                    <a16:rowId xmlns:a16="http://schemas.microsoft.com/office/drawing/2014/main" val="1094203828"/>
                  </a:ext>
                </a:extLst>
              </a:tr>
              <a:tr h="195129">
                <a:tc>
                  <a:txBody>
                    <a:bodyPr/>
                    <a:lstStyle/>
                    <a:p>
                      <a:pPr algn="l" rtl="0" fontAlgn="b"/>
                      <a:r>
                        <a:rPr lang="sv-SE" sz="800" b="0" i="0" u="none" strike="noStrike" dirty="0">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28,34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0,58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2,09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27,83</a:t>
                      </a:r>
                    </a:p>
                  </a:txBody>
                  <a:tcPr marL="9525" marR="9525" marT="9525" marB="0" anchor="ctr">
                    <a:lnL>
                      <a:noFill/>
                    </a:lnL>
                    <a:lnR>
                      <a:noFill/>
                    </a:lnR>
                    <a:lnT>
                      <a:noFill/>
                    </a:lnT>
                    <a:lnB>
                      <a:noFill/>
                    </a:lnB>
                  </a:tcPr>
                </a:tc>
                <a:extLst>
                  <a:ext uri="{0D108BD9-81ED-4DB2-BD59-A6C34878D82A}">
                    <a16:rowId xmlns:a16="http://schemas.microsoft.com/office/drawing/2014/main" val="1427971304"/>
                  </a:ext>
                </a:extLst>
              </a:tr>
              <a:tr h="185838">
                <a:tc>
                  <a:txBody>
                    <a:bodyPr/>
                    <a:lstStyle/>
                    <a:p>
                      <a:pPr algn="l" rtl="0" fontAlgn="b"/>
                      <a:r>
                        <a:rPr lang="sv-SE" sz="800" b="1" i="0" u="none" strike="noStrike">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156,27</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11,70</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8,09</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26,41</a:t>
                      </a:r>
                    </a:p>
                  </a:txBody>
                  <a:tcPr marL="9525" marR="9525" marT="9525" marB="0" anchor="ctr">
                    <a:lnL>
                      <a:noFill/>
                    </a:lnL>
                    <a:lnR>
                      <a:noFill/>
                    </a:lnR>
                    <a:lnT>
                      <a:noFill/>
                    </a:lnT>
                    <a:lnB>
                      <a:noFill/>
                    </a:lnB>
                  </a:tcPr>
                </a:tc>
                <a:extLst>
                  <a:ext uri="{0D108BD9-81ED-4DB2-BD59-A6C34878D82A}">
                    <a16:rowId xmlns:a16="http://schemas.microsoft.com/office/drawing/2014/main" val="756776210"/>
                  </a:ext>
                </a:extLst>
              </a:tr>
            </a:tbl>
          </a:graphicData>
        </a:graphic>
      </p:graphicFrame>
      <p:sp>
        <p:nvSpPr>
          <p:cNvPr id="8" name="Rektangel 7">
            <a:extLst>
              <a:ext uri="{FF2B5EF4-FFF2-40B4-BE49-F238E27FC236}">
                <a16:creationId xmlns:a16="http://schemas.microsoft.com/office/drawing/2014/main" id="{64673737-340E-4FF4-9C26-818E8D53DD88}"/>
              </a:ext>
            </a:extLst>
          </p:cNvPr>
          <p:cNvSpPr/>
          <p:nvPr/>
        </p:nvSpPr>
        <p:spPr>
          <a:xfrm>
            <a:off x="6096000" y="6107338"/>
            <a:ext cx="3927566" cy="200055"/>
          </a:xfrm>
          <a:prstGeom prst="rect">
            <a:avLst/>
          </a:prstGeom>
        </p:spPr>
        <p:txBody>
          <a:bodyPr wrap="square">
            <a:spAutoFit/>
          </a:bodyPr>
          <a:lstStyle/>
          <a:p>
            <a:r>
              <a:rPr lang="sv-SE" sz="700" dirty="0"/>
              <a:t>* I övrigt ingår jordbruk, skogsbruk och fiske, byggverksamhet samt okänd näringsgren</a:t>
            </a:r>
          </a:p>
        </p:txBody>
      </p:sp>
      <p:graphicFrame>
        <p:nvGraphicFramePr>
          <p:cNvPr id="14" name="Diagram 13">
            <a:extLst>
              <a:ext uri="{FF2B5EF4-FFF2-40B4-BE49-F238E27FC236}">
                <a16:creationId xmlns:a16="http://schemas.microsoft.com/office/drawing/2014/main" id="{BE574CB1-D753-4912-8245-A994088F3892}"/>
              </a:ext>
            </a:extLst>
          </p:cNvPr>
          <p:cNvGraphicFramePr>
            <a:graphicFrameLocks/>
          </p:cNvGraphicFramePr>
          <p:nvPr>
            <p:extLst>
              <p:ext uri="{D42A27DB-BD31-4B8C-83A1-F6EECF244321}">
                <p14:modId xmlns:p14="http://schemas.microsoft.com/office/powerpoint/2010/main" val="1228650647"/>
              </p:ext>
            </p:extLst>
          </p:nvPr>
        </p:nvGraphicFramePr>
        <p:xfrm>
          <a:off x="717548" y="1888280"/>
          <a:ext cx="5306549" cy="34101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1882775" y="198975"/>
            <a:ext cx="4737101" cy="514351"/>
          </a:xfrm>
        </p:spPr>
        <p:txBody>
          <a:bodyPr/>
          <a:lstStyle/>
          <a:p>
            <a:r>
              <a:rPr lang="sv-SE" dirty="0"/>
              <a:t>Lönesumma, 2021 kv4</a:t>
            </a:r>
          </a:p>
        </p:txBody>
      </p:sp>
      <p:graphicFrame>
        <p:nvGraphicFramePr>
          <p:cNvPr id="7" name="Platshållare för innehåll 4">
            <a:extLst>
              <a:ext uri="{FF2B5EF4-FFF2-40B4-BE49-F238E27FC236}">
                <a16:creationId xmlns:a16="http://schemas.microsoft.com/office/drawing/2014/main" id="{2D829299-8BEC-47B6-B4F6-ED9D52F03706}"/>
              </a:ext>
            </a:extLst>
          </p:cNvPr>
          <p:cNvGraphicFramePr>
            <a:graphicFrameLocks noGrp="1"/>
          </p:cNvGraphicFramePr>
          <p:nvPr>
            <p:ph idx="1"/>
            <p:extLst>
              <p:ext uri="{D42A27DB-BD31-4B8C-83A1-F6EECF244321}">
                <p14:modId xmlns:p14="http://schemas.microsoft.com/office/powerpoint/2010/main" val="1147956605"/>
              </p:ext>
            </p:extLst>
          </p:nvPr>
        </p:nvGraphicFramePr>
        <p:xfrm>
          <a:off x="1882775" y="684171"/>
          <a:ext cx="8426450" cy="5480880"/>
        </p:xfrm>
        <a:graphic>
          <a:graphicData uri="http://schemas.openxmlformats.org/drawingml/2006/table">
            <a:tbl>
              <a:tblPr firstRow="1" bandRow="1">
                <a:tableStyleId>{5C22544A-7EE6-4342-B048-85BDC9FD1C3A}</a:tableStyleId>
              </a:tblPr>
              <a:tblGrid>
                <a:gridCol w="1938774">
                  <a:extLst>
                    <a:ext uri="{9D8B030D-6E8A-4147-A177-3AD203B41FA5}">
                      <a16:colId xmlns:a16="http://schemas.microsoft.com/office/drawing/2014/main" val="452260278"/>
                    </a:ext>
                  </a:extLst>
                </a:gridCol>
                <a:gridCol w="1029508">
                  <a:extLst>
                    <a:ext uri="{9D8B030D-6E8A-4147-A177-3AD203B41FA5}">
                      <a16:colId xmlns:a16="http://schemas.microsoft.com/office/drawing/2014/main" val="1889858293"/>
                    </a:ext>
                  </a:extLst>
                </a:gridCol>
                <a:gridCol w="1242509">
                  <a:extLst>
                    <a:ext uri="{9D8B030D-6E8A-4147-A177-3AD203B41FA5}">
                      <a16:colId xmlns:a16="http://schemas.microsoft.com/office/drawing/2014/main" val="1671515360"/>
                    </a:ext>
                  </a:extLst>
                </a:gridCol>
                <a:gridCol w="1065009">
                  <a:extLst>
                    <a:ext uri="{9D8B030D-6E8A-4147-A177-3AD203B41FA5}">
                      <a16:colId xmlns:a16="http://schemas.microsoft.com/office/drawing/2014/main" val="4289550210"/>
                    </a:ext>
                  </a:extLst>
                </a:gridCol>
                <a:gridCol w="1002883">
                  <a:extLst>
                    <a:ext uri="{9D8B030D-6E8A-4147-A177-3AD203B41FA5}">
                      <a16:colId xmlns:a16="http://schemas.microsoft.com/office/drawing/2014/main" val="3113551277"/>
                    </a:ext>
                  </a:extLst>
                </a:gridCol>
                <a:gridCol w="1020633">
                  <a:extLst>
                    <a:ext uri="{9D8B030D-6E8A-4147-A177-3AD203B41FA5}">
                      <a16:colId xmlns:a16="http://schemas.microsoft.com/office/drawing/2014/main" val="2939923620"/>
                    </a:ext>
                  </a:extLst>
                </a:gridCol>
                <a:gridCol w="1127134">
                  <a:extLst>
                    <a:ext uri="{9D8B030D-6E8A-4147-A177-3AD203B41FA5}">
                      <a16:colId xmlns:a16="http://schemas.microsoft.com/office/drawing/2014/main" val="237539039"/>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3">
                  <a:txBody>
                    <a:bodyPr/>
                    <a:lstStyle/>
                    <a:p>
                      <a:pPr algn="ctr"/>
                      <a:r>
                        <a:rPr lang="sv-SE" sz="1000" dirty="0"/>
                        <a:t>Stockholms län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hMerge="1">
                  <a:txBody>
                    <a:bodyPr/>
                    <a:lstStyle/>
                    <a:p>
                      <a:pPr algn="ctr"/>
                      <a:endParaRPr lang="sv-SE" sz="1000" dirty="0"/>
                    </a:p>
                  </a:txBody>
                  <a:tcPr>
                    <a:lnL w="12700" cap="flat" cmpd="sng" algn="ctr">
                      <a:noFill/>
                      <a:prstDash val="solid"/>
                      <a:round/>
                      <a:headEnd type="none" w="med" len="med"/>
                      <a:tailEnd type="none" w="med" len="med"/>
                    </a:lnL>
                    <a:lnB w="38100" cmpd="sng">
                      <a:noFill/>
                    </a:lnB>
                  </a:tcPr>
                </a:tc>
                <a:tc gridSpan="3">
                  <a:txBody>
                    <a:bodyPr/>
                    <a:lstStyle/>
                    <a:p>
                      <a:pPr algn="ctr"/>
                      <a:r>
                        <a:rPr lang="sv-SE" sz="1000" dirty="0"/>
                        <a:t>Stockholms stad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Mdkr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T w="38100" cmpd="sng">
                      <a:noFill/>
                    </a:lnT>
                    <a:lnB w="12700" cmpd="sng">
                      <a:noFill/>
                    </a:lnB>
                    <a:solidFill>
                      <a:srgbClr val="052364"/>
                    </a:solidFill>
                  </a:tcPr>
                </a:tc>
                <a:tc>
                  <a:txBody>
                    <a:bodyPr/>
                    <a:lstStyle/>
                    <a:p>
                      <a:pPr algn="ctr"/>
                      <a:r>
                        <a:rPr lang="sv-SE" sz="1000" dirty="0">
                          <a:solidFill>
                            <a:schemeClr val="bg1"/>
                          </a:solidFill>
                        </a:rPr>
                        <a:t>Mdkr</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- 5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kv4</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- 5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14,3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36,6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38,3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72,0</a:t>
                      </a:r>
                    </a:p>
                  </a:txBody>
                  <a:tcPr marL="9525" marR="9525" marT="9525" marB="0" anchor="ctr">
                    <a:lnL w="12700" cap="flat" cmpd="sng" algn="ctr">
                      <a:solidFill>
                        <a:schemeClr val="bg1"/>
                      </a:solidFill>
                      <a:prstDash val="solid"/>
                      <a:round/>
                      <a:headEnd type="none" w="med" len="med"/>
                      <a:tailEnd type="none" w="med" len="med"/>
                    </a:lnL>
                    <a:lnR w="12700" cmpd="sng">
                      <a:noFill/>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Tillverkning och utvinning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-22,8</a:t>
                      </a:r>
                    </a:p>
                  </a:txBody>
                  <a:tcPr marL="9525" marR="9525" marT="9525" marB="0" anchor="ctr">
                    <a:lnR w="12700" cmpd="sng">
                      <a:noFill/>
                    </a:lnR>
                  </a:tcP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Energi och miljö</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31,8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4,0</a:t>
                      </a:r>
                    </a:p>
                  </a:txBody>
                  <a:tcPr marL="9525" marR="9525" marT="9525" marB="0" anchor="ctr">
                    <a:lnR w="12700" cmpd="sng">
                      <a:noFill/>
                    </a:lnR>
                  </a:tcP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Byggindustri</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32,2</a:t>
                      </a:r>
                    </a:p>
                  </a:txBody>
                  <a:tcPr marL="9525" marR="9525" marT="9525" marB="0" anchor="ctr">
                    <a:lnR w="12700" cmpd="sng">
                      <a:noFill/>
                    </a:lnR>
                  </a:tcP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18,9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21,2</a:t>
                      </a:r>
                    </a:p>
                  </a:txBody>
                  <a:tcPr marL="9525" marR="9525" marT="9525" marB="0" anchor="ctr">
                    <a:lnR w="12700" cmpd="sng">
                      <a:noFill/>
                    </a:lnR>
                  </a:tcP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15,2</a:t>
                      </a:r>
                    </a:p>
                  </a:txBody>
                  <a:tcPr marL="9525" marR="9525" marT="9525" marB="0" anchor="ctr">
                    <a:lnR w="12700" cmpd="sng">
                      <a:noFill/>
                    </a:lnR>
                  </a:tcP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algn="ctr" fontAlgn="ctr"/>
                      <a:r>
                        <a:rPr lang="sv-SE" sz="900" b="0" i="0" u="none" strike="noStrike" dirty="0">
                          <a:solidFill>
                            <a:srgbClr val="000000"/>
                          </a:solidFill>
                          <a:effectLst/>
                          <a:latin typeface="Futura Std Book" panose="020B0502020204020303"/>
                        </a:rPr>
                        <a:t>3,9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23,3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6,1</a:t>
                      </a:r>
                    </a:p>
                  </a:txBody>
                  <a:tcPr marL="9525" marR="9525" marT="9525" marB="0" anchor="ctr">
                    <a:lnR w="12700" cmpd="sng">
                      <a:noFill/>
                    </a:lnR>
                  </a:tcP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19,5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58,4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73,1</a:t>
                      </a:r>
                    </a:p>
                  </a:txBody>
                  <a:tcPr marL="9525" marR="9525" marT="9525" marB="0" anchor="ctr">
                    <a:lnR w="12700" cmpd="sng">
                      <a:noFill/>
                    </a:lnR>
                  </a:tcP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Bank och försäkring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11,0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33,9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35,1</a:t>
                      </a:r>
                    </a:p>
                  </a:txBody>
                  <a:tcPr marL="9525" marR="9525" marT="9525" marB="0" anchor="ctr">
                    <a:lnR w="12700" cmpd="sng">
                      <a:noFill/>
                    </a:lnR>
                  </a:tcP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Fastigheter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33,2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37,5</a:t>
                      </a:r>
                    </a:p>
                  </a:txBody>
                  <a:tcPr marL="9525" marR="9525" marT="9525" marB="0" anchor="ctr">
                    <a:lnR w="12700" cmpd="sng">
                      <a:noFill/>
                    </a:lnR>
                  </a:tcP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Företagstjänster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26,8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12,2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12,3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30,5</a:t>
                      </a:r>
                    </a:p>
                  </a:txBody>
                  <a:tcPr marL="9525" marR="9525" marT="9525" marB="0" anchor="ctr">
                    <a:lnR w="12700" cmpd="sng">
                      <a:noFill/>
                    </a:lnR>
                  </a:tcP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Offentlig förvaltning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21,8</a:t>
                      </a:r>
                    </a:p>
                  </a:txBody>
                  <a:tcPr marL="9525" marR="9525" marT="9525" marB="0" anchor="ctr">
                    <a:lnR w="12700" cmpd="sng">
                      <a:noFill/>
                    </a:lnR>
                  </a:tcP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26,5</a:t>
                      </a:r>
                    </a:p>
                  </a:txBody>
                  <a:tcPr marL="9525" marR="9525" marT="9525" marB="0" anchor="ctr">
                    <a:lnR w="12700" cmpd="sng">
                      <a:noFill/>
                    </a:lnR>
                  </a:tcP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17,0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18,4</a:t>
                      </a:r>
                    </a:p>
                  </a:txBody>
                  <a:tcPr marL="9525" marR="9525" marT="9525" marB="0" anchor="ctr">
                    <a:lnR w="12700" cmpd="sng">
                      <a:noFill/>
                    </a:lnR>
                  </a:tcP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21,8</a:t>
                      </a:r>
                    </a:p>
                  </a:txBody>
                  <a:tcPr marL="9525" marR="9525" marT="9525" marB="0" anchor="ctr">
                    <a:lnR w="12700" cmpd="sng">
                      <a:noFill/>
                    </a:lnR>
                  </a:tcP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Okänd bransch</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29,7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-79,9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35,6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-25,6</a:t>
                      </a:r>
                    </a:p>
                  </a:txBody>
                  <a:tcPr marL="9525" marR="9525" marT="9525" marB="0" anchor="ctr">
                    <a:lnR w="12700" cmpd="sng">
                      <a:noFill/>
                    </a:lnR>
                  </a:tcP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Privat sektor</a:t>
                      </a:r>
                    </a:p>
                  </a:txBody>
                  <a:tcPr>
                    <a:lnL w="12700" cmpd="sng">
                      <a:noFill/>
                    </a:lnL>
                  </a:tcPr>
                </a:tc>
                <a:tc>
                  <a:txBody>
                    <a:bodyPr/>
                    <a:lstStyle/>
                    <a:p>
                      <a:pPr algn="ctr" fontAlgn="ctr"/>
                      <a:r>
                        <a:rPr lang="sv-SE" sz="900" b="1" i="0" u="none" strike="noStrike" dirty="0">
                          <a:solidFill>
                            <a:srgbClr val="000000"/>
                          </a:solidFill>
                          <a:effectLst/>
                          <a:latin typeface="Futura Std Book" panose="020B0502020204020303"/>
                        </a:rPr>
                        <a:t>127,9</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9,5</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26,1</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85,6</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10,3</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29,8</a:t>
                      </a:r>
                    </a:p>
                  </a:txBody>
                  <a:tcPr marL="9525" marR="9525" marT="9525" marB="0" anchor="ctr">
                    <a:lnR w="12700" cmpd="sng">
                      <a:noFill/>
                    </a:lnR>
                  </a:tcPr>
                </a:tc>
                <a:extLst>
                  <a:ext uri="{0D108BD9-81ED-4DB2-BD59-A6C34878D82A}">
                    <a16:rowId xmlns:a16="http://schemas.microsoft.com/office/drawing/2014/main" val="132554628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Statlig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12,3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42,6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57,1</a:t>
                      </a:r>
                    </a:p>
                  </a:txBody>
                  <a:tcPr marL="9525" marR="9525" marT="9525" marB="0" anchor="ctr">
                    <a:lnR w="12700" cmpd="sng">
                      <a:noFill/>
                    </a:lnR>
                  </a:tcPr>
                </a:tc>
                <a:extLst>
                  <a:ext uri="{0D108BD9-81ED-4DB2-BD59-A6C34878D82A}">
                    <a16:rowId xmlns:a16="http://schemas.microsoft.com/office/drawing/2014/main" val="25705051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Kommunal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11,9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20,0</a:t>
                      </a:r>
                    </a:p>
                  </a:txBody>
                  <a:tcPr marL="9525" marR="9525" marT="9525" marB="0" anchor="ctr">
                    <a:lnR w="12700" cmpd="sng">
                      <a:noFill/>
                    </a:lnR>
                  </a:tcPr>
                </a:tc>
                <a:extLst>
                  <a:ext uri="{0D108BD9-81ED-4DB2-BD59-A6C34878D82A}">
                    <a16:rowId xmlns:a16="http://schemas.microsoft.com/office/drawing/2014/main" val="41613844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Landsting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57,9</a:t>
                      </a:r>
                    </a:p>
                  </a:txBody>
                  <a:tcPr marL="9525" marR="9525" marT="9525" marB="0" anchor="ctr">
                    <a:lnR w="12700" cmpd="sng">
                      <a:noFill/>
                    </a:lnR>
                  </a:tcPr>
                </a:tc>
                <a:extLst>
                  <a:ext uri="{0D108BD9-81ED-4DB2-BD59-A6C34878D82A}">
                    <a16:rowId xmlns:a16="http://schemas.microsoft.com/office/drawing/2014/main" val="418263923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Offentlig sektor</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28,3</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27,8</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15,4</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43,8</a:t>
                      </a:r>
                    </a:p>
                  </a:txBody>
                  <a:tcPr marL="9525" marR="9525" marT="9525" marB="0" anchor="ctr">
                    <a:lnR w="12700" cmpd="sng">
                      <a:noFill/>
                    </a:lnR>
                  </a:tcPr>
                </a:tc>
                <a:extLst>
                  <a:ext uri="{0D108BD9-81ED-4DB2-BD59-A6C34878D82A}">
                    <a16:rowId xmlns:a16="http://schemas.microsoft.com/office/drawing/2014/main" val="313340735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156,3</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26,4</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101,1</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31,7</a:t>
                      </a:r>
                    </a:p>
                  </a:txBody>
                  <a:tcPr marL="9525" marR="9525" marT="9525" marB="0" anchor="ctr">
                    <a:lnR w="12700" cmpd="sng">
                      <a:noFill/>
                    </a:lnR>
                  </a:tcPr>
                </a:tc>
                <a:extLst>
                  <a:ext uri="{0D108BD9-81ED-4DB2-BD59-A6C34878D82A}">
                    <a16:rowId xmlns:a16="http://schemas.microsoft.com/office/drawing/2014/main" val="1032754268"/>
                  </a:ext>
                </a:extLst>
              </a:tr>
            </a:tbl>
          </a:graphicData>
        </a:graphic>
      </p:graphicFrame>
      <p:sp>
        <p:nvSpPr>
          <p:cNvPr id="4" name="textruta 3">
            <a:extLst>
              <a:ext uri="{FF2B5EF4-FFF2-40B4-BE49-F238E27FC236}">
                <a16:creationId xmlns:a16="http://schemas.microsoft.com/office/drawing/2014/main" id="{F56D2271-D847-4DDF-98FF-4A38667C40CC}"/>
              </a:ext>
            </a:extLst>
          </p:cNvPr>
          <p:cNvSpPr txBox="1"/>
          <p:nvPr/>
        </p:nvSpPr>
        <p:spPr>
          <a:xfrm>
            <a:off x="2101849" y="6252914"/>
            <a:ext cx="5545108" cy="246221"/>
          </a:xfrm>
          <a:prstGeom prst="rect">
            <a:avLst/>
          </a:prstGeom>
          <a:noFill/>
        </p:spPr>
        <p:txBody>
          <a:bodyPr wrap="none" rtlCol="0">
            <a:spAutoFit/>
          </a:bodyPr>
          <a:lstStyle/>
          <a:p>
            <a:r>
              <a:rPr lang="sv-SE" sz="800" dirty="0"/>
              <a:t>Källa: Statistiska centralbyrån (Lönesummor nattbefolkning, arbetsgivaravgifter och preliminär A-skatt, LAPS</a:t>
            </a:r>
            <a:r>
              <a:rPr lang="sv-SE" sz="1000" dirty="0"/>
              <a:t>)</a:t>
            </a:r>
          </a:p>
        </p:txBody>
      </p:sp>
    </p:spTree>
    <p:extLst>
      <p:ext uri="{BB962C8B-B14F-4D97-AF65-F5344CB8AC3E}">
        <p14:creationId xmlns:p14="http://schemas.microsoft.com/office/powerpoint/2010/main" val="62187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01041" y="5894460"/>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6" y="1949297"/>
            <a:ext cx="4722408" cy="1479703"/>
          </a:xfrm>
        </p:spPr>
        <p:txBody>
          <a:bodyPr/>
          <a:lstStyle/>
          <a:p>
            <a:pPr lvl="4"/>
            <a:r>
              <a:rPr lang="sv-SE" sz="1400" dirty="0"/>
              <a:t>Under det fjärde kvartalet startades 7 493 nya företag i Stockholms län. Av dessa var cirka </a:t>
            </a:r>
            <a:br>
              <a:rPr lang="sv-SE" sz="1400" dirty="0"/>
            </a:br>
            <a:r>
              <a:rPr lang="sv-SE" sz="1400" dirty="0"/>
              <a:t>6 319 aktiebolag. </a:t>
            </a:r>
          </a:p>
          <a:p>
            <a:pPr lvl="4"/>
            <a:r>
              <a:rPr lang="sv-SE" sz="1400" dirty="0"/>
              <a:t>Närmare 60 procent av de nya företagen registrerades i Stockholms stad.</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01041" y="1456854"/>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732D3626-74EC-4CA9-88BE-D8B1B2CEAB1E}"/>
              </a:ext>
            </a:extLst>
          </p:cNvPr>
          <p:cNvGraphicFramePr>
            <a:graphicFrameLocks noGrp="1"/>
          </p:cNvGraphicFramePr>
          <p:nvPr>
            <p:extLst>
              <p:ext uri="{D42A27DB-BD31-4B8C-83A1-F6EECF244321}">
                <p14:modId xmlns:p14="http://schemas.microsoft.com/office/powerpoint/2010/main" val="823368733"/>
              </p:ext>
            </p:extLst>
          </p:nvPr>
        </p:nvGraphicFramePr>
        <p:xfrm>
          <a:off x="6755216" y="3720268"/>
          <a:ext cx="4722409" cy="2266814"/>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4">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281887">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8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2021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8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21 739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78 709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44414373"/>
                  </a:ext>
                </a:extLst>
              </a:tr>
              <a:tr h="33778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11 263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40 450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4178915708"/>
                  </a:ext>
                </a:extLst>
              </a:tr>
              <a:tr h="337789">
                <a:tc>
                  <a:txBody>
                    <a:bodyPr/>
                    <a:lstStyle/>
                    <a:p>
                      <a:pPr marL="72000" algn="l" fontAlgn="b"/>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7 493</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26 875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1554613420"/>
                  </a:ext>
                </a:extLst>
              </a:tr>
              <a:tr h="337789">
                <a:tc>
                  <a:txBody>
                    <a:bodyPr/>
                    <a:lstStyle/>
                    <a:p>
                      <a:pPr marL="72000" algn="l" fontAlgn="b"/>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4 315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15 510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923977588"/>
                  </a:ext>
                </a:extLst>
              </a:tr>
              <a:tr h="337789">
                <a:tc>
                  <a:txBody>
                    <a:bodyPr/>
                    <a:lstStyle/>
                    <a:p>
                      <a:pPr marL="72000" algn="l" fontAlgn="b"/>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14 246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51 834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98F0D3A9-804D-426C-9514-2A21EE36F546}"/>
              </a:ext>
            </a:extLst>
          </p:cNvPr>
          <p:cNvGraphicFramePr>
            <a:graphicFrameLocks/>
          </p:cNvGraphicFramePr>
          <p:nvPr>
            <p:extLst>
              <p:ext uri="{D42A27DB-BD31-4B8C-83A1-F6EECF244321}">
                <p14:modId xmlns:p14="http://schemas.microsoft.com/office/powerpoint/2010/main" val="2513386603"/>
              </p:ext>
            </p:extLst>
          </p:nvPr>
        </p:nvGraphicFramePr>
        <p:xfrm>
          <a:off x="582447" y="1900884"/>
          <a:ext cx="5963631" cy="39935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2105637"/>
            <a:ext cx="4735742" cy="1321848"/>
          </a:xfrm>
        </p:spPr>
        <p:txBody>
          <a:bodyPr/>
          <a:lstStyle/>
          <a:p>
            <a:pPr lvl="4"/>
            <a:r>
              <a:rPr lang="sv-SE" sz="1400" dirty="0"/>
              <a:t>Konkurserna minskade med 10 procent i Stockholms län under det fjärde kvartalet.</a:t>
            </a:r>
          </a:p>
          <a:p>
            <a:pPr lvl="4"/>
            <a:r>
              <a:rPr lang="sv-SE" sz="1400" dirty="0"/>
              <a:t>I Stockholms län försattes 555 företag i konkurs varav 341 i Stockholms stad. </a:t>
            </a:r>
          </a:p>
          <a:p>
            <a:pPr lvl="4"/>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657224" y="1468480"/>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CD80FF49-1F49-4F4B-8303-9458BE338D96}"/>
              </a:ext>
            </a:extLst>
          </p:cNvPr>
          <p:cNvGraphicFramePr>
            <a:graphicFrameLocks noGrp="1"/>
          </p:cNvGraphicFramePr>
          <p:nvPr>
            <p:extLst>
              <p:ext uri="{D42A27DB-BD31-4B8C-83A1-F6EECF244321}">
                <p14:modId xmlns:p14="http://schemas.microsoft.com/office/powerpoint/2010/main" val="3455629186"/>
              </p:ext>
            </p:extLst>
          </p:nvPr>
        </p:nvGraphicFramePr>
        <p:xfrm>
          <a:off x="6761538" y="3705999"/>
          <a:ext cx="4716087" cy="2266432"/>
        </p:xfrm>
        <a:graphic>
          <a:graphicData uri="http://schemas.openxmlformats.org/drawingml/2006/table">
            <a:tbl>
              <a:tblPr bandRow="1">
                <a:tableStyleId>{2D5ABB26-0587-4C30-8999-92F81FD0307C}</a:tableStyleId>
              </a:tblPr>
              <a:tblGrid>
                <a:gridCol w="1540508">
                  <a:extLst>
                    <a:ext uri="{9D8B030D-6E8A-4147-A177-3AD203B41FA5}">
                      <a16:colId xmlns:a16="http://schemas.microsoft.com/office/drawing/2014/main" val="1678076792"/>
                    </a:ext>
                  </a:extLst>
                </a:gridCol>
                <a:gridCol w="684178">
                  <a:extLst>
                    <a:ext uri="{9D8B030D-6E8A-4147-A177-3AD203B41FA5}">
                      <a16:colId xmlns:a16="http://schemas.microsoft.com/office/drawing/2014/main" val="2601369493"/>
                    </a:ext>
                  </a:extLst>
                </a:gridCol>
                <a:gridCol w="776195">
                  <a:extLst>
                    <a:ext uri="{9D8B030D-6E8A-4147-A177-3AD203B41FA5}">
                      <a16:colId xmlns:a16="http://schemas.microsoft.com/office/drawing/2014/main" val="2395970223"/>
                    </a:ext>
                  </a:extLst>
                </a:gridCol>
                <a:gridCol w="614487">
                  <a:extLst>
                    <a:ext uri="{9D8B030D-6E8A-4147-A177-3AD203B41FA5}">
                      <a16:colId xmlns:a16="http://schemas.microsoft.com/office/drawing/2014/main" val="3235649811"/>
                    </a:ext>
                  </a:extLst>
                </a:gridCol>
                <a:gridCol w="560585">
                  <a:extLst>
                    <a:ext uri="{9D8B030D-6E8A-4147-A177-3AD203B41FA5}">
                      <a16:colId xmlns:a16="http://schemas.microsoft.com/office/drawing/2014/main" val="1050073455"/>
                    </a:ext>
                  </a:extLst>
                </a:gridCol>
                <a:gridCol w="540134">
                  <a:extLst>
                    <a:ext uri="{9D8B030D-6E8A-4147-A177-3AD203B41FA5}">
                      <a16:colId xmlns:a16="http://schemas.microsoft.com/office/drawing/2014/main" val="3827523272"/>
                    </a:ext>
                  </a:extLst>
                </a:gridCol>
              </a:tblGrid>
              <a:tr h="28183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dirty="0">
                          <a:effectLst/>
                        </a:rPr>
                        <a:t>Förändring (%)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2021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1 908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6 901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916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b"/>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555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2 324</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b"/>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341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1 419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b"/>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1 353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4 577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BE1C6963-D6D2-4D86-8642-BBB1EFBE7E59}"/>
              </a:ext>
            </a:extLst>
          </p:cNvPr>
          <p:cNvGraphicFramePr>
            <a:graphicFrameLocks/>
          </p:cNvGraphicFramePr>
          <p:nvPr>
            <p:extLst>
              <p:ext uri="{D42A27DB-BD31-4B8C-83A1-F6EECF244321}">
                <p14:modId xmlns:p14="http://schemas.microsoft.com/office/powerpoint/2010/main" val="2965932618"/>
              </p:ext>
            </p:extLst>
          </p:nvPr>
        </p:nvGraphicFramePr>
        <p:xfrm>
          <a:off x="661126" y="1972549"/>
          <a:ext cx="5867861" cy="36498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0111" y="1615155"/>
            <a:ext cx="4724339" cy="1831618"/>
          </a:xfrm>
        </p:spPr>
        <p:txBody>
          <a:bodyPr/>
          <a:lstStyle/>
          <a:p>
            <a:pPr lvl="4"/>
            <a:r>
              <a:rPr lang="sv-SE" sz="1400" dirty="0"/>
              <a:t>Antalet sysselsatta invånare ökade med </a:t>
            </a:r>
            <a:br>
              <a:rPr lang="sv-SE" sz="1400" dirty="0"/>
            </a:br>
            <a:r>
              <a:rPr lang="sv-SE" sz="1400" dirty="0"/>
              <a:t>33 600 personer (2,7%) i länet och ökade med </a:t>
            </a:r>
            <a:br>
              <a:rPr lang="sv-SE" sz="1400" dirty="0"/>
            </a:br>
            <a:r>
              <a:rPr lang="sv-SE" sz="1400" dirty="0"/>
              <a:t>7 800 personer (1,4%) i Stockholms stad.</a:t>
            </a:r>
          </a:p>
          <a:p>
            <a:pPr lvl="4"/>
            <a:r>
              <a:rPr lang="sv-SE" sz="1400" dirty="0"/>
              <a:t>Framförallt ökade sysselsättningen inom </a:t>
            </a:r>
            <a:br>
              <a:rPr lang="sv-SE" sz="1400" dirty="0"/>
            </a:br>
            <a:r>
              <a:rPr lang="sv-SE" sz="1400" dirty="0"/>
              <a:t>- Finansiell verksamhet, inklusive företagstjänster </a:t>
            </a:r>
            <a:br>
              <a:rPr lang="sv-SE" sz="1400" dirty="0"/>
            </a:br>
            <a:r>
              <a:rPr lang="sv-SE" sz="1400" dirty="0"/>
              <a:t>- Offentlig förvaltning </a:t>
            </a:r>
            <a:br>
              <a:rPr lang="sv-SE" sz="1400" dirty="0"/>
            </a:br>
            <a:r>
              <a:rPr lang="sv-SE" sz="1400" dirty="0"/>
              <a:t>- Utbildning.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kv4</a:t>
            </a:r>
            <a:endParaRPr lang="sv-SE" sz="1400" dirty="0"/>
          </a:p>
        </p:txBody>
      </p:sp>
      <p:graphicFrame>
        <p:nvGraphicFramePr>
          <p:cNvPr id="17" name="Tabell 16">
            <a:extLst>
              <a:ext uri="{FF2B5EF4-FFF2-40B4-BE49-F238E27FC236}">
                <a16:creationId xmlns:a16="http://schemas.microsoft.com/office/drawing/2014/main" id="{E4A1EEB5-AFC3-40BE-BF1B-DAA010FEE414}"/>
              </a:ext>
            </a:extLst>
          </p:cNvPr>
          <p:cNvGraphicFramePr>
            <a:graphicFrameLocks noGrp="1"/>
          </p:cNvGraphicFramePr>
          <p:nvPr>
            <p:extLst>
              <p:ext uri="{D42A27DB-BD31-4B8C-83A1-F6EECF244321}">
                <p14:modId xmlns:p14="http://schemas.microsoft.com/office/powerpoint/2010/main" val="301464651"/>
              </p:ext>
            </p:extLst>
          </p:nvPr>
        </p:nvGraphicFramePr>
        <p:xfrm>
          <a:off x="6755214" y="3723770"/>
          <a:ext cx="4722411" cy="2248666"/>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29179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Antal</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29179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 (antal)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3014">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5 083 800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544414373"/>
                  </a:ext>
                </a:extLst>
              </a:tr>
              <a:tr h="333014">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2 346 400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4178915708"/>
                  </a:ext>
                </a:extLst>
              </a:tr>
              <a:tr h="333014">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1 300 700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33 600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1554613420"/>
                  </a:ext>
                </a:extLst>
              </a:tr>
              <a:tr h="333014">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552 800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7 800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923977588"/>
                  </a:ext>
                </a:extLst>
              </a:tr>
              <a:tr h="333014">
                <a:tc>
                  <a:txBody>
                    <a:bodyPr/>
                    <a:lstStyle/>
                    <a:p>
                      <a:pPr marL="72000" algn="l" fontAlgn="ctr"/>
                      <a:r>
                        <a:rPr lang="sv-SE" sz="800" u="none" strike="noStrike" dirty="0">
                          <a:effectLst/>
                        </a:rPr>
                        <a:t>Sverige exkl.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3 783 100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2D2086D7-DAAB-4A7B-BA46-12601475F082}"/>
              </a:ext>
            </a:extLst>
          </p:cNvPr>
          <p:cNvGraphicFramePr>
            <a:graphicFrameLocks/>
          </p:cNvGraphicFramePr>
          <p:nvPr>
            <p:extLst>
              <p:ext uri="{D42A27DB-BD31-4B8C-83A1-F6EECF244321}">
                <p14:modId xmlns:p14="http://schemas.microsoft.com/office/powerpoint/2010/main" val="1526958112"/>
              </p:ext>
            </p:extLst>
          </p:nvPr>
        </p:nvGraphicFramePr>
        <p:xfrm>
          <a:off x="670483" y="1943260"/>
          <a:ext cx="6032561" cy="37737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037275729"/>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- 1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67 700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14,4</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34 900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27,4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68 500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8,6</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131 400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-11 300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-7,9</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44 800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-8 700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-16,3</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-25,2</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37 100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8,8</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-25,2</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140 200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45,1</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78 000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-6,9</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9,9</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332 400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14 000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101 900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11 900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13,2</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27,5</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130 500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143 200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1 281 900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22 300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18 800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11 300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150,7</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422,2</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900" b="1" i="0" u="none" strike="noStrike">
                          <a:solidFill>
                            <a:srgbClr val="000000"/>
                          </a:solidFill>
                          <a:effectLst/>
                          <a:latin typeface="Futura Std Book" panose="020B0502020204020303"/>
                        </a:rPr>
                        <a:t>1 300 700</a:t>
                      </a:r>
                    </a:p>
                  </a:txBody>
                  <a:tcPr marL="9525" marR="9525" marT="9525" marB="0" anchor="ctr"/>
                </a:tc>
                <a:tc>
                  <a:txBody>
                    <a:bodyPr/>
                    <a:lstStyle/>
                    <a:p>
                      <a:pPr algn="ctr" rtl="0" fontAlgn="ctr"/>
                      <a:r>
                        <a:rPr lang="sv-SE" sz="900" b="1" i="0" u="none" strike="noStrike">
                          <a:solidFill>
                            <a:srgbClr val="000000"/>
                          </a:solidFill>
                          <a:effectLst/>
                          <a:latin typeface="Futura Std Book" panose="020B0502020204020303"/>
                        </a:rPr>
                        <a:t>33 600</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2,7</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4093182799"/>
              </p:ext>
            </p:extLst>
          </p:nvPr>
        </p:nvGraphicFramePr>
        <p:xfrm>
          <a:off x="1882773" y="1628775"/>
          <a:ext cx="7322932" cy="3522065"/>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415937">
                  <a:extLst>
                    <a:ext uri="{9D8B030D-6E8A-4147-A177-3AD203B41FA5}">
                      <a16:colId xmlns:a16="http://schemas.microsoft.com/office/drawing/2014/main" val="1889858293"/>
                    </a:ext>
                  </a:extLst>
                </a:gridCol>
                <a:gridCol w="1415937">
                  <a:extLst>
                    <a:ext uri="{9D8B030D-6E8A-4147-A177-3AD203B41FA5}">
                      <a16:colId xmlns:a16="http://schemas.microsoft.com/office/drawing/2014/main" val="1671515360"/>
                    </a:ext>
                  </a:extLst>
                </a:gridCol>
                <a:gridCol w="1415937">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-1 år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114 900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514 000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24 400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236 900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77 500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168 800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11 900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67 600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38 500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46 500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46 500</a:t>
                      </a:r>
                    </a:p>
                  </a:txBody>
                  <a:tcPr marL="9525" marR="9525" marT="9525" marB="0" anchor="ctr"/>
                </a:tc>
                <a:tc>
                  <a:txBody>
                    <a:bodyPr/>
                    <a:lstStyle/>
                    <a:p>
                      <a:pPr algn="ctr" rtl="0" fontAlgn="ctr"/>
                      <a:r>
                        <a:rPr lang="sv-SE" sz="900" b="0" i="0" u="none" strike="noStrike" dirty="0" err="1">
                          <a:solidFill>
                            <a:srgbClr val="000000"/>
                          </a:solidFill>
                          <a:effectLst/>
                          <a:latin typeface="Futura Std Book" panose="020B0502020204020303"/>
                        </a:rPr>
                        <a:t>i.u</a:t>
                      </a:r>
                      <a:r>
                        <a:rPr lang="sv-SE" sz="9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nchor="ct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1 281 900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22 300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nchor="ct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18 800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11 300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150,7</a:t>
                      </a:r>
                    </a:p>
                  </a:txBody>
                  <a:tcPr marL="9525" marR="9525" marT="9525" marB="0" anchor="ctr"/>
                </a:tc>
                <a:extLst>
                  <a:ext uri="{0D108BD9-81ED-4DB2-BD59-A6C34878D82A}">
                    <a16:rowId xmlns:a16="http://schemas.microsoft.com/office/drawing/2014/main" val="3055248050"/>
                  </a:ext>
                </a:extLst>
              </a:tr>
              <a:tr h="2137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nchor="ctr">
                    <a:lnL w="12700" cmpd="sng">
                      <a:noFill/>
                    </a:lnL>
                  </a:tcPr>
                </a:tc>
                <a:tc>
                  <a:txBody>
                    <a:bodyPr/>
                    <a:lstStyle/>
                    <a:p>
                      <a:pPr algn="ctr" rtl="0" fontAlgn="ctr"/>
                      <a:r>
                        <a:rPr lang="sv-SE" sz="900" b="1" i="0" u="none" strike="noStrike">
                          <a:solidFill>
                            <a:srgbClr val="000000"/>
                          </a:solidFill>
                          <a:effectLst/>
                          <a:latin typeface="Futura Std Book" panose="020B0502020204020303"/>
                        </a:rPr>
                        <a:t>1 300 700</a:t>
                      </a:r>
                    </a:p>
                  </a:txBody>
                  <a:tcPr marL="9525" marR="9525" marT="9525" marB="0" anchor="ctr"/>
                </a:tc>
                <a:tc>
                  <a:txBody>
                    <a:bodyPr/>
                    <a:lstStyle/>
                    <a:p>
                      <a:pPr algn="ctr" rtl="0" fontAlgn="ctr"/>
                      <a:r>
                        <a:rPr lang="sv-SE" sz="900" b="1" i="0" u="none" strike="noStrike">
                          <a:solidFill>
                            <a:srgbClr val="000000"/>
                          </a:solidFill>
                          <a:effectLst/>
                          <a:latin typeface="Futura Std Book" panose="020B0502020204020303"/>
                        </a:rPr>
                        <a:t>33 600</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2,7</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465908"/>
            <a:ext cx="4725915" cy="1972339"/>
          </a:xfrm>
        </p:spPr>
        <p:txBody>
          <a:bodyPr/>
          <a:lstStyle/>
          <a:p>
            <a:pPr lvl="4"/>
            <a:r>
              <a:rPr lang="sv-SE" sz="1400" dirty="0"/>
              <a:t>Antalet lediga jobb på Arbetsförmedlingen ökade i både Stockholms län och Stockholms stad under kvartalet.</a:t>
            </a:r>
          </a:p>
          <a:p>
            <a:pPr lvl="4"/>
            <a:r>
              <a:rPr lang="sv-SE" sz="1400" dirty="0"/>
              <a:t>Antalet lediga jobb ökade inom flera branscher. Störst var ökningen inom:</a:t>
            </a:r>
            <a:br>
              <a:rPr lang="sv-SE" sz="1400" dirty="0"/>
            </a:br>
            <a:r>
              <a:rPr lang="sv-SE" sz="1400" dirty="0"/>
              <a:t>- Finansiell verksamhet inklusive företagstjänster</a:t>
            </a:r>
            <a:br>
              <a:rPr lang="sv-SE" sz="1400" dirty="0"/>
            </a:br>
            <a:r>
              <a:rPr lang="sv-SE" sz="1400" dirty="0"/>
              <a:t>- Handel</a:t>
            </a:r>
            <a:br>
              <a:rPr lang="sv-SE" sz="1400" dirty="0"/>
            </a:br>
            <a:r>
              <a:rPr lang="sv-SE" sz="1400" dirty="0"/>
              <a:t>- Vård- och omsorg.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696108" y="1465908"/>
            <a:ext cx="4725914" cy="492443"/>
          </a:xfrm>
          <a:prstGeom prst="rect">
            <a:avLst/>
          </a:prstGeom>
          <a:noFill/>
        </p:spPr>
        <p:txBody>
          <a:bodyPr wrap="square" rtlCol="0">
            <a:spAutoFit/>
          </a:bodyPr>
          <a:lstStyle/>
          <a:p>
            <a:r>
              <a:rPr lang="sv-SE" sz="1400" b="1" dirty="0"/>
              <a:t>Nyanmälda platser på Arbetsförmedlingen</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6789A64C-4FA8-48AA-8057-4BA62B99F157}"/>
              </a:ext>
            </a:extLst>
          </p:cNvPr>
          <p:cNvGraphicFramePr>
            <a:graphicFrameLocks noGrp="1"/>
          </p:cNvGraphicFramePr>
          <p:nvPr>
            <p:extLst>
              <p:ext uri="{D42A27DB-BD31-4B8C-83A1-F6EECF244321}">
                <p14:modId xmlns:p14="http://schemas.microsoft.com/office/powerpoint/2010/main" val="2449994442"/>
              </p:ext>
            </p:extLst>
          </p:nvPr>
        </p:nvGraphicFramePr>
        <p:xfrm>
          <a:off x="6744446" y="3705998"/>
          <a:ext cx="4725915" cy="2266432"/>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3">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403 784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1 321 969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197 841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615 174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116 685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344 246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71 419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218 619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287 099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977 723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5FA19D91-F626-4693-9EF0-E63DEBF26324}"/>
              </a:ext>
            </a:extLst>
          </p:cNvPr>
          <p:cNvGraphicFramePr>
            <a:graphicFrameLocks/>
          </p:cNvGraphicFramePr>
          <p:nvPr>
            <p:extLst>
              <p:ext uri="{D42A27DB-BD31-4B8C-83A1-F6EECF244321}">
                <p14:modId xmlns:p14="http://schemas.microsoft.com/office/powerpoint/2010/main" val="3462895138"/>
              </p:ext>
            </p:extLst>
          </p:nvPr>
        </p:nvGraphicFramePr>
        <p:xfrm>
          <a:off x="696107" y="1919673"/>
          <a:ext cx="5841425" cy="38373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1743845"/>
            <a:ext cx="4684942" cy="1695148"/>
          </a:xfrm>
        </p:spPr>
        <p:txBody>
          <a:bodyPr/>
          <a:lstStyle/>
          <a:p>
            <a:pPr lvl="4"/>
            <a:r>
              <a:rPr lang="sv-SE" sz="1400" dirty="0"/>
              <a:t>Under fjärde kvartalet har nästan 3 000 personer varslats i länet och 1 800 i Stockholms stad. Det är betydligt färre jämfört med 2020, då varslade personer ökade kraftigt pga. pandemin.</a:t>
            </a:r>
          </a:p>
          <a:p>
            <a:pPr lvl="4"/>
            <a:r>
              <a:rPr lang="sv-SE" sz="1400" dirty="0"/>
              <a:t>Varslen är nu återigen i nivå med perioden innan pandemin.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2E73D2B9-A861-42C6-80D3-9729332B0824}"/>
              </a:ext>
            </a:extLst>
          </p:cNvPr>
          <p:cNvGraphicFramePr>
            <a:graphicFrameLocks noGrp="1"/>
          </p:cNvGraphicFramePr>
          <p:nvPr>
            <p:extLst>
              <p:ext uri="{D42A27DB-BD31-4B8C-83A1-F6EECF244321}">
                <p14:modId xmlns:p14="http://schemas.microsoft.com/office/powerpoint/2010/main" val="1695455793"/>
              </p:ext>
            </p:extLst>
          </p:nvPr>
        </p:nvGraphicFramePr>
        <p:xfrm>
          <a:off x="6792684" y="3715992"/>
          <a:ext cx="4677675" cy="2256440"/>
        </p:xfrm>
        <a:graphic>
          <a:graphicData uri="http://schemas.openxmlformats.org/drawingml/2006/table">
            <a:tbl>
              <a:tblPr bandRow="1">
                <a:tableStyleId>{2D5ABB26-0587-4C30-8999-92F81FD0307C}</a:tableStyleId>
              </a:tblPr>
              <a:tblGrid>
                <a:gridCol w="1527960">
                  <a:extLst>
                    <a:ext uri="{9D8B030D-6E8A-4147-A177-3AD203B41FA5}">
                      <a16:colId xmlns:a16="http://schemas.microsoft.com/office/drawing/2014/main" val="1678076792"/>
                    </a:ext>
                  </a:extLst>
                </a:gridCol>
                <a:gridCol w="678605">
                  <a:extLst>
                    <a:ext uri="{9D8B030D-6E8A-4147-A177-3AD203B41FA5}">
                      <a16:colId xmlns:a16="http://schemas.microsoft.com/office/drawing/2014/main" val="2601369493"/>
                    </a:ext>
                  </a:extLst>
                </a:gridCol>
                <a:gridCol w="769873">
                  <a:extLst>
                    <a:ext uri="{9D8B030D-6E8A-4147-A177-3AD203B41FA5}">
                      <a16:colId xmlns:a16="http://schemas.microsoft.com/office/drawing/2014/main" val="2395970223"/>
                    </a:ext>
                  </a:extLst>
                </a:gridCol>
                <a:gridCol w="609483">
                  <a:extLst>
                    <a:ext uri="{9D8B030D-6E8A-4147-A177-3AD203B41FA5}">
                      <a16:colId xmlns:a16="http://schemas.microsoft.com/office/drawing/2014/main" val="3235649811"/>
                    </a:ext>
                  </a:extLst>
                </a:gridCol>
                <a:gridCol w="556020">
                  <a:extLst>
                    <a:ext uri="{9D8B030D-6E8A-4147-A177-3AD203B41FA5}">
                      <a16:colId xmlns:a16="http://schemas.microsoft.com/office/drawing/2014/main" val="1050073455"/>
                    </a:ext>
                  </a:extLst>
                </a:gridCol>
                <a:gridCol w="535734">
                  <a:extLst>
                    <a:ext uri="{9D8B030D-6E8A-4147-A177-3AD203B41FA5}">
                      <a16:colId xmlns:a16="http://schemas.microsoft.com/office/drawing/2014/main" val="3827523272"/>
                    </a:ext>
                  </a:extLst>
                </a:gridCol>
              </a:tblGrid>
              <a:tr h="28059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62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6243">
                <a:tc>
                  <a:txBody>
                    <a:bodyPr/>
                    <a:lstStyle/>
                    <a:p>
                      <a:pPr marL="72000" lvl="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6 020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27 581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544414373"/>
                  </a:ext>
                </a:extLst>
              </a:tr>
              <a:tr h="336243">
                <a:tc>
                  <a:txBody>
                    <a:bodyPr/>
                    <a:lstStyle/>
                    <a:p>
                      <a:pPr marL="72000" lvl="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3 635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16 684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4178915708"/>
                  </a:ext>
                </a:extLst>
              </a:tr>
              <a:tr h="336243">
                <a:tc>
                  <a:txBody>
                    <a:bodyPr/>
                    <a:lstStyle/>
                    <a:p>
                      <a:pPr marL="72000" lvl="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2 998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12 692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-79</a:t>
                      </a:r>
                    </a:p>
                  </a:txBody>
                  <a:tcPr marL="9525" marR="9525" marT="9525" marB="0" anchor="ctr"/>
                </a:tc>
                <a:extLst>
                  <a:ext uri="{0D108BD9-81ED-4DB2-BD59-A6C34878D82A}">
                    <a16:rowId xmlns:a16="http://schemas.microsoft.com/office/drawing/2014/main" val="1554613420"/>
                  </a:ext>
                </a:extLst>
              </a:tr>
              <a:tr h="336243">
                <a:tc>
                  <a:txBody>
                    <a:bodyPr/>
                    <a:lstStyle/>
                    <a:p>
                      <a:pPr marL="72000" lvl="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1 791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8 371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923977588"/>
                  </a:ext>
                </a:extLst>
              </a:tr>
              <a:tr h="336243">
                <a:tc>
                  <a:txBody>
                    <a:bodyPr/>
                    <a:lstStyle/>
                    <a:p>
                      <a:pPr marL="72000" lvl="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3 022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14 889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E658C93E-34BF-4178-9E19-E912634CAB60}"/>
              </a:ext>
            </a:extLst>
          </p:cNvPr>
          <p:cNvGraphicFramePr>
            <a:graphicFrameLocks/>
          </p:cNvGraphicFramePr>
          <p:nvPr>
            <p:extLst>
              <p:ext uri="{D42A27DB-BD31-4B8C-83A1-F6EECF244321}">
                <p14:modId xmlns:p14="http://schemas.microsoft.com/office/powerpoint/2010/main" val="1948806769"/>
              </p:ext>
            </p:extLst>
          </p:nvPr>
        </p:nvGraphicFramePr>
        <p:xfrm>
          <a:off x="714374" y="2025497"/>
          <a:ext cx="5763338" cy="37314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880101"/>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1929468"/>
            <a:ext cx="4667523" cy="1509816"/>
          </a:xfrm>
        </p:spPr>
        <p:txBody>
          <a:bodyPr/>
          <a:lstStyle/>
          <a:p>
            <a:pPr lvl="4"/>
            <a:r>
              <a:rPr lang="sv-SE" sz="1400" dirty="0"/>
              <a:t>Arbetslösheten minskade i både absoluta som relativa tal i Stockholms län och stad under det fjärde kvartalet. </a:t>
            </a:r>
          </a:p>
          <a:p>
            <a:pPr lvl="4"/>
            <a:r>
              <a:rPr lang="sv-SE" sz="1400" dirty="0"/>
              <a:t>Danderyd kommun hade den lägsta relativa arbetslösheten i länet (2,3 %).</a:t>
            </a:r>
          </a:p>
          <a:p>
            <a:endParaRPr lang="sv-SE" sz="16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5904" y="1282848"/>
            <a:ext cx="4973777"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87967B9E-0076-4AE3-B0C2-6FDE75ACC321}"/>
              </a:ext>
            </a:extLst>
          </p:cNvPr>
          <p:cNvGraphicFramePr>
            <a:graphicFrameLocks noGrp="1"/>
          </p:cNvGraphicFramePr>
          <p:nvPr>
            <p:extLst>
              <p:ext uri="{D42A27DB-BD31-4B8C-83A1-F6EECF244321}">
                <p14:modId xmlns:p14="http://schemas.microsoft.com/office/powerpoint/2010/main" val="1700496483"/>
              </p:ext>
            </p:extLst>
          </p:nvPr>
        </p:nvGraphicFramePr>
        <p:xfrm>
          <a:off x="6810101" y="3726566"/>
          <a:ext cx="4660267" cy="2140539"/>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1678076792"/>
                    </a:ext>
                  </a:extLst>
                </a:gridCol>
                <a:gridCol w="676080">
                  <a:extLst>
                    <a:ext uri="{9D8B030D-6E8A-4147-A177-3AD203B41FA5}">
                      <a16:colId xmlns:a16="http://schemas.microsoft.com/office/drawing/2014/main" val="2601369493"/>
                    </a:ext>
                  </a:extLst>
                </a:gridCol>
                <a:gridCol w="767008">
                  <a:extLst>
                    <a:ext uri="{9D8B030D-6E8A-4147-A177-3AD203B41FA5}">
                      <a16:colId xmlns:a16="http://schemas.microsoft.com/office/drawing/2014/main" val="2395970223"/>
                    </a:ext>
                  </a:extLst>
                </a:gridCol>
                <a:gridCol w="607214">
                  <a:extLst>
                    <a:ext uri="{9D8B030D-6E8A-4147-A177-3AD203B41FA5}">
                      <a16:colId xmlns:a16="http://schemas.microsoft.com/office/drawing/2014/main" val="3235649811"/>
                    </a:ext>
                  </a:extLst>
                </a:gridCol>
                <a:gridCol w="553950">
                  <a:extLst>
                    <a:ext uri="{9D8B030D-6E8A-4147-A177-3AD203B41FA5}">
                      <a16:colId xmlns:a16="http://schemas.microsoft.com/office/drawing/2014/main" val="1050073455"/>
                    </a:ext>
                  </a:extLst>
                </a:gridCol>
                <a:gridCol w="533741">
                  <a:extLst>
                    <a:ext uri="{9D8B030D-6E8A-4147-A177-3AD203B41FA5}">
                      <a16:colId xmlns:a16="http://schemas.microsoft.com/office/drawing/2014/main" val="3827523272"/>
                    </a:ext>
                  </a:extLst>
                </a:gridCol>
              </a:tblGrid>
              <a:tr h="27776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800" u="none" strike="noStrike" dirty="0">
                          <a:effectLst/>
                        </a:rPr>
                        <a:t>Arbetslösa i förh. till befolkningen, 15-74 år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77767">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2021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 (antal)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2021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-5 år</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17001">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369 829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-84 939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44414373"/>
                  </a:ext>
                </a:extLst>
              </a:tr>
              <a:tr h="317001">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175 012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-35 856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4178915708"/>
                  </a:ext>
                </a:extLst>
              </a:tr>
              <a:tr h="317001">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85 675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-20 550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554613420"/>
                  </a:ext>
                </a:extLst>
              </a:tr>
              <a:tr h="317001">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36 088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-10 795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923977588"/>
                  </a:ext>
                </a:extLst>
              </a:tr>
              <a:tr h="317001">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284 154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-64 389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3645508160"/>
                  </a:ext>
                </a:extLst>
              </a:tr>
            </a:tbl>
          </a:graphicData>
        </a:graphic>
      </p:graphicFrame>
      <p:sp>
        <p:nvSpPr>
          <p:cNvPr id="12" name="textruta 11">
            <a:extLst>
              <a:ext uri="{FF2B5EF4-FFF2-40B4-BE49-F238E27FC236}">
                <a16:creationId xmlns:a16="http://schemas.microsoft.com/office/drawing/2014/main" id="{CF50989D-A454-4442-95C5-3FCCC241BEF9}"/>
              </a:ext>
            </a:extLst>
          </p:cNvPr>
          <p:cNvSpPr txBox="1"/>
          <p:nvPr/>
        </p:nvSpPr>
        <p:spPr>
          <a:xfrm>
            <a:off x="6728349" y="5950466"/>
            <a:ext cx="2847254" cy="184666"/>
          </a:xfrm>
          <a:prstGeom prst="rect">
            <a:avLst/>
          </a:prstGeom>
          <a:noFill/>
        </p:spPr>
        <p:txBody>
          <a:bodyPr wrap="none" rtlCol="0">
            <a:spAutoFit/>
          </a:bodyPr>
          <a:lstStyle/>
          <a:p>
            <a:r>
              <a:rPr lang="sv-SE" sz="600" dirty="0"/>
              <a:t>* Jämförelsen baseras på oreviderad data från Statistiska centralbyrån. </a:t>
            </a:r>
          </a:p>
        </p:txBody>
      </p:sp>
      <p:graphicFrame>
        <p:nvGraphicFramePr>
          <p:cNvPr id="13" name="Diagram 12">
            <a:extLst>
              <a:ext uri="{FF2B5EF4-FFF2-40B4-BE49-F238E27FC236}">
                <a16:creationId xmlns:a16="http://schemas.microsoft.com/office/drawing/2014/main" id="{15FB08F0-E598-4BDB-A61B-5F5F5A1F8B74}"/>
              </a:ext>
            </a:extLst>
          </p:cNvPr>
          <p:cNvGraphicFramePr>
            <a:graphicFrameLocks/>
          </p:cNvGraphicFramePr>
          <p:nvPr>
            <p:extLst>
              <p:ext uri="{D42A27DB-BD31-4B8C-83A1-F6EECF244321}">
                <p14:modId xmlns:p14="http://schemas.microsoft.com/office/powerpoint/2010/main" val="3635875389"/>
              </p:ext>
            </p:extLst>
          </p:nvPr>
        </p:nvGraphicFramePr>
        <p:xfrm>
          <a:off x="710159" y="1867768"/>
          <a:ext cx="5895739" cy="39993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413121284"/>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22552">
                  <a:extLst>
                    <a:ext uri="{9D8B030D-6E8A-4147-A177-3AD203B41FA5}">
                      <a16:colId xmlns:a16="http://schemas.microsoft.com/office/drawing/2014/main" val="452260278"/>
                    </a:ext>
                  </a:extLst>
                </a:gridCol>
                <a:gridCol w="194580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50 160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-19 466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-28,0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22,6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20 415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-11 133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58,0</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4 119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-2 048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35 514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27,5</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4 035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12,8</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85 675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-20 550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24,6</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324741619"/>
              </p:ext>
            </p:extLst>
          </p:nvPr>
        </p:nvGraphicFramePr>
        <p:xfrm>
          <a:off x="1882774" y="3585949"/>
          <a:ext cx="8426450" cy="1915560"/>
        </p:xfrm>
        <a:graphic>
          <a:graphicData uri="http://schemas.openxmlformats.org/drawingml/2006/table">
            <a:tbl>
              <a:tblPr firstRow="1" bandRow="1">
                <a:tableStyleId>{5C22544A-7EE6-4342-B048-85BDC9FD1C3A}</a:tableStyleId>
              </a:tblPr>
              <a:tblGrid>
                <a:gridCol w="2622551">
                  <a:extLst>
                    <a:ext uri="{9D8B030D-6E8A-4147-A177-3AD203B41FA5}">
                      <a16:colId xmlns:a16="http://schemas.microsoft.com/office/drawing/2014/main" val="3172541576"/>
                    </a:ext>
                  </a:extLst>
                </a:gridCol>
                <a:gridCol w="1962588">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Stockholms stad</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21 240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-10 073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-32,2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19,9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8 741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-5 788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60,8</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1 670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10,9</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14 848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26,8</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1 449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24,3</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36 088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-10 795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22,6</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1820254"/>
            <a:ext cx="4725925" cy="1600182"/>
          </a:xfrm>
        </p:spPr>
        <p:txBody>
          <a:bodyPr/>
          <a:lstStyle/>
          <a:p>
            <a:pPr lvl="4"/>
            <a:r>
              <a:rPr lang="sv-SE" sz="1400" dirty="0"/>
              <a:t>Antalet invånare ökade med 23 100 personer i länet, varav 3 200 i Stockholms stad, jämfört med samma kvartal 2020.</a:t>
            </a:r>
          </a:p>
          <a:p>
            <a:pPr lvl="4"/>
            <a:r>
              <a:rPr lang="sv-SE" sz="1400" dirty="0" smtClean="0"/>
              <a:t>Befolkningstillväxten i Stockholms </a:t>
            </a:r>
            <a:r>
              <a:rPr lang="sv-SE" sz="1400" dirty="0"/>
              <a:t>stads </a:t>
            </a:r>
            <a:r>
              <a:rPr lang="sv-SE" sz="1400" dirty="0" smtClean="0"/>
              <a:t>har </a:t>
            </a:r>
            <a:r>
              <a:rPr lang="sv-SE" sz="1400" dirty="0"/>
              <a:t>minskat från 2019 och framåt.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kv4</a:t>
            </a:r>
            <a:endParaRPr lang="sv-SE" sz="1400" dirty="0"/>
          </a:p>
        </p:txBody>
      </p:sp>
      <p:graphicFrame>
        <p:nvGraphicFramePr>
          <p:cNvPr id="17" name="Tabell 16">
            <a:extLst>
              <a:ext uri="{FF2B5EF4-FFF2-40B4-BE49-F238E27FC236}">
                <a16:creationId xmlns:a16="http://schemas.microsoft.com/office/drawing/2014/main" id="{2D0C9507-FB63-49B0-ADB0-2782E52D479C}"/>
              </a:ext>
            </a:extLst>
          </p:cNvPr>
          <p:cNvGraphicFramePr>
            <a:graphicFrameLocks noGrp="1"/>
          </p:cNvGraphicFramePr>
          <p:nvPr>
            <p:extLst>
              <p:ext uri="{D42A27DB-BD31-4B8C-83A1-F6EECF244321}">
                <p14:modId xmlns:p14="http://schemas.microsoft.com/office/powerpoint/2010/main" val="1266027434"/>
              </p:ext>
            </p:extLst>
          </p:nvPr>
        </p:nvGraphicFramePr>
        <p:xfrm>
          <a:off x="6744441" y="3687829"/>
          <a:ext cx="4725924" cy="2192274"/>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3">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13182">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2021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Förändring -1 år</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13182">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rtl="0" fontAlgn="ctr"/>
                      <a:r>
                        <a:rPr lang="sv-SE" sz="800" u="none" strike="noStrike" dirty="0">
                          <a:effectLst/>
                        </a:rPr>
                        <a:t>(i tusental)</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hMerge="1">
                  <a:txBody>
                    <a:bodyPr/>
                    <a:lstStyle/>
                    <a:p>
                      <a:endParaRPr lang="sv-SE"/>
                    </a:p>
                  </a:txBody>
                  <a:tcPr>
                    <a:lnT>
                      <a:noFill/>
                    </a:lnT>
                  </a:tcPr>
                </a:tc>
                <a:tc>
                  <a:txBody>
                    <a:bodyPr/>
                    <a:lstStyle/>
                    <a:p>
                      <a:pPr algn="ctr" rtl="0" fontAlgn="ctr"/>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ctr"/>
                </a:tc>
                <a:extLst>
                  <a:ext uri="{0D108BD9-81ED-4DB2-BD59-A6C34878D82A}">
                    <a16:rowId xmlns:a16="http://schemas.microsoft.com/office/drawing/2014/main" val="2973882648"/>
                  </a:ext>
                </a:extLst>
              </a:tr>
              <a:tr h="313182">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10 452,3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1544414373"/>
                  </a:ext>
                </a:extLst>
              </a:tr>
              <a:tr h="313182">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4 743,6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4178915708"/>
                  </a:ext>
                </a:extLst>
              </a:tr>
              <a:tr h="313182">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2 415,1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6,4</a:t>
                      </a:r>
                    </a:p>
                  </a:txBody>
                  <a:tcPr marL="9525" marR="9525" marT="9525" marB="0" anchor="ctr"/>
                </a:tc>
                <a:extLst>
                  <a:ext uri="{0D108BD9-81ED-4DB2-BD59-A6C34878D82A}">
                    <a16:rowId xmlns:a16="http://schemas.microsoft.com/office/drawing/2014/main" val="1554613420"/>
                  </a:ext>
                </a:extLst>
              </a:tr>
              <a:tr h="313182">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978,8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923977588"/>
                  </a:ext>
                </a:extLst>
              </a:tr>
              <a:tr h="313182">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8 037,2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98E6701B-181C-4D8A-91CC-55EBBB0FDB64}"/>
              </a:ext>
            </a:extLst>
          </p:cNvPr>
          <p:cNvGraphicFramePr>
            <a:graphicFrameLocks/>
          </p:cNvGraphicFramePr>
          <p:nvPr>
            <p:extLst>
              <p:ext uri="{D42A27DB-BD31-4B8C-83A1-F6EECF244321}">
                <p14:modId xmlns:p14="http://schemas.microsoft.com/office/powerpoint/2010/main" val="2653925143"/>
              </p:ext>
            </p:extLst>
          </p:nvPr>
        </p:nvGraphicFramePr>
        <p:xfrm>
          <a:off x="862467" y="1950883"/>
          <a:ext cx="5589607" cy="38061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977900"/>
            <a:ext cx="4725917" cy="2451100"/>
          </a:xfrm>
        </p:spPr>
        <p:txBody>
          <a:bodyPr/>
          <a:lstStyle/>
          <a:p>
            <a:pPr marL="285750" indent="-285750">
              <a:buFont typeface="Arial" panose="020B0604020202020204" pitchFamily="34" charset="0"/>
              <a:buChar char="•"/>
            </a:pPr>
            <a:r>
              <a:rPr lang="sv-SE" sz="1400" dirty="0"/>
              <a:t>Antalet påbörjade lägenheter ökade med 30 procent i länet under kvartalet medan lägenhetsproduktionen minskade i Stockholms stad.</a:t>
            </a:r>
          </a:p>
          <a:p>
            <a:pPr marL="285750" indent="-285750">
              <a:buFont typeface="Arial" panose="020B0604020202020204" pitchFamily="34" charset="0"/>
              <a:buChar char="•"/>
            </a:pPr>
            <a:r>
              <a:rPr lang="sv-SE" sz="1400" dirty="0"/>
              <a:t>På helårsbasis har bostadsbyggandet ökat med 32 procent i länet jämfört med året innan. I Stockholms stad har däremot bostadsbyggandet minskat med 1 procent på helårsbasis och befinner sig på sin lägsta nivå på 10 år.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8768"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A3B74061-5751-404A-8250-3D067C08821C}"/>
              </a:ext>
            </a:extLst>
          </p:cNvPr>
          <p:cNvGraphicFramePr>
            <a:graphicFrameLocks noGrp="1"/>
          </p:cNvGraphicFramePr>
          <p:nvPr>
            <p:extLst>
              <p:ext uri="{D42A27DB-BD31-4B8C-83A1-F6EECF244321}">
                <p14:modId xmlns:p14="http://schemas.microsoft.com/office/powerpoint/2010/main" val="912293479"/>
              </p:ext>
            </p:extLst>
          </p:nvPr>
        </p:nvGraphicFramePr>
        <p:xfrm>
          <a:off x="6744445" y="3705999"/>
          <a:ext cx="4725916" cy="2174099"/>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7035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3876">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23973">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15 446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 </a:t>
                      </a:r>
                    </a:p>
                  </a:txBody>
                  <a:tcPr marL="9525" marR="9525" marT="9525" marB="0" anchor="ctr"/>
                </a:tc>
                <a:extLst>
                  <a:ext uri="{0D108BD9-81ED-4DB2-BD59-A6C34878D82A}">
                    <a16:rowId xmlns:a16="http://schemas.microsoft.com/office/drawing/2014/main" val="1544414373"/>
                  </a:ext>
                </a:extLst>
              </a:tr>
              <a:tr h="323973">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7 404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26 918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 </a:t>
                      </a:r>
                    </a:p>
                  </a:txBody>
                  <a:tcPr marL="9525" marR="9525" marT="9525" marB="0" anchor="ctr"/>
                </a:tc>
                <a:extLst>
                  <a:ext uri="{0D108BD9-81ED-4DB2-BD59-A6C34878D82A}">
                    <a16:rowId xmlns:a16="http://schemas.microsoft.com/office/drawing/2014/main" val="4178915708"/>
                  </a:ext>
                </a:extLst>
              </a:tr>
              <a:tr h="323973">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3 851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14 801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 </a:t>
                      </a:r>
                    </a:p>
                  </a:txBody>
                  <a:tcPr marL="9525" marR="9525" marT="9525" marB="0" anchor="ctr"/>
                </a:tc>
                <a:extLst>
                  <a:ext uri="{0D108BD9-81ED-4DB2-BD59-A6C34878D82A}">
                    <a16:rowId xmlns:a16="http://schemas.microsoft.com/office/drawing/2014/main" val="1554613420"/>
                  </a:ext>
                </a:extLst>
              </a:tr>
              <a:tr h="323973">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3 819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a:t>
                      </a:r>
                    </a:p>
                  </a:txBody>
                  <a:tcPr marL="9525" marR="9525" marT="9525" marB="0" anchor="ctr"/>
                </a:tc>
                <a:extLst>
                  <a:ext uri="{0D108BD9-81ED-4DB2-BD59-A6C34878D82A}">
                    <a16:rowId xmlns:a16="http://schemas.microsoft.com/office/drawing/2014/main" val="923977588"/>
                  </a:ext>
                </a:extLst>
              </a:tr>
              <a:tr h="323973">
                <a:tc>
                  <a:txBody>
                    <a:bodyPr/>
                    <a:lstStyle/>
                    <a:p>
                      <a:pPr marL="72000" algn="l" fontAlgn="ctr"/>
                      <a:r>
                        <a:rPr lang="sv-SE" sz="800" u="none" strike="noStrike" dirty="0">
                          <a:effectLst/>
                        </a:rPr>
                        <a:t>Sverige, exkl.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11 595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41 780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15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E56EC394-4AD9-46AF-BFF1-DC3D0CE02E7E}"/>
              </a:ext>
            </a:extLst>
          </p:cNvPr>
          <p:cNvGraphicFramePr>
            <a:graphicFrameLocks/>
          </p:cNvGraphicFramePr>
          <p:nvPr>
            <p:extLst>
              <p:ext uri="{D42A27DB-BD31-4B8C-83A1-F6EECF244321}">
                <p14:modId xmlns:p14="http://schemas.microsoft.com/office/powerpoint/2010/main" val="2497350433"/>
              </p:ext>
            </p:extLst>
          </p:nvPr>
        </p:nvGraphicFramePr>
        <p:xfrm>
          <a:off x="630118" y="1949297"/>
          <a:ext cx="5890323"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7550" y="5916380"/>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13146" y="1932132"/>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13146" y="1928289"/>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37006" y="4415096"/>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648416"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kv4</a:t>
            </a:r>
            <a:endParaRPr lang="sv-SE" sz="1400" dirty="0"/>
          </a:p>
        </p:txBody>
      </p:sp>
      <p:sp>
        <p:nvSpPr>
          <p:cNvPr id="26" name="textruta 25">
            <a:extLst>
              <a:ext uri="{FF2B5EF4-FFF2-40B4-BE49-F238E27FC236}">
                <a16:creationId xmlns:a16="http://schemas.microsoft.com/office/drawing/2014/main" id="{CC3303BC-723F-4E54-B968-94023133B121}"/>
              </a:ext>
            </a:extLst>
          </p:cNvPr>
          <p:cNvSpPr txBox="1"/>
          <p:nvPr/>
        </p:nvSpPr>
        <p:spPr>
          <a:xfrm>
            <a:off x="10337005" y="4529232"/>
            <a:ext cx="1359275" cy="276999"/>
          </a:xfrm>
          <a:prstGeom prst="rect">
            <a:avLst/>
          </a:prstGeom>
          <a:noFill/>
        </p:spPr>
        <p:txBody>
          <a:bodyPr wrap="square" rtlCol="0">
            <a:spAutoFit/>
          </a:bodyPr>
          <a:lstStyle/>
          <a:p>
            <a:r>
              <a:rPr lang="sv-SE" sz="600" dirty="0"/>
              <a:t>**För utländska gästnätter exklusive camping</a:t>
            </a:r>
          </a:p>
        </p:txBody>
      </p:sp>
      <p:graphicFrame>
        <p:nvGraphicFramePr>
          <p:cNvPr id="29" name="Tabell 28">
            <a:extLst>
              <a:ext uri="{FF2B5EF4-FFF2-40B4-BE49-F238E27FC236}">
                <a16:creationId xmlns:a16="http://schemas.microsoft.com/office/drawing/2014/main" id="{56CC6293-1FCE-4750-9F8C-DA2D52A35C67}"/>
              </a:ext>
            </a:extLst>
          </p:cNvPr>
          <p:cNvGraphicFramePr>
            <a:graphicFrameLocks noGrp="1"/>
          </p:cNvGraphicFramePr>
          <p:nvPr>
            <p:extLst>
              <p:ext uri="{D42A27DB-BD31-4B8C-83A1-F6EECF244321}">
                <p14:modId xmlns:p14="http://schemas.microsoft.com/office/powerpoint/2010/main" val="1832519426"/>
              </p:ext>
            </p:extLst>
          </p:nvPr>
        </p:nvGraphicFramePr>
        <p:xfrm>
          <a:off x="6713145" y="2173022"/>
          <a:ext cx="4725923" cy="2177964"/>
        </p:xfrm>
        <a:graphic>
          <a:graphicData uri="http://schemas.openxmlformats.org/drawingml/2006/table">
            <a:tbl>
              <a:tblPr bandRow="1">
                <a:tableStyleId>{2D5ABB26-0587-4C30-8999-92F81FD0307C}</a:tableStyleId>
              </a:tblPr>
              <a:tblGrid>
                <a:gridCol w="1499047">
                  <a:extLst>
                    <a:ext uri="{9D8B030D-6E8A-4147-A177-3AD203B41FA5}">
                      <a16:colId xmlns:a16="http://schemas.microsoft.com/office/drawing/2014/main" val="1678076792"/>
                    </a:ext>
                  </a:extLst>
                </a:gridCol>
                <a:gridCol w="734328">
                  <a:extLst>
                    <a:ext uri="{9D8B030D-6E8A-4147-A177-3AD203B41FA5}">
                      <a16:colId xmlns:a16="http://schemas.microsoft.com/office/drawing/2014/main" val="2601369493"/>
                    </a:ext>
                  </a:extLst>
                </a:gridCol>
                <a:gridCol w="596102">
                  <a:extLst>
                    <a:ext uri="{9D8B030D-6E8A-4147-A177-3AD203B41FA5}">
                      <a16:colId xmlns:a16="http://schemas.microsoft.com/office/drawing/2014/main" val="2395970223"/>
                    </a:ext>
                  </a:extLst>
                </a:gridCol>
                <a:gridCol w="647937">
                  <a:extLst>
                    <a:ext uri="{9D8B030D-6E8A-4147-A177-3AD203B41FA5}">
                      <a16:colId xmlns:a16="http://schemas.microsoft.com/office/drawing/2014/main" val="3235649811"/>
                    </a:ext>
                  </a:extLst>
                </a:gridCol>
                <a:gridCol w="707249">
                  <a:extLst>
                    <a:ext uri="{9D8B030D-6E8A-4147-A177-3AD203B41FA5}">
                      <a16:colId xmlns:a16="http://schemas.microsoft.com/office/drawing/2014/main" val="1050073455"/>
                    </a:ext>
                  </a:extLst>
                </a:gridCol>
                <a:gridCol w="541260">
                  <a:extLst>
                    <a:ext uri="{9D8B030D-6E8A-4147-A177-3AD203B41FA5}">
                      <a16:colId xmlns:a16="http://schemas.microsoft.com/office/drawing/2014/main" val="3827523272"/>
                    </a:ext>
                  </a:extLst>
                </a:gridCol>
              </a:tblGrid>
              <a:tr h="20828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dirty="0">
                          <a:effectLst/>
                        </a:rPr>
                        <a:t>2021 kv4</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2255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a:effectLst/>
                        </a:rPr>
                        <a:t>(i tusental)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-5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(tusental)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249589">
                <a:tc>
                  <a:txBody>
                    <a:bodyPr/>
                    <a:lstStyle/>
                    <a:p>
                      <a:pPr marL="72000" lvl="0" algn="l" fontAlgn="ctr"/>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9 498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34 852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1544414373"/>
                  </a:ext>
                </a:extLst>
              </a:tr>
              <a:tr h="249589">
                <a:tc>
                  <a:txBody>
                    <a:bodyPr/>
                    <a:lstStyle/>
                    <a:p>
                      <a:pPr marL="72000" lvl="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4 646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15 396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4178915708"/>
                  </a:ext>
                </a:extLst>
              </a:tr>
              <a:tr h="249589">
                <a:tc>
                  <a:txBody>
                    <a:bodyPr/>
                    <a:lstStyle/>
                    <a:p>
                      <a:pPr marL="72000" lvl="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2 949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8 630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 </a:t>
                      </a:r>
                    </a:p>
                  </a:txBody>
                  <a:tcPr marL="9525" marR="9525" marT="9525" marB="0" anchor="ctr"/>
                </a:tc>
                <a:extLst>
                  <a:ext uri="{0D108BD9-81ED-4DB2-BD59-A6C34878D82A}">
                    <a16:rowId xmlns:a16="http://schemas.microsoft.com/office/drawing/2014/main" val="1554613420"/>
                  </a:ext>
                </a:extLst>
              </a:tr>
              <a:tr h="249589">
                <a:tc>
                  <a:txBody>
                    <a:bodyPr/>
                    <a:lstStyle/>
                    <a:p>
                      <a:pPr marL="72000" lvl="0" algn="l" fontAlgn="ct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636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100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1 783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24 </a:t>
                      </a:r>
                    </a:p>
                  </a:txBody>
                  <a:tcPr marL="9525" marR="9525" marT="9525" marB="0" anchor="ctr"/>
                </a:tc>
                <a:extLst>
                  <a:ext uri="{0D108BD9-81ED-4DB2-BD59-A6C34878D82A}">
                    <a16:rowId xmlns:a16="http://schemas.microsoft.com/office/drawing/2014/main" val="2185568687"/>
                  </a:ext>
                </a:extLst>
              </a:tr>
              <a:tr h="249589">
                <a:tc>
                  <a:txBody>
                    <a:bodyPr/>
                    <a:lstStyle/>
                    <a:p>
                      <a:pPr marL="72000" lvl="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1 924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5 336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 </a:t>
                      </a:r>
                    </a:p>
                  </a:txBody>
                  <a:tcPr marL="9525" marR="9525" marT="9525" marB="0" anchor="ctr"/>
                </a:tc>
                <a:extLst>
                  <a:ext uri="{0D108BD9-81ED-4DB2-BD59-A6C34878D82A}">
                    <a16:rowId xmlns:a16="http://schemas.microsoft.com/office/drawing/2014/main" val="923977588"/>
                  </a:ext>
                </a:extLst>
              </a:tr>
              <a:tr h="249589">
                <a:tc>
                  <a:txBody>
                    <a:bodyPr/>
                    <a:lstStyle/>
                    <a:p>
                      <a:pPr marL="72000" lvl="0" algn="l" fontAlgn="ct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500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117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1 342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26 </a:t>
                      </a:r>
                    </a:p>
                  </a:txBody>
                  <a:tcPr marL="9525" marR="9525" marT="9525" marB="0" anchor="ctr"/>
                </a:tc>
                <a:extLst>
                  <a:ext uri="{0D108BD9-81ED-4DB2-BD59-A6C34878D82A}">
                    <a16:rowId xmlns:a16="http://schemas.microsoft.com/office/drawing/2014/main" val="440758961"/>
                  </a:ext>
                </a:extLst>
              </a:tr>
              <a:tr h="249589">
                <a:tc>
                  <a:txBody>
                    <a:bodyPr/>
                    <a:lstStyle/>
                    <a:p>
                      <a:pPr marL="72000" lvl="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6 549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26 222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27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5F4838B1-374C-4248-8D41-80C3F0E14DC4}"/>
              </a:ext>
            </a:extLst>
          </p:cNvPr>
          <p:cNvGraphicFramePr>
            <a:graphicFrameLocks/>
          </p:cNvGraphicFramePr>
          <p:nvPr>
            <p:extLst>
              <p:ext uri="{D42A27DB-BD31-4B8C-83A1-F6EECF244321}">
                <p14:modId xmlns:p14="http://schemas.microsoft.com/office/powerpoint/2010/main" val="736591608"/>
              </p:ext>
            </p:extLst>
          </p:nvPr>
        </p:nvGraphicFramePr>
        <p:xfrm>
          <a:off x="752931" y="2205288"/>
          <a:ext cx="5844422" cy="3566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028443808"/>
              </p:ext>
            </p:extLst>
          </p:nvPr>
        </p:nvGraphicFramePr>
        <p:xfrm>
          <a:off x="6138862" y="69944"/>
          <a:ext cx="5687122" cy="6555600"/>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081677">
                  <a:extLst>
                    <a:ext uri="{9D8B030D-6E8A-4147-A177-3AD203B41FA5}">
                      <a16:colId xmlns:a16="http://schemas.microsoft.com/office/drawing/2014/main" val="2818758293"/>
                    </a:ext>
                  </a:extLst>
                </a:gridCol>
                <a:gridCol w="1151727">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7 493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555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882046982"/>
                  </a:ext>
                </a:extLst>
              </a:tr>
              <a:tr h="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800" b="0" i="0" u="none" strike="noStrike" kern="1200" dirty="0">
                          <a:solidFill>
                            <a:srgbClr val="000000"/>
                          </a:solidFill>
                          <a:effectLst/>
                          <a:latin typeface="Futura Std Book" panose="020B0502020204020303"/>
                          <a:ea typeface="+mn-ea"/>
                          <a:cs typeface="+mn-cs"/>
                        </a:rPr>
                        <a:t>Stockholm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4 315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58253915"/>
                  </a:ext>
                </a:extLst>
              </a:tr>
              <a:tr h="1671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450</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339073235"/>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Stockholms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3648431913"/>
              </p:ext>
            </p:extLst>
          </p:nvPr>
        </p:nvGraphicFramePr>
        <p:xfrm>
          <a:off x="6167439" y="72052"/>
          <a:ext cx="5786873" cy="6560880"/>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84676">
                  <a:extLst>
                    <a:ext uri="{9D8B030D-6E8A-4147-A177-3AD203B41FA5}">
                      <a16:colId xmlns:a16="http://schemas.microsoft.com/office/drawing/2014/main" val="2818758293"/>
                    </a:ext>
                  </a:extLst>
                </a:gridCol>
                <a:gridCol w="1146974">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116 685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2 998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-61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1 877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1 308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1 070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1 245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262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2 276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1 010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2 902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1 976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2 121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4 300</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1 708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2 081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1 481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2 121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71 419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1 791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4 196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-61</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2 593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1 803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5 733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1 642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2 377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-95</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367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39073235"/>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32932"/>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92494258-CBA6-4FDE-8A2E-6158B80FC93D}"/>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Stockholms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2808383798"/>
              </p:ext>
            </p:extLst>
          </p:nvPr>
        </p:nvGraphicFramePr>
        <p:xfrm>
          <a:off x="6167440" y="106616"/>
          <a:ext cx="5702808" cy="6543621"/>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68578">
                  <a:extLst>
                    <a:ext uri="{9D8B030D-6E8A-4147-A177-3AD203B41FA5}">
                      <a16:colId xmlns:a16="http://schemas.microsoft.com/office/drawing/2014/main" val="2818758293"/>
                    </a:ext>
                  </a:extLst>
                </a:gridCol>
                <a:gridCol w="1254499">
                  <a:extLst>
                    <a:ext uri="{9D8B030D-6E8A-4147-A177-3AD203B41FA5}">
                      <a16:colId xmlns:a16="http://schemas.microsoft.com/office/drawing/2014/main" val="1452816917"/>
                    </a:ext>
                  </a:extLst>
                </a:gridCol>
              </a:tblGrid>
              <a:tr h="24165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2416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2416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15263">
                <a:tc>
                  <a:txBody>
                    <a:bodyPr/>
                    <a:lstStyle/>
                    <a:p>
                      <a:pPr algn="l" fontAlgn="b"/>
                      <a:r>
                        <a:rPr lang="sv-SE" sz="800" b="1" i="0" u="none" strike="noStrike">
                          <a:solidFill>
                            <a:srgbClr val="000000"/>
                          </a:solidFill>
                          <a:effectLst/>
                          <a:latin typeface="Futura Std Book" panose="020B0502020204020303" pitchFamily="34" charset="0"/>
                        </a:rPr>
                        <a:t>Stockholms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85 675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-19,3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4,8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5263">
                <a:tc>
                  <a:txBody>
                    <a:bodyPr/>
                    <a:lstStyle/>
                    <a:p>
                      <a:pPr algn="l" fontAlgn="b"/>
                      <a:r>
                        <a:rPr lang="sv-SE" sz="800" b="0" i="0" u="none" strike="noStrike">
                          <a:solidFill>
                            <a:srgbClr val="000000"/>
                          </a:solidFill>
                          <a:effectLst/>
                          <a:latin typeface="Futura Std Book" panose="020B0502020204020303" pitchFamily="34" charset="0"/>
                        </a:rPr>
                        <a:t>Upplands Väsby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1 940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293360832"/>
                  </a:ext>
                </a:extLst>
              </a:tr>
              <a:tr h="215263">
                <a:tc>
                  <a:txBody>
                    <a:bodyPr/>
                    <a:lstStyle/>
                    <a:p>
                      <a:pPr algn="l" fontAlgn="b"/>
                      <a:r>
                        <a:rPr lang="sv-SE" sz="800" b="0" i="0" u="none" strike="noStrike">
                          <a:solidFill>
                            <a:srgbClr val="000000"/>
                          </a:solidFill>
                          <a:effectLst/>
                          <a:latin typeface="Futura Std Book" panose="020B0502020204020303" pitchFamily="34" charset="0"/>
                        </a:rPr>
                        <a:t>Vallentuna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559525621"/>
                  </a:ext>
                </a:extLst>
              </a:tr>
              <a:tr h="215263">
                <a:tc>
                  <a:txBody>
                    <a:bodyPr/>
                    <a:lstStyle/>
                    <a:p>
                      <a:pPr algn="l" fontAlgn="b"/>
                      <a:r>
                        <a:rPr lang="sv-SE" sz="800" b="0" i="0" u="none" strike="noStrike">
                          <a:solidFill>
                            <a:srgbClr val="000000"/>
                          </a:solidFill>
                          <a:effectLst/>
                          <a:latin typeface="Futura Std Book" panose="020B0502020204020303" pitchFamily="34" charset="0"/>
                        </a:rPr>
                        <a:t>Österåker</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947986397"/>
                  </a:ext>
                </a:extLst>
              </a:tr>
              <a:tr h="215263">
                <a:tc>
                  <a:txBody>
                    <a:bodyPr/>
                    <a:lstStyle/>
                    <a:p>
                      <a:pPr algn="l" fontAlgn="b"/>
                      <a:r>
                        <a:rPr lang="sv-SE" sz="800" b="0" i="0" u="none" strike="noStrike">
                          <a:solidFill>
                            <a:srgbClr val="000000"/>
                          </a:solidFill>
                          <a:effectLst/>
                          <a:latin typeface="Futura Std Book" panose="020B0502020204020303" pitchFamily="34" charset="0"/>
                        </a:rPr>
                        <a:t>Värmdö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325918200"/>
                  </a:ext>
                </a:extLst>
              </a:tr>
              <a:tr h="215263">
                <a:tc>
                  <a:txBody>
                    <a:bodyPr/>
                    <a:lstStyle/>
                    <a:p>
                      <a:pPr algn="l" fontAlgn="b"/>
                      <a:r>
                        <a:rPr lang="sv-SE" sz="800" b="0" i="0" u="none" strike="noStrike">
                          <a:solidFill>
                            <a:srgbClr val="000000"/>
                          </a:solidFill>
                          <a:effectLst/>
                          <a:latin typeface="Futura Std Book" panose="020B0502020204020303" pitchFamily="34" charset="0"/>
                        </a:rPr>
                        <a:t>Järfälla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3 563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944598109"/>
                  </a:ext>
                </a:extLst>
              </a:tr>
              <a:tr h="215263">
                <a:tc>
                  <a:txBody>
                    <a:bodyPr/>
                    <a:lstStyle/>
                    <a:p>
                      <a:pPr algn="l" fontAlgn="b"/>
                      <a:r>
                        <a:rPr lang="sv-SE" sz="800" b="0" i="0" u="none" strike="noStrike">
                          <a:solidFill>
                            <a:srgbClr val="000000"/>
                          </a:solidFill>
                          <a:effectLst/>
                          <a:latin typeface="Futura Std Book" panose="020B0502020204020303" pitchFamily="34" charset="0"/>
                        </a:rPr>
                        <a:t>Ekerö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208508909"/>
                  </a:ext>
                </a:extLst>
              </a:tr>
              <a:tr h="215263">
                <a:tc>
                  <a:txBody>
                    <a:bodyPr/>
                    <a:lstStyle/>
                    <a:p>
                      <a:pPr algn="l" fontAlgn="b"/>
                      <a:r>
                        <a:rPr lang="sv-SE" sz="800" b="0" i="0" u="none" strike="noStrike">
                          <a:solidFill>
                            <a:srgbClr val="000000"/>
                          </a:solidFill>
                          <a:effectLst/>
                          <a:latin typeface="Futura Std Book" panose="020B0502020204020303" pitchFamily="34" charset="0"/>
                        </a:rPr>
                        <a:t>Huddinge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4 572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121273573"/>
                  </a:ext>
                </a:extLst>
              </a:tr>
              <a:tr h="215263">
                <a:tc>
                  <a:txBody>
                    <a:bodyPr/>
                    <a:lstStyle/>
                    <a:p>
                      <a:pPr algn="l" fontAlgn="b"/>
                      <a:r>
                        <a:rPr lang="sv-SE" sz="800" b="0" i="0" u="none" strike="noStrike">
                          <a:solidFill>
                            <a:srgbClr val="000000"/>
                          </a:solidFill>
                          <a:effectLst/>
                          <a:latin typeface="Futura Std Book" panose="020B0502020204020303" pitchFamily="34" charset="0"/>
                        </a:rPr>
                        <a:t>Botkyrka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5 921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084239425"/>
                  </a:ext>
                </a:extLst>
              </a:tr>
              <a:tr h="215263">
                <a:tc>
                  <a:txBody>
                    <a:bodyPr/>
                    <a:lstStyle/>
                    <a:p>
                      <a:pPr algn="l" fontAlgn="b"/>
                      <a:r>
                        <a:rPr lang="sv-SE" sz="800" b="0" i="0" u="none" strike="noStrike">
                          <a:solidFill>
                            <a:srgbClr val="000000"/>
                          </a:solidFill>
                          <a:effectLst/>
                          <a:latin typeface="Futura Std Book" panose="020B0502020204020303" pitchFamily="34" charset="0"/>
                        </a:rPr>
                        <a:t>Salem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047465816"/>
                  </a:ext>
                </a:extLst>
              </a:tr>
              <a:tr h="215263">
                <a:tc>
                  <a:txBody>
                    <a:bodyPr/>
                    <a:lstStyle/>
                    <a:p>
                      <a:pPr algn="l" fontAlgn="b"/>
                      <a:r>
                        <a:rPr lang="sv-SE" sz="800" b="0" i="0" u="none" strike="noStrike" dirty="0">
                          <a:solidFill>
                            <a:srgbClr val="000000"/>
                          </a:solidFill>
                          <a:effectLst/>
                          <a:latin typeface="Futura Std Book" panose="020B0502020204020303" pitchFamily="34" charset="0"/>
                        </a:rPr>
                        <a:t>Haninge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3 690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4226078857"/>
                  </a:ext>
                </a:extLst>
              </a:tr>
              <a:tr h="215263">
                <a:tc>
                  <a:txBody>
                    <a:bodyPr/>
                    <a:lstStyle/>
                    <a:p>
                      <a:pPr algn="l" fontAlgn="b"/>
                      <a:r>
                        <a:rPr lang="sv-SE" sz="800" b="0" i="0" u="none" strike="noStrike">
                          <a:solidFill>
                            <a:srgbClr val="000000"/>
                          </a:solidFill>
                          <a:effectLst/>
                          <a:latin typeface="Futura Std Book" panose="020B0502020204020303" pitchFamily="34" charset="0"/>
                        </a:rPr>
                        <a:t>Tyresö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443966492"/>
                  </a:ext>
                </a:extLst>
              </a:tr>
              <a:tr h="215263">
                <a:tc>
                  <a:txBody>
                    <a:bodyPr/>
                    <a:lstStyle/>
                    <a:p>
                      <a:pPr algn="l" fontAlgn="b"/>
                      <a:r>
                        <a:rPr lang="sv-SE" sz="800" b="0" i="0" u="none" strike="noStrike">
                          <a:solidFill>
                            <a:srgbClr val="000000"/>
                          </a:solidFill>
                          <a:effectLst/>
                          <a:latin typeface="Futura Std Book" panose="020B0502020204020303" pitchFamily="34" charset="0"/>
                        </a:rPr>
                        <a:t>Upplands-Bro</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3055248050"/>
                  </a:ext>
                </a:extLst>
              </a:tr>
              <a:tr h="215263">
                <a:tc>
                  <a:txBody>
                    <a:bodyPr/>
                    <a:lstStyle/>
                    <a:p>
                      <a:pPr algn="l" fontAlgn="b"/>
                      <a:r>
                        <a:rPr lang="sv-SE" sz="800" b="0" i="0" u="none" strike="noStrike">
                          <a:solidFill>
                            <a:srgbClr val="000000"/>
                          </a:solidFill>
                          <a:effectLst/>
                          <a:latin typeface="Futura Std Book" panose="020B0502020204020303" pitchFamily="34" charset="0"/>
                        </a:rPr>
                        <a:t>Nykvarn</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884210164"/>
                  </a:ext>
                </a:extLst>
              </a:tr>
              <a:tr h="215263">
                <a:tc>
                  <a:txBody>
                    <a:bodyPr/>
                    <a:lstStyle/>
                    <a:p>
                      <a:pPr algn="l" fontAlgn="b"/>
                      <a:r>
                        <a:rPr lang="sv-SE" sz="800" b="0" i="0" u="none" strike="noStrike">
                          <a:solidFill>
                            <a:srgbClr val="000000"/>
                          </a:solidFill>
                          <a:effectLst/>
                          <a:latin typeface="Futura Std Book" panose="020B0502020204020303" pitchFamily="34" charset="0"/>
                        </a:rPr>
                        <a:t>Täby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1 317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00777060"/>
                  </a:ext>
                </a:extLst>
              </a:tr>
              <a:tr h="215263">
                <a:tc>
                  <a:txBody>
                    <a:bodyPr/>
                    <a:lstStyle/>
                    <a:p>
                      <a:pPr algn="l" fontAlgn="b"/>
                      <a:r>
                        <a:rPr lang="sv-SE" sz="800" b="0" i="0" u="none" strike="noStrike">
                          <a:solidFill>
                            <a:srgbClr val="000000"/>
                          </a:solidFill>
                          <a:effectLst/>
                          <a:latin typeface="Futura Std Book" panose="020B0502020204020303" pitchFamily="34" charset="0"/>
                        </a:rPr>
                        <a:t>Danderyd</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670799064"/>
                  </a:ext>
                </a:extLst>
              </a:tr>
              <a:tr h="215263">
                <a:tc>
                  <a:txBody>
                    <a:bodyPr/>
                    <a:lstStyle/>
                    <a:p>
                      <a:pPr algn="l" fontAlgn="b"/>
                      <a:r>
                        <a:rPr lang="sv-SE" sz="800" b="0" i="0" u="none" strike="noStrike">
                          <a:solidFill>
                            <a:srgbClr val="000000"/>
                          </a:solidFill>
                          <a:effectLst/>
                          <a:latin typeface="Futura Std Book" panose="020B0502020204020303" pitchFamily="34" charset="0"/>
                        </a:rPr>
                        <a:t>Sollentuna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2 373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882046982"/>
                  </a:ext>
                </a:extLst>
              </a:tr>
              <a:tr h="215263">
                <a:tc>
                  <a:txBody>
                    <a:bodyPr/>
                    <a:lstStyle/>
                    <a:p>
                      <a:pPr algn="l" fontAlgn="b"/>
                      <a:r>
                        <a:rPr lang="sv-SE" sz="800" b="0" i="0" u="none" strike="noStrike">
                          <a:solidFill>
                            <a:srgbClr val="000000"/>
                          </a:solidFill>
                          <a:effectLst/>
                          <a:latin typeface="Futura Std Book" panose="020B0502020204020303" pitchFamily="34" charset="0"/>
                        </a:rPr>
                        <a:t>Stockholm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36 088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1375897424"/>
                  </a:ext>
                </a:extLst>
              </a:tr>
              <a:tr h="215263">
                <a:tc>
                  <a:txBody>
                    <a:bodyPr/>
                    <a:lstStyle/>
                    <a:p>
                      <a:pPr algn="l" fontAlgn="b"/>
                      <a:r>
                        <a:rPr lang="sv-SE" sz="800" b="0" i="0" u="none" strike="noStrike" dirty="0">
                          <a:solidFill>
                            <a:srgbClr val="000000"/>
                          </a:solidFill>
                          <a:effectLst/>
                          <a:latin typeface="Futura Std Book" panose="020B0502020204020303" pitchFamily="34" charset="0"/>
                        </a:rPr>
                        <a:t>Södertälje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6 322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58253915"/>
                  </a:ext>
                </a:extLst>
              </a:tr>
              <a:tr h="215263">
                <a:tc>
                  <a:txBody>
                    <a:bodyPr/>
                    <a:lstStyle/>
                    <a:p>
                      <a:pPr algn="l" fontAlgn="b"/>
                      <a:r>
                        <a:rPr lang="sv-SE" sz="800" b="0" i="0" u="none" strike="noStrike">
                          <a:solidFill>
                            <a:srgbClr val="000000"/>
                          </a:solidFill>
                          <a:effectLst/>
                          <a:latin typeface="Futura Std Book" panose="020B0502020204020303" pitchFamily="34" charset="0"/>
                        </a:rPr>
                        <a:t>Nacka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2 418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4027723901"/>
                  </a:ext>
                </a:extLst>
              </a:tr>
              <a:tr h="215263">
                <a:tc>
                  <a:txBody>
                    <a:bodyPr/>
                    <a:lstStyle/>
                    <a:p>
                      <a:pPr algn="l" fontAlgn="b"/>
                      <a:r>
                        <a:rPr lang="sv-SE" sz="800" b="0" i="0" u="none" strike="noStrike">
                          <a:solidFill>
                            <a:srgbClr val="000000"/>
                          </a:solidFill>
                          <a:effectLst/>
                          <a:latin typeface="Futura Std Book" panose="020B0502020204020303" pitchFamily="34" charset="0"/>
                        </a:rPr>
                        <a:t>Sundbyberg</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2 130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837414921"/>
                  </a:ext>
                </a:extLst>
              </a:tr>
              <a:tr h="215263">
                <a:tc>
                  <a:txBody>
                    <a:bodyPr/>
                    <a:lstStyle/>
                    <a:p>
                      <a:pPr algn="l" fontAlgn="b"/>
                      <a:r>
                        <a:rPr lang="sv-SE" sz="800" b="0" i="0" u="none" strike="noStrike">
                          <a:solidFill>
                            <a:srgbClr val="000000"/>
                          </a:solidFill>
                          <a:effectLst/>
                          <a:latin typeface="Futura Std Book" panose="020B0502020204020303" pitchFamily="34" charset="0"/>
                        </a:rPr>
                        <a:t>Solna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2 263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171748210"/>
                  </a:ext>
                </a:extLst>
              </a:tr>
              <a:tr h="215263">
                <a:tc>
                  <a:txBody>
                    <a:bodyPr/>
                    <a:lstStyle/>
                    <a:p>
                      <a:pPr algn="l" fontAlgn="b"/>
                      <a:r>
                        <a:rPr lang="sv-SE" sz="800" b="0" i="0" u="none" strike="noStrike">
                          <a:solidFill>
                            <a:srgbClr val="000000"/>
                          </a:solidFill>
                          <a:effectLst/>
                          <a:latin typeface="Futura Std Book" panose="020B0502020204020303" pitchFamily="34" charset="0"/>
                        </a:rPr>
                        <a:t>Lidingö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35103726"/>
                  </a:ext>
                </a:extLst>
              </a:tr>
              <a:tr h="215263">
                <a:tc>
                  <a:txBody>
                    <a:bodyPr/>
                    <a:lstStyle/>
                    <a:p>
                      <a:pPr algn="l" fontAlgn="b"/>
                      <a:r>
                        <a:rPr lang="sv-SE" sz="800" b="0" i="0" u="none" strike="noStrike">
                          <a:solidFill>
                            <a:srgbClr val="000000"/>
                          </a:solidFill>
                          <a:effectLst/>
                          <a:latin typeface="Futura Std Book" panose="020B0502020204020303" pitchFamily="34" charset="0"/>
                        </a:rPr>
                        <a:t>Vaxholm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131866783"/>
                  </a:ext>
                </a:extLst>
              </a:tr>
              <a:tr h="215263">
                <a:tc>
                  <a:txBody>
                    <a:bodyPr/>
                    <a:lstStyle/>
                    <a:p>
                      <a:pPr algn="l" fontAlgn="b"/>
                      <a:r>
                        <a:rPr lang="sv-SE" sz="800" b="0" i="0" u="none" strike="noStrike">
                          <a:solidFill>
                            <a:srgbClr val="000000"/>
                          </a:solidFill>
                          <a:effectLst/>
                          <a:latin typeface="Futura Std Book" panose="020B0502020204020303" pitchFamily="34" charset="0"/>
                        </a:rPr>
                        <a:t>Norrtälje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1 632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68498379"/>
                  </a:ext>
                </a:extLst>
              </a:tr>
              <a:tr h="215263">
                <a:tc>
                  <a:txBody>
                    <a:bodyPr/>
                    <a:lstStyle/>
                    <a:p>
                      <a:pPr algn="l" fontAlgn="b"/>
                      <a:r>
                        <a:rPr lang="sv-SE" sz="800" b="0" i="0" u="none" strike="noStrike">
                          <a:solidFill>
                            <a:srgbClr val="000000"/>
                          </a:solidFill>
                          <a:effectLst/>
                          <a:latin typeface="Futura Std Book" panose="020B0502020204020303" pitchFamily="34" charset="0"/>
                        </a:rPr>
                        <a:t>Sigtuna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2 521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856165566"/>
                  </a:ext>
                </a:extLst>
              </a:tr>
              <a:tr h="215263">
                <a:tc>
                  <a:txBody>
                    <a:bodyPr/>
                    <a:lstStyle/>
                    <a:p>
                      <a:pPr algn="l" fontAlgn="b"/>
                      <a:r>
                        <a:rPr lang="sv-SE" sz="800" b="0" i="0" u="none" strike="noStrike">
                          <a:solidFill>
                            <a:srgbClr val="000000"/>
                          </a:solidFill>
                          <a:effectLst/>
                          <a:latin typeface="Futura Std Book" panose="020B0502020204020303" pitchFamily="34" charset="0"/>
                        </a:rPr>
                        <a:t>Nynäshamn</a:t>
                      </a:r>
                    </a:p>
                  </a:txBody>
                  <a:tcPr marL="108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971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339073235"/>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l="37" r="-80"/>
          <a:stretch/>
        </p:blipFill>
        <p:spPr>
          <a:xfrm>
            <a:off x="0" y="0"/>
            <a:ext cx="6024563" cy="6858000"/>
          </a:xfrm>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658993707"/>
              </p:ext>
            </p:extLst>
          </p:nvPr>
        </p:nvGraphicFramePr>
        <p:xfrm>
          <a:off x="6167439" y="67394"/>
          <a:ext cx="5687122" cy="6560880"/>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a:t>Stockholms län</a:t>
                      </a:r>
                      <a:endParaRPr lang="sv-SE" sz="800" b="1" dirty="0"/>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2 415 139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3 851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30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47 820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34 246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1 156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48 234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46 232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2 150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83 170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2 624</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29 096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113 951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95 318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17 252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95 658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238</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49 062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31 082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6 000</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73 955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1 567</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Danderyd</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32 803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Sollentuna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75 108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Stockholm</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978 770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Södertälje</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101 209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Nacka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108 234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Sundbyberg</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53 564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Solna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84 187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Lidingö</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48 162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Vaxholm</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11 996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Norrtälje</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64 762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819</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50 273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29 495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2339073235"/>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a:xfrm>
            <a:off x="0" y="0"/>
            <a:ext cx="6024563" cy="6858000"/>
          </a:xfrm>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2540991820"/>
              </p:ext>
            </p:extLst>
          </p:nvPr>
        </p:nvGraphicFramePr>
        <p:xfrm>
          <a:off x="6164962" y="106615"/>
          <a:ext cx="4871338" cy="656454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0">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i="0" dirty="0">
                          <a:solidFill>
                            <a:schemeClr val="bg1"/>
                          </a:solidFill>
                        </a:rPr>
                        <a:t>2021 kv4</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2 949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266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mn-lt"/>
                          <a:ea typeface="+mn-ea"/>
                          <a:cs typeface="+mn-cs"/>
                        </a:rPr>
                        <a:t>i.u</a:t>
                      </a:r>
                      <a:r>
                        <a:rPr kumimoji="0" lang="sv-SE" sz="8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130</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294</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0777060"/>
                  </a:ext>
                </a:extLst>
              </a:tr>
              <a:tr h="2196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lnL w="12700" cmpd="sng">
                      <a:noFill/>
                    </a:lnL>
                  </a:tcPr>
                </a:tc>
                <a:tc>
                  <a:txBody>
                    <a:bodyPr/>
                    <a:lstStyle/>
                    <a:p>
                      <a:pPr algn="ctr" fontAlgn="ctr"/>
                      <a:r>
                        <a:rPr lang="sv-SE" sz="800" b="0" i="0" u="none" strike="noStrike" dirty="0">
                          <a:solidFill>
                            <a:srgbClr val="000000"/>
                          </a:solidFill>
                          <a:effectLst/>
                          <a:latin typeface="+mn-lt"/>
                        </a:rPr>
                        <a:t>1 924</a:t>
                      </a:r>
                    </a:p>
                  </a:txBody>
                  <a:tcPr marL="9525" marR="9525" marT="9525" marB="0" anchor="ctr"/>
                </a:tc>
                <a:tc>
                  <a:txBody>
                    <a:bodyPr/>
                    <a:lstStyle/>
                    <a:p>
                      <a:pPr algn="ctr" rtl="0" fontAlgn="ctr"/>
                      <a:r>
                        <a:rPr lang="sv-SE" sz="800" b="0" i="0" u="none" strike="noStrike" dirty="0">
                          <a:solidFill>
                            <a:srgbClr val="000000"/>
                          </a:solidFill>
                          <a:effectLst/>
                          <a:latin typeface="+mn-lt"/>
                        </a:rPr>
                        <a:t>122</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95</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143</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127</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152</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2339073235"/>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descr="En bild som visar himmel, utomhus, vatten, stor&#10;&#10;Automatiskt genererad beskrivning">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10" r="10"/>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7" y="1628775"/>
            <a:ext cx="5318691"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rPr>
              <a:t>https://stockholmbusinessalliance.se/material/?cat=konjunkturrapporter</a:t>
            </a:r>
          </a:p>
          <a:p>
            <a:r>
              <a:rPr lang="sv-SE" sz="1200" dirty="0">
                <a:solidFill>
                  <a:schemeClr val="bg1"/>
                </a:solidFill>
              </a:rPr>
              <a:t>Frågor kan ställas till </a:t>
            </a:r>
            <a:r>
              <a:rPr lang="sv-SE" sz="1200" dirty="0" smtClean="0">
                <a:solidFill>
                  <a:schemeClr val="bg1"/>
                </a:solidFill>
              </a:rPr>
              <a:t>Viktor Gustafsson </a:t>
            </a:r>
            <a:r>
              <a:rPr lang="sv-SE" sz="1200" dirty="0">
                <a:solidFill>
                  <a:schemeClr val="bg1"/>
                </a:solidFill>
              </a:rPr>
              <a:t>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7" y="325482"/>
            <a:ext cx="5509807"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3">
            <a:alphaModFix amt="68000"/>
          </a:blip>
          <a:stretch>
            <a:fillRect/>
          </a:stretch>
        </p:blipFill>
        <p:spPr>
          <a:xfrm>
            <a:off x="6429375" y="0"/>
            <a:ext cx="6244640"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5074</TotalTime>
  <Words>4108</Words>
  <Application>Microsoft Office PowerPoint</Application>
  <PresentationFormat>Bredbild</PresentationFormat>
  <Paragraphs>1790</Paragraphs>
  <Slides>24</Slides>
  <Notes>3</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24</vt:i4>
      </vt:variant>
    </vt:vector>
  </HeadingPairs>
  <TitlesOfParts>
    <vt:vector size="32" baseType="lpstr">
      <vt:lpstr>Arial</vt:lpstr>
      <vt:lpstr>Futura Std Book</vt:lpstr>
      <vt:lpstr>Futura Std Book</vt:lpstr>
      <vt:lpstr>Garamond</vt:lpstr>
      <vt:lpstr>Minion Pro</vt:lpstr>
      <vt:lpstr>Times New Roman</vt:lpstr>
      <vt:lpstr>Wingdings</vt:lpstr>
      <vt:lpstr>Stockholm Business Region</vt:lpstr>
      <vt:lpstr>PowerPoint-presentation</vt:lpstr>
      <vt:lpstr>Om rapporten</vt:lpstr>
      <vt:lpstr>   Återhämtningen fortsätter</vt:lpstr>
      <vt:lpstr>Lönesumma 2021 kv4</vt:lpstr>
      <vt:lpstr>Lönesumma efter sektor</vt:lpstr>
      <vt:lpstr>Lönesumma, 2021 kv4</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676</cp:revision>
  <cp:lastPrinted>2020-06-18T09:27:07Z</cp:lastPrinted>
  <dcterms:created xsi:type="dcterms:W3CDTF">2019-04-29T08:02:07Z</dcterms:created>
  <dcterms:modified xsi:type="dcterms:W3CDTF">2022-04-06T15:10:41Z</dcterms:modified>
</cp:coreProperties>
</file>