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660"/>
  </p:normalViewPr>
  <p:slideViewPr>
    <p:cSldViewPr snapToGrid="0">
      <p:cViewPr varScale="1">
        <p:scale>
          <a:sx n="66" d="100"/>
          <a:sy n="66" d="100"/>
        </p:scale>
        <p:origin x="648" y="78"/>
      </p:cViewPr>
      <p:guideLst/>
    </p:cSldViewPr>
  </p:slideViewPr>
  <p:notesTextViewPr>
    <p:cViewPr>
      <p:scale>
        <a:sx n="3" d="2"/>
        <a:sy n="3" d="2"/>
      </p:scale>
      <p:origin x="0" y="0"/>
    </p:cViewPr>
  </p:notesTextViewPr>
  <p:sorterViewPr>
    <p:cViewPr>
      <p:scale>
        <a:sx n="78" d="100"/>
        <a:sy n="78" d="100"/>
      </p:scale>
      <p:origin x="0" y="-348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6.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7.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6.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17.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Grafdata'!$B$42</c:f>
              <c:strCache>
                <c:ptCount val="1"/>
                <c:pt idx="0">
                  <c:v>Total</c:v>
                </c:pt>
              </c:strCache>
            </c:strRef>
          </c:tx>
          <c:spPr>
            <a:ln w="28575" cap="rnd">
              <a:solidFill>
                <a:schemeClr val="accent1"/>
              </a:solidFill>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Grafdata'!$C$42:$AQ$42</c:f>
              <c:numCache>
                <c:formatCode>General</c:formatCode>
                <c:ptCount val="41"/>
                <c:pt idx="0">
                  <c:v>100</c:v>
                </c:pt>
                <c:pt idx="1">
                  <c:v>98.499110504874423</c:v>
                </c:pt>
                <c:pt idx="2">
                  <c:v>105.34273186085822</c:v>
                </c:pt>
                <c:pt idx="3">
                  <c:v>105.07421420196431</c:v>
                </c:pt>
                <c:pt idx="4">
                  <c:v>105.80031872254176</c:v>
                </c:pt>
                <c:pt idx="5">
                  <c:v>103.66600391653525</c:v>
                </c:pt>
                <c:pt idx="6">
                  <c:v>108.78651956706388</c:v>
                </c:pt>
                <c:pt idx="7">
                  <c:v>109.16044601583322</c:v>
                </c:pt>
                <c:pt idx="8">
                  <c:v>108.77343357513833</c:v>
                </c:pt>
                <c:pt idx="9">
                  <c:v>107.215367895995</c:v>
                </c:pt>
                <c:pt idx="10">
                  <c:v>114.0314013688063</c:v>
                </c:pt>
                <c:pt idx="11">
                  <c:v>113.77959380625474</c:v>
                </c:pt>
                <c:pt idx="12">
                  <c:v>113.04325572885648</c:v>
                </c:pt>
                <c:pt idx="13">
                  <c:v>112.33788919098593</c:v>
                </c:pt>
                <c:pt idx="14">
                  <c:v>119.70553437207694</c:v>
                </c:pt>
                <c:pt idx="15">
                  <c:v>118.9384727937543</c:v>
                </c:pt>
                <c:pt idx="16">
                  <c:v>119.76034033847377</c:v>
                </c:pt>
                <c:pt idx="17">
                  <c:v>118.5825891748938</c:v>
                </c:pt>
                <c:pt idx="18">
                  <c:v>125.88794734856359</c:v>
                </c:pt>
                <c:pt idx="19">
                  <c:v>125.72046131652876</c:v>
                </c:pt>
                <c:pt idx="20">
                  <c:v>126.71044580212859</c:v>
                </c:pt>
                <c:pt idx="21">
                  <c:v>124.59316073144092</c:v>
                </c:pt>
                <c:pt idx="22">
                  <c:v>132.55364503230845</c:v>
                </c:pt>
                <c:pt idx="23">
                  <c:v>131.70598308895049</c:v>
                </c:pt>
                <c:pt idx="24">
                  <c:v>132.49290197400347</c:v>
                </c:pt>
                <c:pt idx="25">
                  <c:v>130.65362656935551</c:v>
                </c:pt>
                <c:pt idx="26">
                  <c:v>141.1718256904731</c:v>
                </c:pt>
                <c:pt idx="27">
                  <c:v>139.33452790962846</c:v>
                </c:pt>
                <c:pt idx="28">
                  <c:v>139.57071004169222</c:v>
                </c:pt>
                <c:pt idx="29">
                  <c:v>138.39015408101741</c:v>
                </c:pt>
                <c:pt idx="30">
                  <c:v>146.81785912070808</c:v>
                </c:pt>
                <c:pt idx="31">
                  <c:v>142.36864661206587</c:v>
                </c:pt>
                <c:pt idx="32">
                  <c:v>142.2560352536853</c:v>
                </c:pt>
                <c:pt idx="33">
                  <c:v>141.55730267881901</c:v>
                </c:pt>
                <c:pt idx="34">
                  <c:v>144.2998690661635</c:v>
                </c:pt>
                <c:pt idx="35">
                  <c:v>143.5393776707466</c:v>
                </c:pt>
                <c:pt idx="36">
                  <c:v>145.3274231075913</c:v>
                </c:pt>
                <c:pt idx="37">
                  <c:v>147.8989946291014</c:v>
                </c:pt>
                <c:pt idx="38">
                  <c:v>153.83757020513013</c:v>
                </c:pt>
                <c:pt idx="39">
                  <c:v>155.80466368476874</c:v>
                </c:pt>
                <c:pt idx="40">
                  <c:v>154.95161647633932</c:v>
                </c:pt>
              </c:numCache>
            </c:numRef>
          </c:val>
          <c:smooth val="0"/>
          <c:extLst>
            <c:ext xmlns:c16="http://schemas.microsoft.com/office/drawing/2014/chart" uri="{C3380CC4-5D6E-409C-BE32-E72D297353CC}">
              <c16:uniqueId val="{00000000-7313-458A-813A-B97A02F77F52}"/>
            </c:ext>
          </c:extLst>
        </c:ser>
        <c:ser>
          <c:idx val="1"/>
          <c:order val="1"/>
          <c:tx>
            <c:strRef>
              <c:f>'s4 Grafdata'!$B$43</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Grafdata'!$C$43:$AQ$43</c:f>
              <c:numCache>
                <c:formatCode>General</c:formatCode>
                <c:ptCount val="41"/>
                <c:pt idx="0">
                  <c:v>100</c:v>
                </c:pt>
                <c:pt idx="1">
                  <c:v>98.275355082234952</c:v>
                </c:pt>
                <c:pt idx="2">
                  <c:v>105.10931425367998</c:v>
                </c:pt>
                <c:pt idx="3">
                  <c:v>104.30019421536181</c:v>
                </c:pt>
                <c:pt idx="4">
                  <c:v>104.7648290060861</c:v>
                </c:pt>
                <c:pt idx="5">
                  <c:v>102.41302233914671</c:v>
                </c:pt>
                <c:pt idx="6">
                  <c:v>107.35451314158318</c:v>
                </c:pt>
                <c:pt idx="7">
                  <c:v>107.209258408209</c:v>
                </c:pt>
                <c:pt idx="8">
                  <c:v>106.61642119696623</c:v>
                </c:pt>
                <c:pt idx="9">
                  <c:v>104.79199687878514</c:v>
                </c:pt>
                <c:pt idx="10">
                  <c:v>111.2872599156115</c:v>
                </c:pt>
                <c:pt idx="11">
                  <c:v>110.50044267252127</c:v>
                </c:pt>
                <c:pt idx="12">
                  <c:v>109.70258004901292</c:v>
                </c:pt>
                <c:pt idx="13">
                  <c:v>108.70310989402454</c:v>
                </c:pt>
                <c:pt idx="14">
                  <c:v>115.57542704926685</c:v>
                </c:pt>
                <c:pt idx="15">
                  <c:v>114.07343273368893</c:v>
                </c:pt>
                <c:pt idx="16">
                  <c:v>114.50752772392836</c:v>
                </c:pt>
                <c:pt idx="17">
                  <c:v>112.96614070626808</c:v>
                </c:pt>
                <c:pt idx="18">
                  <c:v>119.54010412056826</c:v>
                </c:pt>
                <c:pt idx="19">
                  <c:v>118.46025369970874</c:v>
                </c:pt>
                <c:pt idx="20">
                  <c:v>118.73592731602749</c:v>
                </c:pt>
                <c:pt idx="21">
                  <c:v>116.23212278743389</c:v>
                </c:pt>
                <c:pt idx="22">
                  <c:v>123.15389989269694</c:v>
                </c:pt>
                <c:pt idx="23">
                  <c:v>121.3650619305146</c:v>
                </c:pt>
                <c:pt idx="24">
                  <c:v>121.59782583307849</c:v>
                </c:pt>
                <c:pt idx="25">
                  <c:v>119.39851077228465</c:v>
                </c:pt>
                <c:pt idx="26">
                  <c:v>128.66028456659734</c:v>
                </c:pt>
                <c:pt idx="27">
                  <c:v>125.95091784331427</c:v>
                </c:pt>
                <c:pt idx="28">
                  <c:v>125.58078176774588</c:v>
                </c:pt>
                <c:pt idx="29">
                  <c:v>123.89571304509479</c:v>
                </c:pt>
                <c:pt idx="30">
                  <c:v>130.982592451031</c:v>
                </c:pt>
                <c:pt idx="31">
                  <c:v>126.00276206570049</c:v>
                </c:pt>
                <c:pt idx="32">
                  <c:v>125.54216619701565</c:v>
                </c:pt>
                <c:pt idx="33">
                  <c:v>124.50015948649559</c:v>
                </c:pt>
                <c:pt idx="34">
                  <c:v>126.83122138208255</c:v>
                </c:pt>
                <c:pt idx="35">
                  <c:v>125.39532608749863</c:v>
                </c:pt>
                <c:pt idx="36">
                  <c:v>126.70696583089246</c:v>
                </c:pt>
                <c:pt idx="37">
                  <c:v>128.58586347631294</c:v>
                </c:pt>
                <c:pt idx="38">
                  <c:v>133.52030817915616</c:v>
                </c:pt>
                <c:pt idx="39">
                  <c:v>134.19336223614323</c:v>
                </c:pt>
                <c:pt idx="40">
                  <c:v>132.82990458193331</c:v>
                </c:pt>
              </c:numCache>
            </c:numRef>
          </c:val>
          <c:smooth val="0"/>
          <c:extLst>
            <c:ext xmlns:c16="http://schemas.microsoft.com/office/drawing/2014/chart" uri="{C3380CC4-5D6E-409C-BE32-E72D297353CC}">
              <c16:uniqueId val="{00000001-7313-458A-813A-B97A02F77F52}"/>
            </c:ext>
          </c:extLst>
        </c:ser>
        <c:ser>
          <c:idx val="2"/>
          <c:order val="2"/>
          <c:tx>
            <c:strRef>
              <c:f>'s4 Grafdata'!$B$44</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Grafdata'!$C$44:$AQ$44</c:f>
              <c:numCache>
                <c:formatCode>General</c:formatCode>
                <c:ptCount val="41"/>
                <c:pt idx="0">
                  <c:v>100</c:v>
                </c:pt>
                <c:pt idx="1">
                  <c:v>100.27852334033544</c:v>
                </c:pt>
                <c:pt idx="2">
                  <c:v>105.40306561335585</c:v>
                </c:pt>
                <c:pt idx="3">
                  <c:v>104.71457627543163</c:v>
                </c:pt>
                <c:pt idx="4">
                  <c:v>106.83997503368811</c:v>
                </c:pt>
                <c:pt idx="5">
                  <c:v>108.31609380513582</c:v>
                </c:pt>
                <c:pt idx="6">
                  <c:v>110.88100915032706</c:v>
                </c:pt>
                <c:pt idx="7">
                  <c:v>110.61676287103286</c:v>
                </c:pt>
                <c:pt idx="8">
                  <c:v>110.86767121106571</c:v>
                </c:pt>
                <c:pt idx="9">
                  <c:v>109.27960776797157</c:v>
                </c:pt>
                <c:pt idx="10">
                  <c:v>111.91733606253065</c:v>
                </c:pt>
                <c:pt idx="11">
                  <c:v>109.15593101566559</c:v>
                </c:pt>
                <c:pt idx="12">
                  <c:v>112.84946729046418</c:v>
                </c:pt>
                <c:pt idx="13">
                  <c:v>111.76212552201162</c:v>
                </c:pt>
                <c:pt idx="14">
                  <c:v>115.60285712991619</c:v>
                </c:pt>
                <c:pt idx="15">
                  <c:v>114.73523576515117</c:v>
                </c:pt>
                <c:pt idx="16">
                  <c:v>115.976338454165</c:v>
                </c:pt>
                <c:pt idx="17">
                  <c:v>115.34731808938724</c:v>
                </c:pt>
                <c:pt idx="18">
                  <c:v>118.62256958896471</c:v>
                </c:pt>
                <c:pt idx="19">
                  <c:v>117.95577117077106</c:v>
                </c:pt>
                <c:pt idx="20">
                  <c:v>119.59111227245738</c:v>
                </c:pt>
                <c:pt idx="21">
                  <c:v>119.00724537880116</c:v>
                </c:pt>
                <c:pt idx="22">
                  <c:v>124.43375490136643</c:v>
                </c:pt>
                <c:pt idx="23">
                  <c:v>121.61223702769369</c:v>
                </c:pt>
                <c:pt idx="24">
                  <c:v>124.37673280418272</c:v>
                </c:pt>
                <c:pt idx="25">
                  <c:v>122.38707003574481</c:v>
                </c:pt>
                <c:pt idx="26">
                  <c:v>129.53108166032379</c:v>
                </c:pt>
                <c:pt idx="27">
                  <c:v>132.14843662221548</c:v>
                </c:pt>
                <c:pt idx="28">
                  <c:v>134.26763790905082</c:v>
                </c:pt>
                <c:pt idx="29">
                  <c:v>130.26271507518177</c:v>
                </c:pt>
                <c:pt idx="30">
                  <c:v>134.57019930948428</c:v>
                </c:pt>
                <c:pt idx="31">
                  <c:v>124.79579810902111</c:v>
                </c:pt>
                <c:pt idx="32">
                  <c:v>128.4347770481593</c:v>
                </c:pt>
                <c:pt idx="33">
                  <c:v>136.17874877747622</c:v>
                </c:pt>
                <c:pt idx="34">
                  <c:v>137.90583766881161</c:v>
                </c:pt>
                <c:pt idx="35">
                  <c:v>133.95475042243285</c:v>
                </c:pt>
                <c:pt idx="36">
                  <c:v>137.60813450892249</c:v>
                </c:pt>
                <c:pt idx="37">
                  <c:v>143.54419089835565</c:v>
                </c:pt>
                <c:pt idx="38">
                  <c:v>143.71884232532744</c:v>
                </c:pt>
                <c:pt idx="39">
                  <c:v>144.7053415509256</c:v>
                </c:pt>
                <c:pt idx="40">
                  <c:v>147.4403453072793</c:v>
                </c:pt>
              </c:numCache>
            </c:numRef>
          </c:val>
          <c:smooth val="0"/>
          <c:extLst>
            <c:ext xmlns:c16="http://schemas.microsoft.com/office/drawing/2014/chart" uri="{C3380CC4-5D6E-409C-BE32-E72D297353CC}">
              <c16:uniqueId val="{00000002-7313-458A-813A-B97A02F77F52}"/>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Grafdata!$B$33</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Grafdata!$C$33:$AQ$33</c:f>
              <c:numCache>
                <c:formatCode>General</c:formatCode>
                <c:ptCount val="41"/>
                <c:pt idx="0">
                  <c:v>100</c:v>
                </c:pt>
                <c:pt idx="1">
                  <c:v>96.950656043729055</c:v>
                </c:pt>
                <c:pt idx="2">
                  <c:v>106.50916519158235</c:v>
                </c:pt>
                <c:pt idx="3">
                  <c:v>104.28124166418921</c:v>
                </c:pt>
                <c:pt idx="4">
                  <c:v>105.23540655683483</c:v>
                </c:pt>
                <c:pt idx="5">
                  <c:v>102.56929849180449</c:v>
                </c:pt>
                <c:pt idx="6">
                  <c:v>109.17356257743879</c:v>
                </c:pt>
                <c:pt idx="7">
                  <c:v>107.90403339011658</c:v>
                </c:pt>
                <c:pt idx="8">
                  <c:v>108.46815104546822</c:v>
                </c:pt>
                <c:pt idx="9">
                  <c:v>105.92559117665711</c:v>
                </c:pt>
                <c:pt idx="10">
                  <c:v>114.21903086718116</c:v>
                </c:pt>
                <c:pt idx="11">
                  <c:v>112.32229871981826</c:v>
                </c:pt>
                <c:pt idx="12">
                  <c:v>112.830896485118</c:v>
                </c:pt>
                <c:pt idx="13">
                  <c:v>111.29140458360635</c:v>
                </c:pt>
                <c:pt idx="14">
                  <c:v>120.68272988781139</c:v>
                </c:pt>
                <c:pt idx="15">
                  <c:v>117.97492788002184</c:v>
                </c:pt>
                <c:pt idx="16">
                  <c:v>120.8930305654555</c:v>
                </c:pt>
                <c:pt idx="17">
                  <c:v>118.00814362139539</c:v>
                </c:pt>
                <c:pt idx="18">
                  <c:v>127.39096445888798</c:v>
                </c:pt>
                <c:pt idx="19">
                  <c:v>125.33612919142026</c:v>
                </c:pt>
                <c:pt idx="20">
                  <c:v>128.54235472145973</c:v>
                </c:pt>
                <c:pt idx="21">
                  <c:v>124.56719989907002</c:v>
                </c:pt>
                <c:pt idx="22">
                  <c:v>134.46027949173481</c:v>
                </c:pt>
                <c:pt idx="23">
                  <c:v>130.84192350083651</c:v>
                </c:pt>
                <c:pt idx="24">
                  <c:v>134.07362819104961</c:v>
                </c:pt>
                <c:pt idx="25">
                  <c:v>130.53267538572027</c:v>
                </c:pt>
                <c:pt idx="26">
                  <c:v>143.96076055698327</c:v>
                </c:pt>
                <c:pt idx="27">
                  <c:v>138.97918845529449</c:v>
                </c:pt>
                <c:pt idx="28">
                  <c:v>140.88909124052432</c:v>
                </c:pt>
                <c:pt idx="29">
                  <c:v>138.81745962393978</c:v>
                </c:pt>
                <c:pt idx="30">
                  <c:v>149.56785222940866</c:v>
                </c:pt>
                <c:pt idx="31">
                  <c:v>144.14021740837558</c:v>
                </c:pt>
                <c:pt idx="32">
                  <c:v>145.76903650241749</c:v>
                </c:pt>
                <c:pt idx="33">
                  <c:v>143.6243994184552</c:v>
                </c:pt>
                <c:pt idx="34">
                  <c:v>147.05048708372726</c:v>
                </c:pt>
                <c:pt idx="35">
                  <c:v>143.67763213392232</c:v>
                </c:pt>
                <c:pt idx="36">
                  <c:v>146.97687865102361</c:v>
                </c:pt>
                <c:pt idx="37">
                  <c:v>150.7139943136533</c:v>
                </c:pt>
                <c:pt idx="38">
                  <c:v>156.7701556034695</c:v>
                </c:pt>
                <c:pt idx="39">
                  <c:v>158.62289860890394</c:v>
                </c:pt>
                <c:pt idx="40">
                  <c:v>159.90813669330933</c:v>
                </c:pt>
              </c:numCache>
            </c:numRef>
          </c:val>
          <c:smooth val="0"/>
          <c:extLst>
            <c:ext xmlns:c16="http://schemas.microsoft.com/office/drawing/2014/chart" uri="{C3380CC4-5D6E-409C-BE32-E72D297353CC}">
              <c16:uniqueId val="{00000000-BD64-45D9-8464-4C51C0449FA8}"/>
            </c:ext>
          </c:extLst>
        </c:ser>
        <c:ser>
          <c:idx val="1"/>
          <c:order val="1"/>
          <c:tx>
            <c:strRef>
              <c:f>Grafdata!$B$34</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Grafdata!$C$34:$AQ$34</c:f>
              <c:numCache>
                <c:formatCode>General</c:formatCode>
                <c:ptCount val="41"/>
                <c:pt idx="0">
                  <c:v>100</c:v>
                </c:pt>
                <c:pt idx="1">
                  <c:v>103.72497132538177</c:v>
                </c:pt>
                <c:pt idx="2">
                  <c:v>120.07855909299722</c:v>
                </c:pt>
                <c:pt idx="3">
                  <c:v>106.5373769922987</c:v>
                </c:pt>
                <c:pt idx="4">
                  <c:v>104.26271661891892</c:v>
                </c:pt>
                <c:pt idx="5">
                  <c:v>108.14817057560531</c:v>
                </c:pt>
                <c:pt idx="6">
                  <c:v>115.62252624655278</c:v>
                </c:pt>
                <c:pt idx="7">
                  <c:v>106.41213881251511</c:v>
                </c:pt>
                <c:pt idx="8">
                  <c:v>105.66169152360725</c:v>
                </c:pt>
                <c:pt idx="9">
                  <c:v>111.95418031293029</c:v>
                </c:pt>
                <c:pt idx="10">
                  <c:v>118.67069997465262</c:v>
                </c:pt>
                <c:pt idx="11">
                  <c:v>109.78390332372226</c:v>
                </c:pt>
                <c:pt idx="12">
                  <c:v>107.56172274770459</c:v>
                </c:pt>
                <c:pt idx="13">
                  <c:v>116.26791237627505</c:v>
                </c:pt>
                <c:pt idx="14">
                  <c:v>124.02530761684979</c:v>
                </c:pt>
                <c:pt idx="15">
                  <c:v>111.6325623836707</c:v>
                </c:pt>
                <c:pt idx="16">
                  <c:v>112.53169499225604</c:v>
                </c:pt>
                <c:pt idx="17">
                  <c:v>113.06325827493436</c:v>
                </c:pt>
                <c:pt idx="18">
                  <c:v>117.88596725306911</c:v>
                </c:pt>
                <c:pt idx="19">
                  <c:v>109.25988808259876</c:v>
                </c:pt>
                <c:pt idx="20">
                  <c:v>110.85588575215056</c:v>
                </c:pt>
                <c:pt idx="21">
                  <c:v>116.105135081827</c:v>
                </c:pt>
                <c:pt idx="22">
                  <c:v>126.98247325388128</c:v>
                </c:pt>
                <c:pt idx="23">
                  <c:v>112.13972946047458</c:v>
                </c:pt>
                <c:pt idx="24">
                  <c:v>114.1894020070751</c:v>
                </c:pt>
                <c:pt idx="25">
                  <c:v>121.77149547923914</c:v>
                </c:pt>
                <c:pt idx="26">
                  <c:v>141.58634120406637</c:v>
                </c:pt>
                <c:pt idx="27">
                  <c:v>123.01804097746754</c:v>
                </c:pt>
                <c:pt idx="28">
                  <c:v>120.86322568835011</c:v>
                </c:pt>
                <c:pt idx="29">
                  <c:v>129.65416034160225</c:v>
                </c:pt>
                <c:pt idx="30">
                  <c:v>147.91992929303873</c:v>
                </c:pt>
                <c:pt idx="31">
                  <c:v>124.37819194312426</c:v>
                </c:pt>
                <c:pt idx="32">
                  <c:v>126.33261708144893</c:v>
                </c:pt>
                <c:pt idx="33">
                  <c:v>132.86274054651076</c:v>
                </c:pt>
                <c:pt idx="34">
                  <c:v>142.24049060505735</c:v>
                </c:pt>
                <c:pt idx="35">
                  <c:v>122.71581635610222</c:v>
                </c:pt>
                <c:pt idx="36">
                  <c:v>124.10354256313609</c:v>
                </c:pt>
                <c:pt idx="37">
                  <c:v>141.06736181093763</c:v>
                </c:pt>
                <c:pt idx="38">
                  <c:v>139.18498515941147</c:v>
                </c:pt>
                <c:pt idx="39">
                  <c:v>128.29681155979404</c:v>
                </c:pt>
                <c:pt idx="40">
                  <c:v>127.54380321780795</c:v>
                </c:pt>
              </c:numCache>
            </c:numRef>
          </c:val>
          <c:smooth val="0"/>
          <c:extLst>
            <c:ext xmlns:c16="http://schemas.microsoft.com/office/drawing/2014/chart" uri="{C3380CC4-5D6E-409C-BE32-E72D297353CC}">
              <c16:uniqueId val="{00000001-BD64-45D9-8464-4C51C0449FA8}"/>
            </c:ext>
          </c:extLst>
        </c:ser>
        <c:ser>
          <c:idx val="2"/>
          <c:order val="2"/>
          <c:tx>
            <c:strRef>
              <c:f>Grafdata!$B$35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Grafdata!$C$35:$AQ$35</c:f>
              <c:numCache>
                <c:formatCode>General</c:formatCode>
                <c:ptCount val="41"/>
                <c:pt idx="0">
                  <c:v>100</c:v>
                </c:pt>
                <c:pt idx="1">
                  <c:v>96.017574141070625</c:v>
                </c:pt>
                <c:pt idx="2">
                  <c:v>102.4193955801933</c:v>
                </c:pt>
                <c:pt idx="3">
                  <c:v>104.24412030289571</c:v>
                </c:pt>
                <c:pt idx="4">
                  <c:v>105.76156219870603</c:v>
                </c:pt>
                <c:pt idx="5">
                  <c:v>102.41357188762936</c:v>
                </c:pt>
                <c:pt idx="6">
                  <c:v>106.37503345235591</c:v>
                </c:pt>
                <c:pt idx="7">
                  <c:v>107.8872393676959</c:v>
                </c:pt>
                <c:pt idx="8">
                  <c:v>108.48622962258904</c:v>
                </c:pt>
                <c:pt idx="9">
                  <c:v>105.25794109837447</c:v>
                </c:pt>
                <c:pt idx="10">
                  <c:v>112.37765011741072</c:v>
                </c:pt>
                <c:pt idx="11">
                  <c:v>113.27103721609529</c:v>
                </c:pt>
                <c:pt idx="12">
                  <c:v>113.60141610965009</c:v>
                </c:pt>
                <c:pt idx="13">
                  <c:v>110.38431017800607</c:v>
                </c:pt>
                <c:pt idx="14">
                  <c:v>118.63064893171321</c:v>
                </c:pt>
                <c:pt idx="15">
                  <c:v>119.02090589811841</c:v>
                </c:pt>
                <c:pt idx="16">
                  <c:v>121.95723483788082</c:v>
                </c:pt>
                <c:pt idx="17">
                  <c:v>120.05521439300834</c:v>
                </c:pt>
                <c:pt idx="18">
                  <c:v>129.30391524590038</c:v>
                </c:pt>
                <c:pt idx="19">
                  <c:v>129.45089797094448</c:v>
                </c:pt>
                <c:pt idx="20">
                  <c:v>132.77051118071549</c:v>
                </c:pt>
                <c:pt idx="21">
                  <c:v>127.50733397944084</c:v>
                </c:pt>
                <c:pt idx="22">
                  <c:v>135.40297426080679</c:v>
                </c:pt>
                <c:pt idx="23">
                  <c:v>135.50720770140981</c:v>
                </c:pt>
                <c:pt idx="24">
                  <c:v>138.33690849783429</c:v>
                </c:pt>
                <c:pt idx="25">
                  <c:v>132.9982166588816</c:v>
                </c:pt>
                <c:pt idx="26">
                  <c:v>143.50335039919119</c:v>
                </c:pt>
                <c:pt idx="27">
                  <c:v>142.54078286324346</c:v>
                </c:pt>
                <c:pt idx="28">
                  <c:v>145.14497995933101</c:v>
                </c:pt>
                <c:pt idx="29">
                  <c:v>141.71349263547873</c:v>
                </c:pt>
                <c:pt idx="30">
                  <c:v>148.45692695676391</c:v>
                </c:pt>
                <c:pt idx="31">
                  <c:v>148.44486568539662</c:v>
                </c:pt>
                <c:pt idx="32">
                  <c:v>149.42106991959699</c:v>
                </c:pt>
                <c:pt idx="33">
                  <c:v>146.46363917246128</c:v>
                </c:pt>
                <c:pt idx="34">
                  <c:v>145.50418353311653</c:v>
                </c:pt>
                <c:pt idx="35">
                  <c:v>147.56111550284277</c:v>
                </c:pt>
                <c:pt idx="36">
                  <c:v>151.71875471308883</c:v>
                </c:pt>
                <c:pt idx="37">
                  <c:v>154.09399730201707</c:v>
                </c:pt>
                <c:pt idx="38">
                  <c:v>160.2011958674201</c:v>
                </c:pt>
                <c:pt idx="39">
                  <c:v>167.17548818568767</c:v>
                </c:pt>
                <c:pt idx="40">
                  <c:v>167.95297205398487</c:v>
                </c:pt>
              </c:numCache>
            </c:numRef>
          </c:val>
          <c:smooth val="0"/>
          <c:extLst>
            <c:ext xmlns:c16="http://schemas.microsoft.com/office/drawing/2014/chart" uri="{C3380CC4-5D6E-409C-BE32-E72D297353CC}">
              <c16:uniqueId val="{00000002-BD64-45D9-8464-4C51C0449FA8}"/>
            </c:ext>
          </c:extLst>
        </c:ser>
        <c:ser>
          <c:idx val="3"/>
          <c:order val="3"/>
          <c:tx>
            <c:strRef>
              <c:f>Grafdata!$B$36</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Grafdata!$C$36:$AQ$36</c:f>
              <c:numCache>
                <c:formatCode>General</c:formatCode>
                <c:ptCount val="41"/>
                <c:pt idx="0">
                  <c:v>100</c:v>
                </c:pt>
                <c:pt idx="1">
                  <c:v>91.064301387414787</c:v>
                </c:pt>
                <c:pt idx="2">
                  <c:v>105.03703146640551</c:v>
                </c:pt>
                <c:pt idx="3">
                  <c:v>101.04940139607105</c:v>
                </c:pt>
                <c:pt idx="4">
                  <c:v>104.25835239094994</c:v>
                </c:pt>
                <c:pt idx="5">
                  <c:v>94.874815764866142</c:v>
                </c:pt>
                <c:pt idx="6">
                  <c:v>112.44587141488671</c:v>
                </c:pt>
                <c:pt idx="7">
                  <c:v>110.23321290559109</c:v>
                </c:pt>
                <c:pt idx="8">
                  <c:v>112.61886705633391</c:v>
                </c:pt>
                <c:pt idx="9">
                  <c:v>99.931156587302141</c:v>
                </c:pt>
                <c:pt idx="10">
                  <c:v>116.05773746987012</c:v>
                </c:pt>
                <c:pt idx="11">
                  <c:v>111.74424951651271</c:v>
                </c:pt>
                <c:pt idx="12">
                  <c:v>117.20145574809108</c:v>
                </c:pt>
                <c:pt idx="13">
                  <c:v>107.99704414431741</c:v>
                </c:pt>
                <c:pt idx="14">
                  <c:v>125.17397557024395</c:v>
                </c:pt>
                <c:pt idx="15">
                  <c:v>122.68493789172554</c:v>
                </c:pt>
                <c:pt idx="16">
                  <c:v>128.56481335897769</c:v>
                </c:pt>
                <c:pt idx="17">
                  <c:v>115.95792849883632</c:v>
                </c:pt>
                <c:pt idx="18">
                  <c:v>132.84476828077868</c:v>
                </c:pt>
                <c:pt idx="19">
                  <c:v>130.47473221124326</c:v>
                </c:pt>
                <c:pt idx="20">
                  <c:v>135.58380780883417</c:v>
                </c:pt>
                <c:pt idx="21">
                  <c:v>123.67453333883772</c:v>
                </c:pt>
                <c:pt idx="22">
                  <c:v>141.36347851876579</c:v>
                </c:pt>
                <c:pt idx="23">
                  <c:v>137.38492390467201</c:v>
                </c:pt>
                <c:pt idx="24">
                  <c:v>144.26811513346277</c:v>
                </c:pt>
                <c:pt idx="25">
                  <c:v>132.29652768783609</c:v>
                </c:pt>
                <c:pt idx="26">
                  <c:v>149.66890494684179</c:v>
                </c:pt>
                <c:pt idx="27">
                  <c:v>146.51442977610205</c:v>
                </c:pt>
                <c:pt idx="28">
                  <c:v>151.331645137001</c:v>
                </c:pt>
                <c:pt idx="29">
                  <c:v>139.18781247531263</c:v>
                </c:pt>
                <c:pt idx="30">
                  <c:v>157.21630792630745</c:v>
                </c:pt>
                <c:pt idx="31">
                  <c:v>153.95809866719614</c:v>
                </c:pt>
                <c:pt idx="32">
                  <c:v>158.12795679128718</c:v>
                </c:pt>
                <c:pt idx="33">
                  <c:v>146.67043379734872</c:v>
                </c:pt>
                <c:pt idx="34">
                  <c:v>161.49322245767732</c:v>
                </c:pt>
                <c:pt idx="35">
                  <c:v>157.26282652889037</c:v>
                </c:pt>
                <c:pt idx="36">
                  <c:v>159.45790927897781</c:v>
                </c:pt>
                <c:pt idx="37">
                  <c:v>149.56490800742338</c:v>
                </c:pt>
                <c:pt idx="38">
                  <c:v>167.36252973566204</c:v>
                </c:pt>
                <c:pt idx="39">
                  <c:v>164.64317419994788</c:v>
                </c:pt>
                <c:pt idx="40">
                  <c:v>171.36322115840488</c:v>
                </c:pt>
              </c:numCache>
            </c:numRef>
          </c:val>
          <c:smooth val="0"/>
          <c:extLst>
            <c:ext xmlns:c16="http://schemas.microsoft.com/office/drawing/2014/chart" uri="{C3380CC4-5D6E-409C-BE32-E72D297353CC}">
              <c16:uniqueId val="{00000003-BD64-45D9-8464-4C51C0449FA8}"/>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prstDash val="solid"/>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562.5</c:v>
                </c:pt>
                <c:pt idx="1">
                  <c:v>542.5</c:v>
                </c:pt>
                <c:pt idx="2">
                  <c:v>517.75</c:v>
                </c:pt>
                <c:pt idx="3">
                  <c:v>503</c:v>
                </c:pt>
                <c:pt idx="4">
                  <c:v>502.75</c:v>
                </c:pt>
                <c:pt idx="5">
                  <c:v>485.25</c:v>
                </c:pt>
                <c:pt idx="6">
                  <c:v>480.25</c:v>
                </c:pt>
                <c:pt idx="7">
                  <c:v>475.5</c:v>
                </c:pt>
                <c:pt idx="8">
                  <c:v>480</c:v>
                </c:pt>
                <c:pt idx="9">
                  <c:v>469.75</c:v>
                </c:pt>
                <c:pt idx="10">
                  <c:v>485</c:v>
                </c:pt>
                <c:pt idx="11">
                  <c:v>497</c:v>
                </c:pt>
                <c:pt idx="12">
                  <c:v>511.75</c:v>
                </c:pt>
                <c:pt idx="13">
                  <c:v>512.5</c:v>
                </c:pt>
                <c:pt idx="14">
                  <c:v>502.75</c:v>
                </c:pt>
                <c:pt idx="15">
                  <c:v>498.75</c:v>
                </c:pt>
                <c:pt idx="16">
                  <c:v>496</c:v>
                </c:pt>
                <c:pt idx="17">
                  <c:v>531</c:v>
                </c:pt>
                <c:pt idx="18">
                  <c:v>557.5</c:v>
                </c:pt>
                <c:pt idx="19">
                  <c:v>552.25</c:v>
                </c:pt>
                <c:pt idx="20">
                  <c:v>559.5</c:v>
                </c:pt>
                <c:pt idx="21">
                  <c:v>551.5</c:v>
                </c:pt>
                <c:pt idx="22">
                  <c:v>529.75</c:v>
                </c:pt>
                <c:pt idx="23">
                  <c:v>555.75</c:v>
                </c:pt>
                <c:pt idx="24">
                  <c:v>556.5</c:v>
                </c:pt>
                <c:pt idx="25">
                  <c:v>534</c:v>
                </c:pt>
                <c:pt idx="26">
                  <c:v>535.5</c:v>
                </c:pt>
                <c:pt idx="27">
                  <c:v>517.75</c:v>
                </c:pt>
                <c:pt idx="28">
                  <c:v>498</c:v>
                </c:pt>
                <c:pt idx="29">
                  <c:v>515.5</c:v>
                </c:pt>
                <c:pt idx="30">
                  <c:v>518.75</c:v>
                </c:pt>
                <c:pt idx="31">
                  <c:v>527.75</c:v>
                </c:pt>
                <c:pt idx="32">
                  <c:v>530.25</c:v>
                </c:pt>
                <c:pt idx="33">
                  <c:v>546.5</c:v>
                </c:pt>
                <c:pt idx="34">
                  <c:v>558.75</c:v>
                </c:pt>
                <c:pt idx="35">
                  <c:v>569</c:v>
                </c:pt>
                <c:pt idx="36">
                  <c:v>597.25</c:v>
                </c:pt>
                <c:pt idx="37">
                  <c:v>607.25</c:v>
                </c:pt>
                <c:pt idx="38">
                  <c:v>602</c:v>
                </c:pt>
                <c:pt idx="39">
                  <c:v>598.75</c:v>
                </c:pt>
                <c:pt idx="40">
                  <c:v>602.75</c:v>
                </c:pt>
              </c:numCache>
            </c:numRef>
          </c:val>
          <c:smooth val="0"/>
          <c:extLst>
            <c:ext xmlns:c16="http://schemas.microsoft.com/office/drawing/2014/chart" uri="{C3380CC4-5D6E-409C-BE32-E72D297353CC}">
              <c16:uniqueId val="{00000000-EC29-43AD-B64C-6EA90ED488AC}"/>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Grafdata!$B$22:$AP$22</c:f>
              <c:numCache>
                <c:formatCode>General</c:formatCode>
                <c:ptCount val="41"/>
                <c:pt idx="0">
                  <c:v>359</c:v>
                </c:pt>
                <c:pt idx="1">
                  <c:v>351.5</c:v>
                </c:pt>
                <c:pt idx="2">
                  <c:v>336.25</c:v>
                </c:pt>
                <c:pt idx="3">
                  <c:v>326</c:v>
                </c:pt>
                <c:pt idx="4">
                  <c:v>322.75</c:v>
                </c:pt>
                <c:pt idx="5">
                  <c:v>307</c:v>
                </c:pt>
                <c:pt idx="6">
                  <c:v>305.75</c:v>
                </c:pt>
                <c:pt idx="7">
                  <c:v>305</c:v>
                </c:pt>
                <c:pt idx="8">
                  <c:v>313.5</c:v>
                </c:pt>
                <c:pt idx="9">
                  <c:v>316.5</c:v>
                </c:pt>
                <c:pt idx="10">
                  <c:v>325.25</c:v>
                </c:pt>
                <c:pt idx="11">
                  <c:v>327.25</c:v>
                </c:pt>
                <c:pt idx="12">
                  <c:v>335.5</c:v>
                </c:pt>
                <c:pt idx="13">
                  <c:v>328</c:v>
                </c:pt>
                <c:pt idx="14">
                  <c:v>320</c:v>
                </c:pt>
                <c:pt idx="15">
                  <c:v>325.5</c:v>
                </c:pt>
                <c:pt idx="16">
                  <c:v>324.25</c:v>
                </c:pt>
                <c:pt idx="17">
                  <c:v>357.25</c:v>
                </c:pt>
                <c:pt idx="18">
                  <c:v>372.25</c:v>
                </c:pt>
                <c:pt idx="19">
                  <c:v>366.5</c:v>
                </c:pt>
                <c:pt idx="20">
                  <c:v>370.5</c:v>
                </c:pt>
                <c:pt idx="21">
                  <c:v>356.75</c:v>
                </c:pt>
                <c:pt idx="22">
                  <c:v>348.25</c:v>
                </c:pt>
                <c:pt idx="23">
                  <c:v>351.5</c:v>
                </c:pt>
                <c:pt idx="24">
                  <c:v>356.5</c:v>
                </c:pt>
                <c:pt idx="25">
                  <c:v>337.5</c:v>
                </c:pt>
                <c:pt idx="26">
                  <c:v>325.25</c:v>
                </c:pt>
                <c:pt idx="27">
                  <c:v>323.5</c:v>
                </c:pt>
                <c:pt idx="28">
                  <c:v>304.75</c:v>
                </c:pt>
                <c:pt idx="29">
                  <c:v>305.75</c:v>
                </c:pt>
                <c:pt idx="30">
                  <c:v>309.75</c:v>
                </c:pt>
                <c:pt idx="31">
                  <c:v>310.75</c:v>
                </c:pt>
                <c:pt idx="32">
                  <c:v>309.5</c:v>
                </c:pt>
                <c:pt idx="33">
                  <c:v>335.5</c:v>
                </c:pt>
                <c:pt idx="34">
                  <c:v>350.25</c:v>
                </c:pt>
                <c:pt idx="35">
                  <c:v>362.5</c:v>
                </c:pt>
                <c:pt idx="36">
                  <c:v>385.5</c:v>
                </c:pt>
                <c:pt idx="37">
                  <c:v>385</c:v>
                </c:pt>
                <c:pt idx="38">
                  <c:v>385.75</c:v>
                </c:pt>
                <c:pt idx="39">
                  <c:v>378.75</c:v>
                </c:pt>
                <c:pt idx="40">
                  <c:v>375.5</c:v>
                </c:pt>
              </c:numCache>
            </c:numRef>
          </c:val>
          <c:smooth val="0"/>
          <c:extLst>
            <c:ext xmlns:c16="http://schemas.microsoft.com/office/drawing/2014/chart" uri="{C3380CC4-5D6E-409C-BE32-E72D297353CC}">
              <c16:uniqueId val="{00000001-EC29-43AD-B64C-6EA90ED488A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41.25</c:v>
                </c:pt>
                <c:pt idx="1">
                  <c:v>45</c:v>
                </c:pt>
                <c:pt idx="2">
                  <c:v>48.75</c:v>
                </c:pt>
                <c:pt idx="3">
                  <c:v>53.75</c:v>
                </c:pt>
                <c:pt idx="4">
                  <c:v>57.25</c:v>
                </c:pt>
                <c:pt idx="5">
                  <c:v>56.75</c:v>
                </c:pt>
                <c:pt idx="6">
                  <c:v>56.75</c:v>
                </c:pt>
                <c:pt idx="7">
                  <c:v>50.5</c:v>
                </c:pt>
                <c:pt idx="8">
                  <c:v>54.25</c:v>
                </c:pt>
                <c:pt idx="9">
                  <c:v>51.5</c:v>
                </c:pt>
                <c:pt idx="10">
                  <c:v>50.5</c:v>
                </c:pt>
                <c:pt idx="11">
                  <c:v>50.25</c:v>
                </c:pt>
                <c:pt idx="12">
                  <c:v>45.25</c:v>
                </c:pt>
                <c:pt idx="13">
                  <c:v>52.25</c:v>
                </c:pt>
                <c:pt idx="14">
                  <c:v>52.25</c:v>
                </c:pt>
                <c:pt idx="15">
                  <c:v>53.5</c:v>
                </c:pt>
                <c:pt idx="16">
                  <c:v>54.5</c:v>
                </c:pt>
                <c:pt idx="17">
                  <c:v>47.75</c:v>
                </c:pt>
                <c:pt idx="18">
                  <c:v>49.5</c:v>
                </c:pt>
                <c:pt idx="19">
                  <c:v>46.75</c:v>
                </c:pt>
                <c:pt idx="20">
                  <c:v>42</c:v>
                </c:pt>
                <c:pt idx="21">
                  <c:v>45</c:v>
                </c:pt>
                <c:pt idx="22">
                  <c:v>40.5</c:v>
                </c:pt>
                <c:pt idx="23">
                  <c:v>40.75</c:v>
                </c:pt>
                <c:pt idx="24">
                  <c:v>46</c:v>
                </c:pt>
                <c:pt idx="25">
                  <c:v>46.25</c:v>
                </c:pt>
                <c:pt idx="26">
                  <c:v>54.5</c:v>
                </c:pt>
                <c:pt idx="27">
                  <c:v>57.25</c:v>
                </c:pt>
                <c:pt idx="28">
                  <c:v>56.5</c:v>
                </c:pt>
                <c:pt idx="29">
                  <c:v>59.5</c:v>
                </c:pt>
                <c:pt idx="30">
                  <c:v>57</c:v>
                </c:pt>
                <c:pt idx="31">
                  <c:v>60</c:v>
                </c:pt>
                <c:pt idx="32">
                  <c:v>63.75</c:v>
                </c:pt>
                <c:pt idx="33">
                  <c:v>62.75</c:v>
                </c:pt>
                <c:pt idx="34">
                  <c:v>66.5</c:v>
                </c:pt>
                <c:pt idx="35">
                  <c:v>62.25</c:v>
                </c:pt>
                <c:pt idx="36">
                  <c:v>59.75</c:v>
                </c:pt>
                <c:pt idx="37">
                  <c:v>57.25</c:v>
                </c:pt>
                <c:pt idx="38">
                  <c:v>49</c:v>
                </c:pt>
                <c:pt idx="39">
                  <c:v>51.75</c:v>
                </c:pt>
                <c:pt idx="40">
                  <c:v>51.5</c:v>
                </c:pt>
              </c:numCache>
            </c:numRef>
          </c:val>
          <c:smooth val="0"/>
          <c:extLst>
            <c:ext xmlns:c16="http://schemas.microsoft.com/office/drawing/2014/chart" uri="{C3380CC4-5D6E-409C-BE32-E72D297353CC}">
              <c16:uniqueId val="{00000000-2D40-4964-A84E-8FBCF2CACC59}"/>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Grafdata!$B$22:$AP$22</c:f>
              <c:numCache>
                <c:formatCode>General</c:formatCode>
                <c:ptCount val="41"/>
                <c:pt idx="0">
                  <c:v>24</c:v>
                </c:pt>
                <c:pt idx="1">
                  <c:v>26.25</c:v>
                </c:pt>
                <c:pt idx="2">
                  <c:v>27.25</c:v>
                </c:pt>
                <c:pt idx="3">
                  <c:v>30</c:v>
                </c:pt>
                <c:pt idx="4">
                  <c:v>32.75</c:v>
                </c:pt>
                <c:pt idx="5">
                  <c:v>32.75</c:v>
                </c:pt>
                <c:pt idx="6">
                  <c:v>33.75</c:v>
                </c:pt>
                <c:pt idx="7">
                  <c:v>30.5</c:v>
                </c:pt>
                <c:pt idx="8">
                  <c:v>32.25</c:v>
                </c:pt>
                <c:pt idx="9">
                  <c:v>30.25</c:v>
                </c:pt>
                <c:pt idx="10">
                  <c:v>28.75</c:v>
                </c:pt>
                <c:pt idx="11">
                  <c:v>29</c:v>
                </c:pt>
                <c:pt idx="12">
                  <c:v>26.5</c:v>
                </c:pt>
                <c:pt idx="13">
                  <c:v>28.75</c:v>
                </c:pt>
                <c:pt idx="14">
                  <c:v>28.75</c:v>
                </c:pt>
                <c:pt idx="15">
                  <c:v>30</c:v>
                </c:pt>
                <c:pt idx="16">
                  <c:v>30.75</c:v>
                </c:pt>
                <c:pt idx="17">
                  <c:v>29.75</c:v>
                </c:pt>
                <c:pt idx="18">
                  <c:v>31.5</c:v>
                </c:pt>
                <c:pt idx="19">
                  <c:v>30.25</c:v>
                </c:pt>
                <c:pt idx="20">
                  <c:v>25.75</c:v>
                </c:pt>
                <c:pt idx="21">
                  <c:v>27</c:v>
                </c:pt>
                <c:pt idx="22">
                  <c:v>25</c:v>
                </c:pt>
                <c:pt idx="23">
                  <c:v>25</c:v>
                </c:pt>
                <c:pt idx="24">
                  <c:v>28.75</c:v>
                </c:pt>
                <c:pt idx="25">
                  <c:v>30</c:v>
                </c:pt>
                <c:pt idx="26">
                  <c:v>32.75</c:v>
                </c:pt>
                <c:pt idx="27">
                  <c:v>33.75</c:v>
                </c:pt>
                <c:pt idx="28">
                  <c:v>33.75</c:v>
                </c:pt>
                <c:pt idx="29">
                  <c:v>35.75</c:v>
                </c:pt>
                <c:pt idx="30">
                  <c:v>38</c:v>
                </c:pt>
                <c:pt idx="31">
                  <c:v>40.5</c:v>
                </c:pt>
                <c:pt idx="32">
                  <c:v>43.5</c:v>
                </c:pt>
                <c:pt idx="33">
                  <c:v>41.5</c:v>
                </c:pt>
                <c:pt idx="34">
                  <c:v>42.75</c:v>
                </c:pt>
                <c:pt idx="35">
                  <c:v>40</c:v>
                </c:pt>
                <c:pt idx="36">
                  <c:v>37.75</c:v>
                </c:pt>
                <c:pt idx="37">
                  <c:v>37</c:v>
                </c:pt>
                <c:pt idx="38">
                  <c:v>31.5</c:v>
                </c:pt>
                <c:pt idx="39">
                  <c:v>33.25</c:v>
                </c:pt>
                <c:pt idx="40">
                  <c:v>32.5</c:v>
                </c:pt>
              </c:numCache>
            </c:numRef>
          </c:val>
          <c:smooth val="0"/>
          <c:extLst>
            <c:ext xmlns:c16="http://schemas.microsoft.com/office/drawing/2014/chart" uri="{C3380CC4-5D6E-409C-BE32-E72D297353CC}">
              <c16:uniqueId val="{00000001-2D40-4964-A84E-8FBCF2CACC5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Grafdata!$B$14:$AP$14</c:f>
              <c:numCache>
                <c:formatCode>General</c:formatCode>
                <c:ptCount val="41"/>
                <c:pt idx="0">
                  <c:v>100</c:v>
                </c:pt>
                <c:pt idx="1">
                  <c:v>98.990708453358167</c:v>
                </c:pt>
                <c:pt idx="2">
                  <c:v>101.31900976803621</c:v>
                </c:pt>
                <c:pt idx="3">
                  <c:v>102.56221437698989</c:v>
                </c:pt>
                <c:pt idx="4">
                  <c:v>100.59561196421997</c:v>
                </c:pt>
                <c:pt idx="5">
                  <c:v>99.813735894825754</c:v>
                </c:pt>
                <c:pt idx="6">
                  <c:v>102.14853479456802</c:v>
                </c:pt>
                <c:pt idx="7">
                  <c:v>103.66463797621884</c:v>
                </c:pt>
                <c:pt idx="8">
                  <c:v>101.96227068939378</c:v>
                </c:pt>
                <c:pt idx="9">
                  <c:v>100.91615949405471</c:v>
                </c:pt>
                <c:pt idx="10">
                  <c:v>103.49786662623725</c:v>
                </c:pt>
                <c:pt idx="11">
                  <c:v>105.66372831430985</c:v>
                </c:pt>
                <c:pt idx="12">
                  <c:v>103.37008078664097</c:v>
                </c:pt>
                <c:pt idx="13">
                  <c:v>102.65967815295315</c:v>
                </c:pt>
                <c:pt idx="14">
                  <c:v>104.75406640531935</c:v>
                </c:pt>
                <c:pt idx="15">
                  <c:v>106.65352710575903</c:v>
                </c:pt>
                <c:pt idx="16">
                  <c:v>104.98581360594312</c:v>
                </c:pt>
                <c:pt idx="17">
                  <c:v>104.2082692577592</c:v>
                </c:pt>
                <c:pt idx="18">
                  <c:v>106.87444499794243</c:v>
                </c:pt>
                <c:pt idx="19">
                  <c:v>107.72129691797882</c:v>
                </c:pt>
                <c:pt idx="20">
                  <c:v>106.57988780836456</c:v>
                </c:pt>
                <c:pt idx="21">
                  <c:v>106.6556929674471</c:v>
                </c:pt>
                <c:pt idx="22">
                  <c:v>109.02731151588659</c:v>
                </c:pt>
                <c:pt idx="23">
                  <c:v>110.54124883584934</c:v>
                </c:pt>
                <c:pt idx="24">
                  <c:v>108.83888154902428</c:v>
                </c:pt>
                <c:pt idx="25">
                  <c:v>108.6634467522904</c:v>
                </c:pt>
                <c:pt idx="26">
                  <c:v>110.89428429100518</c:v>
                </c:pt>
                <c:pt idx="27">
                  <c:v>111.7931168915553</c:v>
                </c:pt>
                <c:pt idx="28">
                  <c:v>110.26185267808798</c:v>
                </c:pt>
                <c:pt idx="29">
                  <c:v>109.43016178986809</c:v>
                </c:pt>
                <c:pt idx="30">
                  <c:v>111.44441315977562</c:v>
                </c:pt>
                <c:pt idx="31">
                  <c:v>112.59665157783024</c:v>
                </c:pt>
                <c:pt idx="32">
                  <c:v>111.10653873643629</c:v>
                </c:pt>
                <c:pt idx="33">
                  <c:v>109.49513764051028</c:v>
                </c:pt>
                <c:pt idx="34">
                  <c:v>109.32403456715254</c:v>
                </c:pt>
                <c:pt idx="35">
                  <c:v>110.36581403911546</c:v>
                </c:pt>
                <c:pt idx="36">
                  <c:v>109.56877693790474</c:v>
                </c:pt>
                <c:pt idx="37">
                  <c:v>106.59071711680492</c:v>
                </c:pt>
                <c:pt idx="38">
                  <c:v>109.904485499556</c:v>
                </c:pt>
                <c:pt idx="39">
                  <c:v>111.63067726494987</c:v>
                </c:pt>
                <c:pt idx="40">
                  <c:v>110.10807649823482</c:v>
                </c:pt>
              </c:numCache>
            </c:numRef>
          </c:val>
          <c:smooth val="0"/>
          <c:extLst>
            <c:ext xmlns:c16="http://schemas.microsoft.com/office/drawing/2014/chart" uri="{C3380CC4-5D6E-409C-BE32-E72D297353CC}">
              <c16:uniqueId val="{00000000-4F1B-427D-B431-95AFE66DE5CF}"/>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Grafdata!$B$15:$AP$15</c:f>
              <c:numCache>
                <c:formatCode>General</c:formatCode>
                <c:ptCount val="41"/>
                <c:pt idx="0">
                  <c:v>100</c:v>
                </c:pt>
                <c:pt idx="1">
                  <c:v>99.179819751084835</c:v>
                </c:pt>
                <c:pt idx="2">
                  <c:v>100.9250870249392</c:v>
                </c:pt>
                <c:pt idx="3">
                  <c:v>102.00753421391445</c:v>
                </c:pt>
                <c:pt idx="4">
                  <c:v>101.02999380096324</c:v>
                </c:pt>
                <c:pt idx="5">
                  <c:v>100.17643412331314</c:v>
                </c:pt>
                <c:pt idx="6">
                  <c:v>102.29841209289019</c:v>
                </c:pt>
                <c:pt idx="7">
                  <c:v>103.4047017309618</c:v>
                </c:pt>
                <c:pt idx="8">
                  <c:v>102.70373372752849</c:v>
                </c:pt>
                <c:pt idx="9">
                  <c:v>101.53545372180631</c:v>
                </c:pt>
                <c:pt idx="10">
                  <c:v>103.7575699775881</c:v>
                </c:pt>
                <c:pt idx="11">
                  <c:v>105.67450288493635</c:v>
                </c:pt>
                <c:pt idx="12">
                  <c:v>104.21534500023843</c:v>
                </c:pt>
                <c:pt idx="13">
                  <c:v>103.57159887463641</c:v>
                </c:pt>
                <c:pt idx="14">
                  <c:v>105.35024557722569</c:v>
                </c:pt>
                <c:pt idx="15">
                  <c:v>106.48037766439369</c:v>
                </c:pt>
                <c:pt idx="16">
                  <c:v>105.87001096704972</c:v>
                </c:pt>
                <c:pt idx="17">
                  <c:v>105.13089504506222</c:v>
                </c:pt>
                <c:pt idx="18">
                  <c:v>107.89661914071813</c:v>
                </c:pt>
                <c:pt idx="19">
                  <c:v>108.2924037957179</c:v>
                </c:pt>
                <c:pt idx="20">
                  <c:v>107.46745505698345</c:v>
                </c:pt>
                <c:pt idx="21">
                  <c:v>107.2004196271041</c:v>
                </c:pt>
                <c:pt idx="22">
                  <c:v>109.72771923131944</c:v>
                </c:pt>
                <c:pt idx="23">
                  <c:v>111.05812789089696</c:v>
                </c:pt>
                <c:pt idx="24">
                  <c:v>110.09489294740355</c:v>
                </c:pt>
                <c:pt idx="25">
                  <c:v>110.07105049830719</c:v>
                </c:pt>
                <c:pt idx="26">
                  <c:v>111.95937246673978</c:v>
                </c:pt>
                <c:pt idx="27">
                  <c:v>113.2707071670402</c:v>
                </c:pt>
                <c:pt idx="28">
                  <c:v>111.93553001764342</c:v>
                </c:pt>
                <c:pt idx="29">
                  <c:v>111.73048495541462</c:v>
                </c:pt>
                <c:pt idx="30">
                  <c:v>113.12288398264269</c:v>
                </c:pt>
                <c:pt idx="31">
                  <c:v>114.42468170330456</c:v>
                </c:pt>
                <c:pt idx="32">
                  <c:v>113.1419579419198</c:v>
                </c:pt>
                <c:pt idx="33">
                  <c:v>112.18349148824568</c:v>
                </c:pt>
                <c:pt idx="34">
                  <c:v>111.57312479137858</c:v>
                </c:pt>
                <c:pt idx="35">
                  <c:v>111.80678079252301</c:v>
                </c:pt>
                <c:pt idx="36">
                  <c:v>111.04382242143913</c:v>
                </c:pt>
                <c:pt idx="37">
                  <c:v>109.22225931047637</c:v>
                </c:pt>
                <c:pt idx="38">
                  <c:v>111.87830813981212</c:v>
                </c:pt>
                <c:pt idx="39">
                  <c:v>114.1576462734252</c:v>
                </c:pt>
                <c:pt idx="40">
                  <c:v>111.88784511945067</c:v>
                </c:pt>
              </c:numCache>
            </c:numRef>
          </c:val>
          <c:smooth val="0"/>
          <c:extLst>
            <c:ext xmlns:c16="http://schemas.microsoft.com/office/drawing/2014/chart" uri="{C3380CC4-5D6E-409C-BE32-E72D297353CC}">
              <c16:uniqueId val="{00000001-4F1B-427D-B431-95AFE66DE5CF}"/>
            </c:ext>
          </c:extLst>
        </c:ser>
        <c:ser>
          <c:idx val="2"/>
          <c:order val="2"/>
          <c:tx>
            <c:strRef>
              <c:f>Grafdata!$A$16</c:f>
              <c:strCache>
                <c:ptCount val="1"/>
                <c:pt idx="0">
                  <c:v>Uppsala län</c:v>
                </c:pt>
              </c:strCache>
            </c:strRef>
          </c:tx>
          <c:spPr>
            <a:ln w="28575" cap="rnd">
              <a:solidFill>
                <a:schemeClr val="accent2"/>
              </a:solidFill>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Grafdata!$B$16:$AP$16</c:f>
              <c:numCache>
                <c:formatCode>General</c:formatCode>
                <c:ptCount val="41"/>
                <c:pt idx="0">
                  <c:v>100</c:v>
                </c:pt>
                <c:pt idx="1">
                  <c:v>98.225529479107038</c:v>
                </c:pt>
                <c:pt idx="2">
                  <c:v>99.942759015455067</c:v>
                </c:pt>
                <c:pt idx="3">
                  <c:v>100.34344590726961</c:v>
                </c:pt>
                <c:pt idx="4">
                  <c:v>99.026903262736113</c:v>
                </c:pt>
                <c:pt idx="5">
                  <c:v>95.706926159129935</c:v>
                </c:pt>
                <c:pt idx="6">
                  <c:v>98.111047510017173</c:v>
                </c:pt>
                <c:pt idx="7">
                  <c:v>98.683457355466516</c:v>
                </c:pt>
                <c:pt idx="8">
                  <c:v>98.111047510017173</c:v>
                </c:pt>
                <c:pt idx="9">
                  <c:v>98.111047510017173</c:v>
                </c:pt>
                <c:pt idx="10">
                  <c:v>101.88895248998283</c:v>
                </c:pt>
                <c:pt idx="11">
                  <c:v>104.23583285632513</c:v>
                </c:pt>
                <c:pt idx="12">
                  <c:v>100.1717229536348</c:v>
                </c:pt>
                <c:pt idx="13">
                  <c:v>100.51516886090441</c:v>
                </c:pt>
                <c:pt idx="14">
                  <c:v>103.54894104178592</c:v>
                </c:pt>
                <c:pt idx="15">
                  <c:v>103.66342301087579</c:v>
                </c:pt>
                <c:pt idx="16">
                  <c:v>103.26273611906124</c:v>
                </c:pt>
                <c:pt idx="17">
                  <c:v>102.80480824270177</c:v>
                </c:pt>
                <c:pt idx="18">
                  <c:v>106.12478534630796</c:v>
                </c:pt>
                <c:pt idx="19">
                  <c:v>106.58271322266744</c:v>
                </c:pt>
                <c:pt idx="20">
                  <c:v>105.95306239267316</c:v>
                </c:pt>
                <c:pt idx="21">
                  <c:v>104.69376073268461</c:v>
                </c:pt>
                <c:pt idx="22">
                  <c:v>106.52547223812249</c:v>
                </c:pt>
                <c:pt idx="23">
                  <c:v>108.29994275901545</c:v>
                </c:pt>
                <c:pt idx="24">
                  <c:v>106.52547223812249</c:v>
                </c:pt>
                <c:pt idx="25">
                  <c:v>106.75443617630224</c:v>
                </c:pt>
                <c:pt idx="26">
                  <c:v>108.98683457355466</c:v>
                </c:pt>
                <c:pt idx="27">
                  <c:v>105.43789353176875</c:v>
                </c:pt>
                <c:pt idx="28">
                  <c:v>103.94962793360045</c:v>
                </c:pt>
                <c:pt idx="29">
                  <c:v>106.23926731539783</c:v>
                </c:pt>
                <c:pt idx="30">
                  <c:v>109.10131654264454</c:v>
                </c:pt>
                <c:pt idx="31">
                  <c:v>114.08128219805381</c:v>
                </c:pt>
                <c:pt idx="32">
                  <c:v>110.76130509444762</c:v>
                </c:pt>
                <c:pt idx="33">
                  <c:v>103.94962793360045</c:v>
                </c:pt>
                <c:pt idx="34">
                  <c:v>104.63651974813966</c:v>
                </c:pt>
                <c:pt idx="35">
                  <c:v>107.15512306811677</c:v>
                </c:pt>
                <c:pt idx="36">
                  <c:v>105.60961648540355</c:v>
                </c:pt>
                <c:pt idx="37">
                  <c:v>103.03377218088151</c:v>
                </c:pt>
                <c:pt idx="38">
                  <c:v>107.0406410990269</c:v>
                </c:pt>
                <c:pt idx="39">
                  <c:v>107.67029192902118</c:v>
                </c:pt>
                <c:pt idx="40">
                  <c:v>105.09444762449914</c:v>
                </c:pt>
              </c:numCache>
            </c:numRef>
          </c:val>
          <c:smooth val="0"/>
          <c:extLst>
            <c:ext xmlns:c16="http://schemas.microsoft.com/office/drawing/2014/chart" uri="{C3380CC4-5D6E-409C-BE32-E72D297353CC}">
              <c16:uniqueId val="{00000002-4F1B-427D-B431-95AFE66DE5CF}"/>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141.04692115052961</c:v>
                </c:pt>
                <c:pt idx="2">
                  <c:v>114.63931967305189</c:v>
                </c:pt>
                <c:pt idx="3">
                  <c:v>88.38898102934472</c:v>
                </c:pt>
                <c:pt idx="4">
                  <c:v>94.90481633947627</c:v>
                </c:pt>
                <c:pt idx="5">
                  <c:v>136.21075862798088</c:v>
                </c:pt>
                <c:pt idx="6">
                  <c:v>116.95200840497162</c:v>
                </c:pt>
                <c:pt idx="7">
                  <c:v>90.34419416013057</c:v>
                </c:pt>
                <c:pt idx="8">
                  <c:v>98.850263316131333</c:v>
                </c:pt>
                <c:pt idx="9">
                  <c:v>140.69208862223221</c:v>
                </c:pt>
                <c:pt idx="10">
                  <c:v>136.69378018884754</c:v>
                </c:pt>
                <c:pt idx="11">
                  <c:v>113.26029642061862</c:v>
                </c:pt>
                <c:pt idx="12">
                  <c:v>135.0207150833559</c:v>
                </c:pt>
                <c:pt idx="13">
                  <c:v>198.53375534396289</c:v>
                </c:pt>
                <c:pt idx="14">
                  <c:v>177.70237678324821</c:v>
                </c:pt>
                <c:pt idx="15">
                  <c:v>147.3149683822412</c:v>
                </c:pt>
                <c:pt idx="16">
                  <c:v>188.73918818017827</c:v>
                </c:pt>
                <c:pt idx="17">
                  <c:v>241.52729963855978</c:v>
                </c:pt>
                <c:pt idx="18">
                  <c:v>233.45271212311434</c:v>
                </c:pt>
                <c:pt idx="19">
                  <c:v>180.15250530266488</c:v>
                </c:pt>
                <c:pt idx="20">
                  <c:v>203.6745320109159</c:v>
                </c:pt>
                <c:pt idx="21">
                  <c:v>253.47332809123887</c:v>
                </c:pt>
                <c:pt idx="22">
                  <c:v>217.29494710550486</c:v>
                </c:pt>
                <c:pt idx="23">
                  <c:v>171.8155928081988</c:v>
                </c:pt>
                <c:pt idx="24">
                  <c:v>202.38008708924997</c:v>
                </c:pt>
                <c:pt idx="25">
                  <c:v>267.05475786148975</c:v>
                </c:pt>
                <c:pt idx="26">
                  <c:v>234.82843153450202</c:v>
                </c:pt>
                <c:pt idx="27">
                  <c:v>171.2413852344736</c:v>
                </c:pt>
                <c:pt idx="28">
                  <c:v>198.86612175315022</c:v>
                </c:pt>
                <c:pt idx="29">
                  <c:v>246.96079662215291</c:v>
                </c:pt>
                <c:pt idx="30">
                  <c:v>196.07041146036383</c:v>
                </c:pt>
                <c:pt idx="31">
                  <c:v>144.33820760015595</c:v>
                </c:pt>
                <c:pt idx="32">
                  <c:v>165.82572899252671</c:v>
                </c:pt>
                <c:pt idx="33">
                  <c:v>234.17889638493713</c:v>
                </c:pt>
                <c:pt idx="34">
                  <c:v>124.2277271555911</c:v>
                </c:pt>
                <c:pt idx="35">
                  <c:v>104.6134836360753</c:v>
                </c:pt>
                <c:pt idx="36">
                  <c:v>167.21730684093328</c:v>
                </c:pt>
                <c:pt idx="37">
                  <c:v>205.41103086448305</c:v>
                </c:pt>
                <c:pt idx="38">
                  <c:v>206.46561692623845</c:v>
                </c:pt>
                <c:pt idx="39">
                  <c:v>194.83081030005485</c:v>
                </c:pt>
                <c:pt idx="40">
                  <c:v>266.80763055127892</c:v>
                </c:pt>
              </c:numCache>
            </c:numRef>
          </c:val>
          <c:smooth val="0"/>
          <c:extLst>
            <c:ext xmlns:c16="http://schemas.microsoft.com/office/drawing/2014/chart" uri="{C3380CC4-5D6E-409C-BE32-E72D297353CC}">
              <c16:uniqueId val="{00000000-BABC-4656-88F4-527CCEAB3B07}"/>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Grafdata!$B$22:$AP$22</c:f>
              <c:numCache>
                <c:formatCode>General</c:formatCode>
                <c:ptCount val="41"/>
                <c:pt idx="0">
                  <c:v>100</c:v>
                </c:pt>
                <c:pt idx="1">
                  <c:v>133.09082375029337</c:v>
                </c:pt>
                <c:pt idx="2">
                  <c:v>133.81835249941329</c:v>
                </c:pt>
                <c:pt idx="3">
                  <c:v>92.044121098333719</c:v>
                </c:pt>
                <c:pt idx="4">
                  <c:v>96.362356254400382</c:v>
                </c:pt>
                <c:pt idx="5">
                  <c:v>115.48932175545646</c:v>
                </c:pt>
                <c:pt idx="6">
                  <c:v>115.77094578737386</c:v>
                </c:pt>
                <c:pt idx="7">
                  <c:v>86.341234452006574</c:v>
                </c:pt>
                <c:pt idx="8">
                  <c:v>98.850035203003983</c:v>
                </c:pt>
                <c:pt idx="9">
                  <c:v>128.74911992490027</c:v>
                </c:pt>
                <c:pt idx="10">
                  <c:v>143.29969490729874</c:v>
                </c:pt>
                <c:pt idx="11">
                  <c:v>121.99014315888289</c:v>
                </c:pt>
                <c:pt idx="12">
                  <c:v>145.24759446139404</c:v>
                </c:pt>
                <c:pt idx="13">
                  <c:v>204.6233278573105</c:v>
                </c:pt>
                <c:pt idx="14">
                  <c:v>168.88054447312837</c:v>
                </c:pt>
                <c:pt idx="15">
                  <c:v>173.33959164515372</c:v>
                </c:pt>
                <c:pt idx="16">
                  <c:v>202.41727294062426</c:v>
                </c:pt>
                <c:pt idx="17">
                  <c:v>253.39122271767189</c:v>
                </c:pt>
                <c:pt idx="18">
                  <c:v>237.71415160760384</c:v>
                </c:pt>
                <c:pt idx="19">
                  <c:v>193.14714855667683</c:v>
                </c:pt>
                <c:pt idx="20">
                  <c:v>196.17460689978878</c:v>
                </c:pt>
                <c:pt idx="21">
                  <c:v>251.49026050222952</c:v>
                </c:pt>
                <c:pt idx="22">
                  <c:v>210.86599389814597</c:v>
                </c:pt>
                <c:pt idx="23">
                  <c:v>165.05515137291715</c:v>
                </c:pt>
                <c:pt idx="24">
                  <c:v>183.31377610889461</c:v>
                </c:pt>
                <c:pt idx="25">
                  <c:v>281.67096925604318</c:v>
                </c:pt>
                <c:pt idx="26">
                  <c:v>216.63928655245249</c:v>
                </c:pt>
                <c:pt idx="27">
                  <c:v>173.17531095986857</c:v>
                </c:pt>
                <c:pt idx="28">
                  <c:v>204.08354846280216</c:v>
                </c:pt>
                <c:pt idx="29">
                  <c:v>265.05515137291718</c:v>
                </c:pt>
                <c:pt idx="30">
                  <c:v>217.24947195494016</c:v>
                </c:pt>
                <c:pt idx="31">
                  <c:v>162.49706641633421</c:v>
                </c:pt>
                <c:pt idx="32">
                  <c:v>198.82656653367755</c:v>
                </c:pt>
                <c:pt idx="33">
                  <c:v>257.3104904951889</c:v>
                </c:pt>
                <c:pt idx="34">
                  <c:v>156.16052569819291</c:v>
                </c:pt>
                <c:pt idx="35">
                  <c:v>127.31753109598685</c:v>
                </c:pt>
                <c:pt idx="36">
                  <c:v>195.07157944144566</c:v>
                </c:pt>
                <c:pt idx="37">
                  <c:v>243.44050692325746</c:v>
                </c:pt>
                <c:pt idx="38">
                  <c:v>223.65641868106079</c:v>
                </c:pt>
                <c:pt idx="39">
                  <c:v>229.38277399671438</c:v>
                </c:pt>
                <c:pt idx="40">
                  <c:v>330.74395681764844</c:v>
                </c:pt>
              </c:numCache>
            </c:numRef>
          </c:val>
          <c:smooth val="0"/>
          <c:extLst>
            <c:ext xmlns:c16="http://schemas.microsoft.com/office/drawing/2014/chart" uri="{C3380CC4-5D6E-409C-BE32-E72D297353CC}">
              <c16:uniqueId val="{00000001-BABC-4656-88F4-527CCEAB3B07}"/>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131.07661822985469</c:v>
                </c:pt>
                <c:pt idx="2">
                  <c:v>128.40158520475561</c:v>
                </c:pt>
                <c:pt idx="3">
                  <c:v>91.116248348745046</c:v>
                </c:pt>
                <c:pt idx="4">
                  <c:v>89.663143989431973</c:v>
                </c:pt>
                <c:pt idx="5">
                  <c:v>102.57595772787319</c:v>
                </c:pt>
                <c:pt idx="6">
                  <c:v>110.99735799207397</c:v>
                </c:pt>
                <c:pt idx="7">
                  <c:v>87.153236459709376</c:v>
                </c:pt>
                <c:pt idx="8">
                  <c:v>98.315719947159835</c:v>
                </c:pt>
                <c:pt idx="9">
                  <c:v>114.43196829590489</c:v>
                </c:pt>
                <c:pt idx="10">
                  <c:v>140.78599735799207</c:v>
                </c:pt>
                <c:pt idx="11">
                  <c:v>122.06076618229855</c:v>
                </c:pt>
                <c:pt idx="12">
                  <c:v>135.53500660501982</c:v>
                </c:pt>
                <c:pt idx="13">
                  <c:v>190.3896961690885</c:v>
                </c:pt>
                <c:pt idx="14">
                  <c:v>165.98414795244386</c:v>
                </c:pt>
                <c:pt idx="15">
                  <c:v>174.30647291941875</c:v>
                </c:pt>
                <c:pt idx="16">
                  <c:v>189.56406869220606</c:v>
                </c:pt>
                <c:pt idx="17">
                  <c:v>223.38177014531044</c:v>
                </c:pt>
                <c:pt idx="18">
                  <c:v>234.44517833553502</c:v>
                </c:pt>
                <c:pt idx="19">
                  <c:v>200.62747688243064</c:v>
                </c:pt>
                <c:pt idx="20">
                  <c:v>184.04887714663144</c:v>
                </c:pt>
                <c:pt idx="21">
                  <c:v>236.42668428005285</c:v>
                </c:pt>
                <c:pt idx="22">
                  <c:v>194.1545574636724</c:v>
                </c:pt>
                <c:pt idx="23">
                  <c:v>167.9656538969617</c:v>
                </c:pt>
                <c:pt idx="24">
                  <c:v>186.09643328929988</c:v>
                </c:pt>
                <c:pt idx="25">
                  <c:v>293.82430647291943</c:v>
                </c:pt>
                <c:pt idx="26">
                  <c:v>201.71730515191547</c:v>
                </c:pt>
                <c:pt idx="27">
                  <c:v>171.82959048877146</c:v>
                </c:pt>
                <c:pt idx="28">
                  <c:v>205.21796565389695</c:v>
                </c:pt>
                <c:pt idx="29">
                  <c:v>256.24174372523117</c:v>
                </c:pt>
                <c:pt idx="30">
                  <c:v>214.82826948480846</c:v>
                </c:pt>
                <c:pt idx="31">
                  <c:v>158.05812417437252</c:v>
                </c:pt>
                <c:pt idx="32">
                  <c:v>208.68560105680316</c:v>
                </c:pt>
                <c:pt idx="33">
                  <c:v>234.6103038309115</c:v>
                </c:pt>
                <c:pt idx="34">
                  <c:v>150.95772787318361</c:v>
                </c:pt>
                <c:pt idx="35">
                  <c:v>130.74636723910172</c:v>
                </c:pt>
                <c:pt idx="36">
                  <c:v>201.84940554821665</c:v>
                </c:pt>
                <c:pt idx="37">
                  <c:v>242.17305151915457</c:v>
                </c:pt>
                <c:pt idx="38">
                  <c:v>218.06472919418758</c:v>
                </c:pt>
                <c:pt idx="39">
                  <c:v>229.19418758256273</c:v>
                </c:pt>
                <c:pt idx="40">
                  <c:v>319.25363276089826</c:v>
                </c:pt>
              </c:numCache>
            </c:numRef>
          </c:val>
          <c:smooth val="0"/>
          <c:extLst>
            <c:ext xmlns:c16="http://schemas.microsoft.com/office/drawing/2014/chart" uri="{C3380CC4-5D6E-409C-BE32-E72D297353CC}">
              <c16:uniqueId val="{00000002-BABC-4656-88F4-527CCEAB3B0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Grafdata!$B$19:$AP$19</c:f>
              <c:numCache>
                <c:formatCode>General</c:formatCode>
                <c:ptCount val="41"/>
                <c:pt idx="0">
                  <c:v>100</c:v>
                </c:pt>
                <c:pt idx="1">
                  <c:v>97.347792774208756</c:v>
                </c:pt>
                <c:pt idx="2">
                  <c:v>81.817646018742266</c:v>
                </c:pt>
                <c:pt idx="3">
                  <c:v>89.868568397477461</c:v>
                </c:pt>
                <c:pt idx="4">
                  <c:v>152.19543820357163</c:v>
                </c:pt>
                <c:pt idx="5">
                  <c:v>101.39093534508163</c:v>
                </c:pt>
                <c:pt idx="6">
                  <c:v>91.677963104850591</c:v>
                </c:pt>
                <c:pt idx="7">
                  <c:v>67.637178051511754</c:v>
                </c:pt>
                <c:pt idx="8">
                  <c:v>85.57788648553074</c:v>
                </c:pt>
                <c:pt idx="9">
                  <c:v>77.143867507514585</c:v>
                </c:pt>
                <c:pt idx="10">
                  <c:v>74.185183002298587</c:v>
                </c:pt>
                <c:pt idx="11">
                  <c:v>60.045971591913712</c:v>
                </c:pt>
                <c:pt idx="12">
                  <c:v>66.069428891377385</c:v>
                </c:pt>
                <c:pt idx="13">
                  <c:v>98.779984676136024</c:v>
                </c:pt>
                <c:pt idx="14">
                  <c:v>52.885012082277363</c:v>
                </c:pt>
                <c:pt idx="15">
                  <c:v>45.482407025402253</c:v>
                </c:pt>
                <c:pt idx="16">
                  <c:v>57.12264984970826</c:v>
                </c:pt>
                <c:pt idx="17">
                  <c:v>62.073436671185242</c:v>
                </c:pt>
                <c:pt idx="18">
                  <c:v>52.908587257617725</c:v>
                </c:pt>
                <c:pt idx="19">
                  <c:v>44.93428419873873</c:v>
                </c:pt>
                <c:pt idx="20">
                  <c:v>67.507514587139738</c:v>
                </c:pt>
                <c:pt idx="21">
                  <c:v>55.095184770436731</c:v>
                </c:pt>
                <c:pt idx="22">
                  <c:v>45.388106324040784</c:v>
                </c:pt>
                <c:pt idx="23">
                  <c:v>49.625744091471681</c:v>
                </c:pt>
                <c:pt idx="24">
                  <c:v>53.698355631520009</c:v>
                </c:pt>
                <c:pt idx="25">
                  <c:v>49.018683326457243</c:v>
                </c:pt>
                <c:pt idx="26">
                  <c:v>56.403607001827076</c:v>
                </c:pt>
                <c:pt idx="27">
                  <c:v>41.498202392880295</c:v>
                </c:pt>
                <c:pt idx="28">
                  <c:v>63.894618966228563</c:v>
                </c:pt>
                <c:pt idx="29">
                  <c:v>93.882241999174866</c:v>
                </c:pt>
                <c:pt idx="30">
                  <c:v>71.102728826545643</c:v>
                </c:pt>
                <c:pt idx="31">
                  <c:v>49.177815760004712</c:v>
                </c:pt>
                <c:pt idx="32">
                  <c:v>80.473861024341375</c:v>
                </c:pt>
                <c:pt idx="33">
                  <c:v>288.20062474214654</c:v>
                </c:pt>
                <c:pt idx="34">
                  <c:v>275.11050863440795</c:v>
                </c:pt>
                <c:pt idx="35">
                  <c:v>79.819649908646198</c:v>
                </c:pt>
                <c:pt idx="36">
                  <c:v>84.581835327400242</c:v>
                </c:pt>
                <c:pt idx="37">
                  <c:v>52.142394059055817</c:v>
                </c:pt>
                <c:pt idx="38">
                  <c:v>45.264336653503861</c:v>
                </c:pt>
                <c:pt idx="39">
                  <c:v>29.66935816585136</c:v>
                </c:pt>
                <c:pt idx="40">
                  <c:v>35.480638887251722</c:v>
                </c:pt>
              </c:numCache>
            </c:numRef>
          </c:val>
          <c:smooth val="0"/>
          <c:extLst>
            <c:ext xmlns:c16="http://schemas.microsoft.com/office/drawing/2014/chart" uri="{C3380CC4-5D6E-409C-BE32-E72D297353CC}">
              <c16:uniqueId val="{00000000-561E-4789-B3D3-738811266111}"/>
            </c:ext>
          </c:extLst>
        </c:ser>
        <c:ser>
          <c:idx val="1"/>
          <c:order val="1"/>
          <c:tx>
            <c:strRef>
              <c:f>Grafdata!$A$20</c:f>
              <c:strCache>
                <c:ptCount val="1"/>
                <c:pt idx="0">
                  <c:v>Uppsala län</c:v>
                </c:pt>
              </c:strCache>
            </c:strRef>
          </c:tx>
          <c:spPr>
            <a:ln w="28575" cap="rnd">
              <a:solidFill>
                <a:schemeClr val="accent2"/>
              </a:solidFill>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Grafdata!$B$20:$AP$20</c:f>
              <c:numCache>
                <c:formatCode>General</c:formatCode>
                <c:ptCount val="41"/>
                <c:pt idx="0">
                  <c:v>100</c:v>
                </c:pt>
                <c:pt idx="1">
                  <c:v>46.458923512747873</c:v>
                </c:pt>
                <c:pt idx="2">
                  <c:v>57.223796033994333</c:v>
                </c:pt>
                <c:pt idx="3">
                  <c:v>111.3314447592068</c:v>
                </c:pt>
                <c:pt idx="4">
                  <c:v>121.24645892351275</c:v>
                </c:pt>
                <c:pt idx="5">
                  <c:v>85.269121813031163</c:v>
                </c:pt>
                <c:pt idx="6">
                  <c:v>119.54674220963173</c:v>
                </c:pt>
                <c:pt idx="7">
                  <c:v>90.651558073654385</c:v>
                </c:pt>
                <c:pt idx="8">
                  <c:v>177.33711048158639</c:v>
                </c:pt>
                <c:pt idx="9">
                  <c:v>80.453257790368269</c:v>
                </c:pt>
                <c:pt idx="10">
                  <c:v>163.17280453257791</c:v>
                </c:pt>
                <c:pt idx="11">
                  <c:v>49.858356940509914</c:v>
                </c:pt>
                <c:pt idx="12">
                  <c:v>34.844192634560905</c:v>
                </c:pt>
                <c:pt idx="13">
                  <c:v>118.69688385269122</c:v>
                </c:pt>
                <c:pt idx="14">
                  <c:v>35.694050991501413</c:v>
                </c:pt>
                <c:pt idx="15">
                  <c:v>23.796033994334277</c:v>
                </c:pt>
                <c:pt idx="16">
                  <c:v>86.96883852691218</c:v>
                </c:pt>
                <c:pt idx="17">
                  <c:v>20.113314447592067</c:v>
                </c:pt>
                <c:pt idx="18">
                  <c:v>67.988668555240793</c:v>
                </c:pt>
                <c:pt idx="19">
                  <c:v>58.923512747875357</c:v>
                </c:pt>
                <c:pt idx="20">
                  <c:v>62.322946175637391</c:v>
                </c:pt>
                <c:pt idx="21">
                  <c:v>61.473087818696882</c:v>
                </c:pt>
                <c:pt idx="22">
                  <c:v>11.614730878186968</c:v>
                </c:pt>
                <c:pt idx="23">
                  <c:v>50.708215297450423</c:v>
                </c:pt>
                <c:pt idx="24">
                  <c:v>40.793201133144478</c:v>
                </c:pt>
                <c:pt idx="25">
                  <c:v>38.243626062322946</c:v>
                </c:pt>
                <c:pt idx="26">
                  <c:v>81.869688385269129</c:v>
                </c:pt>
                <c:pt idx="27">
                  <c:v>62.889518413597735</c:v>
                </c:pt>
                <c:pt idx="28">
                  <c:v>30.028328611898019</c:v>
                </c:pt>
                <c:pt idx="29">
                  <c:v>70.254957507082153</c:v>
                </c:pt>
                <c:pt idx="30">
                  <c:v>40.793201133144478</c:v>
                </c:pt>
                <c:pt idx="31">
                  <c:v>30.311614730878187</c:v>
                </c:pt>
                <c:pt idx="32">
                  <c:v>84.135977337110475</c:v>
                </c:pt>
                <c:pt idx="33">
                  <c:v>207.6487252124646</c:v>
                </c:pt>
                <c:pt idx="34">
                  <c:v>110.48158640226629</c:v>
                </c:pt>
                <c:pt idx="35">
                  <c:v>76.770538243626063</c:v>
                </c:pt>
                <c:pt idx="36">
                  <c:v>94.050991501416433</c:v>
                </c:pt>
                <c:pt idx="37">
                  <c:v>49.858356940509914</c:v>
                </c:pt>
                <c:pt idx="38">
                  <c:v>21.813031161473088</c:v>
                </c:pt>
                <c:pt idx="39">
                  <c:v>29.178470254957507</c:v>
                </c:pt>
                <c:pt idx="40">
                  <c:v>16.997167138810198</c:v>
                </c:pt>
              </c:numCache>
            </c:numRef>
          </c:val>
          <c:smooth val="0"/>
          <c:extLst>
            <c:ext xmlns:c16="http://schemas.microsoft.com/office/drawing/2014/chart" uri="{C3380CC4-5D6E-409C-BE32-E72D297353CC}">
              <c16:uniqueId val="{00000001-561E-4789-B3D3-738811266111}"/>
            </c:ext>
          </c:extLst>
        </c:ser>
        <c:ser>
          <c:idx val="2"/>
          <c:order val="2"/>
          <c:tx>
            <c:strRef>
              <c:f>Grafdata!$A$21</c:f>
              <c:strCache>
                <c:ptCount val="1"/>
                <c:pt idx="0">
                  <c:v>Uppsala kommun</c:v>
                </c:pt>
              </c:strCache>
            </c:strRef>
          </c:tx>
          <c:spPr>
            <a:ln w="28575" cap="rnd">
              <a:solidFill>
                <a:schemeClr val="accent3"/>
              </a:solidFill>
              <a:prstDash val="sysDot"/>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91.891891891891888</c:v>
                </c:pt>
                <c:pt idx="2">
                  <c:v>49.324324324324323</c:v>
                </c:pt>
                <c:pt idx="3">
                  <c:v>77.027027027027032</c:v>
                </c:pt>
                <c:pt idx="4">
                  <c:v>152.70270270270271</c:v>
                </c:pt>
                <c:pt idx="5">
                  <c:v>120.94594594594595</c:v>
                </c:pt>
                <c:pt idx="6">
                  <c:v>95.945945945945951</c:v>
                </c:pt>
                <c:pt idx="7">
                  <c:v>169.59459459459458</c:v>
                </c:pt>
                <c:pt idx="8">
                  <c:v>295.27027027027026</c:v>
                </c:pt>
                <c:pt idx="9">
                  <c:v>141.8918918918919</c:v>
                </c:pt>
                <c:pt idx="10">
                  <c:v>258.7837837837838</c:v>
                </c:pt>
                <c:pt idx="11">
                  <c:v>82.432432432432435</c:v>
                </c:pt>
                <c:pt idx="12">
                  <c:v>57.432432432432435</c:v>
                </c:pt>
                <c:pt idx="13">
                  <c:v>152.70270270270271</c:v>
                </c:pt>
                <c:pt idx="14">
                  <c:v>34.45945945945946</c:v>
                </c:pt>
                <c:pt idx="15">
                  <c:v>47.972972972972975</c:v>
                </c:pt>
                <c:pt idx="16">
                  <c:v>93.918918918918919</c:v>
                </c:pt>
                <c:pt idx="17">
                  <c:v>35.810810810810814</c:v>
                </c:pt>
                <c:pt idx="18">
                  <c:v>127.02702702702703</c:v>
                </c:pt>
                <c:pt idx="19">
                  <c:v>114.86486486486487</c:v>
                </c:pt>
                <c:pt idx="20">
                  <c:v>117.56756756756756</c:v>
                </c:pt>
                <c:pt idx="21">
                  <c:v>66.21621621621621</c:v>
                </c:pt>
                <c:pt idx="22">
                  <c:v>16.216216216216218</c:v>
                </c:pt>
                <c:pt idx="23">
                  <c:v>62.162162162162161</c:v>
                </c:pt>
                <c:pt idx="24">
                  <c:v>62.837837837837839</c:v>
                </c:pt>
                <c:pt idx="25">
                  <c:v>63.513513513513516</c:v>
                </c:pt>
                <c:pt idx="26">
                  <c:v>126.35135135135135</c:v>
                </c:pt>
                <c:pt idx="27">
                  <c:v>70.945945945945951</c:v>
                </c:pt>
                <c:pt idx="28">
                  <c:v>39.189189189189186</c:v>
                </c:pt>
                <c:pt idx="29">
                  <c:v>131.08108108108109</c:v>
                </c:pt>
                <c:pt idx="30">
                  <c:v>69.594594594594597</c:v>
                </c:pt>
                <c:pt idx="31">
                  <c:v>54.054054054054056</c:v>
                </c:pt>
                <c:pt idx="32">
                  <c:v>175.67567567567568</c:v>
                </c:pt>
                <c:pt idx="33">
                  <c:v>323.64864864864865</c:v>
                </c:pt>
                <c:pt idx="34">
                  <c:v>178.37837837837839</c:v>
                </c:pt>
                <c:pt idx="35">
                  <c:v>169.59459459459458</c:v>
                </c:pt>
                <c:pt idx="36">
                  <c:v>197.29729729729729</c:v>
                </c:pt>
                <c:pt idx="37">
                  <c:v>108.78378378378379</c:v>
                </c:pt>
                <c:pt idx="38">
                  <c:v>31.756756756756758</c:v>
                </c:pt>
                <c:pt idx="39">
                  <c:v>25</c:v>
                </c:pt>
                <c:pt idx="40">
                  <c:v>40.54054054054054</c:v>
                </c:pt>
              </c:numCache>
            </c:numRef>
          </c:val>
          <c:smooth val="0"/>
          <c:extLst>
            <c:ext xmlns:c16="http://schemas.microsoft.com/office/drawing/2014/chart" uri="{C3380CC4-5D6E-409C-BE32-E72D297353CC}">
              <c16:uniqueId val="{00000002-561E-4789-B3D3-73881126611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Grafdata!$B$4:$AP$4</c:f>
              <c:numCache>
                <c:formatCode>General</c:formatCode>
                <c:ptCount val="41"/>
                <c:pt idx="0">
                  <c:v>5.3716065000000004</c:v>
                </c:pt>
                <c:pt idx="1">
                  <c:v>5.6471321000000003</c:v>
                </c:pt>
                <c:pt idx="2">
                  <c:v>5.2812840999999997</c:v>
                </c:pt>
                <c:pt idx="3">
                  <c:v>5.4272818000000003</c:v>
                </c:pt>
                <c:pt idx="4">
                  <c:v>5.6900012000000002</c:v>
                </c:pt>
                <c:pt idx="5">
                  <c:v>5.8598794999999999</c:v>
                </c:pt>
                <c:pt idx="6">
                  <c:v>5.4593397000000001</c:v>
                </c:pt>
                <c:pt idx="7">
                  <c:v>5.5785103999999999</c:v>
                </c:pt>
                <c:pt idx="8">
                  <c:v>5.6457477999999996</c:v>
                </c:pt>
                <c:pt idx="9">
                  <c:v>5.5976245000000002</c:v>
                </c:pt>
                <c:pt idx="10">
                  <c:v>5.0938878000000001</c:v>
                </c:pt>
                <c:pt idx="11">
                  <c:v>5.1062773000000004</c:v>
                </c:pt>
                <c:pt idx="12">
                  <c:v>5.2243864999999996</c:v>
                </c:pt>
                <c:pt idx="13">
                  <c:v>5.2929404</c:v>
                </c:pt>
                <c:pt idx="14">
                  <c:v>4.9356795</c:v>
                </c:pt>
                <c:pt idx="15">
                  <c:v>5.0270139</c:v>
                </c:pt>
                <c:pt idx="16">
                  <c:v>5.1607665000000003</c:v>
                </c:pt>
                <c:pt idx="17">
                  <c:v>5.1933197</c:v>
                </c:pt>
                <c:pt idx="18">
                  <c:v>4.8013187999999998</c:v>
                </c:pt>
                <c:pt idx="19">
                  <c:v>4.8220586000000001</c:v>
                </c:pt>
                <c:pt idx="20">
                  <c:v>4.9710428000000002</c:v>
                </c:pt>
                <c:pt idx="21">
                  <c:v>5.0919134000000001</c:v>
                </c:pt>
                <c:pt idx="22">
                  <c:v>4.8117241000000002</c:v>
                </c:pt>
                <c:pt idx="23">
                  <c:v>4.8194819000000004</c:v>
                </c:pt>
                <c:pt idx="24">
                  <c:v>4.8820189999999997</c:v>
                </c:pt>
                <c:pt idx="25">
                  <c:v>4.9013086000000001</c:v>
                </c:pt>
                <c:pt idx="26">
                  <c:v>4.5815858</c:v>
                </c:pt>
                <c:pt idx="27">
                  <c:v>4.5682245000000004</c:v>
                </c:pt>
                <c:pt idx="28">
                  <c:v>4.5652578999999998</c:v>
                </c:pt>
                <c:pt idx="29">
                  <c:v>4.6360673999999999</c:v>
                </c:pt>
                <c:pt idx="30">
                  <c:v>4.4652865000000004</c:v>
                </c:pt>
                <c:pt idx="31">
                  <c:v>4.6453017000000001</c:v>
                </c:pt>
                <c:pt idx="32">
                  <c:v>4.8557554528969531</c:v>
                </c:pt>
                <c:pt idx="33">
                  <c:v>5.0690150105641782</c:v>
                </c:pt>
                <c:pt idx="34">
                  <c:v>5.8655588453141814</c:v>
                </c:pt>
                <c:pt idx="35">
                  <c:v>6.2768198893320166</c:v>
                </c:pt>
                <c:pt idx="36">
                  <c:v>6.0307963571851229</c:v>
                </c:pt>
                <c:pt idx="37">
                  <c:v>5.9896784238545449</c:v>
                </c:pt>
                <c:pt idx="38">
                  <c:v>5.5009540448191512</c:v>
                </c:pt>
                <c:pt idx="39">
                  <c:v>5.2183485831050209</c:v>
                </c:pt>
                <c:pt idx="40">
                  <c:v>4.884944021055655</c:v>
                </c:pt>
              </c:numCache>
            </c:numRef>
          </c:val>
          <c:smooth val="0"/>
          <c:extLst>
            <c:ext xmlns:c16="http://schemas.microsoft.com/office/drawing/2014/chart" uri="{C3380CC4-5D6E-409C-BE32-E72D297353CC}">
              <c16:uniqueId val="{00000000-CBD7-4092-90E1-4536CF49E5FA}"/>
            </c:ext>
          </c:extLst>
        </c:ser>
        <c:ser>
          <c:idx val="1"/>
          <c:order val="1"/>
          <c:tx>
            <c:strRef>
              <c:f>Grafdata!$A$5</c:f>
              <c:strCache>
                <c:ptCount val="1"/>
                <c:pt idx="0">
                  <c:v>Uppsala län</c:v>
                </c:pt>
              </c:strCache>
            </c:strRef>
          </c:tx>
          <c:spPr>
            <a:ln w="28575" cap="rnd">
              <a:solidFill>
                <a:schemeClr val="accent2"/>
              </a:solidFill>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Grafdata!$B$5:$AP$5</c:f>
              <c:numCache>
                <c:formatCode>General</c:formatCode>
                <c:ptCount val="41"/>
                <c:pt idx="0">
                  <c:v>3.8092237999999998</c:v>
                </c:pt>
                <c:pt idx="1">
                  <c:v>3.9343311000000001</c:v>
                </c:pt>
                <c:pt idx="2">
                  <c:v>3.7564147000000001</c:v>
                </c:pt>
                <c:pt idx="3">
                  <c:v>3.9851112</c:v>
                </c:pt>
                <c:pt idx="4">
                  <c:v>4.0286524000000004</c:v>
                </c:pt>
                <c:pt idx="5">
                  <c:v>4.0924538000000004</c:v>
                </c:pt>
                <c:pt idx="6">
                  <c:v>3.9030452000000002</c:v>
                </c:pt>
                <c:pt idx="7">
                  <c:v>4.1212891999999997</c:v>
                </c:pt>
                <c:pt idx="8">
                  <c:v>3.9313948999999999</c:v>
                </c:pt>
                <c:pt idx="9">
                  <c:v>3.8519247000000001</c:v>
                </c:pt>
                <c:pt idx="10">
                  <c:v>3.4299697999999998</c:v>
                </c:pt>
                <c:pt idx="11">
                  <c:v>3.5113064</c:v>
                </c:pt>
                <c:pt idx="12">
                  <c:v>3.4413808000000001</c:v>
                </c:pt>
                <c:pt idx="13">
                  <c:v>3.5567959</c:v>
                </c:pt>
                <c:pt idx="14">
                  <c:v>3.3797613000000002</c:v>
                </c:pt>
                <c:pt idx="15">
                  <c:v>3.5498200999999998</c:v>
                </c:pt>
                <c:pt idx="16">
                  <c:v>3.5803636000000001</c:v>
                </c:pt>
                <c:pt idx="17">
                  <c:v>3.5653413</c:v>
                </c:pt>
                <c:pt idx="18">
                  <c:v>3.4322070999999998</c:v>
                </c:pt>
                <c:pt idx="19">
                  <c:v>3.5998681000000001</c:v>
                </c:pt>
                <c:pt idx="20">
                  <c:v>3.6944298</c:v>
                </c:pt>
                <c:pt idx="21">
                  <c:v>3.7811670999999998</c:v>
                </c:pt>
                <c:pt idx="22">
                  <c:v>3.6891343000000001</c:v>
                </c:pt>
                <c:pt idx="23">
                  <c:v>3.8091621</c:v>
                </c:pt>
                <c:pt idx="24">
                  <c:v>3.8061275000000001</c:v>
                </c:pt>
                <c:pt idx="25">
                  <c:v>3.7874450999999998</c:v>
                </c:pt>
                <c:pt idx="26">
                  <c:v>3.5785154000000001</c:v>
                </c:pt>
                <c:pt idx="27">
                  <c:v>3.6579894999999998</c:v>
                </c:pt>
                <c:pt idx="28">
                  <c:v>3.5844619999999998</c:v>
                </c:pt>
                <c:pt idx="29">
                  <c:v>3.5919694</c:v>
                </c:pt>
                <c:pt idx="30">
                  <c:v>3.4729296999999999</c:v>
                </c:pt>
                <c:pt idx="31">
                  <c:v>3.6873141</c:v>
                </c:pt>
                <c:pt idx="32">
                  <c:v>3.7390769926320475</c:v>
                </c:pt>
                <c:pt idx="33">
                  <c:v>3.9413681163909051</c:v>
                </c:pt>
                <c:pt idx="34">
                  <c:v>4.8022628697195691</c:v>
                </c:pt>
                <c:pt idx="35">
                  <c:v>5.3856901861275839</c:v>
                </c:pt>
                <c:pt idx="36">
                  <c:v>5.1804601041203515</c:v>
                </c:pt>
                <c:pt idx="37">
                  <c:v>5.1207004814065442</c:v>
                </c:pt>
                <c:pt idx="38">
                  <c:v>4.7968518079072382</c:v>
                </c:pt>
                <c:pt idx="39">
                  <c:v>4.7742649445582277</c:v>
                </c:pt>
                <c:pt idx="40">
                  <c:v>4.4497451847453737</c:v>
                </c:pt>
              </c:numCache>
            </c:numRef>
          </c:val>
          <c:smooth val="0"/>
          <c:extLst>
            <c:ext xmlns:c16="http://schemas.microsoft.com/office/drawing/2014/chart" uri="{C3380CC4-5D6E-409C-BE32-E72D297353CC}">
              <c16:uniqueId val="{00000001-CBD7-4092-90E1-4536CF49E5FA}"/>
            </c:ext>
          </c:extLst>
        </c:ser>
        <c:ser>
          <c:idx val="2"/>
          <c:order val="2"/>
          <c:tx>
            <c:strRef>
              <c:f>Grafdata!$A$6</c:f>
              <c:strCache>
                <c:ptCount val="1"/>
                <c:pt idx="0">
                  <c:v>Uppsala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Grafdata!$B$6:$AP$6</c:f>
              <c:numCache>
                <c:formatCode>General</c:formatCode>
                <c:ptCount val="41"/>
                <c:pt idx="0">
                  <c:v>3.9105601999999999</c:v>
                </c:pt>
                <c:pt idx="1">
                  <c:v>3.9859946000000002</c:v>
                </c:pt>
                <c:pt idx="2">
                  <c:v>3.8915163000000002</c:v>
                </c:pt>
                <c:pt idx="3">
                  <c:v>4.0815671</c:v>
                </c:pt>
                <c:pt idx="4">
                  <c:v>3.9285538999999998</c:v>
                </c:pt>
                <c:pt idx="5">
                  <c:v>3.9123679999999998</c:v>
                </c:pt>
                <c:pt idx="6">
                  <c:v>3.8345389000000001</c:v>
                </c:pt>
                <c:pt idx="7">
                  <c:v>4.1107399999999998</c:v>
                </c:pt>
                <c:pt idx="8">
                  <c:v>3.8179213000000001</c:v>
                </c:pt>
                <c:pt idx="9">
                  <c:v>3.6765618</c:v>
                </c:pt>
                <c:pt idx="10">
                  <c:v>3.2990547000000001</c:v>
                </c:pt>
                <c:pt idx="11">
                  <c:v>3.4543987</c:v>
                </c:pt>
                <c:pt idx="12">
                  <c:v>3.3082712999999999</c:v>
                </c:pt>
                <c:pt idx="13">
                  <c:v>3.4318857</c:v>
                </c:pt>
                <c:pt idx="14">
                  <c:v>3.3349685</c:v>
                </c:pt>
                <c:pt idx="15">
                  <c:v>3.5345808999999999</c:v>
                </c:pt>
                <c:pt idx="16">
                  <c:v>3.5122021999999999</c:v>
                </c:pt>
                <c:pt idx="17">
                  <c:v>3.4568973999999999</c:v>
                </c:pt>
                <c:pt idx="18">
                  <c:v>3.3632152</c:v>
                </c:pt>
                <c:pt idx="19">
                  <c:v>3.5805799999999999</c:v>
                </c:pt>
                <c:pt idx="20">
                  <c:v>3.6344118999999999</c:v>
                </c:pt>
                <c:pt idx="21">
                  <c:v>3.6578184999999999</c:v>
                </c:pt>
                <c:pt idx="22">
                  <c:v>3.6470254</c:v>
                </c:pt>
                <c:pt idx="23">
                  <c:v>3.8135815000000002</c:v>
                </c:pt>
                <c:pt idx="24">
                  <c:v>3.7751945</c:v>
                </c:pt>
                <c:pt idx="25">
                  <c:v>3.7265895000000002</c:v>
                </c:pt>
                <c:pt idx="26">
                  <c:v>3.5577616000000001</c:v>
                </c:pt>
                <c:pt idx="27">
                  <c:v>3.6536374</c:v>
                </c:pt>
                <c:pt idx="28">
                  <c:v>3.517023</c:v>
                </c:pt>
                <c:pt idx="29">
                  <c:v>3.4812789</c:v>
                </c:pt>
                <c:pt idx="30">
                  <c:v>3.4632871000000001</c:v>
                </c:pt>
                <c:pt idx="31">
                  <c:v>3.7510341</c:v>
                </c:pt>
                <c:pt idx="32">
                  <c:v>3.7894061759544089</c:v>
                </c:pt>
                <c:pt idx="33">
                  <c:v>3.9916817664013706</c:v>
                </c:pt>
                <c:pt idx="34">
                  <c:v>4.9934970017149496</c:v>
                </c:pt>
                <c:pt idx="35">
                  <c:v>5.6561610905716062</c:v>
                </c:pt>
                <c:pt idx="36">
                  <c:v>5.3784576816796283</c:v>
                </c:pt>
                <c:pt idx="37">
                  <c:v>5.2771327402141974</c:v>
                </c:pt>
                <c:pt idx="38">
                  <c:v>4.9922923880687691</c:v>
                </c:pt>
                <c:pt idx="39">
                  <c:v>4.9320888437714423</c:v>
                </c:pt>
                <c:pt idx="40">
                  <c:v>4.5534209639366363</c:v>
                </c:pt>
              </c:numCache>
            </c:numRef>
          </c:val>
          <c:smooth val="0"/>
          <c:extLst>
            <c:ext xmlns:c16="http://schemas.microsoft.com/office/drawing/2014/chart" uri="{C3380CC4-5D6E-409C-BE32-E72D297353CC}">
              <c16:uniqueId val="{00000002-CBD7-4092-90E1-4536CF49E5F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100.12926486801707</c:v>
                </c:pt>
                <c:pt idx="2">
                  <c:v>100.3327162547566</c:v>
                </c:pt>
                <c:pt idx="3">
                  <c:v>100.60329932283052</c:v>
                </c:pt>
                <c:pt idx="4">
                  <c:v>100.77021108094556</c:v>
                </c:pt>
                <c:pt idx="5">
                  <c:v>100.95552447021493</c:v>
                </c:pt>
                <c:pt idx="6">
                  <c:v>101.19775109922064</c:v>
                </c:pt>
                <c:pt idx="7">
                  <c:v>101.50365053562456</c:v>
                </c:pt>
                <c:pt idx="8">
                  <c:v>101.70844118147963</c:v>
                </c:pt>
                <c:pt idx="9">
                  <c:v>101.94051264097152</c:v>
                </c:pt>
                <c:pt idx="10">
                  <c:v>102.22864316706308</c:v>
                </c:pt>
                <c:pt idx="11">
                  <c:v>102.59039076311933</c:v>
                </c:pt>
                <c:pt idx="12">
                  <c:v>102.78924437840713</c:v>
                </c:pt>
                <c:pt idx="13">
                  <c:v>103.00017241642944</c:v>
                </c:pt>
                <c:pt idx="14">
                  <c:v>103.27240055869251</c:v>
                </c:pt>
                <c:pt idx="15">
                  <c:v>103.64658111929371</c:v>
                </c:pt>
                <c:pt idx="16">
                  <c:v>103.88239617710067</c:v>
                </c:pt>
                <c:pt idx="17">
                  <c:v>104.13929138429302</c:v>
                </c:pt>
                <c:pt idx="18">
                  <c:v>104.46570152132453</c:v>
                </c:pt>
                <c:pt idx="19">
                  <c:v>104.97281673082632</c:v>
                </c:pt>
                <c:pt idx="20">
                  <c:v>105.40236036510102</c:v>
                </c:pt>
                <c:pt idx="21">
                  <c:v>105.70543364841073</c:v>
                </c:pt>
                <c:pt idx="22">
                  <c:v>106.01302034039327</c:v>
                </c:pt>
                <c:pt idx="23">
                  <c:v>106.44193125382598</c:v>
                </c:pt>
                <c:pt idx="24">
                  <c:v>106.72146732181395</c:v>
                </c:pt>
                <c:pt idx="25">
                  <c:v>106.95814709810494</c:v>
                </c:pt>
                <c:pt idx="26">
                  <c:v>107.26225382545657</c:v>
                </c:pt>
                <c:pt idx="27">
                  <c:v>107.63726746849973</c:v>
                </c:pt>
                <c:pt idx="28">
                  <c:v>107.88085444731571</c:v>
                </c:pt>
                <c:pt idx="29">
                  <c:v>108.14361286764377</c:v>
                </c:pt>
                <c:pt idx="30">
                  <c:v>108.41870934439048</c:v>
                </c:pt>
                <c:pt idx="31">
                  <c:v>108.75888115973513</c:v>
                </c:pt>
                <c:pt idx="32">
                  <c:v>108.90801346219045</c:v>
                </c:pt>
                <c:pt idx="33">
                  <c:v>109.07477758544236</c:v>
                </c:pt>
                <c:pt idx="34">
                  <c:v>109.169548622224</c:v>
                </c:pt>
                <c:pt idx="35">
                  <c:v>109.3892609346025</c:v>
                </c:pt>
                <c:pt idx="36">
                  <c:v>109.45327119311642</c:v>
                </c:pt>
                <c:pt idx="37">
                  <c:v>109.56411333928442</c:v>
                </c:pt>
                <c:pt idx="38">
                  <c:v>109.76913598278156</c:v>
                </c:pt>
                <c:pt idx="39">
                  <c:v>110.04541353843331</c:v>
                </c:pt>
                <c:pt idx="40">
                  <c:v>110.22340845663041</c:v>
                </c:pt>
              </c:numCache>
            </c:numRef>
          </c:val>
          <c:smooth val="0"/>
          <c:extLst>
            <c:ext xmlns:c16="http://schemas.microsoft.com/office/drawing/2014/chart" uri="{C3380CC4-5D6E-409C-BE32-E72D297353CC}">
              <c16:uniqueId val="{00000000-12A4-4BA4-AD08-608FA94EF5D7}"/>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Grafdata!$B$24:$AP$24</c:f>
              <c:numCache>
                <c:formatCode>General</c:formatCode>
                <c:ptCount val="41"/>
                <c:pt idx="0">
                  <c:v>100</c:v>
                </c:pt>
                <c:pt idx="1">
                  <c:v>100.22768213093937</c:v>
                </c:pt>
                <c:pt idx="2">
                  <c:v>100.22207128724567</c:v>
                </c:pt>
                <c:pt idx="3">
                  <c:v>100.74210790538346</c:v>
                </c:pt>
                <c:pt idx="4">
                  <c:v>100.98839441278091</c:v>
                </c:pt>
                <c:pt idx="5">
                  <c:v>101.22345923279096</c:v>
                </c:pt>
                <c:pt idx="6">
                  <c:v>101.33390426128813</c:v>
                </c:pt>
                <c:pt idx="7">
                  <c:v>101.81998050970086</c:v>
                </c:pt>
                <c:pt idx="8">
                  <c:v>102.02315211292562</c:v>
                </c:pt>
                <c:pt idx="9">
                  <c:v>102.31255352449577</c:v>
                </c:pt>
                <c:pt idx="10">
                  <c:v>102.46581814960281</c:v>
                </c:pt>
                <c:pt idx="11">
                  <c:v>102.96754569884534</c:v>
                </c:pt>
                <c:pt idx="12">
                  <c:v>103.04521158786876</c:v>
                </c:pt>
                <c:pt idx="13">
                  <c:v>103.34376753388655</c:v>
                </c:pt>
                <c:pt idx="14">
                  <c:v>103.57351681776571</c:v>
                </c:pt>
                <c:pt idx="15">
                  <c:v>104.26483182234297</c:v>
                </c:pt>
                <c:pt idx="16">
                  <c:v>104.58730768094971</c:v>
                </c:pt>
                <c:pt idx="17">
                  <c:v>104.97179812775005</c:v>
                </c:pt>
                <c:pt idx="18">
                  <c:v>105.31022059474944</c:v>
                </c:pt>
                <c:pt idx="19">
                  <c:v>106.128813158905</c:v>
                </c:pt>
                <c:pt idx="20">
                  <c:v>106.71617990136727</c:v>
                </c:pt>
                <c:pt idx="21">
                  <c:v>107.19339692289519</c:v>
                </c:pt>
                <c:pt idx="22">
                  <c:v>107.63251926881847</c:v>
                </c:pt>
                <c:pt idx="23">
                  <c:v>108.52050911023831</c:v>
                </c:pt>
                <c:pt idx="24">
                  <c:v>108.95992676372443</c:v>
                </c:pt>
                <c:pt idx="25">
                  <c:v>109.42651271299059</c:v>
                </c:pt>
                <c:pt idx="26">
                  <c:v>109.7244780438827</c:v>
                </c:pt>
                <c:pt idx="27">
                  <c:v>110.62605203319256</c:v>
                </c:pt>
                <c:pt idx="28">
                  <c:v>111.14018250007382</c:v>
                </c:pt>
                <c:pt idx="29">
                  <c:v>111.69890440894191</c:v>
                </c:pt>
                <c:pt idx="30">
                  <c:v>112.08959631456162</c:v>
                </c:pt>
                <c:pt idx="31">
                  <c:v>112.98851253580604</c:v>
                </c:pt>
                <c:pt idx="32">
                  <c:v>113.3133508549154</c:v>
                </c:pt>
                <c:pt idx="33">
                  <c:v>113.70049906978117</c:v>
                </c:pt>
                <c:pt idx="34">
                  <c:v>113.77314473023654</c:v>
                </c:pt>
                <c:pt idx="35">
                  <c:v>114.46947996338186</c:v>
                </c:pt>
                <c:pt idx="36">
                  <c:v>114.6956855565071</c:v>
                </c:pt>
                <c:pt idx="37">
                  <c:v>115.01963795292798</c:v>
                </c:pt>
                <c:pt idx="38">
                  <c:v>115.21660809733338</c:v>
                </c:pt>
                <c:pt idx="39">
                  <c:v>116.10459793875322</c:v>
                </c:pt>
                <c:pt idx="40">
                  <c:v>116.65416531317366</c:v>
                </c:pt>
              </c:numCache>
            </c:numRef>
          </c:val>
          <c:smooth val="0"/>
          <c:extLst>
            <c:ext xmlns:c16="http://schemas.microsoft.com/office/drawing/2014/chart" uri="{C3380CC4-5D6E-409C-BE32-E72D297353CC}">
              <c16:uniqueId val="{00000001-12A4-4BA4-AD08-608FA94EF5D7}"/>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Grafdata!$B$25:$AP$25</c:f>
              <c:numCache>
                <c:formatCode>General</c:formatCode>
                <c:ptCount val="41"/>
                <c:pt idx="0">
                  <c:v>100</c:v>
                </c:pt>
                <c:pt idx="1">
                  <c:v>100.36549817250913</c:v>
                </c:pt>
                <c:pt idx="2">
                  <c:v>100.13649931750341</c:v>
                </c:pt>
                <c:pt idx="3">
                  <c:v>100.94049529752351</c:v>
                </c:pt>
                <c:pt idx="4">
                  <c:v>101.31199344003279</c:v>
                </c:pt>
                <c:pt idx="5">
                  <c:v>101.64899175504122</c:v>
                </c:pt>
                <c:pt idx="6">
                  <c:v>101.64699176504118</c:v>
                </c:pt>
                <c:pt idx="7">
                  <c:v>102.31898840505798</c:v>
                </c:pt>
                <c:pt idx="8">
                  <c:v>102.59898700506497</c:v>
                </c:pt>
                <c:pt idx="9">
                  <c:v>102.97548512257438</c:v>
                </c:pt>
                <c:pt idx="10">
                  <c:v>103.01898490507547</c:v>
                </c:pt>
                <c:pt idx="11">
                  <c:v>103.65798171009145</c:v>
                </c:pt>
                <c:pt idx="12">
                  <c:v>103.68048159759201</c:v>
                </c:pt>
                <c:pt idx="13">
                  <c:v>103.98998005009975</c:v>
                </c:pt>
                <c:pt idx="14">
                  <c:v>103.97148014259929</c:v>
                </c:pt>
                <c:pt idx="15">
                  <c:v>104.83847580762097</c:v>
                </c:pt>
                <c:pt idx="16">
                  <c:v>105.06247468762656</c:v>
                </c:pt>
                <c:pt idx="17">
                  <c:v>105.52147239263803</c:v>
                </c:pt>
                <c:pt idx="18">
                  <c:v>105.70497147514263</c:v>
                </c:pt>
                <c:pt idx="19">
                  <c:v>106.66596667016665</c:v>
                </c:pt>
                <c:pt idx="20">
                  <c:v>107.27896360518197</c:v>
                </c:pt>
                <c:pt idx="21">
                  <c:v>107.88046059769701</c:v>
                </c:pt>
                <c:pt idx="22">
                  <c:v>108.27045864770676</c:v>
                </c:pt>
                <c:pt idx="23">
                  <c:v>109.43195284023579</c:v>
                </c:pt>
                <c:pt idx="24">
                  <c:v>109.95645021774891</c:v>
                </c:pt>
                <c:pt idx="25">
                  <c:v>110.56994715026426</c:v>
                </c:pt>
                <c:pt idx="26">
                  <c:v>110.77494612526938</c:v>
                </c:pt>
                <c:pt idx="27">
                  <c:v>111.9959400202999</c:v>
                </c:pt>
                <c:pt idx="28">
                  <c:v>112.58143709281454</c:v>
                </c:pt>
                <c:pt idx="29">
                  <c:v>113.29343353283234</c:v>
                </c:pt>
                <c:pt idx="30">
                  <c:v>113.66543167284163</c:v>
                </c:pt>
                <c:pt idx="31">
                  <c:v>114.98192509037455</c:v>
                </c:pt>
                <c:pt idx="32">
                  <c:v>115.38292308538458</c:v>
                </c:pt>
                <c:pt idx="33">
                  <c:v>115.8639206803966</c:v>
                </c:pt>
                <c:pt idx="34">
                  <c:v>115.67392163039185</c:v>
                </c:pt>
                <c:pt idx="35">
                  <c:v>116.64691676541618</c:v>
                </c:pt>
                <c:pt idx="36">
                  <c:v>116.91891540542298</c:v>
                </c:pt>
                <c:pt idx="37">
                  <c:v>117.19141404292978</c:v>
                </c:pt>
                <c:pt idx="38">
                  <c:v>117.12641436792816</c:v>
                </c:pt>
                <c:pt idx="39">
                  <c:v>118.25390873045635</c:v>
                </c:pt>
                <c:pt idx="40">
                  <c:v>118.79740601296993</c:v>
                </c:pt>
              </c:numCache>
            </c:numRef>
          </c:val>
          <c:smooth val="0"/>
          <c:extLst>
            <c:ext xmlns:c16="http://schemas.microsoft.com/office/drawing/2014/chart" uri="{C3380CC4-5D6E-409C-BE32-E72D297353CC}">
              <c16:uniqueId val="{00000002-12A4-4BA4-AD08-608FA94EF5D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101.5269950918015</c:v>
                </c:pt>
                <c:pt idx="2">
                  <c:v>112.97945828031267</c:v>
                </c:pt>
                <c:pt idx="3">
                  <c:v>80.039992728594797</c:v>
                </c:pt>
                <c:pt idx="4">
                  <c:v>93.001272495909831</c:v>
                </c:pt>
                <c:pt idx="5">
                  <c:v>133.64842755862571</c:v>
                </c:pt>
                <c:pt idx="6">
                  <c:v>142.21050718051262</c:v>
                </c:pt>
                <c:pt idx="7">
                  <c:v>118.39665515360844</c:v>
                </c:pt>
                <c:pt idx="8">
                  <c:v>160.20723504817306</c:v>
                </c:pt>
                <c:pt idx="9">
                  <c:v>158.68023995637157</c:v>
                </c:pt>
                <c:pt idx="10">
                  <c:v>167.73313942919469</c:v>
                </c:pt>
                <c:pt idx="11">
                  <c:v>141.08343937465915</c:v>
                </c:pt>
                <c:pt idx="12">
                  <c:v>201.58153063079439</c:v>
                </c:pt>
                <c:pt idx="13">
                  <c:v>205.65351754226504</c:v>
                </c:pt>
                <c:pt idx="14">
                  <c:v>240.3199418287584</c:v>
                </c:pt>
                <c:pt idx="15">
                  <c:v>214.01563352117796</c:v>
                </c:pt>
                <c:pt idx="16">
                  <c:v>214.25195419014725</c:v>
                </c:pt>
                <c:pt idx="17">
                  <c:v>270.53263043083075</c:v>
                </c:pt>
                <c:pt idx="18">
                  <c:v>301.34520996182511</c:v>
                </c:pt>
                <c:pt idx="19">
                  <c:v>266.53335757135068</c:v>
                </c:pt>
                <c:pt idx="20">
                  <c:v>273.44119251045265</c:v>
                </c:pt>
                <c:pt idx="21">
                  <c:v>308.52572259589164</c:v>
                </c:pt>
                <c:pt idx="22">
                  <c:v>321.97782221414286</c:v>
                </c:pt>
                <c:pt idx="23">
                  <c:v>231.10343573895656</c:v>
                </c:pt>
                <c:pt idx="24">
                  <c:v>297.7822214142883</c:v>
                </c:pt>
                <c:pt idx="25">
                  <c:v>250.66351572441374</c:v>
                </c:pt>
                <c:pt idx="26">
                  <c:v>261.22523177604074</c:v>
                </c:pt>
                <c:pt idx="27">
                  <c:v>200.63624795491728</c:v>
                </c:pt>
                <c:pt idx="28">
                  <c:v>249.80912561352483</c:v>
                </c:pt>
                <c:pt idx="29">
                  <c:v>211.3070350845301</c:v>
                </c:pt>
                <c:pt idx="30">
                  <c:v>229.84911834211962</c:v>
                </c:pt>
                <c:pt idx="31">
                  <c:v>161.71605162697691</c:v>
                </c:pt>
                <c:pt idx="32">
                  <c:v>256.31703326667878</c:v>
                </c:pt>
                <c:pt idx="33">
                  <c:v>215.50627158698418</c:v>
                </c:pt>
                <c:pt idx="34">
                  <c:v>227.30412652245047</c:v>
                </c:pt>
                <c:pt idx="35">
                  <c:v>186.74786402472279</c:v>
                </c:pt>
                <c:pt idx="36">
                  <c:v>233.63024904562806</c:v>
                </c:pt>
                <c:pt idx="37">
                  <c:v>280.14906380658061</c:v>
                </c:pt>
                <c:pt idx="38">
                  <c:v>266.84239229231048</c:v>
                </c:pt>
                <c:pt idx="39">
                  <c:v>200.78167605889837</c:v>
                </c:pt>
                <c:pt idx="40">
                  <c:v>280.78531176149789</c:v>
                </c:pt>
              </c:numCache>
            </c:numRef>
          </c:val>
          <c:smooth val="0"/>
          <c:extLst>
            <c:ext xmlns:c16="http://schemas.microsoft.com/office/drawing/2014/chart" uri="{C3380CC4-5D6E-409C-BE32-E72D297353CC}">
              <c16:uniqueId val="{00000000-AD45-42FF-AB4B-B58F527E8346}"/>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Grafdata!$B$24:$AP$24</c:f>
              <c:numCache>
                <c:formatCode>General</c:formatCode>
                <c:ptCount val="41"/>
                <c:pt idx="0">
                  <c:v>100</c:v>
                </c:pt>
                <c:pt idx="1">
                  <c:v>68.442622950819668</c:v>
                </c:pt>
                <c:pt idx="2">
                  <c:v>142.21311475409837</c:v>
                </c:pt>
                <c:pt idx="3">
                  <c:v>176.63934426229508</c:v>
                </c:pt>
                <c:pt idx="4">
                  <c:v>133.19672131147541</c:v>
                </c:pt>
                <c:pt idx="5">
                  <c:v>284.01639344262293</c:v>
                </c:pt>
                <c:pt idx="6">
                  <c:v>167.62295081967213</c:v>
                </c:pt>
                <c:pt idx="7">
                  <c:v>179.50819672131146</c:v>
                </c:pt>
                <c:pt idx="8">
                  <c:v>133.60655737704917</c:v>
                </c:pt>
                <c:pt idx="9">
                  <c:v>397.13114754098359</c:v>
                </c:pt>
                <c:pt idx="10">
                  <c:v>227.86885245901638</c:v>
                </c:pt>
                <c:pt idx="11">
                  <c:v>158.60655737704917</c:v>
                </c:pt>
                <c:pt idx="12">
                  <c:v>318.03278688524591</c:v>
                </c:pt>
                <c:pt idx="13">
                  <c:v>490.57377049180326</c:v>
                </c:pt>
                <c:pt idx="14">
                  <c:v>352.04918032786884</c:v>
                </c:pt>
                <c:pt idx="15">
                  <c:v>199.59016393442624</c:v>
                </c:pt>
                <c:pt idx="16">
                  <c:v>301.63934426229508</c:v>
                </c:pt>
                <c:pt idx="17">
                  <c:v>581.14754098360652</c:v>
                </c:pt>
                <c:pt idx="18">
                  <c:v>524.18032786885249</c:v>
                </c:pt>
                <c:pt idx="19">
                  <c:v>386.88524590163934</c:v>
                </c:pt>
                <c:pt idx="20">
                  <c:v>260.24590163934425</c:v>
                </c:pt>
                <c:pt idx="21">
                  <c:v>464.75409836065575</c:v>
                </c:pt>
                <c:pt idx="22">
                  <c:v>668.85245901639348</c:v>
                </c:pt>
                <c:pt idx="23">
                  <c:v>234.8360655737705</c:v>
                </c:pt>
                <c:pt idx="24">
                  <c:v>492.62295081967216</c:v>
                </c:pt>
                <c:pt idx="25">
                  <c:v>425.81967213114751</c:v>
                </c:pt>
                <c:pt idx="26">
                  <c:v>325</c:v>
                </c:pt>
                <c:pt idx="27">
                  <c:v>131.55737704918033</c:v>
                </c:pt>
                <c:pt idx="28">
                  <c:v>398.77049180327867</c:v>
                </c:pt>
                <c:pt idx="29">
                  <c:v>364.75409836065575</c:v>
                </c:pt>
                <c:pt idx="30">
                  <c:v>182.78688524590163</c:v>
                </c:pt>
                <c:pt idx="31">
                  <c:v>170.08196721311475</c:v>
                </c:pt>
                <c:pt idx="32">
                  <c:v>334.01639344262293</c:v>
                </c:pt>
                <c:pt idx="33">
                  <c:v>295.08196721311475</c:v>
                </c:pt>
                <c:pt idx="34">
                  <c:v>300.40983606557376</c:v>
                </c:pt>
                <c:pt idx="35">
                  <c:v>168.44262295081967</c:v>
                </c:pt>
                <c:pt idx="36">
                  <c:v>302.04918032786884</c:v>
                </c:pt>
                <c:pt idx="37">
                  <c:v>327.4590163934426</c:v>
                </c:pt>
                <c:pt idx="38">
                  <c:v>557.37704918032784</c:v>
                </c:pt>
                <c:pt idx="39">
                  <c:v>293.03278688524591</c:v>
                </c:pt>
                <c:pt idx="40">
                  <c:v>600.81967213114751</c:v>
                </c:pt>
              </c:numCache>
            </c:numRef>
          </c:val>
          <c:smooth val="0"/>
          <c:extLst>
            <c:ext xmlns:c16="http://schemas.microsoft.com/office/drawing/2014/chart" uri="{C3380CC4-5D6E-409C-BE32-E72D297353CC}">
              <c16:uniqueId val="{00000001-AD45-42FF-AB4B-B58F527E8346}"/>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Grafdata!$B$25:$AP$25</c:f>
              <c:numCache>
                <c:formatCode>General</c:formatCode>
                <c:ptCount val="41"/>
                <c:pt idx="0">
                  <c:v>100</c:v>
                </c:pt>
                <c:pt idx="1">
                  <c:v>62.38532110091743</c:v>
                </c:pt>
                <c:pt idx="2">
                  <c:v>98.623853211009177</c:v>
                </c:pt>
                <c:pt idx="3">
                  <c:v>161.46788990825689</c:v>
                </c:pt>
                <c:pt idx="4">
                  <c:v>67.431192660550465</c:v>
                </c:pt>
                <c:pt idx="5">
                  <c:v>284.86238532110093</c:v>
                </c:pt>
                <c:pt idx="6">
                  <c:v>158.25688073394497</c:v>
                </c:pt>
                <c:pt idx="7">
                  <c:v>144.95412844036699</c:v>
                </c:pt>
                <c:pt idx="8">
                  <c:v>22.477064220183486</c:v>
                </c:pt>
                <c:pt idx="9">
                  <c:v>213.76146788990826</c:v>
                </c:pt>
                <c:pt idx="10">
                  <c:v>205.96330275229357</c:v>
                </c:pt>
                <c:pt idx="11">
                  <c:v>132.11009174311926</c:v>
                </c:pt>
                <c:pt idx="12">
                  <c:v>295.41284403669727</c:v>
                </c:pt>
                <c:pt idx="13">
                  <c:v>511.46788990825689</c:v>
                </c:pt>
                <c:pt idx="14">
                  <c:v>348.62385321100919</c:v>
                </c:pt>
                <c:pt idx="15">
                  <c:v>14.220183486238533</c:v>
                </c:pt>
                <c:pt idx="16">
                  <c:v>265.13761467889907</c:v>
                </c:pt>
                <c:pt idx="17">
                  <c:v>597.70642201834858</c:v>
                </c:pt>
                <c:pt idx="18">
                  <c:v>425.22935779816515</c:v>
                </c:pt>
                <c:pt idx="19">
                  <c:v>310.55045871559633</c:v>
                </c:pt>
                <c:pt idx="20">
                  <c:v>143.11926605504587</c:v>
                </c:pt>
                <c:pt idx="21">
                  <c:v>421.10091743119267</c:v>
                </c:pt>
                <c:pt idx="22">
                  <c:v>597.24770642201838</c:v>
                </c:pt>
                <c:pt idx="23">
                  <c:v>103.21100917431193</c:v>
                </c:pt>
                <c:pt idx="24">
                  <c:v>437.61467889908255</c:v>
                </c:pt>
                <c:pt idx="25">
                  <c:v>281.1926605504587</c:v>
                </c:pt>
                <c:pt idx="26">
                  <c:v>107.33944954128441</c:v>
                </c:pt>
                <c:pt idx="27">
                  <c:v>27.522935779816514</c:v>
                </c:pt>
                <c:pt idx="28">
                  <c:v>387.61467889908255</c:v>
                </c:pt>
                <c:pt idx="29">
                  <c:v>376.14678899082571</c:v>
                </c:pt>
                <c:pt idx="30">
                  <c:v>148.62385321100916</c:v>
                </c:pt>
                <c:pt idx="31">
                  <c:v>87.614678899082563</c:v>
                </c:pt>
                <c:pt idx="32">
                  <c:v>307.79816513761466</c:v>
                </c:pt>
                <c:pt idx="33">
                  <c:v>219.26605504587155</c:v>
                </c:pt>
                <c:pt idx="34">
                  <c:v>225.22935779816513</c:v>
                </c:pt>
                <c:pt idx="35">
                  <c:v>79.816513761467888</c:v>
                </c:pt>
                <c:pt idx="36">
                  <c:v>195.87155963302752</c:v>
                </c:pt>
                <c:pt idx="37">
                  <c:v>244.03669724770643</c:v>
                </c:pt>
                <c:pt idx="38">
                  <c:v>556.88073394495416</c:v>
                </c:pt>
                <c:pt idx="39">
                  <c:v>175.6880733944954</c:v>
                </c:pt>
                <c:pt idx="40">
                  <c:v>482.11009174311926</c:v>
                </c:pt>
              </c:numCache>
            </c:numRef>
          </c:val>
          <c:smooth val="0"/>
          <c:extLst>
            <c:ext xmlns:c16="http://schemas.microsoft.com/office/drawing/2014/chart" uri="{C3380CC4-5D6E-409C-BE32-E72D297353CC}">
              <c16:uniqueId val="{00000002-AD45-42FF-AB4B-B58F527E834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102.84543745574402</c:v>
                </c:pt>
                <c:pt idx="2">
                  <c:v>107.48482267056299</c:v>
                </c:pt>
                <c:pt idx="3">
                  <c:v>114.44299470545737</c:v>
                </c:pt>
                <c:pt idx="4">
                  <c:v>122.85814723357451</c:v>
                </c:pt>
                <c:pt idx="5">
                  <c:v>128.76820830233169</c:v>
                </c:pt>
                <c:pt idx="6">
                  <c:v>131.58510626826401</c:v>
                </c:pt>
                <c:pt idx="7">
                  <c:v>137.22846328865501</c:v>
                </c:pt>
                <c:pt idx="8">
                  <c:v>141.20028323826162</c:v>
                </c:pt>
                <c:pt idx="9">
                  <c:v>77.100919805471392</c:v>
                </c:pt>
                <c:pt idx="10">
                  <c:v>136.55813752871023</c:v>
                </c:pt>
              </c:numCache>
            </c:numRef>
          </c:val>
          <c:smooth val="0"/>
          <c:extLst>
            <c:ext xmlns:c16="http://schemas.microsoft.com/office/drawing/2014/chart" uri="{C3380CC4-5D6E-409C-BE32-E72D297353CC}">
              <c16:uniqueId val="{00000000-843F-4D4E-AE68-111BD9E5963E}"/>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Grafdata!$B$22:$L$22</c:f>
              <c:numCache>
                <c:formatCode>General</c:formatCode>
                <c:ptCount val="11"/>
                <c:pt idx="0">
                  <c:v>100</c:v>
                </c:pt>
                <c:pt idx="1">
                  <c:v>101.26676646175146</c:v>
                </c:pt>
                <c:pt idx="2">
                  <c:v>105.52324377414755</c:v>
                </c:pt>
                <c:pt idx="3">
                  <c:v>115.41005721453379</c:v>
                </c:pt>
                <c:pt idx="4">
                  <c:v>119.81681882458746</c:v>
                </c:pt>
                <c:pt idx="5">
                  <c:v>114.95328761692888</c:v>
                </c:pt>
                <c:pt idx="6">
                  <c:v>111.55118245342074</c:v>
                </c:pt>
                <c:pt idx="7">
                  <c:v>113.8811807375764</c:v>
                </c:pt>
                <c:pt idx="8">
                  <c:v>116.45908894582074</c:v>
                </c:pt>
                <c:pt idx="9">
                  <c:v>60.777573322762152</c:v>
                </c:pt>
                <c:pt idx="10">
                  <c:v>116.89337506582334</c:v>
                </c:pt>
              </c:numCache>
            </c:numRef>
          </c:val>
          <c:smooth val="0"/>
          <c:extLst>
            <c:ext xmlns:c16="http://schemas.microsoft.com/office/drawing/2014/chart" uri="{C3380CC4-5D6E-409C-BE32-E72D297353CC}">
              <c16:uniqueId val="{00000001-843F-4D4E-AE68-111BD9E5963E}"/>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Grafdata!$B$23:$L$23</c:f>
              <c:numCache>
                <c:formatCode>General</c:formatCode>
                <c:ptCount val="11"/>
                <c:pt idx="0">
                  <c:v>100</c:v>
                </c:pt>
                <c:pt idx="1">
                  <c:v>107.57171351210722</c:v>
                </c:pt>
                <c:pt idx="2">
                  <c:v>115.93644308688488</c:v>
                </c:pt>
                <c:pt idx="3">
                  <c:v>133.29029398444803</c:v>
                </c:pt>
                <c:pt idx="4">
                  <c:v>132.85957930642411</c:v>
                </c:pt>
                <c:pt idx="5">
                  <c:v>127.00976093890019</c:v>
                </c:pt>
                <c:pt idx="6">
                  <c:v>135.77822530135575</c:v>
                </c:pt>
                <c:pt idx="7">
                  <c:v>139.16998294485504</c:v>
                </c:pt>
                <c:pt idx="8">
                  <c:v>140.22701650591148</c:v>
                </c:pt>
                <c:pt idx="9">
                  <c:v>75.71328085102283</c:v>
                </c:pt>
                <c:pt idx="10">
                  <c:v>149.97446546092252</c:v>
                </c:pt>
              </c:numCache>
            </c:numRef>
          </c:val>
          <c:smooth val="0"/>
          <c:extLst>
            <c:ext xmlns:c16="http://schemas.microsoft.com/office/drawing/2014/chart" uri="{C3380CC4-5D6E-409C-BE32-E72D297353CC}">
              <c16:uniqueId val="{00000002-843F-4D4E-AE68-111BD9E5963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11.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8.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0.pn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l="2235" t="9873" b="7638"/>
          <a:stretch/>
        </p:blipFill>
        <p:spPr>
          <a:xfrm>
            <a:off x="0" y="-1"/>
            <a:ext cx="12192000" cy="6858001"/>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Uppsalakonjunkturen</a:t>
            </a:r>
            <a:r>
              <a:rPr lang="sv-SE" sz="3200" dirty="0">
                <a:solidFill>
                  <a:schemeClr val="bg1"/>
                </a:solidFill>
                <a:latin typeface="+mj-lt"/>
              </a:rPr>
              <a:t> </a:t>
            </a:r>
          </a:p>
          <a:p>
            <a:r>
              <a:rPr lang="sv-SE" sz="2000" dirty="0">
                <a:solidFill>
                  <a:schemeClr val="bg1"/>
                </a:solidFill>
                <a:latin typeface="+mj-lt"/>
              </a:rPr>
              <a:t>Uppsala län, 2021 kv4</a:t>
            </a:r>
          </a:p>
          <a:p>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April, 2022</a:t>
            </a:r>
            <a:endParaRPr lang="sv-SE" sz="2000" dirty="0">
              <a:solidFill>
                <a:schemeClr val="bg1"/>
              </a:solidFill>
              <a:latin typeface="+mj-lt"/>
            </a:endParaRP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334963" y="333375"/>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byggnad&#10;&#10;Automatiskt genererad beskrivning">
            <a:extLst>
              <a:ext uri="{FF2B5EF4-FFF2-40B4-BE49-F238E27FC236}">
                <a16:creationId xmlns:a16="http://schemas.microsoft.com/office/drawing/2014/main" id="{B0583737-C664-4945-B440-0DD36D71B755}"/>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Uppsala län och Uppsala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 byggnad&#10;&#10;Automatiskt genererad beskrivning">
            <a:extLst>
              <a:ext uri="{FF2B5EF4-FFF2-40B4-BE49-F238E27FC236}">
                <a16:creationId xmlns:a16="http://schemas.microsoft.com/office/drawing/2014/main" id="{6594C673-9A22-47B8-A1AF-D80441D2CEE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1" y="1048841"/>
            <a:ext cx="5341906" cy="4502031"/>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2020 präglades starkt av följdverkningarna av Covid-19 pandemin. Återhämtningen har däremot gått fort under 2021. Förutom sysselsättningen pekar nu alla konjunkturindikatorer åt rätt håll under fjärde kvartalet i Uppsala län. Lönesumman ökar och arbetslösheten sjunker och mycket tyder på att denna utveckling kommer att förstärkas. Samtidigt har Uppsala län en starkare ökning av antalet invånare än övriga Stockholmsregionen, vilket också avspeglas genom ett ökat bostadsbyggande.</a:t>
            </a:r>
            <a:endParaRPr lang="sv-SE" sz="11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För Uppsala län ökar lönesumman i privat sektor med 8,8 procent jämfört med 2020. Lönesumman ökar även totalt med 6,6 procent vilket ligger i linje med landet som helhet. Samtidigt ser vi en svag ökning av nyföretagandet med 2 procent och en svag minskning av företagskonkurserna under kvartalet. Noterbart är även att återhämtningen inom besöksnäringen fortsätter och antalet kommersiella övernattningar nästan fördubblas under kvartalet jämfört med 2020.</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I likhet med stora delar av Stockholmsregionen syns det en tydlig återhämtning på arbetsmarknaden under kvartalet. Arbetslösheten sjunker med 0,7 procentenheter eller 1 900 personer samtidigt som varslen minskar och antalet lediga jobb ökar. Den positiva utvecklingen gör dock ännu inte några tydliga avtryck i sysselsättningen som minskar med 0,5 procent under perioden.</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Uppsala län och kommun visar en positiv befolkningsutveckling under kvartalet. Antal invånare ökar med 1,7 procent vilket är en snabbare takt än både Stockholmsregionen och Sverige som helhet. Nu återstår det knapp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5 000 personer innan Uppsala län når 400 000 invånare, vilket kan ske redan under första halvåret 2022!</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1" y="165979"/>
            <a:ext cx="4951381" cy="782656"/>
          </a:xfrm>
        </p:spPr>
        <p:txBody>
          <a:bodyPr/>
          <a:lstStyle/>
          <a:p>
            <a:r>
              <a:rPr lang="sv-SE" sz="2800" dirty="0"/>
              <a:t>Stabilt läge för Uppsala</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Uppsala, 2021 kv4</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89896" y="5463131"/>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5F4C59C4-1941-4967-A8FA-E93C0AD9208A}"/>
              </a:ext>
            </a:extLst>
          </p:cNvPr>
          <p:cNvGraphicFramePr>
            <a:graphicFrameLocks noGrp="1"/>
          </p:cNvGraphicFramePr>
          <p:nvPr>
            <p:extLst>
              <p:ext uri="{D42A27DB-BD31-4B8C-83A1-F6EECF244321}">
                <p14:modId xmlns:p14="http://schemas.microsoft.com/office/powerpoint/2010/main" val="646661100"/>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Uppsala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Uppsala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183 600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14 093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9 667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1 466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1 051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9" name="Bild 8" descr="Spela upp">
            <a:extLst>
              <a:ext uri="{FF2B5EF4-FFF2-40B4-BE49-F238E27FC236}">
                <a16:creationId xmlns:a16="http://schemas.microsoft.com/office/drawing/2014/main" id="{8D46B22D-66E1-4BBD-AEB9-CE99A8B85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4" y="2436223"/>
            <a:ext cx="180000" cy="180000"/>
          </a:xfrm>
          <a:prstGeom prst="rect">
            <a:avLst/>
          </a:prstGeom>
        </p:spPr>
      </p:pic>
      <p:pic>
        <p:nvPicPr>
          <p:cNvPr id="12" name="Bild 11" descr="Spela upp">
            <a:extLst>
              <a:ext uri="{FF2B5EF4-FFF2-40B4-BE49-F238E27FC236}">
                <a16:creationId xmlns:a16="http://schemas.microsoft.com/office/drawing/2014/main" id="{24FD88E6-DDB8-4301-BA22-BBCA7C95B5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3619823" y="2741755"/>
            <a:ext cx="180000" cy="180000"/>
          </a:xfrm>
          <a:prstGeom prst="rect">
            <a:avLst/>
          </a:prstGeom>
        </p:spPr>
      </p:pic>
      <p:pic>
        <p:nvPicPr>
          <p:cNvPr id="14" name="Bild 13" descr="Spela upp">
            <a:extLst>
              <a:ext uri="{FF2B5EF4-FFF2-40B4-BE49-F238E27FC236}">
                <a16:creationId xmlns:a16="http://schemas.microsoft.com/office/drawing/2014/main" id="{094E0F5C-7FDE-4705-AF3C-AAF8529D0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9823" y="3047287"/>
            <a:ext cx="180000" cy="180000"/>
          </a:xfrm>
          <a:prstGeom prst="rect">
            <a:avLst/>
          </a:prstGeom>
        </p:spPr>
      </p:pic>
      <p:pic>
        <p:nvPicPr>
          <p:cNvPr id="16" name="Bild 15" descr="Spela upp">
            <a:extLst>
              <a:ext uri="{FF2B5EF4-FFF2-40B4-BE49-F238E27FC236}">
                <a16:creationId xmlns:a16="http://schemas.microsoft.com/office/drawing/2014/main" id="{2E9E9075-A3F9-4294-B7C1-D4B12C2129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3658351"/>
            <a:ext cx="180000" cy="180000"/>
          </a:xfrm>
          <a:prstGeom prst="rect">
            <a:avLst/>
          </a:prstGeom>
        </p:spPr>
      </p:pic>
      <p:pic>
        <p:nvPicPr>
          <p:cNvPr id="17" name="Bild 16" descr="Spela upp">
            <a:extLst>
              <a:ext uri="{FF2B5EF4-FFF2-40B4-BE49-F238E27FC236}">
                <a16:creationId xmlns:a16="http://schemas.microsoft.com/office/drawing/2014/main" id="{253792F4-590B-49FB-A3EC-AA6CF0B2F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9823" y="3963883"/>
            <a:ext cx="180000" cy="180000"/>
          </a:xfrm>
          <a:prstGeom prst="rect">
            <a:avLst/>
          </a:prstGeom>
        </p:spPr>
      </p:pic>
      <p:pic>
        <p:nvPicPr>
          <p:cNvPr id="19" name="Bild 18" descr="Spela upp">
            <a:extLst>
              <a:ext uri="{FF2B5EF4-FFF2-40B4-BE49-F238E27FC236}">
                <a16:creationId xmlns:a16="http://schemas.microsoft.com/office/drawing/2014/main" id="{161BCAD5-F71B-4F99-BAEC-B0000E30E5A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3619823" y="4574947"/>
            <a:ext cx="180000" cy="180000"/>
          </a:xfrm>
          <a:prstGeom prst="rect">
            <a:avLst/>
          </a:prstGeom>
        </p:spPr>
      </p:pic>
      <p:pic>
        <p:nvPicPr>
          <p:cNvPr id="22" name="Bild 21" descr="Spela upp">
            <a:extLst>
              <a:ext uri="{FF2B5EF4-FFF2-40B4-BE49-F238E27FC236}">
                <a16:creationId xmlns:a16="http://schemas.microsoft.com/office/drawing/2014/main" id="{44BAC389-811B-4C91-B44A-C4B9F2007D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9823" y="5186012"/>
            <a:ext cx="180000" cy="180000"/>
          </a:xfrm>
          <a:prstGeom prst="rect">
            <a:avLst/>
          </a:prstGeom>
        </p:spPr>
      </p:pic>
      <p:pic>
        <p:nvPicPr>
          <p:cNvPr id="27" name="Bild 26" descr="Spela upp">
            <a:extLst>
              <a:ext uri="{FF2B5EF4-FFF2-40B4-BE49-F238E27FC236}">
                <a16:creationId xmlns:a16="http://schemas.microsoft.com/office/drawing/2014/main" id="{4081F431-F485-486F-AAAC-ADC2C632D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73584" y="3658351"/>
            <a:ext cx="180000" cy="180000"/>
          </a:xfrm>
          <a:prstGeom prst="rect">
            <a:avLst/>
          </a:prstGeom>
        </p:spPr>
      </p:pic>
      <p:pic>
        <p:nvPicPr>
          <p:cNvPr id="30" name="Bild 29" descr="Spela upp">
            <a:extLst>
              <a:ext uri="{FF2B5EF4-FFF2-40B4-BE49-F238E27FC236}">
                <a16:creationId xmlns:a16="http://schemas.microsoft.com/office/drawing/2014/main" id="{CC5DD7B9-D0E9-4819-98E8-B3078D3C399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a:off x="5273584" y="4574947"/>
            <a:ext cx="180000" cy="180000"/>
          </a:xfrm>
          <a:prstGeom prst="rect">
            <a:avLst/>
          </a:prstGeom>
        </p:spPr>
      </p:pic>
      <p:pic>
        <p:nvPicPr>
          <p:cNvPr id="32" name="Bild 31" descr="Spela upp">
            <a:extLst>
              <a:ext uri="{FF2B5EF4-FFF2-40B4-BE49-F238E27FC236}">
                <a16:creationId xmlns:a16="http://schemas.microsoft.com/office/drawing/2014/main" id="{C1BFF403-150C-4C5E-96D4-366ECB02CF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73584" y="5186012"/>
            <a:ext cx="180000" cy="180000"/>
          </a:xfrm>
          <a:prstGeom prst="rect">
            <a:avLst/>
          </a:prstGeom>
        </p:spPr>
      </p:pic>
      <p:pic>
        <p:nvPicPr>
          <p:cNvPr id="33" name="Bild 32" descr="Spela upp">
            <a:extLst>
              <a:ext uri="{FF2B5EF4-FFF2-40B4-BE49-F238E27FC236}">
                <a16:creationId xmlns:a16="http://schemas.microsoft.com/office/drawing/2014/main" id="{9ED26D02-201D-4CE2-A330-0E6C64CF00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73584" y="3943016"/>
            <a:ext cx="180000" cy="180000"/>
          </a:xfrm>
          <a:prstGeom prst="rect">
            <a:avLst/>
          </a:prstGeom>
        </p:spPr>
      </p:pic>
      <p:pic>
        <p:nvPicPr>
          <p:cNvPr id="34" name="Bild 33" descr="Spela upp">
            <a:extLst>
              <a:ext uri="{FF2B5EF4-FFF2-40B4-BE49-F238E27FC236}">
                <a16:creationId xmlns:a16="http://schemas.microsoft.com/office/drawing/2014/main" id="{7B52CFEF-F802-41C0-8A03-7EAD41D4CE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9823" y="4892815"/>
            <a:ext cx="180000" cy="180000"/>
          </a:xfrm>
          <a:prstGeom prst="rect">
            <a:avLst/>
          </a:prstGeom>
        </p:spPr>
      </p:pic>
      <p:pic>
        <p:nvPicPr>
          <p:cNvPr id="35" name="Bild 34" descr="Spela upp">
            <a:extLst>
              <a:ext uri="{FF2B5EF4-FFF2-40B4-BE49-F238E27FC236}">
                <a16:creationId xmlns:a16="http://schemas.microsoft.com/office/drawing/2014/main" id="{A9537A5B-4034-4BF0-878A-7D831C60A6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73584" y="4916702"/>
            <a:ext cx="180000" cy="180000"/>
          </a:xfrm>
          <a:prstGeom prst="rect">
            <a:avLst/>
          </a:prstGeom>
        </p:spPr>
      </p:pic>
      <p:pic>
        <p:nvPicPr>
          <p:cNvPr id="28" name="Bild 27" descr="Spela upp">
            <a:extLst>
              <a:ext uri="{FF2B5EF4-FFF2-40B4-BE49-F238E27FC236}">
                <a16:creationId xmlns:a16="http://schemas.microsoft.com/office/drawing/2014/main" id="{63DBF27B-EAEA-468A-AF0F-2A477162B3E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flipV="1">
            <a:off x="3644035" y="3336500"/>
            <a:ext cx="180000" cy="180000"/>
          </a:xfrm>
          <a:prstGeom prst="rect">
            <a:avLst/>
          </a:prstGeom>
        </p:spPr>
      </p:pic>
      <p:pic>
        <p:nvPicPr>
          <p:cNvPr id="31" name="Bild 30" descr="Spela upp">
            <a:extLst>
              <a:ext uri="{FF2B5EF4-FFF2-40B4-BE49-F238E27FC236}">
                <a16:creationId xmlns:a16="http://schemas.microsoft.com/office/drawing/2014/main" id="{04877C9C-B904-4380-BA17-8F8C4A424F4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26944" y="4270110"/>
            <a:ext cx="180000" cy="180000"/>
          </a:xfrm>
          <a:prstGeom prst="rect">
            <a:avLst/>
          </a:prstGeom>
        </p:spPr>
      </p:pic>
      <p:pic>
        <p:nvPicPr>
          <p:cNvPr id="36" name="Bild 35" descr="Spela upp">
            <a:extLst>
              <a:ext uri="{FF2B5EF4-FFF2-40B4-BE49-F238E27FC236}">
                <a16:creationId xmlns:a16="http://schemas.microsoft.com/office/drawing/2014/main" id="{B8537FE0-A8CE-4810-9548-51C29055EC2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5400000">
            <a:off x="5267739" y="2731784"/>
            <a:ext cx="180000" cy="180000"/>
          </a:xfrm>
          <a:prstGeom prst="rect">
            <a:avLst/>
          </a:prstGeom>
        </p:spPr>
      </p:pic>
      <p:pic>
        <p:nvPicPr>
          <p:cNvPr id="37" name="Bild 36" descr="Spela upp">
            <a:extLst>
              <a:ext uri="{FF2B5EF4-FFF2-40B4-BE49-F238E27FC236}">
                <a16:creationId xmlns:a16="http://schemas.microsoft.com/office/drawing/2014/main" id="{DBFB25EE-67D9-4057-861B-2D4E5BADC5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67738" y="3003134"/>
            <a:ext cx="180000" cy="180000"/>
          </a:xfrm>
          <a:prstGeom prst="rect">
            <a:avLst/>
          </a:prstGeom>
        </p:spPr>
      </p:pic>
      <p:pic>
        <p:nvPicPr>
          <p:cNvPr id="38" name="Bild 37" descr="Spela upp">
            <a:extLst>
              <a:ext uri="{FF2B5EF4-FFF2-40B4-BE49-F238E27FC236}">
                <a16:creationId xmlns:a16="http://schemas.microsoft.com/office/drawing/2014/main" id="{928DAABE-7772-407F-8451-015A0E2CB3A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5272159" y="4232151"/>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Uppsala län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1DDFCC43-F9C2-493D-B5BF-AA0EF680598A}"/>
              </a:ext>
            </a:extLst>
          </p:cNvPr>
          <p:cNvGraphicFramePr>
            <a:graphicFrameLocks noGrp="1"/>
          </p:cNvGraphicFramePr>
          <p:nvPr>
            <p:extLst>
              <p:ext uri="{D42A27DB-BD31-4B8C-83A1-F6EECF244321}">
                <p14:modId xmlns:p14="http://schemas.microsoft.com/office/powerpoint/2010/main" val="1033075518"/>
              </p:ext>
            </p:extLst>
          </p:nvPr>
        </p:nvGraphicFramePr>
        <p:xfrm>
          <a:off x="6414329" y="1339573"/>
          <a:ext cx="4748972" cy="4508232"/>
        </p:xfrm>
        <a:graphic>
          <a:graphicData uri="http://schemas.openxmlformats.org/drawingml/2006/table">
            <a:tbl>
              <a:tblPr/>
              <a:tblGrid>
                <a:gridCol w="1576844">
                  <a:extLst>
                    <a:ext uri="{9D8B030D-6E8A-4147-A177-3AD203B41FA5}">
                      <a16:colId xmlns:a16="http://schemas.microsoft.com/office/drawing/2014/main" val="3530058171"/>
                    </a:ext>
                  </a:extLst>
                </a:gridCol>
                <a:gridCol w="897540">
                  <a:extLst>
                    <a:ext uri="{9D8B030D-6E8A-4147-A177-3AD203B41FA5}">
                      <a16:colId xmlns:a16="http://schemas.microsoft.com/office/drawing/2014/main" val="2721186626"/>
                    </a:ext>
                  </a:extLst>
                </a:gridCol>
                <a:gridCol w="885065">
                  <a:extLst>
                    <a:ext uri="{9D8B030D-6E8A-4147-A177-3AD203B41FA5}">
                      <a16:colId xmlns:a16="http://schemas.microsoft.com/office/drawing/2014/main" val="2978357727"/>
                    </a:ext>
                  </a:extLst>
                </a:gridCol>
                <a:gridCol w="602638">
                  <a:extLst>
                    <a:ext uri="{9D8B030D-6E8A-4147-A177-3AD203B41FA5}">
                      <a16:colId xmlns:a16="http://schemas.microsoft.com/office/drawing/2014/main" val="1773448222"/>
                    </a:ext>
                  </a:extLst>
                </a:gridCol>
                <a:gridCol w="786885">
                  <a:extLst>
                    <a:ext uri="{9D8B030D-6E8A-4147-A177-3AD203B41FA5}">
                      <a16:colId xmlns:a16="http://schemas.microsoft.com/office/drawing/2014/main" val="829252885"/>
                    </a:ext>
                  </a:extLst>
                </a:gridCol>
              </a:tblGrid>
              <a:tr h="19629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076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511,23</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6292">
                <a:tc>
                  <a:txBody>
                    <a:bodyPr/>
                    <a:lstStyle/>
                    <a:p>
                      <a:pPr algn="l" fontAlgn="b"/>
                      <a:r>
                        <a:rPr lang="sv-SE" sz="800" b="0"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22,29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836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100,56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629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86,99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23,29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836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0768">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0768">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40,43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8" name="Diagram 7">
            <a:extLst>
              <a:ext uri="{FF2B5EF4-FFF2-40B4-BE49-F238E27FC236}">
                <a16:creationId xmlns:a16="http://schemas.microsoft.com/office/drawing/2014/main" id="{9BA12514-C9B0-4A12-A0FB-2CDD4518B5F7}"/>
              </a:ext>
            </a:extLst>
          </p:cNvPr>
          <p:cNvGraphicFramePr>
            <a:graphicFrameLocks/>
          </p:cNvGraphicFramePr>
          <p:nvPr>
            <p:extLst>
              <p:ext uri="{D42A27DB-BD31-4B8C-83A1-F6EECF244321}">
                <p14:modId xmlns:p14="http://schemas.microsoft.com/office/powerpoint/2010/main" val="2643249614"/>
              </p:ext>
            </p:extLst>
          </p:nvPr>
        </p:nvGraphicFramePr>
        <p:xfrm>
          <a:off x="657626" y="1874427"/>
          <a:ext cx="5438373" cy="38825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78078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Uppsala län</a:t>
            </a:r>
            <a:r>
              <a:rPr lang="sv-SE" sz="1400" dirty="0"/>
              <a:t/>
            </a:r>
            <a:br>
              <a:rPr lang="sv-SE" sz="1400" dirty="0"/>
            </a:br>
            <a:r>
              <a:rPr lang="sv-SE" sz="1200" dirty="0"/>
              <a:t>Index 100 = 2011 kv4</a:t>
            </a:r>
            <a:endParaRPr lang="sv-SE" sz="1400" dirty="0"/>
          </a:p>
        </p:txBody>
      </p:sp>
      <p:graphicFrame>
        <p:nvGraphicFramePr>
          <p:cNvPr id="36" name="Tabell 35">
            <a:extLst>
              <a:ext uri="{FF2B5EF4-FFF2-40B4-BE49-F238E27FC236}">
                <a16:creationId xmlns:a16="http://schemas.microsoft.com/office/drawing/2014/main" id="{6FEA2868-9BD8-457B-A5F4-F3CF1811F26C}"/>
              </a:ext>
            </a:extLst>
          </p:cNvPr>
          <p:cNvGraphicFramePr>
            <a:graphicFrameLocks noGrp="1"/>
          </p:cNvGraphicFramePr>
          <p:nvPr>
            <p:extLst>
              <p:ext uri="{D42A27DB-BD31-4B8C-83A1-F6EECF244321}">
                <p14:modId xmlns:p14="http://schemas.microsoft.com/office/powerpoint/2010/main" val="2775975910"/>
              </p:ext>
            </p:extLst>
          </p:nvPr>
        </p:nvGraphicFramePr>
        <p:xfrm>
          <a:off x="6543815" y="1250172"/>
          <a:ext cx="4590910" cy="4750338"/>
        </p:xfrm>
        <a:graphic>
          <a:graphicData uri="http://schemas.openxmlformats.org/drawingml/2006/table">
            <a:tbl>
              <a:tblPr/>
              <a:tblGrid>
                <a:gridCol w="1547177">
                  <a:extLst>
                    <a:ext uri="{9D8B030D-6E8A-4147-A177-3AD203B41FA5}">
                      <a16:colId xmlns:a16="http://schemas.microsoft.com/office/drawing/2014/main" val="2673819213"/>
                    </a:ext>
                  </a:extLst>
                </a:gridCol>
                <a:gridCol w="686526">
                  <a:extLst>
                    <a:ext uri="{9D8B030D-6E8A-4147-A177-3AD203B41FA5}">
                      <a16:colId xmlns:a16="http://schemas.microsoft.com/office/drawing/2014/main" val="1642595649"/>
                    </a:ext>
                  </a:extLst>
                </a:gridCol>
                <a:gridCol w="832785">
                  <a:extLst>
                    <a:ext uri="{9D8B030D-6E8A-4147-A177-3AD203B41FA5}">
                      <a16:colId xmlns:a16="http://schemas.microsoft.com/office/drawing/2014/main" val="2320012456"/>
                    </a:ext>
                  </a:extLst>
                </a:gridCol>
                <a:gridCol w="762211">
                  <a:extLst>
                    <a:ext uri="{9D8B030D-6E8A-4147-A177-3AD203B41FA5}">
                      <a16:colId xmlns:a16="http://schemas.microsoft.com/office/drawing/2014/main" val="2593374640"/>
                    </a:ext>
                  </a:extLst>
                </a:gridCol>
                <a:gridCol w="762211">
                  <a:extLst>
                    <a:ext uri="{9D8B030D-6E8A-4147-A177-3AD203B41FA5}">
                      <a16:colId xmlns:a16="http://schemas.microsoft.com/office/drawing/2014/main" val="1062070174"/>
                    </a:ext>
                  </a:extLst>
                </a:gridCol>
              </a:tblGrid>
              <a:tr h="294994">
                <a:tc>
                  <a:txBody>
                    <a:bodyPr/>
                    <a:lstStyle/>
                    <a:p>
                      <a:pPr algn="l" fontAlgn="b"/>
                      <a:endParaRPr lang="sv-SE" sz="11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4741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0803">
                <a:tc>
                  <a:txBody>
                    <a:bodyPr/>
                    <a:lstStyle/>
                    <a:p>
                      <a:pPr algn="l" rtl="0" fontAlgn="b"/>
                      <a:r>
                        <a:rPr lang="sv-SE" sz="800" b="1"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0318">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0318">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25,12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26,61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137,32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511,23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28382">
                <a:tc>
                  <a:txBody>
                    <a:bodyPr/>
                    <a:lstStyle/>
                    <a:p>
                      <a:pPr algn="l" rtl="0" fontAlgn="b"/>
                      <a:r>
                        <a:rPr lang="sv-SE" sz="800" b="1"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192,37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23,11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0803">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0318">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38212">
                <a:tc>
                  <a:txBody>
                    <a:bodyPr/>
                    <a:lstStyle/>
                    <a:p>
                      <a:pPr algn="l" rtl="0"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10,06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26,50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0318">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0318">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7" y="6119336"/>
            <a:ext cx="3942237" cy="3077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p:txBody>
      </p:sp>
      <p:graphicFrame>
        <p:nvGraphicFramePr>
          <p:cNvPr id="12" name="Diagram 11">
            <a:extLst>
              <a:ext uri="{FF2B5EF4-FFF2-40B4-BE49-F238E27FC236}">
                <a16:creationId xmlns:a16="http://schemas.microsoft.com/office/drawing/2014/main" id="{C37BE314-272D-4787-A40B-B5929511DEC3}"/>
              </a:ext>
            </a:extLst>
          </p:cNvPr>
          <p:cNvGraphicFramePr>
            <a:graphicFrameLocks/>
          </p:cNvGraphicFramePr>
          <p:nvPr>
            <p:extLst>
              <p:ext uri="{D42A27DB-BD31-4B8C-83A1-F6EECF244321}">
                <p14:modId xmlns:p14="http://schemas.microsoft.com/office/powerpoint/2010/main" val="555932075"/>
              </p:ext>
            </p:extLst>
          </p:nvPr>
        </p:nvGraphicFramePr>
        <p:xfrm>
          <a:off x="646906" y="1867567"/>
          <a:ext cx="5377656" cy="38239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8815"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61623" y="1945634"/>
            <a:ext cx="4722409" cy="1519046"/>
          </a:xfrm>
        </p:spPr>
        <p:txBody>
          <a:bodyPr/>
          <a:lstStyle/>
          <a:p>
            <a:pPr lvl="4"/>
            <a:r>
              <a:rPr lang="sv-SE" sz="1400" dirty="0"/>
              <a:t>Antalet nyregistrerade företag ökade med </a:t>
            </a:r>
            <a:br>
              <a:rPr lang="sv-SE" sz="1400" dirty="0"/>
            </a:br>
            <a:r>
              <a:rPr lang="sv-SE" sz="1400" dirty="0"/>
              <a:t>2 procent under kvartalet.</a:t>
            </a:r>
          </a:p>
          <a:p>
            <a:pPr lvl="4"/>
            <a:r>
              <a:rPr lang="sv-SE" sz="1400" dirty="0"/>
              <a:t>Av länets 667 nyregistrerade företag var </a:t>
            </a:r>
            <a:br>
              <a:rPr lang="sv-SE" sz="1400" dirty="0"/>
            </a:br>
            <a:r>
              <a:rPr lang="sv-SE" sz="1400" dirty="0"/>
              <a:t>504 aktiebolag.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5072"/>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2298" y="596895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A45E487E-A87A-4B90-8184-DE491A1A1BEC}"/>
              </a:ext>
            </a:extLst>
          </p:cNvPr>
          <p:cNvGraphicFramePr>
            <a:graphicFrameLocks noGrp="1"/>
          </p:cNvGraphicFramePr>
          <p:nvPr>
            <p:extLst>
              <p:ext uri="{D42A27DB-BD31-4B8C-83A1-F6EECF244321}">
                <p14:modId xmlns:p14="http://schemas.microsoft.com/office/powerpoint/2010/main" val="956763385"/>
              </p:ext>
            </p:extLst>
          </p:nvPr>
        </p:nvGraphicFramePr>
        <p:xfrm>
          <a:off x="6755215" y="3722070"/>
          <a:ext cx="4722409" cy="224688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83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44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21 739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9344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93449">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54613420"/>
                  </a:ext>
                </a:extLst>
              </a:tr>
              <a:tr h="393449">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B26400BF-9222-43C6-B7AE-206CFE23EDEF}"/>
              </a:ext>
            </a:extLst>
          </p:cNvPr>
          <p:cNvGraphicFramePr>
            <a:graphicFrameLocks/>
          </p:cNvGraphicFramePr>
          <p:nvPr>
            <p:extLst>
              <p:ext uri="{D42A27DB-BD31-4B8C-83A1-F6EECF244321}">
                <p14:modId xmlns:p14="http://schemas.microsoft.com/office/powerpoint/2010/main" val="2075494775"/>
              </p:ext>
            </p:extLst>
          </p:nvPr>
        </p:nvGraphicFramePr>
        <p:xfrm>
          <a:off x="707967" y="1945634"/>
          <a:ext cx="5940661" cy="37116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832926"/>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854437"/>
            <a:ext cx="4722412" cy="1573048"/>
          </a:xfrm>
        </p:spPr>
        <p:txBody>
          <a:bodyPr/>
          <a:lstStyle/>
          <a:p>
            <a:pPr lvl="4"/>
            <a:r>
              <a:rPr lang="sv-SE" sz="1400" dirty="0"/>
              <a:t>Företagskonkurserna minskade med 2 procent för Uppsala län och 9 procent för Uppsala kommun.</a:t>
            </a:r>
          </a:p>
          <a:p>
            <a:pPr lvl="4"/>
            <a:r>
              <a:rPr lang="sv-SE" sz="1400" dirty="0"/>
              <a:t>På helårsbasis har företagskonkurserna sjunkit med 14 procent i både Uppsala län och kommun.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615CE7B-9701-44A6-889B-39C17E1CA92C}"/>
              </a:ext>
            </a:extLst>
          </p:cNvPr>
          <p:cNvGraphicFramePr>
            <a:graphicFrameLocks noGrp="1"/>
          </p:cNvGraphicFramePr>
          <p:nvPr>
            <p:extLst>
              <p:ext uri="{D42A27DB-BD31-4B8C-83A1-F6EECF244321}">
                <p14:modId xmlns:p14="http://schemas.microsoft.com/office/powerpoint/2010/main" val="1495559198"/>
              </p:ext>
            </p:extLst>
          </p:nvPr>
        </p:nvGraphicFramePr>
        <p:xfrm>
          <a:off x="6755213" y="3737399"/>
          <a:ext cx="4722412" cy="2235034"/>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660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1 908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69F92B96-3061-4566-B450-970013F8EA6D}"/>
              </a:ext>
            </a:extLst>
          </p:cNvPr>
          <p:cNvGraphicFramePr>
            <a:graphicFrameLocks/>
          </p:cNvGraphicFramePr>
          <p:nvPr>
            <p:extLst>
              <p:ext uri="{D42A27DB-BD31-4B8C-83A1-F6EECF244321}">
                <p14:modId xmlns:p14="http://schemas.microsoft.com/office/powerpoint/2010/main" val="1255364853"/>
              </p:ext>
            </p:extLst>
          </p:nvPr>
        </p:nvGraphicFramePr>
        <p:xfrm>
          <a:off x="714372" y="1949296"/>
          <a:ext cx="5900073" cy="38836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88711"/>
            <a:ext cx="4722411" cy="1558060"/>
          </a:xfrm>
        </p:spPr>
        <p:txBody>
          <a:bodyPr/>
          <a:lstStyle/>
          <a:p>
            <a:pPr lvl="4"/>
            <a:r>
              <a:rPr lang="sv-SE" sz="1400" dirty="0"/>
              <a:t>Sysselsättningen minskade med 0,5 procent eller </a:t>
            </a:r>
            <a:br>
              <a:rPr lang="sv-SE" sz="1400" dirty="0"/>
            </a:br>
            <a:r>
              <a:rPr lang="sv-SE" sz="1400" dirty="0"/>
              <a:t>900 personer. </a:t>
            </a:r>
          </a:p>
          <a:p>
            <a:pPr lvl="4"/>
            <a:r>
              <a:rPr lang="sv-SE" sz="1400" dirty="0"/>
              <a:t>Procentuellt har sysselsättningen ökat mest inom Finansiell verksamhet och minskat mest inom Personliga och kulturella tjänster samt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59AB07E2-6F3E-4416-9D89-42B5C25D6613}"/>
              </a:ext>
            </a:extLst>
          </p:cNvPr>
          <p:cNvGraphicFramePr>
            <a:graphicFrameLocks noGrp="1"/>
          </p:cNvGraphicFramePr>
          <p:nvPr>
            <p:extLst>
              <p:ext uri="{D42A27DB-BD31-4B8C-83A1-F6EECF244321}">
                <p14:modId xmlns:p14="http://schemas.microsoft.com/office/powerpoint/2010/main" val="808870997"/>
              </p:ext>
            </p:extLst>
          </p:nvPr>
        </p:nvGraphicFramePr>
        <p:xfrm>
          <a:off x="6755214" y="3723770"/>
          <a:ext cx="4722411" cy="22486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315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5 083 800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24 900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1544414373"/>
                  </a:ext>
                </a:extLst>
              </a:tr>
              <a:tr h="47315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4178915708"/>
                  </a:ext>
                </a:extLst>
              </a:tr>
              <a:tr h="47315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183 600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0300E099-78CC-4A63-80B6-CFDE4D19745F}"/>
              </a:ext>
            </a:extLst>
          </p:cNvPr>
          <p:cNvGraphicFramePr>
            <a:graphicFrameLocks/>
          </p:cNvGraphicFramePr>
          <p:nvPr>
            <p:extLst>
              <p:ext uri="{D42A27DB-BD31-4B8C-83A1-F6EECF244321}">
                <p14:modId xmlns:p14="http://schemas.microsoft.com/office/powerpoint/2010/main" val="4151918558"/>
              </p:ext>
            </p:extLst>
          </p:nvPr>
        </p:nvGraphicFramePr>
        <p:xfrm>
          <a:off x="714373" y="1927919"/>
          <a:ext cx="5831705" cy="38290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290060797"/>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Uppsala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43,4</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181 900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183 600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517235341"/>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59 200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29 100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181 900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183 600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6512"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887523"/>
            <a:ext cx="4746512" cy="1541475"/>
          </a:xfrm>
        </p:spPr>
        <p:txBody>
          <a:bodyPr/>
          <a:lstStyle/>
          <a:p>
            <a:pPr lvl="4"/>
            <a:r>
              <a:rPr lang="sv-SE" sz="1400" dirty="0"/>
              <a:t>Antalet lediga jobb ökade med 70 procent i Uppsala län och med 58 procent i Uppsala kommun.</a:t>
            </a:r>
          </a:p>
          <a:p>
            <a:pPr lvl="4"/>
            <a:r>
              <a:rPr lang="sv-SE" sz="1400" dirty="0"/>
              <a:t>Antalet lediga jobben ökade mest inom Finansiell verksamhet och Handel.</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1C1272E4-EFC3-44DC-A73B-FED0FAD201CA}"/>
              </a:ext>
            </a:extLst>
          </p:cNvPr>
          <p:cNvGraphicFramePr>
            <a:graphicFrameLocks noGrp="1"/>
          </p:cNvGraphicFramePr>
          <p:nvPr>
            <p:extLst>
              <p:ext uri="{D42A27DB-BD31-4B8C-83A1-F6EECF244321}">
                <p14:modId xmlns:p14="http://schemas.microsoft.com/office/powerpoint/2010/main" val="357233893"/>
              </p:ext>
            </p:extLst>
          </p:nvPr>
        </p:nvGraphicFramePr>
        <p:xfrm>
          <a:off x="6744445" y="3705998"/>
          <a:ext cx="4746513" cy="2266432"/>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78076792"/>
                    </a:ext>
                  </a:extLst>
                </a:gridCol>
                <a:gridCol w="688592">
                  <a:extLst>
                    <a:ext uri="{9D8B030D-6E8A-4147-A177-3AD203B41FA5}">
                      <a16:colId xmlns:a16="http://schemas.microsoft.com/office/drawing/2014/main" val="2601369493"/>
                    </a:ext>
                  </a:extLst>
                </a:gridCol>
                <a:gridCol w="626104">
                  <a:extLst>
                    <a:ext uri="{9D8B030D-6E8A-4147-A177-3AD203B41FA5}">
                      <a16:colId xmlns:a16="http://schemas.microsoft.com/office/drawing/2014/main" val="2395970223"/>
                    </a:ext>
                  </a:extLst>
                </a:gridCol>
                <a:gridCol w="617549">
                  <a:extLst>
                    <a:ext uri="{9D8B030D-6E8A-4147-A177-3AD203B41FA5}">
                      <a16:colId xmlns:a16="http://schemas.microsoft.com/office/drawing/2014/main" val="3235649811"/>
                    </a:ext>
                  </a:extLst>
                </a:gridCol>
                <a:gridCol w="720204">
                  <a:extLst>
                    <a:ext uri="{9D8B030D-6E8A-4147-A177-3AD203B41FA5}">
                      <a16:colId xmlns:a16="http://schemas.microsoft.com/office/drawing/2014/main" val="1050073455"/>
                    </a:ext>
                  </a:extLst>
                </a:gridCol>
                <a:gridCol w="543618">
                  <a:extLst>
                    <a:ext uri="{9D8B030D-6E8A-4147-A177-3AD203B41FA5}">
                      <a16:colId xmlns:a16="http://schemas.microsoft.com/office/drawing/2014/main" val="3827523272"/>
                    </a:ext>
                  </a:extLst>
                </a:gridCol>
              </a:tblGrid>
              <a:tr h="33119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403 784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1 321 969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197 841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615 174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14 093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43 770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9 667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30 543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FEDB10E-ED70-4F34-8CA8-E3AA06BD98F1}"/>
              </a:ext>
            </a:extLst>
          </p:cNvPr>
          <p:cNvGraphicFramePr>
            <a:graphicFrameLocks/>
          </p:cNvGraphicFramePr>
          <p:nvPr>
            <p:extLst>
              <p:ext uri="{D42A27DB-BD31-4B8C-83A1-F6EECF244321}">
                <p14:modId xmlns:p14="http://schemas.microsoft.com/office/powerpoint/2010/main" val="763220514"/>
              </p:ext>
            </p:extLst>
          </p:nvPr>
        </p:nvGraphicFramePr>
        <p:xfrm>
          <a:off x="701043" y="1967405"/>
          <a:ext cx="5870674" cy="38819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946553"/>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354" y="2059160"/>
            <a:ext cx="4684939" cy="1384331"/>
          </a:xfrm>
        </p:spPr>
        <p:txBody>
          <a:bodyPr/>
          <a:lstStyle/>
          <a:p>
            <a:pPr lvl="4"/>
            <a:r>
              <a:rPr lang="sv-SE" sz="1400" dirty="0"/>
              <a:t>Antalet varslade personer fortsatte att normaliseras efter fjolårets rekordnivåer.</a:t>
            </a:r>
          </a:p>
          <a:p>
            <a:pPr lvl="4"/>
            <a:r>
              <a:rPr lang="sv-SE" sz="1400" dirty="0"/>
              <a:t>På helårsbasis har varslen minskat med närmare 76 procent för Uppsala län.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A35AE596-1943-4E56-BB61-025E23F65E7E}"/>
              </a:ext>
            </a:extLst>
          </p:cNvPr>
          <p:cNvGraphicFramePr>
            <a:graphicFrameLocks noGrp="1"/>
          </p:cNvGraphicFramePr>
          <p:nvPr>
            <p:extLst>
              <p:ext uri="{D42A27DB-BD31-4B8C-83A1-F6EECF244321}">
                <p14:modId xmlns:p14="http://schemas.microsoft.com/office/powerpoint/2010/main" val="1952081587"/>
              </p:ext>
            </p:extLst>
          </p:nvPr>
        </p:nvGraphicFramePr>
        <p:xfrm>
          <a:off x="6792685" y="3737399"/>
          <a:ext cx="4684938" cy="2235034"/>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32660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6 020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3 635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16 684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DFF6151C-D6B8-45E3-ABA3-E6B1AABB8AF3}"/>
              </a:ext>
            </a:extLst>
          </p:cNvPr>
          <p:cNvGraphicFramePr>
            <a:graphicFrameLocks/>
          </p:cNvGraphicFramePr>
          <p:nvPr>
            <p:extLst>
              <p:ext uri="{D42A27DB-BD31-4B8C-83A1-F6EECF244321}">
                <p14:modId xmlns:p14="http://schemas.microsoft.com/office/powerpoint/2010/main" val="1579113770"/>
              </p:ext>
            </p:extLst>
          </p:nvPr>
        </p:nvGraphicFramePr>
        <p:xfrm>
          <a:off x="714374" y="2057871"/>
          <a:ext cx="5882979" cy="38886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5" y="1965532"/>
            <a:ext cx="4667523" cy="1468609"/>
          </a:xfrm>
        </p:spPr>
        <p:txBody>
          <a:bodyPr/>
          <a:lstStyle/>
          <a:p>
            <a:pPr lvl="4"/>
            <a:r>
              <a:rPr lang="sv-SE" sz="1400" dirty="0"/>
              <a:t>Länet svarar för den lägsta arbetslösheten i Stockholmsregionen efter Dalarna. </a:t>
            </a:r>
          </a:p>
          <a:p>
            <a:pPr lvl="4"/>
            <a:r>
              <a:rPr lang="sv-SE" sz="1400" dirty="0"/>
              <a:t>Östhammars kommun stod för länets lägsta arbetslöshet (2,7 %).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714375" y="1235868"/>
            <a:ext cx="522632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2F3CC516-9B2A-4B2E-8D93-EC89C6E23745}"/>
              </a:ext>
            </a:extLst>
          </p:cNvPr>
          <p:cNvGraphicFramePr>
            <a:graphicFrameLocks noGrp="1"/>
          </p:cNvGraphicFramePr>
          <p:nvPr>
            <p:extLst>
              <p:ext uri="{D42A27DB-BD31-4B8C-83A1-F6EECF244321}">
                <p14:modId xmlns:p14="http://schemas.microsoft.com/office/powerpoint/2010/main" val="3302297391"/>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2395226318"/>
                    </a:ext>
                  </a:extLst>
                </a:gridCol>
                <a:gridCol w="676080">
                  <a:extLst>
                    <a:ext uri="{9D8B030D-6E8A-4147-A177-3AD203B41FA5}">
                      <a16:colId xmlns:a16="http://schemas.microsoft.com/office/drawing/2014/main" val="2497216744"/>
                    </a:ext>
                  </a:extLst>
                </a:gridCol>
                <a:gridCol w="767008">
                  <a:extLst>
                    <a:ext uri="{9D8B030D-6E8A-4147-A177-3AD203B41FA5}">
                      <a16:colId xmlns:a16="http://schemas.microsoft.com/office/drawing/2014/main" val="1567125472"/>
                    </a:ext>
                  </a:extLst>
                </a:gridCol>
                <a:gridCol w="607214">
                  <a:extLst>
                    <a:ext uri="{9D8B030D-6E8A-4147-A177-3AD203B41FA5}">
                      <a16:colId xmlns:a16="http://schemas.microsoft.com/office/drawing/2014/main" val="4058630291"/>
                    </a:ext>
                  </a:extLst>
                </a:gridCol>
                <a:gridCol w="553950">
                  <a:extLst>
                    <a:ext uri="{9D8B030D-6E8A-4147-A177-3AD203B41FA5}">
                      <a16:colId xmlns:a16="http://schemas.microsoft.com/office/drawing/2014/main" val="3830497264"/>
                    </a:ext>
                  </a:extLst>
                </a:gridCol>
                <a:gridCol w="533741">
                  <a:extLst>
                    <a:ext uri="{9D8B030D-6E8A-4147-A177-3AD203B41FA5}">
                      <a16:colId xmlns:a16="http://schemas.microsoft.com/office/drawing/2014/main" val="3292259298"/>
                    </a:ext>
                  </a:extLst>
                </a:gridCol>
              </a:tblGrid>
              <a:tr h="32803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282416922"/>
                  </a:ext>
                </a:extLst>
              </a:tr>
              <a:tr h="3280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412337128"/>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369 829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-84 939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66013393"/>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887001564"/>
                  </a:ext>
                </a:extLst>
              </a:tr>
              <a:tr h="37436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12 890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-1 907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546171257"/>
                  </a:ext>
                </a:extLst>
              </a:tr>
              <a:tr h="374367">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8 106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-1 334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659005240"/>
                  </a:ext>
                </a:extLst>
              </a:tr>
            </a:tbl>
          </a:graphicData>
        </a:graphic>
      </p:graphicFrame>
      <p:graphicFrame>
        <p:nvGraphicFramePr>
          <p:cNvPr id="12" name="Diagram 11">
            <a:extLst>
              <a:ext uri="{FF2B5EF4-FFF2-40B4-BE49-F238E27FC236}">
                <a16:creationId xmlns:a16="http://schemas.microsoft.com/office/drawing/2014/main" id="{DBA89FD4-5936-4021-A861-9D9DF5F01067}"/>
              </a:ext>
            </a:extLst>
          </p:cNvPr>
          <p:cNvGraphicFramePr>
            <a:graphicFrameLocks/>
          </p:cNvGraphicFramePr>
          <p:nvPr>
            <p:extLst>
              <p:ext uri="{D42A27DB-BD31-4B8C-83A1-F6EECF244321}">
                <p14:modId xmlns:p14="http://schemas.microsoft.com/office/powerpoint/2010/main" val="1800614829"/>
              </p:ext>
            </p:extLst>
          </p:nvPr>
        </p:nvGraphicFramePr>
        <p:xfrm>
          <a:off x="707116" y="1759088"/>
          <a:ext cx="5924419" cy="39979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195678675"/>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10850">
                  <a:extLst>
                    <a:ext uri="{9D8B030D-6E8A-4147-A177-3AD203B41FA5}">
                      <a16:colId xmlns:a16="http://schemas.microsoft.com/office/drawing/2014/main" val="452260278"/>
                    </a:ext>
                  </a:extLst>
                </a:gridCol>
                <a:gridCol w="1957511">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6 872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-1 952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13,2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2 621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35,6</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6 018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54,3</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12 890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-1 907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29,2</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992760051"/>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8266">
                  <a:extLst>
                    <a:ext uri="{9D8B030D-6E8A-4147-A177-3AD203B41FA5}">
                      <a16:colId xmlns:a16="http://schemas.microsoft.com/office/drawing/2014/main" val="3172541576"/>
                    </a:ext>
                  </a:extLst>
                </a:gridCol>
                <a:gridCol w="195687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4 435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-1 309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35,8</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3 671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79,1</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62,8</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8 106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-1 334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-14,1</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36,8</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a:t>
            </a:r>
            <a:r>
              <a:rPr lang="sv-SE" dirty="0">
                <a:solidFill>
                  <a:srgbClr val="FF0000"/>
                </a:solidFill>
              </a:rPr>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33184"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950884"/>
            <a:ext cx="4733184" cy="1486681"/>
          </a:xfrm>
        </p:spPr>
        <p:txBody>
          <a:bodyPr/>
          <a:lstStyle/>
          <a:p>
            <a:pPr lvl="4"/>
            <a:r>
              <a:rPr lang="sv-SE" sz="1400" dirty="0"/>
              <a:t>Antal invånare ökade med 1,7 procent i Uppsala län och 1,6 procent i Uppsala kommun under kvartalet.</a:t>
            </a:r>
          </a:p>
          <a:p>
            <a:pPr lvl="4"/>
            <a:r>
              <a:rPr lang="sv-SE" sz="1400" dirty="0"/>
              <a:t>Uppsala har därmed vuxit dubbelt så snabbt jämfört med Stockholmsregionen.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74BE77DC-77A0-40DB-858A-7806E2922DE1}"/>
              </a:ext>
            </a:extLst>
          </p:cNvPr>
          <p:cNvGraphicFramePr>
            <a:graphicFrameLocks noGrp="1"/>
          </p:cNvGraphicFramePr>
          <p:nvPr>
            <p:extLst>
              <p:ext uri="{D42A27DB-BD31-4B8C-83A1-F6EECF244321}">
                <p14:modId xmlns:p14="http://schemas.microsoft.com/office/powerpoint/2010/main" val="430916983"/>
              </p:ext>
            </p:extLst>
          </p:nvPr>
        </p:nvGraphicFramePr>
        <p:xfrm>
          <a:off x="6744441" y="3723128"/>
          <a:ext cx="4733183" cy="2165538"/>
        </p:xfrm>
        <a:graphic>
          <a:graphicData uri="http://schemas.openxmlformats.org/drawingml/2006/table">
            <a:tbl>
              <a:tblPr bandRow="1">
                <a:tableStyleId>{2D5ABB26-0587-4C30-8999-92F81FD0307C}</a:tableStyleId>
              </a:tblPr>
              <a:tblGrid>
                <a:gridCol w="1738666">
                  <a:extLst>
                    <a:ext uri="{9D8B030D-6E8A-4147-A177-3AD203B41FA5}">
                      <a16:colId xmlns:a16="http://schemas.microsoft.com/office/drawing/2014/main" val="1350475765"/>
                    </a:ext>
                  </a:extLst>
                </a:gridCol>
                <a:gridCol w="844178">
                  <a:extLst>
                    <a:ext uri="{9D8B030D-6E8A-4147-A177-3AD203B41FA5}">
                      <a16:colId xmlns:a16="http://schemas.microsoft.com/office/drawing/2014/main" val="3150859487"/>
                    </a:ext>
                  </a:extLst>
                </a:gridCol>
                <a:gridCol w="824114">
                  <a:extLst>
                    <a:ext uri="{9D8B030D-6E8A-4147-A177-3AD203B41FA5}">
                      <a16:colId xmlns:a16="http://schemas.microsoft.com/office/drawing/2014/main" val="2507945543"/>
                    </a:ext>
                  </a:extLst>
                </a:gridCol>
                <a:gridCol w="749592">
                  <a:extLst>
                    <a:ext uri="{9D8B030D-6E8A-4147-A177-3AD203B41FA5}">
                      <a16:colId xmlns:a16="http://schemas.microsoft.com/office/drawing/2014/main" val="3296469785"/>
                    </a:ext>
                  </a:extLst>
                </a:gridCol>
                <a:gridCol w="576633">
                  <a:extLst>
                    <a:ext uri="{9D8B030D-6E8A-4147-A177-3AD203B41FA5}">
                      <a16:colId xmlns:a16="http://schemas.microsoft.com/office/drawing/2014/main" val="3410481507"/>
                    </a:ext>
                  </a:extLst>
                </a:gridCol>
              </a:tblGrid>
              <a:tr h="36092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625253"/>
                  </a:ext>
                </a:extLst>
              </a:tr>
              <a:tr h="36092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590857157"/>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370097900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4 743,6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1812128137"/>
                  </a:ext>
                </a:extLst>
              </a:tr>
              <a:tr h="360923">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395,0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9,3 </a:t>
                      </a:r>
                    </a:p>
                  </a:txBody>
                  <a:tcPr marL="9525" marR="9525" marT="9525" marB="0" anchor="ctr"/>
                </a:tc>
                <a:extLst>
                  <a:ext uri="{0D108BD9-81ED-4DB2-BD59-A6C34878D82A}">
                    <a16:rowId xmlns:a16="http://schemas.microsoft.com/office/drawing/2014/main" val="3641912311"/>
                  </a:ext>
                </a:extLst>
              </a:tr>
              <a:tr h="360923">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3127139500"/>
                  </a:ext>
                </a:extLst>
              </a:tr>
            </a:tbl>
          </a:graphicData>
        </a:graphic>
      </p:graphicFrame>
      <p:graphicFrame>
        <p:nvGraphicFramePr>
          <p:cNvPr id="12" name="Diagram 11">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993595604"/>
              </p:ext>
            </p:extLst>
          </p:nvPr>
        </p:nvGraphicFramePr>
        <p:xfrm>
          <a:off x="753117" y="1947289"/>
          <a:ext cx="5775870"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279245"/>
            <a:ext cx="4719848" cy="2149756"/>
          </a:xfrm>
        </p:spPr>
        <p:txBody>
          <a:bodyPr/>
          <a:lstStyle/>
          <a:p>
            <a:pPr marL="285750" indent="-285750">
              <a:buFont typeface="Arial" panose="020B0604020202020204" pitchFamily="34" charset="0"/>
              <a:buChar char="•"/>
            </a:pPr>
            <a:r>
              <a:rPr lang="sv-SE" sz="1400" dirty="0"/>
              <a:t>Bostadsbyggandet ökade med 99 procent i länet under kvartalet pådrivet av Uppsala kommun.</a:t>
            </a:r>
          </a:p>
          <a:p>
            <a:pPr marL="285750" indent="-285750">
              <a:buFont typeface="Arial" panose="020B0604020202020204" pitchFamily="34" charset="0"/>
              <a:buChar char="•"/>
            </a:pPr>
            <a:r>
              <a:rPr lang="sv-SE" sz="1400" dirty="0"/>
              <a:t>På helårsbasis har bostadsbyggandet ökat med 67 procent i länet och 103 procent i Uppsala kommun. </a:t>
            </a:r>
          </a:p>
          <a:p>
            <a:pPr marL="285750" indent="-285750">
              <a:buFont typeface="Arial" panose="020B0604020202020204" pitchFamily="34" charset="0"/>
              <a:buChar char="•"/>
            </a:pPr>
            <a:r>
              <a:rPr lang="sv-SE" sz="1400" dirty="0"/>
              <a:t>Byggtakten är betydligt högre än i landet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3" name="Tabell 2">
            <a:extLst>
              <a:ext uri="{FF2B5EF4-FFF2-40B4-BE49-F238E27FC236}">
                <a16:creationId xmlns:a16="http://schemas.microsoft.com/office/drawing/2014/main" id="{ACF6CAF0-B108-45D1-AA0F-31A2E5CC7DA7}"/>
              </a:ext>
            </a:extLst>
          </p:cNvPr>
          <p:cNvGraphicFramePr>
            <a:graphicFrameLocks noGrp="1"/>
          </p:cNvGraphicFramePr>
          <p:nvPr>
            <p:extLst>
              <p:ext uri="{D42A27DB-BD31-4B8C-83A1-F6EECF244321}">
                <p14:modId xmlns:p14="http://schemas.microsoft.com/office/powerpoint/2010/main" val="2718664831"/>
              </p:ext>
            </p:extLst>
          </p:nvPr>
        </p:nvGraphicFramePr>
        <p:xfrm>
          <a:off x="6744445" y="3730344"/>
          <a:ext cx="4746514" cy="2149756"/>
        </p:xfrm>
        <a:graphic>
          <a:graphicData uri="http://schemas.openxmlformats.org/drawingml/2006/table">
            <a:tbl>
              <a:tblPr bandRow="1">
                <a:tableStyleId>{2D5ABB26-0587-4C30-8999-92F81FD0307C}</a:tableStyleId>
              </a:tblPr>
              <a:tblGrid>
                <a:gridCol w="1550447">
                  <a:extLst>
                    <a:ext uri="{9D8B030D-6E8A-4147-A177-3AD203B41FA5}">
                      <a16:colId xmlns:a16="http://schemas.microsoft.com/office/drawing/2014/main" val="2563402271"/>
                    </a:ext>
                  </a:extLst>
                </a:gridCol>
                <a:gridCol w="688592">
                  <a:extLst>
                    <a:ext uri="{9D8B030D-6E8A-4147-A177-3AD203B41FA5}">
                      <a16:colId xmlns:a16="http://schemas.microsoft.com/office/drawing/2014/main" val="930993391"/>
                    </a:ext>
                  </a:extLst>
                </a:gridCol>
                <a:gridCol w="781203">
                  <a:extLst>
                    <a:ext uri="{9D8B030D-6E8A-4147-A177-3AD203B41FA5}">
                      <a16:colId xmlns:a16="http://schemas.microsoft.com/office/drawing/2014/main" val="2407904494"/>
                    </a:ext>
                  </a:extLst>
                </a:gridCol>
                <a:gridCol w="618452">
                  <a:extLst>
                    <a:ext uri="{9D8B030D-6E8A-4147-A177-3AD203B41FA5}">
                      <a16:colId xmlns:a16="http://schemas.microsoft.com/office/drawing/2014/main" val="630731481"/>
                    </a:ext>
                  </a:extLst>
                </a:gridCol>
                <a:gridCol w="564202">
                  <a:extLst>
                    <a:ext uri="{9D8B030D-6E8A-4147-A177-3AD203B41FA5}">
                      <a16:colId xmlns:a16="http://schemas.microsoft.com/office/drawing/2014/main" val="557979284"/>
                    </a:ext>
                  </a:extLst>
                </a:gridCol>
                <a:gridCol w="543618">
                  <a:extLst>
                    <a:ext uri="{9D8B030D-6E8A-4147-A177-3AD203B41FA5}">
                      <a16:colId xmlns:a16="http://schemas.microsoft.com/office/drawing/2014/main" val="3663586322"/>
                    </a:ext>
                  </a:extLst>
                </a:gridCol>
              </a:tblGrid>
              <a:tr h="31414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dirty="0">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595473482"/>
                  </a:ext>
                </a:extLst>
              </a:tr>
              <a:tr h="329850">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310578881"/>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73213776"/>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26 918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3181585377"/>
                  </a:ext>
                </a:extLst>
              </a:tr>
              <a:tr h="376441">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dirty="0">
                          <a:solidFill>
                            <a:srgbClr val="000000"/>
                          </a:solidFill>
                          <a:effectLst/>
                          <a:latin typeface="Futura Std Book" panose="020B0502020204020303"/>
                        </a:rPr>
                        <a:t>1 466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4 340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977420305"/>
                  </a:ext>
                </a:extLst>
              </a:tr>
              <a:tr h="376441">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1 051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3 180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103</a:t>
                      </a:r>
                    </a:p>
                  </a:txBody>
                  <a:tcPr marL="9525" marR="9525" marT="9525" marB="0" anchor="ctr"/>
                </a:tc>
                <a:extLst>
                  <a:ext uri="{0D108BD9-81ED-4DB2-BD59-A6C34878D82A}">
                    <a16:rowId xmlns:a16="http://schemas.microsoft.com/office/drawing/2014/main" val="600720821"/>
                  </a:ext>
                </a:extLst>
              </a:tr>
            </a:tbl>
          </a:graphicData>
        </a:graphic>
      </p:graphicFrame>
      <p:graphicFrame>
        <p:nvGraphicFramePr>
          <p:cNvPr id="12" name="Diagram 11">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2392336608"/>
              </p:ext>
            </p:extLst>
          </p:nvPr>
        </p:nvGraphicFramePr>
        <p:xfrm>
          <a:off x="721636" y="1949297"/>
          <a:ext cx="5841533"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36166" y="2341947"/>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7890" y="234823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1244" y="477565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1" y="1456854"/>
            <a:ext cx="6179638"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kv4</a:t>
            </a:r>
            <a:endParaRPr lang="sv-SE" sz="1400" dirty="0"/>
          </a:p>
        </p:txBody>
      </p:sp>
      <p:graphicFrame>
        <p:nvGraphicFramePr>
          <p:cNvPr id="4" name="Tabell 3">
            <a:extLst>
              <a:ext uri="{FF2B5EF4-FFF2-40B4-BE49-F238E27FC236}">
                <a16:creationId xmlns:a16="http://schemas.microsoft.com/office/drawing/2014/main" id="{068B3E50-6F04-40F3-9EEA-3120155B919C}"/>
              </a:ext>
            </a:extLst>
          </p:cNvPr>
          <p:cNvGraphicFramePr>
            <a:graphicFrameLocks noGrp="1"/>
          </p:cNvGraphicFramePr>
          <p:nvPr>
            <p:extLst>
              <p:ext uri="{D42A27DB-BD31-4B8C-83A1-F6EECF244321}">
                <p14:modId xmlns:p14="http://schemas.microsoft.com/office/powerpoint/2010/main" val="4138183012"/>
              </p:ext>
            </p:extLst>
          </p:nvPr>
        </p:nvGraphicFramePr>
        <p:xfrm>
          <a:off x="6712537" y="2601551"/>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226247226"/>
                    </a:ext>
                  </a:extLst>
                </a:gridCol>
                <a:gridCol w="686658">
                  <a:extLst>
                    <a:ext uri="{9D8B030D-6E8A-4147-A177-3AD203B41FA5}">
                      <a16:colId xmlns:a16="http://schemas.microsoft.com/office/drawing/2014/main" val="1608357605"/>
                    </a:ext>
                  </a:extLst>
                </a:gridCol>
                <a:gridCol w="779009">
                  <a:extLst>
                    <a:ext uri="{9D8B030D-6E8A-4147-A177-3AD203B41FA5}">
                      <a16:colId xmlns:a16="http://schemas.microsoft.com/office/drawing/2014/main" val="3015834062"/>
                    </a:ext>
                  </a:extLst>
                </a:gridCol>
                <a:gridCol w="572927">
                  <a:extLst>
                    <a:ext uri="{9D8B030D-6E8A-4147-A177-3AD203B41FA5}">
                      <a16:colId xmlns:a16="http://schemas.microsoft.com/office/drawing/2014/main" val="2375083865"/>
                    </a:ext>
                  </a:extLst>
                </a:gridCol>
                <a:gridCol w="606406">
                  <a:extLst>
                    <a:ext uri="{9D8B030D-6E8A-4147-A177-3AD203B41FA5}">
                      <a16:colId xmlns:a16="http://schemas.microsoft.com/office/drawing/2014/main" val="771144910"/>
                    </a:ext>
                  </a:extLst>
                </a:gridCol>
                <a:gridCol w="542092">
                  <a:extLst>
                    <a:ext uri="{9D8B030D-6E8A-4147-A177-3AD203B41FA5}">
                      <a16:colId xmlns:a16="http://schemas.microsoft.com/office/drawing/2014/main" val="3281385385"/>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53099349"/>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685213949"/>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156873607"/>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4 646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4016564608"/>
                  </a:ext>
                </a:extLst>
              </a:tr>
              <a:tr h="281958">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 </a:t>
                      </a:r>
                    </a:p>
                  </a:txBody>
                  <a:tcPr marL="9525" marR="9525" marT="9525" marB="0" anchor="ctr"/>
                </a:tc>
                <a:extLst>
                  <a:ext uri="{0D108BD9-81ED-4DB2-BD59-A6C34878D82A}">
                    <a16:rowId xmlns:a16="http://schemas.microsoft.com/office/drawing/2014/main" val="99760695"/>
                  </a:ext>
                </a:extLst>
              </a:tr>
              <a:tr h="281958">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431771379"/>
                  </a:ext>
                </a:extLst>
              </a:tr>
              <a:tr h="281958">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a:t>
                      </a:r>
                    </a:p>
                  </a:txBody>
                  <a:tcPr marL="9525" marR="9525" marT="9525" marB="0" anchor="ctr"/>
                </a:tc>
                <a:extLst>
                  <a:ext uri="{0D108BD9-81ED-4DB2-BD59-A6C34878D82A}">
                    <a16:rowId xmlns:a16="http://schemas.microsoft.com/office/drawing/2014/main" val="223107765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130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3972017810"/>
                  </a:ext>
                </a:extLst>
              </a:tr>
            </a:tbl>
          </a:graphicData>
        </a:graphic>
      </p:graphicFrame>
      <p:sp>
        <p:nvSpPr>
          <p:cNvPr id="11" name="textruta 10">
            <a:extLst>
              <a:ext uri="{FF2B5EF4-FFF2-40B4-BE49-F238E27FC236}">
                <a16:creationId xmlns:a16="http://schemas.microsoft.com/office/drawing/2014/main" id="{BF5BCD3F-81CE-42CD-9AB0-58077A2D935A}"/>
              </a:ext>
            </a:extLst>
          </p:cNvPr>
          <p:cNvSpPr txBox="1"/>
          <p:nvPr/>
        </p:nvSpPr>
        <p:spPr>
          <a:xfrm>
            <a:off x="10335431" y="4948916"/>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08F209BC-62C6-478F-A412-8C4E9F359C56}"/>
              </a:ext>
            </a:extLst>
          </p:cNvPr>
          <p:cNvGraphicFramePr>
            <a:graphicFrameLocks/>
          </p:cNvGraphicFramePr>
          <p:nvPr>
            <p:extLst>
              <p:ext uri="{D42A27DB-BD31-4B8C-83A1-F6EECF244321}">
                <p14:modId xmlns:p14="http://schemas.microsoft.com/office/powerpoint/2010/main" val="304626214"/>
              </p:ext>
            </p:extLst>
          </p:nvPr>
        </p:nvGraphicFramePr>
        <p:xfrm>
          <a:off x="693364" y="2150315"/>
          <a:ext cx="5827077" cy="33360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byggnad, utomhus, himmel, hög&#10;&#10;Automatiskt genererad beskrivning">
            <a:extLst>
              <a:ext uri="{FF2B5EF4-FFF2-40B4-BE49-F238E27FC236}">
                <a16:creationId xmlns:a16="http://schemas.microsoft.com/office/drawing/2014/main" id="{8D87B532-361E-409D-948B-8D79FFBFCE3A}"/>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030628644"/>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2261431699"/>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a:solidFill>
                            <a:srgbClr val="000000"/>
                          </a:solidFill>
                          <a:effectLst/>
                          <a:latin typeface="Futura Std Book" panose="020B0502020204020303" pitchFamily="34" charset="0"/>
                        </a:rPr>
                        <a:t>Uppsala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Uppsala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byggnad, utomhus, himmel, hög&#10;&#10;Automatiskt genererad beskrivning">
            <a:extLst>
              <a:ext uri="{FF2B5EF4-FFF2-40B4-BE49-F238E27FC236}">
                <a16:creationId xmlns:a16="http://schemas.microsoft.com/office/drawing/2014/main" id="{BDAFF4F4-B214-4017-9B61-4F36E84ABF80}"/>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211334723"/>
              </p:ext>
            </p:extLst>
          </p:nvPr>
        </p:nvGraphicFramePr>
        <p:xfrm>
          <a:off x="6167438" y="106615"/>
          <a:ext cx="5689600"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a:solidFill>
                            <a:schemeClr val="bg1"/>
                          </a:solidFill>
                        </a:rPr>
                        <a:t>Antal*                 </a:t>
                      </a: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14 093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9 667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32085089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1 949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11" name="textruta 10">
            <a:extLst>
              <a:ext uri="{FF2B5EF4-FFF2-40B4-BE49-F238E27FC236}">
                <a16:creationId xmlns:a16="http://schemas.microsoft.com/office/drawing/2014/main" id="{5EF2F2E0-92CB-4136-954E-2C070D9A22D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byggnad, utomhus, himmel, hög&#10;&#10;Automatiskt genererad beskrivning">
            <a:extLst>
              <a:ext uri="{FF2B5EF4-FFF2-40B4-BE49-F238E27FC236}">
                <a16:creationId xmlns:a16="http://schemas.microsoft.com/office/drawing/2014/main" id="{331698A9-B7F7-40FF-B9C5-ADA85EDB414E}"/>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148488179"/>
              </p:ext>
            </p:extLst>
          </p:nvPr>
        </p:nvGraphicFramePr>
        <p:xfrm>
          <a:off x="6167440" y="106614"/>
          <a:ext cx="5702807" cy="642498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55663">
                  <a:extLst>
                    <a:ext uri="{9D8B030D-6E8A-4147-A177-3AD203B41FA5}">
                      <a16:colId xmlns:a16="http://schemas.microsoft.com/office/drawing/2014/main" val="2818758293"/>
                    </a:ext>
                  </a:extLst>
                </a:gridCol>
                <a:gridCol w="1167413">
                  <a:extLst>
                    <a:ext uri="{9D8B030D-6E8A-4147-A177-3AD203B41FA5}">
                      <a16:colId xmlns:a16="http://schemas.microsoft.com/office/drawing/2014/main" val="1452816917"/>
                    </a:ext>
                  </a:extLst>
                </a:gridCol>
              </a:tblGrid>
              <a:tr h="5861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868">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12 890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93360832"/>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559525621"/>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947986397"/>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325918200"/>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9445981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8 106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32085089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121273573"/>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hög&#10;&#10;Automatiskt genererad beskrivning">
            <a:extLst>
              <a:ext uri="{FF2B5EF4-FFF2-40B4-BE49-F238E27FC236}">
                <a16:creationId xmlns:a16="http://schemas.microsoft.com/office/drawing/2014/main" id="{34185575-BCF8-4CD6-B3AC-D9BCC173060C}"/>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744562686"/>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fontAlgn="b"/>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395 026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1 466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Enköping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47 489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14 303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Håbo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22 344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1 425</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Knivsta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19 818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148</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Tierp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21 485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Uppsala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237 596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146</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Älvkarleby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9 627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146</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Östhammar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22 364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byggnad, utomhus, himmel, hög&#10;&#10;Automatiskt genererad beskrivning">
            <a:extLst>
              <a:ext uri="{FF2B5EF4-FFF2-40B4-BE49-F238E27FC236}">
                <a16:creationId xmlns:a16="http://schemas.microsoft.com/office/drawing/2014/main" id="{C82841F1-D815-435F-83A1-B321E692B0CF}"/>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412622843"/>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8549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dirty="0">
                          <a:solidFill>
                            <a:srgbClr val="000000"/>
                          </a:solidFill>
                          <a:effectLst/>
                          <a:latin typeface="Futura Std Book" panose="020B0502020204020303" pitchFamily="34" charset="0"/>
                        </a:rPr>
                        <a:t>Uppsala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156</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98</a:t>
                      </a:r>
                    </a:p>
                  </a:txBody>
                  <a:tcPr marL="0" marR="0" marT="0"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a:solidFill>
                            <a:srgbClr val="000000"/>
                          </a:solidFill>
                          <a:effectLst/>
                          <a:latin typeface="+mn-lt"/>
                        </a:rPr>
                        <a:t>.</a:t>
                      </a:r>
                      <a:endParaRPr lang="sv-SE" sz="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08423942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rotWithShape="1">
          <a:blip r:embed="rId2"/>
          <a:srcRect l="7951" r="10"/>
          <a:stretch/>
        </p:blipFill>
        <p:spPr>
          <a:xfrm>
            <a:off x="6453963" y="0"/>
            <a:ext cx="5748669" cy="6883216"/>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61554" y="1628775"/>
            <a:ext cx="531059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61554" y="342899"/>
            <a:ext cx="556548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750305" y="0"/>
            <a:ext cx="6109559"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2870</TotalTime>
  <Words>2997</Words>
  <Application>Microsoft Office PowerPoint</Application>
  <PresentationFormat>Bredbild</PresentationFormat>
  <Paragraphs>1127</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Stabilt läge för Uppsala</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549</cp:revision>
  <cp:lastPrinted>2020-06-25T08:35:02Z</cp:lastPrinted>
  <dcterms:created xsi:type="dcterms:W3CDTF">2019-04-29T08:02:07Z</dcterms:created>
  <dcterms:modified xsi:type="dcterms:W3CDTF">2022-04-06T14:39:11Z</dcterms:modified>
</cp:coreProperties>
</file>