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369" r:id="rId2"/>
    <p:sldId id="308" r:id="rId3"/>
    <p:sldId id="347" r:id="rId4"/>
    <p:sldId id="370" r:id="rId5"/>
    <p:sldId id="371" r:id="rId6"/>
    <p:sldId id="351" r:id="rId7"/>
    <p:sldId id="372" r:id="rId8"/>
    <p:sldId id="373" r:id="rId9"/>
    <p:sldId id="354" r:id="rId10"/>
    <p:sldId id="374" r:id="rId11"/>
    <p:sldId id="375" r:id="rId12"/>
    <p:sldId id="358" r:id="rId13"/>
    <p:sldId id="359" r:id="rId14"/>
    <p:sldId id="376" r:id="rId15"/>
    <p:sldId id="377" r:id="rId16"/>
    <p:sldId id="378" r:id="rId17"/>
    <p:sldId id="316" r:id="rId18"/>
    <p:sldId id="363" r:id="rId19"/>
    <p:sldId id="364" r:id="rId20"/>
    <p:sldId id="365" r:id="rId21"/>
    <p:sldId id="366" r:id="rId22"/>
    <p:sldId id="367"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A5CB25-6717-A620-B7D7-8513D202915E}" name="Simon Nygren Greus" initials="SNG" userId="S::simon.nygren.greu@indikator.org::e107ea70-7480-4a9e-b65e-270b1cad1fe3" providerId="AD"/>
  <p188:author id="{A93808A4-ACDE-016B-D1E4-DBD7B3BC39E2}" name="Maria Kalmeus" initials="MK" userId="S::maria.kalmeus@datainsamling.se::3a36a153-18d6-45f0-b0df-d58fd4b4066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7F"/>
    <a:srgbClr val="C40064"/>
    <a:srgbClr val="000000"/>
    <a:srgbClr val="FFFFFF"/>
    <a:srgbClr val="595959"/>
    <a:srgbClr val="0523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61" d="100"/>
          <a:sy n="61" d="100"/>
        </p:scale>
        <p:origin x="576" y="4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2\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2\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Grafdata'!$B$60</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Grafdata'!$C$60:$AQ$60</c:f>
              <c:numCache>
                <c:formatCode>General</c:formatCode>
                <c:ptCount val="41"/>
                <c:pt idx="0">
                  <c:v>100</c:v>
                </c:pt>
                <c:pt idx="1">
                  <c:v>109.25373833365333</c:v>
                </c:pt>
                <c:pt idx="2">
                  <c:v>106.56948840798597</c:v>
                </c:pt>
                <c:pt idx="3">
                  <c:v>105.97575485557211</c:v>
                </c:pt>
                <c:pt idx="4">
                  <c:v>103.12421816989355</c:v>
                </c:pt>
                <c:pt idx="5">
                  <c:v>111.45153343157786</c:v>
                </c:pt>
                <c:pt idx="6">
                  <c:v>110.46003675142269</c:v>
                </c:pt>
                <c:pt idx="7">
                  <c:v>108.19748421225155</c:v>
                </c:pt>
                <c:pt idx="8">
                  <c:v>105.45909783557683</c:v>
                </c:pt>
                <c:pt idx="9">
                  <c:v>112.94945471946711</c:v>
                </c:pt>
                <c:pt idx="10">
                  <c:v>112.7877516756412</c:v>
                </c:pt>
                <c:pt idx="11">
                  <c:v>109.27773628002724</c:v>
                </c:pt>
                <c:pt idx="12">
                  <c:v>107.619845927935</c:v>
                </c:pt>
                <c:pt idx="13">
                  <c:v>117.16381425498587</c:v>
                </c:pt>
                <c:pt idx="14">
                  <c:v>115.64958583118853</c:v>
                </c:pt>
                <c:pt idx="15">
                  <c:v>113.43979221562127</c:v>
                </c:pt>
                <c:pt idx="16">
                  <c:v>111.80325369031455</c:v>
                </c:pt>
                <c:pt idx="17">
                  <c:v>119.92104442314931</c:v>
                </c:pt>
                <c:pt idx="18">
                  <c:v>119.48690360878798</c:v>
                </c:pt>
                <c:pt idx="19">
                  <c:v>118.44607045591802</c:v>
                </c:pt>
                <c:pt idx="20">
                  <c:v>116.03186636926901</c:v>
                </c:pt>
                <c:pt idx="21">
                  <c:v>126.34954923353015</c:v>
                </c:pt>
                <c:pt idx="22">
                  <c:v>124.51875143544034</c:v>
                </c:pt>
                <c:pt idx="23">
                  <c:v>122.75158582710876</c:v>
                </c:pt>
                <c:pt idx="24">
                  <c:v>120.70322310136298</c:v>
                </c:pt>
                <c:pt idx="25">
                  <c:v>131.05050307462912</c:v>
                </c:pt>
                <c:pt idx="26">
                  <c:v>128.54864403618834</c:v>
                </c:pt>
                <c:pt idx="27">
                  <c:v>126.67444074687504</c:v>
                </c:pt>
                <c:pt idx="28">
                  <c:v>123.97592826693014</c:v>
                </c:pt>
                <c:pt idx="29">
                  <c:v>135.20123249660719</c:v>
                </c:pt>
                <c:pt idx="30">
                  <c:v>132.17668908775977</c:v>
                </c:pt>
                <c:pt idx="31">
                  <c:v>128.70520369001952</c:v>
                </c:pt>
                <c:pt idx="32">
                  <c:v>127.24924018910552</c:v>
                </c:pt>
                <c:pt idx="33">
                  <c:v>132.34221286738952</c:v>
                </c:pt>
                <c:pt idx="34">
                  <c:v>130.38485089304604</c:v>
                </c:pt>
                <c:pt idx="35">
                  <c:v>129.23596601323467</c:v>
                </c:pt>
                <c:pt idx="36">
                  <c:v>130.58492681341451</c:v>
                </c:pt>
                <c:pt idx="37">
                  <c:v>140.6846459815221</c:v>
                </c:pt>
                <c:pt idx="38">
                  <c:v>138.70115854987012</c:v>
                </c:pt>
                <c:pt idx="39">
                  <c:v>135.95099038049278</c:v>
                </c:pt>
                <c:pt idx="40">
                  <c:v>135.16490303231546</c:v>
                </c:pt>
              </c:numCache>
            </c:numRef>
          </c:val>
          <c:smooth val="0"/>
          <c:extLst>
            <c:ext xmlns:c16="http://schemas.microsoft.com/office/drawing/2014/chart" uri="{C3380CC4-5D6E-409C-BE32-E72D297353CC}">
              <c16:uniqueId val="{00000000-7843-4D69-8E98-0123F4B70ED2}"/>
            </c:ext>
          </c:extLst>
        </c:ser>
        <c:ser>
          <c:idx val="1"/>
          <c:order val="1"/>
          <c:tx>
            <c:strRef>
              <c:f>'s4 Grafdata'!$B$61</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Grafdata'!$C$61:$AQ$61</c:f>
              <c:numCache>
                <c:formatCode>General</c:formatCode>
                <c:ptCount val="41"/>
                <c:pt idx="0">
                  <c:v>100</c:v>
                </c:pt>
                <c:pt idx="1">
                  <c:v>109.13401751908636</c:v>
                </c:pt>
                <c:pt idx="2">
                  <c:v>106.46117942332253</c:v>
                </c:pt>
                <c:pt idx="3">
                  <c:v>105.81064480036346</c:v>
                </c:pt>
                <c:pt idx="4">
                  <c:v>102.94085177281229</c:v>
                </c:pt>
                <c:pt idx="5">
                  <c:v>111.02384766834636</c:v>
                </c:pt>
                <c:pt idx="6">
                  <c:v>109.87566367502821</c:v>
                </c:pt>
                <c:pt idx="7">
                  <c:v>107.51086205104562</c:v>
                </c:pt>
                <c:pt idx="8">
                  <c:v>104.6080867391385</c:v>
                </c:pt>
                <c:pt idx="9">
                  <c:v>111.68503932670015</c:v>
                </c:pt>
                <c:pt idx="10">
                  <c:v>111.38677681393793</c:v>
                </c:pt>
                <c:pt idx="11">
                  <c:v>107.80048796911758</c:v>
                </c:pt>
                <c:pt idx="12">
                  <c:v>106.01242239267323</c:v>
                </c:pt>
                <c:pt idx="13">
                  <c:v>115.14322380516353</c:v>
                </c:pt>
                <c:pt idx="14">
                  <c:v>113.45810913539862</c:v>
                </c:pt>
                <c:pt idx="15">
                  <c:v>111.18198551783222</c:v>
                </c:pt>
                <c:pt idx="16">
                  <c:v>109.4013869301981</c:v>
                </c:pt>
                <c:pt idx="17">
                  <c:v>117.04415977646379</c:v>
                </c:pt>
                <c:pt idx="18">
                  <c:v>116.31546008511012</c:v>
                </c:pt>
                <c:pt idx="19">
                  <c:v>114.95827390084999</c:v>
                </c:pt>
                <c:pt idx="20">
                  <c:v>112.52974937813048</c:v>
                </c:pt>
                <c:pt idx="21">
                  <c:v>122.33713773367371</c:v>
                </c:pt>
                <c:pt idx="22">
                  <c:v>120.48549759321087</c:v>
                </c:pt>
                <c:pt idx="23">
                  <c:v>118.69864378551239</c:v>
                </c:pt>
                <c:pt idx="24">
                  <c:v>116.65501866726058</c:v>
                </c:pt>
                <c:pt idx="25">
                  <c:v>126.44908334898717</c:v>
                </c:pt>
                <c:pt idx="26">
                  <c:v>123.98872335440012</c:v>
                </c:pt>
                <c:pt idx="27">
                  <c:v>122.10297291868827</c:v>
                </c:pt>
                <c:pt idx="28">
                  <c:v>119.40725185301217</c:v>
                </c:pt>
                <c:pt idx="29">
                  <c:v>130.01577742289197</c:v>
                </c:pt>
                <c:pt idx="30">
                  <c:v>127.05282704127018</c:v>
                </c:pt>
                <c:pt idx="31">
                  <c:v>123.69998639582693</c:v>
                </c:pt>
                <c:pt idx="32">
                  <c:v>122.29596279544761</c:v>
                </c:pt>
                <c:pt idx="33">
                  <c:v>127.02361685941315</c:v>
                </c:pt>
                <c:pt idx="34">
                  <c:v>125.19320769576818</c:v>
                </c:pt>
                <c:pt idx="35">
                  <c:v>124.15826404216841</c:v>
                </c:pt>
                <c:pt idx="36">
                  <c:v>125.44200707900384</c:v>
                </c:pt>
                <c:pt idx="37">
                  <c:v>134.96793500624267</c:v>
                </c:pt>
                <c:pt idx="38">
                  <c:v>133.08677263937579</c:v>
                </c:pt>
                <c:pt idx="39">
                  <c:v>130.48917787319044</c:v>
                </c:pt>
                <c:pt idx="40">
                  <c:v>129.79465990440534</c:v>
                </c:pt>
              </c:numCache>
            </c:numRef>
          </c:val>
          <c:smooth val="0"/>
          <c:extLst>
            <c:ext xmlns:c16="http://schemas.microsoft.com/office/drawing/2014/chart" uri="{C3380CC4-5D6E-409C-BE32-E72D297353CC}">
              <c16:uniqueId val="{00000001-7843-4D69-8E98-0123F4B70ED2}"/>
            </c:ext>
          </c:extLst>
        </c:ser>
        <c:ser>
          <c:idx val="2"/>
          <c:order val="2"/>
          <c:tx>
            <c:strRef>
              <c:f>'s4 Grafdata'!$B$62</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Grafdata'!$C$62:$AQ$62</c:f>
              <c:numCache>
                <c:formatCode>General</c:formatCode>
                <c:ptCount val="41"/>
                <c:pt idx="0">
                  <c:v>100</c:v>
                </c:pt>
                <c:pt idx="1">
                  <c:v>107.02930826577941</c:v>
                </c:pt>
                <c:pt idx="2">
                  <c:v>102.47381245072287</c:v>
                </c:pt>
                <c:pt idx="3">
                  <c:v>104.96885932250255</c:v>
                </c:pt>
                <c:pt idx="4">
                  <c:v>103.28934902364838</c:v>
                </c:pt>
                <c:pt idx="5">
                  <c:v>108.92645962726867</c:v>
                </c:pt>
                <c:pt idx="6">
                  <c:v>106.37837257585052</c:v>
                </c:pt>
                <c:pt idx="7">
                  <c:v>109.42203132540558</c:v>
                </c:pt>
                <c:pt idx="8">
                  <c:v>109.48492231726688</c:v>
                </c:pt>
                <c:pt idx="9">
                  <c:v>118.14361860706802</c:v>
                </c:pt>
                <c:pt idx="10">
                  <c:v>111.100375863171</c:v>
                </c:pt>
                <c:pt idx="11">
                  <c:v>109.36515846905127</c:v>
                </c:pt>
                <c:pt idx="12">
                  <c:v>111.63551182076841</c:v>
                </c:pt>
                <c:pt idx="13">
                  <c:v>119.45552700324967</c:v>
                </c:pt>
                <c:pt idx="14">
                  <c:v>112.24021091917523</c:v>
                </c:pt>
                <c:pt idx="15">
                  <c:v>114.81648872309242</c:v>
                </c:pt>
                <c:pt idx="16">
                  <c:v>113.80461380519407</c:v>
                </c:pt>
                <c:pt idx="17">
                  <c:v>117.6637071163606</c:v>
                </c:pt>
                <c:pt idx="18">
                  <c:v>118.53934687913859</c:v>
                </c:pt>
                <c:pt idx="19">
                  <c:v>116.67404263019957</c:v>
                </c:pt>
                <c:pt idx="20">
                  <c:v>110.55282926729286</c:v>
                </c:pt>
                <c:pt idx="21">
                  <c:v>118.13399558381633</c:v>
                </c:pt>
                <c:pt idx="22">
                  <c:v>112.63409837001869</c:v>
                </c:pt>
                <c:pt idx="23">
                  <c:v>116.68862756057226</c:v>
                </c:pt>
                <c:pt idx="24">
                  <c:v>116.96338659938426</c:v>
                </c:pt>
                <c:pt idx="25">
                  <c:v>123.35905142690825</c:v>
                </c:pt>
                <c:pt idx="26">
                  <c:v>117.55435211204066</c:v>
                </c:pt>
                <c:pt idx="27">
                  <c:v>119.06065016855047</c:v>
                </c:pt>
                <c:pt idx="28">
                  <c:v>113.53871615075377</c:v>
                </c:pt>
                <c:pt idx="29">
                  <c:v>125.93949505082321</c:v>
                </c:pt>
                <c:pt idx="30">
                  <c:v>120.08209008626541</c:v>
                </c:pt>
                <c:pt idx="31">
                  <c:v>121.42549759895508</c:v>
                </c:pt>
                <c:pt idx="32">
                  <c:v>123.78600270339891</c:v>
                </c:pt>
                <c:pt idx="33">
                  <c:v>122.9102511485555</c:v>
                </c:pt>
                <c:pt idx="34">
                  <c:v>129.4535305295243</c:v>
                </c:pt>
                <c:pt idx="35">
                  <c:v>126.40671890739374</c:v>
                </c:pt>
                <c:pt idx="36">
                  <c:v>132.81442556388745</c:v>
                </c:pt>
                <c:pt idx="37">
                  <c:v>147.64806386147998</c:v>
                </c:pt>
                <c:pt idx="38">
                  <c:v>138.14900425627991</c:v>
                </c:pt>
                <c:pt idx="39">
                  <c:v>138.04763714772443</c:v>
                </c:pt>
                <c:pt idx="40">
                  <c:v>134.41279307903545</c:v>
                </c:pt>
              </c:numCache>
            </c:numRef>
          </c:val>
          <c:smooth val="0"/>
          <c:extLst>
            <c:ext xmlns:c16="http://schemas.microsoft.com/office/drawing/2014/chart" uri="{C3380CC4-5D6E-409C-BE32-E72D297353CC}">
              <c16:uniqueId val="{00000002-7843-4D69-8E98-0123F4B70ED2}"/>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Grafdata!$B$57</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Grafdata!$C$57:$AQ$57</c:f>
              <c:numCache>
                <c:formatCode>General</c:formatCode>
                <c:ptCount val="41"/>
                <c:pt idx="0">
                  <c:v>106</c:v>
                </c:pt>
                <c:pt idx="1">
                  <c:v>112.49265013652806</c:v>
                </c:pt>
                <c:pt idx="2">
                  <c:v>106.67799647799531</c:v>
                </c:pt>
                <c:pt idx="3">
                  <c:v>106.16831238136587</c:v>
                </c:pt>
                <c:pt idx="4">
                  <c:v>102.93186715051263</c:v>
                </c:pt>
                <c:pt idx="5">
                  <c:v>113.773060033967</c:v>
                </c:pt>
                <c:pt idx="6">
                  <c:v>109.87549305263931</c:v>
                </c:pt>
                <c:pt idx="7">
                  <c:v>108.47151882639083</c:v>
                </c:pt>
                <c:pt idx="8">
                  <c:v>104.562599075405</c:v>
                </c:pt>
                <c:pt idx="9">
                  <c:v>113.57479614423509</c:v>
                </c:pt>
                <c:pt idx="10">
                  <c:v>111.56711529732434</c:v>
                </c:pt>
                <c:pt idx="11">
                  <c:v>109.14619345835726</c:v>
                </c:pt>
                <c:pt idx="12">
                  <c:v>106.02574698556536</c:v>
                </c:pt>
                <c:pt idx="13">
                  <c:v>117.81892971132417</c:v>
                </c:pt>
                <c:pt idx="14">
                  <c:v>113.76238902490276</c:v>
                </c:pt>
                <c:pt idx="15">
                  <c:v>112.58912546800605</c:v>
                </c:pt>
                <c:pt idx="16">
                  <c:v>109.41666200240343</c:v>
                </c:pt>
                <c:pt idx="17">
                  <c:v>119.27862309795492</c:v>
                </c:pt>
                <c:pt idx="18">
                  <c:v>116.37770144456604</c:v>
                </c:pt>
                <c:pt idx="19">
                  <c:v>116.01385743587807</c:v>
                </c:pt>
                <c:pt idx="20">
                  <c:v>112.3189543227855</c:v>
                </c:pt>
                <c:pt idx="21">
                  <c:v>124.93511830764419</c:v>
                </c:pt>
                <c:pt idx="22">
                  <c:v>120.54955016160739</c:v>
                </c:pt>
                <c:pt idx="23">
                  <c:v>120.1338288187863</c:v>
                </c:pt>
                <c:pt idx="24">
                  <c:v>116.99601012131671</c:v>
                </c:pt>
                <c:pt idx="25">
                  <c:v>129.50605970809846</c:v>
                </c:pt>
                <c:pt idx="26">
                  <c:v>124.38053011647958</c:v>
                </c:pt>
                <c:pt idx="27">
                  <c:v>123.35033103647916</c:v>
                </c:pt>
                <c:pt idx="28">
                  <c:v>119.44837913114185</c:v>
                </c:pt>
                <c:pt idx="29">
                  <c:v>134.18292043752766</c:v>
                </c:pt>
                <c:pt idx="30">
                  <c:v>128.3254403524036</c:v>
                </c:pt>
                <c:pt idx="31">
                  <c:v>125.87326746998212</c:v>
                </c:pt>
                <c:pt idx="32">
                  <c:v>123.13730049529029</c:v>
                </c:pt>
                <c:pt idx="33">
                  <c:v>129.88540282838579</c:v>
                </c:pt>
                <c:pt idx="34">
                  <c:v>125.01212027193657</c:v>
                </c:pt>
                <c:pt idx="35">
                  <c:v>123.50502390556044</c:v>
                </c:pt>
                <c:pt idx="36">
                  <c:v>123.13251038535168</c:v>
                </c:pt>
                <c:pt idx="37">
                  <c:v>137.25234759906547</c:v>
                </c:pt>
                <c:pt idx="38">
                  <c:v>133.12939969664436</c:v>
                </c:pt>
                <c:pt idx="39">
                  <c:v>131.72388849534141</c:v>
                </c:pt>
                <c:pt idx="40">
                  <c:v>129.94307358868878</c:v>
                </c:pt>
              </c:numCache>
            </c:numRef>
          </c:val>
          <c:smooth val="0"/>
          <c:extLst>
            <c:ext xmlns:c16="http://schemas.microsoft.com/office/drawing/2014/chart" uri="{C3380CC4-5D6E-409C-BE32-E72D297353CC}">
              <c16:uniqueId val="{00000000-F018-4B1E-BA77-A6AA2F1B8F15}"/>
            </c:ext>
          </c:extLst>
        </c:ser>
        <c:ser>
          <c:idx val="1"/>
          <c:order val="1"/>
          <c:tx>
            <c:strRef>
              <c:f>Grafdata!$B$58</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Grafdata!$C$58:$AQ$58</c:f>
              <c:numCache>
                <c:formatCode>General</c:formatCode>
                <c:ptCount val="41"/>
                <c:pt idx="0">
                  <c:v>107</c:v>
                </c:pt>
                <c:pt idx="1">
                  <c:v>118.29248642550851</c:v>
                </c:pt>
                <c:pt idx="2">
                  <c:v>100.72138626921372</c:v>
                </c:pt>
                <c:pt idx="3">
                  <c:v>98.768777278701094</c:v>
                </c:pt>
                <c:pt idx="4">
                  <c:v>100.49632200139787</c:v>
                </c:pt>
                <c:pt idx="5">
                  <c:v>115.63004903483888</c:v>
                </c:pt>
                <c:pt idx="6">
                  <c:v>101.13563379584537</c:v>
                </c:pt>
                <c:pt idx="7">
                  <c:v>98.885749914042918</c:v>
                </c:pt>
                <c:pt idx="8">
                  <c:v>99.739808734050513</c:v>
                </c:pt>
                <c:pt idx="9">
                  <c:v>108.31396723526086</c:v>
                </c:pt>
                <c:pt idx="10">
                  <c:v>99.285914975152366</c:v>
                </c:pt>
                <c:pt idx="11">
                  <c:v>96.294833170390078</c:v>
                </c:pt>
                <c:pt idx="12">
                  <c:v>96.980368556400549</c:v>
                </c:pt>
                <c:pt idx="13">
                  <c:v>110.77078630929834</c:v>
                </c:pt>
                <c:pt idx="14">
                  <c:v>97.624913078701539</c:v>
                </c:pt>
                <c:pt idx="15">
                  <c:v>95.897449527024648</c:v>
                </c:pt>
                <c:pt idx="16">
                  <c:v>96.310461850410263</c:v>
                </c:pt>
                <c:pt idx="17">
                  <c:v>106.05376387797415</c:v>
                </c:pt>
                <c:pt idx="18">
                  <c:v>95.217838896248963</c:v>
                </c:pt>
                <c:pt idx="19">
                  <c:v>95.27593510536019</c:v>
                </c:pt>
                <c:pt idx="20">
                  <c:v>97.08775280235028</c:v>
                </c:pt>
                <c:pt idx="21">
                  <c:v>115.45020632262677</c:v>
                </c:pt>
                <c:pt idx="22">
                  <c:v>100.03287011563272</c:v>
                </c:pt>
                <c:pt idx="23">
                  <c:v>99.23911543851446</c:v>
                </c:pt>
                <c:pt idx="24">
                  <c:v>99.559856411337108</c:v>
                </c:pt>
                <c:pt idx="25">
                  <c:v>117.23587532930749</c:v>
                </c:pt>
                <c:pt idx="26">
                  <c:v>100.77395943076527</c:v>
                </c:pt>
                <c:pt idx="27">
                  <c:v>100.21290233323545</c:v>
                </c:pt>
                <c:pt idx="28">
                  <c:v>101.95417361775182</c:v>
                </c:pt>
                <c:pt idx="29">
                  <c:v>124.46283818545564</c:v>
                </c:pt>
                <c:pt idx="30">
                  <c:v>104.03597173276886</c:v>
                </c:pt>
                <c:pt idx="31">
                  <c:v>102.12238658741005</c:v>
                </c:pt>
                <c:pt idx="32">
                  <c:v>105.03046220535687</c:v>
                </c:pt>
                <c:pt idx="33">
                  <c:v>116.88328865467255</c:v>
                </c:pt>
                <c:pt idx="34">
                  <c:v>98.710414631755867</c:v>
                </c:pt>
                <c:pt idx="35">
                  <c:v>97.581587215069405</c:v>
                </c:pt>
                <c:pt idx="36">
                  <c:v>103.99464880165289</c:v>
                </c:pt>
                <c:pt idx="37">
                  <c:v>119.55417626298819</c:v>
                </c:pt>
                <c:pt idx="38">
                  <c:v>102.81302622227064</c:v>
                </c:pt>
                <c:pt idx="39">
                  <c:v>102.70527107808402</c:v>
                </c:pt>
                <c:pt idx="40">
                  <c:v>107.17733236055417</c:v>
                </c:pt>
              </c:numCache>
            </c:numRef>
          </c:val>
          <c:smooth val="0"/>
          <c:extLst>
            <c:ext xmlns:c16="http://schemas.microsoft.com/office/drawing/2014/chart" uri="{C3380CC4-5D6E-409C-BE32-E72D297353CC}">
              <c16:uniqueId val="{00000001-F018-4B1E-BA77-A6AA2F1B8F15}"/>
            </c:ext>
          </c:extLst>
        </c:ser>
        <c:ser>
          <c:idx val="2"/>
          <c:order val="2"/>
          <c:tx>
            <c:strRef>
              <c:f>Grafdata!$B$59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Grafdata!$C$59:$AQ$59</c:f>
              <c:numCache>
                <c:formatCode>General</c:formatCode>
                <c:ptCount val="41"/>
                <c:pt idx="0">
                  <c:v>108</c:v>
                </c:pt>
                <c:pt idx="1">
                  <c:v>107.62329565695786</c:v>
                </c:pt>
                <c:pt idx="2">
                  <c:v>109.38448090858958</c:v>
                </c:pt>
                <c:pt idx="3">
                  <c:v>109.61494142114968</c:v>
                </c:pt>
                <c:pt idx="4">
                  <c:v>105.49190739862908</c:v>
                </c:pt>
                <c:pt idx="5">
                  <c:v>112.55343072221274</c:v>
                </c:pt>
                <c:pt idx="6">
                  <c:v>114.87040394491042</c:v>
                </c:pt>
                <c:pt idx="7">
                  <c:v>113.42614303306458</c:v>
                </c:pt>
                <c:pt idx="8">
                  <c:v>108.6646095999716</c:v>
                </c:pt>
                <c:pt idx="9">
                  <c:v>116.71801315646256</c:v>
                </c:pt>
                <c:pt idx="10">
                  <c:v>119.11636757957712</c:v>
                </c:pt>
                <c:pt idx="11">
                  <c:v>115.8147823184276</c:v>
                </c:pt>
                <c:pt idx="12">
                  <c:v>113.01652259205356</c:v>
                </c:pt>
                <c:pt idx="13">
                  <c:v>121.59369598723261</c:v>
                </c:pt>
                <c:pt idx="14">
                  <c:v>123.59475515662263</c:v>
                </c:pt>
                <c:pt idx="15">
                  <c:v>121.39446112195634</c:v>
                </c:pt>
                <c:pt idx="16">
                  <c:v>118.30001483903069</c:v>
                </c:pt>
                <c:pt idx="17">
                  <c:v>127.32999906039056</c:v>
                </c:pt>
                <c:pt idx="18">
                  <c:v>129.57149626990997</c:v>
                </c:pt>
                <c:pt idx="19">
                  <c:v>127.79443938937891</c:v>
                </c:pt>
                <c:pt idx="20">
                  <c:v>122.81788626092781</c:v>
                </c:pt>
                <c:pt idx="21">
                  <c:v>130.03994165440838</c:v>
                </c:pt>
                <c:pt idx="22">
                  <c:v>132.43483968706039</c:v>
                </c:pt>
                <c:pt idx="23">
                  <c:v>130.94670816288951</c:v>
                </c:pt>
                <c:pt idx="24">
                  <c:v>127.34393771949135</c:v>
                </c:pt>
                <c:pt idx="25">
                  <c:v>135.38767422379649</c:v>
                </c:pt>
                <c:pt idx="26">
                  <c:v>137.33333696801921</c:v>
                </c:pt>
                <c:pt idx="27">
                  <c:v>134.71577881081814</c:v>
                </c:pt>
                <c:pt idx="28">
                  <c:v>129.38059678390587</c:v>
                </c:pt>
                <c:pt idx="29">
                  <c:v>138.58399920243008</c:v>
                </c:pt>
                <c:pt idx="30">
                  <c:v>142.1666305366297</c:v>
                </c:pt>
                <c:pt idx="31">
                  <c:v>137.92384628459584</c:v>
                </c:pt>
                <c:pt idx="32">
                  <c:v>133.65670933386923</c:v>
                </c:pt>
                <c:pt idx="33">
                  <c:v>135.72722867994077</c:v>
                </c:pt>
                <c:pt idx="34">
                  <c:v>138.72430207700685</c:v>
                </c:pt>
                <c:pt idx="35">
                  <c:v>135.04376846109781</c:v>
                </c:pt>
                <c:pt idx="36">
                  <c:v>132.89365334040667</c:v>
                </c:pt>
                <c:pt idx="37">
                  <c:v>145.66897985398745</c:v>
                </c:pt>
                <c:pt idx="38">
                  <c:v>149.68922760509022</c:v>
                </c:pt>
                <c:pt idx="39">
                  <c:v>145.47640499693168</c:v>
                </c:pt>
                <c:pt idx="40">
                  <c:v>142.49394604476393</c:v>
                </c:pt>
              </c:numCache>
            </c:numRef>
          </c:val>
          <c:smooth val="0"/>
          <c:extLst>
            <c:ext xmlns:c16="http://schemas.microsoft.com/office/drawing/2014/chart" uri="{C3380CC4-5D6E-409C-BE32-E72D297353CC}">
              <c16:uniqueId val="{00000002-F018-4B1E-BA77-A6AA2F1B8F15}"/>
            </c:ext>
          </c:extLst>
        </c:ser>
        <c:ser>
          <c:idx val="3"/>
          <c:order val="3"/>
          <c:tx>
            <c:strRef>
              <c:f>Grafdata!$B$60</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Grafdata!$C$60:$AQ$60</c:f>
              <c:numCache>
                <c:formatCode>General</c:formatCode>
                <c:ptCount val="41"/>
                <c:pt idx="0">
                  <c:v>109</c:v>
                </c:pt>
                <c:pt idx="1">
                  <c:v>114.05657311406928</c:v>
                </c:pt>
                <c:pt idx="2">
                  <c:v>113.63520086139856</c:v>
                </c:pt>
                <c:pt idx="3">
                  <c:v>114.49535398505773</c:v>
                </c:pt>
                <c:pt idx="4">
                  <c:v>100.35218473480883</c:v>
                </c:pt>
                <c:pt idx="5">
                  <c:v>113.00695929298715</c:v>
                </c:pt>
                <c:pt idx="6">
                  <c:v>116.26245577269064</c:v>
                </c:pt>
                <c:pt idx="7">
                  <c:v>117.43130887355592</c:v>
                </c:pt>
                <c:pt idx="8">
                  <c:v>103.06451045083718</c:v>
                </c:pt>
                <c:pt idx="9">
                  <c:v>116.9095052347525</c:v>
                </c:pt>
                <c:pt idx="10">
                  <c:v>118.56238426891692</c:v>
                </c:pt>
                <c:pt idx="11">
                  <c:v>121.06102877540121</c:v>
                </c:pt>
                <c:pt idx="12">
                  <c:v>105.83876257709251</c:v>
                </c:pt>
                <c:pt idx="13">
                  <c:v>123.91501534954305</c:v>
                </c:pt>
                <c:pt idx="14">
                  <c:v>123.28012037361836</c:v>
                </c:pt>
                <c:pt idx="15">
                  <c:v>127.52698240061396</c:v>
                </c:pt>
                <c:pt idx="16">
                  <c:v>113.79545147479985</c:v>
                </c:pt>
                <c:pt idx="17">
                  <c:v>127.10228886278072</c:v>
                </c:pt>
                <c:pt idx="18">
                  <c:v>127.73290361852652</c:v>
                </c:pt>
                <c:pt idx="19">
                  <c:v>131.43505927069168</c:v>
                </c:pt>
                <c:pt idx="20">
                  <c:v>116.75361809124341</c:v>
                </c:pt>
                <c:pt idx="21">
                  <c:v>133.04551315021476</c:v>
                </c:pt>
                <c:pt idx="22">
                  <c:v>134.94638518544306</c:v>
                </c:pt>
                <c:pt idx="23">
                  <c:v>139.61565678904944</c:v>
                </c:pt>
                <c:pt idx="24">
                  <c:v>128.30867054286125</c:v>
                </c:pt>
                <c:pt idx="25">
                  <c:v>142.69366463800159</c:v>
                </c:pt>
                <c:pt idx="26">
                  <c:v>143.6418896734838</c:v>
                </c:pt>
                <c:pt idx="27">
                  <c:v>147.19245699865334</c:v>
                </c:pt>
                <c:pt idx="28">
                  <c:v>132.47877922771451</c:v>
                </c:pt>
                <c:pt idx="29">
                  <c:v>145.59326735287536</c:v>
                </c:pt>
                <c:pt idx="30">
                  <c:v>146.22686235601611</c:v>
                </c:pt>
                <c:pt idx="31">
                  <c:v>148.91514989743322</c:v>
                </c:pt>
                <c:pt idx="32">
                  <c:v>135.73063722441833</c:v>
                </c:pt>
                <c:pt idx="33">
                  <c:v>145.31756691773731</c:v>
                </c:pt>
                <c:pt idx="34">
                  <c:v>149.15755911998642</c:v>
                </c:pt>
                <c:pt idx="35">
                  <c:v>154.67880117893134</c:v>
                </c:pt>
                <c:pt idx="36">
                  <c:v>141.5084027931637</c:v>
                </c:pt>
                <c:pt idx="37">
                  <c:v>156.52325399676016</c:v>
                </c:pt>
                <c:pt idx="38">
                  <c:v>158.14397418216117</c:v>
                </c:pt>
                <c:pt idx="39">
                  <c:v>163.49933972119354</c:v>
                </c:pt>
                <c:pt idx="40">
                  <c:v>148.2965918926289</c:v>
                </c:pt>
              </c:numCache>
            </c:numRef>
          </c:val>
          <c:smooth val="0"/>
          <c:extLst>
            <c:ext xmlns:c16="http://schemas.microsoft.com/office/drawing/2014/chart" uri="{C3380CC4-5D6E-409C-BE32-E72D297353CC}">
              <c16:uniqueId val="{00000003-F018-4B1E-BA77-A6AA2F1B8F15}"/>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Grafdata!$B$35:$AP$35</c:f>
              <c:numCache>
                <c:formatCode>General</c:formatCode>
                <c:ptCount val="41"/>
                <c:pt idx="0">
                  <c:v>324.75</c:v>
                </c:pt>
                <c:pt idx="1">
                  <c:v>321.25</c:v>
                </c:pt>
                <c:pt idx="2">
                  <c:v>317.5</c:v>
                </c:pt>
                <c:pt idx="3">
                  <c:v>305.5</c:v>
                </c:pt>
                <c:pt idx="4">
                  <c:v>309</c:v>
                </c:pt>
                <c:pt idx="5">
                  <c:v>306.25</c:v>
                </c:pt>
                <c:pt idx="6">
                  <c:v>303.75</c:v>
                </c:pt>
                <c:pt idx="7">
                  <c:v>304.5</c:v>
                </c:pt>
                <c:pt idx="8">
                  <c:v>297.5</c:v>
                </c:pt>
                <c:pt idx="9">
                  <c:v>291</c:v>
                </c:pt>
                <c:pt idx="10">
                  <c:v>294.5</c:v>
                </c:pt>
                <c:pt idx="11">
                  <c:v>292.25</c:v>
                </c:pt>
                <c:pt idx="12">
                  <c:v>292.75</c:v>
                </c:pt>
                <c:pt idx="13">
                  <c:v>303.5</c:v>
                </c:pt>
                <c:pt idx="14">
                  <c:v>310.5</c:v>
                </c:pt>
                <c:pt idx="15">
                  <c:v>310.75</c:v>
                </c:pt>
                <c:pt idx="16">
                  <c:v>321.25</c:v>
                </c:pt>
                <c:pt idx="17">
                  <c:v>327.75</c:v>
                </c:pt>
                <c:pt idx="18">
                  <c:v>323.5</c:v>
                </c:pt>
                <c:pt idx="19">
                  <c:v>327</c:v>
                </c:pt>
                <c:pt idx="20">
                  <c:v>314.5</c:v>
                </c:pt>
                <c:pt idx="21">
                  <c:v>306</c:v>
                </c:pt>
                <c:pt idx="22">
                  <c:v>311.75</c:v>
                </c:pt>
                <c:pt idx="23">
                  <c:v>308</c:v>
                </c:pt>
                <c:pt idx="24">
                  <c:v>312.25</c:v>
                </c:pt>
                <c:pt idx="25">
                  <c:v>317</c:v>
                </c:pt>
                <c:pt idx="26">
                  <c:v>310.75</c:v>
                </c:pt>
                <c:pt idx="27">
                  <c:v>304</c:v>
                </c:pt>
                <c:pt idx="28">
                  <c:v>305.75</c:v>
                </c:pt>
                <c:pt idx="29">
                  <c:v>304.5</c:v>
                </c:pt>
                <c:pt idx="30">
                  <c:v>308.25</c:v>
                </c:pt>
                <c:pt idx="31">
                  <c:v>331.25</c:v>
                </c:pt>
                <c:pt idx="32">
                  <c:v>324.5</c:v>
                </c:pt>
                <c:pt idx="33">
                  <c:v>331.5</c:v>
                </c:pt>
                <c:pt idx="34">
                  <c:v>339.75</c:v>
                </c:pt>
                <c:pt idx="35">
                  <c:v>336.75</c:v>
                </c:pt>
                <c:pt idx="36">
                  <c:v>351.25</c:v>
                </c:pt>
                <c:pt idx="37">
                  <c:v>362.75</c:v>
                </c:pt>
                <c:pt idx="38">
                  <c:v>383</c:v>
                </c:pt>
                <c:pt idx="39">
                  <c:v>393.5</c:v>
                </c:pt>
                <c:pt idx="40">
                  <c:v>390.75</c:v>
                </c:pt>
              </c:numCache>
            </c:numRef>
          </c:val>
          <c:smooth val="0"/>
          <c:extLst>
            <c:ext xmlns:c16="http://schemas.microsoft.com/office/drawing/2014/chart" uri="{C3380CC4-5D6E-409C-BE32-E72D297353CC}">
              <c16:uniqueId val="{00000000-2D8B-4B4A-948E-78E9FD5E03D6}"/>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Grafdata!$B$36:$AP$36</c:f>
              <c:numCache>
                <c:formatCode>General</c:formatCode>
                <c:ptCount val="41"/>
                <c:pt idx="0">
                  <c:v>139</c:v>
                </c:pt>
                <c:pt idx="1">
                  <c:v>136</c:v>
                </c:pt>
                <c:pt idx="2">
                  <c:v>131.75</c:v>
                </c:pt>
                <c:pt idx="3">
                  <c:v>125.75</c:v>
                </c:pt>
                <c:pt idx="4">
                  <c:v>127</c:v>
                </c:pt>
                <c:pt idx="5">
                  <c:v>124.5</c:v>
                </c:pt>
                <c:pt idx="6">
                  <c:v>122.75</c:v>
                </c:pt>
                <c:pt idx="7">
                  <c:v>122.5</c:v>
                </c:pt>
                <c:pt idx="8">
                  <c:v>118.75</c:v>
                </c:pt>
                <c:pt idx="9">
                  <c:v>115.5</c:v>
                </c:pt>
                <c:pt idx="10">
                  <c:v>118.5</c:v>
                </c:pt>
                <c:pt idx="11">
                  <c:v>120.75</c:v>
                </c:pt>
                <c:pt idx="12">
                  <c:v>119.25</c:v>
                </c:pt>
                <c:pt idx="13">
                  <c:v>124.75</c:v>
                </c:pt>
                <c:pt idx="14">
                  <c:v>131.25</c:v>
                </c:pt>
                <c:pt idx="15">
                  <c:v>127</c:v>
                </c:pt>
                <c:pt idx="16">
                  <c:v>133.25</c:v>
                </c:pt>
                <c:pt idx="17">
                  <c:v>130.25</c:v>
                </c:pt>
                <c:pt idx="18">
                  <c:v>123.5</c:v>
                </c:pt>
                <c:pt idx="19">
                  <c:v>130.5</c:v>
                </c:pt>
                <c:pt idx="20">
                  <c:v>123.5</c:v>
                </c:pt>
                <c:pt idx="21">
                  <c:v>127.25</c:v>
                </c:pt>
                <c:pt idx="22">
                  <c:v>135.75</c:v>
                </c:pt>
                <c:pt idx="23">
                  <c:v>131.25</c:v>
                </c:pt>
                <c:pt idx="24">
                  <c:v>134.25</c:v>
                </c:pt>
                <c:pt idx="25">
                  <c:v>135.5</c:v>
                </c:pt>
                <c:pt idx="26">
                  <c:v>132.5</c:v>
                </c:pt>
                <c:pt idx="27">
                  <c:v>128.25</c:v>
                </c:pt>
                <c:pt idx="28">
                  <c:v>134</c:v>
                </c:pt>
                <c:pt idx="29">
                  <c:v>134.75</c:v>
                </c:pt>
                <c:pt idx="30">
                  <c:v>132.75</c:v>
                </c:pt>
                <c:pt idx="31">
                  <c:v>140</c:v>
                </c:pt>
                <c:pt idx="32">
                  <c:v>133.5</c:v>
                </c:pt>
                <c:pt idx="33">
                  <c:v>136.25</c:v>
                </c:pt>
                <c:pt idx="34">
                  <c:v>140</c:v>
                </c:pt>
                <c:pt idx="35">
                  <c:v>141</c:v>
                </c:pt>
                <c:pt idx="36">
                  <c:v>147.25</c:v>
                </c:pt>
                <c:pt idx="37">
                  <c:v>151.75</c:v>
                </c:pt>
                <c:pt idx="38">
                  <c:v>160.5</c:v>
                </c:pt>
                <c:pt idx="39">
                  <c:v>166.25</c:v>
                </c:pt>
                <c:pt idx="40">
                  <c:v>165.75</c:v>
                </c:pt>
              </c:numCache>
            </c:numRef>
          </c:val>
          <c:smooth val="0"/>
          <c:extLst>
            <c:ext xmlns:c16="http://schemas.microsoft.com/office/drawing/2014/chart" uri="{C3380CC4-5D6E-409C-BE32-E72D297353CC}">
              <c16:uniqueId val="{00000001-2D8B-4B4A-948E-78E9FD5E03D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Grafdata!$B$35:$AP$35</c:f>
              <c:numCache>
                <c:formatCode>General</c:formatCode>
                <c:ptCount val="41"/>
                <c:pt idx="0">
                  <c:v>54</c:v>
                </c:pt>
                <c:pt idx="1">
                  <c:v>54.5</c:v>
                </c:pt>
                <c:pt idx="2">
                  <c:v>53.75</c:v>
                </c:pt>
                <c:pt idx="3">
                  <c:v>55.5</c:v>
                </c:pt>
                <c:pt idx="4">
                  <c:v>52.25</c:v>
                </c:pt>
                <c:pt idx="5">
                  <c:v>49.75</c:v>
                </c:pt>
                <c:pt idx="6">
                  <c:v>50.5</c:v>
                </c:pt>
                <c:pt idx="7">
                  <c:v>45.75</c:v>
                </c:pt>
                <c:pt idx="8">
                  <c:v>49.5</c:v>
                </c:pt>
                <c:pt idx="9">
                  <c:v>48.75</c:v>
                </c:pt>
                <c:pt idx="10">
                  <c:v>47.25</c:v>
                </c:pt>
                <c:pt idx="11">
                  <c:v>48.25</c:v>
                </c:pt>
                <c:pt idx="12">
                  <c:v>44</c:v>
                </c:pt>
                <c:pt idx="13">
                  <c:v>46.75</c:v>
                </c:pt>
                <c:pt idx="14">
                  <c:v>44.75</c:v>
                </c:pt>
                <c:pt idx="15">
                  <c:v>40.5</c:v>
                </c:pt>
                <c:pt idx="16">
                  <c:v>38</c:v>
                </c:pt>
                <c:pt idx="17">
                  <c:v>35</c:v>
                </c:pt>
                <c:pt idx="18">
                  <c:v>34.25</c:v>
                </c:pt>
                <c:pt idx="19">
                  <c:v>36.5</c:v>
                </c:pt>
                <c:pt idx="20">
                  <c:v>43.25</c:v>
                </c:pt>
                <c:pt idx="21">
                  <c:v>44</c:v>
                </c:pt>
                <c:pt idx="22">
                  <c:v>44.75</c:v>
                </c:pt>
                <c:pt idx="23">
                  <c:v>43.25</c:v>
                </c:pt>
                <c:pt idx="24">
                  <c:v>41.75</c:v>
                </c:pt>
                <c:pt idx="25">
                  <c:v>44.25</c:v>
                </c:pt>
                <c:pt idx="26">
                  <c:v>47</c:v>
                </c:pt>
                <c:pt idx="27">
                  <c:v>48.25</c:v>
                </c:pt>
                <c:pt idx="28">
                  <c:v>48.75</c:v>
                </c:pt>
                <c:pt idx="29">
                  <c:v>48.75</c:v>
                </c:pt>
                <c:pt idx="30">
                  <c:v>45.75</c:v>
                </c:pt>
                <c:pt idx="31">
                  <c:v>50.25</c:v>
                </c:pt>
                <c:pt idx="32">
                  <c:v>49.75</c:v>
                </c:pt>
                <c:pt idx="33">
                  <c:v>45</c:v>
                </c:pt>
                <c:pt idx="34">
                  <c:v>44.75</c:v>
                </c:pt>
                <c:pt idx="35">
                  <c:v>41.25</c:v>
                </c:pt>
                <c:pt idx="36">
                  <c:v>38.75</c:v>
                </c:pt>
                <c:pt idx="37">
                  <c:v>41.75</c:v>
                </c:pt>
                <c:pt idx="38">
                  <c:v>43.5</c:v>
                </c:pt>
                <c:pt idx="39">
                  <c:v>44.75</c:v>
                </c:pt>
                <c:pt idx="40">
                  <c:v>41</c:v>
                </c:pt>
              </c:numCache>
            </c:numRef>
          </c:val>
          <c:smooth val="0"/>
          <c:extLst>
            <c:ext xmlns:c16="http://schemas.microsoft.com/office/drawing/2014/chart" uri="{C3380CC4-5D6E-409C-BE32-E72D297353CC}">
              <c16:uniqueId val="{00000000-CF13-4E47-BD37-FCC99D8F610B}"/>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Grafdata!$B$36:$AP$36</c:f>
              <c:numCache>
                <c:formatCode>General</c:formatCode>
                <c:ptCount val="41"/>
                <c:pt idx="0">
                  <c:v>19.5</c:v>
                </c:pt>
                <c:pt idx="1">
                  <c:v>21.75</c:v>
                </c:pt>
                <c:pt idx="2">
                  <c:v>21.75</c:v>
                </c:pt>
                <c:pt idx="3">
                  <c:v>21</c:v>
                </c:pt>
                <c:pt idx="4">
                  <c:v>21.5</c:v>
                </c:pt>
                <c:pt idx="5">
                  <c:v>19.75</c:v>
                </c:pt>
                <c:pt idx="6">
                  <c:v>20</c:v>
                </c:pt>
                <c:pt idx="7">
                  <c:v>21.75</c:v>
                </c:pt>
                <c:pt idx="8">
                  <c:v>22</c:v>
                </c:pt>
                <c:pt idx="9">
                  <c:v>23</c:v>
                </c:pt>
                <c:pt idx="10">
                  <c:v>20.75</c:v>
                </c:pt>
                <c:pt idx="11">
                  <c:v>17.75</c:v>
                </c:pt>
                <c:pt idx="12">
                  <c:v>16.5</c:v>
                </c:pt>
                <c:pt idx="13">
                  <c:v>14.75</c:v>
                </c:pt>
                <c:pt idx="14">
                  <c:v>15</c:v>
                </c:pt>
                <c:pt idx="15">
                  <c:v>15.75</c:v>
                </c:pt>
                <c:pt idx="16">
                  <c:v>14.75</c:v>
                </c:pt>
                <c:pt idx="17">
                  <c:v>15.5</c:v>
                </c:pt>
                <c:pt idx="18">
                  <c:v>15</c:v>
                </c:pt>
                <c:pt idx="19">
                  <c:v>15.25</c:v>
                </c:pt>
                <c:pt idx="20">
                  <c:v>16.75</c:v>
                </c:pt>
                <c:pt idx="21">
                  <c:v>18.25</c:v>
                </c:pt>
                <c:pt idx="22">
                  <c:v>18.25</c:v>
                </c:pt>
                <c:pt idx="23">
                  <c:v>19</c:v>
                </c:pt>
                <c:pt idx="24">
                  <c:v>18</c:v>
                </c:pt>
                <c:pt idx="25">
                  <c:v>18</c:v>
                </c:pt>
                <c:pt idx="26">
                  <c:v>19.75</c:v>
                </c:pt>
                <c:pt idx="27">
                  <c:v>20</c:v>
                </c:pt>
                <c:pt idx="28">
                  <c:v>20.75</c:v>
                </c:pt>
                <c:pt idx="29">
                  <c:v>18.75</c:v>
                </c:pt>
                <c:pt idx="30">
                  <c:v>20</c:v>
                </c:pt>
                <c:pt idx="31">
                  <c:v>19.5</c:v>
                </c:pt>
                <c:pt idx="32">
                  <c:v>20.25</c:v>
                </c:pt>
                <c:pt idx="33">
                  <c:v>20</c:v>
                </c:pt>
                <c:pt idx="34">
                  <c:v>18</c:v>
                </c:pt>
                <c:pt idx="35">
                  <c:v>17.75</c:v>
                </c:pt>
                <c:pt idx="36">
                  <c:v>16.75</c:v>
                </c:pt>
                <c:pt idx="37">
                  <c:v>18</c:v>
                </c:pt>
                <c:pt idx="38">
                  <c:v>18.5</c:v>
                </c:pt>
                <c:pt idx="39">
                  <c:v>19.5</c:v>
                </c:pt>
                <c:pt idx="40">
                  <c:v>17.25</c:v>
                </c:pt>
              </c:numCache>
            </c:numRef>
          </c:val>
          <c:smooth val="0"/>
          <c:extLst>
            <c:ext xmlns:c16="http://schemas.microsoft.com/office/drawing/2014/chart" uri="{C3380CC4-5D6E-409C-BE32-E72D297353CC}">
              <c16:uniqueId val="{00000001-CF13-4E47-BD37-FCC99D8F610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101.22702009405729</c:v>
                </c:pt>
                <c:pt idx="2">
                  <c:v>99.286019666524155</c:v>
                </c:pt>
                <c:pt idx="3">
                  <c:v>98.514322359982899</c:v>
                </c:pt>
                <c:pt idx="4">
                  <c:v>100.81872595126123</c:v>
                </c:pt>
                <c:pt idx="5">
                  <c:v>102.31509191962377</c:v>
                </c:pt>
                <c:pt idx="6">
                  <c:v>100.63488670371954</c:v>
                </c:pt>
                <c:pt idx="7">
                  <c:v>99.602394185549386</c:v>
                </c:pt>
                <c:pt idx="8">
                  <c:v>102.15049166310389</c:v>
                </c:pt>
                <c:pt idx="9">
                  <c:v>104.28815733219325</c:v>
                </c:pt>
                <c:pt idx="10">
                  <c:v>102.02436938862762</c:v>
                </c:pt>
                <c:pt idx="11">
                  <c:v>101.32321504916631</c:v>
                </c:pt>
                <c:pt idx="12">
                  <c:v>103.39033775117572</c:v>
                </c:pt>
                <c:pt idx="13">
                  <c:v>105.26507054296708</c:v>
                </c:pt>
                <c:pt idx="14">
                  <c:v>103.61906797776828</c:v>
                </c:pt>
                <c:pt idx="15">
                  <c:v>102.85164600042754</c:v>
                </c:pt>
                <c:pt idx="16">
                  <c:v>105.48311244121419</c:v>
                </c:pt>
                <c:pt idx="17">
                  <c:v>106.31893971782813</c:v>
                </c:pt>
                <c:pt idx="18">
                  <c:v>105.19238991021804</c:v>
                </c:pt>
                <c:pt idx="19">
                  <c:v>105.26720820863616</c:v>
                </c:pt>
                <c:pt idx="20">
                  <c:v>107.60795211628901</c:v>
                </c:pt>
                <c:pt idx="21">
                  <c:v>109.10218041898247</c:v>
                </c:pt>
                <c:pt idx="22">
                  <c:v>107.42197520307823</c:v>
                </c:pt>
                <c:pt idx="23">
                  <c:v>107.248824283882</c:v>
                </c:pt>
                <c:pt idx="24">
                  <c:v>109.45061992304403</c:v>
                </c:pt>
                <c:pt idx="25">
                  <c:v>110.33775117571612</c:v>
                </c:pt>
                <c:pt idx="26">
                  <c:v>108.82642154766994</c:v>
                </c:pt>
                <c:pt idx="27">
                  <c:v>108.00555793073963</c:v>
                </c:pt>
                <c:pt idx="28">
                  <c:v>109.99358700299273</c:v>
                </c:pt>
                <c:pt idx="29">
                  <c:v>111.13082513894827</c:v>
                </c:pt>
                <c:pt idx="30">
                  <c:v>109.6601111586148</c:v>
                </c:pt>
                <c:pt idx="31">
                  <c:v>108.06968790081231</c:v>
                </c:pt>
                <c:pt idx="32">
                  <c:v>107.90081231295426</c:v>
                </c:pt>
                <c:pt idx="33">
                  <c:v>108.92902949978624</c:v>
                </c:pt>
                <c:pt idx="34">
                  <c:v>108.14236853356135</c:v>
                </c:pt>
                <c:pt idx="35">
                  <c:v>105.20307823856349</c:v>
                </c:pt>
                <c:pt idx="36">
                  <c:v>108.4737067122702</c:v>
                </c:pt>
                <c:pt idx="37">
                  <c:v>110.17742625053441</c:v>
                </c:pt>
                <c:pt idx="38">
                  <c:v>108.6746472851646</c:v>
                </c:pt>
                <c:pt idx="39">
                  <c:v>108.50149636596836</c:v>
                </c:pt>
                <c:pt idx="40">
                  <c:v>111.76357417699872</c:v>
                </c:pt>
              </c:numCache>
            </c:numRef>
          </c:val>
          <c:smooth val="0"/>
          <c:extLst>
            <c:ext xmlns:c16="http://schemas.microsoft.com/office/drawing/2014/chart" uri="{C3380CC4-5D6E-409C-BE32-E72D297353CC}">
              <c16:uniqueId val="{00000000-0FF0-4C5F-8B5B-93D5B6D1DE49}"/>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101.07252539570045</c:v>
                </c:pt>
                <c:pt idx="2">
                  <c:v>100.10394519253485</c:v>
                </c:pt>
                <c:pt idx="3">
                  <c:v>99.258209307819513</c:v>
                </c:pt>
                <c:pt idx="4">
                  <c:v>101.3607370659107</c:v>
                </c:pt>
                <c:pt idx="5">
                  <c:v>102.45688636900543</c:v>
                </c:pt>
                <c:pt idx="6">
                  <c:v>101.76234349161351</c:v>
                </c:pt>
                <c:pt idx="7">
                  <c:v>100.60477202929364</c:v>
                </c:pt>
                <c:pt idx="8">
                  <c:v>102.80652019844082</c:v>
                </c:pt>
                <c:pt idx="9">
                  <c:v>104.70588235294117</c:v>
                </c:pt>
                <c:pt idx="10">
                  <c:v>103.26009922041105</c:v>
                </c:pt>
                <c:pt idx="11">
                  <c:v>102.62225372076541</c:v>
                </c:pt>
                <c:pt idx="12">
                  <c:v>104.38459721237892</c:v>
                </c:pt>
                <c:pt idx="13">
                  <c:v>105.50437042286794</c:v>
                </c:pt>
                <c:pt idx="14">
                  <c:v>104.89959839310181</c:v>
                </c:pt>
                <c:pt idx="15">
                  <c:v>104.16725726387904</c:v>
                </c:pt>
                <c:pt idx="16">
                  <c:v>106.90763052208835</c:v>
                </c:pt>
                <c:pt idx="17">
                  <c:v>107.29978738483345</c:v>
                </c:pt>
                <c:pt idx="18">
                  <c:v>106.48240018899126</c:v>
                </c:pt>
                <c:pt idx="19">
                  <c:v>106.21781242617529</c:v>
                </c:pt>
                <c:pt idx="20">
                  <c:v>108.72194660996929</c:v>
                </c:pt>
                <c:pt idx="21">
                  <c:v>110.04016064257029</c:v>
                </c:pt>
                <c:pt idx="22">
                  <c:v>109.08575478384125</c:v>
                </c:pt>
                <c:pt idx="23">
                  <c:v>109.06213087644696</c:v>
                </c:pt>
                <c:pt idx="24">
                  <c:v>110.93314434207417</c:v>
                </c:pt>
                <c:pt idx="25">
                  <c:v>112.23245924875974</c:v>
                </c:pt>
                <c:pt idx="26">
                  <c:v>110.90952043467989</c:v>
                </c:pt>
                <c:pt idx="27">
                  <c:v>110.70635483108906</c:v>
                </c:pt>
                <c:pt idx="28">
                  <c:v>112.0859910229152</c:v>
                </c:pt>
                <c:pt idx="29">
                  <c:v>113.37585636664305</c:v>
                </c:pt>
                <c:pt idx="30">
                  <c:v>112.10489014883062</c:v>
                </c:pt>
                <c:pt idx="31">
                  <c:v>111.15520907158044</c:v>
                </c:pt>
                <c:pt idx="32">
                  <c:v>110.55043704228679</c:v>
                </c:pt>
                <c:pt idx="33">
                  <c:v>110.78195133475077</c:v>
                </c:pt>
                <c:pt idx="34">
                  <c:v>110.02598629813372</c:v>
                </c:pt>
                <c:pt idx="35">
                  <c:v>108.22111977321049</c:v>
                </c:pt>
                <c:pt idx="36">
                  <c:v>110.85282305693362</c:v>
                </c:pt>
                <c:pt idx="37">
                  <c:v>113.11126860382707</c:v>
                </c:pt>
                <c:pt idx="38">
                  <c:v>110.86227261989133</c:v>
                </c:pt>
                <c:pt idx="39">
                  <c:v>110.69690526813135</c:v>
                </c:pt>
                <c:pt idx="40">
                  <c:v>114.05622489959839</c:v>
                </c:pt>
              </c:numCache>
            </c:numRef>
          </c:val>
          <c:smooth val="0"/>
          <c:extLst>
            <c:ext xmlns:c16="http://schemas.microsoft.com/office/drawing/2014/chart" uri="{C3380CC4-5D6E-409C-BE32-E72D297353CC}">
              <c16:uniqueId val="{00000001-0FF0-4C5F-8B5B-93D5B6D1DE49}"/>
            </c:ext>
          </c:extLst>
        </c:ser>
        <c:ser>
          <c:idx val="2"/>
          <c:order val="2"/>
          <c:tx>
            <c:strRef>
              <c:f>Grafdata!$A$22</c:f>
              <c:strCache>
                <c:ptCount val="1"/>
                <c:pt idx="0">
                  <c:v>Gävleborgs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Grafdata!$B$22:$AP$22</c:f>
              <c:numCache>
                <c:formatCode>General</c:formatCode>
                <c:ptCount val="41"/>
                <c:pt idx="0">
                  <c:v>100</c:v>
                </c:pt>
                <c:pt idx="1">
                  <c:v>101.87940485512921</c:v>
                </c:pt>
                <c:pt idx="2">
                  <c:v>98.903680501174634</c:v>
                </c:pt>
                <c:pt idx="3">
                  <c:v>97.807361002349253</c:v>
                </c:pt>
                <c:pt idx="4">
                  <c:v>100.23492560689115</c:v>
                </c:pt>
                <c:pt idx="5">
                  <c:v>101.72278778386844</c:v>
                </c:pt>
                <c:pt idx="6">
                  <c:v>96.867658574784656</c:v>
                </c:pt>
                <c:pt idx="7">
                  <c:v>94.361785434612372</c:v>
                </c:pt>
                <c:pt idx="8">
                  <c:v>93.657008613938913</c:v>
                </c:pt>
                <c:pt idx="9">
                  <c:v>99.45184025058731</c:v>
                </c:pt>
                <c:pt idx="10">
                  <c:v>97.885669537979638</c:v>
                </c:pt>
                <c:pt idx="11">
                  <c:v>94.440093970242756</c:v>
                </c:pt>
                <c:pt idx="12">
                  <c:v>96.084573218480813</c:v>
                </c:pt>
                <c:pt idx="13">
                  <c:v>100.9397024275646</c:v>
                </c:pt>
                <c:pt idx="14">
                  <c:v>96.789350039154272</c:v>
                </c:pt>
                <c:pt idx="15">
                  <c:v>96.241190289741581</c:v>
                </c:pt>
                <c:pt idx="16">
                  <c:v>99.843382928739231</c:v>
                </c:pt>
                <c:pt idx="17">
                  <c:v>98.747063429913865</c:v>
                </c:pt>
                <c:pt idx="18">
                  <c:v>99.45184025058731</c:v>
                </c:pt>
                <c:pt idx="19">
                  <c:v>102.81910728269381</c:v>
                </c:pt>
                <c:pt idx="20">
                  <c:v>104.7768206734534</c:v>
                </c:pt>
                <c:pt idx="21">
                  <c:v>108.30070477682068</c:v>
                </c:pt>
                <c:pt idx="22">
                  <c:v>103.05403288958496</c:v>
                </c:pt>
                <c:pt idx="23">
                  <c:v>101.09631949882537</c:v>
                </c:pt>
                <c:pt idx="24">
                  <c:v>104.07204385277996</c:v>
                </c:pt>
                <c:pt idx="25">
                  <c:v>107.12607674236492</c:v>
                </c:pt>
                <c:pt idx="26">
                  <c:v>104.22866092404072</c:v>
                </c:pt>
                <c:pt idx="27">
                  <c:v>106.96945967110415</c:v>
                </c:pt>
                <c:pt idx="28">
                  <c:v>105.16836335160532</c:v>
                </c:pt>
                <c:pt idx="29">
                  <c:v>107.83085356303837</c:v>
                </c:pt>
                <c:pt idx="30">
                  <c:v>103.8371182458888</c:v>
                </c:pt>
                <c:pt idx="31">
                  <c:v>100.70477682067346</c:v>
                </c:pt>
                <c:pt idx="32">
                  <c:v>105.48159749412686</c:v>
                </c:pt>
                <c:pt idx="33">
                  <c:v>98.668754894283481</c:v>
                </c:pt>
                <c:pt idx="34">
                  <c:v>100.15661707126077</c:v>
                </c:pt>
                <c:pt idx="35">
                  <c:v>96.319498825371966</c:v>
                </c:pt>
                <c:pt idx="36">
                  <c:v>93.34377447141739</c:v>
                </c:pt>
                <c:pt idx="37">
                  <c:v>98.355520751761944</c:v>
                </c:pt>
                <c:pt idx="38">
                  <c:v>96.476115896632734</c:v>
                </c:pt>
                <c:pt idx="39">
                  <c:v>98.512137823022712</c:v>
                </c:pt>
                <c:pt idx="40">
                  <c:v>104.62020360219265</c:v>
                </c:pt>
              </c:numCache>
            </c:numRef>
          </c:val>
          <c:smooth val="0"/>
          <c:extLst>
            <c:ext xmlns:c16="http://schemas.microsoft.com/office/drawing/2014/chart" uri="{C3380CC4-5D6E-409C-BE32-E72D297353CC}">
              <c16:uniqueId val="{00000002-0FF0-4C5F-8B5B-93D5B6D1DE49}"/>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77.10180179141642</c:v>
                </c:pt>
                <c:pt idx="2">
                  <c:v>82.785571835337251</c:v>
                </c:pt>
                <c:pt idx="3">
                  <c:v>118.81678905322374</c:v>
                </c:pt>
                <c:pt idx="4">
                  <c:v>102.0173608309221</c:v>
                </c:pt>
                <c:pt idx="5">
                  <c:v>78.807336276758846</c:v>
                </c:pt>
                <c:pt idx="6">
                  <c:v>86.227189412890354</c:v>
                </c:pt>
                <c:pt idx="7">
                  <c:v>122.72585795474195</c:v>
                </c:pt>
                <c:pt idx="8">
                  <c:v>119.23812927248204</c:v>
                </c:pt>
                <c:pt idx="9">
                  <c:v>98.797076555961596</c:v>
                </c:pt>
                <c:pt idx="10">
                  <c:v>117.77871280851211</c:v>
                </c:pt>
                <c:pt idx="11">
                  <c:v>173.18120511372152</c:v>
                </c:pt>
                <c:pt idx="12">
                  <c:v>155.00997152639283</c:v>
                </c:pt>
                <c:pt idx="13">
                  <c:v>128.50300298569402</c:v>
                </c:pt>
                <c:pt idx="14">
                  <c:v>164.63739380036196</c:v>
                </c:pt>
                <c:pt idx="15">
                  <c:v>210.68451934937232</c:v>
                </c:pt>
                <c:pt idx="16">
                  <c:v>203.64104810540999</c:v>
                </c:pt>
                <c:pt idx="17">
                  <c:v>157.1472212295526</c:v>
                </c:pt>
                <c:pt idx="18">
                  <c:v>177.66551004645694</c:v>
                </c:pt>
                <c:pt idx="19">
                  <c:v>221.10505262429825</c:v>
                </c:pt>
                <c:pt idx="20">
                  <c:v>189.54661256297047</c:v>
                </c:pt>
                <c:pt idx="21">
                  <c:v>149.87492362848283</c:v>
                </c:pt>
                <c:pt idx="22">
                  <c:v>176.53636436994938</c:v>
                </c:pt>
                <c:pt idx="23">
                  <c:v>232.95214820109052</c:v>
                </c:pt>
                <c:pt idx="24">
                  <c:v>204.84108960540422</c:v>
                </c:pt>
                <c:pt idx="25">
                  <c:v>149.37404175360533</c:v>
                </c:pt>
                <c:pt idx="26">
                  <c:v>173.47112868456546</c:v>
                </c:pt>
                <c:pt idx="27">
                  <c:v>215.4241645244216</c:v>
                </c:pt>
                <c:pt idx="28">
                  <c:v>171.03242763438504</c:v>
                </c:pt>
                <c:pt idx="29">
                  <c:v>125.90637140189286</c:v>
                </c:pt>
                <c:pt idx="30">
                  <c:v>144.64995907639457</c:v>
                </c:pt>
                <c:pt idx="31">
                  <c:v>204.27449940631953</c:v>
                </c:pt>
                <c:pt idx="32">
                  <c:v>108.36397800500305</c:v>
                </c:pt>
                <c:pt idx="33">
                  <c:v>91.254452603548245</c:v>
                </c:pt>
                <c:pt idx="34">
                  <c:v>145.86383390780085</c:v>
                </c:pt>
                <c:pt idx="35">
                  <c:v>179.18025983607501</c:v>
                </c:pt>
                <c:pt idx="36">
                  <c:v>180.10017637497549</c:v>
                </c:pt>
                <c:pt idx="37">
                  <c:v>169.95112222901079</c:v>
                </c:pt>
                <c:pt idx="38">
                  <c:v>232.73657878658628</c:v>
                </c:pt>
                <c:pt idx="39">
                  <c:v>290.99277208433722</c:v>
                </c:pt>
                <c:pt idx="40">
                  <c:v>311.94969278476486</c:v>
                </c:pt>
              </c:numCache>
            </c:numRef>
          </c:val>
          <c:smooth val="0"/>
          <c:extLst>
            <c:ext xmlns:c16="http://schemas.microsoft.com/office/drawing/2014/chart" uri="{C3380CC4-5D6E-409C-BE32-E72D297353CC}">
              <c16:uniqueId val="{00000000-82A0-4943-B647-664B9B2BBA1F}"/>
            </c:ext>
          </c:extLst>
        </c:ser>
        <c:ser>
          <c:idx val="1"/>
          <c:order val="1"/>
          <c:tx>
            <c:strRef>
              <c:f>Grafdata!$A$36</c:f>
              <c:strCache>
                <c:ptCount val="1"/>
                <c:pt idx="0">
                  <c:v>Gävleborgs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Grafdata!$B$36:$AP$36</c:f>
              <c:numCache>
                <c:formatCode>General</c:formatCode>
                <c:ptCount val="41"/>
                <c:pt idx="0">
                  <c:v>100</c:v>
                </c:pt>
                <c:pt idx="1">
                  <c:v>69.623585153987889</c:v>
                </c:pt>
                <c:pt idx="2">
                  <c:v>88.207423006054228</c:v>
                </c:pt>
                <c:pt idx="3">
                  <c:v>166.46485917346669</c:v>
                </c:pt>
                <c:pt idx="4">
                  <c:v>115.6356936035799</c:v>
                </c:pt>
                <c:pt idx="5">
                  <c:v>72.650697551987363</c:v>
                </c:pt>
                <c:pt idx="6">
                  <c:v>106.84390629112924</c:v>
                </c:pt>
                <c:pt idx="7">
                  <c:v>143.72203211371414</c:v>
                </c:pt>
                <c:pt idx="8">
                  <c:v>129.74466964990788</c:v>
                </c:pt>
                <c:pt idx="9">
                  <c:v>91.260858120558041</c:v>
                </c:pt>
                <c:pt idx="10">
                  <c:v>119.18926033166623</c:v>
                </c:pt>
                <c:pt idx="11">
                  <c:v>174.41431955777836</c:v>
                </c:pt>
                <c:pt idx="12">
                  <c:v>138.90497499341933</c:v>
                </c:pt>
                <c:pt idx="13">
                  <c:v>106.10687022900764</c:v>
                </c:pt>
                <c:pt idx="14">
                  <c:v>163.43774677546722</c:v>
                </c:pt>
                <c:pt idx="15">
                  <c:v>195.63042906027903</c:v>
                </c:pt>
                <c:pt idx="16">
                  <c:v>168.28112661226638</c:v>
                </c:pt>
                <c:pt idx="17">
                  <c:v>121.76888654909186</c:v>
                </c:pt>
                <c:pt idx="18">
                  <c:v>183.10081600421162</c:v>
                </c:pt>
                <c:pt idx="19">
                  <c:v>207.23874703869438</c:v>
                </c:pt>
                <c:pt idx="20">
                  <c:v>157.30455382995524</c:v>
                </c:pt>
                <c:pt idx="21">
                  <c:v>94.287970518557515</c:v>
                </c:pt>
                <c:pt idx="22">
                  <c:v>158.91023953672018</c:v>
                </c:pt>
                <c:pt idx="23">
                  <c:v>183.86417478283758</c:v>
                </c:pt>
                <c:pt idx="24">
                  <c:v>162.77967886285865</c:v>
                </c:pt>
                <c:pt idx="25">
                  <c:v>110.45011845222427</c:v>
                </c:pt>
                <c:pt idx="26">
                  <c:v>150.88181100289549</c:v>
                </c:pt>
                <c:pt idx="27">
                  <c:v>196.99921031850488</c:v>
                </c:pt>
                <c:pt idx="28">
                  <c:v>157.56778099499869</c:v>
                </c:pt>
                <c:pt idx="29">
                  <c:v>103.94840747565149</c:v>
                </c:pt>
                <c:pt idx="30">
                  <c:v>152.85601474072124</c:v>
                </c:pt>
                <c:pt idx="31">
                  <c:v>202.3690444853909</c:v>
                </c:pt>
                <c:pt idx="32">
                  <c:v>111.21347723085023</c:v>
                </c:pt>
                <c:pt idx="33">
                  <c:v>87.444064227428271</c:v>
                </c:pt>
                <c:pt idx="34">
                  <c:v>163.51671492498025</c:v>
                </c:pt>
                <c:pt idx="35">
                  <c:v>195.39352461173993</c:v>
                </c:pt>
                <c:pt idx="36">
                  <c:v>182.99552513819427</c:v>
                </c:pt>
                <c:pt idx="37">
                  <c:v>147.30192155830483</c:v>
                </c:pt>
                <c:pt idx="38">
                  <c:v>242.45854172150567</c:v>
                </c:pt>
                <c:pt idx="39">
                  <c:v>293.99842063700976</c:v>
                </c:pt>
                <c:pt idx="40">
                  <c:v>280.4158989207686</c:v>
                </c:pt>
              </c:numCache>
            </c:numRef>
          </c:val>
          <c:smooth val="0"/>
          <c:extLst>
            <c:ext xmlns:c16="http://schemas.microsoft.com/office/drawing/2014/chart" uri="{C3380CC4-5D6E-409C-BE32-E72D297353CC}">
              <c16:uniqueId val="{00000001-82A0-4943-B647-664B9B2BBA1F}"/>
            </c:ext>
          </c:extLst>
        </c:ser>
        <c:ser>
          <c:idx val="2"/>
          <c:order val="2"/>
          <c:tx>
            <c:strRef>
              <c:f>Grafdata!$A$37</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Grafdata!$B$37:$AP$37</c:f>
              <c:numCache>
                <c:formatCode>General</c:formatCode>
                <c:ptCount val="41"/>
                <c:pt idx="0">
                  <c:v>100</c:v>
                </c:pt>
                <c:pt idx="1">
                  <c:v>78.177309361438319</c:v>
                </c:pt>
                <c:pt idx="2">
                  <c:v>103.40979541227526</c:v>
                </c:pt>
                <c:pt idx="3">
                  <c:v>99.5040297582145</c:v>
                </c:pt>
                <c:pt idx="4">
                  <c:v>99.132052076875382</c:v>
                </c:pt>
                <c:pt idx="5">
                  <c:v>87.29076255424674</c:v>
                </c:pt>
                <c:pt idx="6">
                  <c:v>118.59888406695599</c:v>
                </c:pt>
                <c:pt idx="7">
                  <c:v>109.17544947303162</c:v>
                </c:pt>
                <c:pt idx="8">
                  <c:v>119.40483570985741</c:v>
                </c:pt>
                <c:pt idx="9">
                  <c:v>101.17792932424055</c:v>
                </c:pt>
                <c:pt idx="10">
                  <c:v>155.48667079975201</c:v>
                </c:pt>
                <c:pt idx="11">
                  <c:v>153.68877867327961</c:v>
                </c:pt>
                <c:pt idx="12">
                  <c:v>125.66646001239926</c:v>
                </c:pt>
                <c:pt idx="13">
                  <c:v>111.40731556106634</c:v>
                </c:pt>
                <c:pt idx="14">
                  <c:v>164.60012399256044</c:v>
                </c:pt>
                <c:pt idx="15">
                  <c:v>224.17854928704278</c:v>
                </c:pt>
                <c:pt idx="16">
                  <c:v>179.23124612523247</c:v>
                </c:pt>
                <c:pt idx="17">
                  <c:v>154.92870427774332</c:v>
                </c:pt>
                <c:pt idx="18">
                  <c:v>229.6342219466832</c:v>
                </c:pt>
                <c:pt idx="19">
                  <c:v>240.91754494730316</c:v>
                </c:pt>
                <c:pt idx="20">
                  <c:v>189.39863608183509</c:v>
                </c:pt>
                <c:pt idx="21">
                  <c:v>116.73899566026039</c:v>
                </c:pt>
                <c:pt idx="22">
                  <c:v>214.56912585244885</c:v>
                </c:pt>
                <c:pt idx="23">
                  <c:v>207.62554246745196</c:v>
                </c:pt>
                <c:pt idx="24">
                  <c:v>192.68443893366398</c:v>
                </c:pt>
                <c:pt idx="25">
                  <c:v>137.75573465592063</c:v>
                </c:pt>
                <c:pt idx="26">
                  <c:v>204.89770613763173</c:v>
                </c:pt>
                <c:pt idx="27">
                  <c:v>248.04711717296962</c:v>
                </c:pt>
                <c:pt idx="28">
                  <c:v>228.14631122132673</c:v>
                </c:pt>
                <c:pt idx="29">
                  <c:v>136.39181649101053</c:v>
                </c:pt>
                <c:pt idx="30">
                  <c:v>199.93800371977682</c:v>
                </c:pt>
                <c:pt idx="31">
                  <c:v>249.34903905765654</c:v>
                </c:pt>
                <c:pt idx="32">
                  <c:v>124.61252324860509</c:v>
                </c:pt>
                <c:pt idx="33">
                  <c:v>114.94110353378797</c:v>
                </c:pt>
                <c:pt idx="34">
                  <c:v>223.74457532548047</c:v>
                </c:pt>
                <c:pt idx="35">
                  <c:v>229.1382517048977</c:v>
                </c:pt>
                <c:pt idx="36">
                  <c:v>224.9845009299442</c:v>
                </c:pt>
                <c:pt idx="37">
                  <c:v>168.44389336639802</c:v>
                </c:pt>
                <c:pt idx="38">
                  <c:v>277.30936143831372</c:v>
                </c:pt>
                <c:pt idx="39">
                  <c:v>321.51270923744573</c:v>
                </c:pt>
                <c:pt idx="40">
                  <c:v>336.94978301301921</c:v>
                </c:pt>
              </c:numCache>
            </c:numRef>
          </c:val>
          <c:smooth val="0"/>
          <c:extLst>
            <c:ext xmlns:c16="http://schemas.microsoft.com/office/drawing/2014/chart" uri="{C3380CC4-5D6E-409C-BE32-E72D297353CC}">
              <c16:uniqueId val="{00000002-82A0-4943-B647-664B9B2BBA1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109.84008068001729</c:v>
                </c:pt>
                <c:pt idx="2">
                  <c:v>186.01786486097103</c:v>
                </c:pt>
                <c:pt idx="3">
                  <c:v>123.92306584065696</c:v>
                </c:pt>
                <c:pt idx="4">
                  <c:v>112.05157758248092</c:v>
                </c:pt>
                <c:pt idx="5">
                  <c:v>82.668203428900739</c:v>
                </c:pt>
                <c:pt idx="6">
                  <c:v>104.5958795562599</c:v>
                </c:pt>
                <c:pt idx="7">
                  <c:v>94.287566633049991</c:v>
                </c:pt>
                <c:pt idx="8">
                  <c:v>90.671373001008504</c:v>
                </c:pt>
                <c:pt idx="9">
                  <c:v>73.390001440714599</c:v>
                </c:pt>
                <c:pt idx="10">
                  <c:v>80.752053018297076</c:v>
                </c:pt>
                <c:pt idx="11">
                  <c:v>120.73188301397494</c:v>
                </c:pt>
                <c:pt idx="12">
                  <c:v>64.637660279498633</c:v>
                </c:pt>
                <c:pt idx="13">
                  <c:v>55.589972626422707</c:v>
                </c:pt>
                <c:pt idx="14">
                  <c:v>69.817029246506266</c:v>
                </c:pt>
                <c:pt idx="15">
                  <c:v>75.868030543149402</c:v>
                </c:pt>
                <c:pt idx="16">
                  <c:v>64.666474571387411</c:v>
                </c:pt>
                <c:pt idx="17">
                  <c:v>54.920040340008647</c:v>
                </c:pt>
                <c:pt idx="18">
                  <c:v>82.509724823512457</c:v>
                </c:pt>
                <c:pt idx="19">
                  <c:v>67.339000144071463</c:v>
                </c:pt>
                <c:pt idx="20">
                  <c:v>55.4747154588676</c:v>
                </c:pt>
                <c:pt idx="21">
                  <c:v>60.654084425875233</c:v>
                </c:pt>
                <c:pt idx="22">
                  <c:v>65.631753349661437</c:v>
                </c:pt>
                <c:pt idx="23">
                  <c:v>59.912116409739234</c:v>
                </c:pt>
                <c:pt idx="24">
                  <c:v>68.938193343898575</c:v>
                </c:pt>
                <c:pt idx="25">
                  <c:v>50.720357297219422</c:v>
                </c:pt>
                <c:pt idx="26">
                  <c:v>78.093934591557414</c:v>
                </c:pt>
                <c:pt idx="27">
                  <c:v>114.74571387408155</c:v>
                </c:pt>
                <c:pt idx="28">
                  <c:v>86.903904336550923</c:v>
                </c:pt>
                <c:pt idx="29">
                  <c:v>60.106612879988475</c:v>
                </c:pt>
                <c:pt idx="30">
                  <c:v>98.357585362339719</c:v>
                </c:pt>
                <c:pt idx="31">
                  <c:v>352.24751476732462</c:v>
                </c:pt>
                <c:pt idx="32">
                  <c:v>336.24837919608126</c:v>
                </c:pt>
                <c:pt idx="33">
                  <c:v>97.557988762426163</c:v>
                </c:pt>
                <c:pt idx="34">
                  <c:v>103.37847572395908</c:v>
                </c:pt>
                <c:pt idx="35">
                  <c:v>63.730010085002164</c:v>
                </c:pt>
                <c:pt idx="36">
                  <c:v>55.323440426451519</c:v>
                </c:pt>
                <c:pt idx="37">
                  <c:v>36.262786342025642</c:v>
                </c:pt>
                <c:pt idx="38">
                  <c:v>43.365509292609133</c:v>
                </c:pt>
                <c:pt idx="39">
                  <c:v>36.673390001440715</c:v>
                </c:pt>
                <c:pt idx="40">
                  <c:v>46.520674254430197</c:v>
                </c:pt>
              </c:numCache>
            </c:numRef>
          </c:val>
          <c:smooth val="0"/>
          <c:extLst>
            <c:ext xmlns:c16="http://schemas.microsoft.com/office/drawing/2014/chart" uri="{C3380CC4-5D6E-409C-BE32-E72D297353CC}">
              <c16:uniqueId val="{00000000-CF9C-46DD-92AD-56F9FD51ACE3}"/>
            </c:ext>
          </c:extLst>
        </c:ser>
        <c:ser>
          <c:idx val="1"/>
          <c:order val="1"/>
          <c:tx>
            <c:strRef>
              <c:f>Grafdata!$A$32</c:f>
              <c:strCache>
                <c:ptCount val="1"/>
                <c:pt idx="0">
                  <c:v>Gävleborgs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Grafdata!$B$32:$AP$32</c:f>
              <c:numCache>
                <c:formatCode>General</c:formatCode>
                <c:ptCount val="41"/>
                <c:pt idx="0">
                  <c:v>106</c:v>
                </c:pt>
                <c:pt idx="1">
                  <c:v>192.09039548022599</c:v>
                </c:pt>
                <c:pt idx="2">
                  <c:v>485.87570621468927</c:v>
                </c:pt>
                <c:pt idx="3">
                  <c:v>296.045197740113</c:v>
                </c:pt>
                <c:pt idx="4">
                  <c:v>376.83615819209041</c:v>
                </c:pt>
                <c:pt idx="5">
                  <c:v>107.90960451977401</c:v>
                </c:pt>
                <c:pt idx="6">
                  <c:v>251.9774011299435</c:v>
                </c:pt>
                <c:pt idx="7">
                  <c:v>224.29378531073445</c:v>
                </c:pt>
                <c:pt idx="8">
                  <c:v>248.58757062146893</c:v>
                </c:pt>
                <c:pt idx="9">
                  <c:v>197.17514124293785</c:v>
                </c:pt>
                <c:pt idx="10">
                  <c:v>121.46892655367232</c:v>
                </c:pt>
                <c:pt idx="11">
                  <c:v>240.67796610169492</c:v>
                </c:pt>
                <c:pt idx="12">
                  <c:v>63.27683615819209</c:v>
                </c:pt>
                <c:pt idx="13">
                  <c:v>119.77401129943503</c:v>
                </c:pt>
                <c:pt idx="14">
                  <c:v>262.14689265536725</c:v>
                </c:pt>
                <c:pt idx="15">
                  <c:v>132.20338983050848</c:v>
                </c:pt>
                <c:pt idx="16">
                  <c:v>91.525423728813564</c:v>
                </c:pt>
                <c:pt idx="17">
                  <c:v>144.63276836158192</c:v>
                </c:pt>
                <c:pt idx="18">
                  <c:v>103.954802259887</c:v>
                </c:pt>
                <c:pt idx="19">
                  <c:v>94.915254237288138</c:v>
                </c:pt>
                <c:pt idx="20">
                  <c:v>151.41242937853107</c:v>
                </c:pt>
                <c:pt idx="21">
                  <c:v>233.89830508474577</c:v>
                </c:pt>
                <c:pt idx="22">
                  <c:v>109.03954802259886</c:v>
                </c:pt>
                <c:pt idx="23">
                  <c:v>159.32203389830508</c:v>
                </c:pt>
                <c:pt idx="24">
                  <c:v>169.4915254237288</c:v>
                </c:pt>
                <c:pt idx="25">
                  <c:v>93.78531073446328</c:v>
                </c:pt>
                <c:pt idx="26">
                  <c:v>314.12429378531073</c:v>
                </c:pt>
                <c:pt idx="27">
                  <c:v>134.4632768361582</c:v>
                </c:pt>
                <c:pt idx="28">
                  <c:v>118.64406779661017</c:v>
                </c:pt>
                <c:pt idx="29">
                  <c:v>112.42937853107344</c:v>
                </c:pt>
                <c:pt idx="30">
                  <c:v>145.19774011299435</c:v>
                </c:pt>
                <c:pt idx="31">
                  <c:v>334.46327683615817</c:v>
                </c:pt>
                <c:pt idx="32">
                  <c:v>590.39548022598865</c:v>
                </c:pt>
                <c:pt idx="33">
                  <c:v>163.84180790960451</c:v>
                </c:pt>
                <c:pt idx="34">
                  <c:v>82.485875706214685</c:v>
                </c:pt>
                <c:pt idx="35">
                  <c:v>65.536723163841813</c:v>
                </c:pt>
                <c:pt idx="36">
                  <c:v>181.35593220338984</c:v>
                </c:pt>
                <c:pt idx="37">
                  <c:v>29.378531073446329</c:v>
                </c:pt>
                <c:pt idx="38">
                  <c:v>101.69491525423729</c:v>
                </c:pt>
                <c:pt idx="39">
                  <c:v>6.2146892655367232</c:v>
                </c:pt>
                <c:pt idx="40">
                  <c:v>44.067796610169495</c:v>
                </c:pt>
              </c:numCache>
            </c:numRef>
          </c:val>
          <c:smooth val="0"/>
          <c:extLst>
            <c:ext xmlns:c16="http://schemas.microsoft.com/office/drawing/2014/chart" uri="{C3380CC4-5D6E-409C-BE32-E72D297353CC}">
              <c16:uniqueId val="{00000001-CF9C-46DD-92AD-56F9FD51ACE3}"/>
            </c:ext>
          </c:extLst>
        </c:ser>
        <c:ser>
          <c:idx val="2"/>
          <c:order val="2"/>
          <c:tx>
            <c:strRef>
              <c:f>Grafdata!$A$33</c:f>
              <c:strCache>
                <c:ptCount val="1"/>
                <c:pt idx="0">
                  <c:v>Gävle kommun</c:v>
                </c:pt>
              </c:strCache>
            </c:strRef>
          </c:tx>
          <c:spPr>
            <a:ln w="28575" cap="rnd">
              <a:solidFill>
                <a:schemeClr val="accent3"/>
              </a:solidFill>
              <a:prstDash val="sysDot"/>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Grafdata!$B$33:$AP$33</c:f>
              <c:numCache>
                <c:formatCode>General</c:formatCode>
                <c:ptCount val="41"/>
                <c:pt idx="0">
                  <c:v>107</c:v>
                </c:pt>
                <c:pt idx="1">
                  <c:v>274.28571428571428</c:v>
                </c:pt>
                <c:pt idx="2">
                  <c:v>345.71428571428572</c:v>
                </c:pt>
                <c:pt idx="3">
                  <c:v>164.28571428571428</c:v>
                </c:pt>
                <c:pt idx="4">
                  <c:v>138.57142857142858</c:v>
                </c:pt>
                <c:pt idx="5">
                  <c:v>84.285714285714292</c:v>
                </c:pt>
                <c:pt idx="6">
                  <c:v>117.14285714285714</c:v>
                </c:pt>
                <c:pt idx="7">
                  <c:v>100</c:v>
                </c:pt>
                <c:pt idx="8">
                  <c:v>137.14285714285714</c:v>
                </c:pt>
                <c:pt idx="9">
                  <c:v>401.42857142857144</c:v>
                </c:pt>
                <c:pt idx="10">
                  <c:v>120</c:v>
                </c:pt>
                <c:pt idx="11">
                  <c:v>222.85714285714286</c:v>
                </c:pt>
                <c:pt idx="12">
                  <c:v>74.285714285714292</c:v>
                </c:pt>
                <c:pt idx="13">
                  <c:v>111.42857142857143</c:v>
                </c:pt>
                <c:pt idx="14">
                  <c:v>182.85714285714286</c:v>
                </c:pt>
                <c:pt idx="15">
                  <c:v>102.85714285714286</c:v>
                </c:pt>
                <c:pt idx="16">
                  <c:v>42.857142857142854</c:v>
                </c:pt>
                <c:pt idx="17">
                  <c:v>30</c:v>
                </c:pt>
                <c:pt idx="18">
                  <c:v>80</c:v>
                </c:pt>
                <c:pt idx="19">
                  <c:v>31.428571428571427</c:v>
                </c:pt>
                <c:pt idx="20">
                  <c:v>62.857142857142854</c:v>
                </c:pt>
                <c:pt idx="21">
                  <c:v>75.714285714285708</c:v>
                </c:pt>
                <c:pt idx="22">
                  <c:v>48.571428571428569</c:v>
                </c:pt>
                <c:pt idx="23">
                  <c:v>177.14285714285714</c:v>
                </c:pt>
                <c:pt idx="24">
                  <c:v>91.428571428571431</c:v>
                </c:pt>
                <c:pt idx="25">
                  <c:v>77.142857142857139</c:v>
                </c:pt>
                <c:pt idx="26">
                  <c:v>650</c:v>
                </c:pt>
                <c:pt idx="27">
                  <c:v>104.28571428571429</c:v>
                </c:pt>
                <c:pt idx="28">
                  <c:v>148.57142857142858</c:v>
                </c:pt>
                <c:pt idx="29">
                  <c:v>41.428571428571431</c:v>
                </c:pt>
                <c:pt idx="30">
                  <c:v>162.85714285714286</c:v>
                </c:pt>
                <c:pt idx="31">
                  <c:v>450</c:v>
                </c:pt>
                <c:pt idx="32">
                  <c:v>464.28571428571428</c:v>
                </c:pt>
                <c:pt idx="33">
                  <c:v>67.142857142857139</c:v>
                </c:pt>
                <c:pt idx="34">
                  <c:v>72.857142857142861</c:v>
                </c:pt>
                <c:pt idx="35">
                  <c:v>15.714285714285714</c:v>
                </c:pt>
                <c:pt idx="36">
                  <c:v>380</c:v>
                </c:pt>
                <c:pt idx="37">
                  <c:v>60</c:v>
                </c:pt>
                <c:pt idx="38">
                  <c:v>177.14285714285714</c:v>
                </c:pt>
                <c:pt idx="39">
                  <c:v>0</c:v>
                </c:pt>
                <c:pt idx="40">
                  <c:v>14.285714285714286</c:v>
                </c:pt>
              </c:numCache>
            </c:numRef>
          </c:val>
          <c:smooth val="0"/>
          <c:extLst>
            <c:ext xmlns:c16="http://schemas.microsoft.com/office/drawing/2014/chart" uri="{C3380CC4-5D6E-409C-BE32-E72D297353CC}">
              <c16:uniqueId val="{00000002-CF9C-46DD-92AD-56F9FD51ACE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5.2812840999999997</c:v>
                </c:pt>
                <c:pt idx="1">
                  <c:v>5.4272818000000003</c:v>
                </c:pt>
                <c:pt idx="2">
                  <c:v>5.6900012000000002</c:v>
                </c:pt>
                <c:pt idx="3">
                  <c:v>5.8598794999999999</c:v>
                </c:pt>
                <c:pt idx="4">
                  <c:v>5.4593397000000001</c:v>
                </c:pt>
                <c:pt idx="5">
                  <c:v>5.5785103999999999</c:v>
                </c:pt>
                <c:pt idx="6">
                  <c:v>5.6457477999999996</c:v>
                </c:pt>
                <c:pt idx="7">
                  <c:v>5.5976245000000002</c:v>
                </c:pt>
                <c:pt idx="8">
                  <c:v>5.0938878000000001</c:v>
                </c:pt>
                <c:pt idx="9">
                  <c:v>5.1062773000000004</c:v>
                </c:pt>
                <c:pt idx="10">
                  <c:v>5.2243864999999996</c:v>
                </c:pt>
                <c:pt idx="11">
                  <c:v>5.2929404</c:v>
                </c:pt>
                <c:pt idx="12">
                  <c:v>4.9356795</c:v>
                </c:pt>
                <c:pt idx="13">
                  <c:v>5.0270139</c:v>
                </c:pt>
                <c:pt idx="14">
                  <c:v>5.1607665000000003</c:v>
                </c:pt>
                <c:pt idx="15">
                  <c:v>5.1933197</c:v>
                </c:pt>
                <c:pt idx="16">
                  <c:v>4.8013187999999998</c:v>
                </c:pt>
                <c:pt idx="17">
                  <c:v>4.8220586000000001</c:v>
                </c:pt>
                <c:pt idx="18">
                  <c:v>4.9710428000000002</c:v>
                </c:pt>
                <c:pt idx="19">
                  <c:v>5.0919134000000001</c:v>
                </c:pt>
                <c:pt idx="20">
                  <c:v>4.8117241000000002</c:v>
                </c:pt>
                <c:pt idx="21">
                  <c:v>4.8194819000000004</c:v>
                </c:pt>
                <c:pt idx="22">
                  <c:v>4.8820189999999997</c:v>
                </c:pt>
                <c:pt idx="23">
                  <c:v>4.9013086000000001</c:v>
                </c:pt>
                <c:pt idx="24">
                  <c:v>4.5815858</c:v>
                </c:pt>
                <c:pt idx="25">
                  <c:v>4.5682245000000004</c:v>
                </c:pt>
                <c:pt idx="26">
                  <c:v>4.5652578999999998</c:v>
                </c:pt>
                <c:pt idx="27">
                  <c:v>4.6360673999999999</c:v>
                </c:pt>
                <c:pt idx="28">
                  <c:v>4.4652865000000004</c:v>
                </c:pt>
                <c:pt idx="29">
                  <c:v>4.6453017000000001</c:v>
                </c:pt>
                <c:pt idx="30">
                  <c:v>4.8557554528969531</c:v>
                </c:pt>
                <c:pt idx="31">
                  <c:v>5.0690150105641782</c:v>
                </c:pt>
                <c:pt idx="32">
                  <c:v>5.8655588453141814</c:v>
                </c:pt>
                <c:pt idx="33">
                  <c:v>6.2768198893320166</c:v>
                </c:pt>
                <c:pt idx="34">
                  <c:v>6.0307963571851229</c:v>
                </c:pt>
                <c:pt idx="35">
                  <c:v>5.9896784238545449</c:v>
                </c:pt>
                <c:pt idx="36">
                  <c:v>5.5009540448191512</c:v>
                </c:pt>
                <c:pt idx="37">
                  <c:v>5.2183485831050209</c:v>
                </c:pt>
                <c:pt idx="38">
                  <c:v>4.884944021055655</c:v>
                </c:pt>
                <c:pt idx="39">
                  <c:v>4.777268648691491</c:v>
                </c:pt>
                <c:pt idx="40">
                  <c:v>4.4472037730696314</c:v>
                </c:pt>
              </c:numCache>
            </c:numRef>
          </c:val>
          <c:smooth val="0"/>
          <c:extLst>
            <c:ext xmlns:c16="http://schemas.microsoft.com/office/drawing/2014/chart" uri="{C3380CC4-5D6E-409C-BE32-E72D297353CC}">
              <c16:uniqueId val="{00000000-287B-4147-844B-10F630A0A4AD}"/>
            </c:ext>
          </c:extLst>
        </c:ser>
        <c:ser>
          <c:idx val="1"/>
          <c:order val="1"/>
          <c:tx>
            <c:strRef>
              <c:f>Grafdata!$A$19</c:f>
              <c:strCache>
                <c:ptCount val="1"/>
                <c:pt idx="0">
                  <c:v>Gävleborgs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Grafdata!$B$19:$AP$19</c:f>
              <c:numCache>
                <c:formatCode>General</c:formatCode>
                <c:ptCount val="41"/>
                <c:pt idx="0">
                  <c:v>7.5099292000000002</c:v>
                </c:pt>
                <c:pt idx="1">
                  <c:v>7.5564451999999998</c:v>
                </c:pt>
                <c:pt idx="2">
                  <c:v>8.0618154999999998</c:v>
                </c:pt>
                <c:pt idx="3">
                  <c:v>8.3307486999999991</c:v>
                </c:pt>
                <c:pt idx="4">
                  <c:v>7.4986845999999998</c:v>
                </c:pt>
                <c:pt idx="5">
                  <c:v>7.4636196000000004</c:v>
                </c:pt>
                <c:pt idx="6">
                  <c:v>7.7709353999999999</c:v>
                </c:pt>
                <c:pt idx="7">
                  <c:v>7.8944524999999999</c:v>
                </c:pt>
                <c:pt idx="8">
                  <c:v>7.0427341999999999</c:v>
                </c:pt>
                <c:pt idx="9">
                  <c:v>6.9364319999999999</c:v>
                </c:pt>
                <c:pt idx="10">
                  <c:v>7.4848033999999997</c:v>
                </c:pt>
                <c:pt idx="11">
                  <c:v>7.8555925999999996</c:v>
                </c:pt>
                <c:pt idx="12">
                  <c:v>7.2157843000000002</c:v>
                </c:pt>
                <c:pt idx="13">
                  <c:v>7.1644426000000001</c:v>
                </c:pt>
                <c:pt idx="14">
                  <c:v>7.5972989000000002</c:v>
                </c:pt>
                <c:pt idx="15">
                  <c:v>7.8067921</c:v>
                </c:pt>
                <c:pt idx="16">
                  <c:v>7.1228869000000001</c:v>
                </c:pt>
                <c:pt idx="17">
                  <c:v>7.0553945000000002</c:v>
                </c:pt>
                <c:pt idx="18">
                  <c:v>7.3336075999999997</c:v>
                </c:pt>
                <c:pt idx="19">
                  <c:v>7.4147594000000003</c:v>
                </c:pt>
                <c:pt idx="20">
                  <c:v>6.8013681000000004</c:v>
                </c:pt>
                <c:pt idx="21">
                  <c:v>6.5998957000000003</c:v>
                </c:pt>
                <c:pt idx="22">
                  <c:v>6.7600595999999999</c:v>
                </c:pt>
                <c:pt idx="23">
                  <c:v>6.7298498000000002</c:v>
                </c:pt>
                <c:pt idx="24">
                  <c:v>6.1397124999999999</c:v>
                </c:pt>
                <c:pt idx="25">
                  <c:v>5.9244516999999997</c:v>
                </c:pt>
                <c:pt idx="26">
                  <c:v>5.9807613999999996</c:v>
                </c:pt>
                <c:pt idx="27">
                  <c:v>6.2971548999999998</c:v>
                </c:pt>
                <c:pt idx="28">
                  <c:v>6.0884353999999998</c:v>
                </c:pt>
                <c:pt idx="29">
                  <c:v>6.2679324000000003</c:v>
                </c:pt>
                <c:pt idx="30">
                  <c:v>6.5694896197245303</c:v>
                </c:pt>
                <c:pt idx="31">
                  <c:v>6.8472310189057515</c:v>
                </c:pt>
                <c:pt idx="32">
                  <c:v>7.3334525921878999</c:v>
                </c:pt>
                <c:pt idx="33">
                  <c:v>7.3675105260524845</c:v>
                </c:pt>
                <c:pt idx="34">
                  <c:v>7.2101042191313773</c:v>
                </c:pt>
                <c:pt idx="35">
                  <c:v>7.3335469836460403</c:v>
                </c:pt>
                <c:pt idx="36">
                  <c:v>6.7530765309837619</c:v>
                </c:pt>
                <c:pt idx="37">
                  <c:v>6.446954483791445</c:v>
                </c:pt>
                <c:pt idx="38">
                  <c:v>6.1718363540526306</c:v>
                </c:pt>
                <c:pt idx="39">
                  <c:v>6.2836545965350403</c:v>
                </c:pt>
                <c:pt idx="40">
                  <c:v>5.9342430935096306</c:v>
                </c:pt>
              </c:numCache>
            </c:numRef>
          </c:val>
          <c:smooth val="0"/>
          <c:extLst>
            <c:ext xmlns:c16="http://schemas.microsoft.com/office/drawing/2014/chart" uri="{C3380CC4-5D6E-409C-BE32-E72D297353CC}">
              <c16:uniqueId val="{00000001-287B-4147-844B-10F630A0A4AD}"/>
            </c:ext>
          </c:extLst>
        </c:ser>
        <c:ser>
          <c:idx val="2"/>
          <c:order val="2"/>
          <c:tx>
            <c:strRef>
              <c:f>Grafdata!$A$20</c:f>
              <c:strCache>
                <c:ptCount val="1"/>
                <c:pt idx="0">
                  <c:v>Gävle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Grafdata!$B$20:$AP$20</c:f>
              <c:numCache>
                <c:formatCode>General</c:formatCode>
                <c:ptCount val="41"/>
                <c:pt idx="0">
                  <c:v>8.9535242999999998</c:v>
                </c:pt>
                <c:pt idx="1">
                  <c:v>8.9318358999999994</c:v>
                </c:pt>
                <c:pt idx="2">
                  <c:v>9.1650670000000005</c:v>
                </c:pt>
                <c:pt idx="3">
                  <c:v>9.0913260999999999</c:v>
                </c:pt>
                <c:pt idx="4">
                  <c:v>8.3845424000000008</c:v>
                </c:pt>
                <c:pt idx="5">
                  <c:v>8.5424559999999996</c:v>
                </c:pt>
                <c:pt idx="6">
                  <c:v>8.6579849000000006</c:v>
                </c:pt>
                <c:pt idx="7">
                  <c:v>8.6588364000000002</c:v>
                </c:pt>
                <c:pt idx="8">
                  <c:v>7.9947206</c:v>
                </c:pt>
                <c:pt idx="9">
                  <c:v>7.8306459999999998</c:v>
                </c:pt>
                <c:pt idx="10">
                  <c:v>7.9348187000000001</c:v>
                </c:pt>
                <c:pt idx="11">
                  <c:v>8.1206454000000008</c:v>
                </c:pt>
                <c:pt idx="12">
                  <c:v>7.6211339999999996</c:v>
                </c:pt>
                <c:pt idx="13">
                  <c:v>7.6740399000000004</c:v>
                </c:pt>
                <c:pt idx="14">
                  <c:v>7.9003842999999998</c:v>
                </c:pt>
                <c:pt idx="15">
                  <c:v>8.0285104</c:v>
                </c:pt>
                <c:pt idx="16">
                  <c:v>7.4407021999999996</c:v>
                </c:pt>
                <c:pt idx="17">
                  <c:v>7.2729735</c:v>
                </c:pt>
                <c:pt idx="18">
                  <c:v>7.4340235000000003</c:v>
                </c:pt>
                <c:pt idx="19">
                  <c:v>7.501563</c:v>
                </c:pt>
                <c:pt idx="20">
                  <c:v>7.1116391999999999</c:v>
                </c:pt>
                <c:pt idx="21">
                  <c:v>7.0151554000000003</c:v>
                </c:pt>
                <c:pt idx="22">
                  <c:v>7.1042154999999996</c:v>
                </c:pt>
                <c:pt idx="23">
                  <c:v>6.7608056000000003</c:v>
                </c:pt>
                <c:pt idx="24">
                  <c:v>6.2848436000000003</c:v>
                </c:pt>
                <c:pt idx="25">
                  <c:v>6.2296680999999996</c:v>
                </c:pt>
                <c:pt idx="26">
                  <c:v>6.1026942000000002</c:v>
                </c:pt>
                <c:pt idx="27">
                  <c:v>6.3865388999999997</c:v>
                </c:pt>
                <c:pt idx="28">
                  <c:v>6.3698980000000001</c:v>
                </c:pt>
                <c:pt idx="29">
                  <c:v>6.5987647000000003</c:v>
                </c:pt>
                <c:pt idx="30">
                  <c:v>6.7047837877553196</c:v>
                </c:pt>
                <c:pt idx="31">
                  <c:v>6.7611845410370286</c:v>
                </c:pt>
                <c:pt idx="32">
                  <c:v>7.4734442752713441</c:v>
                </c:pt>
                <c:pt idx="33">
                  <c:v>7.880358550302577</c:v>
                </c:pt>
                <c:pt idx="34">
                  <c:v>7.7144878589259251</c:v>
                </c:pt>
                <c:pt idx="35">
                  <c:v>7.8095568884673447</c:v>
                </c:pt>
                <c:pt idx="36">
                  <c:v>7.3489726667913535</c:v>
                </c:pt>
                <c:pt idx="37">
                  <c:v>7.1599290116025003</c:v>
                </c:pt>
                <c:pt idx="38">
                  <c:v>6.7146507552142563</c:v>
                </c:pt>
                <c:pt idx="39">
                  <c:v>6.6605246526201478</c:v>
                </c:pt>
                <c:pt idx="40">
                  <c:v>6.4661272664156586</c:v>
                </c:pt>
              </c:numCache>
            </c:numRef>
          </c:val>
          <c:smooth val="0"/>
          <c:extLst>
            <c:ext xmlns:c16="http://schemas.microsoft.com/office/drawing/2014/chart" uri="{C3380CC4-5D6E-409C-BE32-E72D297353CC}">
              <c16:uniqueId val="{00000002-287B-4147-844B-10F630A0A4A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100.26968577964826</c:v>
                </c:pt>
                <c:pt idx="2">
                  <c:v>100.43604403680061</c:v>
                </c:pt>
                <c:pt idx="3">
                  <c:v>100.62074290292006</c:v>
                </c:pt>
                <c:pt idx="4">
                  <c:v>100.86216627711704</c:v>
                </c:pt>
                <c:pt idx="5">
                  <c:v>101.16705131145339</c:v>
                </c:pt>
                <c:pt idx="6">
                  <c:v>101.37116284505832</c:v>
                </c:pt>
                <c:pt idx="7">
                  <c:v>101.60246472559611</c:v>
                </c:pt>
                <c:pt idx="8">
                  <c:v>101.88963977362329</c:v>
                </c:pt>
                <c:pt idx="9">
                  <c:v>102.25018776789639</c:v>
                </c:pt>
                <c:pt idx="10">
                  <c:v>102.44838195889476</c:v>
                </c:pt>
                <c:pt idx="11">
                  <c:v>102.65861053228126</c:v>
                </c:pt>
                <c:pt idx="12">
                  <c:v>102.92993593084003</c:v>
                </c:pt>
                <c:pt idx="13">
                  <c:v>103.30287566034075</c:v>
                </c:pt>
                <c:pt idx="14">
                  <c:v>103.53790872493774</c:v>
                </c:pt>
                <c:pt idx="15">
                  <c:v>103.79395203442023</c:v>
                </c:pt>
                <c:pt idx="16">
                  <c:v>104.11927975324997</c:v>
                </c:pt>
                <c:pt idx="17">
                  <c:v>104.62471330317416</c:v>
                </c:pt>
                <c:pt idx="18">
                  <c:v>105.05283251524057</c:v>
                </c:pt>
                <c:pt idx="19">
                  <c:v>105.35490076837166</c:v>
                </c:pt>
                <c:pt idx="20">
                  <c:v>105.66146746312907</c:v>
                </c:pt>
                <c:pt idx="21">
                  <c:v>106.0889560525376</c:v>
                </c:pt>
                <c:pt idx="22">
                  <c:v>106.36756514279504</c:v>
                </c:pt>
                <c:pt idx="23">
                  <c:v>106.60346005835783</c:v>
                </c:pt>
                <c:pt idx="24">
                  <c:v>106.90655832849681</c:v>
                </c:pt>
                <c:pt idx="25">
                  <c:v>107.28032837783041</c:v>
                </c:pt>
                <c:pt idx="26">
                  <c:v>107.52310759074187</c:v>
                </c:pt>
                <c:pt idx="27">
                  <c:v>107.7849946701875</c:v>
                </c:pt>
                <c:pt idx="28">
                  <c:v>108.05917889146207</c:v>
                </c:pt>
                <c:pt idx="29">
                  <c:v>108.39822265310099</c:v>
                </c:pt>
                <c:pt idx="30">
                  <c:v>108.54686041356655</c:v>
                </c:pt>
                <c:pt idx="31">
                  <c:v>108.71307152543207</c:v>
                </c:pt>
                <c:pt idx="32">
                  <c:v>108.80752828920691</c:v>
                </c:pt>
                <c:pt idx="33">
                  <c:v>109.02651200716051</c:v>
                </c:pt>
                <c:pt idx="34">
                  <c:v>109.09030999938409</c:v>
                </c:pt>
                <c:pt idx="35">
                  <c:v>109.20078457866944</c:v>
                </c:pt>
                <c:pt idx="36">
                  <c:v>109.40512734058227</c:v>
                </c:pt>
                <c:pt idx="37">
                  <c:v>109.68048872415156</c:v>
                </c:pt>
                <c:pt idx="38">
                  <c:v>109.8578933881947</c:v>
                </c:pt>
                <c:pt idx="39">
                  <c:v>110.02769904921021</c:v>
                </c:pt>
                <c:pt idx="40">
                  <c:v>110.231358636577</c:v>
                </c:pt>
              </c:numCache>
            </c:numRef>
          </c:val>
          <c:smooth val="0"/>
          <c:extLst>
            <c:ext xmlns:c16="http://schemas.microsoft.com/office/drawing/2014/chart" uri="{C3380CC4-5D6E-409C-BE32-E72D297353CC}">
              <c16:uniqueId val="{00000000-7BD9-4FED-B342-01274F9ECB13}"/>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Grafdata!$B$38:$AP$38</c:f>
              <c:numCache>
                <c:formatCode>General</c:formatCode>
                <c:ptCount val="41"/>
                <c:pt idx="0">
                  <c:v>100</c:v>
                </c:pt>
                <c:pt idx="1">
                  <c:v>99.992043658615088</c:v>
                </c:pt>
                <c:pt idx="2">
                  <c:v>100.04629144078493</c:v>
                </c:pt>
                <c:pt idx="3">
                  <c:v>100.068352205534</c:v>
                </c:pt>
                <c:pt idx="4">
                  <c:v>100.27521708154165</c:v>
                </c:pt>
                <c:pt idx="5">
                  <c:v>100.42168609340021</c:v>
                </c:pt>
                <c:pt idx="6">
                  <c:v>100.52837339833422</c:v>
                </c:pt>
                <c:pt idx="7">
                  <c:v>100.70305125692111</c:v>
                </c:pt>
                <c:pt idx="8">
                  <c:v>101.0213049123175</c:v>
                </c:pt>
                <c:pt idx="9">
                  <c:v>101.1467981150704</c:v>
                </c:pt>
                <c:pt idx="10">
                  <c:v>101.25927185010252</c:v>
                </c:pt>
                <c:pt idx="11">
                  <c:v>101.40501755819884</c:v>
                </c:pt>
                <c:pt idx="12">
                  <c:v>101.64334614786499</c:v>
                </c:pt>
                <c:pt idx="13">
                  <c:v>101.81983226585753</c:v>
                </c:pt>
                <c:pt idx="14">
                  <c:v>101.91892488128777</c:v>
                </c:pt>
                <c:pt idx="15">
                  <c:v>102.08347648720294</c:v>
                </c:pt>
                <c:pt idx="16">
                  <c:v>102.34567410102383</c:v>
                </c:pt>
                <c:pt idx="17">
                  <c:v>102.61401979682397</c:v>
                </c:pt>
                <c:pt idx="18">
                  <c:v>102.92106224390527</c:v>
                </c:pt>
                <c:pt idx="19">
                  <c:v>102.99917905022983</c:v>
                </c:pt>
                <c:pt idx="20">
                  <c:v>103.16662387119406</c:v>
                </c:pt>
                <c:pt idx="21">
                  <c:v>103.2342527729658</c:v>
                </c:pt>
                <c:pt idx="22">
                  <c:v>103.30115837097527</c:v>
                </c:pt>
                <c:pt idx="23">
                  <c:v>103.35685276066964</c:v>
                </c:pt>
                <c:pt idx="24">
                  <c:v>103.52538253727727</c:v>
                </c:pt>
                <c:pt idx="25">
                  <c:v>103.56407928855842</c:v>
                </c:pt>
                <c:pt idx="26">
                  <c:v>103.63026158280562</c:v>
                </c:pt>
                <c:pt idx="27">
                  <c:v>103.71235655982265</c:v>
                </c:pt>
                <c:pt idx="28">
                  <c:v>103.8743766025699</c:v>
                </c:pt>
                <c:pt idx="29">
                  <c:v>103.91885978394916</c:v>
                </c:pt>
                <c:pt idx="30">
                  <c:v>103.93224090355106</c:v>
                </c:pt>
                <c:pt idx="31">
                  <c:v>103.93621907424351</c:v>
                </c:pt>
                <c:pt idx="32">
                  <c:v>104.07292348531151</c:v>
                </c:pt>
                <c:pt idx="33">
                  <c:v>104.03278012650583</c:v>
                </c:pt>
                <c:pt idx="34">
                  <c:v>103.97563912928693</c:v>
                </c:pt>
                <c:pt idx="35">
                  <c:v>103.98576538195863</c:v>
                </c:pt>
                <c:pt idx="36">
                  <c:v>104.12138483738323</c:v>
                </c:pt>
                <c:pt idx="37">
                  <c:v>104.10438719897002</c:v>
                </c:pt>
                <c:pt idx="38">
                  <c:v>104.07147687778698</c:v>
                </c:pt>
                <c:pt idx="39">
                  <c:v>104.02337717759639</c:v>
                </c:pt>
                <c:pt idx="40">
                  <c:v>104.11017362906813</c:v>
                </c:pt>
              </c:numCache>
            </c:numRef>
          </c:val>
          <c:smooth val="0"/>
          <c:extLst>
            <c:ext xmlns:c16="http://schemas.microsoft.com/office/drawing/2014/chart" uri="{C3380CC4-5D6E-409C-BE32-E72D297353CC}">
              <c16:uniqueId val="{00000001-7BD9-4FED-B342-01274F9ECB13}"/>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Grafdata!$B$39:$AP$39</c:f>
              <c:numCache>
                <c:formatCode>General</c:formatCode>
                <c:ptCount val="41"/>
                <c:pt idx="0">
                  <c:v>100</c:v>
                </c:pt>
                <c:pt idx="1">
                  <c:v>100.33223285553095</c:v>
                </c:pt>
                <c:pt idx="2">
                  <c:v>100.47431986292783</c:v>
                </c:pt>
                <c:pt idx="3">
                  <c:v>100.63103347402733</c:v>
                </c:pt>
                <c:pt idx="4">
                  <c:v>100.91311797400644</c:v>
                </c:pt>
                <c:pt idx="5">
                  <c:v>101.30908103138451</c:v>
                </c:pt>
                <c:pt idx="6">
                  <c:v>101.58803125914163</c:v>
                </c:pt>
                <c:pt idx="7">
                  <c:v>101.92444314430189</c:v>
                </c:pt>
                <c:pt idx="8">
                  <c:v>102.24518366835221</c:v>
                </c:pt>
                <c:pt idx="9">
                  <c:v>102.58472982573447</c:v>
                </c:pt>
                <c:pt idx="10">
                  <c:v>102.71427974424338</c:v>
                </c:pt>
                <c:pt idx="11">
                  <c:v>102.9336787997827</c:v>
                </c:pt>
                <c:pt idx="12">
                  <c:v>102.95143967570731</c:v>
                </c:pt>
                <c:pt idx="13">
                  <c:v>103.39964060345189</c:v>
                </c:pt>
                <c:pt idx="14">
                  <c:v>103.30247816457019</c:v>
                </c:pt>
                <c:pt idx="15">
                  <c:v>103.54590664047808</c:v>
                </c:pt>
                <c:pt idx="16">
                  <c:v>103.78933511638597</c:v>
                </c:pt>
                <c:pt idx="17">
                  <c:v>104.03276359229388</c:v>
                </c:pt>
                <c:pt idx="18">
                  <c:v>104.25425216264783</c:v>
                </c:pt>
                <c:pt idx="19">
                  <c:v>104.53842617744159</c:v>
                </c:pt>
                <c:pt idx="20">
                  <c:v>104.62932007187931</c:v>
                </c:pt>
                <c:pt idx="21">
                  <c:v>104.99811943666681</c:v>
                </c:pt>
                <c:pt idx="22">
                  <c:v>105.1057294496218</c:v>
                </c:pt>
                <c:pt idx="23">
                  <c:v>105.33766559404906</c:v>
                </c:pt>
                <c:pt idx="24">
                  <c:v>105.49542396255589</c:v>
                </c:pt>
                <c:pt idx="25">
                  <c:v>105.78691127920096</c:v>
                </c:pt>
                <c:pt idx="26">
                  <c:v>105.99586276066697</c:v>
                </c:pt>
                <c:pt idx="27">
                  <c:v>106.28108153286807</c:v>
                </c:pt>
                <c:pt idx="28">
                  <c:v>106.52555476618329</c:v>
                </c:pt>
                <c:pt idx="29">
                  <c:v>106.89330937356345</c:v>
                </c:pt>
                <c:pt idx="30">
                  <c:v>107.00196414392578</c:v>
                </c:pt>
                <c:pt idx="31">
                  <c:v>107.3091228216808</c:v>
                </c:pt>
                <c:pt idx="32">
                  <c:v>107.29658573279285</c:v>
                </c:pt>
                <c:pt idx="33">
                  <c:v>107.42195662167245</c:v>
                </c:pt>
                <c:pt idx="34">
                  <c:v>107.50971624388816</c:v>
                </c:pt>
                <c:pt idx="35">
                  <c:v>107.51598478833215</c:v>
                </c:pt>
                <c:pt idx="36">
                  <c:v>107.7092649086882</c:v>
                </c:pt>
                <c:pt idx="37">
                  <c:v>107.73956287350077</c:v>
                </c:pt>
                <c:pt idx="38">
                  <c:v>107.75209996238873</c:v>
                </c:pt>
                <c:pt idx="39">
                  <c:v>107.86702327719503</c:v>
                </c:pt>
                <c:pt idx="40">
                  <c:v>107.95373814200343</c:v>
                </c:pt>
              </c:numCache>
            </c:numRef>
          </c:val>
          <c:smooth val="0"/>
          <c:extLst>
            <c:ext xmlns:c16="http://schemas.microsoft.com/office/drawing/2014/chart" uri="{C3380CC4-5D6E-409C-BE32-E72D297353CC}">
              <c16:uniqueId val="{00000002-7BD9-4FED-B342-01274F9ECB1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70.844730490748191</c:v>
                </c:pt>
                <c:pt idx="2">
                  <c:v>82.316975060337896</c:v>
                </c:pt>
                <c:pt idx="3">
                  <c:v>118.29444891391795</c:v>
                </c:pt>
                <c:pt idx="4">
                  <c:v>125.87288817377313</c:v>
                </c:pt>
                <c:pt idx="5">
                  <c:v>104.79485116653258</c:v>
                </c:pt>
                <c:pt idx="6">
                  <c:v>141.80209171359613</c:v>
                </c:pt>
                <c:pt idx="7">
                  <c:v>140.45052292839904</c:v>
                </c:pt>
                <c:pt idx="8">
                  <c:v>148.46339501206756</c:v>
                </c:pt>
                <c:pt idx="9">
                  <c:v>124.87530168946098</c:v>
                </c:pt>
                <c:pt idx="10">
                  <c:v>178.42316975060339</c:v>
                </c:pt>
                <c:pt idx="11">
                  <c:v>182.02735317779565</c:v>
                </c:pt>
                <c:pt idx="12">
                  <c:v>212.71118262268703</c:v>
                </c:pt>
                <c:pt idx="13">
                  <c:v>189.42880128720836</c:v>
                </c:pt>
                <c:pt idx="14">
                  <c:v>189.63797264682219</c:v>
                </c:pt>
                <c:pt idx="15">
                  <c:v>239.45293644408687</c:v>
                </c:pt>
                <c:pt idx="16">
                  <c:v>266.72566371681415</c:v>
                </c:pt>
                <c:pt idx="17">
                  <c:v>235.91311343523734</c:v>
                </c:pt>
                <c:pt idx="18">
                  <c:v>242.02735317779565</c:v>
                </c:pt>
                <c:pt idx="19">
                  <c:v>273.08125502815767</c:v>
                </c:pt>
                <c:pt idx="20">
                  <c:v>284.98793242156074</c:v>
                </c:pt>
                <c:pt idx="21">
                  <c:v>204.55349959774739</c:v>
                </c:pt>
                <c:pt idx="22">
                  <c:v>263.57200321802094</c:v>
                </c:pt>
                <c:pt idx="23">
                  <c:v>221.86645213193887</c:v>
                </c:pt>
                <c:pt idx="24">
                  <c:v>231.21480289621883</c:v>
                </c:pt>
                <c:pt idx="25">
                  <c:v>177.58648431214803</c:v>
                </c:pt>
                <c:pt idx="26">
                  <c:v>221.11021721641191</c:v>
                </c:pt>
                <c:pt idx="27">
                  <c:v>187.03137570394208</c:v>
                </c:pt>
                <c:pt idx="28">
                  <c:v>203.44328238133548</c:v>
                </c:pt>
                <c:pt idx="29">
                  <c:v>143.13757039420756</c:v>
                </c:pt>
                <c:pt idx="30">
                  <c:v>226.87047465808527</c:v>
                </c:pt>
                <c:pt idx="31">
                  <c:v>190.7481898632341</c:v>
                </c:pt>
                <c:pt idx="32">
                  <c:v>201.19066773934031</c:v>
                </c:pt>
                <c:pt idx="33">
                  <c:v>165.29364440868866</c:v>
                </c:pt>
                <c:pt idx="34">
                  <c:v>206.79002413515687</c:v>
                </c:pt>
                <c:pt idx="35">
                  <c:v>247.9646017699115</c:v>
                </c:pt>
                <c:pt idx="36">
                  <c:v>236.18664521319388</c:v>
                </c:pt>
                <c:pt idx="37">
                  <c:v>177.71520514883346</c:v>
                </c:pt>
                <c:pt idx="38">
                  <c:v>248.52775543041031</c:v>
                </c:pt>
                <c:pt idx="39">
                  <c:v>220.37007240547064</c:v>
                </c:pt>
                <c:pt idx="40">
                  <c:v>204.05470635559132</c:v>
                </c:pt>
              </c:numCache>
            </c:numRef>
          </c:val>
          <c:smooth val="0"/>
          <c:extLst>
            <c:ext xmlns:c16="http://schemas.microsoft.com/office/drawing/2014/chart" uri="{C3380CC4-5D6E-409C-BE32-E72D297353CC}">
              <c16:uniqueId val="{00000000-CB66-4E0B-BD10-DC379E30831D}"/>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Grafdata!$B$38:$AP$38</c:f>
              <c:numCache>
                <c:formatCode>General</c:formatCode>
                <c:ptCount val="41"/>
                <c:pt idx="0">
                  <c:v>100</c:v>
                </c:pt>
                <c:pt idx="1">
                  <c:v>97.014925373134332</c:v>
                </c:pt>
                <c:pt idx="2">
                  <c:v>71.641791044776113</c:v>
                </c:pt>
                <c:pt idx="3">
                  <c:v>56.71641791044776</c:v>
                </c:pt>
                <c:pt idx="4">
                  <c:v>17.910447761194028</c:v>
                </c:pt>
                <c:pt idx="5">
                  <c:v>83.582089552238813</c:v>
                </c:pt>
                <c:pt idx="6">
                  <c:v>85.074626865671647</c:v>
                </c:pt>
                <c:pt idx="7">
                  <c:v>198.50746268656715</c:v>
                </c:pt>
                <c:pt idx="8">
                  <c:v>185.07462686567163</c:v>
                </c:pt>
                <c:pt idx="9">
                  <c:v>119.40298507462687</c:v>
                </c:pt>
                <c:pt idx="10">
                  <c:v>558.20895522388059</c:v>
                </c:pt>
                <c:pt idx="11">
                  <c:v>108.95522388059702</c:v>
                </c:pt>
                <c:pt idx="12">
                  <c:v>170.14925373134329</c:v>
                </c:pt>
                <c:pt idx="13">
                  <c:v>102.98507462686567</c:v>
                </c:pt>
                <c:pt idx="14">
                  <c:v>28.35820895522388</c:v>
                </c:pt>
                <c:pt idx="15">
                  <c:v>443.28358208955223</c:v>
                </c:pt>
                <c:pt idx="16">
                  <c:v>152.23880597014926</c:v>
                </c:pt>
                <c:pt idx="17">
                  <c:v>602.98507462686564</c:v>
                </c:pt>
                <c:pt idx="18">
                  <c:v>201.49253731343285</c:v>
                </c:pt>
                <c:pt idx="19">
                  <c:v>191.044776119403</c:v>
                </c:pt>
                <c:pt idx="20">
                  <c:v>428.35820895522386</c:v>
                </c:pt>
                <c:pt idx="21">
                  <c:v>185.07462686567163</c:v>
                </c:pt>
                <c:pt idx="22">
                  <c:v>316.41791044776119</c:v>
                </c:pt>
                <c:pt idx="23">
                  <c:v>505.97014925373134</c:v>
                </c:pt>
                <c:pt idx="24">
                  <c:v>635.82089552238801</c:v>
                </c:pt>
                <c:pt idx="25">
                  <c:v>177.61194029850745</c:v>
                </c:pt>
                <c:pt idx="26">
                  <c:v>302.9850746268657</c:v>
                </c:pt>
                <c:pt idx="27">
                  <c:v>91.044776119402982</c:v>
                </c:pt>
                <c:pt idx="28">
                  <c:v>276.1194029850746</c:v>
                </c:pt>
                <c:pt idx="29">
                  <c:v>183.58208955223881</c:v>
                </c:pt>
                <c:pt idx="30">
                  <c:v>283.58208955223881</c:v>
                </c:pt>
                <c:pt idx="31">
                  <c:v>114.92537313432835</c:v>
                </c:pt>
                <c:pt idx="32">
                  <c:v>302.9850746268657</c:v>
                </c:pt>
                <c:pt idx="33">
                  <c:v>447.76119402985074</c:v>
                </c:pt>
                <c:pt idx="34">
                  <c:v>150.74626865671641</c:v>
                </c:pt>
                <c:pt idx="35">
                  <c:v>273.13432835820896</c:v>
                </c:pt>
                <c:pt idx="36">
                  <c:v>376.1194029850746</c:v>
                </c:pt>
                <c:pt idx="37">
                  <c:v>268.65671641791045</c:v>
                </c:pt>
                <c:pt idx="38">
                  <c:v>410.44776119402985</c:v>
                </c:pt>
                <c:pt idx="39">
                  <c:v>77.611940298507463</c:v>
                </c:pt>
                <c:pt idx="40">
                  <c:v>147.76119402985074</c:v>
                </c:pt>
              </c:numCache>
            </c:numRef>
          </c:val>
          <c:smooth val="0"/>
          <c:extLst>
            <c:ext xmlns:c16="http://schemas.microsoft.com/office/drawing/2014/chart" uri="{C3380CC4-5D6E-409C-BE32-E72D297353CC}">
              <c16:uniqueId val="{00000001-CB66-4E0B-BD10-DC379E30831D}"/>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Grafdata!$B$39:$AP$39</c:f>
              <c:numCache>
                <c:formatCode>General</c:formatCode>
                <c:ptCount val="41"/>
                <c:pt idx="0">
                  <c:v>100</c:v>
                </c:pt>
                <c:pt idx="1">
                  <c:v>196.55172413793105</c:v>
                </c:pt>
                <c:pt idx="2">
                  <c:v>144.82758620689654</c:v>
                </c:pt>
                <c:pt idx="3">
                  <c:v>124.13793103448276</c:v>
                </c:pt>
                <c:pt idx="4">
                  <c:v>24.137931034482758</c:v>
                </c:pt>
                <c:pt idx="5">
                  <c:v>134.48275862068965</c:v>
                </c:pt>
                <c:pt idx="6">
                  <c:v>27.586206896551722</c:v>
                </c:pt>
                <c:pt idx="7">
                  <c:v>268.9655172413793</c:v>
                </c:pt>
                <c:pt idx="8">
                  <c:v>300</c:v>
                </c:pt>
                <c:pt idx="9">
                  <c:v>55.172413793103445</c:v>
                </c:pt>
                <c:pt idx="10">
                  <c:v>1262.0689655172414</c:v>
                </c:pt>
                <c:pt idx="11">
                  <c:v>203.44827586206895</c:v>
                </c:pt>
                <c:pt idx="12">
                  <c:v>317.24137931034483</c:v>
                </c:pt>
                <c:pt idx="13">
                  <c:v>175.86206896551724</c:v>
                </c:pt>
                <c:pt idx="14">
                  <c:v>20.689655172413794</c:v>
                </c:pt>
                <c:pt idx="15">
                  <c:v>982.75862068965512</c:v>
                </c:pt>
                <c:pt idx="16">
                  <c:v>248.27586206896552</c:v>
                </c:pt>
                <c:pt idx="17">
                  <c:v>1317.2413793103449</c:v>
                </c:pt>
                <c:pt idx="18">
                  <c:v>62.068965517241381</c:v>
                </c:pt>
                <c:pt idx="19">
                  <c:v>234.48275862068965</c:v>
                </c:pt>
                <c:pt idx="20">
                  <c:v>903.44827586206895</c:v>
                </c:pt>
                <c:pt idx="21">
                  <c:v>31.03448275862069</c:v>
                </c:pt>
                <c:pt idx="22">
                  <c:v>562.06896551724139</c:v>
                </c:pt>
                <c:pt idx="23">
                  <c:v>1134.4827586206898</c:v>
                </c:pt>
                <c:pt idx="24">
                  <c:v>1248.2758620689656</c:v>
                </c:pt>
                <c:pt idx="25">
                  <c:v>100</c:v>
                </c:pt>
                <c:pt idx="26">
                  <c:v>300</c:v>
                </c:pt>
                <c:pt idx="27">
                  <c:v>37.931034482758619</c:v>
                </c:pt>
                <c:pt idx="28">
                  <c:v>310.34482758620692</c:v>
                </c:pt>
                <c:pt idx="29">
                  <c:v>241.37931034482759</c:v>
                </c:pt>
                <c:pt idx="30">
                  <c:v>493.10344827586209</c:v>
                </c:pt>
                <c:pt idx="31">
                  <c:v>120.68965517241379</c:v>
                </c:pt>
                <c:pt idx="32">
                  <c:v>524.13793103448279</c:v>
                </c:pt>
                <c:pt idx="33">
                  <c:v>965.51724137931035</c:v>
                </c:pt>
                <c:pt idx="34">
                  <c:v>272.41379310344826</c:v>
                </c:pt>
                <c:pt idx="35">
                  <c:v>375.86206896551727</c:v>
                </c:pt>
                <c:pt idx="36">
                  <c:v>793.10344827586209</c:v>
                </c:pt>
                <c:pt idx="37">
                  <c:v>544.82758620689651</c:v>
                </c:pt>
                <c:pt idx="38">
                  <c:v>651.72413793103453</c:v>
                </c:pt>
                <c:pt idx="39">
                  <c:v>68.965517241379317</c:v>
                </c:pt>
                <c:pt idx="40">
                  <c:v>120.68965517241379</c:v>
                </c:pt>
              </c:numCache>
            </c:numRef>
          </c:val>
          <c:smooth val="0"/>
          <c:extLst>
            <c:ext xmlns:c16="http://schemas.microsoft.com/office/drawing/2014/chart" uri="{C3380CC4-5D6E-409C-BE32-E72D297353CC}">
              <c16:uniqueId val="{00000002-CB66-4E0B-BD10-DC379E30831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102.90416653087905</c:v>
                </c:pt>
                <c:pt idx="2">
                  <c:v>109.27137781216156</c:v>
                </c:pt>
                <c:pt idx="3">
                  <c:v>116.79258311501046</c:v>
                </c:pt>
                <c:pt idx="4">
                  <c:v>121.35462199797192</c:v>
                </c:pt>
                <c:pt idx="5">
                  <c:v>126.20081123065144</c:v>
                </c:pt>
                <c:pt idx="6">
                  <c:v>130.55386706604756</c:v>
                </c:pt>
                <c:pt idx="7">
                  <c:v>137.30258251518342</c:v>
                </c:pt>
                <c:pt idx="8">
                  <c:v>43.828818808308974</c:v>
                </c:pt>
                <c:pt idx="9">
                  <c:v>77.189392318529883</c:v>
                </c:pt>
                <c:pt idx="10">
                  <c:v>143.55718453466409</c:v>
                </c:pt>
              </c:numCache>
            </c:numRef>
          </c:val>
          <c:smooth val="0"/>
          <c:extLst>
            <c:ext xmlns:c16="http://schemas.microsoft.com/office/drawing/2014/chart" uri="{C3380CC4-5D6E-409C-BE32-E72D297353CC}">
              <c16:uniqueId val="{00000000-3761-4622-A7EC-C6DE736CA63D}"/>
            </c:ext>
          </c:extLst>
        </c:ser>
        <c:ser>
          <c:idx val="1"/>
          <c:order val="1"/>
          <c:tx>
            <c:strRef>
              <c:f>Grafdata!$A$35</c:f>
              <c:strCache>
                <c:ptCount val="1"/>
                <c:pt idx="0">
                  <c:v>Gävleborgs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Grafdata!$B$35:$L$35</c:f>
              <c:numCache>
                <c:formatCode>General</c:formatCode>
                <c:ptCount val="11"/>
                <c:pt idx="0">
                  <c:v>100</c:v>
                </c:pt>
                <c:pt idx="1">
                  <c:v>98.324435376664368</c:v>
                </c:pt>
                <c:pt idx="2">
                  <c:v>105.28687912759742</c:v>
                </c:pt>
                <c:pt idx="3">
                  <c:v>111.2533678351307</c:v>
                </c:pt>
                <c:pt idx="4">
                  <c:v>116.18622439912134</c:v>
                </c:pt>
                <c:pt idx="5">
                  <c:v>114.78008658624147</c:v>
                </c:pt>
                <c:pt idx="6">
                  <c:v>113.29432924098415</c:v>
                </c:pt>
                <c:pt idx="7">
                  <c:v>124.7069361408697</c:v>
                </c:pt>
                <c:pt idx="8">
                  <c:v>59.651380190375988</c:v>
                </c:pt>
                <c:pt idx="9">
                  <c:v>99.051674498290311</c:v>
                </c:pt>
                <c:pt idx="10">
                  <c:v>140.603117957759</c:v>
                </c:pt>
              </c:numCache>
            </c:numRef>
          </c:val>
          <c:smooth val="0"/>
          <c:extLst>
            <c:ext xmlns:c16="http://schemas.microsoft.com/office/drawing/2014/chart" uri="{C3380CC4-5D6E-409C-BE32-E72D297353CC}">
              <c16:uniqueId val="{00000001-3761-4622-A7EC-C6DE736CA63D}"/>
            </c:ext>
          </c:extLst>
        </c:ser>
        <c:ser>
          <c:idx val="2"/>
          <c:order val="2"/>
          <c:tx>
            <c:strRef>
              <c:f>Grafdata!$A$36</c:f>
              <c:strCache>
                <c:ptCount val="1"/>
                <c:pt idx="0">
                  <c:v>Gävle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Grafdata!$B$36:$L$36</c:f>
              <c:numCache>
                <c:formatCode>General</c:formatCode>
                <c:ptCount val="11"/>
                <c:pt idx="0">
                  <c:v>100</c:v>
                </c:pt>
                <c:pt idx="1">
                  <c:v>101.20162054995259</c:v>
                </c:pt>
                <c:pt idx="2">
                  <c:v>102.12567882079131</c:v>
                </c:pt>
                <c:pt idx="3">
                  <c:v>115.71933454012586</c:v>
                </c:pt>
                <c:pt idx="4">
                  <c:v>125.70468063098009</c:v>
                </c:pt>
                <c:pt idx="5">
                  <c:v>125.0961124041031</c:v>
                </c:pt>
                <c:pt idx="6">
                  <c:v>121.51193862598052</c:v>
                </c:pt>
                <c:pt idx="7">
                  <c:v>133.56779587966554</c:v>
                </c:pt>
                <c:pt idx="8">
                  <c:v>64.25652960951642</c:v>
                </c:pt>
                <c:pt idx="9">
                  <c:v>114.44703042841134</c:v>
                </c:pt>
                <c:pt idx="10">
                  <c:v>159.94310835272822</c:v>
                </c:pt>
              </c:numCache>
            </c:numRef>
          </c:val>
          <c:smooth val="0"/>
          <c:extLst>
            <c:ext xmlns:c16="http://schemas.microsoft.com/office/drawing/2014/chart" uri="{C3380CC4-5D6E-409C-BE32-E72D297353CC}">
              <c16:uniqueId val="{00000002-3761-4622-A7EC-C6DE736CA63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2022-10-05</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05/10/2022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10/5/2022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10/5/2022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10/5/2022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10/5/2022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10/5/2022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10/5/2022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10/5/2022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stockholmbusinessalliance.se/material/?cat=konjunkturrapporter" TargetMode="External"/><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Gävleborgskonjunkturen</a:t>
            </a:r>
            <a:r>
              <a:rPr lang="sv-SE" sz="3200" dirty="0">
                <a:solidFill>
                  <a:schemeClr val="bg1"/>
                </a:solidFill>
                <a:latin typeface="+mj-lt"/>
              </a:rPr>
              <a:t> </a:t>
            </a:r>
          </a:p>
          <a:p>
            <a:r>
              <a:rPr lang="en-GB" sz="2000" dirty="0" err="1">
                <a:solidFill>
                  <a:schemeClr val="bg1"/>
                </a:solidFill>
              </a:rPr>
              <a:t>Gävleborgs</a:t>
            </a:r>
            <a:r>
              <a:rPr lang="en-GB" sz="2000" dirty="0">
                <a:solidFill>
                  <a:schemeClr val="bg1"/>
                </a:solidFill>
              </a:rPr>
              <a:t> </a:t>
            </a:r>
            <a:r>
              <a:rPr lang="en-GB" sz="2000" dirty="0" err="1">
                <a:solidFill>
                  <a:schemeClr val="bg1"/>
                </a:solidFill>
              </a:rPr>
              <a:t>län</a:t>
            </a:r>
            <a:r>
              <a:rPr lang="sv-SE" sz="2000" dirty="0">
                <a:solidFill>
                  <a:schemeClr val="bg1"/>
                </a:solidFill>
                <a:latin typeface="+mj-lt"/>
              </a:rPr>
              <a:t>, 2022 </a:t>
            </a:r>
            <a:r>
              <a:rPr lang="sv-SE" sz="2000" dirty="0" smtClean="0">
                <a:solidFill>
                  <a:schemeClr val="bg1"/>
                </a:solidFill>
                <a:latin typeface="+mj-lt"/>
              </a:rPr>
              <a:t>kv2</a:t>
            </a:r>
          </a:p>
          <a:p>
            <a:endParaRPr lang="sv-SE" sz="2000" dirty="0">
              <a:solidFill>
                <a:schemeClr val="bg1"/>
              </a:solidFill>
              <a:latin typeface="+mj-lt"/>
            </a:endParaRPr>
          </a:p>
          <a:p>
            <a:r>
              <a:rPr lang="sv-SE" sz="2000" dirty="0" smtClean="0">
                <a:solidFill>
                  <a:schemeClr val="bg1"/>
                </a:solidFill>
                <a:latin typeface="+mj-lt"/>
              </a:rPr>
              <a:t>September 2022</a:t>
            </a:r>
            <a:br>
              <a:rPr lang="sv-SE" sz="2000" dirty="0" smtClean="0">
                <a:solidFill>
                  <a:schemeClr val="bg1"/>
                </a:solidFill>
                <a:latin typeface="+mj-lt"/>
              </a:rPr>
            </a:br>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E74B21AF-C4D9-4349-8B9E-89972F88D258}"/>
              </a:ext>
            </a:extLst>
          </p:cNvPr>
          <p:cNvPicPr>
            <a:picLocks noChangeAspect="1"/>
          </p:cNvPicPr>
          <p:nvPr/>
        </p:nvPicPr>
        <p:blipFill rotWithShape="1">
          <a:blip r:embed="rId4"/>
          <a:srcRect l="-1435" t="44220" r="1435" b="9306"/>
          <a:stretch/>
        </p:blipFill>
        <p:spPr>
          <a:xfrm>
            <a:off x="6372225" y="382"/>
            <a:ext cx="6171961" cy="6866006"/>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97F73C8C-2529-478E-BCD1-5F1AD43D8FF2}"/>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Gävleborgs län och Gävle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2 jämförs med kvartal 2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https://stockholmbusinessalliance.se/material/?cat=konjunkturrapporter</a:t>
            </a:r>
            <a:endParaRPr lang="sv-SE" sz="1100" u="sng" dirty="0"/>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2A759816-AF8A-40F3-9661-B3E574FCD320}"/>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1172713"/>
            <a:ext cx="4858261" cy="5532887"/>
          </a:xfrm>
        </p:spPr>
        <p:txBody>
          <a:bodyPr/>
          <a:lstStyle/>
          <a:p>
            <a:pPr>
              <a:lnSpc>
                <a:spcPct val="107000"/>
              </a:lnSpc>
              <a:spcAft>
                <a:spcPts val="800"/>
              </a:spcAft>
            </a:pPr>
            <a:r>
              <a:rPr lang="sv-SE" sz="1200" b="1" dirty="0">
                <a:effectLst/>
                <a:ea typeface="Minion Pro" panose="02040503050201020203" pitchFamily="18" charset="0"/>
                <a:cs typeface="Times New Roman" panose="02020603050405020304" pitchFamily="18" charset="0"/>
              </a:rPr>
              <a:t>Under kvartalet </a:t>
            </a:r>
            <a:r>
              <a:rPr lang="sv-SE" sz="1200" b="1" dirty="0">
                <a:ea typeface="Minion Pro" panose="02040503050201020203" pitchFamily="18" charset="0"/>
                <a:cs typeface="Times New Roman" panose="02020603050405020304" pitchFamily="18" charset="0"/>
              </a:rPr>
              <a:t>stärks arbetsmarknaden i Gävleborgs län </a:t>
            </a:r>
            <a:r>
              <a:rPr lang="sv-SE" sz="1200" b="1" dirty="0">
                <a:effectLst/>
                <a:ea typeface="Minion Pro" panose="02040503050201020203" pitchFamily="18" charset="0"/>
                <a:cs typeface="Times New Roman" panose="02020603050405020304" pitchFamily="18" charset="0"/>
              </a:rPr>
              <a:t>med sjunkande arbetslöshet, stigande sysselsättning och betydligt färre varsel. I näringslivet är signalerna också positiva med stigande lönesumma och fler företag. Orosmoln framöver är </a:t>
            </a:r>
            <a:r>
              <a:rPr lang="sv-SE" sz="1200" b="1" dirty="0">
                <a:ea typeface="Minion Pro" panose="02040503050201020203" pitchFamily="18" charset="0"/>
                <a:cs typeface="Times New Roman" panose="02020603050405020304" pitchFamily="18" charset="0"/>
              </a:rPr>
              <a:t>ökad </a:t>
            </a:r>
            <a:r>
              <a:rPr lang="sv-SE" sz="1200" b="1" dirty="0">
                <a:effectLst/>
                <a:ea typeface="Minion Pro" panose="02040503050201020203" pitchFamily="18" charset="0"/>
                <a:cs typeface="Times New Roman" panose="02020603050405020304" pitchFamily="18" charset="0"/>
              </a:rPr>
              <a:t>inflation och stigande räntor och hur dessa kommer påverka den lokala ekonomin.</a:t>
            </a:r>
            <a:endParaRPr lang="sv-SE" sz="1200" dirty="0">
              <a:effectLst/>
              <a:ea typeface="Minion Pro" panose="02040503050201020203" pitchFamily="18" charset="0"/>
              <a:cs typeface="Times New Roman" panose="02020603050405020304" pitchFamily="18" charset="0"/>
            </a:endParaRPr>
          </a:p>
          <a:p>
            <a:pPr>
              <a:lnSpc>
                <a:spcPct val="107000"/>
              </a:lnSpc>
              <a:spcAft>
                <a:spcPts val="800"/>
              </a:spcAft>
            </a:pPr>
            <a:r>
              <a:rPr lang="sv-SE" sz="1200" dirty="0">
                <a:effectLst/>
                <a:ea typeface="Minion Pro" panose="02040503050201020203" pitchFamily="18" charset="0"/>
                <a:cs typeface="Times New Roman" panose="02020603050405020304" pitchFamily="18" charset="0"/>
              </a:rPr>
              <a:t>Nyföretagandet minskar med 3 procent samtidigt som företagskonkurserna minskar med 33 procent. Överlag skapas det 10,6 nya företag per företagskonkurs och antalet nya företag fortsätter att stiga</a:t>
            </a:r>
            <a:r>
              <a:rPr lang="sv-SE" sz="1200" dirty="0">
                <a:ea typeface="Minion Pro" panose="02040503050201020203" pitchFamily="18" charset="0"/>
                <a:cs typeface="Times New Roman" panose="02020603050405020304" pitchFamily="18" charset="0"/>
              </a:rPr>
              <a:t>. Lönesumman i privat sektor ökar med 5,5 procent för första kvartalet. </a:t>
            </a:r>
            <a:endParaRPr lang="sv-SE" sz="1200" dirty="0">
              <a:effectLst/>
              <a:ea typeface="Minion Pro" panose="02040503050201020203" pitchFamily="18" charset="0"/>
              <a:cs typeface="Times New Roman" panose="02020603050405020304" pitchFamily="18" charset="0"/>
            </a:endParaRPr>
          </a:p>
          <a:p>
            <a:pPr>
              <a:lnSpc>
                <a:spcPct val="107000"/>
              </a:lnSpc>
              <a:spcAft>
                <a:spcPts val="800"/>
              </a:spcAft>
            </a:pPr>
            <a:r>
              <a:rPr lang="sv-SE" sz="1200" dirty="0">
                <a:effectLst/>
                <a:ea typeface="Minion Pro" panose="02040503050201020203" pitchFamily="18" charset="0"/>
                <a:cs typeface="Times New Roman" panose="02020603050405020304" pitchFamily="18" charset="0"/>
              </a:rPr>
              <a:t>Utvecklingen på arbetsmarknaden går i tydlig positiv riktning under kvartalet. Arbetslösheten sjunker med 0,8 procentenheter eller </a:t>
            </a:r>
            <a:r>
              <a:rPr lang="sv-SE" sz="1200" dirty="0">
                <a:ea typeface="Minion Pro" panose="02040503050201020203" pitchFamily="18" charset="0"/>
                <a:cs typeface="Times New Roman" panose="02020603050405020304" pitchFamily="18" charset="0"/>
              </a:rPr>
              <a:t>ungefär </a:t>
            </a:r>
            <a:r>
              <a:rPr lang="sv-SE" sz="1200" dirty="0">
                <a:effectLst/>
                <a:ea typeface="Minion Pro" panose="02040503050201020203" pitchFamily="18" charset="0"/>
                <a:cs typeface="Times New Roman" panose="02020603050405020304" pitchFamily="18" charset="0"/>
              </a:rPr>
              <a:t>1 700 personer samtidigt som sysselsättningen stiger med 12,1 procent eller 14 400 personer. Noterbart ökar även antalet lediga jobb i länet med 53 procent och varslen minskar med 76 procent.</a:t>
            </a:r>
          </a:p>
          <a:p>
            <a:pPr>
              <a:lnSpc>
                <a:spcPct val="107000"/>
              </a:lnSpc>
              <a:spcAft>
                <a:spcPts val="800"/>
              </a:spcAft>
            </a:pPr>
            <a:r>
              <a:rPr lang="sv-SE" sz="1200" dirty="0">
                <a:effectLst/>
                <a:ea typeface="Minion Pro" panose="02040503050201020203" pitchFamily="18" charset="0"/>
                <a:cs typeface="Times New Roman" panose="02020603050405020304" pitchFamily="18" charset="0"/>
              </a:rPr>
              <a:t>Befolkningstillväxten är närmast oförändrad under perioden, vilket innebär att tillväxten sker långsammare i Gävleborg än för övriga Stockholmsregionen och landet som helhet. Bostadsbyggandet minskar återigen och under kvartalet påbörjades endast 99 nya bostäder i Gävleborgs län.</a:t>
            </a:r>
            <a:br>
              <a:rPr lang="sv-SE" sz="1200" dirty="0">
                <a:effectLst/>
                <a:ea typeface="Minion Pro" panose="02040503050201020203" pitchFamily="18" charset="0"/>
                <a:cs typeface="Times New Roman" panose="02020603050405020304" pitchFamily="18" charset="0"/>
              </a:rPr>
            </a:br>
            <a:r>
              <a:rPr lang="sv-SE" sz="1200" dirty="0">
                <a:effectLst/>
                <a:ea typeface="Minion Pro" panose="02040503050201020203" pitchFamily="18" charset="0"/>
                <a:cs typeface="Times New Roman" panose="02020603050405020304" pitchFamily="18" charset="0"/>
              </a:rPr>
              <a:t/>
            </a:r>
            <a:br>
              <a:rPr lang="sv-SE" sz="1200" dirty="0">
                <a:effectLst/>
                <a:ea typeface="Minion Pro" panose="02040503050201020203" pitchFamily="18" charset="0"/>
                <a:cs typeface="Times New Roman" panose="02020603050405020304" pitchFamily="18" charset="0"/>
              </a:rPr>
            </a:br>
            <a:r>
              <a:rPr lang="sv-SE" sz="1200" dirty="0"/>
              <a:t>Staffan Ingvarsson</a:t>
            </a:r>
            <a:br>
              <a:rPr lang="sv-SE" sz="1200" dirty="0"/>
            </a:br>
            <a:r>
              <a:rPr lang="sv-SE" sz="12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270304"/>
            <a:ext cx="5596088" cy="691858"/>
          </a:xfrm>
        </p:spPr>
        <p:txBody>
          <a:bodyPr/>
          <a:lstStyle/>
          <a:p>
            <a:r>
              <a:rPr lang="sv-SE" sz="2400" dirty="0"/>
              <a:t>Starkt andra kvartal – men stor osäkerhet inför andar halvåret</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Gävleborg, 2022 kv2</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14999" y="5316198"/>
            <a:ext cx="3429144" cy="461665"/>
          </a:xfrm>
          <a:prstGeom prst="rect">
            <a:avLst/>
          </a:prstGeom>
          <a:noFill/>
        </p:spPr>
        <p:txBody>
          <a:bodyPr wrap="none" rtlCol="0">
            <a:spAutoFit/>
          </a:bodyPr>
          <a:lstStyle/>
          <a:p>
            <a:pPr algn="l" rtl="0" fontAlgn="ctr"/>
            <a:r>
              <a:rPr lang="sv-SE" sz="800" dirty="0">
                <a:latin typeface="+mj-lt"/>
                <a:cs typeface="Arial" panose="020B0604020202020204" pitchFamily="34" charset="0"/>
              </a:rPr>
              <a:t>* </a:t>
            </a:r>
            <a:r>
              <a:rPr lang="sv-SE" sz="800" u="none" strike="noStrike" dirty="0">
                <a:effectLst/>
              </a:rPr>
              <a:t>Förändring i arbetslösheten visas i procentenheter, ej i procent</a:t>
            </a:r>
          </a:p>
          <a:p>
            <a:pPr algn="l" rtl="0" fontAlgn="ctr"/>
            <a:r>
              <a:rPr lang="sv-SE" sz="800" b="0" i="0" u="none" strike="noStrike" dirty="0">
                <a:solidFill>
                  <a:srgbClr val="000000"/>
                </a:solidFill>
                <a:effectLst/>
                <a:latin typeface="Futura Std Book" panose="020B0502020204020303" pitchFamily="34" charset="0"/>
              </a:rPr>
              <a:t>** Lönesummorna är det tidigare kvartalets</a:t>
            </a:r>
          </a:p>
          <a:p>
            <a:endParaRPr lang="sv-SE" sz="800" dirty="0">
              <a:latin typeface="+mj-lt"/>
              <a:cs typeface="Arial" panose="020B0604020202020204" pitchFamily="34" charset="0"/>
            </a:endParaRPr>
          </a:p>
        </p:txBody>
      </p:sp>
      <p:graphicFrame>
        <p:nvGraphicFramePr>
          <p:cNvPr id="54" name="Tabell 53">
            <a:extLst>
              <a:ext uri="{FF2B5EF4-FFF2-40B4-BE49-F238E27FC236}">
                <a16:creationId xmlns:a16="http://schemas.microsoft.com/office/drawing/2014/main" id="{0120F7F9-842D-4673-B582-85A5F7E1CDDC}"/>
              </a:ext>
            </a:extLst>
          </p:cNvPr>
          <p:cNvGraphicFramePr>
            <a:graphicFrameLocks noGrp="1"/>
          </p:cNvGraphicFramePr>
          <p:nvPr>
            <p:extLst>
              <p:ext uri="{D42A27DB-BD31-4B8C-83A1-F6EECF244321}">
                <p14:modId xmlns:p14="http://schemas.microsoft.com/office/powerpoint/2010/main" val="2100412592"/>
              </p:ext>
            </p:extLst>
          </p:nvPr>
        </p:nvGraphicFramePr>
        <p:xfrm>
          <a:off x="539193" y="1573318"/>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Gävleborgs län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Gävle kommun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kv2</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2022 kv2</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133 600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10 653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5 435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-0,9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57402E03-6B1B-450F-96E0-22F9918CBF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580176" y="2354185"/>
            <a:ext cx="180000" cy="180000"/>
          </a:xfrm>
          <a:prstGeom prst="rect">
            <a:avLst/>
          </a:prstGeom>
        </p:spPr>
      </p:pic>
      <p:pic>
        <p:nvPicPr>
          <p:cNvPr id="11" name="Bild 10" descr="Spela upp">
            <a:extLst>
              <a:ext uri="{FF2B5EF4-FFF2-40B4-BE49-F238E27FC236}">
                <a16:creationId xmlns:a16="http://schemas.microsoft.com/office/drawing/2014/main" id="{A92EB931-9976-4D68-83C6-A75EAB04440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580176" y="2662673"/>
            <a:ext cx="180000" cy="180000"/>
          </a:xfrm>
          <a:prstGeom prst="rect">
            <a:avLst/>
          </a:prstGeom>
        </p:spPr>
      </p:pic>
      <p:pic>
        <p:nvPicPr>
          <p:cNvPr id="25" name="Bild 24" descr="Spela upp">
            <a:extLst>
              <a:ext uri="{FF2B5EF4-FFF2-40B4-BE49-F238E27FC236}">
                <a16:creationId xmlns:a16="http://schemas.microsoft.com/office/drawing/2014/main" id="{1644E130-EDC2-4529-BDCC-4A76531CE8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583720" y="3577873"/>
            <a:ext cx="180000" cy="180000"/>
          </a:xfrm>
          <a:prstGeom prst="rect">
            <a:avLst/>
          </a:prstGeom>
        </p:spPr>
      </p:pic>
      <p:pic>
        <p:nvPicPr>
          <p:cNvPr id="27" name="Bild 26" descr="Spela upp">
            <a:extLst>
              <a:ext uri="{FF2B5EF4-FFF2-40B4-BE49-F238E27FC236}">
                <a16:creationId xmlns:a16="http://schemas.microsoft.com/office/drawing/2014/main" id="{3C0E4865-9512-4D95-9CB7-382A030524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582748" y="4223479"/>
            <a:ext cx="180000" cy="180000"/>
          </a:xfrm>
          <a:prstGeom prst="rect">
            <a:avLst/>
          </a:prstGeom>
        </p:spPr>
      </p:pic>
      <p:pic>
        <p:nvPicPr>
          <p:cNvPr id="29" name="Bild 28" descr="Spela upp">
            <a:extLst>
              <a:ext uri="{FF2B5EF4-FFF2-40B4-BE49-F238E27FC236}">
                <a16:creationId xmlns:a16="http://schemas.microsoft.com/office/drawing/2014/main" id="{744EACEE-E96F-4437-8EF5-5211CB701B3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3582748" y="4493927"/>
            <a:ext cx="180000" cy="180000"/>
          </a:xfrm>
          <a:prstGeom prst="rect">
            <a:avLst/>
          </a:prstGeom>
        </p:spPr>
      </p:pic>
      <p:pic>
        <p:nvPicPr>
          <p:cNvPr id="30" name="Bild 29" descr="Spela upp">
            <a:extLst>
              <a:ext uri="{FF2B5EF4-FFF2-40B4-BE49-F238E27FC236}">
                <a16:creationId xmlns:a16="http://schemas.microsoft.com/office/drawing/2014/main" id="{9B005B2D-ED67-48D7-99E6-2DA87EC036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575660" y="5108404"/>
            <a:ext cx="180000" cy="180000"/>
          </a:xfrm>
          <a:prstGeom prst="rect">
            <a:avLst/>
          </a:prstGeom>
        </p:spPr>
      </p:pic>
      <p:pic>
        <p:nvPicPr>
          <p:cNvPr id="32" name="Bild 31" descr="Spela upp">
            <a:extLst>
              <a:ext uri="{FF2B5EF4-FFF2-40B4-BE49-F238E27FC236}">
                <a16:creationId xmlns:a16="http://schemas.microsoft.com/office/drawing/2014/main" id="{D3FD24C7-E8B4-49CE-8D9E-3E2115C4FA1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a:off x="5229183" y="2662673"/>
            <a:ext cx="180000" cy="180000"/>
          </a:xfrm>
          <a:prstGeom prst="rect">
            <a:avLst/>
          </a:prstGeom>
        </p:spPr>
      </p:pic>
      <p:pic>
        <p:nvPicPr>
          <p:cNvPr id="33" name="Bild 32" descr="Spela upp">
            <a:extLst>
              <a:ext uri="{FF2B5EF4-FFF2-40B4-BE49-F238E27FC236}">
                <a16:creationId xmlns:a16="http://schemas.microsoft.com/office/drawing/2014/main" id="{5E64CA3A-7A09-4575-B978-8B022C72E8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5400000" flipV="1">
            <a:off x="5229183" y="2978474"/>
            <a:ext cx="180000" cy="180000"/>
          </a:xfrm>
          <a:prstGeom prst="rect">
            <a:avLst/>
          </a:prstGeom>
        </p:spPr>
      </p:pic>
      <p:pic>
        <p:nvPicPr>
          <p:cNvPr id="35" name="Bild 34" descr="Spela upp">
            <a:extLst>
              <a:ext uri="{FF2B5EF4-FFF2-40B4-BE49-F238E27FC236}">
                <a16:creationId xmlns:a16="http://schemas.microsoft.com/office/drawing/2014/main" id="{1C8174F4-F564-4EEA-92F5-06CFE8E255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29183" y="3574735"/>
            <a:ext cx="180000" cy="180000"/>
          </a:xfrm>
          <a:prstGeom prst="rect">
            <a:avLst/>
          </a:prstGeom>
        </p:spPr>
      </p:pic>
      <p:pic>
        <p:nvPicPr>
          <p:cNvPr id="37" name="Bild 36" descr="Spela upp">
            <a:extLst>
              <a:ext uri="{FF2B5EF4-FFF2-40B4-BE49-F238E27FC236}">
                <a16:creationId xmlns:a16="http://schemas.microsoft.com/office/drawing/2014/main" id="{96EA566D-43E2-49CA-929C-78BA42C588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24336" y="4223479"/>
            <a:ext cx="180000" cy="180000"/>
          </a:xfrm>
          <a:prstGeom prst="rect">
            <a:avLst/>
          </a:prstGeom>
        </p:spPr>
      </p:pic>
      <p:pic>
        <p:nvPicPr>
          <p:cNvPr id="38" name="Bild 37" descr="Spela upp">
            <a:extLst>
              <a:ext uri="{FF2B5EF4-FFF2-40B4-BE49-F238E27FC236}">
                <a16:creationId xmlns:a16="http://schemas.microsoft.com/office/drawing/2014/main" id="{A96259F6-26F0-45B8-B047-24D3A0B84B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rot="16200000">
            <a:off x="5224336" y="4495224"/>
            <a:ext cx="180000" cy="180000"/>
          </a:xfrm>
          <a:prstGeom prst="rect">
            <a:avLst/>
          </a:prstGeom>
        </p:spPr>
      </p:pic>
      <p:pic>
        <p:nvPicPr>
          <p:cNvPr id="40" name="Bild 39" descr="Spela upp">
            <a:extLst>
              <a:ext uri="{FF2B5EF4-FFF2-40B4-BE49-F238E27FC236}">
                <a16:creationId xmlns:a16="http://schemas.microsoft.com/office/drawing/2014/main" id="{9B8396D6-5136-4246-ABAE-6151A8B978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24336" y="5104682"/>
            <a:ext cx="180000" cy="180000"/>
          </a:xfrm>
          <a:prstGeom prst="rect">
            <a:avLst/>
          </a:prstGeom>
        </p:spPr>
      </p:pic>
      <p:pic>
        <p:nvPicPr>
          <p:cNvPr id="31" name="Bild 30" descr="Spela upp">
            <a:extLst>
              <a:ext uri="{FF2B5EF4-FFF2-40B4-BE49-F238E27FC236}">
                <a16:creationId xmlns:a16="http://schemas.microsoft.com/office/drawing/2014/main" id="{74A86DB8-F1FD-4161-92DA-D8CAC06C02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5400000" flipV="1">
            <a:off x="3575660" y="2979092"/>
            <a:ext cx="180000" cy="180000"/>
          </a:xfrm>
          <a:prstGeom prst="rect">
            <a:avLst/>
          </a:prstGeom>
        </p:spPr>
      </p:pic>
      <p:pic>
        <p:nvPicPr>
          <p:cNvPr id="28" name="Bild 27" descr="Spela upp">
            <a:extLst>
              <a:ext uri="{FF2B5EF4-FFF2-40B4-BE49-F238E27FC236}">
                <a16:creationId xmlns:a16="http://schemas.microsoft.com/office/drawing/2014/main" id="{4CEC1777-B42D-EFB7-EF9E-5BDBD42B625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583720" y="3269490"/>
            <a:ext cx="180000" cy="180000"/>
          </a:xfrm>
          <a:prstGeom prst="rect">
            <a:avLst/>
          </a:prstGeom>
        </p:spPr>
      </p:pic>
      <p:pic>
        <p:nvPicPr>
          <p:cNvPr id="39" name="Bild 38" descr="Spela upp">
            <a:extLst>
              <a:ext uri="{FF2B5EF4-FFF2-40B4-BE49-F238E27FC236}">
                <a16:creationId xmlns:a16="http://schemas.microsoft.com/office/drawing/2014/main" id="{0D0184BE-FE45-8A31-F469-1178DD22CC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582748" y="3915183"/>
            <a:ext cx="180000" cy="180000"/>
          </a:xfrm>
          <a:prstGeom prst="rect">
            <a:avLst/>
          </a:prstGeom>
        </p:spPr>
      </p:pic>
      <p:pic>
        <p:nvPicPr>
          <p:cNvPr id="43" name="Bild 42" descr="Spela upp">
            <a:extLst>
              <a:ext uri="{FF2B5EF4-FFF2-40B4-BE49-F238E27FC236}">
                <a16:creationId xmlns:a16="http://schemas.microsoft.com/office/drawing/2014/main" id="{F8148A0C-F39E-199A-D520-49BF47C8EF8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3575660" y="4827710"/>
            <a:ext cx="180000" cy="180000"/>
          </a:xfrm>
          <a:prstGeom prst="rect">
            <a:avLst/>
          </a:prstGeom>
        </p:spPr>
      </p:pic>
      <p:pic>
        <p:nvPicPr>
          <p:cNvPr id="44" name="Bild 43" descr="Spela upp">
            <a:extLst>
              <a:ext uri="{FF2B5EF4-FFF2-40B4-BE49-F238E27FC236}">
                <a16:creationId xmlns:a16="http://schemas.microsoft.com/office/drawing/2014/main" id="{582A2555-B1D9-882E-A06A-5F9086A3817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5400000">
            <a:off x="5224336" y="3915183"/>
            <a:ext cx="180000" cy="180000"/>
          </a:xfrm>
          <a:prstGeom prst="rect">
            <a:avLst/>
          </a:prstGeom>
        </p:spPr>
      </p:pic>
      <p:pic>
        <p:nvPicPr>
          <p:cNvPr id="45" name="Bild 44" descr="Spela upp">
            <a:extLst>
              <a:ext uri="{FF2B5EF4-FFF2-40B4-BE49-F238E27FC236}">
                <a16:creationId xmlns:a16="http://schemas.microsoft.com/office/drawing/2014/main" id="{0E7F7504-F006-77B7-9B35-C58C9AD0A91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5400000" flipV="1">
            <a:off x="5224336" y="4827710"/>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Gävleborgs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B74D9E7C-93E3-4F03-8806-E2EA8CBE72A7}"/>
              </a:ext>
            </a:extLst>
          </p:cNvPr>
          <p:cNvGraphicFramePr>
            <a:graphicFrameLocks noGrp="1"/>
          </p:cNvGraphicFramePr>
          <p:nvPr>
            <p:extLst>
              <p:ext uri="{D42A27DB-BD31-4B8C-83A1-F6EECF244321}">
                <p14:modId xmlns:p14="http://schemas.microsoft.com/office/powerpoint/2010/main" val="2050422341"/>
              </p:ext>
            </p:extLst>
          </p:nvPr>
        </p:nvGraphicFramePr>
        <p:xfrm>
          <a:off x="6399517" y="1268550"/>
          <a:ext cx="4792357" cy="4611554"/>
        </p:xfrm>
        <a:graphic>
          <a:graphicData uri="http://schemas.openxmlformats.org/drawingml/2006/table">
            <a:tbl>
              <a:tblPr/>
              <a:tblGrid>
                <a:gridCol w="1558961">
                  <a:extLst>
                    <a:ext uri="{9D8B030D-6E8A-4147-A177-3AD203B41FA5}">
                      <a16:colId xmlns:a16="http://schemas.microsoft.com/office/drawing/2014/main" val="4062813528"/>
                    </a:ext>
                  </a:extLst>
                </a:gridCol>
                <a:gridCol w="768961">
                  <a:extLst>
                    <a:ext uri="{9D8B030D-6E8A-4147-A177-3AD203B41FA5}">
                      <a16:colId xmlns:a16="http://schemas.microsoft.com/office/drawing/2014/main" val="1487168971"/>
                    </a:ext>
                  </a:extLst>
                </a:gridCol>
                <a:gridCol w="847737">
                  <a:extLst>
                    <a:ext uri="{9D8B030D-6E8A-4147-A177-3AD203B41FA5}">
                      <a16:colId xmlns:a16="http://schemas.microsoft.com/office/drawing/2014/main" val="3378853702"/>
                    </a:ext>
                  </a:extLst>
                </a:gridCol>
                <a:gridCol w="802271">
                  <a:extLst>
                    <a:ext uri="{9D8B030D-6E8A-4147-A177-3AD203B41FA5}">
                      <a16:colId xmlns:a16="http://schemas.microsoft.com/office/drawing/2014/main" val="343550618"/>
                    </a:ext>
                  </a:extLst>
                </a:gridCol>
                <a:gridCol w="814427">
                  <a:extLst>
                    <a:ext uri="{9D8B030D-6E8A-4147-A177-3AD203B41FA5}">
                      <a16:colId xmlns:a16="http://schemas.microsoft.com/office/drawing/2014/main" val="262399734"/>
                    </a:ext>
                  </a:extLst>
                </a:gridCol>
              </a:tblGrid>
              <a:tr h="209354">
                <a:tc>
                  <a:txBody>
                    <a:bodyPr/>
                    <a:lstStyle/>
                    <a:p>
                      <a:pPr algn="l" fontAlgn="b"/>
                      <a:r>
                        <a:rPr lang="sv-SE" sz="800" b="1" i="0" u="none" strike="noStrike" dirty="0">
                          <a:solidFill>
                            <a:srgbClr val="000000"/>
                          </a:solidFill>
                          <a:effectLst/>
                          <a:latin typeface="Futura Std Book" panose="020B0502020204020303"/>
                        </a:rPr>
                        <a:t>Lönesumma, total*</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70869354"/>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278483680"/>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9257647"/>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89539269"/>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64961900"/>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16,49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5056360"/>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40260966"/>
                  </a:ext>
                </a:extLst>
              </a:tr>
              <a:tr h="402133">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747278"/>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863175949"/>
                  </a:ext>
                </a:extLst>
              </a:tr>
              <a:tr h="21982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91460448"/>
                  </a:ext>
                </a:extLst>
              </a:tr>
              <a:tr h="211132">
                <a:tc>
                  <a:txBody>
                    <a:bodyPr/>
                    <a:lstStyle/>
                    <a:p>
                      <a:pPr algn="l" fontAlgn="b"/>
                      <a:r>
                        <a:rPr lang="sv-SE" sz="800" b="0" i="0" u="none" strike="noStrike">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7465847"/>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657401"/>
                  </a:ext>
                </a:extLst>
              </a:tr>
              <a:tr h="211132">
                <a:tc>
                  <a:txBody>
                    <a:bodyPr/>
                    <a:lstStyle/>
                    <a:p>
                      <a:pPr algn="l" fontAlgn="b"/>
                      <a:r>
                        <a:rPr lang="sv-SE" sz="800" b="1" i="0" u="none" strike="noStrike">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92,20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21,58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13359832"/>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60378484"/>
                  </a:ext>
                </a:extLst>
              </a:tr>
              <a:tr h="402133">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5487942"/>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182964636"/>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1443088"/>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677803"/>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0735928"/>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15,34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9751444"/>
                  </a:ext>
                </a:extLst>
              </a:tr>
            </a:tbl>
          </a:graphicData>
        </a:graphic>
      </p:graphicFrame>
      <p:graphicFrame>
        <p:nvGraphicFramePr>
          <p:cNvPr id="4" name="Diagram 3">
            <a:extLst>
              <a:ext uri="{FF2B5EF4-FFF2-40B4-BE49-F238E27FC236}">
                <a16:creationId xmlns:a16="http://schemas.microsoft.com/office/drawing/2014/main" id="{AC6852DF-6B8D-48A7-B0DE-DDAD6BDCF3B8}"/>
              </a:ext>
            </a:extLst>
          </p:cNvPr>
          <p:cNvGraphicFramePr>
            <a:graphicFrameLocks/>
          </p:cNvGraphicFramePr>
          <p:nvPr>
            <p:extLst>
              <p:ext uri="{D42A27DB-BD31-4B8C-83A1-F6EECF244321}">
                <p14:modId xmlns:p14="http://schemas.microsoft.com/office/powerpoint/2010/main" val="4031470567"/>
              </p:ext>
            </p:extLst>
          </p:nvPr>
        </p:nvGraphicFramePr>
        <p:xfrm>
          <a:off x="638577" y="1947117"/>
          <a:ext cx="5475190" cy="380987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ruta 4">
            <a:extLst>
              <a:ext uri="{FF2B5EF4-FFF2-40B4-BE49-F238E27FC236}">
                <a16:creationId xmlns:a16="http://schemas.microsoft.com/office/drawing/2014/main" id="{EF4FAFFF-1FC1-DDB8-2170-D6675F79305E}"/>
              </a:ext>
            </a:extLst>
          </p:cNvPr>
          <p:cNvSpPr txBox="1"/>
          <p:nvPr/>
        </p:nvSpPr>
        <p:spPr>
          <a:xfrm>
            <a:off x="6096000" y="6126871"/>
            <a:ext cx="2323072" cy="215444"/>
          </a:xfrm>
          <a:prstGeom prst="rect">
            <a:avLst/>
          </a:prstGeom>
          <a:noFill/>
        </p:spPr>
        <p:txBody>
          <a:bodyPr wrap="none" rtlCol="0">
            <a:spAutoFit/>
          </a:bodyPr>
          <a:lstStyle/>
          <a:p>
            <a:r>
              <a:rPr lang="sv-SE" sz="8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442782" cy="492443"/>
          </a:xfrm>
          <a:prstGeom prst="rect">
            <a:avLst/>
          </a:prstGeom>
          <a:noFill/>
        </p:spPr>
        <p:txBody>
          <a:bodyPr wrap="square" rtlCol="0">
            <a:spAutoFit/>
          </a:bodyPr>
          <a:lstStyle/>
          <a:p>
            <a:r>
              <a:rPr lang="sv-SE" sz="1400" b="1" dirty="0"/>
              <a:t>Lönesumma i privat sektor efter näringsgren, Gävleborgs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DE6208B4-F0F2-4683-93C7-FF086155D6B7}"/>
              </a:ext>
            </a:extLst>
          </p:cNvPr>
          <p:cNvGraphicFramePr>
            <a:graphicFrameLocks noGrp="1"/>
          </p:cNvGraphicFramePr>
          <p:nvPr>
            <p:extLst>
              <p:ext uri="{D42A27DB-BD31-4B8C-83A1-F6EECF244321}">
                <p14:modId xmlns:p14="http://schemas.microsoft.com/office/powerpoint/2010/main" val="2788511212"/>
              </p:ext>
            </p:extLst>
          </p:nvPr>
        </p:nvGraphicFramePr>
        <p:xfrm>
          <a:off x="6471479" y="1215257"/>
          <a:ext cx="4691822" cy="4743524"/>
        </p:xfrm>
        <a:graphic>
          <a:graphicData uri="http://schemas.openxmlformats.org/drawingml/2006/table">
            <a:tbl>
              <a:tblPr/>
              <a:tblGrid>
                <a:gridCol w="1561661">
                  <a:extLst>
                    <a:ext uri="{9D8B030D-6E8A-4147-A177-3AD203B41FA5}">
                      <a16:colId xmlns:a16="http://schemas.microsoft.com/office/drawing/2014/main" val="656619399"/>
                    </a:ext>
                  </a:extLst>
                </a:gridCol>
                <a:gridCol w="721141">
                  <a:extLst>
                    <a:ext uri="{9D8B030D-6E8A-4147-A177-3AD203B41FA5}">
                      <a16:colId xmlns:a16="http://schemas.microsoft.com/office/drawing/2014/main" val="4174465636"/>
                    </a:ext>
                  </a:extLst>
                </a:gridCol>
                <a:gridCol w="851092">
                  <a:extLst>
                    <a:ext uri="{9D8B030D-6E8A-4147-A177-3AD203B41FA5}">
                      <a16:colId xmlns:a16="http://schemas.microsoft.com/office/drawing/2014/main" val="1934979130"/>
                    </a:ext>
                  </a:extLst>
                </a:gridCol>
                <a:gridCol w="778964">
                  <a:extLst>
                    <a:ext uri="{9D8B030D-6E8A-4147-A177-3AD203B41FA5}">
                      <a16:colId xmlns:a16="http://schemas.microsoft.com/office/drawing/2014/main" val="3280834034"/>
                    </a:ext>
                  </a:extLst>
                </a:gridCol>
                <a:gridCol w="778964">
                  <a:extLst>
                    <a:ext uri="{9D8B030D-6E8A-4147-A177-3AD203B41FA5}">
                      <a16:colId xmlns:a16="http://schemas.microsoft.com/office/drawing/2014/main" val="2642525547"/>
                    </a:ext>
                  </a:extLst>
                </a:gridCol>
              </a:tblGrid>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45620983"/>
                  </a:ext>
                </a:extLst>
              </a:tr>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7877959"/>
                  </a:ext>
                </a:extLst>
              </a:tr>
              <a:tr h="172136">
                <a:tc>
                  <a:txBody>
                    <a:bodyPr/>
                    <a:lstStyle/>
                    <a:p>
                      <a:pPr algn="l" rtl="0" fontAlgn="b"/>
                      <a:r>
                        <a:rPr lang="sv-SE" sz="800" b="1" i="0" u="none" strike="noStrike">
                          <a:solidFill>
                            <a:srgbClr val="000000"/>
                          </a:solidFill>
                          <a:effectLst/>
                          <a:latin typeface="Futura Std Book" panose="020B0502020204020303"/>
                        </a:rPr>
                        <a:t>Sverige</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22624938"/>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03998836"/>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2158914"/>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768507"/>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5151281"/>
                  </a:ext>
                </a:extLst>
              </a:tr>
              <a:tr h="184877">
                <a:tc>
                  <a:txBody>
                    <a:bodyPr/>
                    <a:lstStyle/>
                    <a:p>
                      <a:pPr algn="l" rtl="0" fontAlgn="b"/>
                      <a:r>
                        <a:rPr lang="sv-SE" sz="800" b="0" i="0" u="none" strike="noStrike">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20159318"/>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25237952"/>
                  </a:ext>
                </a:extLst>
              </a:tr>
              <a:tr h="335859">
                <a:tc>
                  <a:txBody>
                    <a:bodyPr/>
                    <a:lstStyle/>
                    <a:p>
                      <a:pPr algn="l" rtl="0" fontAlgn="b"/>
                      <a:r>
                        <a:rPr lang="sv-SE" sz="800" b="1" i="0" u="none" strike="noStrike">
                          <a:solidFill>
                            <a:srgbClr val="000000"/>
                          </a:solidFill>
                          <a:effectLst/>
                          <a:latin typeface="Futura Std Book" panose="020B0502020204020303"/>
                        </a:rPr>
                        <a:t>Stockholmsregionen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4698972"/>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241231"/>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5930528"/>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13445450"/>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4151676"/>
                  </a:ext>
                </a:extLst>
              </a:tr>
              <a:tr h="17213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983989"/>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79798188"/>
                  </a:ext>
                </a:extLst>
              </a:tr>
              <a:tr h="335859">
                <a:tc>
                  <a:txBody>
                    <a:bodyPr/>
                    <a:lstStyle/>
                    <a:p>
                      <a:pPr algn="l" rtl="0" fontAlgn="b"/>
                      <a:r>
                        <a:rPr lang="sv-SE" sz="800" b="1" i="0" u="none" strike="noStrike" dirty="0">
                          <a:solidFill>
                            <a:srgbClr val="000000"/>
                          </a:solidFill>
                          <a:effectLst/>
                          <a:latin typeface="Futura Std Book" panose="020B0502020204020303"/>
                        </a:rPr>
                        <a:t>Gävleborgs län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6926945"/>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42244"/>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92511417"/>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73942728"/>
                  </a:ext>
                </a:extLst>
              </a:tr>
              <a:tr h="172136">
                <a:tc>
                  <a:txBody>
                    <a:bodyPr/>
                    <a:lstStyle/>
                    <a:p>
                      <a:pPr algn="l" rtl="0" fontAlgn="b"/>
                      <a:r>
                        <a:rPr lang="sv-SE" sz="800" b="0" i="1" u="none" strike="noStrike" dirty="0">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4,80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38119804"/>
                  </a:ext>
                </a:extLst>
              </a:tr>
              <a:tr h="17719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0629122"/>
                  </a:ext>
                </a:extLst>
              </a:tr>
              <a:tr h="172136">
                <a:tc>
                  <a:txBody>
                    <a:bodyPr/>
                    <a:lstStyle/>
                    <a:p>
                      <a:pPr algn="l" rtl="0" fontAlgn="b"/>
                      <a:r>
                        <a:rPr lang="sv-SE" sz="800" b="1" i="0" u="none" strike="noStrike" dirty="0">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16,49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1871573"/>
                  </a:ext>
                </a:extLst>
              </a:tr>
            </a:tbl>
          </a:graphicData>
        </a:graphic>
      </p:graphicFrame>
      <p:sp>
        <p:nvSpPr>
          <p:cNvPr id="8" name="Rektangel 7">
            <a:extLst>
              <a:ext uri="{FF2B5EF4-FFF2-40B4-BE49-F238E27FC236}">
                <a16:creationId xmlns:a16="http://schemas.microsoft.com/office/drawing/2014/main" id="{7AE5B7B6-6595-4501-8693-87232A44E5CB}"/>
              </a:ext>
            </a:extLst>
          </p:cNvPr>
          <p:cNvSpPr/>
          <p:nvPr/>
        </p:nvSpPr>
        <p:spPr>
          <a:xfrm>
            <a:off x="6167437" y="6119336"/>
            <a:ext cx="4284069" cy="307777"/>
          </a:xfrm>
          <a:prstGeom prst="rect">
            <a:avLst/>
          </a:prstGeom>
        </p:spPr>
        <p:txBody>
          <a:bodyPr wrap="square">
            <a:spAutoFit/>
          </a:bodyPr>
          <a:lstStyle/>
          <a:p>
            <a:r>
              <a:rPr lang="sv-SE" sz="700" dirty="0"/>
              <a:t>*I övrigt ingår jordbruk, skogsbruk och fiske, byggverksamhet samt okänd näringsgren</a:t>
            </a:r>
            <a:br>
              <a:rPr lang="sv-SE" sz="700" dirty="0"/>
            </a:br>
            <a:endParaRPr lang="sv-SE" sz="700" dirty="0"/>
          </a:p>
        </p:txBody>
      </p:sp>
      <p:graphicFrame>
        <p:nvGraphicFramePr>
          <p:cNvPr id="12" name="Diagram 11">
            <a:extLst>
              <a:ext uri="{FF2B5EF4-FFF2-40B4-BE49-F238E27FC236}">
                <a16:creationId xmlns:a16="http://schemas.microsoft.com/office/drawing/2014/main" id="{A5D3E455-09DA-448F-9A33-07A5A6EA34EF}"/>
              </a:ext>
            </a:extLst>
          </p:cNvPr>
          <p:cNvGraphicFramePr>
            <a:graphicFrameLocks/>
          </p:cNvGraphicFramePr>
          <p:nvPr>
            <p:extLst>
              <p:ext uri="{D42A27DB-BD31-4B8C-83A1-F6EECF244321}">
                <p14:modId xmlns:p14="http://schemas.microsoft.com/office/powerpoint/2010/main" val="3413340095"/>
              </p:ext>
            </p:extLst>
          </p:nvPr>
        </p:nvGraphicFramePr>
        <p:xfrm>
          <a:off x="646906" y="1943192"/>
          <a:ext cx="5442782" cy="3806331"/>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ruta 1">
            <a:extLst>
              <a:ext uri="{FF2B5EF4-FFF2-40B4-BE49-F238E27FC236}">
                <a16:creationId xmlns:a16="http://schemas.microsoft.com/office/drawing/2014/main" id="{3E3DF71D-35F0-D0F4-0646-D37F8D81B717}"/>
              </a:ext>
            </a:extLst>
          </p:cNvPr>
          <p:cNvSpPr txBox="1"/>
          <p:nvPr/>
        </p:nvSpPr>
        <p:spPr>
          <a:xfrm>
            <a:off x="6167436" y="6373821"/>
            <a:ext cx="2050561" cy="200055"/>
          </a:xfrm>
          <a:prstGeom prst="rect">
            <a:avLst/>
          </a:prstGeom>
          <a:noFill/>
        </p:spPr>
        <p:txBody>
          <a:bodyPr wrap="none" rtlCol="0">
            <a:spAutoFit/>
          </a:bodyPr>
          <a:lstStyle/>
          <a:p>
            <a:r>
              <a:rPr lang="sv-SE" sz="700" b="0" i="0" u="none" strike="noStrike" dirty="0">
                <a:solidFill>
                  <a:srgbClr val="000000"/>
                </a:solidFill>
                <a:effectLst/>
                <a:latin typeface="Futura Std Book" panose="020B0502020204020303" pitchFamily="34" charset="0"/>
              </a:rPr>
              <a:t>** Lönesummorna är det tidigare kvartalets</a:t>
            </a:r>
          </a:p>
        </p:txBody>
      </p:sp>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801991" y="5849322"/>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961009"/>
            <a:ext cx="4704373" cy="1467991"/>
          </a:xfrm>
        </p:spPr>
        <p:txBody>
          <a:bodyPr/>
          <a:lstStyle/>
          <a:p>
            <a:pPr lvl="4"/>
            <a:r>
              <a:rPr lang="sv-SE" sz="1400" dirty="0"/>
              <a:t>Antalet nyregistrerade företag minskade med </a:t>
            </a:r>
            <a:br>
              <a:rPr lang="sv-SE" sz="1400" dirty="0"/>
            </a:br>
            <a:r>
              <a:rPr lang="sv-SE" sz="1400" dirty="0"/>
              <a:t>tre procent i länet och en procent i Gävle kommun under kvartalet. </a:t>
            </a:r>
          </a:p>
          <a:p>
            <a:pPr lvl="4"/>
            <a:r>
              <a:rPr lang="sv-SE" sz="1400" dirty="0"/>
              <a:t>254 av de 328 nystartade företagen är aktiebolag.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highlight>
                <a:srgbClr val="FF0000"/>
              </a:highlight>
            </a:endParaRPr>
          </a:p>
        </p:txBody>
      </p:sp>
      <p:graphicFrame>
        <p:nvGraphicFramePr>
          <p:cNvPr id="26" name="Tabell 25">
            <a:extLst>
              <a:ext uri="{FF2B5EF4-FFF2-40B4-BE49-F238E27FC236}">
                <a16:creationId xmlns:a16="http://schemas.microsoft.com/office/drawing/2014/main" id="{C39620C7-9908-45B2-AB86-6652F013F4F1}"/>
              </a:ext>
            </a:extLst>
          </p:cNvPr>
          <p:cNvGraphicFramePr>
            <a:graphicFrameLocks noGrp="1"/>
          </p:cNvGraphicFramePr>
          <p:nvPr>
            <p:extLst>
              <p:ext uri="{D42A27DB-BD31-4B8C-83A1-F6EECF244321}">
                <p14:modId xmlns:p14="http://schemas.microsoft.com/office/powerpoint/2010/main" val="780957348"/>
              </p:ext>
            </p:extLst>
          </p:nvPr>
        </p:nvGraphicFramePr>
        <p:xfrm>
          <a:off x="6755216" y="3705999"/>
          <a:ext cx="4704372" cy="2274987"/>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244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90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83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17 340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78 115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983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9 022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4178915708"/>
                  </a:ext>
                </a:extLst>
              </a:tr>
              <a:tr h="398370">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1 563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554613420"/>
                  </a:ext>
                </a:extLst>
              </a:tr>
              <a:tr h="398370">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923977588"/>
                  </a:ext>
                </a:extLst>
              </a:tr>
            </a:tbl>
          </a:graphicData>
        </a:graphic>
      </p:graphicFrame>
      <p:sp>
        <p:nvSpPr>
          <p:cNvPr id="29" name="textruta 28">
            <a:extLst>
              <a:ext uri="{FF2B5EF4-FFF2-40B4-BE49-F238E27FC236}">
                <a16:creationId xmlns:a16="http://schemas.microsoft.com/office/drawing/2014/main" id="{37AF899F-A67D-4C59-BBDA-DB86F1E5C9BE}"/>
              </a:ext>
            </a:extLst>
          </p:cNvPr>
          <p:cNvSpPr txBox="1"/>
          <p:nvPr/>
        </p:nvSpPr>
        <p:spPr>
          <a:xfrm>
            <a:off x="6755213" y="342900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3" name="Diagram 2">
            <a:extLst>
              <a:ext uri="{FF2B5EF4-FFF2-40B4-BE49-F238E27FC236}">
                <a16:creationId xmlns:a16="http://schemas.microsoft.com/office/drawing/2014/main" id="{F3971010-5A4C-4747-B30A-56674C6BAB5A}"/>
              </a:ext>
            </a:extLst>
          </p:cNvPr>
          <p:cNvGraphicFramePr>
            <a:graphicFrameLocks/>
          </p:cNvGraphicFramePr>
          <p:nvPr>
            <p:extLst>
              <p:ext uri="{D42A27DB-BD31-4B8C-83A1-F6EECF244321}">
                <p14:modId xmlns:p14="http://schemas.microsoft.com/office/powerpoint/2010/main" val="1736702462"/>
              </p:ext>
            </p:extLst>
          </p:nvPr>
        </p:nvGraphicFramePr>
        <p:xfrm>
          <a:off x="624453" y="1930182"/>
          <a:ext cx="6099389" cy="39191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05025"/>
            <a:ext cx="4735743" cy="1323976"/>
          </a:xfrm>
        </p:spPr>
        <p:txBody>
          <a:bodyPr/>
          <a:lstStyle/>
          <a:p>
            <a:pPr lvl="4"/>
            <a:r>
              <a:rPr lang="sv-SE" sz="1400" dirty="0"/>
              <a:t>Företagskonkurserna minskade med 33 procent i länet och 43 procent i Gävle kommun.</a:t>
            </a:r>
          </a:p>
          <a:p>
            <a:pPr lvl="4"/>
            <a:r>
              <a:rPr lang="sv-SE" sz="1400" dirty="0"/>
              <a:t>De senaste fyra kvartalen har däremot företagskonkurserna ökat med 6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14CEC8F-43AA-4D05-80B7-55CB2684E8F4}"/>
              </a:ext>
            </a:extLst>
          </p:cNvPr>
          <p:cNvGraphicFramePr>
            <a:graphicFrameLocks noGrp="1"/>
          </p:cNvGraphicFramePr>
          <p:nvPr>
            <p:extLst>
              <p:ext uri="{D42A27DB-BD31-4B8C-83A1-F6EECF244321}">
                <p14:modId xmlns:p14="http://schemas.microsoft.com/office/powerpoint/2010/main" val="2460388459"/>
              </p:ext>
            </p:extLst>
          </p:nvPr>
        </p:nvGraphicFramePr>
        <p:xfrm>
          <a:off x="6755212"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6">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ctr"/>
                      <a:r>
                        <a:rPr lang="sv-SE" sz="800" b="0" i="0" u="none" strike="noStrike">
                          <a:solidFill>
                            <a:srgbClr val="000000"/>
                          </a:solidFill>
                          <a:effectLst/>
                          <a:latin typeface="Futura Std Book" panose="020B0502020204020303" pitchFamily="34" charset="0"/>
                        </a:rPr>
                        <a:t>Antal</a:t>
                      </a:r>
                    </a:p>
                  </a:txBody>
                  <a:tcPr marL="9525" marR="9525" marT="9525" marB="0" anchor="ctr"/>
                </a:tc>
                <a:tc gridSpan="2">
                  <a:txBody>
                    <a:bodyPr/>
                    <a:lstStyle/>
                    <a:p>
                      <a:pPr algn="ctr" fontAlgn="ctr"/>
                      <a:r>
                        <a:rPr lang="sv-SE" sz="800" b="0" i="0" u="none" strike="noStrike">
                          <a:solidFill>
                            <a:srgbClr val="000000"/>
                          </a:solidFill>
                          <a:effectLst/>
                          <a:latin typeface="Futura Std Book" panose="020B0502020204020303" pitchFamily="34" charset="0"/>
                        </a:rPr>
                        <a:t>Förändring (%) </a:t>
                      </a:r>
                    </a:p>
                  </a:txBody>
                  <a:tcPr marL="9525" marR="9525" marT="9525" marB="0" anchor="ct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ctr"/>
                      <a:r>
                        <a:rPr lang="sv-SE" sz="800" b="0" i="0" u="none" strike="noStrike">
                          <a:solidFill>
                            <a:srgbClr val="000000"/>
                          </a:solidFill>
                          <a:effectLst/>
                          <a:latin typeface="Futura Std Book" panose="020B0502020204020303" pitchFamily="34" charset="0"/>
                        </a:rPr>
                        <a:t>R12*</a:t>
                      </a:r>
                    </a:p>
                  </a:txBody>
                  <a:tcPr marL="9525" marR="9525" marT="9525" marB="0" anchor="ctr"/>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1 782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994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67D78452-A10A-4CFC-96C0-E9F33941F235}"/>
              </a:ext>
            </a:extLst>
          </p:cNvPr>
          <p:cNvGraphicFramePr>
            <a:graphicFrameLocks/>
          </p:cNvGraphicFramePr>
          <p:nvPr>
            <p:extLst>
              <p:ext uri="{D42A27DB-BD31-4B8C-83A1-F6EECF244321}">
                <p14:modId xmlns:p14="http://schemas.microsoft.com/office/powerpoint/2010/main" val="3946655473"/>
              </p:ext>
            </p:extLst>
          </p:nvPr>
        </p:nvGraphicFramePr>
        <p:xfrm>
          <a:off x="617755" y="1973657"/>
          <a:ext cx="5955060" cy="38367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854438"/>
            <a:ext cx="4722411" cy="1584470"/>
          </a:xfrm>
        </p:spPr>
        <p:txBody>
          <a:bodyPr/>
          <a:lstStyle/>
          <a:p>
            <a:pPr lvl="4"/>
            <a:r>
              <a:rPr lang="sv-SE" sz="1400" dirty="0"/>
              <a:t>Antalet sysselsatta invånare ökade med 12,1 procent eller 14 400 personer under kvartalet.</a:t>
            </a:r>
          </a:p>
          <a:p>
            <a:pPr lvl="4"/>
            <a:r>
              <a:rPr lang="sv-SE" sz="1400" dirty="0"/>
              <a:t>Sysselsättningen ökade mest inom:</a:t>
            </a:r>
            <a:br>
              <a:rPr lang="sv-SE" sz="1400" dirty="0"/>
            </a:br>
            <a:r>
              <a:rPr lang="sv-SE" sz="1400" dirty="0"/>
              <a:t>- Finansiell verksamhet, företagstjänster.</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kv2</a:t>
            </a:r>
            <a:endParaRPr lang="sv-SE" sz="1400" dirty="0"/>
          </a:p>
        </p:txBody>
      </p:sp>
      <p:graphicFrame>
        <p:nvGraphicFramePr>
          <p:cNvPr id="17" name="Tabell 16">
            <a:extLst>
              <a:ext uri="{FF2B5EF4-FFF2-40B4-BE49-F238E27FC236}">
                <a16:creationId xmlns:a16="http://schemas.microsoft.com/office/drawing/2014/main" id="{B0310047-DACE-4A04-AF0A-B41B77D20F7B}"/>
              </a:ext>
            </a:extLst>
          </p:cNvPr>
          <p:cNvGraphicFramePr>
            <a:graphicFrameLocks noGrp="1"/>
          </p:cNvGraphicFramePr>
          <p:nvPr>
            <p:extLst>
              <p:ext uri="{D42A27DB-BD31-4B8C-83A1-F6EECF244321}">
                <p14:modId xmlns:p14="http://schemas.microsoft.com/office/powerpoint/2010/main" val="2030360495"/>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5 228 300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153 900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2 414 000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67 800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133 600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14 400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12,1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-0,1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3" name="Diagram 2">
            <a:extLst>
              <a:ext uri="{FF2B5EF4-FFF2-40B4-BE49-F238E27FC236}">
                <a16:creationId xmlns:a16="http://schemas.microsoft.com/office/drawing/2014/main" id="{C35A42FD-ED15-42DE-AD69-29AA8D1F7BF8}"/>
              </a:ext>
            </a:extLst>
          </p:cNvPr>
          <p:cNvGraphicFramePr>
            <a:graphicFrameLocks/>
          </p:cNvGraphicFramePr>
          <p:nvPr>
            <p:extLst>
              <p:ext uri="{D42A27DB-BD31-4B8C-83A1-F6EECF244321}">
                <p14:modId xmlns:p14="http://schemas.microsoft.com/office/powerpoint/2010/main" val="164887929"/>
              </p:ext>
            </p:extLst>
          </p:nvPr>
        </p:nvGraphicFramePr>
        <p:xfrm>
          <a:off x="647699" y="1927920"/>
          <a:ext cx="6042811" cy="38290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409574" y="-104141"/>
            <a:ext cx="8426449" cy="1113955"/>
          </a:xfrm>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813299457"/>
              </p:ext>
            </p:extLst>
          </p:nvPr>
        </p:nvGraphicFramePr>
        <p:xfrm>
          <a:off x="1689734" y="1180772"/>
          <a:ext cx="8426450" cy="490728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166534">
                <a:tc>
                  <a:txBody>
                    <a:bodyPr/>
                    <a:lstStyle/>
                    <a:p>
                      <a:pPr algn="ctr"/>
                      <a:endParaRPr lang="sv-SE" sz="9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9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9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b="1" dirty="0">
                          <a:solidFill>
                            <a:schemeClr val="bg1"/>
                          </a:solidFill>
                        </a:rPr>
                        <a:t>Gävleborgs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1"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0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err="1"/>
                        <a:t>Tillverkn</a:t>
                      </a:r>
                      <a:r>
                        <a:rPr lang="sv-SE" sz="1000" dirty="0"/>
                        <a:t>. och utvinning, energi och miljö</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18 400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3 700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25,2</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Därav. </a:t>
                      </a:r>
                      <a:r>
                        <a:rPr lang="sv-SE" sz="1000" dirty="0" err="1"/>
                        <a:t>tillverkn</a:t>
                      </a:r>
                      <a:r>
                        <a:rPr lang="sv-SE" sz="1000" dirty="0"/>
                        <a:t>. av verkstadsvaror </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1000" b="0" i="0" u="none" strike="noStrike" dirty="0" err="1">
                          <a:solidFill>
                            <a:srgbClr val="000000"/>
                          </a:solidFill>
                          <a:effectLst/>
                          <a:latin typeface="+mn-lt"/>
                        </a:rPr>
                        <a:t>i.u</a:t>
                      </a:r>
                      <a:r>
                        <a:rPr lang="sv-SE" sz="10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Byggverksamhet</a:t>
                      </a:r>
                    </a:p>
                  </a:txBody>
                  <a:tcPr>
                    <a:lnL w="12700" cmpd="sng">
                      <a:noFill/>
                    </a:lnL>
                  </a:tcPr>
                </a:tc>
                <a:tc>
                  <a:txBody>
                    <a:bodyPr/>
                    <a:lstStyle/>
                    <a:p>
                      <a:pPr algn="ctr" fontAlgn="ctr"/>
                      <a:r>
                        <a:rPr lang="sv-SE" sz="1000" b="0" i="0" u="none" strike="noStrike" dirty="0">
                          <a:solidFill>
                            <a:srgbClr val="000000"/>
                          </a:solidFill>
                          <a:effectLst/>
                          <a:latin typeface="Futura Std Book" panose="020B0502020204020303"/>
                        </a:rPr>
                        <a:t>8 700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-2 400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-21,6</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Handel</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12 000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-900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-7,0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Personliga och kulturella tjänster</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8 500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8 500</a:t>
                      </a:r>
                    </a:p>
                  </a:txBody>
                  <a:tcPr marL="9525" marR="9525" marT="9525" marB="0" anchor="ct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30,8</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Finansiell verksamhet, företagstjänster</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23 800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6 400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36,8</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19,6</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0" dirty="0"/>
                        <a:t>Offentlig förvaltning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13 900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3 000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27,5</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49,5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Utbildning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13 300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-1 100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-7,6</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-25,7</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Vård och omsorg</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20 400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-1,0</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-11,7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Uppgift saknas</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i Sverige</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133 600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14 900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1000" b="0" i="0" u="none" strike="noStrike" dirty="0">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10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1000" b="0" i="0" u="none" strike="noStrike" dirty="0" err="1">
                          <a:solidFill>
                            <a:srgbClr val="000000"/>
                          </a:solidFill>
                          <a:effectLst/>
                          <a:latin typeface="Futura Std Book" panose="020B0502020204020303"/>
                        </a:rPr>
                        <a:t>i.u</a:t>
                      </a:r>
                      <a:r>
                        <a:rPr lang="sv-SE" sz="10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t>Total</a:t>
                      </a:r>
                    </a:p>
                  </a:txBody>
                  <a:tcPr>
                    <a:lnL w="12700" cmpd="sng">
                      <a:noFill/>
                    </a:lnL>
                  </a:tcPr>
                </a:tc>
                <a:tc>
                  <a:txBody>
                    <a:bodyPr/>
                    <a:lstStyle/>
                    <a:p>
                      <a:pPr algn="ctr" fontAlgn="ctr"/>
                      <a:r>
                        <a:rPr lang="sv-SE" sz="1000" b="1" i="0" u="none" strike="noStrike">
                          <a:solidFill>
                            <a:srgbClr val="000000"/>
                          </a:solidFill>
                          <a:effectLst/>
                          <a:latin typeface="Futura Std Book" panose="020B0502020204020303"/>
                        </a:rPr>
                        <a:t>133 600</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14 400</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12,1</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953894" y="6088052"/>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694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760618"/>
            <a:ext cx="4725915" cy="1668380"/>
          </a:xfrm>
        </p:spPr>
        <p:txBody>
          <a:bodyPr/>
          <a:lstStyle/>
          <a:p>
            <a:pPr lvl="4"/>
            <a:r>
              <a:rPr lang="sv-SE" sz="1400" dirty="0"/>
              <a:t>Antalet lediga jobb ökade med 53 procent i länet under kvartalet. </a:t>
            </a:r>
          </a:p>
          <a:p>
            <a:pPr lvl="4"/>
            <a:r>
              <a:rPr lang="sv-SE" sz="1400" dirty="0"/>
              <a:t>Antalet vakanser ökade som mest inom:</a:t>
            </a:r>
            <a:br>
              <a:rPr lang="sv-SE" sz="1400" dirty="0"/>
            </a:br>
            <a:r>
              <a:rPr lang="sv-SE" sz="1400" dirty="0"/>
              <a:t>- Jordbruk, skogsbruk &amp; fiske</a:t>
            </a:r>
            <a:br>
              <a:rPr lang="sv-SE" sz="1400" dirty="0"/>
            </a:br>
            <a:r>
              <a:rPr lang="sv-SE" sz="1400" dirty="0"/>
              <a:t>- Handel</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BA7CC711-8170-4C5D-9F5D-9DB635C4A11B}"/>
              </a:ext>
            </a:extLst>
          </p:cNvPr>
          <p:cNvGraphicFramePr>
            <a:graphicFrameLocks noGrp="1"/>
          </p:cNvGraphicFramePr>
          <p:nvPr>
            <p:extLst>
              <p:ext uri="{D42A27DB-BD31-4B8C-83A1-F6EECF244321}">
                <p14:modId xmlns:p14="http://schemas.microsoft.com/office/powerpoint/2010/main" val="11732618"/>
              </p:ext>
            </p:extLst>
          </p:nvPr>
        </p:nvGraphicFramePr>
        <p:xfrm>
          <a:off x="6744446" y="3732764"/>
          <a:ext cx="4725915" cy="2239665"/>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32728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364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218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541 214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1 744 708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544414373"/>
                  </a:ext>
                </a:extLst>
              </a:tr>
              <a:tr h="39218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249 506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827 531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4178915708"/>
                  </a:ext>
                </a:extLst>
              </a:tr>
              <a:tr h="39218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10 653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36 629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1554613420"/>
                  </a:ext>
                </a:extLst>
              </a:tr>
              <a:tr h="39218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5 435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17 811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4" name="Diagram 3">
            <a:extLst>
              <a:ext uri="{FF2B5EF4-FFF2-40B4-BE49-F238E27FC236}">
                <a16:creationId xmlns:a16="http://schemas.microsoft.com/office/drawing/2014/main" id="{5AADE85B-9D0E-4065-8B52-9882993F00D3}"/>
              </a:ext>
            </a:extLst>
          </p:cNvPr>
          <p:cNvGraphicFramePr>
            <a:graphicFrameLocks/>
          </p:cNvGraphicFramePr>
          <p:nvPr>
            <p:extLst>
              <p:ext uri="{D42A27DB-BD31-4B8C-83A1-F6EECF244321}">
                <p14:modId xmlns:p14="http://schemas.microsoft.com/office/powerpoint/2010/main" val="686970338"/>
              </p:ext>
            </p:extLst>
          </p:nvPr>
        </p:nvGraphicFramePr>
        <p:xfrm>
          <a:off x="721638" y="1958351"/>
          <a:ext cx="6022806" cy="38909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2264636"/>
            <a:ext cx="4684941" cy="1174358"/>
          </a:xfrm>
        </p:spPr>
        <p:txBody>
          <a:bodyPr/>
          <a:lstStyle/>
          <a:p>
            <a:pPr lvl="4"/>
            <a:r>
              <a:rPr lang="sv-SE" sz="1400" dirty="0"/>
              <a:t>Antal varslade personer minskade med 76 procent i länet.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01D9CC6C-B031-4EBD-99E6-46D3FAA1CD4C}"/>
              </a:ext>
            </a:extLst>
          </p:cNvPr>
          <p:cNvGraphicFramePr>
            <a:graphicFrameLocks noGrp="1"/>
          </p:cNvGraphicFramePr>
          <p:nvPr>
            <p:extLst>
              <p:ext uri="{D42A27DB-BD31-4B8C-83A1-F6EECF244321}">
                <p14:modId xmlns:p14="http://schemas.microsoft.com/office/powerpoint/2010/main" val="1254959872"/>
              </p:ext>
            </p:extLst>
          </p:nvPr>
        </p:nvGraphicFramePr>
        <p:xfrm>
          <a:off x="6779353" y="3725983"/>
          <a:ext cx="4711606" cy="2246450"/>
        </p:xfrm>
        <a:graphic>
          <a:graphicData uri="http://schemas.openxmlformats.org/drawingml/2006/table">
            <a:tbl>
              <a:tblPr bandRow="1">
                <a:tableStyleId>{2D5ABB26-0587-4C30-8999-92F81FD0307C}</a:tableStyleId>
              </a:tblPr>
              <a:tblGrid>
                <a:gridCol w="1539044">
                  <a:extLst>
                    <a:ext uri="{9D8B030D-6E8A-4147-A177-3AD203B41FA5}">
                      <a16:colId xmlns:a16="http://schemas.microsoft.com/office/drawing/2014/main" val="1678076792"/>
                    </a:ext>
                  </a:extLst>
                </a:gridCol>
                <a:gridCol w="683528">
                  <a:extLst>
                    <a:ext uri="{9D8B030D-6E8A-4147-A177-3AD203B41FA5}">
                      <a16:colId xmlns:a16="http://schemas.microsoft.com/office/drawing/2014/main" val="2601369493"/>
                    </a:ext>
                  </a:extLst>
                </a:gridCol>
                <a:gridCol w="775457">
                  <a:extLst>
                    <a:ext uri="{9D8B030D-6E8A-4147-A177-3AD203B41FA5}">
                      <a16:colId xmlns:a16="http://schemas.microsoft.com/office/drawing/2014/main" val="2395970223"/>
                    </a:ext>
                  </a:extLst>
                </a:gridCol>
                <a:gridCol w="613904">
                  <a:extLst>
                    <a:ext uri="{9D8B030D-6E8A-4147-A177-3AD203B41FA5}">
                      <a16:colId xmlns:a16="http://schemas.microsoft.com/office/drawing/2014/main" val="3235649811"/>
                    </a:ext>
                  </a:extLst>
                </a:gridCol>
                <a:gridCol w="560053">
                  <a:extLst>
                    <a:ext uri="{9D8B030D-6E8A-4147-A177-3AD203B41FA5}">
                      <a16:colId xmlns:a16="http://schemas.microsoft.com/office/drawing/2014/main" val="1050073455"/>
                    </a:ext>
                  </a:extLst>
                </a:gridCol>
                <a:gridCol w="539620">
                  <a:extLst>
                    <a:ext uri="{9D8B030D-6E8A-4147-A177-3AD203B41FA5}">
                      <a16:colId xmlns:a16="http://schemas.microsoft.com/office/drawing/2014/main" val="3827523272"/>
                    </a:ext>
                  </a:extLst>
                </a:gridCol>
              </a:tblGrid>
              <a:tr h="32827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68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3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22 603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544414373"/>
                  </a:ext>
                </a:extLst>
              </a:tr>
              <a:tr h="3933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13 648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393373">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1554613420"/>
                  </a:ext>
                </a:extLst>
              </a:tr>
              <a:tr h="393373">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D16C9894-4D5A-46B2-B35D-FE4B4E3FCFCB}"/>
              </a:ext>
            </a:extLst>
          </p:cNvPr>
          <p:cNvGraphicFramePr>
            <a:graphicFrameLocks/>
          </p:cNvGraphicFramePr>
          <p:nvPr>
            <p:extLst>
              <p:ext uri="{D42A27DB-BD31-4B8C-83A1-F6EECF244321}">
                <p14:modId xmlns:p14="http://schemas.microsoft.com/office/powerpoint/2010/main" val="3786013383"/>
              </p:ext>
            </p:extLst>
          </p:nvPr>
        </p:nvGraphicFramePr>
        <p:xfrm>
          <a:off x="701041" y="2025497"/>
          <a:ext cx="5980416"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1375873"/>
            <a:ext cx="4667523" cy="2053128"/>
          </a:xfrm>
        </p:spPr>
        <p:txBody>
          <a:bodyPr/>
          <a:lstStyle/>
          <a:p>
            <a:pPr lvl="4"/>
            <a:r>
              <a:rPr lang="sv-SE" sz="1400" dirty="0"/>
              <a:t>Arbetslösheten i Gävleborgs län minskade till 5,9 procent från 2021 – det motsvarar drygt 1 700 färre arbetslösa.</a:t>
            </a:r>
          </a:p>
          <a:p>
            <a:pPr lvl="4"/>
            <a:r>
              <a:rPr lang="sv-SE" sz="1400" dirty="0"/>
              <a:t>Hudiksvall kommun hade länets lägsta arbetslöshet under andra kvartalet: 3,9 procent. </a:t>
            </a:r>
          </a:p>
          <a:p>
            <a:pPr lvl="4"/>
            <a:r>
              <a:rPr lang="sv-SE" sz="1400" dirty="0"/>
              <a:t>Den positiva utvecklingen av arbetslösheten följde den nationella trenden.</a:t>
            </a:r>
          </a:p>
          <a:p>
            <a:pPr lvl="4"/>
            <a:endParaRPr lang="sv-SE" sz="1400" dirty="0"/>
          </a:p>
          <a:p>
            <a:pPr lvl="4"/>
            <a:endParaRPr lang="sv-SE" sz="1400" dirty="0"/>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60669" y="1225405"/>
            <a:ext cx="520890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688EE00F-CEF5-4A5D-A269-DB8825C7197D}"/>
              </a:ext>
            </a:extLst>
          </p:cNvPr>
          <p:cNvGraphicFramePr>
            <a:graphicFrameLocks noGrp="1"/>
          </p:cNvGraphicFramePr>
          <p:nvPr>
            <p:extLst>
              <p:ext uri="{D42A27DB-BD31-4B8C-83A1-F6EECF244321}">
                <p14:modId xmlns:p14="http://schemas.microsoft.com/office/powerpoint/2010/main" val="3177714384"/>
              </p:ext>
            </p:extLst>
          </p:nvPr>
        </p:nvGraphicFramePr>
        <p:xfrm>
          <a:off x="6810101" y="3726566"/>
          <a:ext cx="4667523" cy="216382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615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337 848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-77 780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7615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160 653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-33 995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7615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12 172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-1 739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1554613420"/>
                  </a:ext>
                </a:extLst>
              </a:tr>
              <a:tr h="37615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4 843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-658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E86022AC-F9C2-48AF-BE10-287518613DF6}"/>
              </a:ext>
            </a:extLst>
          </p:cNvPr>
          <p:cNvGraphicFramePr>
            <a:graphicFrameLocks/>
          </p:cNvGraphicFramePr>
          <p:nvPr>
            <p:extLst>
              <p:ext uri="{D42A27DB-BD31-4B8C-83A1-F6EECF244321}">
                <p14:modId xmlns:p14="http://schemas.microsoft.com/office/powerpoint/2010/main" val="561385310"/>
              </p:ext>
            </p:extLst>
          </p:nvPr>
        </p:nvGraphicFramePr>
        <p:xfrm>
          <a:off x="660667" y="1748625"/>
          <a:ext cx="5993630" cy="40083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460374" y="49590"/>
            <a:ext cx="8426449" cy="1113955"/>
          </a:xfrm>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372322876"/>
              </p:ext>
            </p:extLst>
          </p:nvPr>
        </p:nvGraphicFramePr>
        <p:xfrm>
          <a:off x="1882773" y="1365219"/>
          <a:ext cx="8426449" cy="2164080"/>
        </p:xfrm>
        <a:graphic>
          <a:graphicData uri="http://schemas.openxmlformats.org/drawingml/2006/table">
            <a:tbl>
              <a:tblPr firstRow="1" bandRow="1">
                <a:tableStyleId>{5C22544A-7EE6-4342-B048-85BDC9FD1C3A}</a:tableStyleId>
              </a:tblPr>
              <a:tblGrid>
                <a:gridCol w="2603502">
                  <a:extLst>
                    <a:ext uri="{9D8B030D-6E8A-4147-A177-3AD203B41FA5}">
                      <a16:colId xmlns:a16="http://schemas.microsoft.com/office/drawing/2014/main" val="452260278"/>
                    </a:ext>
                  </a:extLst>
                </a:gridCol>
                <a:gridCol w="19648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400" b="1">
                          <a:solidFill>
                            <a:schemeClr val="bg1"/>
                          </a:solidFill>
                        </a:rPr>
                        <a:t>Gävleborgs </a:t>
                      </a:r>
                      <a:r>
                        <a:rPr lang="sv-SE" sz="14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10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3 965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-581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-12,8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-20,8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00" dirty="0"/>
                        <a:t>varav långtidsarbetslösa</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1 149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00" dirty="0"/>
                        <a:t>varav ungdomsarbetslösa</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474</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-137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-22,4</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-19,6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Aktivitetsstöd</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8 206</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-1 159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-12,4</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-11,0</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00" dirty="0"/>
                        <a:t>varav ungdomsarbetslösa med aktivitetsstöd</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1 116</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-543</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-32,7</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-41,0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t>Totalt antal arbetslösa</a:t>
                      </a:r>
                    </a:p>
                  </a:txBody>
                  <a:tcPr>
                    <a:lnL w="12700" cmpd="sng">
                      <a:noFill/>
                    </a:lnL>
                  </a:tcPr>
                </a:tc>
                <a:tc>
                  <a:txBody>
                    <a:bodyPr/>
                    <a:lstStyle/>
                    <a:p>
                      <a:pPr algn="ctr" fontAlgn="ctr"/>
                      <a:r>
                        <a:rPr lang="sv-SE" sz="1000" b="1" i="0" u="none" strike="noStrike">
                          <a:solidFill>
                            <a:srgbClr val="000000"/>
                          </a:solidFill>
                          <a:effectLst/>
                          <a:latin typeface="Futura Std Book" panose="020B0502020204020303"/>
                        </a:rPr>
                        <a:t>12 172</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-1 739</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-12,5</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-14,4</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4203198265"/>
              </p:ext>
            </p:extLst>
          </p:nvPr>
        </p:nvGraphicFramePr>
        <p:xfrm>
          <a:off x="1882772" y="3634937"/>
          <a:ext cx="8426449" cy="2164080"/>
        </p:xfrm>
        <a:graphic>
          <a:graphicData uri="http://schemas.openxmlformats.org/drawingml/2006/table">
            <a:tbl>
              <a:tblPr firstRow="1" bandRow="1">
                <a:tableStyleId>{5C22544A-7EE6-4342-B048-85BDC9FD1C3A}</a:tableStyleId>
              </a:tblPr>
              <a:tblGrid>
                <a:gridCol w="2613026">
                  <a:extLst>
                    <a:ext uri="{9D8B030D-6E8A-4147-A177-3AD203B41FA5}">
                      <a16:colId xmlns:a16="http://schemas.microsoft.com/office/drawing/2014/main" val="3172541576"/>
                    </a:ext>
                  </a:extLst>
                </a:gridCol>
                <a:gridCol w="197211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a:solidFill>
                            <a:schemeClr val="bg1"/>
                          </a:solidFill>
                        </a:rPr>
                        <a:t>Gävle kommun</a:t>
                      </a:r>
                      <a:endParaRPr lang="sv-SE" sz="14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1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10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1 594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-173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1000" b="0" i="0" u="none" strike="noStrike">
                          <a:solidFill>
                            <a:srgbClr val="000000"/>
                          </a:solidFill>
                          <a:effectLst/>
                          <a:latin typeface="Futura Std Book" panose="020B0502020204020303"/>
                        </a:rPr>
                        <a:t>-7,3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00" dirty="0"/>
                        <a:t>varav långtidsarbetslösa</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459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00" dirty="0"/>
                        <a:t>varav ungdomsarbetslösa</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193</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-17,0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dirty="0"/>
                        <a:t>Aktivitetsstöd</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3 249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-485</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-13,0</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1000" dirty="0"/>
                        <a:t>varav ungdomsarbetslösa med aktivitetsstöd</a:t>
                      </a:r>
                    </a:p>
                  </a:txBody>
                  <a:tcPr>
                    <a:lnL w="12700" cmpd="sng">
                      <a:noFill/>
                    </a:lnL>
                  </a:tcPr>
                </a:tc>
                <a:tc>
                  <a:txBody>
                    <a:bodyPr/>
                    <a:lstStyle/>
                    <a:p>
                      <a:pPr algn="ctr" fontAlgn="ctr"/>
                      <a:r>
                        <a:rPr lang="sv-SE" sz="1000" b="0" i="0" u="none" strike="noStrike">
                          <a:solidFill>
                            <a:srgbClr val="000000"/>
                          </a:solidFill>
                          <a:effectLst/>
                          <a:latin typeface="Futura Std Book" panose="020B0502020204020303"/>
                        </a:rPr>
                        <a:t>435</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-204</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-31,9</a:t>
                      </a:r>
                    </a:p>
                  </a:txBody>
                  <a:tcPr marL="9525" marR="9525" marT="9525" marB="0" anchor="ctr"/>
                </a:tc>
                <a:tc>
                  <a:txBody>
                    <a:bodyPr/>
                    <a:lstStyle/>
                    <a:p>
                      <a:pPr algn="ctr" fontAlgn="ctr"/>
                      <a:r>
                        <a:rPr lang="sv-SE" sz="1000" b="0" i="0" u="none" strike="noStrike">
                          <a:solidFill>
                            <a:srgbClr val="000000"/>
                          </a:solidFill>
                          <a:effectLst/>
                          <a:latin typeface="Futura Std Book" panose="020B0502020204020303"/>
                        </a:rPr>
                        <a:t>-33,7</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t>Totalt antal arbetslösa</a:t>
                      </a:r>
                    </a:p>
                  </a:txBody>
                  <a:tcPr>
                    <a:lnL w="12700" cmpd="sng">
                      <a:noFill/>
                    </a:lnL>
                  </a:tcPr>
                </a:tc>
                <a:tc>
                  <a:txBody>
                    <a:bodyPr/>
                    <a:lstStyle/>
                    <a:p>
                      <a:pPr algn="ctr" fontAlgn="ctr"/>
                      <a:r>
                        <a:rPr lang="sv-SE" sz="1000" b="1" i="0" u="none" strike="noStrike">
                          <a:solidFill>
                            <a:srgbClr val="000000"/>
                          </a:solidFill>
                          <a:effectLst/>
                          <a:latin typeface="Futura Std Book" panose="020B0502020204020303"/>
                        </a:rPr>
                        <a:t>4 843</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-658</a:t>
                      </a:r>
                    </a:p>
                  </a:txBody>
                  <a:tcPr marL="9525" marR="9525" marT="9525" marB="0" anchor="ctr"/>
                </a:tc>
                <a:tc>
                  <a:txBody>
                    <a:bodyPr/>
                    <a:lstStyle/>
                    <a:p>
                      <a:pPr algn="ctr" fontAlgn="ctr"/>
                      <a:r>
                        <a:rPr lang="sv-SE" sz="1000" b="1"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1000" b="1" i="0" u="none" strike="noStrike" dirty="0">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05848" y="590465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8176" y="5948730"/>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50727"/>
            <a:ext cx="4725925" cy="1286836"/>
          </a:xfrm>
        </p:spPr>
        <p:txBody>
          <a:bodyPr/>
          <a:lstStyle/>
          <a:p>
            <a:pPr lvl="4"/>
            <a:r>
              <a:rPr lang="sv-SE" sz="1400" dirty="0"/>
              <a:t>Antalet invånare är oförändrat under andra kvartalet jämfört med förra året.</a:t>
            </a:r>
          </a:p>
          <a:p>
            <a:pPr lvl="4"/>
            <a:r>
              <a:rPr lang="sv-SE" sz="1400" dirty="0"/>
              <a:t>Länet har en lägre befolkningstillväxt än riket som helhet.</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kv2</a:t>
            </a:r>
            <a:endParaRPr lang="sv-SE" sz="1400" dirty="0"/>
          </a:p>
        </p:txBody>
      </p:sp>
      <p:graphicFrame>
        <p:nvGraphicFramePr>
          <p:cNvPr id="17" name="Tabell 16">
            <a:extLst>
              <a:ext uri="{FF2B5EF4-FFF2-40B4-BE49-F238E27FC236}">
                <a16:creationId xmlns:a16="http://schemas.microsoft.com/office/drawing/2014/main" id="{7958FEDD-D2A0-4D17-9EE9-6A96F89645B7}"/>
              </a:ext>
            </a:extLst>
          </p:cNvPr>
          <p:cNvGraphicFramePr>
            <a:graphicFrameLocks noGrp="1"/>
          </p:cNvGraphicFramePr>
          <p:nvPr>
            <p:extLst>
              <p:ext uri="{D42A27DB-BD31-4B8C-83A1-F6EECF244321}">
                <p14:modId xmlns:p14="http://schemas.microsoft.com/office/powerpoint/2010/main" val="878260527"/>
              </p:ext>
            </p:extLst>
          </p:nvPr>
        </p:nvGraphicFramePr>
        <p:xfrm>
          <a:off x="6744441" y="3723128"/>
          <a:ext cx="4725925" cy="2156970"/>
        </p:xfrm>
        <a:graphic>
          <a:graphicData uri="http://schemas.openxmlformats.org/drawingml/2006/table">
            <a:tbl>
              <a:tblPr bandRow="1">
                <a:tableStyleId>{2D5ABB26-0587-4C30-8999-92F81FD0307C}</a:tableStyleId>
              </a:tblPr>
              <a:tblGrid>
                <a:gridCol w="1793709">
                  <a:extLst>
                    <a:ext uri="{9D8B030D-6E8A-4147-A177-3AD203B41FA5}">
                      <a16:colId xmlns:a16="http://schemas.microsoft.com/office/drawing/2014/main" val="1678076792"/>
                    </a:ext>
                  </a:extLst>
                </a:gridCol>
                <a:gridCol w="906524">
                  <a:extLst>
                    <a:ext uri="{9D8B030D-6E8A-4147-A177-3AD203B41FA5}">
                      <a16:colId xmlns:a16="http://schemas.microsoft.com/office/drawing/2014/main" val="2601369493"/>
                    </a:ext>
                  </a:extLst>
                </a:gridCol>
                <a:gridCol w="899625">
                  <a:extLst>
                    <a:ext uri="{9D8B030D-6E8A-4147-A177-3AD203B41FA5}">
                      <a16:colId xmlns:a16="http://schemas.microsoft.com/office/drawing/2014/main" val="4186067780"/>
                    </a:ext>
                  </a:extLst>
                </a:gridCol>
                <a:gridCol w="531179">
                  <a:extLst>
                    <a:ext uri="{9D8B030D-6E8A-4147-A177-3AD203B41FA5}">
                      <a16:colId xmlns:a16="http://schemas.microsoft.com/office/drawing/2014/main" val="3235649811"/>
                    </a:ext>
                  </a:extLst>
                </a:gridCol>
                <a:gridCol w="594888">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solidFill>
                            <a:schemeClr val="tx1"/>
                          </a:solidFill>
                          <a:effectLst/>
                        </a:rPr>
                        <a:t>Sverige</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10 487,9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solidFill>
                            <a:schemeClr val="tx1"/>
                          </a:solidFill>
                          <a:effectLst/>
                        </a:rPr>
                        <a:t>Stockholmsregionen</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4 762,7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solidFill>
                            <a:schemeClr val="tx1"/>
                          </a:solidFill>
                          <a:effectLst/>
                        </a:rPr>
                        <a:t>Gävleborgs län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0,9 </a:t>
                      </a:r>
                    </a:p>
                  </a:txBody>
                  <a:tcPr marL="9525" marR="9525" marT="9525"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solidFill>
                            <a:schemeClr val="tx1"/>
                          </a:solidFill>
                          <a:effectLst/>
                        </a:rPr>
                        <a:t>Gävle kommun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3,2 </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4058259546"/>
              </p:ext>
            </p:extLst>
          </p:nvPr>
        </p:nvGraphicFramePr>
        <p:xfrm>
          <a:off x="646959" y="1950884"/>
          <a:ext cx="5980178" cy="39292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3" y="1657884"/>
            <a:ext cx="4725917" cy="1806463"/>
          </a:xfrm>
        </p:spPr>
        <p:txBody>
          <a:bodyPr/>
          <a:lstStyle/>
          <a:p>
            <a:pPr lvl="4"/>
            <a:r>
              <a:rPr lang="sv-SE" sz="1400" dirty="0"/>
              <a:t>Bostadsbyggandet minskade med 61 procent i Gävleborgs län under andra kvartalet vilket är en större minskning jämfört med Stockholmsregionen som helhet.</a:t>
            </a:r>
          </a:p>
          <a:p>
            <a:pPr lvl="4"/>
            <a:r>
              <a:rPr lang="sv-SE" sz="1400" dirty="0"/>
              <a:t>De senaste fyra kvartalen har bostadsbyggandet minskat med 28 procent.</a:t>
            </a:r>
            <a:br>
              <a:rPr lang="sv-SE" sz="1400" dirty="0"/>
            </a:br>
            <a:r>
              <a:rPr lang="sv-SE" sz="1400" dirty="0"/>
              <a: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kv2</a:t>
            </a:r>
            <a:endParaRPr lang="sv-SE" sz="1400" dirty="0"/>
          </a:p>
        </p:txBody>
      </p:sp>
      <p:graphicFrame>
        <p:nvGraphicFramePr>
          <p:cNvPr id="26" name="Tabell 25">
            <a:extLst>
              <a:ext uri="{FF2B5EF4-FFF2-40B4-BE49-F238E27FC236}">
                <a16:creationId xmlns:a16="http://schemas.microsoft.com/office/drawing/2014/main" id="{A9CEE3BA-079A-459D-9BE6-0087756A64B0}"/>
              </a:ext>
            </a:extLst>
          </p:cNvPr>
          <p:cNvGraphicFramePr>
            <a:graphicFrameLocks noGrp="1"/>
          </p:cNvGraphicFramePr>
          <p:nvPr>
            <p:extLst>
              <p:ext uri="{D42A27DB-BD31-4B8C-83A1-F6EECF244321}">
                <p14:modId xmlns:p14="http://schemas.microsoft.com/office/powerpoint/2010/main" val="3364940979"/>
              </p:ext>
            </p:extLst>
          </p:nvPr>
        </p:nvGraphicFramePr>
        <p:xfrm>
          <a:off x="6747662" y="3705998"/>
          <a:ext cx="4722698" cy="2174101"/>
        </p:xfrm>
        <a:graphic>
          <a:graphicData uri="http://schemas.openxmlformats.org/drawingml/2006/table">
            <a:tbl>
              <a:tblPr bandRow="1">
                <a:tableStyleId>{2D5ABB26-0587-4C30-8999-92F81FD0307C}</a:tableStyleId>
              </a:tblPr>
              <a:tblGrid>
                <a:gridCol w="1542667">
                  <a:extLst>
                    <a:ext uri="{9D8B030D-6E8A-4147-A177-3AD203B41FA5}">
                      <a16:colId xmlns:a16="http://schemas.microsoft.com/office/drawing/2014/main" val="1678076792"/>
                    </a:ext>
                  </a:extLst>
                </a:gridCol>
                <a:gridCol w="685137">
                  <a:extLst>
                    <a:ext uri="{9D8B030D-6E8A-4147-A177-3AD203B41FA5}">
                      <a16:colId xmlns:a16="http://schemas.microsoft.com/office/drawing/2014/main" val="2601369493"/>
                    </a:ext>
                  </a:extLst>
                </a:gridCol>
                <a:gridCol w="777283">
                  <a:extLst>
                    <a:ext uri="{9D8B030D-6E8A-4147-A177-3AD203B41FA5}">
                      <a16:colId xmlns:a16="http://schemas.microsoft.com/office/drawing/2014/main" val="2395970223"/>
                    </a:ext>
                  </a:extLst>
                </a:gridCol>
                <a:gridCol w="615349">
                  <a:extLst>
                    <a:ext uri="{9D8B030D-6E8A-4147-A177-3AD203B41FA5}">
                      <a16:colId xmlns:a16="http://schemas.microsoft.com/office/drawing/2014/main" val="3235649811"/>
                    </a:ext>
                  </a:extLst>
                </a:gridCol>
                <a:gridCol w="561371">
                  <a:extLst>
                    <a:ext uri="{9D8B030D-6E8A-4147-A177-3AD203B41FA5}">
                      <a16:colId xmlns:a16="http://schemas.microsoft.com/office/drawing/2014/main" val="1050073455"/>
                    </a:ext>
                  </a:extLst>
                </a:gridCol>
                <a:gridCol w="540891">
                  <a:extLst>
                    <a:ext uri="{9D8B030D-6E8A-4147-A177-3AD203B41FA5}">
                      <a16:colId xmlns:a16="http://schemas.microsoft.com/office/drawing/2014/main" val="3827523272"/>
                    </a:ext>
                  </a:extLst>
                </a:gridCol>
              </a:tblGrid>
              <a:tr h="3177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3358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807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12 682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52 869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44414373"/>
                  </a:ext>
                </a:extLst>
              </a:tr>
              <a:tr h="3807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7 105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80704">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554613420"/>
                  </a:ext>
                </a:extLst>
              </a:tr>
              <a:tr h="380704">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3" name="Diagram 2">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979455816"/>
              </p:ext>
            </p:extLst>
          </p:nvPr>
        </p:nvGraphicFramePr>
        <p:xfrm>
          <a:off x="646955" y="1949297"/>
          <a:ext cx="6007342"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0"/>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37180" y="223776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62799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691959"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kv2</a:t>
            </a:r>
            <a:endParaRPr lang="sv-SE" sz="1400" dirty="0"/>
          </a:p>
        </p:txBody>
      </p:sp>
      <p:graphicFrame>
        <p:nvGraphicFramePr>
          <p:cNvPr id="29" name="Tabell 28">
            <a:extLst>
              <a:ext uri="{FF2B5EF4-FFF2-40B4-BE49-F238E27FC236}">
                <a16:creationId xmlns:a16="http://schemas.microsoft.com/office/drawing/2014/main" id="{5318F90F-1A22-4E0F-B55A-FEA9494C72F9}"/>
              </a:ext>
            </a:extLst>
          </p:cNvPr>
          <p:cNvGraphicFramePr>
            <a:graphicFrameLocks noGrp="1"/>
          </p:cNvGraphicFramePr>
          <p:nvPr>
            <p:extLst>
              <p:ext uri="{D42A27DB-BD31-4B8C-83A1-F6EECF244321}">
                <p14:modId xmlns:p14="http://schemas.microsoft.com/office/powerpoint/2010/main" val="3410289367"/>
              </p:ext>
            </p:extLst>
          </p:nvPr>
        </p:nvGraphicFramePr>
        <p:xfrm>
          <a:off x="6737180" y="2478250"/>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7">
                  <a:extLst>
                    <a:ext uri="{9D8B030D-6E8A-4147-A177-3AD203B41FA5}">
                      <a16:colId xmlns:a16="http://schemas.microsoft.com/office/drawing/2014/main" val="3235649811"/>
                    </a:ext>
                  </a:extLst>
                </a:gridCol>
                <a:gridCol w="606406">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12 158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43 657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20 074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Gävleborgs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94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118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Gävle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93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98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F57CE71F-C2DA-40B8-B009-D6BF2ECA4B1B}"/>
              </a:ext>
            </a:extLst>
          </p:cNvPr>
          <p:cNvSpPr txBox="1"/>
          <p:nvPr/>
        </p:nvSpPr>
        <p:spPr>
          <a:xfrm>
            <a:off x="10337004" y="479085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3" name="Diagram 2">
            <a:extLst>
              <a:ext uri="{FF2B5EF4-FFF2-40B4-BE49-F238E27FC236}">
                <a16:creationId xmlns:a16="http://schemas.microsoft.com/office/drawing/2014/main" id="{419DD39B-069C-4728-A6C9-74E2711163A3}"/>
              </a:ext>
            </a:extLst>
          </p:cNvPr>
          <p:cNvGraphicFramePr>
            <a:graphicFrameLocks/>
          </p:cNvGraphicFramePr>
          <p:nvPr>
            <p:extLst>
              <p:ext uri="{D42A27DB-BD31-4B8C-83A1-F6EECF244321}">
                <p14:modId xmlns:p14="http://schemas.microsoft.com/office/powerpoint/2010/main" val="1607240871"/>
              </p:ext>
            </p:extLst>
          </p:nvPr>
        </p:nvGraphicFramePr>
        <p:xfrm>
          <a:off x="717549" y="2175361"/>
          <a:ext cx="5936748" cy="35816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tshållare för bild 13" descr="En bild som visar oskärpa&#10;&#10;Automatiskt genererad beskrivning">
            <a:extLst>
              <a:ext uri="{FF2B5EF4-FFF2-40B4-BE49-F238E27FC236}">
                <a16:creationId xmlns:a16="http://schemas.microsoft.com/office/drawing/2014/main" id="{0D7AF5A6-1AEB-4E83-84CE-467DB02AFE2E}"/>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428766401"/>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11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328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-33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137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Gävleborgs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0D934A15-744B-4D46-9517-153D330B86D3}"/>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675885179"/>
              </p:ext>
            </p:extLst>
          </p:nvPr>
        </p:nvGraphicFramePr>
        <p:xfrm>
          <a:off x="6167438" y="106615"/>
          <a:ext cx="5689601"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2022 kv2</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2022 kv2</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11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10 653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183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192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168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208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253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406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5 435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901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726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872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94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1 562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B44EF06-FB49-4A33-A960-103DA1D56F40}"/>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54D24FFE-A7F6-47BE-9507-E79ED9C1180B}"/>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189259427"/>
              </p:ext>
            </p:extLst>
          </p:nvPr>
        </p:nvGraphicFramePr>
        <p:xfrm>
          <a:off x="6167440" y="106615"/>
          <a:ext cx="5687122" cy="6418008"/>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dirty="0">
                          <a:solidFill>
                            <a:schemeClr val="bg1"/>
                          </a:solidFill>
                        </a:rPr>
                        <a:t>% av </a:t>
                      </a:r>
                      <a:r>
                        <a:rPr lang="sv-SE" sz="1000" dirty="0" err="1">
                          <a:solidFill>
                            <a:schemeClr val="bg1"/>
                          </a:solidFill>
                        </a:rPr>
                        <a:t>bef</a:t>
                      </a:r>
                      <a:r>
                        <a:rPr lang="sv-SE" sz="1000" dirty="0">
                          <a:solidFill>
                            <a:schemeClr val="bg1"/>
                          </a:solidFill>
                        </a:rPr>
                        <a:t>.           Förändring (</a:t>
                      </a:r>
                      <a:r>
                        <a:rPr lang="sv-SE" sz="1000" dirty="0" err="1">
                          <a:solidFill>
                            <a:schemeClr val="bg1"/>
                          </a:solidFill>
                        </a:rPr>
                        <a:t>p.e</a:t>
                      </a:r>
                      <a:r>
                        <a:rPr lang="sv-SE" sz="1000" dirty="0">
                          <a:solidFill>
                            <a:schemeClr val="bg1"/>
                          </a:solidFill>
                        </a:rPr>
                        <a:t>.)</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11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12 172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marL="72000" algn="l" fontAlgn="b"/>
                      <a:r>
                        <a:rPr lang="sv-SE" sz="1100" b="0" i="0" u="none" strike="noStrike" dirty="0">
                          <a:solidFill>
                            <a:srgbClr val="000000"/>
                          </a:solidFill>
                          <a:effectLst/>
                          <a:latin typeface="Futura Std Book" panose="020B0502020204020303"/>
                        </a:rPr>
                        <a:t>Ockelbo</a:t>
                      </a:r>
                    </a:p>
                  </a:txBody>
                  <a:tcPr marL="9175" marR="9175" marT="917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214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-18,1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93360832"/>
                  </a:ext>
                </a:extLst>
              </a:tr>
              <a:tr h="458586">
                <a:tc>
                  <a:txBody>
                    <a:bodyPr/>
                    <a:lstStyle/>
                    <a:p>
                      <a:pPr marL="72000" algn="l" fontAlgn="b"/>
                      <a:r>
                        <a:rPr lang="sv-SE" sz="1100" b="0" i="0" u="none" strike="noStrike" dirty="0">
                          <a:solidFill>
                            <a:srgbClr val="000000"/>
                          </a:solidFill>
                          <a:effectLst/>
                          <a:latin typeface="Futura Std Book" panose="020B0502020204020303"/>
                        </a:rPr>
                        <a:t>Hofors</a:t>
                      </a:r>
                    </a:p>
                  </a:txBody>
                  <a:tcPr marL="9175" marR="9175" marT="917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394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559525621"/>
                  </a:ext>
                </a:extLst>
              </a:tr>
              <a:tr h="458586">
                <a:tc>
                  <a:txBody>
                    <a:bodyPr/>
                    <a:lstStyle/>
                    <a:p>
                      <a:pPr marL="72000" algn="l" fontAlgn="b"/>
                      <a:r>
                        <a:rPr lang="sv-SE" sz="1100" b="0" i="0" u="none" strike="noStrike" dirty="0">
                          <a:solidFill>
                            <a:srgbClr val="000000"/>
                          </a:solidFill>
                          <a:effectLst/>
                          <a:latin typeface="Futura Std Book" panose="020B0502020204020303"/>
                        </a:rPr>
                        <a:t>Ovanåker</a:t>
                      </a:r>
                    </a:p>
                  </a:txBody>
                  <a:tcPr marL="9175" marR="9175" marT="917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356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-23,8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947986397"/>
                  </a:ext>
                </a:extLst>
              </a:tr>
              <a:tr h="458586">
                <a:tc>
                  <a:txBody>
                    <a:bodyPr/>
                    <a:lstStyle/>
                    <a:p>
                      <a:pPr marL="72000" algn="l" fontAlgn="b"/>
                      <a:r>
                        <a:rPr lang="sv-SE" sz="1100" b="0" i="0" u="none" strike="noStrike" dirty="0">
                          <a:solidFill>
                            <a:srgbClr val="000000"/>
                          </a:solidFill>
                          <a:effectLst/>
                          <a:latin typeface="Futura Std Book" panose="020B0502020204020303"/>
                        </a:rPr>
                        <a:t>Nordanstig</a:t>
                      </a:r>
                    </a:p>
                  </a:txBody>
                  <a:tcPr marL="9175" marR="9175" marT="917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275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-15,5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325918200"/>
                  </a:ext>
                </a:extLst>
              </a:tr>
              <a:tr h="458586">
                <a:tc>
                  <a:txBody>
                    <a:bodyPr/>
                    <a:lstStyle/>
                    <a:p>
                      <a:pPr marL="72000" algn="l" fontAlgn="b"/>
                      <a:r>
                        <a:rPr lang="sv-SE" sz="1100" b="0" i="0" u="none" strike="noStrike" dirty="0">
                          <a:solidFill>
                            <a:srgbClr val="000000"/>
                          </a:solidFill>
                          <a:effectLst/>
                          <a:latin typeface="Futura Std Book" panose="020B0502020204020303"/>
                        </a:rPr>
                        <a:t>Ljusdal</a:t>
                      </a:r>
                    </a:p>
                  </a:txBody>
                  <a:tcPr marL="9175" marR="9175" marT="917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648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-19,1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944598109"/>
                  </a:ext>
                </a:extLst>
              </a:tr>
              <a:tr h="458586">
                <a:tc>
                  <a:txBody>
                    <a:bodyPr/>
                    <a:lstStyle/>
                    <a:p>
                      <a:pPr marL="72000" algn="l" fontAlgn="b"/>
                      <a:r>
                        <a:rPr lang="sv-SE" sz="1100" b="0" i="0" u="none" strike="noStrike" dirty="0">
                          <a:solidFill>
                            <a:srgbClr val="000000"/>
                          </a:solidFill>
                          <a:effectLst/>
                          <a:latin typeface="Futura Std Book" panose="020B0502020204020303"/>
                        </a:rPr>
                        <a:t>Gävle</a:t>
                      </a:r>
                    </a:p>
                  </a:txBody>
                  <a:tcPr marL="9175" marR="9175" marT="917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4 843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-12,0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208508909"/>
                  </a:ext>
                </a:extLst>
              </a:tr>
              <a:tr h="458586">
                <a:tc>
                  <a:txBody>
                    <a:bodyPr/>
                    <a:lstStyle/>
                    <a:p>
                      <a:pPr marL="72000" algn="l" fontAlgn="b"/>
                      <a:r>
                        <a:rPr lang="sv-SE" sz="1100" b="0" i="0" u="none" strike="noStrike" dirty="0">
                          <a:solidFill>
                            <a:srgbClr val="000000"/>
                          </a:solidFill>
                          <a:effectLst/>
                          <a:latin typeface="Futura Std Book" panose="020B0502020204020303"/>
                        </a:rPr>
                        <a:t>Sandviken</a:t>
                      </a:r>
                    </a:p>
                  </a:txBody>
                  <a:tcPr marL="9175" marR="9175" marT="917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2 064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7,4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121273573"/>
                  </a:ext>
                </a:extLst>
              </a:tr>
              <a:tr h="458586">
                <a:tc>
                  <a:txBody>
                    <a:bodyPr/>
                    <a:lstStyle/>
                    <a:p>
                      <a:pPr marL="72000" algn="l" fontAlgn="b"/>
                      <a:r>
                        <a:rPr lang="sv-SE" sz="1100" b="0" i="0" u="none" strike="noStrike" dirty="0">
                          <a:solidFill>
                            <a:srgbClr val="000000"/>
                          </a:solidFill>
                          <a:effectLst/>
                          <a:latin typeface="Futura Std Book" panose="020B0502020204020303"/>
                        </a:rPr>
                        <a:t>Söderhamn</a:t>
                      </a:r>
                    </a:p>
                  </a:txBody>
                  <a:tcPr marL="9175" marR="9175" marT="917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1 185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-9,9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084239425"/>
                  </a:ext>
                </a:extLst>
              </a:tr>
              <a:tr h="458586">
                <a:tc>
                  <a:txBody>
                    <a:bodyPr/>
                    <a:lstStyle/>
                    <a:p>
                      <a:pPr marL="72000" algn="l" fontAlgn="b"/>
                      <a:r>
                        <a:rPr lang="sv-SE" sz="1100" b="0" i="0" u="none" strike="noStrike" dirty="0">
                          <a:solidFill>
                            <a:srgbClr val="000000"/>
                          </a:solidFill>
                          <a:effectLst/>
                          <a:latin typeface="Futura Std Book" panose="020B0502020204020303"/>
                        </a:rPr>
                        <a:t>Bollnäs</a:t>
                      </a:r>
                    </a:p>
                  </a:txBody>
                  <a:tcPr marL="9175" marR="9175" marT="917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1 146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-9,5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047465816"/>
                  </a:ext>
                </a:extLst>
              </a:tr>
              <a:tr h="458586">
                <a:tc>
                  <a:txBody>
                    <a:bodyPr/>
                    <a:lstStyle/>
                    <a:p>
                      <a:pPr marL="72000" algn="l" fontAlgn="b"/>
                      <a:r>
                        <a:rPr lang="sv-SE" sz="1100" b="0" i="0" u="none" strike="noStrike" dirty="0">
                          <a:solidFill>
                            <a:srgbClr val="000000"/>
                          </a:solidFill>
                          <a:effectLst/>
                          <a:latin typeface="Futura Std Book" panose="020B0502020204020303"/>
                        </a:rPr>
                        <a:t>Hudiksvall</a:t>
                      </a:r>
                    </a:p>
                  </a:txBody>
                  <a:tcPr marL="9175" marR="9175" marT="917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1 046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-26,2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5AD4564A-4005-45CD-849A-33787E39FB78}"/>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4049099351"/>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2022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11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287 874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-61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1100" b="0" i="0" u="none" strike="noStrike" dirty="0">
                          <a:solidFill>
                            <a:srgbClr val="000000"/>
                          </a:solidFill>
                          <a:effectLst/>
                          <a:latin typeface="Futura Std Book" panose="020B0502020204020303" pitchFamily="34" charset="0"/>
                        </a:rPr>
                        <a:t>Bollnäs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26 692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1100" b="0" i="0" u="none" strike="noStrike" dirty="0">
                          <a:solidFill>
                            <a:srgbClr val="000000"/>
                          </a:solidFill>
                          <a:effectLst/>
                          <a:latin typeface="Futura Std Book" panose="020B0502020204020303" pitchFamily="34" charset="0"/>
                        </a:rPr>
                        <a:t>Gävle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103 329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1100" b="0" i="0" u="none" strike="noStrike" dirty="0">
                          <a:solidFill>
                            <a:srgbClr val="000000"/>
                          </a:solidFill>
                          <a:effectLst/>
                          <a:latin typeface="Futura Std Book" panose="020B0502020204020303" pitchFamily="34" charset="0"/>
                        </a:rPr>
                        <a:t>Hofors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9 542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1100" b="0" i="0" u="none" strike="noStrike" dirty="0">
                          <a:solidFill>
                            <a:srgbClr val="000000"/>
                          </a:solidFill>
                          <a:effectLst/>
                          <a:latin typeface="Futura Std Book" panose="020B0502020204020303" pitchFamily="34" charset="0"/>
                        </a:rPr>
                        <a:t>Hudiksvall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37 746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1100" b="0" i="0" u="none" strike="noStrike" dirty="0">
                          <a:solidFill>
                            <a:srgbClr val="000000"/>
                          </a:solidFill>
                          <a:effectLst/>
                          <a:latin typeface="Futura Std Book" panose="020B0502020204020303" pitchFamily="34" charset="0"/>
                        </a:rPr>
                        <a:t>Ljusdal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18 792</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1 600</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1100" b="0" i="0" u="none" strike="noStrike" dirty="0">
                          <a:solidFill>
                            <a:srgbClr val="000000"/>
                          </a:solidFill>
                          <a:effectLst/>
                          <a:latin typeface="Futura Std Book" panose="020B0502020204020303" pitchFamily="34" charset="0"/>
                        </a:rPr>
                        <a:t>Nordanstig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9 490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1100" b="0" i="0" u="none" strike="noStrike" dirty="0">
                          <a:solidFill>
                            <a:srgbClr val="000000"/>
                          </a:solidFill>
                          <a:effectLst/>
                          <a:latin typeface="Futura Std Book" panose="020B0502020204020303" pitchFamily="34" charset="0"/>
                        </a:rPr>
                        <a:t>Ockelbo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5 876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1100" b="0" i="0" u="none" strike="noStrike" dirty="0">
                          <a:solidFill>
                            <a:srgbClr val="000000"/>
                          </a:solidFill>
                          <a:effectLst/>
                          <a:latin typeface="Futura Std Book" panose="020B0502020204020303" pitchFamily="34" charset="0"/>
                        </a:rPr>
                        <a:t>Ovanåker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11 723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1100" b="0" i="0" u="none" strike="noStrike" dirty="0">
                          <a:solidFill>
                            <a:srgbClr val="000000"/>
                          </a:solidFill>
                          <a:effectLst/>
                          <a:latin typeface="Futura Std Book" panose="020B0502020204020303" pitchFamily="34" charset="0"/>
                        </a:rPr>
                        <a:t>Sandviken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39 208</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193</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1100" b="0" i="0" u="none" strike="noStrike" dirty="0">
                          <a:solidFill>
                            <a:srgbClr val="000000"/>
                          </a:solidFill>
                          <a:effectLst/>
                          <a:latin typeface="Futura Std Book" panose="020B0502020204020303" pitchFamily="34" charset="0"/>
                        </a:rPr>
                        <a:t>Söderhamn                                         </a:t>
                      </a:r>
                    </a:p>
                  </a:txBody>
                  <a:tcPr marL="144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25 476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7416516F-2F8B-4E91-9F78-B7A1C8D2FF4A}"/>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099748355"/>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1769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1100" b="1" i="0" u="none" strike="noStrike" dirty="0">
                          <a:solidFill>
                            <a:srgbClr val="000000"/>
                          </a:solidFill>
                          <a:effectLst/>
                          <a:latin typeface="Futura Std Book" panose="020B0502020204020303" pitchFamily="34" charset="0"/>
                        </a:rPr>
                        <a:t>Gävleborgs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198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1100" b="1" i="0" u="none" strike="noStrike">
                          <a:solidFill>
                            <a:srgbClr val="000000"/>
                          </a:solidFill>
                          <a:effectLst/>
                          <a:latin typeface="Futura Std Book" panose="020B0502020204020303"/>
                        </a:rPr>
                        <a:t>42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Bollnäs</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1100" b="0" i="0" u="none" strike="noStrike" dirty="0">
                          <a:solidFill>
                            <a:srgbClr val="000000"/>
                          </a:solidFill>
                          <a:effectLst/>
                          <a:latin typeface="Futura Std Book" panose="020B0502020204020303" pitchFamily="34" charset="0"/>
                        </a:rPr>
                        <a:t>Gävle</a:t>
                      </a:r>
                    </a:p>
                  </a:txBody>
                  <a:tcPr marL="180000" marR="9525" marT="9525" marB="0" anchor="ctr">
                    <a:lnL w="12700" cmpd="sng">
                      <a:noFill/>
                    </a:lnL>
                  </a:tcPr>
                </a:tc>
                <a:tc>
                  <a:txBody>
                    <a:bodyPr/>
                    <a:lstStyle/>
                    <a:p>
                      <a:pPr algn="ctr" fontAlgn="ctr"/>
                      <a:r>
                        <a:rPr lang="sv-SE" sz="1100" b="0" i="0" u="none" strike="noStrike" dirty="0">
                          <a:solidFill>
                            <a:srgbClr val="000000"/>
                          </a:solidFill>
                          <a:effectLst/>
                          <a:latin typeface="Futura Std Book" panose="020B0502020204020303"/>
                        </a:rPr>
                        <a:t>93</a:t>
                      </a:r>
                    </a:p>
                  </a:txBody>
                  <a:tcPr marL="0" marR="0" marT="0" marB="0" anchor="ctr"/>
                </a:tc>
                <a:tc>
                  <a:txBody>
                    <a:bodyPr/>
                    <a:lstStyle/>
                    <a:p>
                      <a:pPr algn="ctr" fontAlgn="ctr"/>
                      <a:r>
                        <a:rPr lang="sv-SE" sz="1100" b="0" i="0" u="none" strike="noStrike" dirty="0">
                          <a:solidFill>
                            <a:srgbClr val="000000"/>
                          </a:solidFill>
                          <a:effectLst/>
                          <a:latin typeface="Futura Std Book" panose="020B0502020204020303"/>
                        </a:rPr>
                        <a:t>40</a:t>
                      </a:r>
                    </a:p>
                  </a:txBody>
                  <a:tcPr marL="0" marR="0" marT="0" marB="0" anchor="ctr"/>
                </a:tc>
                <a:extLst>
                  <a:ext uri="{0D108BD9-81ED-4DB2-BD59-A6C34878D82A}">
                    <a16:rowId xmlns:a16="http://schemas.microsoft.com/office/drawing/2014/main" val="1559525621"/>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Hofors</a:t>
                      </a:r>
                    </a:p>
                  </a:txBody>
                  <a:tcPr marL="180000" marR="9525" marT="9525" marB="0" anchor="ctr">
                    <a:lnL w="12700" cmpd="sng">
                      <a:noFill/>
                    </a:lnL>
                  </a:tcPr>
                </a:tc>
                <a:tc>
                  <a:txBody>
                    <a:bodyPr/>
                    <a:lstStyle/>
                    <a:p>
                      <a:pPr algn="ctr" rtl="0" fontAlgn="ctr"/>
                      <a:r>
                        <a:rPr lang="sv-SE" sz="1100" b="0" i="0" u="none" strike="noStrike" dirty="0" err="1">
                          <a:solidFill>
                            <a:srgbClr val="000000"/>
                          </a:solidFill>
                          <a:effectLst/>
                          <a:latin typeface="Futura Std Book" panose="020B0502020204020303"/>
                        </a:rPr>
                        <a:t>i.u</a:t>
                      </a:r>
                      <a:r>
                        <a:rPr lang="sv-SE" sz="110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1100" b="0" i="0" u="none" strike="noStrike" dirty="0" err="1">
                          <a:solidFill>
                            <a:srgbClr val="000000"/>
                          </a:solidFill>
                          <a:effectLst/>
                          <a:latin typeface="+mn-lt"/>
                        </a:rPr>
                        <a:t>i.u</a:t>
                      </a:r>
                      <a:r>
                        <a:rPr lang="sv-SE" sz="11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1100" b="0" i="0" u="none" strike="noStrike" dirty="0">
                          <a:solidFill>
                            <a:srgbClr val="000000"/>
                          </a:solidFill>
                          <a:effectLst/>
                          <a:latin typeface="Futura Std Book" panose="020B0502020204020303" pitchFamily="34" charset="0"/>
                        </a:rPr>
                        <a:t>Hudiksvall</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Ljusdal</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Nordanstig</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Ockelbo</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1100" b="0" i="0" u="none" strike="noStrike" dirty="0" err="1">
                          <a:solidFill>
                            <a:srgbClr val="000000"/>
                          </a:solidFill>
                          <a:effectLst/>
                          <a:latin typeface="+mn-lt"/>
                        </a:rPr>
                        <a:t>i.u</a:t>
                      </a:r>
                      <a:r>
                        <a:rPr lang="sv-SE" sz="1100" b="0" i="0" u="none" strike="noStrike">
                          <a:solidFill>
                            <a:srgbClr val="000000"/>
                          </a:solidFill>
                          <a:effectLst/>
                          <a:latin typeface="+mn-lt"/>
                        </a:rPr>
                        <a:t>.</a:t>
                      </a:r>
                      <a:endParaRPr lang="sv-SE" sz="11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Ovanåker</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Sandviken</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11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1100" b="0" i="0" u="none" strike="noStrike">
                          <a:solidFill>
                            <a:srgbClr val="000000"/>
                          </a:solidFill>
                          <a:effectLst/>
                          <a:latin typeface="Futura Std Book" panose="020B0502020204020303" pitchFamily="34" charset="0"/>
                        </a:rPr>
                        <a:t>Söderhamn</a:t>
                      </a:r>
                    </a:p>
                  </a:txBody>
                  <a:tcPr marL="180000" marR="9525" marT="9525" marB="0" anchor="ctr">
                    <a:lnL w="12700" cmpd="sng">
                      <a:noFill/>
                    </a:lnL>
                  </a:tcPr>
                </a:tc>
                <a:tc>
                  <a:txBody>
                    <a:bodyPr/>
                    <a:lstStyle/>
                    <a:p>
                      <a:pPr algn="ctr" rtl="0" fontAlgn="ctr"/>
                      <a:r>
                        <a:rPr lang="sv-SE" sz="11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1100" b="0" i="0" u="none" strike="noStrike" dirty="0">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269611" y="1628775"/>
            <a:ext cx="5502539"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p>
          <a:p>
            <a:r>
              <a:rPr lang="sv-SE" sz="1200" u="sng">
                <a:solidFill>
                  <a:schemeClr val="bg1"/>
                </a:solidFill>
                <a:hlinkClick r:id="rId2">
                  <a:extLst>
                    <a:ext uri="{A12FA001-AC4F-418D-AE19-62706E023703}">
                      <ahyp:hlinkClr xmlns:ahyp="http://schemas.microsoft.com/office/drawing/2018/hyperlinkcolor" xmlns="" val="tx"/>
                    </a:ext>
                  </a:extLst>
                </a:hlinkClick>
              </a:rPr>
              <a:t>https://stockholmbusinessalliance.se/material/?cat=konjunkturrapporter</a:t>
            </a:r>
            <a:endParaRPr lang="sv-SE" sz="1200" u="sng">
              <a:solidFill>
                <a:schemeClr val="bg1"/>
              </a:solidFill>
            </a:endParaRPr>
          </a:p>
          <a:p>
            <a:r>
              <a:rPr lang="sv-SE" sz="1200">
                <a:solidFill>
                  <a:schemeClr val="bg1"/>
                </a:solidFill>
              </a:rPr>
              <a:t>Frågor </a:t>
            </a:r>
            <a:r>
              <a:rPr lang="sv-SE" sz="1200" dirty="0">
                <a:solidFill>
                  <a:schemeClr val="bg1"/>
                </a:solidFill>
              </a:rPr>
              <a:t>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269610" y="394827"/>
            <a:ext cx="5701421" cy="1113955"/>
          </a:xfrm>
        </p:spPr>
        <p:txBody>
          <a:bodyPr/>
          <a:lstStyle/>
          <a:p>
            <a:r>
              <a:rPr lang="sv-SE" dirty="0">
                <a:solidFill>
                  <a:schemeClr val="bg1"/>
                </a:solidFill>
              </a:rPr>
              <a:t>Stockholm Business Region</a:t>
            </a:r>
          </a:p>
        </p:txBody>
      </p:sp>
      <p:pic>
        <p:nvPicPr>
          <p:cNvPr id="8" name="Platshållare för bild 7">
            <a:extLst>
              <a:ext uri="{FF2B5EF4-FFF2-40B4-BE49-F238E27FC236}">
                <a16:creationId xmlns:a16="http://schemas.microsoft.com/office/drawing/2014/main" id="{2D7BDF1A-827C-4464-8869-15834567189A}"/>
              </a:ext>
            </a:extLst>
          </p:cNvPr>
          <p:cNvPicPr>
            <a:picLocks noGrp="1" noChangeAspect="1"/>
          </p:cNvPicPr>
          <p:nvPr>
            <p:ph type="pic" sz="quarter" idx="13"/>
          </p:nvPr>
        </p:nvPicPr>
        <p:blipFill>
          <a:blip r:embed="rId3"/>
          <a:srcRect l="20812" r="20812"/>
          <a:stretch>
            <a:fillRect/>
          </a:stretch>
        </p:blipFill>
        <p:spPr>
          <a:xfrm>
            <a:off x="6167438" y="0"/>
            <a:ext cx="6024562" cy="6858000"/>
          </a:xfrm>
        </p:spPr>
      </p:pic>
      <p:pic>
        <p:nvPicPr>
          <p:cNvPr id="10" name="Bildobjekt 9">
            <a:extLst>
              <a:ext uri="{FF2B5EF4-FFF2-40B4-BE49-F238E27FC236}">
                <a16:creationId xmlns:a16="http://schemas.microsoft.com/office/drawing/2014/main" id="{4798FAAA-BB2D-4ED6-8EA4-827DC32C8955}"/>
              </a:ext>
            </a:extLst>
          </p:cNvPr>
          <p:cNvPicPr>
            <a:picLocks noChangeAspect="1"/>
          </p:cNvPicPr>
          <p:nvPr/>
        </p:nvPicPr>
        <p:blipFill rotWithShape="1">
          <a:blip r:embed="rId4"/>
          <a:srcRect l="-1435" t="44220" r="1435" b="9306"/>
          <a:stretch/>
        </p:blipFill>
        <p:spPr>
          <a:xfrm>
            <a:off x="6167438" y="0"/>
            <a:ext cx="6164764"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3753</TotalTime>
  <Words>2854</Words>
  <Application>Microsoft Office PowerPoint</Application>
  <PresentationFormat>Bredbild</PresentationFormat>
  <Paragraphs>1112</Paragraphs>
  <Slides>22</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22</vt:i4>
      </vt:variant>
    </vt:vector>
  </HeadingPairs>
  <TitlesOfParts>
    <vt:vector size="30"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Starkt andra kvartal – men stor osäkerhet inför andar halvåret</vt:lpstr>
      <vt:lpstr>Lönesumma</vt:lpstr>
      <vt:lpstr>Lönesumma efter sektor</vt:lpstr>
      <vt:lpstr>Nyföretagande</vt:lpstr>
      <vt:lpstr>Företagskonkurser</vt:lpstr>
      <vt:lpstr>Sysselsättning </vt:lpstr>
      <vt:lpstr>Sysselsättning efter bransch</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625</cp:revision>
  <cp:lastPrinted>2020-06-25T06:11:31Z</cp:lastPrinted>
  <dcterms:created xsi:type="dcterms:W3CDTF">2019-04-29T08:02:07Z</dcterms:created>
  <dcterms:modified xsi:type="dcterms:W3CDTF">2022-10-05T12:53:48Z</dcterms:modified>
</cp:coreProperties>
</file>