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88" d="100"/>
          <a:sy n="88" d="100"/>
        </p:scale>
        <p:origin x="192" y="96"/>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Grafdata'!$B$51</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Grafdata'!$C$51:$AQ$51</c:f>
              <c:numCache>
                <c:formatCode>General</c:formatCode>
                <c:ptCount val="41"/>
                <c:pt idx="0">
                  <c:v>100</c:v>
                </c:pt>
                <c:pt idx="1">
                  <c:v>106.63926065848759</c:v>
                </c:pt>
                <c:pt idx="2">
                  <c:v>106.23976207245045</c:v>
                </c:pt>
                <c:pt idx="3">
                  <c:v>106.03493947239768</c:v>
                </c:pt>
                <c:pt idx="4">
                  <c:v>102.19046559043389</c:v>
                </c:pt>
                <c:pt idx="5">
                  <c:v>107.88010138981737</c:v>
                </c:pt>
                <c:pt idx="6">
                  <c:v>108.05934966085253</c:v>
                </c:pt>
                <c:pt idx="7">
                  <c:v>107.60764992935793</c:v>
                </c:pt>
                <c:pt idx="8">
                  <c:v>104.90441279913196</c:v>
                </c:pt>
                <c:pt idx="9">
                  <c:v>112.00976586278692</c:v>
                </c:pt>
                <c:pt idx="10">
                  <c:v>112.1440282488611</c:v>
                </c:pt>
                <c:pt idx="11">
                  <c:v>110.50022623372665</c:v>
                </c:pt>
                <c:pt idx="12">
                  <c:v>110.05205658031635</c:v>
                </c:pt>
                <c:pt idx="13">
                  <c:v>117.67322406059085</c:v>
                </c:pt>
                <c:pt idx="14">
                  <c:v>116.66570054952085</c:v>
                </c:pt>
                <c:pt idx="15">
                  <c:v>115.3762502347025</c:v>
                </c:pt>
                <c:pt idx="16">
                  <c:v>115.25813276253595</c:v>
                </c:pt>
                <c:pt idx="17">
                  <c:v>122.06484921908132</c:v>
                </c:pt>
                <c:pt idx="18">
                  <c:v>122.00194044331954</c:v>
                </c:pt>
                <c:pt idx="19">
                  <c:v>121.90213017167903</c:v>
                </c:pt>
                <c:pt idx="20">
                  <c:v>119.96280151108851</c:v>
                </c:pt>
                <c:pt idx="21">
                  <c:v>127.98490679675531</c:v>
                </c:pt>
                <c:pt idx="22">
                  <c:v>128.80027813127126</c:v>
                </c:pt>
                <c:pt idx="23">
                  <c:v>128.23447600202675</c:v>
                </c:pt>
                <c:pt idx="24">
                  <c:v>126.15621895015826</c:v>
                </c:pt>
                <c:pt idx="25">
                  <c:v>134.36997595525153</c:v>
                </c:pt>
                <c:pt idx="26">
                  <c:v>133.44350333924217</c:v>
                </c:pt>
                <c:pt idx="27">
                  <c:v>132.64267531879111</c:v>
                </c:pt>
                <c:pt idx="28">
                  <c:v>131.00472174424411</c:v>
                </c:pt>
                <c:pt idx="29">
                  <c:v>138.78479248793496</c:v>
                </c:pt>
                <c:pt idx="30">
                  <c:v>137.90762171370858</c:v>
                </c:pt>
                <c:pt idx="31">
                  <c:v>135.47707728329934</c:v>
                </c:pt>
                <c:pt idx="32">
                  <c:v>134.54808202014894</c:v>
                </c:pt>
                <c:pt idx="33">
                  <c:v>137.83784912161789</c:v>
                </c:pt>
                <c:pt idx="34">
                  <c:v>137.50142820999747</c:v>
                </c:pt>
                <c:pt idx="35">
                  <c:v>137.22945983075022</c:v>
                </c:pt>
                <c:pt idx="36">
                  <c:v>137.22655689169062</c:v>
                </c:pt>
                <c:pt idx="37">
                  <c:v>146.84260639847116</c:v>
                </c:pt>
                <c:pt idx="38">
                  <c:v>145.77113612327506</c:v>
                </c:pt>
                <c:pt idx="39">
                  <c:v>143.38870521647044</c:v>
                </c:pt>
                <c:pt idx="40">
                  <c:v>145.25377298525154</c:v>
                </c:pt>
              </c:numCache>
            </c:numRef>
          </c:val>
          <c:smooth val="0"/>
          <c:extLst>
            <c:ext xmlns:c16="http://schemas.microsoft.com/office/drawing/2014/chart" uri="{C3380CC4-5D6E-409C-BE32-E72D297353CC}">
              <c16:uniqueId val="{00000000-3181-4EB3-9FB9-B9E95A2F4432}"/>
            </c:ext>
          </c:extLst>
        </c:ser>
        <c:ser>
          <c:idx val="1"/>
          <c:order val="1"/>
          <c:tx>
            <c:strRef>
              <c:f>'s4 Grafdata'!$B$52</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Grafdata'!$C$52:$AQ$52</c:f>
              <c:numCache>
                <c:formatCode>General</c:formatCode>
                <c:ptCount val="41"/>
                <c:pt idx="0">
                  <c:v>100</c:v>
                </c:pt>
                <c:pt idx="1">
                  <c:v>106.4955959876296</c:v>
                </c:pt>
                <c:pt idx="2">
                  <c:v>105.87629927557919</c:v>
                </c:pt>
                <c:pt idx="3">
                  <c:v>105.50048199913749</c:v>
                </c:pt>
                <c:pt idx="4">
                  <c:v>101.52727965092078</c:v>
                </c:pt>
                <c:pt idx="5">
                  <c:v>106.98076506612159</c:v>
                </c:pt>
                <c:pt idx="6">
                  <c:v>106.86282112261939</c:v>
                </c:pt>
                <c:pt idx="7">
                  <c:v>106.20917842989934</c:v>
                </c:pt>
                <c:pt idx="8">
                  <c:v>103.29351131588228</c:v>
                </c:pt>
                <c:pt idx="9">
                  <c:v>110.08311785394045</c:v>
                </c:pt>
                <c:pt idx="10">
                  <c:v>109.88038756720672</c:v>
                </c:pt>
                <c:pt idx="11">
                  <c:v>108.02140109968255</c:v>
                </c:pt>
                <c:pt idx="12">
                  <c:v>107.29805067868514</c:v>
                </c:pt>
                <c:pt idx="13">
                  <c:v>114.52673332549574</c:v>
                </c:pt>
                <c:pt idx="14">
                  <c:v>113.0644762056862</c:v>
                </c:pt>
                <c:pt idx="15">
                  <c:v>111.67881195143984</c:v>
                </c:pt>
                <c:pt idx="16">
                  <c:v>111.3330237446641</c:v>
                </c:pt>
                <c:pt idx="17">
                  <c:v>117.66704920751965</c:v>
                </c:pt>
                <c:pt idx="18">
                  <c:v>116.97193862374245</c:v>
                </c:pt>
                <c:pt idx="19">
                  <c:v>116.42370317975318</c:v>
                </c:pt>
                <c:pt idx="20">
                  <c:v>114.26778833866764</c:v>
                </c:pt>
                <c:pt idx="21">
                  <c:v>121.57359844321975</c:v>
                </c:pt>
                <c:pt idx="22">
                  <c:v>121.75033690166437</c:v>
                </c:pt>
                <c:pt idx="23">
                  <c:v>120.8464726724597</c:v>
                </c:pt>
                <c:pt idx="24">
                  <c:v>118.61968366427431</c:v>
                </c:pt>
                <c:pt idx="25">
                  <c:v>126.07132261791369</c:v>
                </c:pt>
                <c:pt idx="26">
                  <c:v>124.68543241699984</c:v>
                </c:pt>
                <c:pt idx="27">
                  <c:v>123.61732805688297</c:v>
                </c:pt>
                <c:pt idx="28">
                  <c:v>121.75085137794348</c:v>
                </c:pt>
                <c:pt idx="29">
                  <c:v>128.74688144416052</c:v>
                </c:pt>
                <c:pt idx="30">
                  <c:v>127.59782138720074</c:v>
                </c:pt>
                <c:pt idx="31">
                  <c:v>125.20134509480967</c:v>
                </c:pt>
                <c:pt idx="32">
                  <c:v>124.27309372517077</c:v>
                </c:pt>
                <c:pt idx="33">
                  <c:v>127.31956429159541</c:v>
                </c:pt>
                <c:pt idx="34">
                  <c:v>126.68934701909996</c:v>
                </c:pt>
                <c:pt idx="35">
                  <c:v>126.47309973362619</c:v>
                </c:pt>
                <c:pt idx="36">
                  <c:v>126.46628662107933</c:v>
                </c:pt>
                <c:pt idx="37">
                  <c:v>135.24911201561565</c:v>
                </c:pt>
                <c:pt idx="38">
                  <c:v>133.92592384220765</c:v>
                </c:pt>
                <c:pt idx="39">
                  <c:v>131.65464163865647</c:v>
                </c:pt>
                <c:pt idx="40">
                  <c:v>133.28367047508524</c:v>
                </c:pt>
              </c:numCache>
            </c:numRef>
          </c:val>
          <c:smooth val="0"/>
          <c:extLst>
            <c:ext xmlns:c16="http://schemas.microsoft.com/office/drawing/2014/chart" uri="{C3380CC4-5D6E-409C-BE32-E72D297353CC}">
              <c16:uniqueId val="{00000001-3181-4EB3-9FB9-B9E95A2F4432}"/>
            </c:ext>
          </c:extLst>
        </c:ser>
        <c:ser>
          <c:idx val="2"/>
          <c:order val="2"/>
          <c:tx>
            <c:strRef>
              <c:f>'s4 Grafdata'!$B$53</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Grafdata'!$C$53:$AQ$53</c:f>
              <c:numCache>
                <c:formatCode>General</c:formatCode>
                <c:ptCount val="41"/>
                <c:pt idx="0">
                  <c:v>100</c:v>
                </c:pt>
                <c:pt idx="1">
                  <c:v>103.97327914202539</c:v>
                </c:pt>
                <c:pt idx="2">
                  <c:v>102.46307810387802</c:v>
                </c:pt>
                <c:pt idx="3">
                  <c:v>103.46489793710111</c:v>
                </c:pt>
                <c:pt idx="4">
                  <c:v>102.10864776370016</c:v>
                </c:pt>
                <c:pt idx="5">
                  <c:v>105.67846666757622</c:v>
                </c:pt>
                <c:pt idx="6">
                  <c:v>101.54975028369275</c:v>
                </c:pt>
                <c:pt idx="7">
                  <c:v>104.75378089847013</c:v>
                </c:pt>
                <c:pt idx="8">
                  <c:v>102.52208862436703</c:v>
                </c:pt>
                <c:pt idx="9">
                  <c:v>104.71025303127945</c:v>
                </c:pt>
                <c:pt idx="10">
                  <c:v>102.08296663353659</c:v>
                </c:pt>
                <c:pt idx="11">
                  <c:v>104.63147370234513</c:v>
                </c:pt>
                <c:pt idx="12">
                  <c:v>103.81327786261136</c:v>
                </c:pt>
                <c:pt idx="13">
                  <c:v>107.82392336829473</c:v>
                </c:pt>
                <c:pt idx="14">
                  <c:v>106.9792757426907</c:v>
                </c:pt>
                <c:pt idx="15">
                  <c:v>106.89648129443086</c:v>
                </c:pt>
                <c:pt idx="16">
                  <c:v>106.86638164015224</c:v>
                </c:pt>
                <c:pt idx="17">
                  <c:v>108.73442671335728</c:v>
                </c:pt>
                <c:pt idx="18">
                  <c:v>107.37547367648997</c:v>
                </c:pt>
                <c:pt idx="19">
                  <c:v>109.0565293578892</c:v>
                </c:pt>
                <c:pt idx="20">
                  <c:v>108.09644497172455</c:v>
                </c:pt>
                <c:pt idx="21">
                  <c:v>112.56177849355225</c:v>
                </c:pt>
                <c:pt idx="22">
                  <c:v>113.84047245596781</c:v>
                </c:pt>
                <c:pt idx="23">
                  <c:v>112.30640424598555</c:v>
                </c:pt>
                <c:pt idx="24">
                  <c:v>107.69012397386972</c:v>
                </c:pt>
                <c:pt idx="25">
                  <c:v>116.37316446367379</c:v>
                </c:pt>
                <c:pt idx="26">
                  <c:v>108.49348023933176</c:v>
                </c:pt>
                <c:pt idx="27">
                  <c:v>111.92566517772231</c:v>
                </c:pt>
                <c:pt idx="28">
                  <c:v>109.50696097576467</c:v>
                </c:pt>
                <c:pt idx="29">
                  <c:v>119.53307179085083</c:v>
                </c:pt>
                <c:pt idx="30">
                  <c:v>118.2065328974645</c:v>
                </c:pt>
                <c:pt idx="31">
                  <c:v>119.23511456245245</c:v>
                </c:pt>
                <c:pt idx="32">
                  <c:v>121.23899376256021</c:v>
                </c:pt>
                <c:pt idx="33">
                  <c:v>120.37903128326042</c:v>
                </c:pt>
                <c:pt idx="34">
                  <c:v>122.31060755957012</c:v>
                </c:pt>
                <c:pt idx="35">
                  <c:v>118.35685270820751</c:v>
                </c:pt>
                <c:pt idx="36">
                  <c:v>120.60474859213373</c:v>
                </c:pt>
                <c:pt idx="37">
                  <c:v>124.49699238131255</c:v>
                </c:pt>
                <c:pt idx="38">
                  <c:v>125.37724182070799</c:v>
                </c:pt>
                <c:pt idx="39">
                  <c:v>128.83304831544646</c:v>
                </c:pt>
                <c:pt idx="40">
                  <c:v>124.7602950348203</c:v>
                </c:pt>
              </c:numCache>
            </c:numRef>
          </c:val>
          <c:smooth val="0"/>
          <c:extLst>
            <c:ext xmlns:c16="http://schemas.microsoft.com/office/drawing/2014/chart" uri="{C3380CC4-5D6E-409C-BE32-E72D297353CC}">
              <c16:uniqueId val="{00000002-3181-4EB3-9FB9-B9E95A2F4432}"/>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Grafdata!$B$45</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Grafdata!$C$45:$AQ$45</c:f>
              <c:numCache>
                <c:formatCode>General</c:formatCode>
                <c:ptCount val="41"/>
                <c:pt idx="0">
                  <c:v>100</c:v>
                </c:pt>
                <c:pt idx="1">
                  <c:v>108.20908153163832</c:v>
                </c:pt>
                <c:pt idx="2">
                  <c:v>106.32171531875876</c:v>
                </c:pt>
                <c:pt idx="3">
                  <c:v>105.27136993701073</c:v>
                </c:pt>
                <c:pt idx="4">
                  <c:v>100.89777631034551</c:v>
                </c:pt>
                <c:pt idx="5">
                  <c:v>107.70530945164094</c:v>
                </c:pt>
                <c:pt idx="6">
                  <c:v>106.39683129141528</c:v>
                </c:pt>
                <c:pt idx="7">
                  <c:v>106.59388606578733</c:v>
                </c:pt>
                <c:pt idx="8">
                  <c:v>103.12722855585416</c:v>
                </c:pt>
                <c:pt idx="9">
                  <c:v>111.07412878838662</c:v>
                </c:pt>
                <c:pt idx="10">
                  <c:v>109.77806497268993</c:v>
                </c:pt>
                <c:pt idx="11">
                  <c:v>109.80815167610739</c:v>
                </c:pt>
                <c:pt idx="12">
                  <c:v>108.38040748541495</c:v>
                </c:pt>
                <c:pt idx="13">
                  <c:v>117.14855992517062</c:v>
                </c:pt>
                <c:pt idx="14">
                  <c:v>114.27982267932484</c:v>
                </c:pt>
                <c:pt idx="15">
                  <c:v>114.80436775055472</c:v>
                </c:pt>
                <c:pt idx="16">
                  <c:v>113.4963817554043</c:v>
                </c:pt>
                <c:pt idx="17">
                  <c:v>121.16384630572844</c:v>
                </c:pt>
                <c:pt idx="18">
                  <c:v>119.23189923677801</c:v>
                </c:pt>
                <c:pt idx="19">
                  <c:v>120.64212853115158</c:v>
                </c:pt>
                <c:pt idx="20">
                  <c:v>117.35863465500958</c:v>
                </c:pt>
                <c:pt idx="21">
                  <c:v>126.26979993954401</c:v>
                </c:pt>
                <c:pt idx="22">
                  <c:v>125.59632742764752</c:v>
                </c:pt>
                <c:pt idx="23">
                  <c:v>126.75342416928355</c:v>
                </c:pt>
                <c:pt idx="24">
                  <c:v>123.71234925900052</c:v>
                </c:pt>
                <c:pt idx="25">
                  <c:v>132.69053216083122</c:v>
                </c:pt>
                <c:pt idx="26">
                  <c:v>130.21945234630672</c:v>
                </c:pt>
                <c:pt idx="27">
                  <c:v>130.58800957887985</c:v>
                </c:pt>
                <c:pt idx="28">
                  <c:v>128.13136790119407</c:v>
                </c:pt>
                <c:pt idx="29">
                  <c:v>137.00287991663865</c:v>
                </c:pt>
                <c:pt idx="30">
                  <c:v>134.62001491252482</c:v>
                </c:pt>
                <c:pt idx="31">
                  <c:v>133.602661538143</c:v>
                </c:pt>
                <c:pt idx="32">
                  <c:v>132.15739461585892</c:v>
                </c:pt>
                <c:pt idx="33">
                  <c:v>135.30541145673394</c:v>
                </c:pt>
                <c:pt idx="34">
                  <c:v>132.7369210723939</c:v>
                </c:pt>
                <c:pt idx="35">
                  <c:v>133.45643658890799</c:v>
                </c:pt>
                <c:pt idx="36">
                  <c:v>133.44849703294705</c:v>
                </c:pt>
                <c:pt idx="37">
                  <c:v>144.04525178249989</c:v>
                </c:pt>
                <c:pt idx="38">
                  <c:v>141.23093603224399</c:v>
                </c:pt>
                <c:pt idx="39">
                  <c:v>141.60843969666666</c:v>
                </c:pt>
                <c:pt idx="40">
                  <c:v>139.66037262781316</c:v>
                </c:pt>
              </c:numCache>
            </c:numRef>
          </c:val>
          <c:smooth val="0"/>
          <c:extLst>
            <c:ext xmlns:c16="http://schemas.microsoft.com/office/drawing/2014/chart" uri="{C3380CC4-5D6E-409C-BE32-E72D297353CC}">
              <c16:uniqueId val="{00000000-13A1-4F83-B1C7-776489FECF76}"/>
            </c:ext>
          </c:extLst>
        </c:ser>
        <c:ser>
          <c:idx val="1"/>
          <c:order val="1"/>
          <c:tx>
            <c:strRef>
              <c:f>Grafdata!$B$46</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Grafdata!$C$46:$AQ$46</c:f>
              <c:numCache>
                <c:formatCode>General</c:formatCode>
                <c:ptCount val="41"/>
                <c:pt idx="0">
                  <c:v>100</c:v>
                </c:pt>
                <c:pt idx="1">
                  <c:v>110.32981304482989</c:v>
                </c:pt>
                <c:pt idx="2">
                  <c:v>103.14590269706152</c:v>
                </c:pt>
                <c:pt idx="3">
                  <c:v>101.15498594531722</c:v>
                </c:pt>
                <c:pt idx="4">
                  <c:v>100.91626532811792</c:v>
                </c:pt>
                <c:pt idx="5">
                  <c:v>107.23336215653008</c:v>
                </c:pt>
                <c:pt idx="6">
                  <c:v>100.24364903950081</c:v>
                </c:pt>
                <c:pt idx="7">
                  <c:v>100.77985950464277</c:v>
                </c:pt>
                <c:pt idx="8">
                  <c:v>100.04028042441666</c:v>
                </c:pt>
                <c:pt idx="9">
                  <c:v>105.26507744715894</c:v>
                </c:pt>
                <c:pt idx="10">
                  <c:v>98.87736794202965</c:v>
                </c:pt>
                <c:pt idx="11">
                  <c:v>99.362597738405881</c:v>
                </c:pt>
                <c:pt idx="12">
                  <c:v>100.62495633238305</c:v>
                </c:pt>
                <c:pt idx="13">
                  <c:v>108.87853602716223</c:v>
                </c:pt>
                <c:pt idx="14">
                  <c:v>101.03040499516867</c:v>
                </c:pt>
                <c:pt idx="15">
                  <c:v>101.21298616288594</c:v>
                </c:pt>
                <c:pt idx="16">
                  <c:v>104.0970761074328</c:v>
                </c:pt>
                <c:pt idx="17">
                  <c:v>110.01196066481295</c:v>
                </c:pt>
                <c:pt idx="18">
                  <c:v>102.77077966377199</c:v>
                </c:pt>
                <c:pt idx="19">
                  <c:v>103.98588464416052</c:v>
                </c:pt>
                <c:pt idx="20">
                  <c:v>104.96187696612256</c:v>
                </c:pt>
                <c:pt idx="21">
                  <c:v>112.52109127451877</c:v>
                </c:pt>
                <c:pt idx="22">
                  <c:v>106.96213278394131</c:v>
                </c:pt>
                <c:pt idx="23">
                  <c:v>107.78806781084651</c:v>
                </c:pt>
                <c:pt idx="24">
                  <c:v>109.13745893336353</c:v>
                </c:pt>
                <c:pt idx="25">
                  <c:v>116.27986061444243</c:v>
                </c:pt>
                <c:pt idx="26">
                  <c:v>108.14803441223576</c:v>
                </c:pt>
                <c:pt idx="27">
                  <c:v>109.34404455170134</c:v>
                </c:pt>
                <c:pt idx="28">
                  <c:v>110.47173720011369</c:v>
                </c:pt>
                <c:pt idx="29">
                  <c:v>119.75422148891995</c:v>
                </c:pt>
                <c:pt idx="30">
                  <c:v>110.96014051959285</c:v>
                </c:pt>
                <c:pt idx="31">
                  <c:v>109.86281928441151</c:v>
                </c:pt>
                <c:pt idx="32">
                  <c:v>112.88630323299519</c:v>
                </c:pt>
                <c:pt idx="33">
                  <c:v>116.19737396926159</c:v>
                </c:pt>
                <c:pt idx="34">
                  <c:v>108.00198592949208</c:v>
                </c:pt>
                <c:pt idx="35">
                  <c:v>109.12128618893205</c:v>
                </c:pt>
                <c:pt idx="36">
                  <c:v>117.13911991351674</c:v>
                </c:pt>
                <c:pt idx="37">
                  <c:v>125.12185790972271</c:v>
                </c:pt>
                <c:pt idx="38">
                  <c:v>114.50998586331202</c:v>
                </c:pt>
                <c:pt idx="39">
                  <c:v>115.99261274157746</c:v>
                </c:pt>
                <c:pt idx="40">
                  <c:v>119.29474283584432</c:v>
                </c:pt>
              </c:numCache>
            </c:numRef>
          </c:val>
          <c:smooth val="0"/>
          <c:extLst>
            <c:ext xmlns:c16="http://schemas.microsoft.com/office/drawing/2014/chart" uri="{C3380CC4-5D6E-409C-BE32-E72D297353CC}">
              <c16:uniqueId val="{00000001-13A1-4F83-B1C7-776489FECF76}"/>
            </c:ext>
          </c:extLst>
        </c:ser>
        <c:ser>
          <c:idx val="2"/>
          <c:order val="2"/>
          <c:tx>
            <c:strRef>
              <c:f>Grafdata!$B$47</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Grafdata!$C$47:$AQ$47</c:f>
              <c:numCache>
                <c:formatCode>General</c:formatCode>
                <c:ptCount val="41"/>
                <c:pt idx="0">
                  <c:v>100</c:v>
                </c:pt>
                <c:pt idx="1">
                  <c:v>106.04981882353756</c:v>
                </c:pt>
                <c:pt idx="2">
                  <c:v>107.21687255561037</c:v>
                </c:pt>
                <c:pt idx="3">
                  <c:v>106.26397299048156</c:v>
                </c:pt>
                <c:pt idx="4">
                  <c:v>101.36965709310441</c:v>
                </c:pt>
                <c:pt idx="5">
                  <c:v>108.449660607113</c:v>
                </c:pt>
                <c:pt idx="6">
                  <c:v>110.06647146968591</c:v>
                </c:pt>
                <c:pt idx="7">
                  <c:v>109.5088954566374</c:v>
                </c:pt>
                <c:pt idx="8">
                  <c:v>106.05145817798699</c:v>
                </c:pt>
                <c:pt idx="9">
                  <c:v>114.19210792337137</c:v>
                </c:pt>
                <c:pt idx="10">
                  <c:v>116.03632608741924</c:v>
                </c:pt>
                <c:pt idx="11">
                  <c:v>115.27879126763702</c:v>
                </c:pt>
                <c:pt idx="12">
                  <c:v>113.82923147192744</c:v>
                </c:pt>
                <c:pt idx="13">
                  <c:v>121.62886057710745</c:v>
                </c:pt>
                <c:pt idx="14">
                  <c:v>122.12417922752708</c:v>
                </c:pt>
                <c:pt idx="15">
                  <c:v>121.68125566862925</c:v>
                </c:pt>
                <c:pt idx="16">
                  <c:v>120.0148733663702</c:v>
                </c:pt>
                <c:pt idx="17">
                  <c:v>127.43992459241521</c:v>
                </c:pt>
                <c:pt idx="18">
                  <c:v>128.52065306150587</c:v>
                </c:pt>
                <c:pt idx="19">
                  <c:v>128.52849680094968</c:v>
                </c:pt>
                <c:pt idx="20">
                  <c:v>125.06155497444716</c:v>
                </c:pt>
                <c:pt idx="21">
                  <c:v>132.69005042904297</c:v>
                </c:pt>
                <c:pt idx="22">
                  <c:v>135.02325963008474</c:v>
                </c:pt>
                <c:pt idx="23">
                  <c:v>134.93333826173046</c:v>
                </c:pt>
                <c:pt idx="24">
                  <c:v>131.06151748969054</c:v>
                </c:pt>
                <c:pt idx="25">
                  <c:v>139.63633258300078</c:v>
                </c:pt>
                <c:pt idx="26">
                  <c:v>140.45661026877895</c:v>
                </c:pt>
                <c:pt idx="27">
                  <c:v>139.44041891605156</c:v>
                </c:pt>
                <c:pt idx="28">
                  <c:v>136.60843012193445</c:v>
                </c:pt>
                <c:pt idx="29">
                  <c:v>143.97354922813886</c:v>
                </c:pt>
                <c:pt idx="30">
                  <c:v>145.75825710769033</c:v>
                </c:pt>
                <c:pt idx="31">
                  <c:v>143.49015906212128</c:v>
                </c:pt>
                <c:pt idx="32">
                  <c:v>141.27495695948676</c:v>
                </c:pt>
                <c:pt idx="33">
                  <c:v>142.87369640035402</c:v>
                </c:pt>
                <c:pt idx="34">
                  <c:v>144.03385008963244</c:v>
                </c:pt>
                <c:pt idx="35">
                  <c:v>143.36738857425041</c:v>
                </c:pt>
                <c:pt idx="36">
                  <c:v>140.66561279343807</c:v>
                </c:pt>
                <c:pt idx="37">
                  <c:v>151.22080677870494</c:v>
                </c:pt>
                <c:pt idx="38">
                  <c:v>153.23161893008631</c:v>
                </c:pt>
                <c:pt idx="39">
                  <c:v>151.88062123038088</c:v>
                </c:pt>
                <c:pt idx="40">
                  <c:v>149.2026927876822</c:v>
                </c:pt>
              </c:numCache>
            </c:numRef>
          </c:val>
          <c:smooth val="0"/>
          <c:extLst>
            <c:ext xmlns:c16="http://schemas.microsoft.com/office/drawing/2014/chart" uri="{C3380CC4-5D6E-409C-BE32-E72D297353CC}">
              <c16:uniqueId val="{00000002-13A1-4F83-B1C7-776489FECF76}"/>
            </c:ext>
          </c:extLst>
        </c:ser>
        <c:ser>
          <c:idx val="3"/>
          <c:order val="3"/>
          <c:tx>
            <c:strRef>
              <c:f>Grafdata!$B$48</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Grafdata!$C$48:$AQ$48</c:f>
              <c:numCache>
                <c:formatCode>General</c:formatCode>
                <c:ptCount val="41"/>
                <c:pt idx="0">
                  <c:v>100</c:v>
                </c:pt>
                <c:pt idx="1">
                  <c:v>112.81991169671797</c:v>
                </c:pt>
                <c:pt idx="2">
                  <c:v>110.97532943296994</c:v>
                </c:pt>
                <c:pt idx="3">
                  <c:v>112.13201726344298</c:v>
                </c:pt>
                <c:pt idx="4">
                  <c:v>98.512442380594848</c:v>
                </c:pt>
                <c:pt idx="5">
                  <c:v>105.37512263058103</c:v>
                </c:pt>
                <c:pt idx="6">
                  <c:v>105.84738686888113</c:v>
                </c:pt>
                <c:pt idx="7">
                  <c:v>108.80503614966366</c:v>
                </c:pt>
                <c:pt idx="8">
                  <c:v>97.497219570871692</c:v>
                </c:pt>
                <c:pt idx="9">
                  <c:v>112.26778817912954</c:v>
                </c:pt>
                <c:pt idx="10">
                  <c:v>110.00437735214805</c:v>
                </c:pt>
                <c:pt idx="11">
                  <c:v>112.6265702244653</c:v>
                </c:pt>
                <c:pt idx="12">
                  <c:v>103.61677344992341</c:v>
                </c:pt>
                <c:pt idx="13">
                  <c:v>118.64323465501764</c:v>
                </c:pt>
                <c:pt idx="14">
                  <c:v>113.38016633402532</c:v>
                </c:pt>
                <c:pt idx="15">
                  <c:v>119.66438987490862</c:v>
                </c:pt>
                <c:pt idx="16">
                  <c:v>108.14453464738607</c:v>
                </c:pt>
                <c:pt idx="17">
                  <c:v>122.02013320767527</c:v>
                </c:pt>
                <c:pt idx="18">
                  <c:v>120.37358531890678</c:v>
                </c:pt>
                <c:pt idx="19">
                  <c:v>129.27351085279201</c:v>
                </c:pt>
                <c:pt idx="20">
                  <c:v>114.72068944332781</c:v>
                </c:pt>
                <c:pt idx="21">
                  <c:v>133.83668922430539</c:v>
                </c:pt>
                <c:pt idx="22">
                  <c:v>132.26692374513078</c:v>
                </c:pt>
                <c:pt idx="23">
                  <c:v>140.53461813902331</c:v>
                </c:pt>
                <c:pt idx="24">
                  <c:v>129.04935778945091</c:v>
                </c:pt>
                <c:pt idx="25">
                  <c:v>145.2691018570292</c:v>
                </c:pt>
                <c:pt idx="26">
                  <c:v>142.71073919953201</c:v>
                </c:pt>
                <c:pt idx="27">
                  <c:v>147.55869074317496</c:v>
                </c:pt>
                <c:pt idx="28">
                  <c:v>136.71165905873474</c:v>
                </c:pt>
                <c:pt idx="29">
                  <c:v>151.85398027832906</c:v>
                </c:pt>
                <c:pt idx="30">
                  <c:v>147.19802723503588</c:v>
                </c:pt>
                <c:pt idx="31">
                  <c:v>152.59163286436373</c:v>
                </c:pt>
                <c:pt idx="32">
                  <c:v>142.17781273205497</c:v>
                </c:pt>
                <c:pt idx="33">
                  <c:v>152.51772170376677</c:v>
                </c:pt>
                <c:pt idx="34">
                  <c:v>147.60370483591771</c:v>
                </c:pt>
                <c:pt idx="35">
                  <c:v>154.03121236719466</c:v>
                </c:pt>
                <c:pt idx="36">
                  <c:v>144.3964108272767</c:v>
                </c:pt>
                <c:pt idx="37">
                  <c:v>162.67098582489768</c:v>
                </c:pt>
                <c:pt idx="38">
                  <c:v>158.2962935888925</c:v>
                </c:pt>
                <c:pt idx="39">
                  <c:v>164.05859917602885</c:v>
                </c:pt>
                <c:pt idx="40">
                  <c:v>150.71006600200789</c:v>
                </c:pt>
              </c:numCache>
            </c:numRef>
          </c:val>
          <c:smooth val="0"/>
          <c:extLst>
            <c:ext xmlns:c16="http://schemas.microsoft.com/office/drawing/2014/chart" uri="{C3380CC4-5D6E-409C-BE32-E72D297353CC}">
              <c16:uniqueId val="{00000003-13A1-4F83-B1C7-776489FECF76}"/>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361.75</c:v>
                </c:pt>
                <c:pt idx="1">
                  <c:v>350.25</c:v>
                </c:pt>
                <c:pt idx="2">
                  <c:v>361</c:v>
                </c:pt>
                <c:pt idx="3">
                  <c:v>351.5</c:v>
                </c:pt>
                <c:pt idx="4">
                  <c:v>337.75</c:v>
                </c:pt>
                <c:pt idx="5">
                  <c:v>332.75</c:v>
                </c:pt>
                <c:pt idx="6">
                  <c:v>331.5</c:v>
                </c:pt>
                <c:pt idx="7">
                  <c:v>334</c:v>
                </c:pt>
                <c:pt idx="8">
                  <c:v>325.75</c:v>
                </c:pt>
                <c:pt idx="9">
                  <c:v>329.25</c:v>
                </c:pt>
                <c:pt idx="10">
                  <c:v>328</c:v>
                </c:pt>
                <c:pt idx="11">
                  <c:v>339.5</c:v>
                </c:pt>
                <c:pt idx="12">
                  <c:v>355.25</c:v>
                </c:pt>
                <c:pt idx="13">
                  <c:v>363.5</c:v>
                </c:pt>
                <c:pt idx="14">
                  <c:v>371.75</c:v>
                </c:pt>
                <c:pt idx="15">
                  <c:v>376.25</c:v>
                </c:pt>
                <c:pt idx="16">
                  <c:v>389</c:v>
                </c:pt>
                <c:pt idx="17">
                  <c:v>400</c:v>
                </c:pt>
                <c:pt idx="18">
                  <c:v>401</c:v>
                </c:pt>
                <c:pt idx="19">
                  <c:v>411</c:v>
                </c:pt>
                <c:pt idx="20">
                  <c:v>412</c:v>
                </c:pt>
                <c:pt idx="21">
                  <c:v>412.5</c:v>
                </c:pt>
                <c:pt idx="22">
                  <c:v>414.5</c:v>
                </c:pt>
                <c:pt idx="23">
                  <c:v>411.75</c:v>
                </c:pt>
                <c:pt idx="24">
                  <c:v>385.75</c:v>
                </c:pt>
                <c:pt idx="25">
                  <c:v>376.75</c:v>
                </c:pt>
                <c:pt idx="26">
                  <c:v>375.5</c:v>
                </c:pt>
                <c:pt idx="27">
                  <c:v>368.75</c:v>
                </c:pt>
                <c:pt idx="28">
                  <c:v>391.75</c:v>
                </c:pt>
                <c:pt idx="29">
                  <c:v>375.25</c:v>
                </c:pt>
                <c:pt idx="30">
                  <c:v>374</c:v>
                </c:pt>
                <c:pt idx="31">
                  <c:v>369.75</c:v>
                </c:pt>
                <c:pt idx="32">
                  <c:v>381.75</c:v>
                </c:pt>
                <c:pt idx="33">
                  <c:v>390.75</c:v>
                </c:pt>
                <c:pt idx="34">
                  <c:v>389.75</c:v>
                </c:pt>
                <c:pt idx="35">
                  <c:v>413.75</c:v>
                </c:pt>
                <c:pt idx="36">
                  <c:v>424.75</c:v>
                </c:pt>
                <c:pt idx="37">
                  <c:v>440.25</c:v>
                </c:pt>
                <c:pt idx="38">
                  <c:v>453.75</c:v>
                </c:pt>
                <c:pt idx="39">
                  <c:v>450.75</c:v>
                </c:pt>
                <c:pt idx="40">
                  <c:v>437.25</c:v>
                </c:pt>
              </c:numCache>
            </c:numRef>
          </c:val>
          <c:smooth val="0"/>
          <c:extLst>
            <c:ext xmlns:c16="http://schemas.microsoft.com/office/drawing/2014/chart" uri="{C3380CC4-5D6E-409C-BE32-E72D297353CC}">
              <c16:uniqueId val="{00000000-6A52-40D7-A36D-237D802277F5}"/>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213</c:v>
                </c:pt>
                <c:pt idx="1">
                  <c:v>209.75</c:v>
                </c:pt>
                <c:pt idx="2">
                  <c:v>220</c:v>
                </c:pt>
                <c:pt idx="3">
                  <c:v>217.25</c:v>
                </c:pt>
                <c:pt idx="4">
                  <c:v>211.75</c:v>
                </c:pt>
                <c:pt idx="5">
                  <c:v>206.25</c:v>
                </c:pt>
                <c:pt idx="6">
                  <c:v>204.25</c:v>
                </c:pt>
                <c:pt idx="7">
                  <c:v>205.5</c:v>
                </c:pt>
                <c:pt idx="8">
                  <c:v>202</c:v>
                </c:pt>
                <c:pt idx="9">
                  <c:v>207</c:v>
                </c:pt>
                <c:pt idx="10">
                  <c:v>210.25</c:v>
                </c:pt>
                <c:pt idx="11">
                  <c:v>217.25</c:v>
                </c:pt>
                <c:pt idx="12">
                  <c:v>225</c:v>
                </c:pt>
                <c:pt idx="13">
                  <c:v>224.75</c:v>
                </c:pt>
                <c:pt idx="14">
                  <c:v>225</c:v>
                </c:pt>
                <c:pt idx="15">
                  <c:v>228.5</c:v>
                </c:pt>
                <c:pt idx="16">
                  <c:v>239</c:v>
                </c:pt>
                <c:pt idx="17">
                  <c:v>248.75</c:v>
                </c:pt>
                <c:pt idx="18">
                  <c:v>251</c:v>
                </c:pt>
                <c:pt idx="19">
                  <c:v>260.5</c:v>
                </c:pt>
                <c:pt idx="20">
                  <c:v>254.25</c:v>
                </c:pt>
                <c:pt idx="21">
                  <c:v>252.75</c:v>
                </c:pt>
                <c:pt idx="22">
                  <c:v>259.25</c:v>
                </c:pt>
                <c:pt idx="23">
                  <c:v>252.75</c:v>
                </c:pt>
                <c:pt idx="24">
                  <c:v>242.75</c:v>
                </c:pt>
                <c:pt idx="25">
                  <c:v>243.75</c:v>
                </c:pt>
                <c:pt idx="26">
                  <c:v>239.25</c:v>
                </c:pt>
                <c:pt idx="27">
                  <c:v>241.75</c:v>
                </c:pt>
                <c:pt idx="28">
                  <c:v>256</c:v>
                </c:pt>
                <c:pt idx="29">
                  <c:v>243.25</c:v>
                </c:pt>
                <c:pt idx="30">
                  <c:v>239.5</c:v>
                </c:pt>
                <c:pt idx="31">
                  <c:v>234.25</c:v>
                </c:pt>
                <c:pt idx="32">
                  <c:v>237</c:v>
                </c:pt>
                <c:pt idx="33">
                  <c:v>240.75</c:v>
                </c:pt>
                <c:pt idx="34">
                  <c:v>237.25</c:v>
                </c:pt>
                <c:pt idx="35">
                  <c:v>249</c:v>
                </c:pt>
                <c:pt idx="36">
                  <c:v>256.5</c:v>
                </c:pt>
                <c:pt idx="37">
                  <c:v>266.5</c:v>
                </c:pt>
                <c:pt idx="38">
                  <c:v>275.5</c:v>
                </c:pt>
                <c:pt idx="39">
                  <c:v>274.25</c:v>
                </c:pt>
                <c:pt idx="40">
                  <c:v>265.25</c:v>
                </c:pt>
              </c:numCache>
            </c:numRef>
          </c:val>
          <c:smooth val="0"/>
          <c:extLst>
            <c:ext xmlns:c16="http://schemas.microsoft.com/office/drawing/2014/chart" uri="{C3380CC4-5D6E-409C-BE32-E72D297353CC}">
              <c16:uniqueId val="{00000001-6A52-40D7-A36D-237D802277F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45</c:v>
                </c:pt>
                <c:pt idx="1">
                  <c:v>43.5</c:v>
                </c:pt>
                <c:pt idx="2">
                  <c:v>46.5</c:v>
                </c:pt>
                <c:pt idx="3">
                  <c:v>49</c:v>
                </c:pt>
                <c:pt idx="4">
                  <c:v>45</c:v>
                </c:pt>
                <c:pt idx="5">
                  <c:v>46.75</c:v>
                </c:pt>
                <c:pt idx="6">
                  <c:v>43.5</c:v>
                </c:pt>
                <c:pt idx="7">
                  <c:v>41</c:v>
                </c:pt>
                <c:pt idx="8">
                  <c:v>40.75</c:v>
                </c:pt>
                <c:pt idx="9">
                  <c:v>39.5</c:v>
                </c:pt>
                <c:pt idx="10">
                  <c:v>42.75</c:v>
                </c:pt>
                <c:pt idx="11">
                  <c:v>43.75</c:v>
                </c:pt>
                <c:pt idx="12">
                  <c:v>45.25</c:v>
                </c:pt>
                <c:pt idx="13">
                  <c:v>45</c:v>
                </c:pt>
                <c:pt idx="14">
                  <c:v>40</c:v>
                </c:pt>
                <c:pt idx="15">
                  <c:v>39.5</c:v>
                </c:pt>
                <c:pt idx="16">
                  <c:v>38.25</c:v>
                </c:pt>
                <c:pt idx="17">
                  <c:v>37.25</c:v>
                </c:pt>
                <c:pt idx="18">
                  <c:v>40.5</c:v>
                </c:pt>
                <c:pt idx="19">
                  <c:v>37.75</c:v>
                </c:pt>
                <c:pt idx="20">
                  <c:v>38.25</c:v>
                </c:pt>
                <c:pt idx="21">
                  <c:v>38</c:v>
                </c:pt>
                <c:pt idx="22">
                  <c:v>36.5</c:v>
                </c:pt>
                <c:pt idx="23">
                  <c:v>34.75</c:v>
                </c:pt>
                <c:pt idx="24">
                  <c:v>38.25</c:v>
                </c:pt>
                <c:pt idx="25">
                  <c:v>40.25</c:v>
                </c:pt>
                <c:pt idx="26">
                  <c:v>43.25</c:v>
                </c:pt>
                <c:pt idx="27">
                  <c:v>49</c:v>
                </c:pt>
                <c:pt idx="28">
                  <c:v>46.5</c:v>
                </c:pt>
                <c:pt idx="29">
                  <c:v>47.5</c:v>
                </c:pt>
                <c:pt idx="30">
                  <c:v>49.25</c:v>
                </c:pt>
                <c:pt idx="31">
                  <c:v>50.5</c:v>
                </c:pt>
                <c:pt idx="32">
                  <c:v>52</c:v>
                </c:pt>
                <c:pt idx="33">
                  <c:v>54</c:v>
                </c:pt>
                <c:pt idx="34">
                  <c:v>50.5</c:v>
                </c:pt>
                <c:pt idx="35">
                  <c:v>46.25</c:v>
                </c:pt>
                <c:pt idx="36">
                  <c:v>42.75</c:v>
                </c:pt>
                <c:pt idx="37">
                  <c:v>35.75</c:v>
                </c:pt>
                <c:pt idx="38">
                  <c:v>36.25</c:v>
                </c:pt>
                <c:pt idx="39">
                  <c:v>40.5</c:v>
                </c:pt>
                <c:pt idx="40">
                  <c:v>40.5</c:v>
                </c:pt>
              </c:numCache>
            </c:numRef>
          </c:val>
          <c:smooth val="0"/>
          <c:extLst>
            <c:ext xmlns:c16="http://schemas.microsoft.com/office/drawing/2014/chart" uri="{C3380CC4-5D6E-409C-BE32-E72D297353CC}">
              <c16:uniqueId val="{00000000-6247-4879-A8E5-E67D0C4DA6B8}"/>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24</c:v>
                </c:pt>
                <c:pt idx="1">
                  <c:v>24</c:v>
                </c:pt>
                <c:pt idx="2">
                  <c:v>26.5</c:v>
                </c:pt>
                <c:pt idx="3">
                  <c:v>28</c:v>
                </c:pt>
                <c:pt idx="4">
                  <c:v>26.75</c:v>
                </c:pt>
                <c:pt idx="5">
                  <c:v>27.25</c:v>
                </c:pt>
                <c:pt idx="6">
                  <c:v>24.5</c:v>
                </c:pt>
                <c:pt idx="7">
                  <c:v>22</c:v>
                </c:pt>
                <c:pt idx="8">
                  <c:v>21</c:v>
                </c:pt>
                <c:pt idx="9">
                  <c:v>22.5</c:v>
                </c:pt>
                <c:pt idx="10">
                  <c:v>24.5</c:v>
                </c:pt>
                <c:pt idx="11">
                  <c:v>25</c:v>
                </c:pt>
                <c:pt idx="12">
                  <c:v>26.25</c:v>
                </c:pt>
                <c:pt idx="13">
                  <c:v>24.75</c:v>
                </c:pt>
                <c:pt idx="14">
                  <c:v>22.75</c:v>
                </c:pt>
                <c:pt idx="15">
                  <c:v>23.25</c:v>
                </c:pt>
                <c:pt idx="16">
                  <c:v>24.25</c:v>
                </c:pt>
                <c:pt idx="17">
                  <c:v>24.5</c:v>
                </c:pt>
                <c:pt idx="18">
                  <c:v>25.75</c:v>
                </c:pt>
                <c:pt idx="19">
                  <c:v>23.25</c:v>
                </c:pt>
                <c:pt idx="20">
                  <c:v>21.25</c:v>
                </c:pt>
                <c:pt idx="21">
                  <c:v>21</c:v>
                </c:pt>
                <c:pt idx="22">
                  <c:v>20.25</c:v>
                </c:pt>
                <c:pt idx="23">
                  <c:v>20.25</c:v>
                </c:pt>
                <c:pt idx="24">
                  <c:v>23</c:v>
                </c:pt>
                <c:pt idx="25">
                  <c:v>23.25</c:v>
                </c:pt>
                <c:pt idx="26">
                  <c:v>26</c:v>
                </c:pt>
                <c:pt idx="27">
                  <c:v>30</c:v>
                </c:pt>
                <c:pt idx="28">
                  <c:v>29.5</c:v>
                </c:pt>
                <c:pt idx="29">
                  <c:v>29.5</c:v>
                </c:pt>
                <c:pt idx="30">
                  <c:v>29.75</c:v>
                </c:pt>
                <c:pt idx="31">
                  <c:v>29</c:v>
                </c:pt>
                <c:pt idx="32">
                  <c:v>30</c:v>
                </c:pt>
                <c:pt idx="33">
                  <c:v>32.5</c:v>
                </c:pt>
                <c:pt idx="34">
                  <c:v>31.25</c:v>
                </c:pt>
                <c:pt idx="35">
                  <c:v>29.75</c:v>
                </c:pt>
                <c:pt idx="36">
                  <c:v>27.5</c:v>
                </c:pt>
                <c:pt idx="37">
                  <c:v>24.25</c:v>
                </c:pt>
                <c:pt idx="38">
                  <c:v>24.25</c:v>
                </c:pt>
                <c:pt idx="39">
                  <c:v>28.25</c:v>
                </c:pt>
                <c:pt idx="40">
                  <c:v>28.5</c:v>
                </c:pt>
              </c:numCache>
            </c:numRef>
          </c:val>
          <c:smooth val="0"/>
          <c:extLst>
            <c:ext xmlns:c16="http://schemas.microsoft.com/office/drawing/2014/chart" uri="{C3380CC4-5D6E-409C-BE32-E72D297353CC}">
              <c16:uniqueId val="{00000001-6247-4879-A8E5-E67D0C4DA6B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102.35204025817744</c:v>
                </c:pt>
                <c:pt idx="2">
                  <c:v>103.60792035882288</c:v>
                </c:pt>
                <c:pt idx="3">
                  <c:v>101.62126681982278</c:v>
                </c:pt>
                <c:pt idx="4">
                  <c:v>100.8314188819604</c:v>
                </c:pt>
                <c:pt idx="5">
                  <c:v>103.19002297341648</c:v>
                </c:pt>
                <c:pt idx="6">
                  <c:v>104.72158407176458</c:v>
                </c:pt>
                <c:pt idx="7">
                  <c:v>103.00185975276229</c:v>
                </c:pt>
                <c:pt idx="8">
                  <c:v>101.94508259490209</c:v>
                </c:pt>
                <c:pt idx="9">
                  <c:v>104.55311235094629</c:v>
                </c:pt>
                <c:pt idx="10">
                  <c:v>106.74105677715787</c:v>
                </c:pt>
                <c:pt idx="11">
                  <c:v>104.42402362979981</c:v>
                </c:pt>
                <c:pt idx="12">
                  <c:v>103.70637785800241</c:v>
                </c:pt>
                <c:pt idx="13">
                  <c:v>105.822120118149</c:v>
                </c:pt>
                <c:pt idx="14">
                  <c:v>107.74094737993654</c:v>
                </c:pt>
                <c:pt idx="15">
                  <c:v>106.05623017175364</c:v>
                </c:pt>
                <c:pt idx="16">
                  <c:v>105.27075812055574</c:v>
                </c:pt>
                <c:pt idx="17">
                  <c:v>107.96411771141013</c:v>
                </c:pt>
                <c:pt idx="18">
                  <c:v>108.81960398205885</c:v>
                </c:pt>
                <c:pt idx="19">
                  <c:v>107.66655726944536</c:v>
                </c:pt>
                <c:pt idx="20">
                  <c:v>107.74313532436275</c:v>
                </c:pt>
                <c:pt idx="21">
                  <c:v>110.13893447106443</c:v>
                </c:pt>
                <c:pt idx="22">
                  <c:v>111.66830762498633</c:v>
                </c:pt>
                <c:pt idx="23">
                  <c:v>109.94858330598403</c:v>
                </c:pt>
                <c:pt idx="24">
                  <c:v>109.7713598074609</c:v>
                </c:pt>
                <c:pt idx="25">
                  <c:v>112.02494256645882</c:v>
                </c:pt>
                <c:pt idx="26">
                  <c:v>112.93293950333661</c:v>
                </c:pt>
                <c:pt idx="27">
                  <c:v>111.38606279400503</c:v>
                </c:pt>
                <c:pt idx="28">
                  <c:v>110.54589213433979</c:v>
                </c:pt>
                <c:pt idx="29">
                  <c:v>112.58068045071656</c:v>
                </c:pt>
                <c:pt idx="30">
                  <c:v>113.74466688546111</c:v>
                </c:pt>
                <c:pt idx="31">
                  <c:v>112.23936112022754</c:v>
                </c:pt>
                <c:pt idx="32">
                  <c:v>110.61153046712613</c:v>
                </c:pt>
                <c:pt idx="33">
                  <c:v>110.43868285745542</c:v>
                </c:pt>
                <c:pt idx="34">
                  <c:v>111.49108412646319</c:v>
                </c:pt>
                <c:pt idx="35">
                  <c:v>110.68592057761732</c:v>
                </c:pt>
                <c:pt idx="36">
                  <c:v>107.67749699157642</c:v>
                </c:pt>
                <c:pt idx="37">
                  <c:v>111.02505196368013</c:v>
                </c:pt>
                <c:pt idx="38">
                  <c:v>112.76884367137075</c:v>
                </c:pt>
                <c:pt idx="39">
                  <c:v>111.23071873974401</c:v>
                </c:pt>
                <c:pt idx="40">
                  <c:v>111.05349524122087</c:v>
                </c:pt>
              </c:numCache>
            </c:numRef>
          </c:val>
          <c:smooth val="0"/>
          <c:extLst>
            <c:ext xmlns:c16="http://schemas.microsoft.com/office/drawing/2014/chart" uri="{C3380CC4-5D6E-409C-BE32-E72D297353CC}">
              <c16:uniqueId val="{00000000-2DEC-4EC5-8ECA-DA7469BC7ECD}"/>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1-2DEC-4EC5-8ECA-DA7469BC7ECD}"/>
            </c:ext>
          </c:extLst>
        </c:ser>
        <c:ser>
          <c:idx val="2"/>
          <c:order val="2"/>
          <c:tx>
            <c:strRef>
              <c:f>Grafdata!$A$19</c:f>
              <c:strCache>
                <c:ptCount val="1"/>
                <c:pt idx="0">
                  <c:v>Örebro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102.56410256410257</c:v>
                </c:pt>
                <c:pt idx="2">
                  <c:v>103.68589743589743</c:v>
                </c:pt>
                <c:pt idx="3">
                  <c:v>102.48397435897436</c:v>
                </c:pt>
                <c:pt idx="4">
                  <c:v>100.0801282051282</c:v>
                </c:pt>
                <c:pt idx="5">
                  <c:v>102.08333333333333</c:v>
                </c:pt>
                <c:pt idx="6">
                  <c:v>106.41025641025641</c:v>
                </c:pt>
                <c:pt idx="7">
                  <c:v>102.72435897435898</c:v>
                </c:pt>
                <c:pt idx="8">
                  <c:v>102.32371794871794</c:v>
                </c:pt>
                <c:pt idx="9">
                  <c:v>106.97115384615384</c:v>
                </c:pt>
                <c:pt idx="10">
                  <c:v>109.85576923076923</c:v>
                </c:pt>
                <c:pt idx="11">
                  <c:v>105.60897435897436</c:v>
                </c:pt>
                <c:pt idx="12">
                  <c:v>106.00961538461539</c:v>
                </c:pt>
                <c:pt idx="13">
                  <c:v>109.13461538461539</c:v>
                </c:pt>
                <c:pt idx="14">
                  <c:v>109.05448717948718</c:v>
                </c:pt>
                <c:pt idx="15">
                  <c:v>107.9326922996795</c:v>
                </c:pt>
                <c:pt idx="16">
                  <c:v>107.8525641025641</c:v>
                </c:pt>
                <c:pt idx="17">
                  <c:v>112.25961538461539</c:v>
                </c:pt>
                <c:pt idx="18">
                  <c:v>113.62179487179488</c:v>
                </c:pt>
                <c:pt idx="19">
                  <c:v>111.77884615384616</c:v>
                </c:pt>
                <c:pt idx="20">
                  <c:v>110.9775641025641</c:v>
                </c:pt>
                <c:pt idx="21">
                  <c:v>113.70192307692308</c:v>
                </c:pt>
                <c:pt idx="22">
                  <c:v>113.14102564102564</c:v>
                </c:pt>
                <c:pt idx="23">
                  <c:v>114.18269230769231</c:v>
                </c:pt>
                <c:pt idx="24">
                  <c:v>117.1474358974359</c:v>
                </c:pt>
                <c:pt idx="25">
                  <c:v>115.46474358974359</c:v>
                </c:pt>
                <c:pt idx="26">
                  <c:v>122.99679487179488</c:v>
                </c:pt>
                <c:pt idx="27">
                  <c:v>118.50961538461539</c:v>
                </c:pt>
                <c:pt idx="28">
                  <c:v>119.63141025641026</c:v>
                </c:pt>
                <c:pt idx="29">
                  <c:v>116.10576923076923</c:v>
                </c:pt>
                <c:pt idx="30">
                  <c:v>116.66666666666667</c:v>
                </c:pt>
                <c:pt idx="31">
                  <c:v>113.62179487179488</c:v>
                </c:pt>
                <c:pt idx="32">
                  <c:v>110.9775641025641</c:v>
                </c:pt>
                <c:pt idx="33">
                  <c:v>114.50320512820512</c:v>
                </c:pt>
                <c:pt idx="34">
                  <c:v>112.4198717948718</c:v>
                </c:pt>
                <c:pt idx="35">
                  <c:v>115.94551282051282</c:v>
                </c:pt>
                <c:pt idx="36">
                  <c:v>113.78205128205128</c:v>
                </c:pt>
                <c:pt idx="37">
                  <c:v>117.94871794871794</c:v>
                </c:pt>
                <c:pt idx="38">
                  <c:v>116.26602564102564</c:v>
                </c:pt>
                <c:pt idx="39">
                  <c:v>111.29807692307692</c:v>
                </c:pt>
                <c:pt idx="40">
                  <c:v>116.42628205128206</c:v>
                </c:pt>
              </c:numCache>
            </c:numRef>
          </c:val>
          <c:smooth val="0"/>
          <c:extLst>
            <c:ext xmlns:c16="http://schemas.microsoft.com/office/drawing/2014/chart" uri="{C3380CC4-5D6E-409C-BE32-E72D297353CC}">
              <c16:uniqueId val="{00000002-2DEC-4EC5-8ECA-DA7469BC7ECD}"/>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81.277435010938873</c:v>
                </c:pt>
                <c:pt idx="2">
                  <c:v>62.666366843281381</c:v>
                </c:pt>
                <c:pt idx="3">
                  <c:v>67.285989346900337</c:v>
                </c:pt>
                <c:pt idx="4">
                  <c:v>96.571238504818254</c:v>
                </c:pt>
                <c:pt idx="5">
                  <c:v>82.917094149227722</c:v>
                </c:pt>
                <c:pt idx="6">
                  <c:v>64.052581526194729</c:v>
                </c:pt>
                <c:pt idx="7">
                  <c:v>70.083247836821116</c:v>
                </c:pt>
                <c:pt idx="8">
                  <c:v>99.748429440782544</c:v>
                </c:pt>
                <c:pt idx="9">
                  <c:v>96.913693027700873</c:v>
                </c:pt>
                <c:pt idx="10">
                  <c:v>80.299729690479197</c:v>
                </c:pt>
                <c:pt idx="11">
                  <c:v>95.727516759658769</c:v>
                </c:pt>
                <c:pt idx="12">
                  <c:v>140.75724143746575</c:v>
                </c:pt>
                <c:pt idx="13">
                  <c:v>125.98812886783878</c:v>
                </c:pt>
                <c:pt idx="14">
                  <c:v>104.4439447388023</c:v>
                </c:pt>
                <c:pt idx="15">
                  <c:v>133.81305074979269</c:v>
                </c:pt>
                <c:pt idx="16">
                  <c:v>171.23897329229501</c:v>
                </c:pt>
                <c:pt idx="17">
                  <c:v>165.51422052946936</c:v>
                </c:pt>
                <c:pt idx="18">
                  <c:v>127.72523060634595</c:v>
                </c:pt>
                <c:pt idx="19">
                  <c:v>144.40196946486211</c:v>
                </c:pt>
                <c:pt idx="20">
                  <c:v>179.70851545261618</c:v>
                </c:pt>
                <c:pt idx="21">
                  <c:v>154.05862484130441</c:v>
                </c:pt>
                <c:pt idx="22">
                  <c:v>121.81449364983439</c:v>
                </c:pt>
                <c:pt idx="23">
                  <c:v>143.48422882145985</c:v>
                </c:pt>
                <c:pt idx="24">
                  <c:v>189.33753086072736</c:v>
                </c:pt>
                <c:pt idx="25">
                  <c:v>166.48958347973146</c:v>
                </c:pt>
                <c:pt idx="26">
                  <c:v>121.40738970949924</c:v>
                </c:pt>
                <c:pt idx="27">
                  <c:v>140.99288387933981</c:v>
                </c:pt>
                <c:pt idx="28">
                  <c:v>175.09123531919479</c:v>
                </c:pt>
                <c:pt idx="29">
                  <c:v>139.01077021816835</c:v>
                </c:pt>
                <c:pt idx="30">
                  <c:v>102.33346919080479</c:v>
                </c:pt>
                <c:pt idx="31">
                  <c:v>117.56777648166627</c:v>
                </c:pt>
                <c:pt idx="32">
                  <c:v>166.02907349889205</c:v>
                </c:pt>
                <c:pt idx="33">
                  <c:v>88.075461798284451</c:v>
                </c:pt>
                <c:pt idx="34">
                  <c:v>74.169278409436942</c:v>
                </c:pt>
                <c:pt idx="35">
                  <c:v>118.55438280887665</c:v>
                </c:pt>
                <c:pt idx="36">
                  <c:v>145.63311924069728</c:v>
                </c:pt>
                <c:pt idx="37">
                  <c:v>146.38080380775699</c:v>
                </c:pt>
                <c:pt idx="38">
                  <c:v>138.13191292004552</c:v>
                </c:pt>
                <c:pt idx="39">
                  <c:v>189.16232156995019</c:v>
                </c:pt>
                <c:pt idx="40">
                  <c:v>236.51146121737665</c:v>
                </c:pt>
              </c:numCache>
            </c:numRef>
          </c:val>
          <c:smooth val="0"/>
          <c:extLst>
            <c:ext xmlns:c16="http://schemas.microsoft.com/office/drawing/2014/chart" uri="{C3380CC4-5D6E-409C-BE32-E72D297353CC}">
              <c16:uniqueId val="{00000000-22B2-42C2-A5A4-6AD914FDF6AC}"/>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100</c:v>
                </c:pt>
                <c:pt idx="1">
                  <c:v>75.93418422266646</c:v>
                </c:pt>
                <c:pt idx="2">
                  <c:v>54.728586806089496</c:v>
                </c:pt>
                <c:pt idx="3">
                  <c:v>55.72812548054744</c:v>
                </c:pt>
                <c:pt idx="4">
                  <c:v>104.99769337228972</c:v>
                </c:pt>
                <c:pt idx="5">
                  <c:v>78.179301860679686</c:v>
                </c:pt>
                <c:pt idx="6">
                  <c:v>49.884668614485619</c:v>
                </c:pt>
                <c:pt idx="7">
                  <c:v>61.833000153775181</c:v>
                </c:pt>
                <c:pt idx="8">
                  <c:v>89.220359833922799</c:v>
                </c:pt>
                <c:pt idx="9">
                  <c:v>93.802860218360763</c:v>
                </c:pt>
                <c:pt idx="10">
                  <c:v>67.030601260956487</c:v>
                </c:pt>
                <c:pt idx="11">
                  <c:v>82.500384437951709</c:v>
                </c:pt>
                <c:pt idx="12">
                  <c:v>109.641703829002</c:v>
                </c:pt>
                <c:pt idx="13">
                  <c:v>116.31554667076733</c:v>
                </c:pt>
                <c:pt idx="14">
                  <c:v>79.009687836383208</c:v>
                </c:pt>
                <c:pt idx="15">
                  <c:v>103.36767645701984</c:v>
                </c:pt>
                <c:pt idx="16">
                  <c:v>145.0868829770875</c:v>
                </c:pt>
                <c:pt idx="17">
                  <c:v>129.97078271566969</c:v>
                </c:pt>
                <c:pt idx="18">
                  <c:v>107.05828079347994</c:v>
                </c:pt>
                <c:pt idx="19">
                  <c:v>133.61525449792404</c:v>
                </c:pt>
                <c:pt idx="20">
                  <c:v>161.27940950330617</c:v>
                </c:pt>
                <c:pt idx="21">
                  <c:v>122.71259418729817</c:v>
                </c:pt>
                <c:pt idx="22">
                  <c:v>88.820544364139622</c:v>
                </c:pt>
                <c:pt idx="23">
                  <c:v>117.85329847762571</c:v>
                </c:pt>
                <c:pt idx="24">
                  <c:v>165.16992157465785</c:v>
                </c:pt>
                <c:pt idx="25">
                  <c:v>133.38459172689528</c:v>
                </c:pt>
                <c:pt idx="26">
                  <c:v>86.314008918960482</c:v>
                </c:pt>
                <c:pt idx="27">
                  <c:v>108.58065508226971</c:v>
                </c:pt>
                <c:pt idx="28">
                  <c:v>146.47085960326004</c:v>
                </c:pt>
                <c:pt idx="29">
                  <c:v>94.633246194064284</c:v>
                </c:pt>
                <c:pt idx="30">
                  <c:v>73.95048439181916</c:v>
                </c:pt>
                <c:pt idx="31">
                  <c:v>91.526987544210371</c:v>
                </c:pt>
                <c:pt idx="32">
                  <c:v>141.73458403813623</c:v>
                </c:pt>
                <c:pt idx="33">
                  <c:v>74.657850222974005</c:v>
                </c:pt>
                <c:pt idx="34">
                  <c:v>62.079040442872518</c:v>
                </c:pt>
                <c:pt idx="35">
                  <c:v>94.494848531447019</c:v>
                </c:pt>
                <c:pt idx="36">
                  <c:v>143.84130401353221</c:v>
                </c:pt>
                <c:pt idx="37">
                  <c:v>124.8654467168999</c:v>
                </c:pt>
                <c:pt idx="38">
                  <c:v>111.22558819006612</c:v>
                </c:pt>
                <c:pt idx="39">
                  <c:v>145.54820851914502</c:v>
                </c:pt>
                <c:pt idx="40">
                  <c:v>217.83792095955712</c:v>
                </c:pt>
              </c:numCache>
            </c:numRef>
          </c:val>
          <c:smooth val="0"/>
          <c:extLst>
            <c:ext xmlns:c16="http://schemas.microsoft.com/office/drawing/2014/chart" uri="{C3380CC4-5D6E-409C-BE32-E72D297353CC}">
              <c16:uniqueId val="{00000001-22B2-42C2-A5A4-6AD914FDF6AC}"/>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100</c:v>
                </c:pt>
                <c:pt idx="1">
                  <c:v>84.454756380510446</c:v>
                </c:pt>
                <c:pt idx="2">
                  <c:v>60.933874709976799</c:v>
                </c:pt>
                <c:pt idx="3">
                  <c:v>65.13921113689095</c:v>
                </c:pt>
                <c:pt idx="4">
                  <c:v>91.357308584686777</c:v>
                </c:pt>
                <c:pt idx="5">
                  <c:v>80.771461716937353</c:v>
                </c:pt>
                <c:pt idx="6">
                  <c:v>59.947795823665892</c:v>
                </c:pt>
                <c:pt idx="7">
                  <c:v>77.842227378190259</c:v>
                </c:pt>
                <c:pt idx="8">
                  <c:v>87.587006960556849</c:v>
                </c:pt>
                <c:pt idx="9">
                  <c:v>109.42575406032482</c:v>
                </c:pt>
                <c:pt idx="10">
                  <c:v>78.335266821345712</c:v>
                </c:pt>
                <c:pt idx="11">
                  <c:v>89.849187935034806</c:v>
                </c:pt>
                <c:pt idx="12">
                  <c:v>114.70417633410673</c:v>
                </c:pt>
                <c:pt idx="13">
                  <c:v>139.4431554524362</c:v>
                </c:pt>
                <c:pt idx="14">
                  <c:v>93.532482598607885</c:v>
                </c:pt>
                <c:pt idx="15">
                  <c:v>118.3584686774942</c:v>
                </c:pt>
                <c:pt idx="16">
                  <c:v>139.96519721577727</c:v>
                </c:pt>
                <c:pt idx="17">
                  <c:v>158.90371229698377</c:v>
                </c:pt>
                <c:pt idx="18">
                  <c:v>134.51276102088167</c:v>
                </c:pt>
                <c:pt idx="19">
                  <c:v>147.24477958236659</c:v>
                </c:pt>
                <c:pt idx="20">
                  <c:v>168.01044083526682</c:v>
                </c:pt>
                <c:pt idx="21">
                  <c:v>143.53248259860788</c:v>
                </c:pt>
                <c:pt idx="22">
                  <c:v>108.67169373549883</c:v>
                </c:pt>
                <c:pt idx="23">
                  <c:v>141.56032482598607</c:v>
                </c:pt>
                <c:pt idx="24">
                  <c:v>188.77610208816705</c:v>
                </c:pt>
                <c:pt idx="25">
                  <c:v>166.76334106728538</c:v>
                </c:pt>
                <c:pt idx="26">
                  <c:v>107.07656612529003</c:v>
                </c:pt>
                <c:pt idx="27">
                  <c:v>133.70069605568446</c:v>
                </c:pt>
                <c:pt idx="28">
                  <c:v>151.45011600928075</c:v>
                </c:pt>
                <c:pt idx="29">
                  <c:v>113.54408352668213</c:v>
                </c:pt>
                <c:pt idx="30">
                  <c:v>96.374709976798144</c:v>
                </c:pt>
                <c:pt idx="31">
                  <c:v>119.83758700696056</c:v>
                </c:pt>
                <c:pt idx="32">
                  <c:v>166.12529002320187</c:v>
                </c:pt>
                <c:pt idx="33">
                  <c:v>89.211136890951281</c:v>
                </c:pt>
                <c:pt idx="34">
                  <c:v>81.032482598607885</c:v>
                </c:pt>
                <c:pt idx="35">
                  <c:v>119.22853828306265</c:v>
                </c:pt>
                <c:pt idx="36">
                  <c:v>156.49651972157773</c:v>
                </c:pt>
                <c:pt idx="37">
                  <c:v>140.02320185614849</c:v>
                </c:pt>
                <c:pt idx="38">
                  <c:v>137.3259860788863</c:v>
                </c:pt>
                <c:pt idx="39">
                  <c:v>169.83758700696055</c:v>
                </c:pt>
                <c:pt idx="40">
                  <c:v>221.17169373549885</c:v>
                </c:pt>
              </c:numCache>
            </c:numRef>
          </c:val>
          <c:smooth val="0"/>
          <c:extLst>
            <c:ext xmlns:c16="http://schemas.microsoft.com/office/drawing/2014/chart" uri="{C3380CC4-5D6E-409C-BE32-E72D297353CC}">
              <c16:uniqueId val="{00000002-22B2-42C2-A5A4-6AD914FDF6A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0-C27A-4322-916D-DE125C82C6A7}"/>
            </c:ext>
          </c:extLst>
        </c:ser>
        <c:ser>
          <c:idx val="1"/>
          <c:order val="1"/>
          <c:tx>
            <c:strRef>
              <c:f>Grafdata!$A$27</c:f>
              <c:strCache>
                <c:ptCount val="1"/>
                <c:pt idx="0">
                  <c:v>Örebro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Grafdata!$B$27:$AP$27</c:f>
              <c:numCache>
                <c:formatCode>General</c:formatCode>
                <c:ptCount val="41"/>
                <c:pt idx="0">
                  <c:v>101</c:v>
                </c:pt>
                <c:pt idx="1">
                  <c:v>118.53785900783289</c:v>
                </c:pt>
                <c:pt idx="2">
                  <c:v>118.01566579634465</c:v>
                </c:pt>
                <c:pt idx="3">
                  <c:v>283.28981723237598</c:v>
                </c:pt>
                <c:pt idx="4">
                  <c:v>168.66840731070496</c:v>
                </c:pt>
                <c:pt idx="5">
                  <c:v>103.91644908616188</c:v>
                </c:pt>
                <c:pt idx="6">
                  <c:v>184.85639686684073</c:v>
                </c:pt>
                <c:pt idx="7">
                  <c:v>134.46475195822455</c:v>
                </c:pt>
                <c:pt idx="8">
                  <c:v>83.812010443864224</c:v>
                </c:pt>
                <c:pt idx="9">
                  <c:v>110.18276762402088</c:v>
                </c:pt>
                <c:pt idx="10">
                  <c:v>49.347258485639685</c:v>
                </c:pt>
                <c:pt idx="11">
                  <c:v>77.545691906005217</c:v>
                </c:pt>
                <c:pt idx="12">
                  <c:v>160.83550913838121</c:v>
                </c:pt>
                <c:pt idx="13">
                  <c:v>74.934725848563971</c:v>
                </c:pt>
                <c:pt idx="14">
                  <c:v>42.036553524804177</c:v>
                </c:pt>
                <c:pt idx="15">
                  <c:v>43.603133159268928</c:v>
                </c:pt>
                <c:pt idx="16">
                  <c:v>107.83289817232377</c:v>
                </c:pt>
                <c:pt idx="17">
                  <c:v>61.618798955613578</c:v>
                </c:pt>
                <c:pt idx="18">
                  <c:v>38.120104438642301</c:v>
                </c:pt>
                <c:pt idx="19">
                  <c:v>137.85900783289819</c:v>
                </c:pt>
                <c:pt idx="20">
                  <c:v>94.255874673629236</c:v>
                </c:pt>
                <c:pt idx="21">
                  <c:v>46.214099216710181</c:v>
                </c:pt>
                <c:pt idx="22">
                  <c:v>27.154046997389035</c:v>
                </c:pt>
                <c:pt idx="23">
                  <c:v>126.37075718015666</c:v>
                </c:pt>
                <c:pt idx="24">
                  <c:v>35.509138381201048</c:v>
                </c:pt>
                <c:pt idx="25">
                  <c:v>55.35248041775457</c:v>
                </c:pt>
                <c:pt idx="26">
                  <c:v>24.543080939947782</c:v>
                </c:pt>
                <c:pt idx="27">
                  <c:v>76.240208877284601</c:v>
                </c:pt>
                <c:pt idx="28">
                  <c:v>90.600522193211489</c:v>
                </c:pt>
                <c:pt idx="29">
                  <c:v>73.629242819843341</c:v>
                </c:pt>
                <c:pt idx="30">
                  <c:v>95.822454308093995</c:v>
                </c:pt>
                <c:pt idx="31">
                  <c:v>113.31592689295039</c:v>
                </c:pt>
                <c:pt idx="32">
                  <c:v>125.8485639686684</c:v>
                </c:pt>
                <c:pt idx="33">
                  <c:v>266.31853785900785</c:v>
                </c:pt>
                <c:pt idx="34">
                  <c:v>41.514360313315926</c:v>
                </c:pt>
                <c:pt idx="35">
                  <c:v>36.29242819843342</c:v>
                </c:pt>
                <c:pt idx="36">
                  <c:v>13.315926892950392</c:v>
                </c:pt>
                <c:pt idx="37">
                  <c:v>30.287206266318538</c:v>
                </c:pt>
                <c:pt idx="38">
                  <c:v>28.720626631853786</c:v>
                </c:pt>
                <c:pt idx="39">
                  <c:v>40.208877284595303</c:v>
                </c:pt>
                <c:pt idx="40">
                  <c:v>57.963446475195823</c:v>
                </c:pt>
              </c:numCache>
            </c:numRef>
          </c:val>
          <c:smooth val="0"/>
          <c:extLst>
            <c:ext xmlns:c16="http://schemas.microsoft.com/office/drawing/2014/chart" uri="{C3380CC4-5D6E-409C-BE32-E72D297353CC}">
              <c16:uniqueId val="{00000001-C27A-4322-916D-DE125C82C6A7}"/>
            </c:ext>
          </c:extLst>
        </c:ser>
        <c:ser>
          <c:idx val="2"/>
          <c:order val="2"/>
          <c:tx>
            <c:strRef>
              <c:f>Grafdata!$A$28</c:f>
              <c:strCache>
                <c:ptCount val="1"/>
                <c:pt idx="0">
                  <c:v>Örebro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Grafdata!$B$28:$AP$28</c:f>
              <c:numCache>
                <c:formatCode>General</c:formatCode>
                <c:ptCount val="41"/>
                <c:pt idx="0">
                  <c:v>102</c:v>
                </c:pt>
                <c:pt idx="1">
                  <c:v>40.336134453781511</c:v>
                </c:pt>
                <c:pt idx="2">
                  <c:v>152.10084033613447</c:v>
                </c:pt>
                <c:pt idx="3">
                  <c:v>181.0924369747899</c:v>
                </c:pt>
                <c:pt idx="4">
                  <c:v>136.1344537815126</c:v>
                </c:pt>
                <c:pt idx="5">
                  <c:v>122.68907563025211</c:v>
                </c:pt>
                <c:pt idx="6">
                  <c:v>90.756302521008408</c:v>
                </c:pt>
                <c:pt idx="7">
                  <c:v>137.81512605042016</c:v>
                </c:pt>
                <c:pt idx="8">
                  <c:v>61.344537815126053</c:v>
                </c:pt>
                <c:pt idx="9">
                  <c:v>45.378151260504204</c:v>
                </c:pt>
                <c:pt idx="10">
                  <c:v>63.025210084033617</c:v>
                </c:pt>
                <c:pt idx="11">
                  <c:v>74.789915966386559</c:v>
                </c:pt>
                <c:pt idx="12">
                  <c:v>114.28571428571429</c:v>
                </c:pt>
                <c:pt idx="13">
                  <c:v>71.848739495798313</c:v>
                </c:pt>
                <c:pt idx="14">
                  <c:v>52.100840336134453</c:v>
                </c:pt>
                <c:pt idx="15">
                  <c:v>28.571428571428573</c:v>
                </c:pt>
                <c:pt idx="16">
                  <c:v>74.369747899159663</c:v>
                </c:pt>
                <c:pt idx="17">
                  <c:v>14.705882352941176</c:v>
                </c:pt>
                <c:pt idx="18">
                  <c:v>33.193277310924373</c:v>
                </c:pt>
                <c:pt idx="19">
                  <c:v>26.890756302521009</c:v>
                </c:pt>
                <c:pt idx="20">
                  <c:v>87.815126050420162</c:v>
                </c:pt>
                <c:pt idx="21">
                  <c:v>39.495798319327733</c:v>
                </c:pt>
                <c:pt idx="22">
                  <c:v>20.588235294117649</c:v>
                </c:pt>
                <c:pt idx="23">
                  <c:v>44.117647058823529</c:v>
                </c:pt>
                <c:pt idx="24">
                  <c:v>15.966386554621849</c:v>
                </c:pt>
                <c:pt idx="25">
                  <c:v>32.773109243697476</c:v>
                </c:pt>
                <c:pt idx="26">
                  <c:v>18.487394957983192</c:v>
                </c:pt>
                <c:pt idx="27">
                  <c:v>73.949579831932766</c:v>
                </c:pt>
                <c:pt idx="28">
                  <c:v>65.966386554621849</c:v>
                </c:pt>
                <c:pt idx="29">
                  <c:v>77.310924369747895</c:v>
                </c:pt>
                <c:pt idx="30">
                  <c:v>92.436974789915965</c:v>
                </c:pt>
                <c:pt idx="31">
                  <c:v>70.588235294117652</c:v>
                </c:pt>
                <c:pt idx="32">
                  <c:v>92.016806722689083</c:v>
                </c:pt>
                <c:pt idx="33">
                  <c:v>206.30252100840337</c:v>
                </c:pt>
                <c:pt idx="34">
                  <c:v>50</c:v>
                </c:pt>
                <c:pt idx="35">
                  <c:v>39.495798319327733</c:v>
                </c:pt>
                <c:pt idx="36">
                  <c:v>5.46218487394958</c:v>
                </c:pt>
                <c:pt idx="37">
                  <c:v>22.268907563025209</c:v>
                </c:pt>
                <c:pt idx="38">
                  <c:v>38.655462184873947</c:v>
                </c:pt>
                <c:pt idx="39">
                  <c:v>50.420168067226889</c:v>
                </c:pt>
                <c:pt idx="40">
                  <c:v>7.9831932773109244</c:v>
                </c:pt>
              </c:numCache>
            </c:numRef>
          </c:val>
          <c:smooth val="0"/>
          <c:extLst>
            <c:ext xmlns:c16="http://schemas.microsoft.com/office/drawing/2014/chart" uri="{C3380CC4-5D6E-409C-BE32-E72D297353CC}">
              <c16:uniqueId val="{00000002-C27A-4322-916D-DE125C82C6A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0-9AEA-4435-BD59-7425C0D4ABB2}"/>
            </c:ext>
          </c:extLst>
        </c:ser>
        <c:ser>
          <c:idx val="1"/>
          <c:order val="1"/>
          <c:tx>
            <c:strRef>
              <c:f>Grafdata!$A$12</c:f>
              <c:strCache>
                <c:ptCount val="1"/>
                <c:pt idx="0">
                  <c:v>Örebro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Grafdata!$B$12:$AP$12</c:f>
              <c:numCache>
                <c:formatCode>General</c:formatCode>
                <c:ptCount val="41"/>
                <c:pt idx="0">
                  <c:v>6.3042547000000004</c:v>
                </c:pt>
                <c:pt idx="1">
                  <c:v>5.8226214000000001</c:v>
                </c:pt>
                <c:pt idx="2">
                  <c:v>6.0116129000000003</c:v>
                </c:pt>
                <c:pt idx="3">
                  <c:v>6.4873839999999996</c:v>
                </c:pt>
                <c:pt idx="4">
                  <c:v>6.6882427</c:v>
                </c:pt>
                <c:pt idx="5">
                  <c:v>5.9905048000000001</c:v>
                </c:pt>
                <c:pt idx="6">
                  <c:v>6.0537422000000003</c:v>
                </c:pt>
                <c:pt idx="7">
                  <c:v>6.1542497999999997</c:v>
                </c:pt>
                <c:pt idx="8">
                  <c:v>6.0975190000000001</c:v>
                </c:pt>
                <c:pt idx="9">
                  <c:v>5.4159978000000004</c:v>
                </c:pt>
                <c:pt idx="10">
                  <c:v>5.3898587999999998</c:v>
                </c:pt>
                <c:pt idx="11">
                  <c:v>5.4284692999999997</c:v>
                </c:pt>
                <c:pt idx="12">
                  <c:v>5.5140719999999996</c:v>
                </c:pt>
                <c:pt idx="13">
                  <c:v>5.1657051999999997</c:v>
                </c:pt>
                <c:pt idx="14">
                  <c:v>5.2827367000000001</c:v>
                </c:pt>
                <c:pt idx="15">
                  <c:v>5.3865316999999999</c:v>
                </c:pt>
                <c:pt idx="16">
                  <c:v>5.3783104000000002</c:v>
                </c:pt>
                <c:pt idx="17">
                  <c:v>4.8923249000000002</c:v>
                </c:pt>
                <c:pt idx="18">
                  <c:v>4.9673147999999996</c:v>
                </c:pt>
                <c:pt idx="19">
                  <c:v>5.1439741999999997</c:v>
                </c:pt>
                <c:pt idx="20">
                  <c:v>5.2628193000000003</c:v>
                </c:pt>
                <c:pt idx="21">
                  <c:v>4.9352112000000004</c:v>
                </c:pt>
                <c:pt idx="22">
                  <c:v>4.8967276000000002</c:v>
                </c:pt>
                <c:pt idx="23">
                  <c:v>4.9132784999999997</c:v>
                </c:pt>
                <c:pt idx="24">
                  <c:v>4.8889475999999998</c:v>
                </c:pt>
                <c:pt idx="25">
                  <c:v>4.5476232000000003</c:v>
                </c:pt>
                <c:pt idx="26">
                  <c:v>4.6154779000000001</c:v>
                </c:pt>
                <c:pt idx="27">
                  <c:v>4.6436241000000003</c:v>
                </c:pt>
                <c:pt idx="28">
                  <c:v>4.7482462999999999</c:v>
                </c:pt>
                <c:pt idx="29">
                  <c:v>4.5582763999999996</c:v>
                </c:pt>
                <c:pt idx="30">
                  <c:v>4.8245556000000001</c:v>
                </c:pt>
                <c:pt idx="31">
                  <c:v>5.1210229959555758</c:v>
                </c:pt>
                <c:pt idx="32">
                  <c:v>5.4590499367391301</c:v>
                </c:pt>
                <c:pt idx="33">
                  <c:v>6.0810647198057985</c:v>
                </c:pt>
                <c:pt idx="34">
                  <c:v>6.5056493838825249</c:v>
                </c:pt>
                <c:pt idx="35">
                  <c:v>6.1775371378088133</c:v>
                </c:pt>
                <c:pt idx="36">
                  <c:v>6.1611964030228679</c:v>
                </c:pt>
                <c:pt idx="37">
                  <c:v>5.7381182374347661</c:v>
                </c:pt>
                <c:pt idx="38">
                  <c:v>5.5993195855657536</c:v>
                </c:pt>
                <c:pt idx="39">
                  <c:v>5.2153287106969746</c:v>
                </c:pt>
                <c:pt idx="40">
                  <c:v>5.0602829623904038</c:v>
                </c:pt>
              </c:numCache>
            </c:numRef>
          </c:val>
          <c:smooth val="0"/>
          <c:extLst>
            <c:ext xmlns:c16="http://schemas.microsoft.com/office/drawing/2014/chart" uri="{C3380CC4-5D6E-409C-BE32-E72D297353CC}">
              <c16:uniqueId val="{00000001-9AEA-4435-BD59-7425C0D4ABB2}"/>
            </c:ext>
          </c:extLst>
        </c:ser>
        <c:ser>
          <c:idx val="2"/>
          <c:order val="2"/>
          <c:tx>
            <c:strRef>
              <c:f>Grafdata!$A$13</c:f>
              <c:strCache>
                <c:ptCount val="1"/>
                <c:pt idx="0">
                  <c:v>Örebro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Grafdata!$B$13:$AP$13</c:f>
              <c:numCache>
                <c:formatCode>General</c:formatCode>
                <c:ptCount val="41"/>
                <c:pt idx="0">
                  <c:v>6.5438232999999997</c:v>
                </c:pt>
                <c:pt idx="1">
                  <c:v>6.2443112999999997</c:v>
                </c:pt>
                <c:pt idx="2">
                  <c:v>6.4179348000000003</c:v>
                </c:pt>
                <c:pt idx="3">
                  <c:v>6.6188840000000004</c:v>
                </c:pt>
                <c:pt idx="4">
                  <c:v>6.6672392</c:v>
                </c:pt>
                <c:pt idx="5">
                  <c:v>6.2253885999999996</c:v>
                </c:pt>
                <c:pt idx="6">
                  <c:v>6.3967806999999999</c:v>
                </c:pt>
                <c:pt idx="7">
                  <c:v>6.4084034000000001</c:v>
                </c:pt>
                <c:pt idx="8">
                  <c:v>6.1978321000000003</c:v>
                </c:pt>
                <c:pt idx="9">
                  <c:v>5.6065635</c:v>
                </c:pt>
                <c:pt idx="10">
                  <c:v>5.5916085000000004</c:v>
                </c:pt>
                <c:pt idx="11">
                  <c:v>5.4497150999999997</c:v>
                </c:pt>
                <c:pt idx="12">
                  <c:v>5.4473944999999997</c:v>
                </c:pt>
                <c:pt idx="13">
                  <c:v>5.1330483999999998</c:v>
                </c:pt>
                <c:pt idx="14">
                  <c:v>5.2525253000000003</c:v>
                </c:pt>
                <c:pt idx="15">
                  <c:v>5.2817316999999999</c:v>
                </c:pt>
                <c:pt idx="16">
                  <c:v>5.1957484999999997</c:v>
                </c:pt>
                <c:pt idx="17">
                  <c:v>4.7884700000000002</c:v>
                </c:pt>
                <c:pt idx="18">
                  <c:v>4.8628920000000004</c:v>
                </c:pt>
                <c:pt idx="19">
                  <c:v>4.8696121000000003</c:v>
                </c:pt>
                <c:pt idx="20">
                  <c:v>4.9672558999999996</c:v>
                </c:pt>
                <c:pt idx="21">
                  <c:v>4.8464055999999998</c:v>
                </c:pt>
                <c:pt idx="22">
                  <c:v>4.8876816999999999</c:v>
                </c:pt>
                <c:pt idx="23">
                  <c:v>4.9318413999999997</c:v>
                </c:pt>
                <c:pt idx="24">
                  <c:v>5.0166506999999996</c:v>
                </c:pt>
                <c:pt idx="25">
                  <c:v>4.8434929999999996</c:v>
                </c:pt>
                <c:pt idx="26">
                  <c:v>4.9744811000000002</c:v>
                </c:pt>
                <c:pt idx="27">
                  <c:v>4.9556544000000002</c:v>
                </c:pt>
                <c:pt idx="28">
                  <c:v>5.1032916999999998</c:v>
                </c:pt>
                <c:pt idx="29">
                  <c:v>4.9434569000000002</c:v>
                </c:pt>
                <c:pt idx="30">
                  <c:v>5.2618318999999998</c:v>
                </c:pt>
                <c:pt idx="31">
                  <c:v>5.459709901981328</c:v>
                </c:pt>
                <c:pt idx="32">
                  <c:v>5.826548816559451</c:v>
                </c:pt>
                <c:pt idx="33">
                  <c:v>6.6712745852873248</c:v>
                </c:pt>
                <c:pt idx="34">
                  <c:v>7.2024842770038635</c:v>
                </c:pt>
                <c:pt idx="35">
                  <c:v>6.8194979150116257</c:v>
                </c:pt>
                <c:pt idx="36">
                  <c:v>6.8170443567629233</c:v>
                </c:pt>
                <c:pt idx="37">
                  <c:v>6.4894378020117092</c:v>
                </c:pt>
                <c:pt idx="38">
                  <c:v>6.3388492953118689</c:v>
                </c:pt>
                <c:pt idx="39">
                  <c:v>5.8467947207507542</c:v>
                </c:pt>
                <c:pt idx="40">
                  <c:v>5.6196960726268017</c:v>
                </c:pt>
              </c:numCache>
            </c:numRef>
          </c:val>
          <c:smooth val="0"/>
          <c:extLst>
            <c:ext xmlns:c16="http://schemas.microsoft.com/office/drawing/2014/chart" uri="{C3380CC4-5D6E-409C-BE32-E72D297353CC}">
              <c16:uniqueId val="{00000002-9AEA-4435-BD59-7425C0D4ABB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100.2031887350893</c:v>
                </c:pt>
                <c:pt idx="2">
                  <c:v>100.47342248586193</c:v>
                </c:pt>
                <c:pt idx="3">
                  <c:v>100.64011876425273</c:v>
                </c:pt>
                <c:pt idx="4">
                  <c:v>100.82519291766197</c:v>
                </c:pt>
                <c:pt idx="5">
                  <c:v>101.06710683695918</c:v>
                </c:pt>
                <c:pt idx="6">
                  <c:v>101.37261136334028</c:v>
                </c:pt>
                <c:pt idx="7">
                  <c:v>101.57713762858852</c:v>
                </c:pt>
                <c:pt idx="8">
                  <c:v>101.80890948849161</c:v>
                </c:pt>
                <c:pt idx="9">
                  <c:v>102.09666804386636</c:v>
                </c:pt>
                <c:pt idx="10">
                  <c:v>102.45794863104841</c:v>
                </c:pt>
                <c:pt idx="11">
                  <c:v>102.65654553031649</c:v>
                </c:pt>
                <c:pt idx="12">
                  <c:v>102.86720126448205</c:v>
                </c:pt>
                <c:pt idx="13">
                  <c:v>103.13907796568614</c:v>
                </c:pt>
                <c:pt idx="14">
                  <c:v>103.51277546670588</c:v>
                </c:pt>
                <c:pt idx="15">
                  <c:v>103.74828609201386</c:v>
                </c:pt>
                <c:pt idx="16">
                  <c:v>104.00484965265817</c:v>
                </c:pt>
                <c:pt idx="17">
                  <c:v>104.33083840076469</c:v>
                </c:pt>
                <c:pt idx="18">
                  <c:v>104.83729893472568</c:v>
                </c:pt>
                <c:pt idx="19">
                  <c:v>105.26628803680377</c:v>
                </c:pt>
                <c:pt idx="20">
                  <c:v>105.56897005859751</c:v>
                </c:pt>
                <c:pt idx="21">
                  <c:v>105.87615966234419</c:v>
                </c:pt>
                <c:pt idx="22">
                  <c:v>106.30451686041019</c:v>
                </c:pt>
                <c:pt idx="23">
                  <c:v>106.58369205295398</c:v>
                </c:pt>
                <c:pt idx="24">
                  <c:v>106.82006628041182</c:v>
                </c:pt>
                <c:pt idx="25">
                  <c:v>107.12378041209199</c:v>
                </c:pt>
                <c:pt idx="26">
                  <c:v>107.49830992006099</c:v>
                </c:pt>
                <c:pt idx="27">
                  <c:v>107.74158243298422</c:v>
                </c:pt>
                <c:pt idx="28">
                  <c:v>108.00400163747393</c:v>
                </c:pt>
                <c:pt idx="29">
                  <c:v>108.27874297019952</c:v>
                </c:pt>
                <c:pt idx="30">
                  <c:v>108.61847563056911</c:v>
                </c:pt>
                <c:pt idx="31">
                  <c:v>108.76741540622002</c:v>
                </c:pt>
                <c:pt idx="32">
                  <c:v>108.93396424034133</c:v>
                </c:pt>
                <c:pt idx="33">
                  <c:v>109.02861292961968</c:v>
                </c:pt>
                <c:pt idx="34">
                  <c:v>109.24804159781985</c:v>
                </c:pt>
                <c:pt idx="35">
                  <c:v>109.31196922037684</c:v>
                </c:pt>
                <c:pt idx="36">
                  <c:v>109.42266827156243</c:v>
                </c:pt>
                <c:pt idx="37">
                  <c:v>109.62742623494844</c:v>
                </c:pt>
                <c:pt idx="38">
                  <c:v>109.90334712182994</c:v>
                </c:pt>
                <c:pt idx="39">
                  <c:v>110.08111225216592</c:v>
                </c:pt>
                <c:pt idx="40">
                  <c:v>110.25126293915618</c:v>
                </c:pt>
              </c:numCache>
            </c:numRef>
          </c:val>
          <c:smooth val="0"/>
          <c:extLst>
            <c:ext xmlns:c16="http://schemas.microsoft.com/office/drawing/2014/chart" uri="{C3380CC4-5D6E-409C-BE32-E72D297353CC}">
              <c16:uniqueId val="{00000000-4939-4AB1-902E-1FC048118303}"/>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100</c:v>
                </c:pt>
                <c:pt idx="1">
                  <c:v>100.13490198305915</c:v>
                </c:pt>
                <c:pt idx="2">
                  <c:v>100.34329004636368</c:v>
                </c:pt>
                <c:pt idx="3">
                  <c:v>100.50659244690897</c:v>
                </c:pt>
                <c:pt idx="4">
                  <c:v>100.65320960218115</c:v>
                </c:pt>
                <c:pt idx="5">
                  <c:v>100.84065235758966</c:v>
                </c:pt>
                <c:pt idx="6">
                  <c:v>101.11968645939095</c:v>
                </c:pt>
                <c:pt idx="7">
                  <c:v>101.31671435570102</c:v>
                </c:pt>
                <c:pt idx="8">
                  <c:v>101.55953792520749</c:v>
                </c:pt>
                <c:pt idx="9">
                  <c:v>101.7501757275832</c:v>
                </c:pt>
                <c:pt idx="10">
                  <c:v>102.06009528340067</c:v>
                </c:pt>
                <c:pt idx="11">
                  <c:v>102.29475373287987</c:v>
                </c:pt>
                <c:pt idx="12">
                  <c:v>102.56668773030964</c:v>
                </c:pt>
                <c:pt idx="13">
                  <c:v>102.74738538656518</c:v>
                </c:pt>
                <c:pt idx="14">
                  <c:v>103.18510682107026</c:v>
                </c:pt>
                <c:pt idx="15">
                  <c:v>103.31077866844643</c:v>
                </c:pt>
                <c:pt idx="16">
                  <c:v>103.52555682568534</c:v>
                </c:pt>
                <c:pt idx="17">
                  <c:v>103.73749494117564</c:v>
                </c:pt>
                <c:pt idx="18">
                  <c:v>104.30017821261973</c:v>
                </c:pt>
                <c:pt idx="19">
                  <c:v>104.70559417223433</c:v>
                </c:pt>
                <c:pt idx="20">
                  <c:v>104.98391826359847</c:v>
                </c:pt>
                <c:pt idx="21">
                  <c:v>105.27360252195707</c:v>
                </c:pt>
                <c:pt idx="22">
                  <c:v>105.79049012020477</c:v>
                </c:pt>
                <c:pt idx="23">
                  <c:v>106.11354486910957</c:v>
                </c:pt>
                <c:pt idx="24">
                  <c:v>106.35352839686743</c:v>
                </c:pt>
                <c:pt idx="25">
                  <c:v>106.58250676284942</c:v>
                </c:pt>
                <c:pt idx="26">
                  <c:v>107.02413325475885</c:v>
                </c:pt>
                <c:pt idx="27">
                  <c:v>107.30103732524869</c:v>
                </c:pt>
                <c:pt idx="28">
                  <c:v>107.60066172972742</c:v>
                </c:pt>
                <c:pt idx="29">
                  <c:v>107.79662461038177</c:v>
                </c:pt>
                <c:pt idx="30">
                  <c:v>108.07991877480599</c:v>
                </c:pt>
                <c:pt idx="31">
                  <c:v>108.20736564827503</c:v>
                </c:pt>
                <c:pt idx="32">
                  <c:v>108.26807154065165</c:v>
                </c:pt>
                <c:pt idx="33">
                  <c:v>108.2613264414987</c:v>
                </c:pt>
                <c:pt idx="34">
                  <c:v>108.53432545458418</c:v>
                </c:pt>
                <c:pt idx="35">
                  <c:v>108.50486002144231</c:v>
                </c:pt>
                <c:pt idx="36">
                  <c:v>108.50841007362808</c:v>
                </c:pt>
                <c:pt idx="37">
                  <c:v>108.57195600775331</c:v>
                </c:pt>
                <c:pt idx="38">
                  <c:v>108.84460001562023</c:v>
                </c:pt>
                <c:pt idx="39">
                  <c:v>108.91276101758696</c:v>
                </c:pt>
                <c:pt idx="40">
                  <c:v>108.98092201955369</c:v>
                </c:pt>
              </c:numCache>
            </c:numRef>
          </c:val>
          <c:smooth val="0"/>
          <c:extLst>
            <c:ext xmlns:c16="http://schemas.microsoft.com/office/drawing/2014/chart" uri="{C3380CC4-5D6E-409C-BE32-E72D297353CC}">
              <c16:uniqueId val="{00000001-4939-4AB1-902E-1FC048118303}"/>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100</c:v>
                </c:pt>
                <c:pt idx="1">
                  <c:v>100.24383320353158</c:v>
                </c:pt>
                <c:pt idx="2">
                  <c:v>100.79700703840919</c:v>
                </c:pt>
                <c:pt idx="3">
                  <c:v>101.13764566304435</c:v>
                </c:pt>
                <c:pt idx="4">
                  <c:v>101.44261913253608</c:v>
                </c:pt>
                <c:pt idx="5">
                  <c:v>101.57945687063739</c:v>
                </c:pt>
                <c:pt idx="6">
                  <c:v>102.11516205809781</c:v>
                </c:pt>
                <c:pt idx="7">
                  <c:v>102.33643159204885</c:v>
                </c:pt>
                <c:pt idx="8">
                  <c:v>102.74548908573466</c:v>
                </c:pt>
                <c:pt idx="9">
                  <c:v>102.9063462140346</c:v>
                </c:pt>
                <c:pt idx="10">
                  <c:v>103.47626083602034</c:v>
                </c:pt>
                <c:pt idx="11">
                  <c:v>103.80598155601977</c:v>
                </c:pt>
                <c:pt idx="12">
                  <c:v>104.15535450436353</c:v>
                </c:pt>
                <c:pt idx="13">
                  <c:v>104.33076883884445</c:v>
                </c:pt>
                <c:pt idx="14">
                  <c:v>104.83954319487005</c:v>
                </c:pt>
                <c:pt idx="15">
                  <c:v>104.95745656493605</c:v>
                </c:pt>
                <c:pt idx="16">
                  <c:v>105.36287475707663</c:v>
                </c:pt>
                <c:pt idx="17">
                  <c:v>105.49243389208743</c:v>
                </c:pt>
                <c:pt idx="18">
                  <c:v>106.20937629650118</c:v>
                </c:pt>
                <c:pt idx="19">
                  <c:v>106.72688497623535</c:v>
                </c:pt>
                <c:pt idx="20">
                  <c:v>107.30335034100256</c:v>
                </c:pt>
                <c:pt idx="21">
                  <c:v>107.77937098312091</c:v>
                </c:pt>
                <c:pt idx="22">
                  <c:v>108.74451375292054</c:v>
                </c:pt>
                <c:pt idx="23">
                  <c:v>109.39085370735648</c:v>
                </c:pt>
                <c:pt idx="24">
                  <c:v>109.86978579071105</c:v>
                </c:pt>
                <c:pt idx="25">
                  <c:v>110.17330353958468</c:v>
                </c:pt>
                <c:pt idx="26">
                  <c:v>111.08967966867799</c:v>
                </c:pt>
                <c:pt idx="27">
                  <c:v>111.6297520179927</c:v>
                </c:pt>
                <c:pt idx="28">
                  <c:v>112.20112236059656</c:v>
                </c:pt>
                <c:pt idx="29">
                  <c:v>112.39400534249467</c:v>
                </c:pt>
                <c:pt idx="30">
                  <c:v>113.07746617269214</c:v>
                </c:pt>
                <c:pt idx="31">
                  <c:v>113.32493867776897</c:v>
                </c:pt>
                <c:pt idx="32">
                  <c:v>113.53820174832046</c:v>
                </c:pt>
                <c:pt idx="33">
                  <c:v>113.38171178187483</c:v>
                </c:pt>
                <c:pt idx="34">
                  <c:v>113.86209958584749</c:v>
                </c:pt>
                <c:pt idx="35">
                  <c:v>113.82352298946786</c:v>
                </c:pt>
                <c:pt idx="36">
                  <c:v>113.7609270028896</c:v>
                </c:pt>
                <c:pt idx="37">
                  <c:v>113.66994446425842</c:v>
                </c:pt>
                <c:pt idx="38">
                  <c:v>114.15542729039443</c:v>
                </c:pt>
                <c:pt idx="39">
                  <c:v>114.26460633675185</c:v>
                </c:pt>
                <c:pt idx="40">
                  <c:v>114.2697013589152</c:v>
                </c:pt>
              </c:numCache>
            </c:numRef>
          </c:val>
          <c:smooth val="0"/>
          <c:extLst>
            <c:ext xmlns:c16="http://schemas.microsoft.com/office/drawing/2014/chart" uri="{C3380CC4-5D6E-409C-BE32-E72D297353CC}">
              <c16:uniqueId val="{00000002-4939-4AB1-902E-1FC04811830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111.28021486123545</c:v>
                </c:pt>
                <c:pt idx="2">
                  <c:v>78.836168307967768</c:v>
                </c:pt>
                <c:pt idx="3">
                  <c:v>91.602506714413607</c:v>
                </c:pt>
                <c:pt idx="4">
                  <c:v>131.6383169203223</c:v>
                </c:pt>
                <c:pt idx="5">
                  <c:v>140.07162041181738</c:v>
                </c:pt>
                <c:pt idx="6">
                  <c:v>116.61593554162937</c:v>
                </c:pt>
                <c:pt idx="7">
                  <c:v>157.79767233661593</c:v>
                </c:pt>
                <c:pt idx="8">
                  <c:v>156.2936436884512</c:v>
                </c:pt>
                <c:pt idx="9">
                  <c:v>165.21038495971351</c:v>
                </c:pt>
                <c:pt idx="10">
                  <c:v>138.96150402864816</c:v>
                </c:pt>
                <c:pt idx="11">
                  <c:v>198.54968666069828</c:v>
                </c:pt>
                <c:pt idx="12">
                  <c:v>202.5604297224709</c:v>
                </c:pt>
                <c:pt idx="13">
                  <c:v>236.70546105640108</c:v>
                </c:pt>
                <c:pt idx="14">
                  <c:v>210.79677708146821</c:v>
                </c:pt>
                <c:pt idx="15">
                  <c:v>211.02954341987467</c:v>
                </c:pt>
                <c:pt idx="16">
                  <c:v>266.46374216651748</c:v>
                </c:pt>
                <c:pt idx="17">
                  <c:v>296.81289167412712</c:v>
                </c:pt>
                <c:pt idx="18">
                  <c:v>262.52461951656221</c:v>
                </c:pt>
                <c:pt idx="19">
                  <c:v>269.32855863921219</c:v>
                </c:pt>
                <c:pt idx="20">
                  <c:v>303.88540734109222</c:v>
                </c:pt>
                <c:pt idx="21">
                  <c:v>317.13518352730529</c:v>
                </c:pt>
                <c:pt idx="22">
                  <c:v>227.62757385854968</c:v>
                </c:pt>
                <c:pt idx="23">
                  <c:v>293.30349149507612</c:v>
                </c:pt>
                <c:pt idx="24">
                  <c:v>246.89346463742166</c:v>
                </c:pt>
                <c:pt idx="25">
                  <c:v>257.29632945389437</c:v>
                </c:pt>
                <c:pt idx="26">
                  <c:v>197.61862130707252</c:v>
                </c:pt>
                <c:pt idx="27">
                  <c:v>246.0519247985676</c:v>
                </c:pt>
                <c:pt idx="28">
                  <c:v>208.12891674127127</c:v>
                </c:pt>
                <c:pt idx="29">
                  <c:v>226.3921217547001</c:v>
                </c:pt>
                <c:pt idx="30">
                  <c:v>159.28379588182631</c:v>
                </c:pt>
                <c:pt idx="31">
                  <c:v>252.46195165622203</c:v>
                </c:pt>
                <c:pt idx="32">
                  <c:v>212.26499552372425</c:v>
                </c:pt>
                <c:pt idx="33">
                  <c:v>223.88540734109222</c:v>
                </c:pt>
                <c:pt idx="34">
                  <c:v>183.93912264995524</c:v>
                </c:pt>
                <c:pt idx="35">
                  <c:v>230.11638316920323</c:v>
                </c:pt>
                <c:pt idx="36">
                  <c:v>275.93554162936437</c:v>
                </c:pt>
                <c:pt idx="37">
                  <c:v>262.82900626678605</c:v>
                </c:pt>
                <c:pt idx="38">
                  <c:v>197.76186213070724</c:v>
                </c:pt>
                <c:pt idx="39">
                  <c:v>276.56222023276632</c:v>
                </c:pt>
                <c:pt idx="40">
                  <c:v>245.22829006266787</c:v>
                </c:pt>
              </c:numCache>
            </c:numRef>
          </c:val>
          <c:smooth val="0"/>
          <c:extLst>
            <c:ext xmlns:c16="http://schemas.microsoft.com/office/drawing/2014/chart" uri="{C3380CC4-5D6E-409C-BE32-E72D297353CC}">
              <c16:uniqueId val="{00000000-A9D0-4B57-ADA0-5ACCC9513087}"/>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100</c:v>
                </c:pt>
                <c:pt idx="1">
                  <c:v>310.5263157894737</c:v>
                </c:pt>
                <c:pt idx="2">
                  <c:v>263.15789473684208</c:v>
                </c:pt>
                <c:pt idx="3">
                  <c:v>352.63157894736844</c:v>
                </c:pt>
                <c:pt idx="4">
                  <c:v>1763.1578947368421</c:v>
                </c:pt>
                <c:pt idx="5">
                  <c:v>731.57894736842104</c:v>
                </c:pt>
                <c:pt idx="6">
                  <c:v>1005.2631578947369</c:v>
                </c:pt>
                <c:pt idx="7">
                  <c:v>2252.6315789473683</c:v>
                </c:pt>
                <c:pt idx="8">
                  <c:v>1563.1578947368421</c:v>
                </c:pt>
                <c:pt idx="9">
                  <c:v>631.57894736842104</c:v>
                </c:pt>
                <c:pt idx="10">
                  <c:v>1189.4736842105262</c:v>
                </c:pt>
                <c:pt idx="11">
                  <c:v>1994.7368421052631</c:v>
                </c:pt>
                <c:pt idx="12">
                  <c:v>5021.0526315789475</c:v>
                </c:pt>
                <c:pt idx="13">
                  <c:v>4068.4210526315787</c:v>
                </c:pt>
                <c:pt idx="14">
                  <c:v>2868.4210526315787</c:v>
                </c:pt>
                <c:pt idx="15">
                  <c:v>3631.5789473684213</c:v>
                </c:pt>
                <c:pt idx="16">
                  <c:v>4326.3157894736842</c:v>
                </c:pt>
                <c:pt idx="17">
                  <c:v>3136.8421052631579</c:v>
                </c:pt>
                <c:pt idx="18">
                  <c:v>3452.6315789473683</c:v>
                </c:pt>
                <c:pt idx="19">
                  <c:v>4426.3157894736842</c:v>
                </c:pt>
                <c:pt idx="20">
                  <c:v>3847.3684210526317</c:v>
                </c:pt>
                <c:pt idx="21">
                  <c:v>2894.7368421052633</c:v>
                </c:pt>
                <c:pt idx="22">
                  <c:v>1136.8421052631579</c:v>
                </c:pt>
                <c:pt idx="23">
                  <c:v>2610.5263157894738</c:v>
                </c:pt>
                <c:pt idx="24">
                  <c:v>1494.7368421052631</c:v>
                </c:pt>
                <c:pt idx="25">
                  <c:v>542.10526315789468</c:v>
                </c:pt>
                <c:pt idx="26">
                  <c:v>1357.8947368421052</c:v>
                </c:pt>
                <c:pt idx="27">
                  <c:v>2210.5263157894738</c:v>
                </c:pt>
                <c:pt idx="28">
                  <c:v>526.31578947368416</c:v>
                </c:pt>
                <c:pt idx="29">
                  <c:v>2926.3157894736842</c:v>
                </c:pt>
                <c:pt idx="30">
                  <c:v>1194.7368421052631</c:v>
                </c:pt>
                <c:pt idx="31">
                  <c:v>1126.3157894736842</c:v>
                </c:pt>
                <c:pt idx="32">
                  <c:v>2163.1578947368421</c:v>
                </c:pt>
                <c:pt idx="33">
                  <c:v>2984.2105263157896</c:v>
                </c:pt>
                <c:pt idx="34">
                  <c:v>2505.2631578947367</c:v>
                </c:pt>
                <c:pt idx="35">
                  <c:v>1289.4736842105262</c:v>
                </c:pt>
                <c:pt idx="36">
                  <c:v>784.21052631578948</c:v>
                </c:pt>
                <c:pt idx="37">
                  <c:v>1542.1052631578948</c:v>
                </c:pt>
                <c:pt idx="38">
                  <c:v>821.0526315789474</c:v>
                </c:pt>
                <c:pt idx="39">
                  <c:v>257.89473684210526</c:v>
                </c:pt>
                <c:pt idx="40">
                  <c:v>431.57894736842104</c:v>
                </c:pt>
              </c:numCache>
            </c:numRef>
          </c:val>
          <c:smooth val="0"/>
          <c:extLst>
            <c:ext xmlns:c16="http://schemas.microsoft.com/office/drawing/2014/chart" uri="{C3380CC4-5D6E-409C-BE32-E72D297353CC}">
              <c16:uniqueId val="{00000001-A9D0-4B57-ADA0-5ACCC9513087}"/>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100</c:v>
                </c:pt>
                <c:pt idx="1">
                  <c:v>362.5</c:v>
                </c:pt>
                <c:pt idx="2">
                  <c:v>375</c:v>
                </c:pt>
                <c:pt idx="3">
                  <c:v>612.5</c:v>
                </c:pt>
                <c:pt idx="4">
                  <c:v>3162.5</c:v>
                </c:pt>
                <c:pt idx="5">
                  <c:v>1225</c:v>
                </c:pt>
                <c:pt idx="6">
                  <c:v>1950</c:v>
                </c:pt>
                <c:pt idx="7">
                  <c:v>4625</c:v>
                </c:pt>
                <c:pt idx="8">
                  <c:v>3200</c:v>
                </c:pt>
                <c:pt idx="9">
                  <c:v>1112.5</c:v>
                </c:pt>
                <c:pt idx="10">
                  <c:v>2250</c:v>
                </c:pt>
                <c:pt idx="11">
                  <c:v>3950</c:v>
                </c:pt>
                <c:pt idx="12">
                  <c:v>10812.5</c:v>
                </c:pt>
                <c:pt idx="13">
                  <c:v>8425</c:v>
                </c:pt>
                <c:pt idx="14">
                  <c:v>5850</c:v>
                </c:pt>
                <c:pt idx="15">
                  <c:v>7862.5</c:v>
                </c:pt>
                <c:pt idx="16">
                  <c:v>9225</c:v>
                </c:pt>
                <c:pt idx="17">
                  <c:v>6650</c:v>
                </c:pt>
                <c:pt idx="18">
                  <c:v>7312.5</c:v>
                </c:pt>
                <c:pt idx="19">
                  <c:v>9075</c:v>
                </c:pt>
                <c:pt idx="20">
                  <c:v>7962.5</c:v>
                </c:pt>
                <c:pt idx="21">
                  <c:v>5337.5</c:v>
                </c:pt>
                <c:pt idx="22">
                  <c:v>1250</c:v>
                </c:pt>
                <c:pt idx="23">
                  <c:v>3162.5</c:v>
                </c:pt>
                <c:pt idx="24">
                  <c:v>2712.5</c:v>
                </c:pt>
                <c:pt idx="25">
                  <c:v>837.5</c:v>
                </c:pt>
                <c:pt idx="26">
                  <c:v>2450</c:v>
                </c:pt>
                <c:pt idx="27">
                  <c:v>4362.5</c:v>
                </c:pt>
                <c:pt idx="28">
                  <c:v>875</c:v>
                </c:pt>
                <c:pt idx="29">
                  <c:v>5075</c:v>
                </c:pt>
                <c:pt idx="30">
                  <c:v>1800</c:v>
                </c:pt>
                <c:pt idx="31">
                  <c:v>1287.5</c:v>
                </c:pt>
                <c:pt idx="32">
                  <c:v>2237.5</c:v>
                </c:pt>
                <c:pt idx="33">
                  <c:v>6850</c:v>
                </c:pt>
                <c:pt idx="34">
                  <c:v>5262.5</c:v>
                </c:pt>
                <c:pt idx="35">
                  <c:v>2050</c:v>
                </c:pt>
                <c:pt idx="36">
                  <c:v>1337.5</c:v>
                </c:pt>
                <c:pt idx="37">
                  <c:v>3212.5</c:v>
                </c:pt>
                <c:pt idx="38">
                  <c:v>1425</c:v>
                </c:pt>
                <c:pt idx="39">
                  <c:v>0</c:v>
                </c:pt>
                <c:pt idx="40">
                  <c:v>175</c:v>
                </c:pt>
              </c:numCache>
            </c:numRef>
          </c:val>
          <c:smooth val="0"/>
          <c:extLst>
            <c:ext xmlns:c16="http://schemas.microsoft.com/office/drawing/2014/chart" uri="{C3380CC4-5D6E-409C-BE32-E72D297353CC}">
              <c16:uniqueId val="{00000002-A9D0-4B57-ADA0-5ACCC951308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98.19373977522342</c:v>
                </c:pt>
                <c:pt idx="2">
                  <c:v>101.84728477807344</c:v>
                </c:pt>
                <c:pt idx="3">
                  <c:v>109.23447098601191</c:v>
                </c:pt>
                <c:pt idx="4">
                  <c:v>115.60076288038745</c:v>
                </c:pt>
                <c:pt idx="5">
                  <c:v>118.91947971915607</c:v>
                </c:pt>
                <c:pt idx="6">
                  <c:v>130.29204192831403</c:v>
                </c:pt>
                <c:pt idx="7">
                  <c:v>130.89528594656122</c:v>
                </c:pt>
                <c:pt idx="8">
                  <c:v>110.58436187426199</c:v>
                </c:pt>
                <c:pt idx="9">
                  <c:v>68.782606891338361</c:v>
                </c:pt>
                <c:pt idx="10">
                  <c:v>111.95543635003261</c:v>
                </c:pt>
              </c:numCache>
            </c:numRef>
          </c:val>
          <c:smooth val="0"/>
          <c:extLst>
            <c:ext xmlns:c16="http://schemas.microsoft.com/office/drawing/2014/chart" uri="{C3380CC4-5D6E-409C-BE32-E72D297353CC}">
              <c16:uniqueId val="{00000000-7BEA-45A4-8EF7-B791D8FEB8CC}"/>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Grafdata!$B$29:$L$29</c:f>
              <c:numCache>
                <c:formatCode>General</c:formatCode>
                <c:ptCount val="11"/>
                <c:pt idx="0">
                  <c:v>100</c:v>
                </c:pt>
                <c:pt idx="1">
                  <c:v>94.765222976555904</c:v>
                </c:pt>
                <c:pt idx="2">
                  <c:v>92.169120118303425</c:v>
                </c:pt>
                <c:pt idx="3">
                  <c:v>104.71197149963031</c:v>
                </c:pt>
                <c:pt idx="4">
                  <c:v>110.65178911518899</c:v>
                </c:pt>
                <c:pt idx="5">
                  <c:v>118.54689938981127</c:v>
                </c:pt>
                <c:pt idx="6">
                  <c:v>121.23710724235023</c:v>
                </c:pt>
                <c:pt idx="7">
                  <c:v>124.74139798197068</c:v>
                </c:pt>
                <c:pt idx="8">
                  <c:v>104.3250954120081</c:v>
                </c:pt>
                <c:pt idx="9">
                  <c:v>58.404845660340719</c:v>
                </c:pt>
                <c:pt idx="10">
                  <c:v>96.107339442689309</c:v>
                </c:pt>
              </c:numCache>
            </c:numRef>
          </c:val>
          <c:smooth val="0"/>
          <c:extLst>
            <c:ext xmlns:c16="http://schemas.microsoft.com/office/drawing/2014/chart" uri="{C3380CC4-5D6E-409C-BE32-E72D297353CC}">
              <c16:uniqueId val="{00000001-7BEA-45A4-8EF7-B791D8FEB8CC}"/>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Grafdata!$B$30:$L$30</c:f>
              <c:numCache>
                <c:formatCode>General</c:formatCode>
                <c:ptCount val="11"/>
                <c:pt idx="0">
                  <c:v>100</c:v>
                </c:pt>
                <c:pt idx="1">
                  <c:v>94.627895515032037</c:v>
                </c:pt>
                <c:pt idx="2">
                  <c:v>91.944581348228468</c:v>
                </c:pt>
                <c:pt idx="3">
                  <c:v>109.31493346476097</c:v>
                </c:pt>
                <c:pt idx="4">
                  <c:v>112.23372214007995</c:v>
                </c:pt>
                <c:pt idx="5">
                  <c:v>123.4894036471168</c:v>
                </c:pt>
                <c:pt idx="6">
                  <c:v>129.36202836646405</c:v>
                </c:pt>
                <c:pt idx="7">
                  <c:v>131.33015716554405</c:v>
                </c:pt>
                <c:pt idx="8">
                  <c:v>112.18662723837687</c:v>
                </c:pt>
                <c:pt idx="9">
                  <c:v>56.302502601171895</c:v>
                </c:pt>
                <c:pt idx="10">
                  <c:v>95.620174141613276</c:v>
                </c:pt>
              </c:numCache>
            </c:numRef>
          </c:val>
          <c:smooth val="0"/>
          <c:extLst>
            <c:ext xmlns:c16="http://schemas.microsoft.com/office/drawing/2014/chart" uri="{C3380CC4-5D6E-409C-BE32-E72D297353CC}">
              <c16:uniqueId val="{00000002-7BEA-45A4-8EF7-B791D8FEB8C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2.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alpha val="50196"/>
            </a:schemeClr>
          </a:solidFill>
        </p:spPr>
        <p:txBody>
          <a:bodyPr wrap="square" lIns="432000" rtlCol="0" anchor="ctr">
            <a:noAutofit/>
          </a:bodyPr>
          <a:lstStyle/>
          <a:p>
            <a:r>
              <a:rPr lang="sv-SE" sz="3200" b="1" dirty="0">
                <a:solidFill>
                  <a:schemeClr val="bg1"/>
                </a:solidFill>
                <a:latin typeface="+mj-lt"/>
              </a:rPr>
              <a:t>Örebrokonjunkturen</a:t>
            </a:r>
            <a:r>
              <a:rPr lang="sv-SE" sz="3200" dirty="0">
                <a:solidFill>
                  <a:schemeClr val="bg1"/>
                </a:solidFill>
                <a:latin typeface="+mj-lt"/>
              </a:rPr>
              <a:t> </a:t>
            </a:r>
          </a:p>
          <a:p>
            <a:r>
              <a:rPr lang="sv-SE" sz="2000" dirty="0">
                <a:solidFill>
                  <a:schemeClr val="bg1"/>
                </a:solidFill>
                <a:latin typeface="+mj-lt"/>
              </a:rPr>
              <a:t>Örebro län, 2022 kv1</a:t>
            </a:r>
          </a:p>
          <a:p>
            <a:endParaRPr lang="sv-SE" sz="2000" dirty="0">
              <a:solidFill>
                <a:schemeClr val="bg1"/>
              </a:solidFill>
              <a:latin typeface="+mj-lt"/>
            </a:endParaRPr>
          </a:p>
          <a:p>
            <a:r>
              <a:rPr lang="sv-SE" sz="2000" dirty="0" smtClean="0">
                <a:solidFill>
                  <a:schemeClr val="bg1"/>
                </a:solidFill>
                <a:latin typeface="+mj-lt"/>
              </a:rPr>
              <a:t>Juni, 2022</a:t>
            </a:r>
            <a:endParaRPr lang="sv-SE" sz="2000" dirty="0">
              <a:solidFill>
                <a:schemeClr val="bg1"/>
              </a:solidFill>
              <a:latin typeface="+mj-lt"/>
            </a:endParaRP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väg, träd, byggnad&#10;&#10;Automatiskt genererad beskrivning">
            <a:extLst>
              <a:ext uri="{FF2B5EF4-FFF2-40B4-BE49-F238E27FC236}">
                <a16:creationId xmlns:a16="http://schemas.microsoft.com/office/drawing/2014/main" id="{B1522071-2A08-4A96-8581-0652C3F01A9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Örebro län och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t>https://stockholmbusinessalliance.se/material/?cat=konjunkturrapporter</a:t>
            </a:r>
            <a:endParaRPr lang="sv-SE" sz="1100" dirty="0"/>
          </a:p>
          <a:p>
            <a:r>
              <a:rPr lang="sv-SE" sz="1100" dirty="0"/>
              <a:t>Frågor kan ställas till </a:t>
            </a:r>
            <a:r>
              <a:rPr lang="sv-SE" sz="1100" dirty="0" smtClean="0"/>
              <a:t>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väg, träd, byggnad&#10;&#10;Automatiskt genererad beskrivning">
            <a:extLst>
              <a:ext uri="{FF2B5EF4-FFF2-40B4-BE49-F238E27FC236}">
                <a16:creationId xmlns:a16="http://schemas.microsoft.com/office/drawing/2014/main" id="{6CB7CA6F-28EC-49C0-864A-15BEE0B2AB6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980143"/>
            <a:ext cx="5081631" cy="3744355"/>
          </a:xfrm>
        </p:spPr>
        <p:txBody>
          <a:bodyPr/>
          <a:lstStyle/>
          <a:p>
            <a:pPr>
              <a:spcAft>
                <a:spcPts val="800"/>
              </a:spcAft>
            </a:pPr>
            <a:r>
              <a:rPr lang="sv-SE" sz="1100" b="1" dirty="0">
                <a:effectLst/>
                <a:ea typeface="Minion Pro" panose="02040503050201020203" pitchFamily="18" charset="0"/>
                <a:cs typeface="Times New Roman" panose="02020603050405020304" pitchFamily="18" charset="0"/>
              </a:rPr>
              <a:t>Återhämtningen sedan Covid-19 pandemin har under det första kvartalet 2022 varit stark.  Under det första kvartalet 2022 fortsätter återhämtningen vilket i synnerhet syns på arbetsmarknaden där arbetslösheten sjunker och sysselsättningen stiger. Vi kan också se att fler jobb utannonseras. För näringslivets del kan vi konstatera en viss återhämtning inom besöks- och turistnäring och att antalet nystartade företag per företagskonkurs ökar. Köpkraften ökar generellt på grund av en stigande lönesumma under perioden. Ett orosmoment är den stigande inflationen och medföljande ränteökningar och hur det kommer påverka ekonomin framgent.</a:t>
            </a:r>
            <a:endParaRPr lang="sv-SE" sz="1100" dirty="0">
              <a:effectLst/>
              <a:ea typeface="Minion Pro" panose="02040503050201020203" pitchFamily="18" charset="0"/>
              <a:cs typeface="Times New Roman" panose="02020603050405020304" pitchFamily="18" charset="0"/>
            </a:endParaRPr>
          </a:p>
          <a:p>
            <a:pPr>
              <a:spcAft>
                <a:spcPts val="800"/>
              </a:spcAft>
            </a:pPr>
            <a:r>
              <a:rPr lang="sv-SE" sz="1100" dirty="0">
                <a:effectLst/>
                <a:ea typeface="Minion Pro" panose="02040503050201020203" pitchFamily="18" charset="0"/>
                <a:cs typeface="Times New Roman" panose="02020603050405020304" pitchFamily="18" charset="0"/>
              </a:rPr>
              <a:t>Lönesumman i privat sektor ökade med 4,7 procent jämfört med 2021 medan den totala lönesummaökningen var 5,8 procent. Utvecklingen av företagandet får sig däremot en törn under kvartalet och nyföretagandet minskar med 10 procent samtidigt som företagskonkurserna är oförändrade jämfört med 2021. Trots detta sker det en ökning av 13 nya företag per konkurs vilket innebär att antalet företag ändå blir fler i länet. Det går också att se en fortsatt återhämtning inom besöks- och turistnäring där de kommersiella övernattningarna ökar med 65 procent i länet och 70 procent i Örebro kommun.</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Stockholmsregionen som helhet fortsätter även återhämtningen på arbetsmarknaden även detta kvartal. Arbetslösheten fortsätter att sjunka med 1,1 procentenheter samtidigt som sysselsättningen ökar med 2,3 procent eller 3 300 personer. Antalet lediga jobb fortsätter också att öka och under kvartalet listades drygt 14 000 nya lediga jobb. Däremot tredubblas varslen i Örebro län under kvartalet.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Antalet invånare ökade med 0,4 procent på länsnivå, vilket är något lägre än genomsnittet för hela landet. En liknande utveckling syns i Örebro kommun. Antalet påbörjade lägenheter minskar under kvartalet både i Örebro län och kommun.</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2137" y="-203138"/>
            <a:ext cx="4951381" cy="1113955"/>
          </a:xfrm>
        </p:spPr>
        <p:txBody>
          <a:bodyPr/>
          <a:lstStyle/>
          <a:p>
            <a:r>
              <a:rPr lang="sv-SE" sz="2800" dirty="0"/>
              <a:t>Återhämtning</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Örebro, 2022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484220"/>
            <a:ext cx="2731838" cy="200055"/>
          </a:xfrm>
          <a:prstGeom prst="rect">
            <a:avLst/>
          </a:prstGeom>
          <a:noFill/>
        </p:spPr>
        <p:txBody>
          <a:bodyPr wrap="none" rtlCol="0">
            <a:spAutoFit/>
          </a:bodyPr>
          <a:lstStyle/>
          <a:p>
            <a:r>
              <a:rPr lang="sv-SE" sz="700" dirty="0">
                <a:latin typeface="Arial" panose="020B0604020202020204" pitchFamily="34" charset="0"/>
                <a:cs typeface="Arial" panose="020B0604020202020204" pitchFamily="34" charset="0"/>
              </a:rPr>
              <a:t>* Förändring i arbetslösheten visas i procentenheter, ej i procent</a:t>
            </a:r>
          </a:p>
        </p:txBody>
      </p:sp>
      <p:graphicFrame>
        <p:nvGraphicFramePr>
          <p:cNvPr id="56" name="Tabell 55">
            <a:extLst>
              <a:ext uri="{FF2B5EF4-FFF2-40B4-BE49-F238E27FC236}">
                <a16:creationId xmlns:a16="http://schemas.microsoft.com/office/drawing/2014/main" id="{D64EFD05-09B5-4F38-BEDF-3F0BBA874482}"/>
              </a:ext>
            </a:extLst>
          </p:cNvPr>
          <p:cNvGraphicFramePr>
            <a:graphicFrameLocks noGrp="1"/>
          </p:cNvGraphicFramePr>
          <p:nvPr>
            <p:extLst>
              <p:ext uri="{D42A27DB-BD31-4B8C-83A1-F6EECF244321}">
                <p14:modId xmlns:p14="http://schemas.microsoft.com/office/powerpoint/2010/main" val="2323571842"/>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Örebro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dirty="0">
                          <a:latin typeface="+mj-lt"/>
                          <a:cs typeface="Arial" panose="020B0604020202020204" pitchFamily="34" charset="0"/>
                        </a:rPr>
                        <a:t>Örebro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kern="1200" dirty="0">
                          <a:solidFill>
                            <a:schemeClr val="tx1"/>
                          </a:solidFill>
                          <a:latin typeface="+mn-lt"/>
                          <a:ea typeface="+mn-ea"/>
                          <a:cs typeface="+mn-cs"/>
                        </a:rPr>
                        <a:t>2022 kv1</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145 300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14 166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7 626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AD724967-8311-4C95-A6D2-2C32ADD87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2459114"/>
            <a:ext cx="180000" cy="180000"/>
          </a:xfrm>
          <a:prstGeom prst="rect">
            <a:avLst/>
          </a:prstGeom>
        </p:spPr>
      </p:pic>
      <p:pic>
        <p:nvPicPr>
          <p:cNvPr id="14" name="Bild 13" descr="Spela upp">
            <a:extLst>
              <a:ext uri="{FF2B5EF4-FFF2-40B4-BE49-F238E27FC236}">
                <a16:creationId xmlns:a16="http://schemas.microsoft.com/office/drawing/2014/main" id="{2D930473-EEB9-46DD-B269-C149C6B06A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10765" y="2752789"/>
            <a:ext cx="180000" cy="180000"/>
          </a:xfrm>
          <a:prstGeom prst="rect">
            <a:avLst/>
          </a:prstGeom>
        </p:spPr>
      </p:pic>
      <p:pic>
        <p:nvPicPr>
          <p:cNvPr id="17" name="Bild 16" descr="Spela upp">
            <a:extLst>
              <a:ext uri="{FF2B5EF4-FFF2-40B4-BE49-F238E27FC236}">
                <a16:creationId xmlns:a16="http://schemas.microsoft.com/office/drawing/2014/main" id="{27B3E46F-DCAB-4554-8E5B-20537A12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2243" y="3658981"/>
            <a:ext cx="180000" cy="180000"/>
          </a:xfrm>
          <a:prstGeom prst="rect">
            <a:avLst/>
          </a:prstGeom>
        </p:spPr>
      </p:pic>
      <p:pic>
        <p:nvPicPr>
          <p:cNvPr id="18" name="Bild 17" descr="Spela upp">
            <a:extLst>
              <a:ext uri="{FF2B5EF4-FFF2-40B4-BE49-F238E27FC236}">
                <a16:creationId xmlns:a16="http://schemas.microsoft.com/office/drawing/2014/main" id="{9231B48D-402C-4E26-A36A-61AFDBB16E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0764" y="3961045"/>
            <a:ext cx="180000" cy="180000"/>
          </a:xfrm>
          <a:prstGeom prst="rect">
            <a:avLst/>
          </a:prstGeom>
        </p:spPr>
      </p:pic>
      <p:pic>
        <p:nvPicPr>
          <p:cNvPr id="19" name="Bild 18" descr="Spela upp">
            <a:extLst>
              <a:ext uri="{FF2B5EF4-FFF2-40B4-BE49-F238E27FC236}">
                <a16:creationId xmlns:a16="http://schemas.microsoft.com/office/drawing/2014/main" id="{131CB75C-EB48-4402-8B79-E09DEBE4B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0764" y="4263109"/>
            <a:ext cx="180000" cy="180000"/>
          </a:xfrm>
          <a:prstGeom prst="rect">
            <a:avLst/>
          </a:prstGeom>
        </p:spPr>
      </p:pic>
      <p:pic>
        <p:nvPicPr>
          <p:cNvPr id="21" name="Bild 20" descr="Spela upp">
            <a:extLst>
              <a:ext uri="{FF2B5EF4-FFF2-40B4-BE49-F238E27FC236}">
                <a16:creationId xmlns:a16="http://schemas.microsoft.com/office/drawing/2014/main" id="{8F2AF943-42AD-4E1D-84BB-06AE9AF24C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10764" y="4565173"/>
            <a:ext cx="180000" cy="180000"/>
          </a:xfrm>
          <a:prstGeom prst="rect">
            <a:avLst/>
          </a:prstGeom>
        </p:spPr>
      </p:pic>
      <p:pic>
        <p:nvPicPr>
          <p:cNvPr id="22" name="Bild 21" descr="Spela upp">
            <a:extLst>
              <a:ext uri="{FF2B5EF4-FFF2-40B4-BE49-F238E27FC236}">
                <a16:creationId xmlns:a16="http://schemas.microsoft.com/office/drawing/2014/main" id="{F660EFC1-EBED-49D6-B306-89BD9468E3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10764" y="4867237"/>
            <a:ext cx="180000" cy="180000"/>
          </a:xfrm>
          <a:prstGeom prst="rect">
            <a:avLst/>
          </a:prstGeom>
        </p:spPr>
      </p:pic>
      <p:pic>
        <p:nvPicPr>
          <p:cNvPr id="23" name="Bild 22" descr="Spela upp">
            <a:extLst>
              <a:ext uri="{FF2B5EF4-FFF2-40B4-BE49-F238E27FC236}">
                <a16:creationId xmlns:a16="http://schemas.microsoft.com/office/drawing/2014/main" id="{F1E6E53C-5EBC-4004-B688-497473E3E9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5169301"/>
            <a:ext cx="180000" cy="180000"/>
          </a:xfrm>
          <a:prstGeom prst="rect">
            <a:avLst/>
          </a:prstGeom>
        </p:spPr>
      </p:pic>
      <p:pic>
        <p:nvPicPr>
          <p:cNvPr id="25" name="Bild 24" descr="Spela upp">
            <a:extLst>
              <a:ext uri="{FF2B5EF4-FFF2-40B4-BE49-F238E27FC236}">
                <a16:creationId xmlns:a16="http://schemas.microsoft.com/office/drawing/2014/main" id="{397664AF-DA4F-4CB5-AAB4-B3BE1F1BDF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5240802" y="2752789"/>
            <a:ext cx="180000" cy="180000"/>
          </a:xfrm>
          <a:prstGeom prst="rect">
            <a:avLst/>
          </a:prstGeom>
        </p:spPr>
      </p:pic>
      <p:pic>
        <p:nvPicPr>
          <p:cNvPr id="26" name="Bild 25" descr="Spela upp">
            <a:extLst>
              <a:ext uri="{FF2B5EF4-FFF2-40B4-BE49-F238E27FC236}">
                <a16:creationId xmlns:a16="http://schemas.microsoft.com/office/drawing/2014/main" id="{D0C063CC-6C00-4C69-9F39-5EDDD461BA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5240801" y="3054853"/>
            <a:ext cx="180000" cy="180000"/>
          </a:xfrm>
          <a:prstGeom prst="rect">
            <a:avLst/>
          </a:prstGeom>
        </p:spPr>
      </p:pic>
      <p:pic>
        <p:nvPicPr>
          <p:cNvPr id="29" name="Bild 28" descr="Spela upp">
            <a:extLst>
              <a:ext uri="{FF2B5EF4-FFF2-40B4-BE49-F238E27FC236}">
                <a16:creationId xmlns:a16="http://schemas.microsoft.com/office/drawing/2014/main" id="{7AF57F5F-8455-47A1-833E-2B632EBEB9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240801" y="3961045"/>
            <a:ext cx="180000" cy="180000"/>
          </a:xfrm>
          <a:prstGeom prst="rect">
            <a:avLst/>
          </a:prstGeom>
        </p:spPr>
      </p:pic>
      <p:pic>
        <p:nvPicPr>
          <p:cNvPr id="30" name="Bild 29" descr="Spela upp">
            <a:extLst>
              <a:ext uri="{FF2B5EF4-FFF2-40B4-BE49-F238E27FC236}">
                <a16:creationId xmlns:a16="http://schemas.microsoft.com/office/drawing/2014/main" id="{1B17DDE4-2B77-4D6E-83A9-651C8AD161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40801" y="4263109"/>
            <a:ext cx="180000" cy="180000"/>
          </a:xfrm>
          <a:prstGeom prst="rect">
            <a:avLst/>
          </a:prstGeom>
        </p:spPr>
      </p:pic>
      <p:pic>
        <p:nvPicPr>
          <p:cNvPr id="31" name="Bild 30" descr="Spela upp">
            <a:extLst>
              <a:ext uri="{FF2B5EF4-FFF2-40B4-BE49-F238E27FC236}">
                <a16:creationId xmlns:a16="http://schemas.microsoft.com/office/drawing/2014/main" id="{9DC8B3BE-622D-4DB4-8246-AD134D559F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240801" y="4565173"/>
            <a:ext cx="180000" cy="180000"/>
          </a:xfrm>
          <a:prstGeom prst="rect">
            <a:avLst/>
          </a:prstGeom>
        </p:spPr>
      </p:pic>
      <p:pic>
        <p:nvPicPr>
          <p:cNvPr id="32" name="Bild 31" descr="Spela upp">
            <a:extLst>
              <a:ext uri="{FF2B5EF4-FFF2-40B4-BE49-F238E27FC236}">
                <a16:creationId xmlns:a16="http://schemas.microsoft.com/office/drawing/2014/main" id="{861E190E-B908-4216-91B0-882FA2B735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5240801" y="4867237"/>
            <a:ext cx="180000" cy="180000"/>
          </a:xfrm>
          <a:prstGeom prst="rect">
            <a:avLst/>
          </a:prstGeom>
        </p:spPr>
      </p:pic>
      <p:pic>
        <p:nvPicPr>
          <p:cNvPr id="33" name="Bild 32" descr="Spela upp">
            <a:extLst>
              <a:ext uri="{FF2B5EF4-FFF2-40B4-BE49-F238E27FC236}">
                <a16:creationId xmlns:a16="http://schemas.microsoft.com/office/drawing/2014/main" id="{63A82AD0-8315-43D4-A756-48C3DEEDB7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40801" y="5169301"/>
            <a:ext cx="180000" cy="180000"/>
          </a:xfrm>
          <a:prstGeom prst="rect">
            <a:avLst/>
          </a:prstGeom>
        </p:spPr>
      </p:pic>
      <p:pic>
        <p:nvPicPr>
          <p:cNvPr id="27" name="Bild 26" descr="Spela upp">
            <a:extLst>
              <a:ext uri="{FF2B5EF4-FFF2-40B4-BE49-F238E27FC236}">
                <a16:creationId xmlns:a16="http://schemas.microsoft.com/office/drawing/2014/main" id="{C8B3A394-7F15-4DDE-9964-071425B52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40801" y="3658981"/>
            <a:ext cx="180000" cy="180000"/>
          </a:xfrm>
          <a:prstGeom prst="rect">
            <a:avLst/>
          </a:prstGeom>
        </p:spPr>
      </p:pic>
      <p:pic>
        <p:nvPicPr>
          <p:cNvPr id="28" name="Bild 27" descr="Spela upp">
            <a:extLst>
              <a:ext uri="{FF2B5EF4-FFF2-40B4-BE49-F238E27FC236}">
                <a16:creationId xmlns:a16="http://schemas.microsoft.com/office/drawing/2014/main" id="{EEA271E2-B0D0-4F7C-A808-6EDEAE8E5A4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flipV="1">
            <a:off x="3617883" y="3041923"/>
            <a:ext cx="180000" cy="180000"/>
          </a:xfrm>
          <a:prstGeom prst="rect">
            <a:avLst/>
          </a:prstGeom>
        </p:spPr>
      </p:pic>
      <p:pic>
        <p:nvPicPr>
          <p:cNvPr id="34" name="Bild 33" descr="Spela upp">
            <a:extLst>
              <a:ext uri="{FF2B5EF4-FFF2-40B4-BE49-F238E27FC236}">
                <a16:creationId xmlns:a16="http://schemas.microsoft.com/office/drawing/2014/main" id="{B179D3A7-393D-AAAE-6ADF-F097A2235F1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0764" y="3331057"/>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Örebro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654294F6-3AE4-42DE-AC2C-916575EB50B0}"/>
              </a:ext>
            </a:extLst>
          </p:cNvPr>
          <p:cNvGraphicFramePr>
            <a:graphicFrameLocks noGrp="1"/>
          </p:cNvGraphicFramePr>
          <p:nvPr>
            <p:extLst>
              <p:ext uri="{D42A27DB-BD31-4B8C-83A1-F6EECF244321}">
                <p14:modId xmlns:p14="http://schemas.microsoft.com/office/powerpoint/2010/main" val="145997276"/>
              </p:ext>
            </p:extLst>
          </p:nvPr>
        </p:nvGraphicFramePr>
        <p:xfrm>
          <a:off x="6530438" y="1320697"/>
          <a:ext cx="4623337" cy="4436295"/>
        </p:xfrm>
        <a:graphic>
          <a:graphicData uri="http://schemas.openxmlformats.org/drawingml/2006/table">
            <a:tbl>
              <a:tblPr/>
              <a:tblGrid>
                <a:gridCol w="1315855">
                  <a:extLst>
                    <a:ext uri="{9D8B030D-6E8A-4147-A177-3AD203B41FA5}">
                      <a16:colId xmlns:a16="http://schemas.microsoft.com/office/drawing/2014/main" val="1311396759"/>
                    </a:ext>
                  </a:extLst>
                </a:gridCol>
                <a:gridCol w="817059">
                  <a:extLst>
                    <a:ext uri="{9D8B030D-6E8A-4147-A177-3AD203B41FA5}">
                      <a16:colId xmlns:a16="http://schemas.microsoft.com/office/drawing/2014/main" val="428049390"/>
                    </a:ext>
                  </a:extLst>
                </a:gridCol>
                <a:gridCol w="821725">
                  <a:extLst>
                    <a:ext uri="{9D8B030D-6E8A-4147-A177-3AD203B41FA5}">
                      <a16:colId xmlns:a16="http://schemas.microsoft.com/office/drawing/2014/main" val="889262940"/>
                    </a:ext>
                  </a:extLst>
                </a:gridCol>
                <a:gridCol w="594784">
                  <a:extLst>
                    <a:ext uri="{9D8B030D-6E8A-4147-A177-3AD203B41FA5}">
                      <a16:colId xmlns:a16="http://schemas.microsoft.com/office/drawing/2014/main" val="4131271703"/>
                    </a:ext>
                  </a:extLst>
                </a:gridCol>
                <a:gridCol w="1073914">
                  <a:extLst>
                    <a:ext uri="{9D8B030D-6E8A-4147-A177-3AD203B41FA5}">
                      <a16:colId xmlns:a16="http://schemas.microsoft.com/office/drawing/2014/main" val="2646471855"/>
                    </a:ext>
                  </a:extLst>
                </a:gridCol>
              </a:tblGrid>
              <a:tr h="199840">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35953199"/>
                  </a:ext>
                </a:extLst>
              </a:tr>
              <a:tr h="199840">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611160279"/>
                  </a:ext>
                </a:extLst>
              </a:tr>
              <a:tr h="208981">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1872038"/>
                  </a:ext>
                </a:extLst>
              </a:tr>
              <a:tr h="199840">
                <a:tc>
                  <a:txBody>
                    <a:bodyPr/>
                    <a:lstStyle/>
                    <a:p>
                      <a:pPr algn="l" fontAlgn="b"/>
                      <a:r>
                        <a:rPr lang="sv-SE" sz="800" b="0" i="0" u="none" strike="noStrike" dirty="0">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404363"/>
                  </a:ext>
                </a:extLst>
              </a:tr>
              <a:tr h="208981">
                <a:tc>
                  <a:txBody>
                    <a:bodyPr/>
                    <a:lstStyle/>
                    <a:p>
                      <a:pPr algn="l" fontAlgn="b"/>
                      <a:r>
                        <a:rPr lang="sv-SE" sz="800" b="0" i="0" u="none" strike="noStrike" dirty="0">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28336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7447219"/>
                  </a:ext>
                </a:extLst>
              </a:tr>
              <a:tr h="208981">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4467379"/>
                  </a:ext>
                </a:extLst>
              </a:tr>
              <a:tr h="382370">
                <a:tc>
                  <a:txBody>
                    <a:bodyPr/>
                    <a:lstStyle/>
                    <a:p>
                      <a:pPr algn="l" fontAlgn="b"/>
                      <a:r>
                        <a:rPr lang="sv-SE" sz="800" b="1" i="0" u="none" strike="noStrike">
                          <a:solidFill>
                            <a:srgbClr val="000000"/>
                          </a:solidFill>
                          <a:effectLst/>
                          <a:latin typeface="Futura Std Book" panose="020B0502020204020303"/>
                        </a:rPr>
                        <a:t>Lönesumma per sysselsatt</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3904471"/>
                  </a:ext>
                </a:extLst>
              </a:tr>
              <a:tr h="199840">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68527578"/>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7835691"/>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5677870"/>
                  </a:ext>
                </a:extLst>
              </a:tr>
              <a:tr h="199840">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8484587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94,92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15,42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4914921"/>
                  </a:ext>
                </a:extLst>
              </a:tr>
              <a:tr h="199840">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62918256"/>
                  </a:ext>
                </a:extLst>
              </a:tr>
              <a:tr h="382370">
                <a:tc>
                  <a:txBody>
                    <a:bodyPr/>
                    <a:lstStyle/>
                    <a:p>
                      <a:pPr algn="l" fontAlgn="b"/>
                      <a:r>
                        <a:rPr lang="sv-SE" sz="800" b="1" i="0" u="none" strike="noStrike">
                          <a:solidFill>
                            <a:srgbClr val="000000"/>
                          </a:solidFill>
                          <a:effectLst/>
                          <a:latin typeface="Futura Std Book" panose="020B0502020204020303"/>
                        </a:rPr>
                        <a:t>Lönesumma per invånare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3264804"/>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1983432"/>
                  </a:ext>
                </a:extLst>
              </a:tr>
              <a:tr h="219429">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0245845"/>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4957948"/>
                  </a:ext>
                </a:extLst>
              </a:tr>
              <a:tr h="208981">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66369749"/>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44,93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0990334"/>
                  </a:ext>
                </a:extLst>
              </a:tr>
            </a:tbl>
          </a:graphicData>
        </a:graphic>
      </p:graphicFrame>
      <p:graphicFrame>
        <p:nvGraphicFramePr>
          <p:cNvPr id="9" name="Diagram 8">
            <a:extLst>
              <a:ext uri="{FF2B5EF4-FFF2-40B4-BE49-F238E27FC236}">
                <a16:creationId xmlns:a16="http://schemas.microsoft.com/office/drawing/2014/main" id="{2E025F0B-D494-479E-A032-75B2E0CB398A}"/>
              </a:ext>
            </a:extLst>
          </p:cNvPr>
          <p:cNvGraphicFramePr>
            <a:graphicFrameLocks/>
          </p:cNvGraphicFramePr>
          <p:nvPr>
            <p:extLst>
              <p:ext uri="{D42A27DB-BD31-4B8C-83A1-F6EECF244321}">
                <p14:modId xmlns:p14="http://schemas.microsoft.com/office/powerpoint/2010/main" val="76686631"/>
              </p:ext>
            </p:extLst>
          </p:nvPr>
        </p:nvGraphicFramePr>
        <p:xfrm>
          <a:off x="657626" y="1911876"/>
          <a:ext cx="5306047" cy="38451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Örebro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E2DA5AC0-5A2D-44CE-83E3-EC9A0988E8E7}"/>
              </a:ext>
            </a:extLst>
          </p:cNvPr>
          <p:cNvGraphicFramePr>
            <a:graphicFrameLocks noGrp="1"/>
          </p:cNvGraphicFramePr>
          <p:nvPr>
            <p:extLst>
              <p:ext uri="{D42A27DB-BD31-4B8C-83A1-F6EECF244321}">
                <p14:modId xmlns:p14="http://schemas.microsoft.com/office/powerpoint/2010/main" val="4090849964"/>
              </p:ext>
            </p:extLst>
          </p:nvPr>
        </p:nvGraphicFramePr>
        <p:xfrm>
          <a:off x="6538154" y="1248570"/>
          <a:ext cx="4587045" cy="4707733"/>
        </p:xfrm>
        <a:graphic>
          <a:graphicData uri="http://schemas.openxmlformats.org/drawingml/2006/table">
            <a:tbl>
              <a:tblPr/>
              <a:tblGrid>
                <a:gridCol w="1545908">
                  <a:extLst>
                    <a:ext uri="{9D8B030D-6E8A-4147-A177-3AD203B41FA5}">
                      <a16:colId xmlns:a16="http://schemas.microsoft.com/office/drawing/2014/main" val="2078436596"/>
                    </a:ext>
                  </a:extLst>
                </a:gridCol>
                <a:gridCol w="685913">
                  <a:extLst>
                    <a:ext uri="{9D8B030D-6E8A-4147-A177-3AD203B41FA5}">
                      <a16:colId xmlns:a16="http://schemas.microsoft.com/office/drawing/2014/main" val="3277061348"/>
                    </a:ext>
                  </a:extLst>
                </a:gridCol>
                <a:gridCol w="832084">
                  <a:extLst>
                    <a:ext uri="{9D8B030D-6E8A-4147-A177-3AD203B41FA5}">
                      <a16:colId xmlns:a16="http://schemas.microsoft.com/office/drawing/2014/main" val="906424603"/>
                    </a:ext>
                  </a:extLst>
                </a:gridCol>
                <a:gridCol w="761570">
                  <a:extLst>
                    <a:ext uri="{9D8B030D-6E8A-4147-A177-3AD203B41FA5}">
                      <a16:colId xmlns:a16="http://schemas.microsoft.com/office/drawing/2014/main" val="3971810850"/>
                    </a:ext>
                  </a:extLst>
                </a:gridCol>
                <a:gridCol w="761570">
                  <a:extLst>
                    <a:ext uri="{9D8B030D-6E8A-4147-A177-3AD203B41FA5}">
                      <a16:colId xmlns:a16="http://schemas.microsoft.com/office/drawing/2014/main" val="2979490840"/>
                    </a:ext>
                  </a:extLst>
                </a:gridCol>
              </a:tblGrid>
              <a:tr h="284448">
                <a:tc>
                  <a:txBody>
                    <a:bodyPr/>
                    <a:lstStyle/>
                    <a:p>
                      <a:pPr algn="l" fontAlgn="b"/>
                      <a:endParaRPr lang="sv-SE" sz="1050" b="1"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0960632"/>
                  </a:ext>
                </a:extLst>
              </a:tr>
              <a:tr h="3209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5124912"/>
                  </a:ext>
                </a:extLst>
              </a:tr>
              <a:tr h="174340">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0290775"/>
                  </a:ext>
                </a:extLst>
              </a:tr>
              <a:tr h="18351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874203"/>
                  </a:ext>
                </a:extLst>
              </a:tr>
              <a:tr h="18351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5811665"/>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99341975"/>
                  </a:ext>
                </a:extLst>
              </a:tr>
              <a:tr h="174340">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7154681"/>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70694488"/>
                  </a:ext>
                </a:extLst>
              </a:tr>
              <a:tr h="174340">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00235"/>
                  </a:ext>
                </a:extLst>
              </a:tr>
              <a:tr h="320911">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8518249"/>
                  </a:ext>
                </a:extLst>
              </a:tr>
              <a:tr h="174340">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22343189"/>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4152847"/>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04837346"/>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0052913"/>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88256886"/>
                  </a:ext>
                </a:extLst>
              </a:tr>
              <a:tr h="183515">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3393739"/>
                  </a:ext>
                </a:extLst>
              </a:tr>
              <a:tr h="327172">
                <a:tc>
                  <a:txBody>
                    <a:bodyPr/>
                    <a:lstStyle/>
                    <a:p>
                      <a:pPr algn="l" rtl="0" fontAlgn="b"/>
                      <a:r>
                        <a:rPr lang="sv-SE" sz="800" b="1" i="0" u="none" strike="noStrike" dirty="0">
                          <a:solidFill>
                            <a:srgbClr val="000000"/>
                          </a:solidFill>
                          <a:effectLst/>
                          <a:latin typeface="Futura Std Book" panose="020B0502020204020303"/>
                        </a:rPr>
                        <a:t>Örebro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254768"/>
                  </a:ext>
                </a:extLst>
              </a:tr>
              <a:tr h="17914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1665617"/>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3472335"/>
                  </a:ext>
                </a:extLst>
              </a:tr>
              <a:tr h="174340">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0629944"/>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307114"/>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7945776"/>
                  </a:ext>
                </a:extLst>
              </a:tr>
              <a:tr h="174340">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8365172"/>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19073" y="6129337"/>
            <a:ext cx="4127334" cy="3077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83A4545F-F2CD-4038-BC51-E4C186262C13}"/>
              </a:ext>
            </a:extLst>
          </p:cNvPr>
          <p:cNvGraphicFramePr>
            <a:graphicFrameLocks/>
          </p:cNvGraphicFramePr>
          <p:nvPr>
            <p:extLst>
              <p:ext uri="{D42A27DB-BD31-4B8C-83A1-F6EECF244321}">
                <p14:modId xmlns:p14="http://schemas.microsoft.com/office/powerpoint/2010/main" val="1569143174"/>
              </p:ext>
            </p:extLst>
          </p:nvPr>
        </p:nvGraphicFramePr>
        <p:xfrm>
          <a:off x="574673" y="1943192"/>
          <a:ext cx="5307011"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5635"/>
            <a:ext cx="4722409" cy="1497633"/>
          </a:xfrm>
        </p:spPr>
        <p:txBody>
          <a:bodyPr/>
          <a:lstStyle/>
          <a:p>
            <a:pPr lvl="4"/>
            <a:r>
              <a:rPr lang="sv-SE" sz="1400" dirty="0"/>
              <a:t>Nyföretagandet minskade med 10 procent i länet och 10 procent i Örebro kommun under kvartalet.</a:t>
            </a:r>
          </a:p>
          <a:p>
            <a:pPr lvl="4"/>
            <a:r>
              <a:rPr lang="sv-SE" sz="1400" dirty="0"/>
              <a:t>412 av 510 nystartade företag är aktiebolag.</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248F4D77-9F90-40F0-AFDA-4E93E089F6CA}"/>
              </a:ext>
            </a:extLst>
          </p:cNvPr>
          <p:cNvGraphicFramePr>
            <a:graphicFrameLocks noGrp="1"/>
          </p:cNvGraphicFramePr>
          <p:nvPr>
            <p:extLst>
              <p:ext uri="{D42A27DB-BD31-4B8C-83A1-F6EECF244321}">
                <p14:modId xmlns:p14="http://schemas.microsoft.com/office/powerpoint/2010/main" val="2761665423"/>
              </p:ext>
            </p:extLst>
          </p:nvPr>
        </p:nvGraphicFramePr>
        <p:xfrm>
          <a:off x="6755217" y="3720267"/>
          <a:ext cx="4722408" cy="225216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182284860"/>
                    </a:ext>
                  </a:extLst>
                </a:gridCol>
                <a:gridCol w="685095">
                  <a:extLst>
                    <a:ext uri="{9D8B030D-6E8A-4147-A177-3AD203B41FA5}">
                      <a16:colId xmlns:a16="http://schemas.microsoft.com/office/drawing/2014/main" val="1315458953"/>
                    </a:ext>
                  </a:extLst>
                </a:gridCol>
                <a:gridCol w="777235">
                  <a:extLst>
                    <a:ext uri="{9D8B030D-6E8A-4147-A177-3AD203B41FA5}">
                      <a16:colId xmlns:a16="http://schemas.microsoft.com/office/drawing/2014/main" val="4043114926"/>
                    </a:ext>
                  </a:extLst>
                </a:gridCol>
                <a:gridCol w="615311">
                  <a:extLst>
                    <a:ext uri="{9D8B030D-6E8A-4147-A177-3AD203B41FA5}">
                      <a16:colId xmlns:a16="http://schemas.microsoft.com/office/drawing/2014/main" val="3099988716"/>
                    </a:ext>
                  </a:extLst>
                </a:gridCol>
                <a:gridCol w="561337">
                  <a:extLst>
                    <a:ext uri="{9D8B030D-6E8A-4147-A177-3AD203B41FA5}">
                      <a16:colId xmlns:a16="http://schemas.microsoft.com/office/drawing/2014/main" val="1400772856"/>
                    </a:ext>
                  </a:extLst>
                </a:gridCol>
                <a:gridCol w="540858">
                  <a:extLst>
                    <a:ext uri="{9D8B030D-6E8A-4147-A177-3AD203B41FA5}">
                      <a16:colId xmlns:a16="http://schemas.microsoft.com/office/drawing/2014/main" val="69212751"/>
                    </a:ext>
                  </a:extLst>
                </a:gridCol>
              </a:tblGrid>
              <a:tr h="32910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422795235"/>
                  </a:ext>
                </a:extLst>
              </a:tr>
              <a:tr h="34556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99076808"/>
                  </a:ext>
                </a:extLst>
              </a:tr>
              <a:tr h="394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126920098"/>
                  </a:ext>
                </a:extLst>
              </a:tr>
              <a:tr h="394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11 347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3931673820"/>
                  </a:ext>
                </a:extLst>
              </a:tr>
              <a:tr h="39437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614106418"/>
                  </a:ext>
                </a:extLst>
              </a:tr>
              <a:tr h="39437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1 061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219049857"/>
                  </a:ext>
                </a:extLst>
              </a:tr>
            </a:tbl>
          </a:graphicData>
        </a:graphic>
      </p:graphicFrame>
      <p:graphicFrame>
        <p:nvGraphicFramePr>
          <p:cNvPr id="13" name="Diagram 11">
            <a:extLst>
              <a:ext uri="{FF2B5EF4-FFF2-40B4-BE49-F238E27FC236}">
                <a16:creationId xmlns:a16="http://schemas.microsoft.com/office/drawing/2014/main" id="{4DEE4905-CD63-4C01-99B9-93D63C3CAD4E}"/>
              </a:ext>
            </a:extLst>
          </p:cNvPr>
          <p:cNvGraphicFramePr>
            <a:graphicFrameLocks/>
          </p:cNvGraphicFramePr>
          <p:nvPr>
            <p:extLst>
              <p:ext uri="{D42A27DB-BD31-4B8C-83A1-F6EECF244321}">
                <p14:modId xmlns:p14="http://schemas.microsoft.com/office/powerpoint/2010/main" val="2948289575"/>
              </p:ext>
            </p:extLst>
          </p:nvPr>
        </p:nvGraphicFramePr>
        <p:xfrm>
          <a:off x="732408" y="1909744"/>
          <a:ext cx="5879997" cy="38472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44993"/>
            <a:ext cx="4735742" cy="1299133"/>
          </a:xfrm>
        </p:spPr>
        <p:txBody>
          <a:bodyPr/>
          <a:lstStyle/>
          <a:p>
            <a:pPr lvl="4"/>
            <a:r>
              <a:rPr lang="sv-SE" sz="1400" dirty="0"/>
              <a:t>Konkurserna är oförändrade jämfört med första kvartalet 2021.</a:t>
            </a:r>
          </a:p>
          <a:p>
            <a:pPr lvl="4"/>
            <a:r>
              <a:rPr lang="sv-SE" sz="1400" dirty="0"/>
              <a:t>På helårsbasis har däremot företagskonkurserna minskat med 5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A9EC6445-8F0D-4563-9F29-EAAA38E8C7B5}"/>
              </a:ext>
            </a:extLst>
          </p:cNvPr>
          <p:cNvGraphicFramePr>
            <a:graphicFrameLocks noGrp="1"/>
          </p:cNvGraphicFramePr>
          <p:nvPr>
            <p:extLst>
              <p:ext uri="{D42A27DB-BD31-4B8C-83A1-F6EECF244321}">
                <p14:modId xmlns:p14="http://schemas.microsoft.com/office/powerpoint/2010/main" val="947641110"/>
              </p:ext>
            </p:extLst>
          </p:nvPr>
        </p:nvGraphicFramePr>
        <p:xfrm>
          <a:off x="6741883" y="3715523"/>
          <a:ext cx="4735742" cy="2256907"/>
        </p:xfrm>
        <a:graphic>
          <a:graphicData uri="http://schemas.openxmlformats.org/drawingml/2006/table">
            <a:tbl>
              <a:tblPr bandRow="1">
                <a:tableStyleId>{2D5ABB26-0587-4C30-8999-92F81FD0307C}</a:tableStyleId>
              </a:tblPr>
              <a:tblGrid>
                <a:gridCol w="1546928">
                  <a:extLst>
                    <a:ext uri="{9D8B030D-6E8A-4147-A177-3AD203B41FA5}">
                      <a16:colId xmlns:a16="http://schemas.microsoft.com/office/drawing/2014/main" val="4238794910"/>
                    </a:ext>
                  </a:extLst>
                </a:gridCol>
                <a:gridCol w="687029">
                  <a:extLst>
                    <a:ext uri="{9D8B030D-6E8A-4147-A177-3AD203B41FA5}">
                      <a16:colId xmlns:a16="http://schemas.microsoft.com/office/drawing/2014/main" val="2795690834"/>
                    </a:ext>
                  </a:extLst>
                </a:gridCol>
                <a:gridCol w="779430">
                  <a:extLst>
                    <a:ext uri="{9D8B030D-6E8A-4147-A177-3AD203B41FA5}">
                      <a16:colId xmlns:a16="http://schemas.microsoft.com/office/drawing/2014/main" val="2949547527"/>
                    </a:ext>
                  </a:extLst>
                </a:gridCol>
                <a:gridCol w="617048">
                  <a:extLst>
                    <a:ext uri="{9D8B030D-6E8A-4147-A177-3AD203B41FA5}">
                      <a16:colId xmlns:a16="http://schemas.microsoft.com/office/drawing/2014/main" val="3188753277"/>
                    </a:ext>
                  </a:extLst>
                </a:gridCol>
                <a:gridCol w="562922">
                  <a:extLst>
                    <a:ext uri="{9D8B030D-6E8A-4147-A177-3AD203B41FA5}">
                      <a16:colId xmlns:a16="http://schemas.microsoft.com/office/drawing/2014/main" val="1821272914"/>
                    </a:ext>
                  </a:extLst>
                </a:gridCol>
                <a:gridCol w="542385">
                  <a:extLst>
                    <a:ext uri="{9D8B030D-6E8A-4147-A177-3AD203B41FA5}">
                      <a16:colId xmlns:a16="http://schemas.microsoft.com/office/drawing/2014/main" val="136692746"/>
                    </a:ext>
                  </a:extLst>
                </a:gridCol>
              </a:tblGrid>
              <a:tr h="32980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20004663"/>
                  </a:ext>
                </a:extLst>
              </a:tr>
              <a:tr h="3462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36407042"/>
                  </a:ext>
                </a:extLst>
              </a:tr>
              <a:tr h="3952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1 639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2175618191"/>
                  </a:ext>
                </a:extLst>
              </a:tr>
              <a:tr h="3952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196897080"/>
                  </a:ext>
                </a:extLst>
              </a:tr>
              <a:tr h="39520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236040965"/>
                  </a:ext>
                </a:extLst>
              </a:tr>
              <a:tr h="39520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2321603924"/>
                  </a:ext>
                </a:extLst>
              </a:tr>
            </a:tbl>
          </a:graphicData>
        </a:graphic>
      </p:graphicFrame>
      <p:graphicFrame>
        <p:nvGraphicFramePr>
          <p:cNvPr id="12" name="Diagram 11">
            <a:extLst>
              <a:ext uri="{FF2B5EF4-FFF2-40B4-BE49-F238E27FC236}">
                <a16:creationId xmlns:a16="http://schemas.microsoft.com/office/drawing/2014/main" id="{710213D2-10C4-4681-83A4-CA8E8E2E9F7B}"/>
              </a:ext>
            </a:extLst>
          </p:cNvPr>
          <p:cNvGraphicFramePr>
            <a:graphicFrameLocks/>
          </p:cNvGraphicFramePr>
          <p:nvPr>
            <p:extLst>
              <p:ext uri="{D42A27DB-BD31-4B8C-83A1-F6EECF244321}">
                <p14:modId xmlns:p14="http://schemas.microsoft.com/office/powerpoint/2010/main" val="2068749163"/>
              </p:ext>
            </p:extLst>
          </p:nvPr>
        </p:nvGraphicFramePr>
        <p:xfrm>
          <a:off x="714373" y="1905261"/>
          <a:ext cx="5884014" cy="38957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38525"/>
            <a:ext cx="4722411" cy="1381591"/>
          </a:xfrm>
        </p:spPr>
        <p:txBody>
          <a:bodyPr/>
          <a:lstStyle/>
          <a:p>
            <a:pPr lvl="4"/>
            <a:r>
              <a:rPr lang="sv-SE" sz="1400" dirty="0"/>
              <a:t>Sysselsättningen ökade med 2,3 procent eller </a:t>
            </a:r>
            <a:br>
              <a:rPr lang="sv-SE" sz="1400" dirty="0"/>
            </a:br>
            <a:r>
              <a:rPr lang="sv-SE" sz="1400" dirty="0"/>
              <a:t>3 300 personer för Örebro län. </a:t>
            </a:r>
          </a:p>
          <a:p>
            <a:pPr lvl="4"/>
            <a:r>
              <a:rPr lang="sv-SE" sz="1400" dirty="0"/>
              <a:t>Störst är tappet inom </a:t>
            </a:r>
            <a:r>
              <a:rPr lang="sv-SE" sz="1400" dirty="0" err="1"/>
              <a:t>Tillverkn</a:t>
            </a:r>
            <a:r>
              <a:rPr lang="sv-SE" sz="1400" dirty="0"/>
              <a:t>. och utvinning, energi och miljö</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p>
        </p:txBody>
      </p:sp>
      <p:graphicFrame>
        <p:nvGraphicFramePr>
          <p:cNvPr id="17" name="Tabell 16">
            <a:extLst>
              <a:ext uri="{FF2B5EF4-FFF2-40B4-BE49-F238E27FC236}">
                <a16:creationId xmlns:a16="http://schemas.microsoft.com/office/drawing/2014/main" id="{049C9FB7-EC95-4417-80B3-7E9D4F0732B8}"/>
              </a:ext>
            </a:extLst>
          </p:cNvPr>
          <p:cNvGraphicFramePr>
            <a:graphicFrameLocks noGrp="1"/>
          </p:cNvGraphicFramePr>
          <p:nvPr>
            <p:extLst>
              <p:ext uri="{D42A27DB-BD31-4B8C-83A1-F6EECF244321}">
                <p14:modId xmlns:p14="http://schemas.microsoft.com/office/powerpoint/2010/main" val="1387732305"/>
              </p:ext>
            </p:extLst>
          </p:nvPr>
        </p:nvGraphicFramePr>
        <p:xfrm>
          <a:off x="6755213" y="3726940"/>
          <a:ext cx="4722411" cy="22632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7">
                  <a:extLst>
                    <a:ext uri="{9D8B030D-6E8A-4147-A177-3AD203B41FA5}">
                      <a16:colId xmlns:a16="http://schemas.microsoft.com/office/drawing/2014/main" val="2601369493"/>
                    </a:ext>
                  </a:extLst>
                </a:gridCol>
                <a:gridCol w="1028685">
                  <a:extLst>
                    <a:ext uri="{9D8B030D-6E8A-4147-A177-3AD203B41FA5}">
                      <a16:colId xmlns:a16="http://schemas.microsoft.com/office/drawing/2014/main" val="2395970223"/>
                    </a:ext>
                  </a:extLst>
                </a:gridCol>
                <a:gridCol w="543981">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62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5 075 700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154 300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44414373"/>
                  </a:ext>
                </a:extLst>
              </a:tr>
              <a:tr h="476229">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2 342 900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52 400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4178915708"/>
                  </a:ext>
                </a:extLst>
              </a:tr>
              <a:tr h="47622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145 300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2F848833-B509-414F-B961-E453A45AD1CB}"/>
              </a:ext>
            </a:extLst>
          </p:cNvPr>
          <p:cNvGraphicFramePr>
            <a:graphicFrameLocks/>
          </p:cNvGraphicFramePr>
          <p:nvPr>
            <p:extLst>
              <p:ext uri="{D42A27DB-BD31-4B8C-83A1-F6EECF244321}">
                <p14:modId xmlns:p14="http://schemas.microsoft.com/office/powerpoint/2010/main" val="1763804120"/>
              </p:ext>
            </p:extLst>
          </p:nvPr>
        </p:nvGraphicFramePr>
        <p:xfrm>
          <a:off x="732406" y="1948962"/>
          <a:ext cx="5694031" cy="38011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015666716"/>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6 300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25,9</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145 300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535747303"/>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39 800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145 300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2038525"/>
            <a:ext cx="4725915" cy="1390473"/>
          </a:xfrm>
        </p:spPr>
        <p:txBody>
          <a:bodyPr/>
          <a:lstStyle/>
          <a:p>
            <a:pPr lvl="4"/>
            <a:r>
              <a:rPr lang="sv-SE" sz="1400" dirty="0"/>
              <a:t>Antalet lediga jobb ökade med 51 procent i länet och 41 procent i Örebro kommun under kvartalet. </a:t>
            </a:r>
          </a:p>
          <a:p>
            <a:pPr lvl="4"/>
            <a:r>
              <a:rPr lang="sv-SE" sz="1400" dirty="0"/>
              <a:t>Antalet lediga jobb ökade mest inom Finansiell verksamhet, inklusive företagstjänster.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38" y="1453623"/>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3577BCDC-77E7-44DA-9B67-489610E6F77E}"/>
              </a:ext>
            </a:extLst>
          </p:cNvPr>
          <p:cNvGraphicFramePr>
            <a:graphicFrameLocks noGrp="1"/>
          </p:cNvGraphicFramePr>
          <p:nvPr>
            <p:extLst>
              <p:ext uri="{D42A27DB-BD31-4B8C-83A1-F6EECF244321}">
                <p14:modId xmlns:p14="http://schemas.microsoft.com/office/powerpoint/2010/main" val="3267719459"/>
              </p:ext>
            </p:extLst>
          </p:nvPr>
        </p:nvGraphicFramePr>
        <p:xfrm>
          <a:off x="6744445" y="3730568"/>
          <a:ext cx="4725916" cy="2241863"/>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946917809"/>
                    </a:ext>
                  </a:extLst>
                </a:gridCol>
                <a:gridCol w="685604">
                  <a:extLst>
                    <a:ext uri="{9D8B030D-6E8A-4147-A177-3AD203B41FA5}">
                      <a16:colId xmlns:a16="http://schemas.microsoft.com/office/drawing/2014/main" val="633988030"/>
                    </a:ext>
                  </a:extLst>
                </a:gridCol>
                <a:gridCol w="623387">
                  <a:extLst>
                    <a:ext uri="{9D8B030D-6E8A-4147-A177-3AD203B41FA5}">
                      <a16:colId xmlns:a16="http://schemas.microsoft.com/office/drawing/2014/main" val="3917778827"/>
                    </a:ext>
                  </a:extLst>
                </a:gridCol>
                <a:gridCol w="614869">
                  <a:extLst>
                    <a:ext uri="{9D8B030D-6E8A-4147-A177-3AD203B41FA5}">
                      <a16:colId xmlns:a16="http://schemas.microsoft.com/office/drawing/2014/main" val="1219547459"/>
                    </a:ext>
                  </a:extLst>
                </a:gridCol>
                <a:gridCol w="717079">
                  <a:extLst>
                    <a:ext uri="{9D8B030D-6E8A-4147-A177-3AD203B41FA5}">
                      <a16:colId xmlns:a16="http://schemas.microsoft.com/office/drawing/2014/main" val="1214491405"/>
                    </a:ext>
                  </a:extLst>
                </a:gridCol>
                <a:gridCol w="541259">
                  <a:extLst>
                    <a:ext uri="{9D8B030D-6E8A-4147-A177-3AD203B41FA5}">
                      <a16:colId xmlns:a16="http://schemas.microsoft.com/office/drawing/2014/main" val="4265015680"/>
                    </a:ext>
                  </a:extLst>
                </a:gridCol>
              </a:tblGrid>
              <a:tr h="32760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015361747"/>
                  </a:ext>
                </a:extLst>
              </a:tr>
              <a:tr h="34398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82022121"/>
                  </a:ext>
                </a:extLst>
              </a:tr>
              <a:tr h="3925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683022561"/>
                  </a:ext>
                </a:extLst>
              </a:tr>
              <a:tr h="3925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642789433"/>
                  </a:ext>
                </a:extLst>
              </a:tr>
              <a:tr h="392570">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14 166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38 984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780627562"/>
                  </a:ext>
                </a:extLst>
              </a:tr>
              <a:tr h="392570">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7 626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23 045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712473604"/>
                  </a:ext>
                </a:extLst>
              </a:tr>
            </a:tbl>
          </a:graphicData>
        </a:graphic>
      </p:graphicFrame>
      <p:graphicFrame>
        <p:nvGraphicFramePr>
          <p:cNvPr id="12" name="Diagram 13">
            <a:extLst>
              <a:ext uri="{FF2B5EF4-FFF2-40B4-BE49-F238E27FC236}">
                <a16:creationId xmlns:a16="http://schemas.microsoft.com/office/drawing/2014/main" id="{EC295826-170C-4D7B-9DC3-F674F9AA51EF}"/>
              </a:ext>
            </a:extLst>
          </p:cNvPr>
          <p:cNvGraphicFramePr>
            <a:graphicFrameLocks/>
          </p:cNvGraphicFramePr>
          <p:nvPr>
            <p:extLst>
              <p:ext uri="{D42A27DB-BD31-4B8C-83A1-F6EECF244321}">
                <p14:modId xmlns:p14="http://schemas.microsoft.com/office/powerpoint/2010/main" val="2849596415"/>
              </p:ext>
            </p:extLst>
          </p:nvPr>
        </p:nvGraphicFramePr>
        <p:xfrm>
          <a:off x="721638" y="1946066"/>
          <a:ext cx="6031698" cy="38318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914258"/>
            <a:ext cx="4687261" cy="1524735"/>
          </a:xfrm>
        </p:spPr>
        <p:txBody>
          <a:bodyPr/>
          <a:lstStyle/>
          <a:p>
            <a:pPr lvl="4"/>
            <a:r>
              <a:rPr lang="sv-SE" sz="1400" dirty="0"/>
              <a:t>Antalet varslade personer ökade med 335 procent i länet och 46 procent i Örebro kommun under kvartalet.</a:t>
            </a:r>
          </a:p>
          <a:p>
            <a:pPr lvl="4"/>
            <a:r>
              <a:rPr lang="sv-SE" sz="1400" dirty="0"/>
              <a:t>På helårsbasis har däremot varslen minskat med 56 procent i länet och 60 procent i Örebro kommun.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4" name="Tabell 3">
            <a:extLst>
              <a:ext uri="{FF2B5EF4-FFF2-40B4-BE49-F238E27FC236}">
                <a16:creationId xmlns:a16="http://schemas.microsoft.com/office/drawing/2014/main" id="{31F33649-1C46-476D-81D3-DB335D37E875}"/>
              </a:ext>
            </a:extLst>
          </p:cNvPr>
          <p:cNvGraphicFramePr>
            <a:graphicFrameLocks noGrp="1"/>
          </p:cNvGraphicFramePr>
          <p:nvPr>
            <p:extLst>
              <p:ext uri="{D42A27DB-BD31-4B8C-83A1-F6EECF244321}">
                <p14:modId xmlns:p14="http://schemas.microsoft.com/office/powerpoint/2010/main" val="812472560"/>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951638345"/>
                    </a:ext>
                  </a:extLst>
                </a:gridCol>
                <a:gridCol w="679659">
                  <a:extLst>
                    <a:ext uri="{9D8B030D-6E8A-4147-A177-3AD203B41FA5}">
                      <a16:colId xmlns:a16="http://schemas.microsoft.com/office/drawing/2014/main" val="2541195228"/>
                    </a:ext>
                  </a:extLst>
                </a:gridCol>
                <a:gridCol w="771068">
                  <a:extLst>
                    <a:ext uri="{9D8B030D-6E8A-4147-A177-3AD203B41FA5}">
                      <a16:colId xmlns:a16="http://schemas.microsoft.com/office/drawing/2014/main" val="1048573995"/>
                    </a:ext>
                  </a:extLst>
                </a:gridCol>
                <a:gridCol w="610429">
                  <a:extLst>
                    <a:ext uri="{9D8B030D-6E8A-4147-A177-3AD203B41FA5}">
                      <a16:colId xmlns:a16="http://schemas.microsoft.com/office/drawing/2014/main" val="4246354366"/>
                    </a:ext>
                  </a:extLst>
                </a:gridCol>
                <a:gridCol w="556883">
                  <a:extLst>
                    <a:ext uri="{9D8B030D-6E8A-4147-A177-3AD203B41FA5}">
                      <a16:colId xmlns:a16="http://schemas.microsoft.com/office/drawing/2014/main" val="4122409015"/>
                    </a:ext>
                  </a:extLst>
                </a:gridCol>
                <a:gridCol w="536566">
                  <a:extLst>
                    <a:ext uri="{9D8B030D-6E8A-4147-A177-3AD203B41FA5}">
                      <a16:colId xmlns:a16="http://schemas.microsoft.com/office/drawing/2014/main" val="1136582006"/>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054689746"/>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35684400"/>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4007412646"/>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2016572303"/>
                  </a:ext>
                </a:extLst>
              </a:tr>
              <a:tr h="395122">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78260162"/>
                  </a:ext>
                </a:extLst>
              </a:tr>
              <a:tr h="395122">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943726347"/>
                  </a:ext>
                </a:extLst>
              </a:tr>
            </a:tbl>
          </a:graphicData>
        </a:graphic>
      </p:graphicFrame>
      <p:graphicFrame>
        <p:nvGraphicFramePr>
          <p:cNvPr id="12" name="Diagram 6">
            <a:extLst>
              <a:ext uri="{FF2B5EF4-FFF2-40B4-BE49-F238E27FC236}">
                <a16:creationId xmlns:a16="http://schemas.microsoft.com/office/drawing/2014/main" id="{89C10059-E3CC-4FDB-848F-F02280618530}"/>
              </a:ext>
            </a:extLst>
          </p:cNvPr>
          <p:cNvGraphicFramePr>
            <a:graphicFrameLocks/>
          </p:cNvGraphicFramePr>
          <p:nvPr>
            <p:extLst>
              <p:ext uri="{D42A27DB-BD31-4B8C-83A1-F6EECF244321}">
                <p14:modId xmlns:p14="http://schemas.microsoft.com/office/powerpoint/2010/main" val="1301923108"/>
              </p:ext>
            </p:extLst>
          </p:nvPr>
        </p:nvGraphicFramePr>
        <p:xfrm>
          <a:off x="726718" y="2058242"/>
          <a:ext cx="5850077" cy="36660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1866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2088859"/>
            <a:ext cx="4667523" cy="1329858"/>
          </a:xfrm>
        </p:spPr>
        <p:txBody>
          <a:bodyPr/>
          <a:lstStyle/>
          <a:p>
            <a:pPr lvl="4"/>
            <a:r>
              <a:rPr lang="sv-SE" sz="1400" dirty="0"/>
              <a:t>Arbetslösheten sjönk med 1,1 procentenhet och landar på 5,1 procent för länet. </a:t>
            </a:r>
          </a:p>
          <a:p>
            <a:pPr lvl="4"/>
            <a:r>
              <a:rPr lang="sv-SE" sz="1400" dirty="0"/>
              <a:t>Askersunds kommun stod för länets lägsta arbetslöshet (2,8 %). </a:t>
            </a:r>
          </a:p>
          <a:p>
            <a:endParaRPr lang="sv-SE"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45429" y="1251924"/>
            <a:ext cx="5221971"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3D77BC62-9E3E-4012-AA31-B44860DFBF2C}"/>
              </a:ext>
            </a:extLst>
          </p:cNvPr>
          <p:cNvGraphicFramePr>
            <a:graphicFrameLocks noGrp="1"/>
          </p:cNvGraphicFramePr>
          <p:nvPr>
            <p:extLst>
              <p:ext uri="{D42A27DB-BD31-4B8C-83A1-F6EECF244321}">
                <p14:modId xmlns:p14="http://schemas.microsoft.com/office/powerpoint/2010/main" val="167305678"/>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4287211847"/>
                    </a:ext>
                  </a:extLst>
                </a:gridCol>
                <a:gridCol w="676080">
                  <a:extLst>
                    <a:ext uri="{9D8B030D-6E8A-4147-A177-3AD203B41FA5}">
                      <a16:colId xmlns:a16="http://schemas.microsoft.com/office/drawing/2014/main" val="182899347"/>
                    </a:ext>
                  </a:extLst>
                </a:gridCol>
                <a:gridCol w="767008">
                  <a:extLst>
                    <a:ext uri="{9D8B030D-6E8A-4147-A177-3AD203B41FA5}">
                      <a16:colId xmlns:a16="http://schemas.microsoft.com/office/drawing/2014/main" val="406886151"/>
                    </a:ext>
                  </a:extLst>
                </a:gridCol>
                <a:gridCol w="607214">
                  <a:extLst>
                    <a:ext uri="{9D8B030D-6E8A-4147-A177-3AD203B41FA5}">
                      <a16:colId xmlns:a16="http://schemas.microsoft.com/office/drawing/2014/main" val="274142734"/>
                    </a:ext>
                  </a:extLst>
                </a:gridCol>
                <a:gridCol w="553950">
                  <a:extLst>
                    <a:ext uri="{9D8B030D-6E8A-4147-A177-3AD203B41FA5}">
                      <a16:colId xmlns:a16="http://schemas.microsoft.com/office/drawing/2014/main" val="2637792081"/>
                    </a:ext>
                  </a:extLst>
                </a:gridCol>
                <a:gridCol w="533741">
                  <a:extLst>
                    <a:ext uri="{9D8B030D-6E8A-4147-A177-3AD203B41FA5}">
                      <a16:colId xmlns:a16="http://schemas.microsoft.com/office/drawing/2014/main" val="1394509500"/>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51597703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267799404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362 661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619847038"/>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562525959"/>
                  </a:ext>
                </a:extLst>
              </a:tr>
              <a:tr h="374367">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11 129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-2 407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222682074"/>
                  </a:ext>
                </a:extLst>
              </a:tr>
              <a:tr h="374367">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6 454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-1 355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973506798"/>
                  </a:ext>
                </a:extLst>
              </a:tr>
            </a:tbl>
          </a:graphicData>
        </a:graphic>
      </p:graphicFrame>
      <p:graphicFrame>
        <p:nvGraphicFramePr>
          <p:cNvPr id="12" name="Diagram 6">
            <a:extLst>
              <a:ext uri="{FF2B5EF4-FFF2-40B4-BE49-F238E27FC236}">
                <a16:creationId xmlns:a16="http://schemas.microsoft.com/office/drawing/2014/main" id="{855B6082-2A33-4774-AAAA-CF4AA356081F}"/>
              </a:ext>
            </a:extLst>
          </p:cNvPr>
          <p:cNvGraphicFramePr>
            <a:graphicFrameLocks/>
          </p:cNvGraphicFramePr>
          <p:nvPr>
            <p:extLst>
              <p:ext uri="{D42A27DB-BD31-4B8C-83A1-F6EECF244321}">
                <p14:modId xmlns:p14="http://schemas.microsoft.com/office/powerpoint/2010/main" val="3655049844"/>
              </p:ext>
            </p:extLst>
          </p:nvPr>
        </p:nvGraphicFramePr>
        <p:xfrm>
          <a:off x="721629" y="1775144"/>
          <a:ext cx="5873724" cy="3756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744973372"/>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708277">
                  <a:extLst>
                    <a:ext uri="{9D8B030D-6E8A-4147-A177-3AD203B41FA5}">
                      <a16:colId xmlns:a16="http://schemas.microsoft.com/office/drawing/2014/main" val="452260278"/>
                    </a:ext>
                  </a:extLst>
                </a:gridCol>
                <a:gridCol w="1860084">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4 879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-1 104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26,4</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6 251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11,8</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11 129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-2 407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044641813"/>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98751">
                  <a:extLst>
                    <a:ext uri="{9D8B030D-6E8A-4147-A177-3AD203B41FA5}">
                      <a16:colId xmlns:a16="http://schemas.microsoft.com/office/drawing/2014/main" val="3172541576"/>
                    </a:ext>
                  </a:extLst>
                </a:gridCol>
                <a:gridCol w="18863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2 745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-27,7</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41,7</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6 454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18,5</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555335"/>
            <a:ext cx="4725925" cy="1882229"/>
          </a:xfrm>
        </p:spPr>
        <p:txBody>
          <a:bodyPr/>
          <a:lstStyle/>
          <a:p>
            <a:pPr lvl="4"/>
            <a:r>
              <a:rPr lang="sv-SE" sz="1400" dirty="0"/>
              <a:t>Antalet invånare ökade med 0,4 procent i länet och 0,4 procent i Örebro kommun under första kvartalet. </a:t>
            </a:r>
          </a:p>
          <a:p>
            <a:pPr lvl="4"/>
            <a:r>
              <a:rPr lang="sv-SE" sz="1400" dirty="0"/>
              <a:t>I Sverige ökade antalet invånare med 0,8 procent under samma period. </a:t>
            </a:r>
          </a:p>
          <a:p>
            <a:pPr lvl="4"/>
            <a:r>
              <a:rPr lang="sv-SE" sz="1400" dirty="0"/>
              <a:t>På 10 år har befolkningen i Örebro ökat med nästan 15 procent.</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4" y="1458441"/>
            <a:ext cx="2488292"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7364A5C4-767A-4014-ABBB-FF692FDDC29C}"/>
              </a:ext>
            </a:extLst>
          </p:cNvPr>
          <p:cNvGraphicFramePr>
            <a:graphicFrameLocks noGrp="1"/>
          </p:cNvGraphicFramePr>
          <p:nvPr>
            <p:extLst>
              <p:ext uri="{D42A27DB-BD31-4B8C-83A1-F6EECF244321}">
                <p14:modId xmlns:p14="http://schemas.microsoft.com/office/powerpoint/2010/main" val="1476351559"/>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3352816426"/>
                    </a:ext>
                  </a:extLst>
                </a:gridCol>
                <a:gridCol w="842884">
                  <a:extLst>
                    <a:ext uri="{9D8B030D-6E8A-4147-A177-3AD203B41FA5}">
                      <a16:colId xmlns:a16="http://schemas.microsoft.com/office/drawing/2014/main" val="3210109251"/>
                    </a:ext>
                  </a:extLst>
                </a:gridCol>
                <a:gridCol w="822850">
                  <a:extLst>
                    <a:ext uri="{9D8B030D-6E8A-4147-A177-3AD203B41FA5}">
                      <a16:colId xmlns:a16="http://schemas.microsoft.com/office/drawing/2014/main" val="1579469305"/>
                    </a:ext>
                  </a:extLst>
                </a:gridCol>
                <a:gridCol w="748442">
                  <a:extLst>
                    <a:ext uri="{9D8B030D-6E8A-4147-A177-3AD203B41FA5}">
                      <a16:colId xmlns:a16="http://schemas.microsoft.com/office/drawing/2014/main" val="2913725259"/>
                    </a:ext>
                  </a:extLst>
                </a:gridCol>
                <a:gridCol w="575749">
                  <a:extLst>
                    <a:ext uri="{9D8B030D-6E8A-4147-A177-3AD203B41FA5}">
                      <a16:colId xmlns:a16="http://schemas.microsoft.com/office/drawing/2014/main" val="3756813267"/>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1732766"/>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300967469"/>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10 468,5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2348899071"/>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751567499"/>
                  </a:ext>
                </a:extLst>
              </a:tr>
              <a:tr h="359495">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extLst>
                  <a:ext uri="{0D108BD9-81ED-4DB2-BD59-A6C34878D82A}">
                    <a16:rowId xmlns:a16="http://schemas.microsoft.com/office/drawing/2014/main" val="3808283939"/>
                  </a:ext>
                </a:extLst>
              </a:tr>
              <a:tr h="359495">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 </a:t>
                      </a:r>
                    </a:p>
                  </a:txBody>
                  <a:tcPr marL="9525" marR="9525" marT="9525" marB="0" anchor="ctr"/>
                </a:tc>
                <a:extLst>
                  <a:ext uri="{0D108BD9-81ED-4DB2-BD59-A6C34878D82A}">
                    <a16:rowId xmlns:a16="http://schemas.microsoft.com/office/drawing/2014/main" val="1714817989"/>
                  </a:ext>
                </a:extLst>
              </a:tr>
            </a:tbl>
          </a:graphicData>
        </a:graphic>
      </p:graphicFrame>
      <p:graphicFrame>
        <p:nvGraphicFramePr>
          <p:cNvPr id="13" name="Diagram 6">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3738155841"/>
              </p:ext>
            </p:extLst>
          </p:nvPr>
        </p:nvGraphicFramePr>
        <p:xfrm>
          <a:off x="721633" y="2000720"/>
          <a:ext cx="5798810" cy="37064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683521"/>
            <a:ext cx="4725917" cy="1745477"/>
          </a:xfrm>
        </p:spPr>
        <p:txBody>
          <a:bodyPr/>
          <a:lstStyle/>
          <a:p>
            <a:pPr lvl="4"/>
            <a:r>
              <a:rPr lang="sv-SE" sz="1400" dirty="0"/>
              <a:t>Bostadsbyggandet minskade med 45 procent i länet och 87 procent i Örebro kommun under kvartalet jämfört med samma period förra året.</a:t>
            </a:r>
          </a:p>
          <a:p>
            <a:pPr lvl="4"/>
            <a:r>
              <a:rPr lang="sv-SE" sz="1400" dirty="0"/>
              <a:t>På helårsbasis har antalet påbörjade bostäder minskat med 60 procent i länet och 69 procent i Örebro kommun.</a:t>
            </a:r>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2382290"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F594F299-FA5C-426E-B95A-FD7B4D2A63C7}"/>
              </a:ext>
            </a:extLst>
          </p:cNvPr>
          <p:cNvGraphicFramePr>
            <a:graphicFrameLocks noGrp="1"/>
          </p:cNvGraphicFramePr>
          <p:nvPr>
            <p:extLst>
              <p:ext uri="{D42A27DB-BD31-4B8C-83A1-F6EECF244321}">
                <p14:modId xmlns:p14="http://schemas.microsoft.com/office/powerpoint/2010/main" val="2997139866"/>
              </p:ext>
            </p:extLst>
          </p:nvPr>
        </p:nvGraphicFramePr>
        <p:xfrm>
          <a:off x="6744445" y="3720820"/>
          <a:ext cx="4725916" cy="215928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4099554674"/>
                    </a:ext>
                  </a:extLst>
                </a:gridCol>
                <a:gridCol w="685604">
                  <a:extLst>
                    <a:ext uri="{9D8B030D-6E8A-4147-A177-3AD203B41FA5}">
                      <a16:colId xmlns:a16="http://schemas.microsoft.com/office/drawing/2014/main" val="1020727187"/>
                    </a:ext>
                  </a:extLst>
                </a:gridCol>
                <a:gridCol w="777813">
                  <a:extLst>
                    <a:ext uri="{9D8B030D-6E8A-4147-A177-3AD203B41FA5}">
                      <a16:colId xmlns:a16="http://schemas.microsoft.com/office/drawing/2014/main" val="3263816323"/>
                    </a:ext>
                  </a:extLst>
                </a:gridCol>
                <a:gridCol w="615768">
                  <a:extLst>
                    <a:ext uri="{9D8B030D-6E8A-4147-A177-3AD203B41FA5}">
                      <a16:colId xmlns:a16="http://schemas.microsoft.com/office/drawing/2014/main" val="2922210740"/>
                    </a:ext>
                  </a:extLst>
                </a:gridCol>
                <a:gridCol w="561754">
                  <a:extLst>
                    <a:ext uri="{9D8B030D-6E8A-4147-A177-3AD203B41FA5}">
                      <a16:colId xmlns:a16="http://schemas.microsoft.com/office/drawing/2014/main" val="3938442554"/>
                    </a:ext>
                  </a:extLst>
                </a:gridCol>
                <a:gridCol w="541259">
                  <a:extLst>
                    <a:ext uri="{9D8B030D-6E8A-4147-A177-3AD203B41FA5}">
                      <a16:colId xmlns:a16="http://schemas.microsoft.com/office/drawing/2014/main" val="339066399"/>
                    </a:ext>
                  </a:extLst>
                </a:gridCol>
              </a:tblGrid>
              <a:tr h="3155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97829029"/>
                  </a:ext>
                </a:extLst>
              </a:tr>
              <a:tr h="33131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404663930"/>
                  </a:ext>
                </a:extLst>
              </a:tr>
              <a:tr h="37810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2593566320"/>
                  </a:ext>
                </a:extLst>
              </a:tr>
              <a:tr h="37810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678756919"/>
                  </a:ext>
                </a:extLst>
              </a:tr>
              <a:tr h="37810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913011230"/>
                  </a:ext>
                </a:extLst>
              </a:tr>
              <a:tr h="378109">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2887687390"/>
                  </a:ext>
                </a:extLst>
              </a:tr>
            </a:tbl>
          </a:graphicData>
        </a:graphic>
      </p:graphicFrame>
      <p:graphicFrame>
        <p:nvGraphicFramePr>
          <p:cNvPr id="13" name="Diagram 6">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3249480024"/>
              </p:ext>
            </p:extLst>
          </p:nvPr>
        </p:nvGraphicFramePr>
        <p:xfrm>
          <a:off x="721637" y="1949297"/>
          <a:ext cx="5885180" cy="37165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1"/>
            <a:ext cx="4725923" cy="261782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19811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9" y="480681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389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graphicFrame>
        <p:nvGraphicFramePr>
          <p:cNvPr id="4" name="Tabell 3">
            <a:extLst>
              <a:ext uri="{FF2B5EF4-FFF2-40B4-BE49-F238E27FC236}">
                <a16:creationId xmlns:a16="http://schemas.microsoft.com/office/drawing/2014/main" id="{931AE58A-1EBA-4149-9639-3ECCDA387668}"/>
              </a:ext>
            </a:extLst>
          </p:cNvPr>
          <p:cNvGraphicFramePr>
            <a:graphicFrameLocks noGrp="1"/>
          </p:cNvGraphicFramePr>
          <p:nvPr>
            <p:extLst>
              <p:ext uri="{D42A27DB-BD31-4B8C-83A1-F6EECF244321}">
                <p14:modId xmlns:p14="http://schemas.microsoft.com/office/powerpoint/2010/main" val="2654949430"/>
              </p:ext>
            </p:extLst>
          </p:nvPr>
        </p:nvGraphicFramePr>
        <p:xfrm>
          <a:off x="6744441" y="2482085"/>
          <a:ext cx="4725922" cy="2174104"/>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2916645953"/>
                    </a:ext>
                  </a:extLst>
                </a:gridCol>
                <a:gridCol w="685605">
                  <a:extLst>
                    <a:ext uri="{9D8B030D-6E8A-4147-A177-3AD203B41FA5}">
                      <a16:colId xmlns:a16="http://schemas.microsoft.com/office/drawing/2014/main" val="3077396755"/>
                    </a:ext>
                  </a:extLst>
                </a:gridCol>
                <a:gridCol w="777814">
                  <a:extLst>
                    <a:ext uri="{9D8B030D-6E8A-4147-A177-3AD203B41FA5}">
                      <a16:colId xmlns:a16="http://schemas.microsoft.com/office/drawing/2014/main" val="3043351103"/>
                    </a:ext>
                  </a:extLst>
                </a:gridCol>
                <a:gridCol w="572048">
                  <a:extLst>
                    <a:ext uri="{9D8B030D-6E8A-4147-A177-3AD203B41FA5}">
                      <a16:colId xmlns:a16="http://schemas.microsoft.com/office/drawing/2014/main" val="398498140"/>
                    </a:ext>
                  </a:extLst>
                </a:gridCol>
                <a:gridCol w="605475">
                  <a:extLst>
                    <a:ext uri="{9D8B030D-6E8A-4147-A177-3AD203B41FA5}">
                      <a16:colId xmlns:a16="http://schemas.microsoft.com/office/drawing/2014/main" val="27917313"/>
                    </a:ext>
                  </a:extLst>
                </a:gridCol>
                <a:gridCol w="541260">
                  <a:extLst>
                    <a:ext uri="{9D8B030D-6E8A-4147-A177-3AD203B41FA5}">
                      <a16:colId xmlns:a16="http://schemas.microsoft.com/office/drawing/2014/main" val="4033701741"/>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179888354"/>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732643796"/>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2646093300"/>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3580375222"/>
                  </a:ext>
                </a:extLst>
              </a:tr>
              <a:tr h="281958">
                <a:tc>
                  <a:txBody>
                    <a:bodyPr/>
                    <a:lstStyle/>
                    <a:p>
                      <a:pPr marL="72000" algn="l" fontAlgn="b"/>
                      <a:r>
                        <a:rPr lang="sv-SE" sz="800" b="1" u="none" strike="noStrike" dirty="0">
                          <a:effectLst/>
                        </a:rPr>
                        <a:t>Örebro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extLst>
                  <a:ext uri="{0D108BD9-81ED-4DB2-BD59-A6C34878D82A}">
                    <a16:rowId xmlns:a16="http://schemas.microsoft.com/office/drawing/2014/main" val="2480853882"/>
                  </a:ext>
                </a:extLst>
              </a:tr>
              <a:tr h="281958">
                <a:tc>
                  <a:txBody>
                    <a:bodyPr/>
                    <a:lstStyle/>
                    <a:p>
                      <a:pPr marL="72000" algn="l" fontAlgn="b"/>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71 </a:t>
                      </a:r>
                    </a:p>
                  </a:txBody>
                  <a:tcPr marL="9525" marR="9525" marT="9525" marB="0" anchor="ctr"/>
                </a:tc>
                <a:extLst>
                  <a:ext uri="{0D108BD9-81ED-4DB2-BD59-A6C34878D82A}">
                    <a16:rowId xmlns:a16="http://schemas.microsoft.com/office/drawing/2014/main" val="1947523943"/>
                  </a:ext>
                </a:extLst>
              </a:tr>
              <a:tr h="281958">
                <a:tc>
                  <a:txBody>
                    <a:bodyPr/>
                    <a:lstStyle/>
                    <a:p>
                      <a:pPr marL="72000" algn="l" fontAlgn="b"/>
                      <a:r>
                        <a:rPr lang="sv-SE" sz="800" b="1" u="none" strike="noStrike" dirty="0">
                          <a:effectLst/>
                        </a:rPr>
                        <a:t>Örebro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072408172"/>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77 </a:t>
                      </a:r>
                    </a:p>
                  </a:txBody>
                  <a:tcPr marL="9525" marR="9525" marT="9525" marB="0" anchor="ctr"/>
                </a:tc>
                <a:extLst>
                  <a:ext uri="{0D108BD9-81ED-4DB2-BD59-A6C34878D82A}">
                    <a16:rowId xmlns:a16="http://schemas.microsoft.com/office/drawing/2014/main" val="1186688527"/>
                  </a:ext>
                </a:extLst>
              </a:tr>
            </a:tbl>
          </a:graphicData>
        </a:graphic>
      </p:graphicFrame>
      <p:sp>
        <p:nvSpPr>
          <p:cNvPr id="11" name="textruta 10">
            <a:extLst>
              <a:ext uri="{FF2B5EF4-FFF2-40B4-BE49-F238E27FC236}">
                <a16:creationId xmlns:a16="http://schemas.microsoft.com/office/drawing/2014/main" id="{53DE869A-5839-4758-A680-2C262B656D9D}"/>
              </a:ext>
            </a:extLst>
          </p:cNvPr>
          <p:cNvSpPr txBox="1"/>
          <p:nvPr/>
        </p:nvSpPr>
        <p:spPr>
          <a:xfrm>
            <a:off x="10337006" y="4990788"/>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6">
            <a:extLst>
              <a:ext uri="{FF2B5EF4-FFF2-40B4-BE49-F238E27FC236}">
                <a16:creationId xmlns:a16="http://schemas.microsoft.com/office/drawing/2014/main" id="{A609A1A2-4396-47E4-8621-A16E734C9675}"/>
              </a:ext>
            </a:extLst>
          </p:cNvPr>
          <p:cNvGraphicFramePr>
            <a:graphicFrameLocks/>
          </p:cNvGraphicFramePr>
          <p:nvPr>
            <p:extLst>
              <p:ext uri="{D42A27DB-BD31-4B8C-83A1-F6EECF244321}">
                <p14:modId xmlns:p14="http://schemas.microsoft.com/office/powerpoint/2010/main" val="808801554"/>
              </p:ext>
            </p:extLst>
          </p:nvPr>
        </p:nvGraphicFramePr>
        <p:xfrm>
          <a:off x="765928" y="2164740"/>
          <a:ext cx="5803894" cy="35182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7E656A0B-4922-4C0A-B197-A03FA525A773}"/>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488552331"/>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a:solidFill>
                            <a:srgbClr val="000000"/>
                          </a:solidFill>
                          <a:effectLst/>
                          <a:latin typeface="Futura Std Book" panose="020B0502020204020303" pitchFamily="34" charset="0"/>
                        </a:rPr>
                        <a:t>Örebro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Karlskoga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Örebro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Örebro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63AED92A-7868-497B-8F09-9B51D5D1301D}"/>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108384077"/>
              </p:ext>
            </p:extLst>
          </p:nvPr>
        </p:nvGraphicFramePr>
        <p:xfrm>
          <a:off x="6167438" y="106615"/>
          <a:ext cx="5689601" cy="6418016"/>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795817832"/>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14 166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01126">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01126">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01126">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01126">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7 626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41</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1121273573"/>
                  </a:ext>
                </a:extLst>
              </a:tr>
              <a:tr h="401126">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01126">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401126">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58648B3D-D626-4AC2-A074-E8890990D401}"/>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D5C31535-0683-49E0-B2D6-E4E3C1535AC9}"/>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46094985"/>
              </p:ext>
            </p:extLst>
          </p:nvPr>
        </p:nvGraphicFramePr>
        <p:xfrm>
          <a:off x="6167440" y="106615"/>
          <a:ext cx="5702807" cy="64249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0156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562">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11 129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562">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93360832"/>
                  </a:ext>
                </a:extLst>
              </a:tr>
              <a:tr h="401562">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559525621"/>
                  </a:ext>
                </a:extLst>
              </a:tr>
              <a:tr h="401562">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947986397"/>
                  </a:ext>
                </a:extLst>
              </a:tr>
              <a:tr h="401562">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401562">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944598109"/>
                  </a:ext>
                </a:extLst>
              </a:tr>
              <a:tr h="401562">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3208508909"/>
                  </a:ext>
                </a:extLst>
              </a:tr>
              <a:tr h="401562">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6 454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121273573"/>
                  </a:ext>
                </a:extLst>
              </a:tr>
              <a:tr h="401562">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401562">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047465816"/>
                  </a:ext>
                </a:extLst>
              </a:tr>
              <a:tr h="401562">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226078857"/>
                  </a:ext>
                </a:extLst>
              </a:tr>
              <a:tr h="401562">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443966492"/>
                  </a:ext>
                </a:extLst>
              </a:tr>
              <a:tr h="401562">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8214176B-5F12-412F-B296-F42C21A45104}"/>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362671803"/>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306 984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11 507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Degerfors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16 245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6 824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30 521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22 233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5 589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8 649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23 594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4 571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10 731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156 994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146C9907-DB4C-4D92-9B46-77EF29609F41}"/>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5307013"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837606201"/>
              </p:ext>
            </p:extLst>
          </p:nvPr>
        </p:nvGraphicFramePr>
        <p:xfrm>
          <a:off x="6164962" y="106615"/>
          <a:ext cx="4871338" cy="6418016"/>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01126">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44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Lekeberg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87</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70</a:t>
                      </a:r>
                    </a:p>
                  </a:txBody>
                  <a:tcPr marL="0" marR="0" marT="0" marB="0" anchor="ctr"/>
                </a:tc>
                <a:extLst>
                  <a:ext uri="{0D108BD9-81ED-4DB2-BD59-A6C34878D82A}">
                    <a16:rowId xmlns:a16="http://schemas.microsoft.com/office/drawing/2014/main" val="3055248050"/>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himmel, utomhus, byggnad, vatten&#10;&#10;Automatiskt genererad beskrivning">
            <a:extLst>
              <a:ext uri="{FF2B5EF4-FFF2-40B4-BE49-F238E27FC236}">
                <a16:creationId xmlns:a16="http://schemas.microsoft.com/office/drawing/2014/main" id="{DC078A03-353B-4527-A8DC-79BC33448117}"/>
              </a:ext>
            </a:extLst>
          </p:cNvPr>
          <p:cNvPicPr>
            <a:picLocks noGrp="1" noChangeAspect="1"/>
          </p:cNvPicPr>
          <p:nvPr>
            <p:ph type="pic" sz="quarter" idx="13"/>
          </p:nvPr>
        </p:nvPicPr>
        <p:blipFill>
          <a:blip r:embed="rId2"/>
          <a:srcRect t="5193" b="51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7" y="1628775"/>
            <a:ext cx="5404149" cy="3960175"/>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5160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29375" y="19524"/>
            <a:ext cx="6244640" cy="6818952"/>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2925</TotalTime>
  <Words>3187</Words>
  <Application>Microsoft Office PowerPoint</Application>
  <PresentationFormat>Bredbild</PresentationFormat>
  <Paragraphs>1219</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562</cp:revision>
  <cp:lastPrinted>2022-06-28T07:26:37Z</cp:lastPrinted>
  <dcterms:created xsi:type="dcterms:W3CDTF">2019-04-29T08:02:07Z</dcterms:created>
  <dcterms:modified xsi:type="dcterms:W3CDTF">2022-06-29T12:02:36Z</dcterms:modified>
</cp:coreProperties>
</file>