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369" r:id="rId2"/>
    <p:sldId id="308" r:id="rId3"/>
    <p:sldId id="347" r:id="rId4"/>
    <p:sldId id="351" r:id="rId5"/>
    <p:sldId id="372" r:id="rId6"/>
    <p:sldId id="373" r:id="rId7"/>
    <p:sldId id="354" r:id="rId8"/>
    <p:sldId id="374" r:id="rId9"/>
    <p:sldId id="375" r:id="rId10"/>
    <p:sldId id="358" r:id="rId11"/>
    <p:sldId id="359" r:id="rId12"/>
    <p:sldId id="379" r:id="rId13"/>
    <p:sldId id="380" r:id="rId14"/>
    <p:sldId id="376" r:id="rId15"/>
    <p:sldId id="377" r:id="rId16"/>
    <p:sldId id="378" r:id="rId17"/>
    <p:sldId id="316" r:id="rId18"/>
    <p:sldId id="363" r:id="rId19"/>
    <p:sldId id="364" r:id="rId20"/>
    <p:sldId id="365" r:id="rId21"/>
    <p:sldId id="366" r:id="rId22"/>
    <p:sldId id="367"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51"/>
            <p14:sldId id="372"/>
            <p14:sldId id="373"/>
            <p14:sldId id="354"/>
            <p14:sldId id="374"/>
            <p14:sldId id="375"/>
            <p14:sldId id="358"/>
            <p14:sldId id="359"/>
            <p14:sldId id="379"/>
            <p14:sldId id="380"/>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A5CB25-6717-A620-B7D7-8513D202915E}" name="Simon Nygren Greus" initials="SNG" userId="S::simon.nygren.greu@indikator.org::e107ea70-7480-4a9e-b65e-270b1cad1fe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iktor Gustafsson" initials="VG" lastIdx="2" clrIdx="0">
    <p:extLst>
      <p:ext uri="{19B8F6BF-5375-455C-9EA6-DF929625EA0E}">
        <p15:presenceInfo xmlns:p15="http://schemas.microsoft.com/office/powerpoint/2012/main" userId="Viktor Gustafsson" providerId="None"/>
      </p:ext>
    </p:extLst>
  </p:cmAuthor>
  <p:cmAuthor id="2" name="Rasmus Ragnarsson" initials="RR" lastIdx="2" clrIdx="1">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7F"/>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61" d="100"/>
          <a:sy n="61" d="100"/>
        </p:scale>
        <p:origin x="576" y="4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8.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3.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5.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350.25</c:v>
                </c:pt>
                <c:pt idx="1">
                  <c:v>361</c:v>
                </c:pt>
                <c:pt idx="2">
                  <c:v>351.5</c:v>
                </c:pt>
                <c:pt idx="3">
                  <c:v>337.75</c:v>
                </c:pt>
                <c:pt idx="4">
                  <c:v>332.75</c:v>
                </c:pt>
                <c:pt idx="5">
                  <c:v>331.5</c:v>
                </c:pt>
                <c:pt idx="6">
                  <c:v>334</c:v>
                </c:pt>
                <c:pt idx="7">
                  <c:v>325.75</c:v>
                </c:pt>
                <c:pt idx="8">
                  <c:v>329.25</c:v>
                </c:pt>
                <c:pt idx="9">
                  <c:v>328</c:v>
                </c:pt>
                <c:pt idx="10">
                  <c:v>339.5</c:v>
                </c:pt>
                <c:pt idx="11">
                  <c:v>355.25</c:v>
                </c:pt>
                <c:pt idx="12">
                  <c:v>363.5</c:v>
                </c:pt>
                <c:pt idx="13">
                  <c:v>371.75</c:v>
                </c:pt>
                <c:pt idx="14">
                  <c:v>376.25</c:v>
                </c:pt>
                <c:pt idx="15">
                  <c:v>389</c:v>
                </c:pt>
                <c:pt idx="16">
                  <c:v>400</c:v>
                </c:pt>
                <c:pt idx="17">
                  <c:v>401</c:v>
                </c:pt>
                <c:pt idx="18">
                  <c:v>411</c:v>
                </c:pt>
                <c:pt idx="19">
                  <c:v>412</c:v>
                </c:pt>
                <c:pt idx="20">
                  <c:v>412.5</c:v>
                </c:pt>
                <c:pt idx="21">
                  <c:v>414.5</c:v>
                </c:pt>
                <c:pt idx="22">
                  <c:v>411.75</c:v>
                </c:pt>
                <c:pt idx="23">
                  <c:v>385.75</c:v>
                </c:pt>
                <c:pt idx="24">
                  <c:v>376.75</c:v>
                </c:pt>
                <c:pt idx="25">
                  <c:v>375.5</c:v>
                </c:pt>
                <c:pt idx="26">
                  <c:v>368.75</c:v>
                </c:pt>
                <c:pt idx="27">
                  <c:v>391.75</c:v>
                </c:pt>
                <c:pt idx="28">
                  <c:v>375.25</c:v>
                </c:pt>
                <c:pt idx="29">
                  <c:v>374</c:v>
                </c:pt>
                <c:pt idx="30">
                  <c:v>369.75</c:v>
                </c:pt>
                <c:pt idx="31">
                  <c:v>381.75</c:v>
                </c:pt>
                <c:pt idx="32">
                  <c:v>390.75</c:v>
                </c:pt>
                <c:pt idx="33">
                  <c:v>389.75</c:v>
                </c:pt>
                <c:pt idx="34">
                  <c:v>413.75</c:v>
                </c:pt>
                <c:pt idx="35">
                  <c:v>424.75</c:v>
                </c:pt>
                <c:pt idx="36">
                  <c:v>440.25</c:v>
                </c:pt>
                <c:pt idx="37">
                  <c:v>453.75</c:v>
                </c:pt>
                <c:pt idx="38">
                  <c:v>450.75</c:v>
                </c:pt>
                <c:pt idx="39">
                  <c:v>437.25</c:v>
                </c:pt>
                <c:pt idx="40">
                  <c:v>439.75</c:v>
                </c:pt>
              </c:numCache>
            </c:numRef>
          </c:val>
          <c:smooth val="0"/>
          <c:extLst>
            <c:ext xmlns:c16="http://schemas.microsoft.com/office/drawing/2014/chart" uri="{C3380CC4-5D6E-409C-BE32-E72D297353CC}">
              <c16:uniqueId val="{00000000-7C44-4CCB-9CFB-D63FBF760329}"/>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209.75</c:v>
                </c:pt>
                <c:pt idx="1">
                  <c:v>220</c:v>
                </c:pt>
                <c:pt idx="2">
                  <c:v>217.25</c:v>
                </c:pt>
                <c:pt idx="3">
                  <c:v>211.75</c:v>
                </c:pt>
                <c:pt idx="4">
                  <c:v>206.25</c:v>
                </c:pt>
                <c:pt idx="5">
                  <c:v>204.25</c:v>
                </c:pt>
                <c:pt idx="6">
                  <c:v>205.5</c:v>
                </c:pt>
                <c:pt idx="7">
                  <c:v>202</c:v>
                </c:pt>
                <c:pt idx="8">
                  <c:v>207</c:v>
                </c:pt>
                <c:pt idx="9">
                  <c:v>210.25</c:v>
                </c:pt>
                <c:pt idx="10">
                  <c:v>217.25</c:v>
                </c:pt>
                <c:pt idx="11">
                  <c:v>225</c:v>
                </c:pt>
                <c:pt idx="12">
                  <c:v>224.75</c:v>
                </c:pt>
                <c:pt idx="13">
                  <c:v>225</c:v>
                </c:pt>
                <c:pt idx="14">
                  <c:v>228.5</c:v>
                </c:pt>
                <c:pt idx="15">
                  <c:v>239</c:v>
                </c:pt>
                <c:pt idx="16">
                  <c:v>248.75</c:v>
                </c:pt>
                <c:pt idx="17">
                  <c:v>251</c:v>
                </c:pt>
                <c:pt idx="18">
                  <c:v>260.5</c:v>
                </c:pt>
                <c:pt idx="19">
                  <c:v>254.25</c:v>
                </c:pt>
                <c:pt idx="20">
                  <c:v>252.75</c:v>
                </c:pt>
                <c:pt idx="21">
                  <c:v>259.25</c:v>
                </c:pt>
                <c:pt idx="22">
                  <c:v>252.75</c:v>
                </c:pt>
                <c:pt idx="23">
                  <c:v>242.75</c:v>
                </c:pt>
                <c:pt idx="24">
                  <c:v>243.75</c:v>
                </c:pt>
                <c:pt idx="25">
                  <c:v>239.25</c:v>
                </c:pt>
                <c:pt idx="26">
                  <c:v>241.75</c:v>
                </c:pt>
                <c:pt idx="27">
                  <c:v>256</c:v>
                </c:pt>
                <c:pt idx="28">
                  <c:v>243.25</c:v>
                </c:pt>
                <c:pt idx="29">
                  <c:v>239.5</c:v>
                </c:pt>
                <c:pt idx="30">
                  <c:v>234.25</c:v>
                </c:pt>
                <c:pt idx="31">
                  <c:v>237</c:v>
                </c:pt>
                <c:pt idx="32">
                  <c:v>240.75</c:v>
                </c:pt>
                <c:pt idx="33">
                  <c:v>237.25</c:v>
                </c:pt>
                <c:pt idx="34">
                  <c:v>249</c:v>
                </c:pt>
                <c:pt idx="35">
                  <c:v>256.5</c:v>
                </c:pt>
                <c:pt idx="36">
                  <c:v>266.5</c:v>
                </c:pt>
                <c:pt idx="37">
                  <c:v>275.5</c:v>
                </c:pt>
                <c:pt idx="38">
                  <c:v>274.25</c:v>
                </c:pt>
                <c:pt idx="39">
                  <c:v>265.25</c:v>
                </c:pt>
                <c:pt idx="40">
                  <c:v>266.75</c:v>
                </c:pt>
              </c:numCache>
            </c:numRef>
          </c:val>
          <c:smooth val="0"/>
          <c:extLst>
            <c:ext xmlns:c16="http://schemas.microsoft.com/office/drawing/2014/chart" uri="{C3380CC4-5D6E-409C-BE32-E72D297353CC}">
              <c16:uniqueId val="{00000001-7C44-4CCB-9CFB-D63FBF76032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43.5</c:v>
                </c:pt>
                <c:pt idx="1">
                  <c:v>46.5</c:v>
                </c:pt>
                <c:pt idx="2">
                  <c:v>49</c:v>
                </c:pt>
                <c:pt idx="3">
                  <c:v>45</c:v>
                </c:pt>
                <c:pt idx="4">
                  <c:v>46.75</c:v>
                </c:pt>
                <c:pt idx="5">
                  <c:v>43.5</c:v>
                </c:pt>
                <c:pt idx="6">
                  <c:v>41</c:v>
                </c:pt>
                <c:pt idx="7">
                  <c:v>40.75</c:v>
                </c:pt>
                <c:pt idx="8">
                  <c:v>39.5</c:v>
                </c:pt>
                <c:pt idx="9">
                  <c:v>42.75</c:v>
                </c:pt>
                <c:pt idx="10">
                  <c:v>43.75</c:v>
                </c:pt>
                <c:pt idx="11">
                  <c:v>45.25</c:v>
                </c:pt>
                <c:pt idx="12">
                  <c:v>45</c:v>
                </c:pt>
                <c:pt idx="13">
                  <c:v>40</c:v>
                </c:pt>
                <c:pt idx="14">
                  <c:v>39.5</c:v>
                </c:pt>
                <c:pt idx="15">
                  <c:v>38.25</c:v>
                </c:pt>
                <c:pt idx="16">
                  <c:v>37.25</c:v>
                </c:pt>
                <c:pt idx="17">
                  <c:v>40.5</c:v>
                </c:pt>
                <c:pt idx="18">
                  <c:v>37.75</c:v>
                </c:pt>
                <c:pt idx="19">
                  <c:v>38.25</c:v>
                </c:pt>
                <c:pt idx="20">
                  <c:v>38</c:v>
                </c:pt>
                <c:pt idx="21">
                  <c:v>36.5</c:v>
                </c:pt>
                <c:pt idx="22">
                  <c:v>34.75</c:v>
                </c:pt>
                <c:pt idx="23">
                  <c:v>38.25</c:v>
                </c:pt>
                <c:pt idx="24">
                  <c:v>40.25</c:v>
                </c:pt>
                <c:pt idx="25">
                  <c:v>43.25</c:v>
                </c:pt>
                <c:pt idx="26">
                  <c:v>49</c:v>
                </c:pt>
                <c:pt idx="27">
                  <c:v>46.5</c:v>
                </c:pt>
                <c:pt idx="28">
                  <c:v>47.5</c:v>
                </c:pt>
                <c:pt idx="29">
                  <c:v>49.25</c:v>
                </c:pt>
                <c:pt idx="30">
                  <c:v>50.5</c:v>
                </c:pt>
                <c:pt idx="31">
                  <c:v>52</c:v>
                </c:pt>
                <c:pt idx="32">
                  <c:v>54</c:v>
                </c:pt>
                <c:pt idx="33">
                  <c:v>50.5</c:v>
                </c:pt>
                <c:pt idx="34">
                  <c:v>46.25</c:v>
                </c:pt>
                <c:pt idx="35">
                  <c:v>42.75</c:v>
                </c:pt>
                <c:pt idx="36">
                  <c:v>35.75</c:v>
                </c:pt>
                <c:pt idx="37">
                  <c:v>36.25</c:v>
                </c:pt>
                <c:pt idx="38">
                  <c:v>40.5</c:v>
                </c:pt>
                <c:pt idx="39">
                  <c:v>40.5</c:v>
                </c:pt>
                <c:pt idx="40">
                  <c:v>43</c:v>
                </c:pt>
              </c:numCache>
            </c:numRef>
          </c:val>
          <c:smooth val="0"/>
          <c:extLst>
            <c:ext xmlns:c16="http://schemas.microsoft.com/office/drawing/2014/chart" uri="{C3380CC4-5D6E-409C-BE32-E72D297353CC}">
              <c16:uniqueId val="{00000000-1B0F-42EA-B3CB-E0DA375B309D}"/>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24</c:v>
                </c:pt>
                <c:pt idx="1">
                  <c:v>26.5</c:v>
                </c:pt>
                <c:pt idx="2">
                  <c:v>28</c:v>
                </c:pt>
                <c:pt idx="3">
                  <c:v>26.75</c:v>
                </c:pt>
                <c:pt idx="4">
                  <c:v>27.25</c:v>
                </c:pt>
                <c:pt idx="5">
                  <c:v>24.5</c:v>
                </c:pt>
                <c:pt idx="6">
                  <c:v>22</c:v>
                </c:pt>
                <c:pt idx="7">
                  <c:v>21</c:v>
                </c:pt>
                <c:pt idx="8">
                  <c:v>22.5</c:v>
                </c:pt>
                <c:pt idx="9">
                  <c:v>24.5</c:v>
                </c:pt>
                <c:pt idx="10">
                  <c:v>25</c:v>
                </c:pt>
                <c:pt idx="11">
                  <c:v>26.25</c:v>
                </c:pt>
                <c:pt idx="12">
                  <c:v>24.75</c:v>
                </c:pt>
                <c:pt idx="13">
                  <c:v>22.75</c:v>
                </c:pt>
                <c:pt idx="14">
                  <c:v>23.25</c:v>
                </c:pt>
                <c:pt idx="15">
                  <c:v>24.25</c:v>
                </c:pt>
                <c:pt idx="16">
                  <c:v>24.5</c:v>
                </c:pt>
                <c:pt idx="17">
                  <c:v>25.75</c:v>
                </c:pt>
                <c:pt idx="18">
                  <c:v>23.25</c:v>
                </c:pt>
                <c:pt idx="19">
                  <c:v>21.25</c:v>
                </c:pt>
                <c:pt idx="20">
                  <c:v>21</c:v>
                </c:pt>
                <c:pt idx="21">
                  <c:v>20.25</c:v>
                </c:pt>
                <c:pt idx="22">
                  <c:v>20.25</c:v>
                </c:pt>
                <c:pt idx="23">
                  <c:v>23</c:v>
                </c:pt>
                <c:pt idx="24">
                  <c:v>23.25</c:v>
                </c:pt>
                <c:pt idx="25">
                  <c:v>26</c:v>
                </c:pt>
                <c:pt idx="26">
                  <c:v>30</c:v>
                </c:pt>
                <c:pt idx="27">
                  <c:v>29.5</c:v>
                </c:pt>
                <c:pt idx="28">
                  <c:v>29.5</c:v>
                </c:pt>
                <c:pt idx="29">
                  <c:v>29.75</c:v>
                </c:pt>
                <c:pt idx="30">
                  <c:v>29</c:v>
                </c:pt>
                <c:pt idx="31">
                  <c:v>30</c:v>
                </c:pt>
                <c:pt idx="32">
                  <c:v>32.5</c:v>
                </c:pt>
                <c:pt idx="33">
                  <c:v>31.25</c:v>
                </c:pt>
                <c:pt idx="34">
                  <c:v>29.75</c:v>
                </c:pt>
                <c:pt idx="35">
                  <c:v>27.5</c:v>
                </c:pt>
                <c:pt idx="36">
                  <c:v>24.25</c:v>
                </c:pt>
                <c:pt idx="37">
                  <c:v>24.25</c:v>
                </c:pt>
                <c:pt idx="38">
                  <c:v>28.25</c:v>
                </c:pt>
                <c:pt idx="39">
                  <c:v>28.5</c:v>
                </c:pt>
                <c:pt idx="40">
                  <c:v>28.25</c:v>
                </c:pt>
              </c:numCache>
            </c:numRef>
          </c:val>
          <c:smooth val="0"/>
          <c:extLst>
            <c:ext xmlns:c16="http://schemas.microsoft.com/office/drawing/2014/chart" uri="{C3380CC4-5D6E-409C-BE32-E72D297353CC}">
              <c16:uniqueId val="{00000001-1B0F-42EA-B3CB-E0DA375B309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101.22702009405729</c:v>
                </c:pt>
                <c:pt idx="2">
                  <c:v>99.286019666524155</c:v>
                </c:pt>
                <c:pt idx="3">
                  <c:v>98.514322359982899</c:v>
                </c:pt>
                <c:pt idx="4">
                  <c:v>100.81872595126123</c:v>
                </c:pt>
                <c:pt idx="5">
                  <c:v>102.31509191962377</c:v>
                </c:pt>
                <c:pt idx="6">
                  <c:v>100.63488670371954</c:v>
                </c:pt>
                <c:pt idx="7">
                  <c:v>99.602394185549386</c:v>
                </c:pt>
                <c:pt idx="8">
                  <c:v>102.15049166310389</c:v>
                </c:pt>
                <c:pt idx="9">
                  <c:v>104.28815733219325</c:v>
                </c:pt>
                <c:pt idx="10">
                  <c:v>102.02436938862762</c:v>
                </c:pt>
                <c:pt idx="11">
                  <c:v>101.32321504916631</c:v>
                </c:pt>
                <c:pt idx="12">
                  <c:v>103.39033775117572</c:v>
                </c:pt>
                <c:pt idx="13">
                  <c:v>105.26507054296708</c:v>
                </c:pt>
                <c:pt idx="14">
                  <c:v>103.61906797776828</c:v>
                </c:pt>
                <c:pt idx="15">
                  <c:v>102.85164600042754</c:v>
                </c:pt>
                <c:pt idx="16">
                  <c:v>105.48311244121419</c:v>
                </c:pt>
                <c:pt idx="17">
                  <c:v>106.31893971782813</c:v>
                </c:pt>
                <c:pt idx="18">
                  <c:v>105.19238991021804</c:v>
                </c:pt>
                <c:pt idx="19">
                  <c:v>105.26720820863616</c:v>
                </c:pt>
                <c:pt idx="20">
                  <c:v>107.60795211628901</c:v>
                </c:pt>
                <c:pt idx="21">
                  <c:v>109.10218041898247</c:v>
                </c:pt>
                <c:pt idx="22">
                  <c:v>107.42197520307823</c:v>
                </c:pt>
                <c:pt idx="23">
                  <c:v>107.248824283882</c:v>
                </c:pt>
                <c:pt idx="24">
                  <c:v>109.45061992304403</c:v>
                </c:pt>
                <c:pt idx="25">
                  <c:v>110.33775117571612</c:v>
                </c:pt>
                <c:pt idx="26">
                  <c:v>108.82642154766994</c:v>
                </c:pt>
                <c:pt idx="27">
                  <c:v>108.00555793073963</c:v>
                </c:pt>
                <c:pt idx="28">
                  <c:v>109.99358700299273</c:v>
                </c:pt>
                <c:pt idx="29">
                  <c:v>111.13082513894827</c:v>
                </c:pt>
                <c:pt idx="30">
                  <c:v>109.6601111586148</c:v>
                </c:pt>
                <c:pt idx="31">
                  <c:v>108.06968790081231</c:v>
                </c:pt>
                <c:pt idx="32">
                  <c:v>107.90081231295426</c:v>
                </c:pt>
                <c:pt idx="33">
                  <c:v>108.92902949978624</c:v>
                </c:pt>
                <c:pt idx="34">
                  <c:v>108.14236853356135</c:v>
                </c:pt>
                <c:pt idx="35">
                  <c:v>105.20307823856349</c:v>
                </c:pt>
                <c:pt idx="36">
                  <c:v>108.4737067122702</c:v>
                </c:pt>
                <c:pt idx="37">
                  <c:v>110.17742625053441</c:v>
                </c:pt>
                <c:pt idx="38">
                  <c:v>108.6746472851646</c:v>
                </c:pt>
                <c:pt idx="39">
                  <c:v>108.50149636596836</c:v>
                </c:pt>
                <c:pt idx="40">
                  <c:v>111.76357417699872</c:v>
                </c:pt>
              </c:numCache>
            </c:numRef>
          </c:val>
          <c:smooth val="0"/>
          <c:extLst>
            <c:ext xmlns:c16="http://schemas.microsoft.com/office/drawing/2014/chart" uri="{C3380CC4-5D6E-409C-BE32-E72D297353CC}">
              <c16:uniqueId val="{00000000-F490-4188-8967-8077922077F3}"/>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101.07252539570045</c:v>
                </c:pt>
                <c:pt idx="2">
                  <c:v>100.10394519253485</c:v>
                </c:pt>
                <c:pt idx="3">
                  <c:v>99.258209307819513</c:v>
                </c:pt>
                <c:pt idx="4">
                  <c:v>101.3607370659107</c:v>
                </c:pt>
                <c:pt idx="5">
                  <c:v>102.45688636900543</c:v>
                </c:pt>
                <c:pt idx="6">
                  <c:v>101.76234349161351</c:v>
                </c:pt>
                <c:pt idx="7">
                  <c:v>100.60477202929364</c:v>
                </c:pt>
                <c:pt idx="8">
                  <c:v>102.80652019844082</c:v>
                </c:pt>
                <c:pt idx="9">
                  <c:v>104.70588235294117</c:v>
                </c:pt>
                <c:pt idx="10">
                  <c:v>103.26009922041105</c:v>
                </c:pt>
                <c:pt idx="11">
                  <c:v>102.62225372076541</c:v>
                </c:pt>
                <c:pt idx="12">
                  <c:v>104.38459721237892</c:v>
                </c:pt>
                <c:pt idx="13">
                  <c:v>105.50437042286794</c:v>
                </c:pt>
                <c:pt idx="14">
                  <c:v>104.89959839310181</c:v>
                </c:pt>
                <c:pt idx="15">
                  <c:v>104.16725726387904</c:v>
                </c:pt>
                <c:pt idx="16">
                  <c:v>106.90763052208835</c:v>
                </c:pt>
                <c:pt idx="17">
                  <c:v>107.29978738483345</c:v>
                </c:pt>
                <c:pt idx="18">
                  <c:v>106.48240018899126</c:v>
                </c:pt>
                <c:pt idx="19">
                  <c:v>106.21781242617529</c:v>
                </c:pt>
                <c:pt idx="20">
                  <c:v>108.72194660996929</c:v>
                </c:pt>
                <c:pt idx="21">
                  <c:v>110.04016064257029</c:v>
                </c:pt>
                <c:pt idx="22">
                  <c:v>109.08575478384125</c:v>
                </c:pt>
                <c:pt idx="23">
                  <c:v>109.06213087644696</c:v>
                </c:pt>
                <c:pt idx="24">
                  <c:v>110.93314434207417</c:v>
                </c:pt>
                <c:pt idx="25">
                  <c:v>112.23245924875974</c:v>
                </c:pt>
                <c:pt idx="26">
                  <c:v>110.90952043467989</c:v>
                </c:pt>
                <c:pt idx="27">
                  <c:v>110.70635483108906</c:v>
                </c:pt>
                <c:pt idx="28">
                  <c:v>112.0859910229152</c:v>
                </c:pt>
                <c:pt idx="29">
                  <c:v>113.37585636664305</c:v>
                </c:pt>
                <c:pt idx="30">
                  <c:v>112.10489014883062</c:v>
                </c:pt>
                <c:pt idx="31">
                  <c:v>111.15520907158044</c:v>
                </c:pt>
                <c:pt idx="32">
                  <c:v>110.55043704228679</c:v>
                </c:pt>
                <c:pt idx="33">
                  <c:v>110.78195133475077</c:v>
                </c:pt>
                <c:pt idx="34">
                  <c:v>110.02598629813372</c:v>
                </c:pt>
                <c:pt idx="35">
                  <c:v>108.22111977321049</c:v>
                </c:pt>
                <c:pt idx="36">
                  <c:v>110.85282305693362</c:v>
                </c:pt>
                <c:pt idx="37">
                  <c:v>113.11126860382707</c:v>
                </c:pt>
                <c:pt idx="38">
                  <c:v>110.86227261989133</c:v>
                </c:pt>
                <c:pt idx="39">
                  <c:v>110.69690526813135</c:v>
                </c:pt>
                <c:pt idx="40">
                  <c:v>114.05622489959839</c:v>
                </c:pt>
              </c:numCache>
            </c:numRef>
          </c:val>
          <c:smooth val="0"/>
          <c:extLst>
            <c:ext xmlns:c16="http://schemas.microsoft.com/office/drawing/2014/chart" uri="{C3380CC4-5D6E-409C-BE32-E72D297353CC}">
              <c16:uniqueId val="{00000001-F490-4188-8967-8077922077F3}"/>
            </c:ext>
          </c:extLst>
        </c:ser>
        <c:ser>
          <c:idx val="2"/>
          <c:order val="2"/>
          <c:tx>
            <c:strRef>
              <c:f>Grafdata!$A$19</c:f>
              <c:strCache>
                <c:ptCount val="1"/>
                <c:pt idx="0">
                  <c:v>Örebro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101.09375</c:v>
                </c:pt>
                <c:pt idx="2">
                  <c:v>99.921875</c:v>
                </c:pt>
                <c:pt idx="3">
                  <c:v>97.578125</c:v>
                </c:pt>
                <c:pt idx="4">
                  <c:v>99.53125</c:v>
                </c:pt>
                <c:pt idx="5">
                  <c:v>103.75</c:v>
                </c:pt>
                <c:pt idx="6">
                  <c:v>100.15625</c:v>
                </c:pt>
                <c:pt idx="7">
                  <c:v>99.765625</c:v>
                </c:pt>
                <c:pt idx="8">
                  <c:v>104.296875</c:v>
                </c:pt>
                <c:pt idx="9">
                  <c:v>107.109375</c:v>
                </c:pt>
                <c:pt idx="10">
                  <c:v>102.96875</c:v>
                </c:pt>
                <c:pt idx="11">
                  <c:v>103.359375</c:v>
                </c:pt>
                <c:pt idx="12">
                  <c:v>106.40625</c:v>
                </c:pt>
                <c:pt idx="13">
                  <c:v>106.328125</c:v>
                </c:pt>
                <c:pt idx="14">
                  <c:v>105.23437499218751</c:v>
                </c:pt>
                <c:pt idx="15">
                  <c:v>105.15625</c:v>
                </c:pt>
                <c:pt idx="16">
                  <c:v>109.453125</c:v>
                </c:pt>
                <c:pt idx="17">
                  <c:v>110.78125</c:v>
                </c:pt>
                <c:pt idx="18">
                  <c:v>108.984375</c:v>
                </c:pt>
                <c:pt idx="19">
                  <c:v>108.203125</c:v>
                </c:pt>
                <c:pt idx="20">
                  <c:v>110.859375</c:v>
                </c:pt>
                <c:pt idx="21">
                  <c:v>110.3125</c:v>
                </c:pt>
                <c:pt idx="22">
                  <c:v>111.328125</c:v>
                </c:pt>
                <c:pt idx="23">
                  <c:v>114.21875</c:v>
                </c:pt>
                <c:pt idx="24">
                  <c:v>112.578125</c:v>
                </c:pt>
                <c:pt idx="25">
                  <c:v>119.921875</c:v>
                </c:pt>
                <c:pt idx="26">
                  <c:v>115.546875</c:v>
                </c:pt>
                <c:pt idx="27">
                  <c:v>116.640625</c:v>
                </c:pt>
                <c:pt idx="28">
                  <c:v>113.203125</c:v>
                </c:pt>
                <c:pt idx="29">
                  <c:v>113.75</c:v>
                </c:pt>
                <c:pt idx="30">
                  <c:v>110.78125</c:v>
                </c:pt>
                <c:pt idx="31">
                  <c:v>108.203125</c:v>
                </c:pt>
                <c:pt idx="32">
                  <c:v>111.640625</c:v>
                </c:pt>
                <c:pt idx="33">
                  <c:v>109.609375</c:v>
                </c:pt>
                <c:pt idx="34">
                  <c:v>113.046875</c:v>
                </c:pt>
                <c:pt idx="35">
                  <c:v>110.9375</c:v>
                </c:pt>
                <c:pt idx="36">
                  <c:v>115</c:v>
                </c:pt>
                <c:pt idx="37">
                  <c:v>113.359375</c:v>
                </c:pt>
                <c:pt idx="38">
                  <c:v>108.515625</c:v>
                </c:pt>
                <c:pt idx="39">
                  <c:v>113.515625</c:v>
                </c:pt>
                <c:pt idx="40">
                  <c:v>112.8125</c:v>
                </c:pt>
              </c:numCache>
            </c:numRef>
          </c:val>
          <c:smooth val="0"/>
          <c:extLst>
            <c:ext xmlns:c16="http://schemas.microsoft.com/office/drawing/2014/chart" uri="{C3380CC4-5D6E-409C-BE32-E72D297353CC}">
              <c16:uniqueId val="{00000002-F490-4188-8967-8077922077F3}"/>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77.10180179141642</c:v>
                </c:pt>
                <c:pt idx="2">
                  <c:v>82.785571835337251</c:v>
                </c:pt>
                <c:pt idx="3">
                  <c:v>118.81678905322374</c:v>
                </c:pt>
                <c:pt idx="4">
                  <c:v>102.0173608309221</c:v>
                </c:pt>
                <c:pt idx="5">
                  <c:v>78.807336276758846</c:v>
                </c:pt>
                <c:pt idx="6">
                  <c:v>86.227189412890354</c:v>
                </c:pt>
                <c:pt idx="7">
                  <c:v>122.72585795474195</c:v>
                </c:pt>
                <c:pt idx="8">
                  <c:v>119.23812927248204</c:v>
                </c:pt>
                <c:pt idx="9">
                  <c:v>98.797076555961596</c:v>
                </c:pt>
                <c:pt idx="10">
                  <c:v>117.77871280851211</c:v>
                </c:pt>
                <c:pt idx="11">
                  <c:v>173.18120511372152</c:v>
                </c:pt>
                <c:pt idx="12">
                  <c:v>155.00997152639283</c:v>
                </c:pt>
                <c:pt idx="13">
                  <c:v>128.50300298569402</c:v>
                </c:pt>
                <c:pt idx="14">
                  <c:v>164.63739380036196</c:v>
                </c:pt>
                <c:pt idx="15">
                  <c:v>210.68451934937232</c:v>
                </c:pt>
                <c:pt idx="16">
                  <c:v>203.64104810540999</c:v>
                </c:pt>
                <c:pt idx="17">
                  <c:v>157.1472212295526</c:v>
                </c:pt>
                <c:pt idx="18">
                  <c:v>177.66551004645694</c:v>
                </c:pt>
                <c:pt idx="19">
                  <c:v>221.10505262429825</c:v>
                </c:pt>
                <c:pt idx="20">
                  <c:v>189.54661256297047</c:v>
                </c:pt>
                <c:pt idx="21">
                  <c:v>149.87492362848283</c:v>
                </c:pt>
                <c:pt idx="22">
                  <c:v>176.53636436994938</c:v>
                </c:pt>
                <c:pt idx="23">
                  <c:v>232.95214820109052</c:v>
                </c:pt>
                <c:pt idx="24">
                  <c:v>204.84108960540422</c:v>
                </c:pt>
                <c:pt idx="25">
                  <c:v>149.37404175360533</c:v>
                </c:pt>
                <c:pt idx="26">
                  <c:v>173.47112868456546</c:v>
                </c:pt>
                <c:pt idx="27">
                  <c:v>215.4241645244216</c:v>
                </c:pt>
                <c:pt idx="28">
                  <c:v>171.03242763438504</c:v>
                </c:pt>
                <c:pt idx="29">
                  <c:v>125.90637140189286</c:v>
                </c:pt>
                <c:pt idx="30">
                  <c:v>144.64995907639457</c:v>
                </c:pt>
                <c:pt idx="31">
                  <c:v>204.27449940631953</c:v>
                </c:pt>
                <c:pt idx="32">
                  <c:v>108.36397800500305</c:v>
                </c:pt>
                <c:pt idx="33">
                  <c:v>91.254452603548245</c:v>
                </c:pt>
                <c:pt idx="34">
                  <c:v>145.86383390780085</c:v>
                </c:pt>
                <c:pt idx="35">
                  <c:v>179.18025983607501</c:v>
                </c:pt>
                <c:pt idx="36">
                  <c:v>180.10017637497549</c:v>
                </c:pt>
                <c:pt idx="37">
                  <c:v>169.95112222901079</c:v>
                </c:pt>
                <c:pt idx="38">
                  <c:v>232.73657878658628</c:v>
                </c:pt>
                <c:pt idx="39">
                  <c:v>290.99277208433722</c:v>
                </c:pt>
                <c:pt idx="40">
                  <c:v>311.94969278476486</c:v>
                </c:pt>
              </c:numCache>
            </c:numRef>
          </c:val>
          <c:smooth val="0"/>
          <c:extLst>
            <c:ext xmlns:c16="http://schemas.microsoft.com/office/drawing/2014/chart" uri="{C3380CC4-5D6E-409C-BE32-E72D297353CC}">
              <c16:uniqueId val="{00000000-6D53-4039-8B61-9A86DC3BD73B}"/>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100</c:v>
                </c:pt>
                <c:pt idx="1">
                  <c:v>72.073714054272983</c:v>
                </c:pt>
                <c:pt idx="2">
                  <c:v>73.390036452004864</c:v>
                </c:pt>
                <c:pt idx="3">
                  <c:v>138.27460510328069</c:v>
                </c:pt>
                <c:pt idx="4">
                  <c:v>102.95666261644391</c:v>
                </c:pt>
                <c:pt idx="5">
                  <c:v>65.694613203726206</c:v>
                </c:pt>
                <c:pt idx="6">
                  <c:v>81.429728635074923</c:v>
                </c:pt>
                <c:pt idx="7">
                  <c:v>117.49696233292831</c:v>
                </c:pt>
                <c:pt idx="8">
                  <c:v>123.53179424868368</c:v>
                </c:pt>
                <c:pt idx="9">
                  <c:v>88.274605103280678</c:v>
                </c:pt>
                <c:pt idx="10">
                  <c:v>108.64722559740785</c:v>
                </c:pt>
                <c:pt idx="11">
                  <c:v>144.39044147428109</c:v>
                </c:pt>
                <c:pt idx="12">
                  <c:v>153.17942486836776</c:v>
                </c:pt>
                <c:pt idx="13">
                  <c:v>104.05022276225192</c:v>
                </c:pt>
                <c:pt idx="14">
                  <c:v>136.12798703928715</c:v>
                </c:pt>
                <c:pt idx="15">
                  <c:v>191.0692588092345</c:v>
                </c:pt>
                <c:pt idx="16">
                  <c:v>171.1624139327663</c:v>
                </c:pt>
                <c:pt idx="17">
                  <c:v>140.98825435398948</c:v>
                </c:pt>
                <c:pt idx="18">
                  <c:v>175.96192790603484</c:v>
                </c:pt>
                <c:pt idx="19">
                  <c:v>212.3936816524909</c:v>
                </c:pt>
                <c:pt idx="20">
                  <c:v>161.60388821385177</c:v>
                </c:pt>
                <c:pt idx="21">
                  <c:v>116.97043337383556</c:v>
                </c:pt>
                <c:pt idx="22">
                  <c:v>155.20453624949371</c:v>
                </c:pt>
                <c:pt idx="23">
                  <c:v>217.51721344673956</c:v>
                </c:pt>
                <c:pt idx="24">
                  <c:v>175.65816119886594</c:v>
                </c:pt>
                <c:pt idx="25">
                  <c:v>113.66950182260024</c:v>
                </c:pt>
                <c:pt idx="26">
                  <c:v>142.99311462130416</c:v>
                </c:pt>
                <c:pt idx="27">
                  <c:v>192.89185905224787</c:v>
                </c:pt>
                <c:pt idx="28">
                  <c:v>124.62535439449169</c:v>
                </c:pt>
                <c:pt idx="29">
                  <c:v>97.387606318347508</c:v>
                </c:pt>
                <c:pt idx="30">
                  <c:v>120.53462940461725</c:v>
                </c:pt>
                <c:pt idx="31">
                  <c:v>186.65451599837991</c:v>
                </c:pt>
                <c:pt idx="32">
                  <c:v>98.319157553665448</c:v>
                </c:pt>
                <c:pt idx="33">
                  <c:v>81.753746456055083</c:v>
                </c:pt>
                <c:pt idx="34">
                  <c:v>124.44309437019037</c:v>
                </c:pt>
                <c:pt idx="35">
                  <c:v>189.42891859052247</c:v>
                </c:pt>
                <c:pt idx="36">
                  <c:v>164.43904414742812</c:v>
                </c:pt>
                <c:pt idx="37">
                  <c:v>146.47630619684082</c:v>
                </c:pt>
                <c:pt idx="38">
                  <c:v>191.67679222357231</c:v>
                </c:pt>
                <c:pt idx="39">
                  <c:v>286.87727825030379</c:v>
                </c:pt>
                <c:pt idx="40">
                  <c:v>300.02025111381124</c:v>
                </c:pt>
              </c:numCache>
            </c:numRef>
          </c:val>
          <c:smooth val="0"/>
          <c:extLst>
            <c:ext xmlns:c16="http://schemas.microsoft.com/office/drawing/2014/chart" uri="{C3380CC4-5D6E-409C-BE32-E72D297353CC}">
              <c16:uniqueId val="{00000001-6D53-4039-8B61-9A86DC3BD73B}"/>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100</c:v>
                </c:pt>
                <c:pt idx="1">
                  <c:v>72.14972527472527</c:v>
                </c:pt>
                <c:pt idx="2">
                  <c:v>77.129120879120876</c:v>
                </c:pt>
                <c:pt idx="3">
                  <c:v>108.17307692307692</c:v>
                </c:pt>
                <c:pt idx="4">
                  <c:v>95.638736263736263</c:v>
                </c:pt>
                <c:pt idx="5">
                  <c:v>70.982142857142861</c:v>
                </c:pt>
                <c:pt idx="6">
                  <c:v>92.170329670329664</c:v>
                </c:pt>
                <c:pt idx="7">
                  <c:v>103.70879120879121</c:v>
                </c:pt>
                <c:pt idx="8">
                  <c:v>129.56730769230768</c:v>
                </c:pt>
                <c:pt idx="9">
                  <c:v>92.754120879120876</c:v>
                </c:pt>
                <c:pt idx="10">
                  <c:v>106.38736263736264</c:v>
                </c:pt>
                <c:pt idx="11">
                  <c:v>135.81730769230768</c:v>
                </c:pt>
                <c:pt idx="12">
                  <c:v>165.1098901098901</c:v>
                </c:pt>
                <c:pt idx="13">
                  <c:v>110.74862637362638</c:v>
                </c:pt>
                <c:pt idx="14">
                  <c:v>140.14423076923077</c:v>
                </c:pt>
                <c:pt idx="15">
                  <c:v>165.72802197802199</c:v>
                </c:pt>
                <c:pt idx="16">
                  <c:v>188.15247252747253</c:v>
                </c:pt>
                <c:pt idx="17">
                  <c:v>159.27197802197801</c:v>
                </c:pt>
                <c:pt idx="18">
                  <c:v>174.34752747252747</c:v>
                </c:pt>
                <c:pt idx="19">
                  <c:v>198.93543956043956</c:v>
                </c:pt>
                <c:pt idx="20">
                  <c:v>169.95192307692307</c:v>
                </c:pt>
                <c:pt idx="21">
                  <c:v>128.67445054945054</c:v>
                </c:pt>
                <c:pt idx="22">
                  <c:v>167.61675824175825</c:v>
                </c:pt>
                <c:pt idx="23">
                  <c:v>223.52335164835165</c:v>
                </c:pt>
                <c:pt idx="24">
                  <c:v>197.45879120879121</c:v>
                </c:pt>
                <c:pt idx="25">
                  <c:v>126.78571428571429</c:v>
                </c:pt>
                <c:pt idx="26">
                  <c:v>158.31043956043956</c:v>
                </c:pt>
                <c:pt idx="27">
                  <c:v>179.32692307692307</c:v>
                </c:pt>
                <c:pt idx="28">
                  <c:v>134.44368131868131</c:v>
                </c:pt>
                <c:pt idx="29">
                  <c:v>114.11401098901099</c:v>
                </c:pt>
                <c:pt idx="30">
                  <c:v>141.89560439560441</c:v>
                </c:pt>
                <c:pt idx="31">
                  <c:v>196.7032967032967</c:v>
                </c:pt>
                <c:pt idx="32">
                  <c:v>105.63186813186813</c:v>
                </c:pt>
                <c:pt idx="33">
                  <c:v>95.947802197802204</c:v>
                </c:pt>
                <c:pt idx="34">
                  <c:v>141.17445054945054</c:v>
                </c:pt>
                <c:pt idx="35">
                  <c:v>185.30219780219781</c:v>
                </c:pt>
                <c:pt idx="36">
                  <c:v>165.7967032967033</c:v>
                </c:pt>
                <c:pt idx="37">
                  <c:v>162.60302197802199</c:v>
                </c:pt>
                <c:pt idx="38">
                  <c:v>201.09890109890111</c:v>
                </c:pt>
                <c:pt idx="39">
                  <c:v>261.88186813186815</c:v>
                </c:pt>
                <c:pt idx="40">
                  <c:v>315.41895604395603</c:v>
                </c:pt>
              </c:numCache>
            </c:numRef>
          </c:val>
          <c:smooth val="0"/>
          <c:extLst>
            <c:ext xmlns:c16="http://schemas.microsoft.com/office/drawing/2014/chart" uri="{C3380CC4-5D6E-409C-BE32-E72D297353CC}">
              <c16:uniqueId val="{00000002-6D53-4039-8B61-9A86DC3BD73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109.84008068001729</c:v>
                </c:pt>
                <c:pt idx="2">
                  <c:v>186.01786486097103</c:v>
                </c:pt>
                <c:pt idx="3">
                  <c:v>123.92306584065696</c:v>
                </c:pt>
                <c:pt idx="4">
                  <c:v>112.05157758248092</c:v>
                </c:pt>
                <c:pt idx="5">
                  <c:v>82.668203428900739</c:v>
                </c:pt>
                <c:pt idx="6">
                  <c:v>104.5958795562599</c:v>
                </c:pt>
                <c:pt idx="7">
                  <c:v>94.287566633049991</c:v>
                </c:pt>
                <c:pt idx="8">
                  <c:v>90.671373001008504</c:v>
                </c:pt>
                <c:pt idx="9">
                  <c:v>73.390001440714599</c:v>
                </c:pt>
                <c:pt idx="10">
                  <c:v>80.752053018297076</c:v>
                </c:pt>
                <c:pt idx="11">
                  <c:v>120.73188301397494</c:v>
                </c:pt>
                <c:pt idx="12">
                  <c:v>64.637660279498633</c:v>
                </c:pt>
                <c:pt idx="13">
                  <c:v>55.589972626422707</c:v>
                </c:pt>
                <c:pt idx="14">
                  <c:v>69.817029246506266</c:v>
                </c:pt>
                <c:pt idx="15">
                  <c:v>75.868030543149402</c:v>
                </c:pt>
                <c:pt idx="16">
                  <c:v>64.666474571387411</c:v>
                </c:pt>
                <c:pt idx="17">
                  <c:v>54.920040340008647</c:v>
                </c:pt>
                <c:pt idx="18">
                  <c:v>82.509724823512457</c:v>
                </c:pt>
                <c:pt idx="19">
                  <c:v>67.339000144071463</c:v>
                </c:pt>
                <c:pt idx="20">
                  <c:v>55.4747154588676</c:v>
                </c:pt>
                <c:pt idx="21">
                  <c:v>60.654084425875233</c:v>
                </c:pt>
                <c:pt idx="22">
                  <c:v>65.631753349661437</c:v>
                </c:pt>
                <c:pt idx="23">
                  <c:v>59.912116409739234</c:v>
                </c:pt>
                <c:pt idx="24">
                  <c:v>68.938193343898575</c:v>
                </c:pt>
                <c:pt idx="25">
                  <c:v>50.720357297219422</c:v>
                </c:pt>
                <c:pt idx="26">
                  <c:v>78.093934591557414</c:v>
                </c:pt>
                <c:pt idx="27">
                  <c:v>114.74571387408155</c:v>
                </c:pt>
                <c:pt idx="28">
                  <c:v>86.903904336550923</c:v>
                </c:pt>
                <c:pt idx="29">
                  <c:v>60.106612879988475</c:v>
                </c:pt>
                <c:pt idx="30">
                  <c:v>98.357585362339719</c:v>
                </c:pt>
                <c:pt idx="31">
                  <c:v>352.24751476732462</c:v>
                </c:pt>
                <c:pt idx="32">
                  <c:v>336.24837919608126</c:v>
                </c:pt>
                <c:pt idx="33">
                  <c:v>97.557988762426163</c:v>
                </c:pt>
                <c:pt idx="34">
                  <c:v>103.37847572395908</c:v>
                </c:pt>
                <c:pt idx="35">
                  <c:v>63.730010085002164</c:v>
                </c:pt>
                <c:pt idx="36">
                  <c:v>55.323440426451519</c:v>
                </c:pt>
                <c:pt idx="37">
                  <c:v>36.262786342025642</c:v>
                </c:pt>
                <c:pt idx="38">
                  <c:v>43.365509292609133</c:v>
                </c:pt>
                <c:pt idx="39">
                  <c:v>36.673390001440715</c:v>
                </c:pt>
                <c:pt idx="40">
                  <c:v>46.520674254430197</c:v>
                </c:pt>
              </c:numCache>
            </c:numRef>
          </c:val>
          <c:smooth val="0"/>
          <c:extLst>
            <c:ext xmlns:c16="http://schemas.microsoft.com/office/drawing/2014/chart" uri="{C3380CC4-5D6E-409C-BE32-E72D297353CC}">
              <c16:uniqueId val="{00000000-8559-475C-86FE-919339564F89}"/>
            </c:ext>
          </c:extLst>
        </c:ser>
        <c:ser>
          <c:idx val="1"/>
          <c:order val="1"/>
          <c:tx>
            <c:strRef>
              <c:f>Grafdata!$A$27</c:f>
              <c:strCache>
                <c:ptCount val="1"/>
                <c:pt idx="0">
                  <c:v>Örebro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101</c:v>
                </c:pt>
                <c:pt idx="1">
                  <c:v>99.559471365638771</c:v>
                </c:pt>
                <c:pt idx="2">
                  <c:v>238.98678414096915</c:v>
                </c:pt>
                <c:pt idx="3">
                  <c:v>142.2907488986784</c:v>
                </c:pt>
                <c:pt idx="4">
                  <c:v>87.665198237885463</c:v>
                </c:pt>
                <c:pt idx="5">
                  <c:v>155.94713656387665</c:v>
                </c:pt>
                <c:pt idx="6">
                  <c:v>113.43612334801762</c:v>
                </c:pt>
                <c:pt idx="7">
                  <c:v>70.704845814977972</c:v>
                </c:pt>
                <c:pt idx="8">
                  <c:v>92.951541850220266</c:v>
                </c:pt>
                <c:pt idx="9">
                  <c:v>41.629955947136565</c:v>
                </c:pt>
                <c:pt idx="10">
                  <c:v>65.418502202643168</c:v>
                </c:pt>
                <c:pt idx="11">
                  <c:v>135.68281938325993</c:v>
                </c:pt>
                <c:pt idx="12">
                  <c:v>63.215859030837002</c:v>
                </c:pt>
                <c:pt idx="13">
                  <c:v>35.462555066079297</c:v>
                </c:pt>
                <c:pt idx="14">
                  <c:v>36.784140969162998</c:v>
                </c:pt>
                <c:pt idx="15">
                  <c:v>90.969162995594715</c:v>
                </c:pt>
                <c:pt idx="16">
                  <c:v>51.982378854625551</c:v>
                </c:pt>
                <c:pt idx="17">
                  <c:v>32.158590308370044</c:v>
                </c:pt>
                <c:pt idx="18">
                  <c:v>116.29955947136564</c:v>
                </c:pt>
                <c:pt idx="19">
                  <c:v>79.51541850220265</c:v>
                </c:pt>
                <c:pt idx="20">
                  <c:v>38.986784140969164</c:v>
                </c:pt>
                <c:pt idx="21">
                  <c:v>22.907488986784141</c:v>
                </c:pt>
                <c:pt idx="22">
                  <c:v>106.6079295154185</c:v>
                </c:pt>
                <c:pt idx="23">
                  <c:v>29.955947136563875</c:v>
                </c:pt>
                <c:pt idx="24">
                  <c:v>46.696035242290748</c:v>
                </c:pt>
                <c:pt idx="25">
                  <c:v>20.704845814977972</c:v>
                </c:pt>
                <c:pt idx="26">
                  <c:v>64.317180616740089</c:v>
                </c:pt>
                <c:pt idx="27">
                  <c:v>76.431718061674005</c:v>
                </c:pt>
                <c:pt idx="28">
                  <c:v>62.114537444933923</c:v>
                </c:pt>
                <c:pt idx="29">
                  <c:v>80.837004405286351</c:v>
                </c:pt>
                <c:pt idx="30">
                  <c:v>95.594713656387668</c:v>
                </c:pt>
                <c:pt idx="31">
                  <c:v>106.16740088105728</c:v>
                </c:pt>
                <c:pt idx="32">
                  <c:v>224.66960352422907</c:v>
                </c:pt>
                <c:pt idx="33">
                  <c:v>35.022026431718061</c:v>
                </c:pt>
                <c:pt idx="34">
                  <c:v>30.616740088105725</c:v>
                </c:pt>
                <c:pt idx="35">
                  <c:v>11.233480176211454</c:v>
                </c:pt>
                <c:pt idx="36">
                  <c:v>25.550660792951543</c:v>
                </c:pt>
                <c:pt idx="37">
                  <c:v>24.229074889867842</c:v>
                </c:pt>
                <c:pt idx="38">
                  <c:v>33.920704845814981</c:v>
                </c:pt>
                <c:pt idx="39">
                  <c:v>48.898678414096914</c:v>
                </c:pt>
                <c:pt idx="40">
                  <c:v>43.612334801762117</c:v>
                </c:pt>
              </c:numCache>
            </c:numRef>
          </c:val>
          <c:smooth val="0"/>
          <c:extLst>
            <c:ext xmlns:c16="http://schemas.microsoft.com/office/drawing/2014/chart" uri="{C3380CC4-5D6E-409C-BE32-E72D297353CC}">
              <c16:uniqueId val="{00000001-8559-475C-86FE-919339564F89}"/>
            </c:ext>
          </c:extLst>
        </c:ser>
        <c:ser>
          <c:idx val="2"/>
          <c:order val="2"/>
          <c:tx>
            <c:strRef>
              <c:f>Grafdata!$A$28</c:f>
              <c:strCache>
                <c:ptCount val="1"/>
                <c:pt idx="0">
                  <c:v>Örebro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102</c:v>
                </c:pt>
                <c:pt idx="1">
                  <c:v>377.08333333333331</c:v>
                </c:pt>
                <c:pt idx="2">
                  <c:v>448.95833333333331</c:v>
                </c:pt>
                <c:pt idx="3">
                  <c:v>337.5</c:v>
                </c:pt>
                <c:pt idx="4">
                  <c:v>304.16666666666669</c:v>
                </c:pt>
                <c:pt idx="5">
                  <c:v>225</c:v>
                </c:pt>
                <c:pt idx="6">
                  <c:v>341.66666666666669</c:v>
                </c:pt>
                <c:pt idx="7">
                  <c:v>152.08333333333334</c:v>
                </c:pt>
                <c:pt idx="8">
                  <c:v>112.5</c:v>
                </c:pt>
                <c:pt idx="9">
                  <c:v>156.25</c:v>
                </c:pt>
                <c:pt idx="10">
                  <c:v>185.41666666666666</c:v>
                </c:pt>
                <c:pt idx="11">
                  <c:v>283.33333333333331</c:v>
                </c:pt>
                <c:pt idx="12">
                  <c:v>178.125</c:v>
                </c:pt>
                <c:pt idx="13">
                  <c:v>129.16666666666666</c:v>
                </c:pt>
                <c:pt idx="14">
                  <c:v>70.833333333333329</c:v>
                </c:pt>
                <c:pt idx="15">
                  <c:v>184.375</c:v>
                </c:pt>
                <c:pt idx="16">
                  <c:v>36.458333333333336</c:v>
                </c:pt>
                <c:pt idx="17">
                  <c:v>82.291666666666671</c:v>
                </c:pt>
                <c:pt idx="18">
                  <c:v>66.666666666666671</c:v>
                </c:pt>
                <c:pt idx="19">
                  <c:v>217.70833333333334</c:v>
                </c:pt>
                <c:pt idx="20">
                  <c:v>97.916666666666671</c:v>
                </c:pt>
                <c:pt idx="21">
                  <c:v>51.041666666666664</c:v>
                </c:pt>
                <c:pt idx="22">
                  <c:v>109.375</c:v>
                </c:pt>
                <c:pt idx="23">
                  <c:v>39.583333333333336</c:v>
                </c:pt>
                <c:pt idx="24">
                  <c:v>81.25</c:v>
                </c:pt>
                <c:pt idx="25">
                  <c:v>45.833333333333336</c:v>
                </c:pt>
                <c:pt idx="26">
                  <c:v>183.33333333333334</c:v>
                </c:pt>
                <c:pt idx="27">
                  <c:v>163.54166666666666</c:v>
                </c:pt>
                <c:pt idx="28">
                  <c:v>191.66666666666666</c:v>
                </c:pt>
                <c:pt idx="29">
                  <c:v>229.16666666666666</c:v>
                </c:pt>
                <c:pt idx="30">
                  <c:v>175</c:v>
                </c:pt>
                <c:pt idx="31">
                  <c:v>228.125</c:v>
                </c:pt>
                <c:pt idx="32">
                  <c:v>511.45833333333331</c:v>
                </c:pt>
                <c:pt idx="33">
                  <c:v>123.95833333333333</c:v>
                </c:pt>
                <c:pt idx="34">
                  <c:v>97.916666666666671</c:v>
                </c:pt>
                <c:pt idx="35">
                  <c:v>13.541666666666666</c:v>
                </c:pt>
                <c:pt idx="36">
                  <c:v>55.208333333333336</c:v>
                </c:pt>
                <c:pt idx="37">
                  <c:v>95.833333333333329</c:v>
                </c:pt>
                <c:pt idx="38">
                  <c:v>125</c:v>
                </c:pt>
                <c:pt idx="39">
                  <c:v>19.791666666666668</c:v>
                </c:pt>
                <c:pt idx="40">
                  <c:v>110.41666666666667</c:v>
                </c:pt>
              </c:numCache>
            </c:numRef>
          </c:val>
          <c:smooth val="0"/>
          <c:extLst>
            <c:ext xmlns:c16="http://schemas.microsoft.com/office/drawing/2014/chart" uri="{C3380CC4-5D6E-409C-BE32-E72D297353CC}">
              <c16:uniqueId val="{00000002-8559-475C-86FE-919339564F8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5.2812840999999997</c:v>
                </c:pt>
                <c:pt idx="1">
                  <c:v>5.4272818000000003</c:v>
                </c:pt>
                <c:pt idx="2">
                  <c:v>5.6900012000000002</c:v>
                </c:pt>
                <c:pt idx="3">
                  <c:v>5.8598794999999999</c:v>
                </c:pt>
                <c:pt idx="4">
                  <c:v>5.4593397000000001</c:v>
                </c:pt>
                <c:pt idx="5">
                  <c:v>5.5785103999999999</c:v>
                </c:pt>
                <c:pt idx="6">
                  <c:v>5.6457477999999996</c:v>
                </c:pt>
                <c:pt idx="7">
                  <c:v>5.5976245000000002</c:v>
                </c:pt>
                <c:pt idx="8">
                  <c:v>5.0938878000000001</c:v>
                </c:pt>
                <c:pt idx="9">
                  <c:v>5.1062773000000004</c:v>
                </c:pt>
                <c:pt idx="10">
                  <c:v>5.2243864999999996</c:v>
                </c:pt>
                <c:pt idx="11">
                  <c:v>5.2929404</c:v>
                </c:pt>
                <c:pt idx="12">
                  <c:v>4.9356795</c:v>
                </c:pt>
                <c:pt idx="13">
                  <c:v>5.0270139</c:v>
                </c:pt>
                <c:pt idx="14">
                  <c:v>5.1607665000000003</c:v>
                </c:pt>
                <c:pt idx="15">
                  <c:v>5.1933197</c:v>
                </c:pt>
                <c:pt idx="16">
                  <c:v>4.8013187999999998</c:v>
                </c:pt>
                <c:pt idx="17">
                  <c:v>4.8220586000000001</c:v>
                </c:pt>
                <c:pt idx="18">
                  <c:v>4.9710428000000002</c:v>
                </c:pt>
                <c:pt idx="19">
                  <c:v>5.0919134000000001</c:v>
                </c:pt>
                <c:pt idx="20">
                  <c:v>4.8117241000000002</c:v>
                </c:pt>
                <c:pt idx="21">
                  <c:v>4.8194819000000004</c:v>
                </c:pt>
                <c:pt idx="22">
                  <c:v>4.8820189999999997</c:v>
                </c:pt>
                <c:pt idx="23">
                  <c:v>4.9013086000000001</c:v>
                </c:pt>
                <c:pt idx="24">
                  <c:v>4.5815858</c:v>
                </c:pt>
                <c:pt idx="25">
                  <c:v>4.5682245000000004</c:v>
                </c:pt>
                <c:pt idx="26">
                  <c:v>4.5652578999999998</c:v>
                </c:pt>
                <c:pt idx="27">
                  <c:v>4.6360673999999999</c:v>
                </c:pt>
                <c:pt idx="28">
                  <c:v>4.4652865000000004</c:v>
                </c:pt>
                <c:pt idx="29">
                  <c:v>4.6453017000000001</c:v>
                </c:pt>
                <c:pt idx="30">
                  <c:v>4.8557554528969531</c:v>
                </c:pt>
                <c:pt idx="31">
                  <c:v>5.0690150105641782</c:v>
                </c:pt>
                <c:pt idx="32">
                  <c:v>5.8655588453141814</c:v>
                </c:pt>
                <c:pt idx="33">
                  <c:v>6.2768198893320166</c:v>
                </c:pt>
                <c:pt idx="34">
                  <c:v>6.0307963571851229</c:v>
                </c:pt>
                <c:pt idx="35">
                  <c:v>5.9896784238545449</c:v>
                </c:pt>
                <c:pt idx="36">
                  <c:v>5.5009540448191512</c:v>
                </c:pt>
                <c:pt idx="37">
                  <c:v>5.2183485831050209</c:v>
                </c:pt>
                <c:pt idx="38">
                  <c:v>4.884944021055655</c:v>
                </c:pt>
                <c:pt idx="39">
                  <c:v>4.777268648691491</c:v>
                </c:pt>
                <c:pt idx="40">
                  <c:v>4.4472037730696314</c:v>
                </c:pt>
              </c:numCache>
            </c:numRef>
          </c:val>
          <c:smooth val="0"/>
          <c:extLst>
            <c:ext xmlns:c16="http://schemas.microsoft.com/office/drawing/2014/chart" uri="{C3380CC4-5D6E-409C-BE32-E72D297353CC}">
              <c16:uniqueId val="{00000000-AF0A-4BD9-8DD9-82A0668B7F45}"/>
            </c:ext>
          </c:extLst>
        </c:ser>
        <c:ser>
          <c:idx val="1"/>
          <c:order val="1"/>
          <c:tx>
            <c:strRef>
              <c:f>Grafdata!$A$12</c:f>
              <c:strCache>
                <c:ptCount val="1"/>
                <c:pt idx="0">
                  <c:v>Örebro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Grafdata!$B$12:$AP$12</c:f>
              <c:numCache>
                <c:formatCode>General</c:formatCode>
                <c:ptCount val="41"/>
                <c:pt idx="0">
                  <c:v>5.8226214000000001</c:v>
                </c:pt>
                <c:pt idx="1">
                  <c:v>6.0116129000000003</c:v>
                </c:pt>
                <c:pt idx="2">
                  <c:v>6.4873839999999996</c:v>
                </c:pt>
                <c:pt idx="3">
                  <c:v>6.6882427</c:v>
                </c:pt>
                <c:pt idx="4">
                  <c:v>5.9905048000000001</c:v>
                </c:pt>
                <c:pt idx="5">
                  <c:v>6.0537422000000003</c:v>
                </c:pt>
                <c:pt idx="6">
                  <c:v>6.1542497999999997</c:v>
                </c:pt>
                <c:pt idx="7">
                  <c:v>6.0975190000000001</c:v>
                </c:pt>
                <c:pt idx="8">
                  <c:v>5.4159978000000004</c:v>
                </c:pt>
                <c:pt idx="9">
                  <c:v>5.3898587999999998</c:v>
                </c:pt>
                <c:pt idx="10">
                  <c:v>5.4284692999999997</c:v>
                </c:pt>
                <c:pt idx="11">
                  <c:v>5.5140719999999996</c:v>
                </c:pt>
                <c:pt idx="12">
                  <c:v>5.1657051999999997</c:v>
                </c:pt>
                <c:pt idx="13">
                  <c:v>5.2827367000000001</c:v>
                </c:pt>
                <c:pt idx="14">
                  <c:v>5.3865316999999999</c:v>
                </c:pt>
                <c:pt idx="15">
                  <c:v>5.3783104000000002</c:v>
                </c:pt>
                <c:pt idx="16">
                  <c:v>4.8923249000000002</c:v>
                </c:pt>
                <c:pt idx="17">
                  <c:v>4.9673147999999996</c:v>
                </c:pt>
                <c:pt idx="18">
                  <c:v>5.1439741999999997</c:v>
                </c:pt>
                <c:pt idx="19">
                  <c:v>5.2628193000000003</c:v>
                </c:pt>
                <c:pt idx="20">
                  <c:v>4.9352112000000004</c:v>
                </c:pt>
                <c:pt idx="21">
                  <c:v>4.8967276000000002</c:v>
                </c:pt>
                <c:pt idx="22">
                  <c:v>4.9132784999999997</c:v>
                </c:pt>
                <c:pt idx="23">
                  <c:v>4.8889475999999998</c:v>
                </c:pt>
                <c:pt idx="24">
                  <c:v>4.5476232000000003</c:v>
                </c:pt>
                <c:pt idx="25">
                  <c:v>4.6154779000000001</c:v>
                </c:pt>
                <c:pt idx="26">
                  <c:v>4.6436241000000003</c:v>
                </c:pt>
                <c:pt idx="27">
                  <c:v>4.7482462999999999</c:v>
                </c:pt>
                <c:pt idx="28">
                  <c:v>4.5582763999999996</c:v>
                </c:pt>
                <c:pt idx="29">
                  <c:v>4.8245556000000001</c:v>
                </c:pt>
                <c:pt idx="30">
                  <c:v>5.1210229959555758</c:v>
                </c:pt>
                <c:pt idx="31">
                  <c:v>5.4590499367391301</c:v>
                </c:pt>
                <c:pt idx="32">
                  <c:v>6.0810647198057985</c:v>
                </c:pt>
                <c:pt idx="33">
                  <c:v>6.5056493838825249</c:v>
                </c:pt>
                <c:pt idx="34">
                  <c:v>6.1775371378088133</c:v>
                </c:pt>
                <c:pt idx="35">
                  <c:v>6.1611964030228679</c:v>
                </c:pt>
                <c:pt idx="36">
                  <c:v>5.7381182374347661</c:v>
                </c:pt>
                <c:pt idx="37">
                  <c:v>5.5993195855657536</c:v>
                </c:pt>
                <c:pt idx="38">
                  <c:v>5.2153287106969746</c:v>
                </c:pt>
                <c:pt idx="39">
                  <c:v>5.0602829623904038</c:v>
                </c:pt>
                <c:pt idx="40">
                  <c:v>4.7064337490842405</c:v>
                </c:pt>
              </c:numCache>
            </c:numRef>
          </c:val>
          <c:smooth val="0"/>
          <c:extLst>
            <c:ext xmlns:c16="http://schemas.microsoft.com/office/drawing/2014/chart" uri="{C3380CC4-5D6E-409C-BE32-E72D297353CC}">
              <c16:uniqueId val="{00000001-AF0A-4BD9-8DD9-82A0668B7F45}"/>
            </c:ext>
          </c:extLst>
        </c:ser>
        <c:ser>
          <c:idx val="2"/>
          <c:order val="2"/>
          <c:tx>
            <c:strRef>
              <c:f>Grafdata!$A$13</c:f>
              <c:strCache>
                <c:ptCount val="1"/>
                <c:pt idx="0">
                  <c:v>Örebro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Grafdata!$B$13:$AP$13</c:f>
              <c:numCache>
                <c:formatCode>General</c:formatCode>
                <c:ptCount val="41"/>
                <c:pt idx="0">
                  <c:v>6.2443112999999997</c:v>
                </c:pt>
                <c:pt idx="1">
                  <c:v>6.4179348000000003</c:v>
                </c:pt>
                <c:pt idx="2">
                  <c:v>6.6188840000000004</c:v>
                </c:pt>
                <c:pt idx="3">
                  <c:v>6.6672392</c:v>
                </c:pt>
                <c:pt idx="4">
                  <c:v>6.2253885999999996</c:v>
                </c:pt>
                <c:pt idx="5">
                  <c:v>6.3967806999999999</c:v>
                </c:pt>
                <c:pt idx="6">
                  <c:v>6.4084034000000001</c:v>
                </c:pt>
                <c:pt idx="7">
                  <c:v>6.1978321000000003</c:v>
                </c:pt>
                <c:pt idx="8">
                  <c:v>5.6065635</c:v>
                </c:pt>
                <c:pt idx="9">
                  <c:v>5.5916085000000004</c:v>
                </c:pt>
                <c:pt idx="10">
                  <c:v>5.4497150999999997</c:v>
                </c:pt>
                <c:pt idx="11">
                  <c:v>5.4473944999999997</c:v>
                </c:pt>
                <c:pt idx="12">
                  <c:v>5.1330483999999998</c:v>
                </c:pt>
                <c:pt idx="13">
                  <c:v>5.2525253000000003</c:v>
                </c:pt>
                <c:pt idx="14">
                  <c:v>5.2817316999999999</c:v>
                </c:pt>
                <c:pt idx="15">
                  <c:v>5.1957484999999997</c:v>
                </c:pt>
                <c:pt idx="16">
                  <c:v>4.7884700000000002</c:v>
                </c:pt>
                <c:pt idx="17">
                  <c:v>4.8628920000000004</c:v>
                </c:pt>
                <c:pt idx="18">
                  <c:v>4.8696121000000003</c:v>
                </c:pt>
                <c:pt idx="19">
                  <c:v>4.9672558999999996</c:v>
                </c:pt>
                <c:pt idx="20">
                  <c:v>4.8464055999999998</c:v>
                </c:pt>
                <c:pt idx="21">
                  <c:v>4.8876816999999999</c:v>
                </c:pt>
                <c:pt idx="22">
                  <c:v>4.9318413999999997</c:v>
                </c:pt>
                <c:pt idx="23">
                  <c:v>5.0166506999999996</c:v>
                </c:pt>
                <c:pt idx="24">
                  <c:v>4.8434929999999996</c:v>
                </c:pt>
                <c:pt idx="25">
                  <c:v>4.9744811000000002</c:v>
                </c:pt>
                <c:pt idx="26">
                  <c:v>4.9556544000000002</c:v>
                </c:pt>
                <c:pt idx="27">
                  <c:v>5.1032916999999998</c:v>
                </c:pt>
                <c:pt idx="28">
                  <c:v>4.9434569000000002</c:v>
                </c:pt>
                <c:pt idx="29">
                  <c:v>5.2618318999999998</c:v>
                </c:pt>
                <c:pt idx="30">
                  <c:v>5.459709901981328</c:v>
                </c:pt>
                <c:pt idx="31">
                  <c:v>5.826548816559451</c:v>
                </c:pt>
                <c:pt idx="32">
                  <c:v>6.6712745852873248</c:v>
                </c:pt>
                <c:pt idx="33">
                  <c:v>7.2024842770038635</c:v>
                </c:pt>
                <c:pt idx="34">
                  <c:v>6.8194979150116257</c:v>
                </c:pt>
                <c:pt idx="35">
                  <c:v>6.8170443567629233</c:v>
                </c:pt>
                <c:pt idx="36">
                  <c:v>6.4894378020117092</c:v>
                </c:pt>
                <c:pt idx="37">
                  <c:v>6.3388492953118689</c:v>
                </c:pt>
                <c:pt idx="38">
                  <c:v>5.8467947207507542</c:v>
                </c:pt>
                <c:pt idx="39">
                  <c:v>5.6196960726268017</c:v>
                </c:pt>
                <c:pt idx="40">
                  <c:v>5.3043056052240614</c:v>
                </c:pt>
              </c:numCache>
            </c:numRef>
          </c:val>
          <c:smooth val="0"/>
          <c:extLst>
            <c:ext xmlns:c16="http://schemas.microsoft.com/office/drawing/2014/chart" uri="{C3380CC4-5D6E-409C-BE32-E72D297353CC}">
              <c16:uniqueId val="{00000002-AF0A-4BD9-8DD9-82A0668B7F4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Grafdata'!$B$51</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Grafdata'!$C$51:$AQ$51</c:f>
              <c:numCache>
                <c:formatCode>General</c:formatCode>
                <c:ptCount val="41"/>
                <c:pt idx="0">
                  <c:v>100</c:v>
                </c:pt>
                <c:pt idx="1">
                  <c:v>106.63926065848759</c:v>
                </c:pt>
                <c:pt idx="2">
                  <c:v>106.23976207245045</c:v>
                </c:pt>
                <c:pt idx="3">
                  <c:v>106.03493947239768</c:v>
                </c:pt>
                <c:pt idx="4">
                  <c:v>102.19046559043389</c:v>
                </c:pt>
                <c:pt idx="5">
                  <c:v>107.88010138981737</c:v>
                </c:pt>
                <c:pt idx="6">
                  <c:v>108.05934966085253</c:v>
                </c:pt>
                <c:pt idx="7">
                  <c:v>107.60764992935793</c:v>
                </c:pt>
                <c:pt idx="8">
                  <c:v>104.90441279913196</c:v>
                </c:pt>
                <c:pt idx="9">
                  <c:v>112.00976586278692</c:v>
                </c:pt>
                <c:pt idx="10">
                  <c:v>112.1440282488611</c:v>
                </c:pt>
                <c:pt idx="11">
                  <c:v>110.50022623372665</c:v>
                </c:pt>
                <c:pt idx="12">
                  <c:v>110.05205658031635</c:v>
                </c:pt>
                <c:pt idx="13">
                  <c:v>117.67322406059085</c:v>
                </c:pt>
                <c:pt idx="14">
                  <c:v>116.66570054952085</c:v>
                </c:pt>
                <c:pt idx="15">
                  <c:v>115.3762502347025</c:v>
                </c:pt>
                <c:pt idx="16">
                  <c:v>115.25813276253595</c:v>
                </c:pt>
                <c:pt idx="17">
                  <c:v>122.06484921908132</c:v>
                </c:pt>
                <c:pt idx="18">
                  <c:v>122.00194044331954</c:v>
                </c:pt>
                <c:pt idx="19">
                  <c:v>121.90213017167903</c:v>
                </c:pt>
                <c:pt idx="20">
                  <c:v>119.96280151108851</c:v>
                </c:pt>
                <c:pt idx="21">
                  <c:v>127.98490679675531</c:v>
                </c:pt>
                <c:pt idx="22">
                  <c:v>128.80027813127126</c:v>
                </c:pt>
                <c:pt idx="23">
                  <c:v>128.23447600202675</c:v>
                </c:pt>
                <c:pt idx="24">
                  <c:v>126.15621895015826</c:v>
                </c:pt>
                <c:pt idx="25">
                  <c:v>134.36997595525153</c:v>
                </c:pt>
                <c:pt idx="26">
                  <c:v>133.44350333924217</c:v>
                </c:pt>
                <c:pt idx="27">
                  <c:v>132.64267531879111</c:v>
                </c:pt>
                <c:pt idx="28">
                  <c:v>131.00472174424411</c:v>
                </c:pt>
                <c:pt idx="29">
                  <c:v>138.78479248793496</c:v>
                </c:pt>
                <c:pt idx="30">
                  <c:v>137.90762171370858</c:v>
                </c:pt>
                <c:pt idx="31">
                  <c:v>135.47707728329934</c:v>
                </c:pt>
                <c:pt idx="32">
                  <c:v>134.54808202014894</c:v>
                </c:pt>
                <c:pt idx="33">
                  <c:v>137.83784912161789</c:v>
                </c:pt>
                <c:pt idx="34">
                  <c:v>137.50142820999747</c:v>
                </c:pt>
                <c:pt idx="35">
                  <c:v>137.22945983075022</c:v>
                </c:pt>
                <c:pt idx="36">
                  <c:v>137.22655689169062</c:v>
                </c:pt>
                <c:pt idx="37">
                  <c:v>146.84260639847116</c:v>
                </c:pt>
                <c:pt idx="38">
                  <c:v>145.77113612327506</c:v>
                </c:pt>
                <c:pt idx="39">
                  <c:v>143.38870521647044</c:v>
                </c:pt>
                <c:pt idx="40">
                  <c:v>145.25377298525154</c:v>
                </c:pt>
              </c:numCache>
            </c:numRef>
          </c:val>
          <c:smooth val="0"/>
          <c:extLst>
            <c:ext xmlns:c16="http://schemas.microsoft.com/office/drawing/2014/chart" uri="{C3380CC4-5D6E-409C-BE32-E72D297353CC}">
              <c16:uniqueId val="{00000000-3181-4EB3-9FB9-B9E95A2F4432}"/>
            </c:ext>
          </c:extLst>
        </c:ser>
        <c:ser>
          <c:idx val="1"/>
          <c:order val="1"/>
          <c:tx>
            <c:strRef>
              <c:f>'s4 Grafdata'!$B$52</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Grafdata'!$C$52:$AQ$52</c:f>
              <c:numCache>
                <c:formatCode>General</c:formatCode>
                <c:ptCount val="41"/>
                <c:pt idx="0">
                  <c:v>100</c:v>
                </c:pt>
                <c:pt idx="1">
                  <c:v>106.4955959876296</c:v>
                </c:pt>
                <c:pt idx="2">
                  <c:v>105.87629927557919</c:v>
                </c:pt>
                <c:pt idx="3">
                  <c:v>105.50048199913749</c:v>
                </c:pt>
                <c:pt idx="4">
                  <c:v>101.52727965092078</c:v>
                </c:pt>
                <c:pt idx="5">
                  <c:v>106.98076506612159</c:v>
                </c:pt>
                <c:pt idx="6">
                  <c:v>106.86282112261939</c:v>
                </c:pt>
                <c:pt idx="7">
                  <c:v>106.20917842989934</c:v>
                </c:pt>
                <c:pt idx="8">
                  <c:v>103.29351131588228</c:v>
                </c:pt>
                <c:pt idx="9">
                  <c:v>110.08311785394045</c:v>
                </c:pt>
                <c:pt idx="10">
                  <c:v>109.88038756720672</c:v>
                </c:pt>
                <c:pt idx="11">
                  <c:v>108.02140109968255</c:v>
                </c:pt>
                <c:pt idx="12">
                  <c:v>107.29805067868514</c:v>
                </c:pt>
                <c:pt idx="13">
                  <c:v>114.52673332549574</c:v>
                </c:pt>
                <c:pt idx="14">
                  <c:v>113.0644762056862</c:v>
                </c:pt>
                <c:pt idx="15">
                  <c:v>111.67881195143984</c:v>
                </c:pt>
                <c:pt idx="16">
                  <c:v>111.3330237446641</c:v>
                </c:pt>
                <c:pt idx="17">
                  <c:v>117.66704920751965</c:v>
                </c:pt>
                <c:pt idx="18">
                  <c:v>116.97193862374245</c:v>
                </c:pt>
                <c:pt idx="19">
                  <c:v>116.42370317975318</c:v>
                </c:pt>
                <c:pt idx="20">
                  <c:v>114.26778833866764</c:v>
                </c:pt>
                <c:pt idx="21">
                  <c:v>121.57359844321975</c:v>
                </c:pt>
                <c:pt idx="22">
                  <c:v>121.75033690166437</c:v>
                </c:pt>
                <c:pt idx="23">
                  <c:v>120.8464726724597</c:v>
                </c:pt>
                <c:pt idx="24">
                  <c:v>118.61968366427431</c:v>
                </c:pt>
                <c:pt idx="25">
                  <c:v>126.07132261791369</c:v>
                </c:pt>
                <c:pt idx="26">
                  <c:v>124.68543241699984</c:v>
                </c:pt>
                <c:pt idx="27">
                  <c:v>123.61732805688297</c:v>
                </c:pt>
                <c:pt idx="28">
                  <c:v>121.75085137794348</c:v>
                </c:pt>
                <c:pt idx="29">
                  <c:v>128.74688144416052</c:v>
                </c:pt>
                <c:pt idx="30">
                  <c:v>127.59782138720074</c:v>
                </c:pt>
                <c:pt idx="31">
                  <c:v>125.20134509480967</c:v>
                </c:pt>
                <c:pt idx="32">
                  <c:v>124.27309372517077</c:v>
                </c:pt>
                <c:pt idx="33">
                  <c:v>127.31956429159541</c:v>
                </c:pt>
                <c:pt idx="34">
                  <c:v>126.68934701909996</c:v>
                </c:pt>
                <c:pt idx="35">
                  <c:v>126.47309973362619</c:v>
                </c:pt>
                <c:pt idx="36">
                  <c:v>126.46628662107933</c:v>
                </c:pt>
                <c:pt idx="37">
                  <c:v>135.24911201561565</c:v>
                </c:pt>
                <c:pt idx="38">
                  <c:v>133.92592384220765</c:v>
                </c:pt>
                <c:pt idx="39">
                  <c:v>131.65464163865647</c:v>
                </c:pt>
                <c:pt idx="40">
                  <c:v>133.28367047508524</c:v>
                </c:pt>
              </c:numCache>
            </c:numRef>
          </c:val>
          <c:smooth val="0"/>
          <c:extLst>
            <c:ext xmlns:c16="http://schemas.microsoft.com/office/drawing/2014/chart" uri="{C3380CC4-5D6E-409C-BE32-E72D297353CC}">
              <c16:uniqueId val="{00000001-3181-4EB3-9FB9-B9E95A2F4432}"/>
            </c:ext>
          </c:extLst>
        </c:ser>
        <c:ser>
          <c:idx val="2"/>
          <c:order val="2"/>
          <c:tx>
            <c:strRef>
              <c:f>'s4 Grafdata'!$B$53</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Grafdata'!$C$53:$AQ$53</c:f>
              <c:numCache>
                <c:formatCode>General</c:formatCode>
                <c:ptCount val="41"/>
                <c:pt idx="0">
                  <c:v>100</c:v>
                </c:pt>
                <c:pt idx="1">
                  <c:v>103.97327914202539</c:v>
                </c:pt>
                <c:pt idx="2">
                  <c:v>102.46307810387802</c:v>
                </c:pt>
                <c:pt idx="3">
                  <c:v>103.46489793710111</c:v>
                </c:pt>
                <c:pt idx="4">
                  <c:v>102.10864776370016</c:v>
                </c:pt>
                <c:pt idx="5">
                  <c:v>105.67846666757622</c:v>
                </c:pt>
                <c:pt idx="6">
                  <c:v>101.54975028369275</c:v>
                </c:pt>
                <c:pt idx="7">
                  <c:v>104.75378089847013</c:v>
                </c:pt>
                <c:pt idx="8">
                  <c:v>102.52208862436703</c:v>
                </c:pt>
                <c:pt idx="9">
                  <c:v>104.71025303127945</c:v>
                </c:pt>
                <c:pt idx="10">
                  <c:v>102.08296663353659</c:v>
                </c:pt>
                <c:pt idx="11">
                  <c:v>104.63147370234513</c:v>
                </c:pt>
                <c:pt idx="12">
                  <c:v>103.81327786261136</c:v>
                </c:pt>
                <c:pt idx="13">
                  <c:v>107.82392336829473</c:v>
                </c:pt>
                <c:pt idx="14">
                  <c:v>106.9792757426907</c:v>
                </c:pt>
                <c:pt idx="15">
                  <c:v>106.89648129443086</c:v>
                </c:pt>
                <c:pt idx="16">
                  <c:v>106.86638164015224</c:v>
                </c:pt>
                <c:pt idx="17">
                  <c:v>108.73442671335728</c:v>
                </c:pt>
                <c:pt idx="18">
                  <c:v>107.37547367648997</c:v>
                </c:pt>
                <c:pt idx="19">
                  <c:v>109.0565293578892</c:v>
                </c:pt>
                <c:pt idx="20">
                  <c:v>108.09644497172455</c:v>
                </c:pt>
                <c:pt idx="21">
                  <c:v>112.56177849355225</c:v>
                </c:pt>
                <c:pt idx="22">
                  <c:v>113.84047245596781</c:v>
                </c:pt>
                <c:pt idx="23">
                  <c:v>112.30640424598555</c:v>
                </c:pt>
                <c:pt idx="24">
                  <c:v>107.69012397386972</c:v>
                </c:pt>
                <c:pt idx="25">
                  <c:v>116.37316446367379</c:v>
                </c:pt>
                <c:pt idx="26">
                  <c:v>108.49348023933176</c:v>
                </c:pt>
                <c:pt idx="27">
                  <c:v>111.92566517772231</c:v>
                </c:pt>
                <c:pt idx="28">
                  <c:v>109.50696097576467</c:v>
                </c:pt>
                <c:pt idx="29">
                  <c:v>119.53307179085083</c:v>
                </c:pt>
                <c:pt idx="30">
                  <c:v>118.2065328974645</c:v>
                </c:pt>
                <c:pt idx="31">
                  <c:v>119.23511456245245</c:v>
                </c:pt>
                <c:pt idx="32">
                  <c:v>121.23899376256021</c:v>
                </c:pt>
                <c:pt idx="33">
                  <c:v>120.37903128326042</c:v>
                </c:pt>
                <c:pt idx="34">
                  <c:v>122.31060755957012</c:v>
                </c:pt>
                <c:pt idx="35">
                  <c:v>118.35685270820751</c:v>
                </c:pt>
                <c:pt idx="36">
                  <c:v>120.60474859213373</c:v>
                </c:pt>
                <c:pt idx="37">
                  <c:v>124.49699238131255</c:v>
                </c:pt>
                <c:pt idx="38">
                  <c:v>125.37724182070799</c:v>
                </c:pt>
                <c:pt idx="39">
                  <c:v>128.83304831544646</c:v>
                </c:pt>
                <c:pt idx="40">
                  <c:v>124.7602950348203</c:v>
                </c:pt>
              </c:numCache>
            </c:numRef>
          </c:val>
          <c:smooth val="0"/>
          <c:extLst>
            <c:ext xmlns:c16="http://schemas.microsoft.com/office/drawing/2014/chart" uri="{C3380CC4-5D6E-409C-BE32-E72D297353CC}">
              <c16:uniqueId val="{00000002-3181-4EB3-9FB9-B9E95A2F4432}"/>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Grafdata!$B$45</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Grafdata!$C$45:$AQ$45</c:f>
              <c:numCache>
                <c:formatCode>General</c:formatCode>
                <c:ptCount val="41"/>
                <c:pt idx="0">
                  <c:v>100</c:v>
                </c:pt>
                <c:pt idx="1">
                  <c:v>108.20908153163832</c:v>
                </c:pt>
                <c:pt idx="2">
                  <c:v>106.32171531875876</c:v>
                </c:pt>
                <c:pt idx="3">
                  <c:v>105.27136993701073</c:v>
                </c:pt>
                <c:pt idx="4">
                  <c:v>100.89777631034551</c:v>
                </c:pt>
                <c:pt idx="5">
                  <c:v>107.70530945164094</c:v>
                </c:pt>
                <c:pt idx="6">
                  <c:v>106.39683129141528</c:v>
                </c:pt>
                <c:pt idx="7">
                  <c:v>106.59388606578733</c:v>
                </c:pt>
                <c:pt idx="8">
                  <c:v>103.12722855585416</c:v>
                </c:pt>
                <c:pt idx="9">
                  <c:v>111.07412878838662</c:v>
                </c:pt>
                <c:pt idx="10">
                  <c:v>109.77806497268993</c:v>
                </c:pt>
                <c:pt idx="11">
                  <c:v>109.80815167610739</c:v>
                </c:pt>
                <c:pt idx="12">
                  <c:v>108.38040748541495</c:v>
                </c:pt>
                <c:pt idx="13">
                  <c:v>117.14855992517062</c:v>
                </c:pt>
                <c:pt idx="14">
                  <c:v>114.27982267932484</c:v>
                </c:pt>
                <c:pt idx="15">
                  <c:v>114.80436775055472</c:v>
                </c:pt>
                <c:pt idx="16">
                  <c:v>113.4963817554043</c:v>
                </c:pt>
                <c:pt idx="17">
                  <c:v>121.16384630572844</c:v>
                </c:pt>
                <c:pt idx="18">
                  <c:v>119.23189923677801</c:v>
                </c:pt>
                <c:pt idx="19">
                  <c:v>120.64212853115158</c:v>
                </c:pt>
                <c:pt idx="20">
                  <c:v>117.35863465500958</c:v>
                </c:pt>
                <c:pt idx="21">
                  <c:v>126.26979993954401</c:v>
                </c:pt>
                <c:pt idx="22">
                  <c:v>125.59632742764752</c:v>
                </c:pt>
                <c:pt idx="23">
                  <c:v>126.75342416928355</c:v>
                </c:pt>
                <c:pt idx="24">
                  <c:v>123.71234925900052</c:v>
                </c:pt>
                <c:pt idx="25">
                  <c:v>132.69053216083122</c:v>
                </c:pt>
                <c:pt idx="26">
                  <c:v>130.21945234630672</c:v>
                </c:pt>
                <c:pt idx="27">
                  <c:v>130.58800957887985</c:v>
                </c:pt>
                <c:pt idx="28">
                  <c:v>128.13136790119407</c:v>
                </c:pt>
                <c:pt idx="29">
                  <c:v>137.00287991663865</c:v>
                </c:pt>
                <c:pt idx="30">
                  <c:v>134.62001491252482</c:v>
                </c:pt>
                <c:pt idx="31">
                  <c:v>133.602661538143</c:v>
                </c:pt>
                <c:pt idx="32">
                  <c:v>132.15739461585892</c:v>
                </c:pt>
                <c:pt idx="33">
                  <c:v>135.30541145673394</c:v>
                </c:pt>
                <c:pt idx="34">
                  <c:v>132.7369210723939</c:v>
                </c:pt>
                <c:pt idx="35">
                  <c:v>133.45643658890799</c:v>
                </c:pt>
                <c:pt idx="36">
                  <c:v>133.44849703294705</c:v>
                </c:pt>
                <c:pt idx="37">
                  <c:v>144.04525178249989</c:v>
                </c:pt>
                <c:pt idx="38">
                  <c:v>141.23093603224399</c:v>
                </c:pt>
                <c:pt idx="39">
                  <c:v>141.60843969666666</c:v>
                </c:pt>
                <c:pt idx="40">
                  <c:v>139.66037262781316</c:v>
                </c:pt>
              </c:numCache>
            </c:numRef>
          </c:val>
          <c:smooth val="0"/>
          <c:extLst>
            <c:ext xmlns:c16="http://schemas.microsoft.com/office/drawing/2014/chart" uri="{C3380CC4-5D6E-409C-BE32-E72D297353CC}">
              <c16:uniqueId val="{00000000-13A1-4F83-B1C7-776489FECF76}"/>
            </c:ext>
          </c:extLst>
        </c:ser>
        <c:ser>
          <c:idx val="1"/>
          <c:order val="1"/>
          <c:tx>
            <c:strRef>
              <c:f>Grafdata!$B$46</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Grafdata!$C$46:$AQ$46</c:f>
              <c:numCache>
                <c:formatCode>General</c:formatCode>
                <c:ptCount val="41"/>
                <c:pt idx="0">
                  <c:v>100</c:v>
                </c:pt>
                <c:pt idx="1">
                  <c:v>110.32981304482989</c:v>
                </c:pt>
                <c:pt idx="2">
                  <c:v>103.14590269706152</c:v>
                </c:pt>
                <c:pt idx="3">
                  <c:v>101.15498594531722</c:v>
                </c:pt>
                <c:pt idx="4">
                  <c:v>100.91626532811792</c:v>
                </c:pt>
                <c:pt idx="5">
                  <c:v>107.23336215653008</c:v>
                </c:pt>
                <c:pt idx="6">
                  <c:v>100.24364903950081</c:v>
                </c:pt>
                <c:pt idx="7">
                  <c:v>100.77985950464277</c:v>
                </c:pt>
                <c:pt idx="8">
                  <c:v>100.04028042441666</c:v>
                </c:pt>
                <c:pt idx="9">
                  <c:v>105.26507744715894</c:v>
                </c:pt>
                <c:pt idx="10">
                  <c:v>98.87736794202965</c:v>
                </c:pt>
                <c:pt idx="11">
                  <c:v>99.362597738405881</c:v>
                </c:pt>
                <c:pt idx="12">
                  <c:v>100.62495633238305</c:v>
                </c:pt>
                <c:pt idx="13">
                  <c:v>108.87853602716223</c:v>
                </c:pt>
                <c:pt idx="14">
                  <c:v>101.03040499516867</c:v>
                </c:pt>
                <c:pt idx="15">
                  <c:v>101.21298616288594</c:v>
                </c:pt>
                <c:pt idx="16">
                  <c:v>104.0970761074328</c:v>
                </c:pt>
                <c:pt idx="17">
                  <c:v>110.01196066481295</c:v>
                </c:pt>
                <c:pt idx="18">
                  <c:v>102.77077966377199</c:v>
                </c:pt>
                <c:pt idx="19">
                  <c:v>103.98588464416052</c:v>
                </c:pt>
                <c:pt idx="20">
                  <c:v>104.96187696612256</c:v>
                </c:pt>
                <c:pt idx="21">
                  <c:v>112.52109127451877</c:v>
                </c:pt>
                <c:pt idx="22">
                  <c:v>106.96213278394131</c:v>
                </c:pt>
                <c:pt idx="23">
                  <c:v>107.78806781084651</c:v>
                </c:pt>
                <c:pt idx="24">
                  <c:v>109.13745893336353</c:v>
                </c:pt>
                <c:pt idx="25">
                  <c:v>116.27986061444243</c:v>
                </c:pt>
                <c:pt idx="26">
                  <c:v>108.14803441223576</c:v>
                </c:pt>
                <c:pt idx="27">
                  <c:v>109.34404455170134</c:v>
                </c:pt>
                <c:pt idx="28">
                  <c:v>110.47173720011369</c:v>
                </c:pt>
                <c:pt idx="29">
                  <c:v>119.75422148891995</c:v>
                </c:pt>
                <c:pt idx="30">
                  <c:v>110.96014051959285</c:v>
                </c:pt>
                <c:pt idx="31">
                  <c:v>109.86281928441151</c:v>
                </c:pt>
                <c:pt idx="32">
                  <c:v>112.88630323299519</c:v>
                </c:pt>
                <c:pt idx="33">
                  <c:v>116.19737396926159</c:v>
                </c:pt>
                <c:pt idx="34">
                  <c:v>108.00198592949208</c:v>
                </c:pt>
                <c:pt idx="35">
                  <c:v>109.12128618893205</c:v>
                </c:pt>
                <c:pt idx="36">
                  <c:v>117.13911991351674</c:v>
                </c:pt>
                <c:pt idx="37">
                  <c:v>125.12185790972271</c:v>
                </c:pt>
                <c:pt idx="38">
                  <c:v>114.50998586331202</c:v>
                </c:pt>
                <c:pt idx="39">
                  <c:v>115.99261274157746</c:v>
                </c:pt>
                <c:pt idx="40">
                  <c:v>119.29474283584432</c:v>
                </c:pt>
              </c:numCache>
            </c:numRef>
          </c:val>
          <c:smooth val="0"/>
          <c:extLst>
            <c:ext xmlns:c16="http://schemas.microsoft.com/office/drawing/2014/chart" uri="{C3380CC4-5D6E-409C-BE32-E72D297353CC}">
              <c16:uniqueId val="{00000001-13A1-4F83-B1C7-776489FECF76}"/>
            </c:ext>
          </c:extLst>
        </c:ser>
        <c:ser>
          <c:idx val="2"/>
          <c:order val="2"/>
          <c:tx>
            <c:strRef>
              <c:f>Grafdata!$B$47</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Grafdata!$C$47:$AQ$47</c:f>
              <c:numCache>
                <c:formatCode>General</c:formatCode>
                <c:ptCount val="41"/>
                <c:pt idx="0">
                  <c:v>100</c:v>
                </c:pt>
                <c:pt idx="1">
                  <c:v>106.04981882353756</c:v>
                </c:pt>
                <c:pt idx="2">
                  <c:v>107.21687255561037</c:v>
                </c:pt>
                <c:pt idx="3">
                  <c:v>106.26397299048156</c:v>
                </c:pt>
                <c:pt idx="4">
                  <c:v>101.36965709310441</c:v>
                </c:pt>
                <c:pt idx="5">
                  <c:v>108.449660607113</c:v>
                </c:pt>
                <c:pt idx="6">
                  <c:v>110.06647146968591</c:v>
                </c:pt>
                <c:pt idx="7">
                  <c:v>109.5088954566374</c:v>
                </c:pt>
                <c:pt idx="8">
                  <c:v>106.05145817798699</c:v>
                </c:pt>
                <c:pt idx="9">
                  <c:v>114.19210792337137</c:v>
                </c:pt>
                <c:pt idx="10">
                  <c:v>116.03632608741924</c:v>
                </c:pt>
                <c:pt idx="11">
                  <c:v>115.27879126763702</c:v>
                </c:pt>
                <c:pt idx="12">
                  <c:v>113.82923147192744</c:v>
                </c:pt>
                <c:pt idx="13">
                  <c:v>121.62886057710745</c:v>
                </c:pt>
                <c:pt idx="14">
                  <c:v>122.12417922752708</c:v>
                </c:pt>
                <c:pt idx="15">
                  <c:v>121.68125566862925</c:v>
                </c:pt>
                <c:pt idx="16">
                  <c:v>120.0148733663702</c:v>
                </c:pt>
                <c:pt idx="17">
                  <c:v>127.43992459241521</c:v>
                </c:pt>
                <c:pt idx="18">
                  <c:v>128.52065306150587</c:v>
                </c:pt>
                <c:pt idx="19">
                  <c:v>128.52849680094968</c:v>
                </c:pt>
                <c:pt idx="20">
                  <c:v>125.06155497444716</c:v>
                </c:pt>
                <c:pt idx="21">
                  <c:v>132.69005042904297</c:v>
                </c:pt>
                <c:pt idx="22">
                  <c:v>135.02325963008474</c:v>
                </c:pt>
                <c:pt idx="23">
                  <c:v>134.93333826173046</c:v>
                </c:pt>
                <c:pt idx="24">
                  <c:v>131.06151748969054</c:v>
                </c:pt>
                <c:pt idx="25">
                  <c:v>139.63633258300078</c:v>
                </c:pt>
                <c:pt idx="26">
                  <c:v>140.45661026877895</c:v>
                </c:pt>
                <c:pt idx="27">
                  <c:v>139.44041891605156</c:v>
                </c:pt>
                <c:pt idx="28">
                  <c:v>136.60843012193445</c:v>
                </c:pt>
                <c:pt idx="29">
                  <c:v>143.97354922813886</c:v>
                </c:pt>
                <c:pt idx="30">
                  <c:v>145.75825710769033</c:v>
                </c:pt>
                <c:pt idx="31">
                  <c:v>143.49015906212128</c:v>
                </c:pt>
                <c:pt idx="32">
                  <c:v>141.27495695948676</c:v>
                </c:pt>
                <c:pt idx="33">
                  <c:v>142.87369640035402</c:v>
                </c:pt>
                <c:pt idx="34">
                  <c:v>144.03385008963244</c:v>
                </c:pt>
                <c:pt idx="35">
                  <c:v>143.36738857425041</c:v>
                </c:pt>
                <c:pt idx="36">
                  <c:v>140.66561279343807</c:v>
                </c:pt>
                <c:pt idx="37">
                  <c:v>151.22080677870494</c:v>
                </c:pt>
                <c:pt idx="38">
                  <c:v>153.23161893008631</c:v>
                </c:pt>
                <c:pt idx="39">
                  <c:v>151.88062123038088</c:v>
                </c:pt>
                <c:pt idx="40">
                  <c:v>149.2026927876822</c:v>
                </c:pt>
              </c:numCache>
            </c:numRef>
          </c:val>
          <c:smooth val="0"/>
          <c:extLst>
            <c:ext xmlns:c16="http://schemas.microsoft.com/office/drawing/2014/chart" uri="{C3380CC4-5D6E-409C-BE32-E72D297353CC}">
              <c16:uniqueId val="{00000002-13A1-4F83-B1C7-776489FECF76}"/>
            </c:ext>
          </c:extLst>
        </c:ser>
        <c:ser>
          <c:idx val="3"/>
          <c:order val="3"/>
          <c:tx>
            <c:strRef>
              <c:f>Grafdata!$B$48</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Grafdata!$C$48:$AQ$48</c:f>
              <c:numCache>
                <c:formatCode>General</c:formatCode>
                <c:ptCount val="41"/>
                <c:pt idx="0">
                  <c:v>100</c:v>
                </c:pt>
                <c:pt idx="1">
                  <c:v>112.81991169671797</c:v>
                </c:pt>
                <c:pt idx="2">
                  <c:v>110.97532943296994</c:v>
                </c:pt>
                <c:pt idx="3">
                  <c:v>112.13201726344298</c:v>
                </c:pt>
                <c:pt idx="4">
                  <c:v>98.512442380594848</c:v>
                </c:pt>
                <c:pt idx="5">
                  <c:v>105.37512263058103</c:v>
                </c:pt>
                <c:pt idx="6">
                  <c:v>105.84738686888113</c:v>
                </c:pt>
                <c:pt idx="7">
                  <c:v>108.80503614966366</c:v>
                </c:pt>
                <c:pt idx="8">
                  <c:v>97.497219570871692</c:v>
                </c:pt>
                <c:pt idx="9">
                  <c:v>112.26778817912954</c:v>
                </c:pt>
                <c:pt idx="10">
                  <c:v>110.00437735214805</c:v>
                </c:pt>
                <c:pt idx="11">
                  <c:v>112.6265702244653</c:v>
                </c:pt>
                <c:pt idx="12">
                  <c:v>103.61677344992341</c:v>
                </c:pt>
                <c:pt idx="13">
                  <c:v>118.64323465501764</c:v>
                </c:pt>
                <c:pt idx="14">
                  <c:v>113.38016633402532</c:v>
                </c:pt>
                <c:pt idx="15">
                  <c:v>119.66438987490862</c:v>
                </c:pt>
                <c:pt idx="16">
                  <c:v>108.14453464738607</c:v>
                </c:pt>
                <c:pt idx="17">
                  <c:v>122.02013320767527</c:v>
                </c:pt>
                <c:pt idx="18">
                  <c:v>120.37358531890678</c:v>
                </c:pt>
                <c:pt idx="19">
                  <c:v>129.27351085279201</c:v>
                </c:pt>
                <c:pt idx="20">
                  <c:v>114.72068944332781</c:v>
                </c:pt>
                <c:pt idx="21">
                  <c:v>133.83668922430539</c:v>
                </c:pt>
                <c:pt idx="22">
                  <c:v>132.26692374513078</c:v>
                </c:pt>
                <c:pt idx="23">
                  <c:v>140.53461813902331</c:v>
                </c:pt>
                <c:pt idx="24">
                  <c:v>129.04935778945091</c:v>
                </c:pt>
                <c:pt idx="25">
                  <c:v>145.2691018570292</c:v>
                </c:pt>
                <c:pt idx="26">
                  <c:v>142.71073919953201</c:v>
                </c:pt>
                <c:pt idx="27">
                  <c:v>147.55869074317496</c:v>
                </c:pt>
                <c:pt idx="28">
                  <c:v>136.71165905873474</c:v>
                </c:pt>
                <c:pt idx="29">
                  <c:v>151.85398027832906</c:v>
                </c:pt>
                <c:pt idx="30">
                  <c:v>147.19802723503588</c:v>
                </c:pt>
                <c:pt idx="31">
                  <c:v>152.59163286436373</c:v>
                </c:pt>
                <c:pt idx="32">
                  <c:v>142.17781273205497</c:v>
                </c:pt>
                <c:pt idx="33">
                  <c:v>152.51772170376677</c:v>
                </c:pt>
                <c:pt idx="34">
                  <c:v>147.60370483591771</c:v>
                </c:pt>
                <c:pt idx="35">
                  <c:v>154.03121236719466</c:v>
                </c:pt>
                <c:pt idx="36">
                  <c:v>144.3964108272767</c:v>
                </c:pt>
                <c:pt idx="37">
                  <c:v>162.67098582489768</c:v>
                </c:pt>
                <c:pt idx="38">
                  <c:v>158.2962935888925</c:v>
                </c:pt>
                <c:pt idx="39">
                  <c:v>164.05859917602885</c:v>
                </c:pt>
                <c:pt idx="40">
                  <c:v>150.71006600200789</c:v>
                </c:pt>
              </c:numCache>
            </c:numRef>
          </c:val>
          <c:smooth val="0"/>
          <c:extLst>
            <c:ext xmlns:c16="http://schemas.microsoft.com/office/drawing/2014/chart" uri="{C3380CC4-5D6E-409C-BE32-E72D297353CC}">
              <c16:uniqueId val="{00000003-13A1-4F83-B1C7-776489FECF76}"/>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100.26968577964826</c:v>
                </c:pt>
                <c:pt idx="2">
                  <c:v>100.43604403680061</c:v>
                </c:pt>
                <c:pt idx="3">
                  <c:v>100.62074290292006</c:v>
                </c:pt>
                <c:pt idx="4">
                  <c:v>100.86216627711704</c:v>
                </c:pt>
                <c:pt idx="5">
                  <c:v>101.16705131145339</c:v>
                </c:pt>
                <c:pt idx="6">
                  <c:v>101.37116284505832</c:v>
                </c:pt>
                <c:pt idx="7">
                  <c:v>101.60246472559611</c:v>
                </c:pt>
                <c:pt idx="8">
                  <c:v>101.88963977362329</c:v>
                </c:pt>
                <c:pt idx="9">
                  <c:v>102.25018776789639</c:v>
                </c:pt>
                <c:pt idx="10">
                  <c:v>102.44838195889476</c:v>
                </c:pt>
                <c:pt idx="11">
                  <c:v>102.65861053228126</c:v>
                </c:pt>
                <c:pt idx="12">
                  <c:v>102.92993593084003</c:v>
                </c:pt>
                <c:pt idx="13">
                  <c:v>103.30287566034075</c:v>
                </c:pt>
                <c:pt idx="14">
                  <c:v>103.53790872493774</c:v>
                </c:pt>
                <c:pt idx="15">
                  <c:v>103.79395203442023</c:v>
                </c:pt>
                <c:pt idx="16">
                  <c:v>104.11927975324997</c:v>
                </c:pt>
                <c:pt idx="17">
                  <c:v>104.62471330317416</c:v>
                </c:pt>
                <c:pt idx="18">
                  <c:v>105.05283251524057</c:v>
                </c:pt>
                <c:pt idx="19">
                  <c:v>105.35490076837166</c:v>
                </c:pt>
                <c:pt idx="20">
                  <c:v>105.66146746312907</c:v>
                </c:pt>
                <c:pt idx="21">
                  <c:v>106.0889560525376</c:v>
                </c:pt>
                <c:pt idx="22">
                  <c:v>106.36756514279504</c:v>
                </c:pt>
                <c:pt idx="23">
                  <c:v>106.60346005835783</c:v>
                </c:pt>
                <c:pt idx="24">
                  <c:v>106.90655832849681</c:v>
                </c:pt>
                <c:pt idx="25">
                  <c:v>107.28032837783041</c:v>
                </c:pt>
                <c:pt idx="26">
                  <c:v>107.52310759074187</c:v>
                </c:pt>
                <c:pt idx="27">
                  <c:v>107.7849946701875</c:v>
                </c:pt>
                <c:pt idx="28">
                  <c:v>108.05917889146207</c:v>
                </c:pt>
                <c:pt idx="29">
                  <c:v>108.39822265310099</c:v>
                </c:pt>
                <c:pt idx="30">
                  <c:v>108.54686041356655</c:v>
                </c:pt>
                <c:pt idx="31">
                  <c:v>108.71307152543207</c:v>
                </c:pt>
                <c:pt idx="32">
                  <c:v>108.80752828920691</c:v>
                </c:pt>
                <c:pt idx="33">
                  <c:v>109.02651200716051</c:v>
                </c:pt>
                <c:pt idx="34">
                  <c:v>109.09030999938409</c:v>
                </c:pt>
                <c:pt idx="35">
                  <c:v>109.20078457866944</c:v>
                </c:pt>
                <c:pt idx="36">
                  <c:v>109.40512734058227</c:v>
                </c:pt>
                <c:pt idx="37">
                  <c:v>109.68048872415156</c:v>
                </c:pt>
                <c:pt idx="38">
                  <c:v>109.8578933881947</c:v>
                </c:pt>
                <c:pt idx="39">
                  <c:v>110.02769904921021</c:v>
                </c:pt>
                <c:pt idx="40">
                  <c:v>110.231358636577</c:v>
                </c:pt>
              </c:numCache>
            </c:numRef>
          </c:val>
          <c:smooth val="0"/>
          <c:extLst>
            <c:ext xmlns:c16="http://schemas.microsoft.com/office/drawing/2014/chart" uri="{C3380CC4-5D6E-409C-BE32-E72D297353CC}">
              <c16:uniqueId val="{00000000-4C72-4A52-92BD-BCDDEAED8A23}"/>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100</c:v>
                </c:pt>
                <c:pt idx="1">
                  <c:v>100.20810732239973</c:v>
                </c:pt>
                <c:pt idx="2">
                  <c:v>100.37118972155453</c:v>
                </c:pt>
                <c:pt idx="3">
                  <c:v>100.51760935383918</c:v>
                </c:pt>
                <c:pt idx="4">
                  <c:v>100.70479958591251</c:v>
                </c:pt>
                <c:pt idx="5">
                  <c:v>100.98345777229443</c:v>
                </c:pt>
                <c:pt idx="6">
                  <c:v>101.18022023214425</c:v>
                </c:pt>
                <c:pt idx="7">
                  <c:v>101.42271666914836</c:v>
                </c:pt>
                <c:pt idx="8">
                  <c:v>101.61309764381386</c:v>
                </c:pt>
                <c:pt idx="9">
                  <c:v>101.92259967525331</c:v>
                </c:pt>
                <c:pt idx="10">
                  <c:v>102.15694199229968</c:v>
                </c:pt>
                <c:pt idx="11">
                  <c:v>102.4285096395879</c:v>
                </c:pt>
                <c:pt idx="12">
                  <c:v>102.60896385952223</c:v>
                </c:pt>
                <c:pt idx="13">
                  <c:v>103.04609559464807</c:v>
                </c:pt>
                <c:pt idx="14">
                  <c:v>103.17159813660632</c:v>
                </c:pt>
                <c:pt idx="15">
                  <c:v>103.38608694419037</c:v>
                </c:pt>
                <c:pt idx="16">
                  <c:v>103.59773953613693</c:v>
                </c:pt>
                <c:pt idx="17">
                  <c:v>104.15966475931165</c:v>
                </c:pt>
                <c:pt idx="18">
                  <c:v>104.5645345415612</c:v>
                </c:pt>
                <c:pt idx="19">
                  <c:v>104.84248367403373</c:v>
                </c:pt>
                <c:pt idx="20">
                  <c:v>105.13177766905618</c:v>
                </c:pt>
                <c:pt idx="21">
                  <c:v>105.64796891507662</c:v>
                </c:pt>
                <c:pt idx="22">
                  <c:v>105.97058844383939</c:v>
                </c:pt>
                <c:pt idx="23">
                  <c:v>106.21024866520601</c:v>
                </c:pt>
                <c:pt idx="24">
                  <c:v>106.43891855097743</c:v>
                </c:pt>
                <c:pt idx="25">
                  <c:v>106.87995008260478</c:v>
                </c:pt>
                <c:pt idx="26">
                  <c:v>107.15648110725859</c:v>
                </c:pt>
                <c:pt idx="27">
                  <c:v>107.45570185701219</c:v>
                </c:pt>
                <c:pt idx="28">
                  <c:v>107.65140073599795</c:v>
                </c:pt>
                <c:pt idx="29">
                  <c:v>107.93431324583608</c:v>
                </c:pt>
                <c:pt idx="30">
                  <c:v>108.06158842256777</c:v>
                </c:pt>
                <c:pt idx="31">
                  <c:v>108.12221253181879</c:v>
                </c:pt>
                <c:pt idx="32">
                  <c:v>108.11547651967979</c:v>
                </c:pt>
                <c:pt idx="33">
                  <c:v>108.38810774783207</c:v>
                </c:pt>
                <c:pt idx="34">
                  <c:v>108.35868201059327</c:v>
                </c:pt>
                <c:pt idx="35">
                  <c:v>108.3622272801401</c:v>
                </c:pt>
                <c:pt idx="36">
                  <c:v>108.42568760502861</c:v>
                </c:pt>
                <c:pt idx="37">
                  <c:v>108.6979643062262</c:v>
                </c:pt>
                <c:pt idx="38">
                  <c:v>108.7660334815256</c:v>
                </c:pt>
                <c:pt idx="39">
                  <c:v>108.834102656825</c:v>
                </c:pt>
                <c:pt idx="40">
                  <c:v>108.90607162862592</c:v>
                </c:pt>
              </c:numCache>
            </c:numRef>
          </c:val>
          <c:smooth val="0"/>
          <c:extLst>
            <c:ext xmlns:c16="http://schemas.microsoft.com/office/drawing/2014/chart" uri="{C3380CC4-5D6E-409C-BE32-E72D297353CC}">
              <c16:uniqueId val="{00000001-4C72-4A52-92BD-BCDDEAED8A23}"/>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100</c:v>
                </c:pt>
                <c:pt idx="1">
                  <c:v>100.5518282942697</c:v>
                </c:pt>
                <c:pt idx="2">
                  <c:v>100.89163834916209</c:v>
                </c:pt>
                <c:pt idx="3">
                  <c:v>101.19587000087131</c:v>
                </c:pt>
                <c:pt idx="4">
                  <c:v>101.33237489471696</c:v>
                </c:pt>
                <c:pt idx="5">
                  <c:v>101.86677703232552</c:v>
                </c:pt>
                <c:pt idx="6">
                  <c:v>102.0875083500334</c:v>
                </c:pt>
                <c:pt idx="7">
                  <c:v>102.49557085184863</c:v>
                </c:pt>
                <c:pt idx="8">
                  <c:v>102.65603671110337</c:v>
                </c:pt>
                <c:pt idx="9">
                  <c:v>103.22456507217333</c:v>
                </c:pt>
                <c:pt idx="10">
                  <c:v>103.55348377915251</c:v>
                </c:pt>
                <c:pt idx="11">
                  <c:v>103.90200691237547</c:v>
                </c:pt>
                <c:pt idx="12">
                  <c:v>104.07699456884784</c:v>
                </c:pt>
                <c:pt idx="13">
                  <c:v>104.58453138160378</c:v>
                </c:pt>
                <c:pt idx="14">
                  <c:v>104.70215793906654</c:v>
                </c:pt>
                <c:pt idx="15">
                  <c:v>105.10658999157735</c:v>
                </c:pt>
                <c:pt idx="16">
                  <c:v>105.23583398681421</c:v>
                </c:pt>
                <c:pt idx="17">
                  <c:v>105.95103249978217</c:v>
                </c:pt>
                <c:pt idx="18">
                  <c:v>106.46728239086869</c:v>
                </c:pt>
                <c:pt idx="19">
                  <c:v>107.04234556068658</c:v>
                </c:pt>
                <c:pt idx="20">
                  <c:v>107.51720832970288</c:v>
                </c:pt>
                <c:pt idx="21">
                  <c:v>108.48000348523134</c:v>
                </c:pt>
                <c:pt idx="22">
                  <c:v>109.12477128169382</c:v>
                </c:pt>
                <c:pt idx="23">
                  <c:v>109.60253841015364</c:v>
                </c:pt>
                <c:pt idx="24">
                  <c:v>109.90531788214109</c:v>
                </c:pt>
                <c:pt idx="25">
                  <c:v>110.81946501699051</c:v>
                </c:pt>
                <c:pt idx="26">
                  <c:v>111.35822369376434</c:v>
                </c:pt>
                <c:pt idx="27">
                  <c:v>111.92820423455606</c:v>
                </c:pt>
                <c:pt idx="28">
                  <c:v>112.12061804768958</c:v>
                </c:pt>
                <c:pt idx="29">
                  <c:v>112.80241642705701</c:v>
                </c:pt>
                <c:pt idx="30">
                  <c:v>113.04928697975662</c:v>
                </c:pt>
                <c:pt idx="31">
                  <c:v>113.26203130899481</c:v>
                </c:pt>
                <c:pt idx="32">
                  <c:v>113.10592198890535</c:v>
                </c:pt>
                <c:pt idx="33">
                  <c:v>113.58514129708692</c:v>
                </c:pt>
                <c:pt idx="34">
                  <c:v>113.54665853446022</c:v>
                </c:pt>
                <c:pt idx="35">
                  <c:v>113.48421480642445</c:v>
                </c:pt>
                <c:pt idx="36">
                  <c:v>113.3934535738143</c:v>
                </c:pt>
                <c:pt idx="37">
                  <c:v>113.87775551102204</c:v>
                </c:pt>
                <c:pt idx="38">
                  <c:v>113.98666899015421</c:v>
                </c:pt>
                <c:pt idx="39">
                  <c:v>113.99175161918039</c:v>
                </c:pt>
                <c:pt idx="40">
                  <c:v>113.97505155238012</c:v>
                </c:pt>
              </c:numCache>
            </c:numRef>
          </c:val>
          <c:smooth val="0"/>
          <c:extLst>
            <c:ext xmlns:c16="http://schemas.microsoft.com/office/drawing/2014/chart" uri="{C3380CC4-5D6E-409C-BE32-E72D297353CC}">
              <c16:uniqueId val="{00000002-4C72-4A52-92BD-BCDDEAED8A2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70.844730490748191</c:v>
                </c:pt>
                <c:pt idx="2">
                  <c:v>82.316975060337896</c:v>
                </c:pt>
                <c:pt idx="3">
                  <c:v>118.29444891391795</c:v>
                </c:pt>
                <c:pt idx="4">
                  <c:v>125.87288817377313</c:v>
                </c:pt>
                <c:pt idx="5">
                  <c:v>104.79485116653258</c:v>
                </c:pt>
                <c:pt idx="6">
                  <c:v>141.80209171359613</c:v>
                </c:pt>
                <c:pt idx="7">
                  <c:v>140.45052292839904</c:v>
                </c:pt>
                <c:pt idx="8">
                  <c:v>148.46339501206756</c:v>
                </c:pt>
                <c:pt idx="9">
                  <c:v>124.87530168946098</c:v>
                </c:pt>
                <c:pt idx="10">
                  <c:v>178.42316975060339</c:v>
                </c:pt>
                <c:pt idx="11">
                  <c:v>182.02735317779565</c:v>
                </c:pt>
                <c:pt idx="12">
                  <c:v>212.71118262268703</c:v>
                </c:pt>
                <c:pt idx="13">
                  <c:v>189.42880128720836</c:v>
                </c:pt>
                <c:pt idx="14">
                  <c:v>189.63797264682219</c:v>
                </c:pt>
                <c:pt idx="15">
                  <c:v>239.45293644408687</c:v>
                </c:pt>
                <c:pt idx="16">
                  <c:v>266.72566371681415</c:v>
                </c:pt>
                <c:pt idx="17">
                  <c:v>235.91311343523734</c:v>
                </c:pt>
                <c:pt idx="18">
                  <c:v>242.02735317779565</c:v>
                </c:pt>
                <c:pt idx="19">
                  <c:v>273.08125502815767</c:v>
                </c:pt>
                <c:pt idx="20">
                  <c:v>284.98793242156074</c:v>
                </c:pt>
                <c:pt idx="21">
                  <c:v>204.55349959774739</c:v>
                </c:pt>
                <c:pt idx="22">
                  <c:v>263.57200321802094</c:v>
                </c:pt>
                <c:pt idx="23">
                  <c:v>221.86645213193887</c:v>
                </c:pt>
                <c:pt idx="24">
                  <c:v>231.21480289621883</c:v>
                </c:pt>
                <c:pt idx="25">
                  <c:v>177.58648431214803</c:v>
                </c:pt>
                <c:pt idx="26">
                  <c:v>221.11021721641191</c:v>
                </c:pt>
                <c:pt idx="27">
                  <c:v>187.03137570394208</c:v>
                </c:pt>
                <c:pt idx="28">
                  <c:v>203.44328238133548</c:v>
                </c:pt>
                <c:pt idx="29">
                  <c:v>143.13757039420756</c:v>
                </c:pt>
                <c:pt idx="30">
                  <c:v>226.87047465808527</c:v>
                </c:pt>
                <c:pt idx="31">
                  <c:v>190.7481898632341</c:v>
                </c:pt>
                <c:pt idx="32">
                  <c:v>201.19066773934031</c:v>
                </c:pt>
                <c:pt idx="33">
                  <c:v>165.29364440868866</c:v>
                </c:pt>
                <c:pt idx="34">
                  <c:v>206.79002413515687</c:v>
                </c:pt>
                <c:pt idx="35">
                  <c:v>247.9646017699115</c:v>
                </c:pt>
                <c:pt idx="36">
                  <c:v>236.18664521319388</c:v>
                </c:pt>
                <c:pt idx="37">
                  <c:v>177.71520514883346</c:v>
                </c:pt>
                <c:pt idx="38">
                  <c:v>248.52775543041031</c:v>
                </c:pt>
                <c:pt idx="39">
                  <c:v>220.37007240547064</c:v>
                </c:pt>
                <c:pt idx="40">
                  <c:v>204.05470635559132</c:v>
                </c:pt>
              </c:numCache>
            </c:numRef>
          </c:val>
          <c:smooth val="0"/>
          <c:extLst>
            <c:ext xmlns:c16="http://schemas.microsoft.com/office/drawing/2014/chart" uri="{C3380CC4-5D6E-409C-BE32-E72D297353CC}">
              <c16:uniqueId val="{00000000-A5E8-4130-B982-8F592D9170DC}"/>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100</c:v>
                </c:pt>
                <c:pt idx="1">
                  <c:v>84.745762711864401</c:v>
                </c:pt>
                <c:pt idx="2">
                  <c:v>113.55932203389831</c:v>
                </c:pt>
                <c:pt idx="3">
                  <c:v>567.79661016949149</c:v>
                </c:pt>
                <c:pt idx="4">
                  <c:v>235.59322033898306</c:v>
                </c:pt>
                <c:pt idx="5">
                  <c:v>323.72881355932202</c:v>
                </c:pt>
                <c:pt idx="6">
                  <c:v>725.42372881355936</c:v>
                </c:pt>
                <c:pt idx="7">
                  <c:v>503.38983050847457</c:v>
                </c:pt>
                <c:pt idx="8">
                  <c:v>203.38983050847457</c:v>
                </c:pt>
                <c:pt idx="9">
                  <c:v>383.05084745762713</c:v>
                </c:pt>
                <c:pt idx="10">
                  <c:v>642.37288135593224</c:v>
                </c:pt>
                <c:pt idx="11">
                  <c:v>1616.949152542373</c:v>
                </c:pt>
                <c:pt idx="12">
                  <c:v>1310.1694915254238</c:v>
                </c:pt>
                <c:pt idx="13">
                  <c:v>923.72881355932202</c:v>
                </c:pt>
                <c:pt idx="14">
                  <c:v>1169.4915254237287</c:v>
                </c:pt>
                <c:pt idx="15">
                  <c:v>1393.2203389830509</c:v>
                </c:pt>
                <c:pt idx="16">
                  <c:v>1010.1694915254237</c:v>
                </c:pt>
                <c:pt idx="17">
                  <c:v>1111.8644067796611</c:v>
                </c:pt>
                <c:pt idx="18">
                  <c:v>1425.4237288135594</c:v>
                </c:pt>
                <c:pt idx="19">
                  <c:v>1238.9830508474577</c:v>
                </c:pt>
                <c:pt idx="20">
                  <c:v>932.20338983050851</c:v>
                </c:pt>
                <c:pt idx="21">
                  <c:v>366.10169491525426</c:v>
                </c:pt>
                <c:pt idx="22">
                  <c:v>840.67796610169489</c:v>
                </c:pt>
                <c:pt idx="23">
                  <c:v>481.35593220338984</c:v>
                </c:pt>
                <c:pt idx="24">
                  <c:v>174.57627118644066</c:v>
                </c:pt>
                <c:pt idx="25">
                  <c:v>437.28813559322032</c:v>
                </c:pt>
                <c:pt idx="26">
                  <c:v>711.86440677966107</c:v>
                </c:pt>
                <c:pt idx="27">
                  <c:v>169.4915254237288</c:v>
                </c:pt>
                <c:pt idx="28">
                  <c:v>942.37288135593224</c:v>
                </c:pt>
                <c:pt idx="29">
                  <c:v>384.74576271186442</c:v>
                </c:pt>
                <c:pt idx="30">
                  <c:v>362.71186440677968</c:v>
                </c:pt>
                <c:pt idx="31">
                  <c:v>696.61016949152543</c:v>
                </c:pt>
                <c:pt idx="32">
                  <c:v>961.01694915254234</c:v>
                </c:pt>
                <c:pt idx="33">
                  <c:v>806.77966101694915</c:v>
                </c:pt>
                <c:pt idx="34">
                  <c:v>415.25423728813558</c:v>
                </c:pt>
                <c:pt idx="35">
                  <c:v>252.54237288135593</c:v>
                </c:pt>
                <c:pt idx="36">
                  <c:v>496.61016949152543</c:v>
                </c:pt>
                <c:pt idx="37">
                  <c:v>264.40677966101697</c:v>
                </c:pt>
                <c:pt idx="38">
                  <c:v>83.050847457627114</c:v>
                </c:pt>
                <c:pt idx="39">
                  <c:v>138.98305084745763</c:v>
                </c:pt>
                <c:pt idx="40">
                  <c:v>488.13559322033899</c:v>
                </c:pt>
              </c:numCache>
            </c:numRef>
          </c:val>
          <c:smooth val="0"/>
          <c:extLst>
            <c:ext xmlns:c16="http://schemas.microsoft.com/office/drawing/2014/chart" uri="{C3380CC4-5D6E-409C-BE32-E72D297353CC}">
              <c16:uniqueId val="{00000001-A5E8-4130-B982-8F592D9170DC}"/>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100</c:v>
                </c:pt>
                <c:pt idx="1">
                  <c:v>103.44827586206897</c:v>
                </c:pt>
                <c:pt idx="2">
                  <c:v>168.9655172413793</c:v>
                </c:pt>
                <c:pt idx="3">
                  <c:v>872.41379310344826</c:v>
                </c:pt>
                <c:pt idx="4">
                  <c:v>337.93103448275861</c:v>
                </c:pt>
                <c:pt idx="5">
                  <c:v>537.93103448275861</c:v>
                </c:pt>
                <c:pt idx="6">
                  <c:v>1275.8620689655172</c:v>
                </c:pt>
                <c:pt idx="7">
                  <c:v>882.75862068965512</c:v>
                </c:pt>
                <c:pt idx="8">
                  <c:v>306.89655172413791</c:v>
                </c:pt>
                <c:pt idx="9">
                  <c:v>620.68965517241384</c:v>
                </c:pt>
                <c:pt idx="10">
                  <c:v>1089.655172413793</c:v>
                </c:pt>
                <c:pt idx="11">
                  <c:v>2982.7586206896553</c:v>
                </c:pt>
                <c:pt idx="12">
                  <c:v>2324.1379310344828</c:v>
                </c:pt>
                <c:pt idx="13">
                  <c:v>1613.7931034482758</c:v>
                </c:pt>
                <c:pt idx="14">
                  <c:v>2168.9655172413795</c:v>
                </c:pt>
                <c:pt idx="15">
                  <c:v>2544.8275862068967</c:v>
                </c:pt>
                <c:pt idx="16">
                  <c:v>1834.4827586206898</c:v>
                </c:pt>
                <c:pt idx="17">
                  <c:v>2017.2413793103449</c:v>
                </c:pt>
                <c:pt idx="18">
                  <c:v>2503.4482758620688</c:v>
                </c:pt>
                <c:pt idx="19">
                  <c:v>2196.5517241379312</c:v>
                </c:pt>
                <c:pt idx="20">
                  <c:v>1472.4137931034484</c:v>
                </c:pt>
                <c:pt idx="21">
                  <c:v>344.82758620689657</c:v>
                </c:pt>
                <c:pt idx="22">
                  <c:v>872.41379310344826</c:v>
                </c:pt>
                <c:pt idx="23">
                  <c:v>748.27586206896547</c:v>
                </c:pt>
                <c:pt idx="24">
                  <c:v>231.0344827586207</c:v>
                </c:pt>
                <c:pt idx="25">
                  <c:v>675.86206896551721</c:v>
                </c:pt>
                <c:pt idx="26">
                  <c:v>1203.4482758620691</c:v>
                </c:pt>
                <c:pt idx="27">
                  <c:v>241.37931034482759</c:v>
                </c:pt>
                <c:pt idx="28">
                  <c:v>1400</c:v>
                </c:pt>
                <c:pt idx="29">
                  <c:v>496.55172413793105</c:v>
                </c:pt>
                <c:pt idx="30">
                  <c:v>355.17241379310343</c:v>
                </c:pt>
                <c:pt idx="31">
                  <c:v>617.24137931034488</c:v>
                </c:pt>
                <c:pt idx="32">
                  <c:v>1889.655172413793</c:v>
                </c:pt>
                <c:pt idx="33">
                  <c:v>1451.7241379310344</c:v>
                </c:pt>
                <c:pt idx="34">
                  <c:v>565.51724137931035</c:v>
                </c:pt>
                <c:pt idx="35">
                  <c:v>368.9655172413793</c:v>
                </c:pt>
                <c:pt idx="36">
                  <c:v>886.20689655172418</c:v>
                </c:pt>
                <c:pt idx="37">
                  <c:v>393.10344827586209</c:v>
                </c:pt>
                <c:pt idx="38">
                  <c:v>0</c:v>
                </c:pt>
                <c:pt idx="39">
                  <c:v>48.275862068965516</c:v>
                </c:pt>
                <c:pt idx="40">
                  <c:v>844.82758620689651</c:v>
                </c:pt>
              </c:numCache>
            </c:numRef>
          </c:val>
          <c:smooth val="0"/>
          <c:extLst>
            <c:ext xmlns:c16="http://schemas.microsoft.com/office/drawing/2014/chart" uri="{C3380CC4-5D6E-409C-BE32-E72D297353CC}">
              <c16:uniqueId val="{00000002-A5E8-4130-B982-8F592D9170D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102.90416653087905</c:v>
                </c:pt>
                <c:pt idx="2">
                  <c:v>109.27137781216156</c:v>
                </c:pt>
                <c:pt idx="3">
                  <c:v>116.79258311501046</c:v>
                </c:pt>
                <c:pt idx="4">
                  <c:v>121.35462199797192</c:v>
                </c:pt>
                <c:pt idx="5">
                  <c:v>126.20081123065144</c:v>
                </c:pt>
                <c:pt idx="6">
                  <c:v>130.55386706604756</c:v>
                </c:pt>
                <c:pt idx="7">
                  <c:v>137.30258251518342</c:v>
                </c:pt>
                <c:pt idx="8">
                  <c:v>43.828818808308974</c:v>
                </c:pt>
                <c:pt idx="9">
                  <c:v>77.189392318529883</c:v>
                </c:pt>
                <c:pt idx="10">
                  <c:v>143.55718453466409</c:v>
                </c:pt>
              </c:numCache>
            </c:numRef>
          </c:val>
          <c:smooth val="0"/>
          <c:extLst>
            <c:ext xmlns:c16="http://schemas.microsoft.com/office/drawing/2014/chart" uri="{C3380CC4-5D6E-409C-BE32-E72D297353CC}">
              <c16:uniqueId val="{00000000-E611-4177-9E0F-9798F534D8D7}"/>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Grafdata!$B$29:$L$29</c:f>
              <c:numCache>
                <c:formatCode>General</c:formatCode>
                <c:ptCount val="11"/>
                <c:pt idx="0">
                  <c:v>100</c:v>
                </c:pt>
                <c:pt idx="1">
                  <c:v>115.3535767582766</c:v>
                </c:pt>
                <c:pt idx="2">
                  <c:v>105.7047517180865</c:v>
                </c:pt>
                <c:pt idx="3">
                  <c:v>118.52010785676315</c:v>
                </c:pt>
                <c:pt idx="4">
                  <c:v>125.60829549166415</c:v>
                </c:pt>
                <c:pt idx="5">
                  <c:v>135.56070785804411</c:v>
                </c:pt>
                <c:pt idx="6">
                  <c:v>131.39182619945817</c:v>
                </c:pt>
                <c:pt idx="7">
                  <c:v>140.24197318952432</c:v>
                </c:pt>
                <c:pt idx="8">
                  <c:v>48.960181383820206</c:v>
                </c:pt>
                <c:pt idx="9">
                  <c:v>76.926722729980213</c:v>
                </c:pt>
                <c:pt idx="10">
                  <c:v>145.93967963210852</c:v>
                </c:pt>
              </c:numCache>
            </c:numRef>
          </c:val>
          <c:smooth val="0"/>
          <c:extLst>
            <c:ext xmlns:c16="http://schemas.microsoft.com/office/drawing/2014/chart" uri="{C3380CC4-5D6E-409C-BE32-E72D297353CC}">
              <c16:uniqueId val="{00000001-E611-4177-9E0F-9798F534D8D7}"/>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Grafdata!$B$30:$L$30</c:f>
              <c:numCache>
                <c:formatCode>General</c:formatCode>
                <c:ptCount val="11"/>
                <c:pt idx="0">
                  <c:v>100</c:v>
                </c:pt>
                <c:pt idx="1">
                  <c:v>107.04315659679408</c:v>
                </c:pt>
                <c:pt idx="2">
                  <c:v>101.29716399506782</c:v>
                </c:pt>
                <c:pt idx="3">
                  <c:v>115.34204685573366</c:v>
                </c:pt>
                <c:pt idx="4">
                  <c:v>122.06658446362515</c:v>
                </c:pt>
                <c:pt idx="5">
                  <c:v>137.32577065351418</c:v>
                </c:pt>
                <c:pt idx="6">
                  <c:v>132.42909987669543</c:v>
                </c:pt>
                <c:pt idx="7">
                  <c:v>139.95856966707768</c:v>
                </c:pt>
                <c:pt idx="8">
                  <c:v>40.488286066584465</c:v>
                </c:pt>
                <c:pt idx="9">
                  <c:v>68.738840937114674</c:v>
                </c:pt>
                <c:pt idx="10">
                  <c:v>141.41356350184958</c:v>
                </c:pt>
              </c:numCache>
            </c:numRef>
          </c:val>
          <c:smooth val="0"/>
          <c:extLst>
            <c:ext xmlns:c16="http://schemas.microsoft.com/office/drawing/2014/chart" uri="{C3380CC4-5D6E-409C-BE32-E72D297353CC}">
              <c16:uniqueId val="{00000002-E611-4177-9E0F-9798F534D8D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2022-10-05</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05/10/2022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10/5/2022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10/5/2022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10/5/2022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10/5/2022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10/5/2022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10/5/2022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10/5/2022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9.sv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10.jpg"/><Relationship Id="rId1" Type="http://schemas.openxmlformats.org/officeDocument/2006/relationships/slideLayout" Target="../slideLayouts/slideLayout1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alpha val="50196"/>
            </a:schemeClr>
          </a:solidFill>
        </p:spPr>
        <p:txBody>
          <a:bodyPr wrap="square" lIns="432000" rtlCol="0" anchor="ctr">
            <a:noAutofit/>
          </a:bodyPr>
          <a:lstStyle/>
          <a:p>
            <a:r>
              <a:rPr lang="sv-SE" sz="3200" b="1" dirty="0">
                <a:solidFill>
                  <a:schemeClr val="bg1"/>
                </a:solidFill>
                <a:latin typeface="+mj-lt"/>
              </a:rPr>
              <a:t>Örebrokonjunkturen</a:t>
            </a:r>
            <a:r>
              <a:rPr lang="sv-SE" sz="3200" dirty="0">
                <a:solidFill>
                  <a:schemeClr val="bg1"/>
                </a:solidFill>
                <a:latin typeface="+mj-lt"/>
              </a:rPr>
              <a:t> </a:t>
            </a:r>
          </a:p>
          <a:p>
            <a:r>
              <a:rPr lang="sv-SE" sz="2000" dirty="0">
                <a:solidFill>
                  <a:schemeClr val="bg1"/>
                </a:solidFill>
                <a:latin typeface="+mj-lt"/>
              </a:rPr>
              <a:t>Örebro län, 2022 kv2</a:t>
            </a:r>
          </a:p>
          <a:p>
            <a:r>
              <a:rPr lang="sv-SE" sz="2000" dirty="0">
                <a:solidFill>
                  <a:schemeClr val="bg1"/>
                </a:solidFill>
                <a:latin typeface="+mj-lt"/>
              </a:rPr>
              <a:t/>
            </a:r>
            <a:br>
              <a:rPr lang="sv-SE" sz="2000" dirty="0">
                <a:solidFill>
                  <a:schemeClr val="bg1"/>
                </a:solidFill>
                <a:latin typeface="+mj-lt"/>
              </a:rPr>
            </a:br>
            <a:r>
              <a:rPr lang="sv-SE" sz="2000" dirty="0" smtClean="0">
                <a:solidFill>
                  <a:schemeClr val="bg1"/>
                </a:solidFill>
                <a:latin typeface="+mj-lt"/>
              </a:rPr>
              <a:t>September 2022</a:t>
            </a:r>
            <a:br>
              <a:rPr lang="sv-SE" sz="2000" dirty="0" smtClean="0">
                <a:solidFill>
                  <a:schemeClr val="bg1"/>
                </a:solidFill>
                <a:latin typeface="+mj-lt"/>
              </a:rPr>
            </a:br>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väg, träd, byggnad&#10;&#10;Automatiskt genererad beskrivning">
            <a:extLst>
              <a:ext uri="{FF2B5EF4-FFF2-40B4-BE49-F238E27FC236}">
                <a16:creationId xmlns:a16="http://schemas.microsoft.com/office/drawing/2014/main" id="{B1522071-2A08-4A96-8581-0652C3F01A9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Örebro län och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2 jämförs med kvartal 2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t>https://stockholmbusinessalliance.se/material/?cat=konjunkturrapporter</a:t>
            </a:r>
            <a:endParaRPr lang="sv-SE" sz="1100" dirty="0"/>
          </a:p>
          <a:p>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väg, träd, byggnad&#10;&#10;Automatiskt genererad beskrivning">
            <a:extLst>
              <a:ext uri="{FF2B5EF4-FFF2-40B4-BE49-F238E27FC236}">
                <a16:creationId xmlns:a16="http://schemas.microsoft.com/office/drawing/2014/main" id="{6CB7CA6F-28EC-49C0-864A-15BEE0B2AB6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281163"/>
            <a:ext cx="5081631" cy="5385553"/>
          </a:xfrm>
        </p:spPr>
        <p:txBody>
          <a:bodyPr/>
          <a:lstStyle/>
          <a:p>
            <a:pPr>
              <a:spcBef>
                <a:spcPts val="1000"/>
              </a:spcBef>
              <a:spcAft>
                <a:spcPts val="800"/>
              </a:spcAft>
            </a:pPr>
            <a:r>
              <a:rPr lang="sv-SE" sz="1200" b="1" kern="1200" dirty="0">
                <a:solidFill>
                  <a:srgbClr val="000000"/>
                </a:solidFill>
                <a:effectLst/>
                <a:ea typeface="Times New Roman" panose="02020603050405020304" pitchFamily="18" charset="0"/>
                <a:cs typeface="Times New Roman" panose="02020603050405020304" pitchFamily="18" charset="0"/>
              </a:rPr>
              <a:t>Det andra kvartalet 2022 bjuder på blandad utveckling för Örebro län och kommun. Arbetslösheten sjunker samtidigt som antalet lediga jobb blir fler. Även antalet nystartade företag stiger. Däremot sjunker sysselsättningsnivån tillsammans med fler konkurser och varsel</a:t>
            </a:r>
            <a:r>
              <a:rPr lang="sv-SE" sz="1200" b="1" kern="1200" dirty="0">
                <a:solidFill>
                  <a:srgbClr val="000000"/>
                </a:solidFill>
                <a:effectLst/>
                <a:ea typeface="Minion Pro" panose="02040503050201020203"/>
                <a:cs typeface="Times New Roman" panose="02020603050405020304" pitchFamily="18" charset="0"/>
              </a:rPr>
              <a:t>. Det återstår också att se hur den globala nedgången i ekonomin kommer påverka Örebro län framöver.</a:t>
            </a:r>
            <a:endParaRPr lang="sv-SE" sz="1200" dirty="0">
              <a:effectLst/>
              <a:ea typeface="Times New Roman" panose="02020603050405020304" pitchFamily="18" charset="0"/>
            </a:endParaRPr>
          </a:p>
          <a:p>
            <a:pPr>
              <a:lnSpc>
                <a:spcPct val="107000"/>
              </a:lnSpc>
              <a:spcAft>
                <a:spcPts val="800"/>
              </a:spcAft>
            </a:pPr>
            <a:r>
              <a:rPr lang="sv-SE" sz="1200" kern="1200" dirty="0">
                <a:solidFill>
                  <a:srgbClr val="000000"/>
                </a:solidFill>
                <a:effectLst/>
                <a:ea typeface="Minion Pro" panose="02040503050201020203"/>
                <a:cs typeface="Times New Roman" panose="02020603050405020304" pitchFamily="18" charset="0"/>
              </a:rPr>
              <a:t>Negativt för näringslivet är att företagskonkurserna ökar med 27 procent i länet. Nyföretagandet ökar dock något jämfört med samma period förra året och överlag startas  det fler företag än som går i konkurs. </a:t>
            </a:r>
            <a:r>
              <a:rPr lang="sv-SE" sz="1200" dirty="0">
                <a:solidFill>
                  <a:srgbClr val="000000"/>
                </a:solidFill>
                <a:ea typeface="Minion Pro" panose="02040503050201020203"/>
                <a:cs typeface="Times New Roman" panose="02020603050405020304" pitchFamily="18" charset="0"/>
              </a:rPr>
              <a:t>F</a:t>
            </a:r>
            <a:r>
              <a:rPr lang="sv-SE" sz="1200" kern="1200" dirty="0">
                <a:solidFill>
                  <a:srgbClr val="000000"/>
                </a:solidFill>
                <a:effectLst/>
                <a:ea typeface="Minion Pro" panose="02040503050201020203"/>
                <a:cs typeface="Times New Roman" panose="02020603050405020304" pitchFamily="18" charset="0"/>
              </a:rPr>
              <a:t>ör varje företag som går i konkurs startas cirka 8,4 nya företag. </a:t>
            </a:r>
            <a:r>
              <a:rPr lang="sv-SE" sz="1200" dirty="0">
                <a:solidFill>
                  <a:srgbClr val="000000"/>
                </a:solidFill>
                <a:ea typeface="Minion Pro" panose="02040503050201020203"/>
                <a:cs typeface="Times New Roman" panose="02020603050405020304" pitchFamily="18" charset="0"/>
              </a:rPr>
              <a:t>Positivt är också att lönesumman i privat sektor ökar med 4,7 procent under kvartal 1.</a:t>
            </a:r>
            <a:r>
              <a:rPr lang="sv-SE" sz="1200" dirty="0">
                <a:effectLst/>
                <a:ea typeface="Calibri" panose="020F0502020204030204" pitchFamily="34" charset="0"/>
                <a:cs typeface="Times New Roman" panose="02020603050405020304" pitchFamily="18" charset="0"/>
              </a:rPr>
              <a:t/>
            </a:r>
            <a:br>
              <a:rPr lang="sv-SE" sz="1200" dirty="0">
                <a:effectLst/>
                <a:ea typeface="Calibri" panose="020F0502020204030204" pitchFamily="34" charset="0"/>
                <a:cs typeface="Times New Roman" panose="02020603050405020304" pitchFamily="18" charset="0"/>
              </a:rPr>
            </a:br>
            <a:r>
              <a:rPr lang="sv-SE" sz="1200" dirty="0">
                <a:effectLst/>
                <a:ea typeface="Calibri" panose="020F0502020204030204" pitchFamily="34" charset="0"/>
                <a:cs typeface="Times New Roman" panose="02020603050405020304" pitchFamily="18" charset="0"/>
              </a:rPr>
              <a:t/>
            </a:r>
            <a:br>
              <a:rPr lang="sv-SE" sz="1200" dirty="0">
                <a:effectLst/>
                <a:ea typeface="Calibri" panose="020F0502020204030204" pitchFamily="34" charset="0"/>
                <a:cs typeface="Times New Roman" panose="02020603050405020304" pitchFamily="18" charset="0"/>
              </a:rPr>
            </a:br>
            <a:r>
              <a:rPr lang="sv-SE" sz="1200" dirty="0">
                <a:solidFill>
                  <a:srgbClr val="000000"/>
                </a:solidFill>
                <a:ea typeface="Calibri" panose="020F0502020204030204" pitchFamily="34" charset="0"/>
                <a:cs typeface="Times New Roman" panose="02020603050405020304" pitchFamily="18" charset="0"/>
              </a:rPr>
              <a:t>Arbetsmarknadssiffrorna ger också</a:t>
            </a:r>
            <a:r>
              <a:rPr lang="sv-SE" sz="1200" dirty="0">
                <a:solidFill>
                  <a:srgbClr val="000000"/>
                </a:solidFill>
                <a:ea typeface="Minion Pro" panose="02040503050201020203"/>
                <a:cs typeface="Times New Roman" panose="02020603050405020304" pitchFamily="18" charset="0"/>
              </a:rPr>
              <a:t> en blandad bild över utvecklingen. </a:t>
            </a:r>
            <a:r>
              <a:rPr lang="sv-SE" sz="1200" kern="1200" dirty="0">
                <a:solidFill>
                  <a:srgbClr val="000000"/>
                </a:solidFill>
                <a:effectLst/>
                <a:ea typeface="Minion Pro" panose="02040503050201020203"/>
                <a:cs typeface="Times New Roman" panose="02020603050405020304" pitchFamily="18" charset="0"/>
              </a:rPr>
              <a:t>Arbetslösheten i länet sjunker med cirka 1 procentenhet eller 2 250 personer samtidigt som antalet lediga jobb ökar med 82 procent. Sysselsättningsnivån sjunker dock med 1,9 procent jämfört med samma period 2021 samtidigt som varslen ökar med 71 procent. </a:t>
            </a:r>
            <a:r>
              <a:rPr lang="sv-SE" sz="1200" dirty="0">
                <a:effectLst/>
                <a:ea typeface="Calibri" panose="020F0502020204030204" pitchFamily="34" charset="0"/>
                <a:cs typeface="Times New Roman" panose="02020603050405020304" pitchFamily="18" charset="0"/>
              </a:rPr>
              <a:t/>
            </a:r>
            <a:br>
              <a:rPr lang="sv-SE" sz="1200" dirty="0">
                <a:effectLst/>
                <a:ea typeface="Calibri" panose="020F0502020204030204" pitchFamily="34" charset="0"/>
                <a:cs typeface="Times New Roman" panose="02020603050405020304" pitchFamily="18" charset="0"/>
              </a:rPr>
            </a:br>
            <a:r>
              <a:rPr lang="sv-SE" sz="1200" dirty="0">
                <a:effectLst/>
                <a:ea typeface="Calibri" panose="020F0502020204030204" pitchFamily="34" charset="0"/>
                <a:cs typeface="Times New Roman" panose="02020603050405020304" pitchFamily="18" charset="0"/>
              </a:rPr>
              <a:t/>
            </a:r>
            <a:br>
              <a:rPr lang="sv-SE" sz="1200" dirty="0">
                <a:effectLst/>
                <a:ea typeface="Calibri" panose="020F0502020204030204" pitchFamily="34" charset="0"/>
                <a:cs typeface="Times New Roman" panose="02020603050405020304" pitchFamily="18" charset="0"/>
              </a:rPr>
            </a:br>
            <a:r>
              <a:rPr lang="sv-SE" sz="1200" dirty="0">
                <a:effectLst/>
                <a:ea typeface="Calibri" panose="020F0502020204030204" pitchFamily="34" charset="0"/>
                <a:cs typeface="Times New Roman" panose="02020603050405020304" pitchFamily="18" charset="0"/>
              </a:rPr>
              <a:t>Antalet invånare ökade med 0,4 procent på länsnivå, vilket är något lägre än genomsnittet för hela landet. En liknande utveckling syns i Örebro kommun. Antalet påbörjade lägenheter minskar något under kvartalet både i Örebro län och kommun.</a:t>
            </a:r>
            <a:br>
              <a:rPr lang="sv-SE" sz="1200" dirty="0">
                <a:effectLst/>
                <a:ea typeface="Calibri" panose="020F0502020204030204" pitchFamily="34" charset="0"/>
                <a:cs typeface="Times New Roman" panose="02020603050405020304" pitchFamily="18" charset="0"/>
              </a:rPr>
            </a:br>
            <a:r>
              <a:rPr lang="sv-SE" sz="1200" dirty="0">
                <a:effectLst/>
                <a:ea typeface="Calibri" panose="020F0502020204030204" pitchFamily="34" charset="0"/>
                <a:cs typeface="Times New Roman" panose="02020603050405020304" pitchFamily="18" charset="0"/>
              </a:rPr>
              <a:t/>
            </a:r>
            <a:br>
              <a:rPr lang="sv-SE" sz="1200" dirty="0">
                <a:effectLst/>
                <a:ea typeface="Calibri" panose="020F0502020204030204" pitchFamily="34" charset="0"/>
                <a:cs typeface="Times New Roman" panose="02020603050405020304" pitchFamily="18" charset="0"/>
              </a:rPr>
            </a:br>
            <a:r>
              <a:rPr lang="sv-SE" sz="1200" dirty="0">
                <a:effectLst/>
                <a:ea typeface="Calibri" panose="020F0502020204030204" pitchFamily="34" charset="0"/>
                <a:cs typeface="Times New Roman" panose="02020603050405020304" pitchFamily="18" charset="0"/>
              </a:rPr>
              <a:t/>
            </a:r>
            <a:br>
              <a:rPr lang="sv-SE" sz="1200" dirty="0">
                <a:effectLst/>
                <a:ea typeface="Calibri" panose="020F0502020204030204" pitchFamily="34" charset="0"/>
                <a:cs typeface="Times New Roman" panose="02020603050405020304" pitchFamily="18" charset="0"/>
              </a:rPr>
            </a:br>
            <a:r>
              <a:rPr lang="sv-SE" sz="1200" dirty="0">
                <a:cs typeface="Times New Roman" panose="02020603050405020304" pitchFamily="18" charset="0"/>
              </a:rPr>
              <a:t>Staffan Ingvarsson</a:t>
            </a:r>
            <a:br>
              <a:rPr lang="sv-SE" sz="1200" dirty="0">
                <a:cs typeface="Times New Roman" panose="02020603050405020304" pitchFamily="18" charset="0"/>
              </a:rPr>
            </a:br>
            <a:r>
              <a:rPr lang="sv-SE" sz="1200" dirty="0">
                <a:cs typeface="Times New Roman" panose="02020603050405020304" pitchFamily="18" charset="0"/>
              </a:rPr>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492808"/>
            <a:ext cx="4951381" cy="492073"/>
          </a:xfrm>
        </p:spPr>
        <p:txBody>
          <a:bodyPr/>
          <a:lstStyle/>
          <a:p>
            <a:r>
              <a:rPr lang="sv-SE" sz="2800" dirty="0"/>
              <a:t>Blandad utveckling under årets andra kvartal</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Örebro, 2022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484220"/>
            <a:ext cx="2706190" cy="415498"/>
          </a:xfrm>
          <a:prstGeom prst="rect">
            <a:avLst/>
          </a:prstGeom>
          <a:noFill/>
        </p:spPr>
        <p:txBody>
          <a:bodyPr wrap="none" rtlCol="0">
            <a:spAutoFit/>
          </a:bodyPr>
          <a:lstStyle/>
          <a:p>
            <a:r>
              <a:rPr lang="sv-SE" sz="700" dirty="0">
                <a:latin typeface="Arial" panose="020B0604020202020204" pitchFamily="34" charset="0"/>
                <a:cs typeface="Arial" panose="020B0604020202020204" pitchFamily="34" charset="0"/>
              </a:rPr>
              <a:t>* Förändring i arbetslösheten visas i procentenheter, ej i procent</a:t>
            </a:r>
          </a:p>
          <a:p>
            <a:r>
              <a:rPr lang="sv-SE" sz="700" dirty="0">
                <a:cs typeface="Arial" panose="020B0604020202020204" pitchFamily="34" charset="0"/>
              </a:rPr>
              <a:t>**</a:t>
            </a:r>
            <a:r>
              <a:rPr lang="sv-SE" sz="700" b="0" i="0" u="none" strike="noStrike" dirty="0">
                <a:solidFill>
                  <a:srgbClr val="000000"/>
                </a:solidFill>
                <a:effectLst/>
                <a:latin typeface="Futura Std Book" panose="020B0502020204020303" pitchFamily="34" charset="0"/>
              </a:rPr>
              <a:t> Lönesummorna är det tidigare kvartalets</a:t>
            </a:r>
          </a:p>
          <a:p>
            <a:pPr marL="171450" indent="-171450">
              <a:buFont typeface="Arial" panose="020B0604020202020204" pitchFamily="34" charset="0"/>
              <a:buChar char="•"/>
            </a:pPr>
            <a:endParaRPr lang="sv-SE" sz="700" dirty="0">
              <a:latin typeface="Arial" panose="020B0604020202020204" pitchFamily="34" charset="0"/>
              <a:cs typeface="Arial" panose="020B0604020202020204" pitchFamily="34" charset="0"/>
            </a:endParaRPr>
          </a:p>
        </p:txBody>
      </p:sp>
      <p:graphicFrame>
        <p:nvGraphicFramePr>
          <p:cNvPr id="56" name="Tabell 55">
            <a:extLst>
              <a:ext uri="{FF2B5EF4-FFF2-40B4-BE49-F238E27FC236}">
                <a16:creationId xmlns:a16="http://schemas.microsoft.com/office/drawing/2014/main" id="{D64EFD05-09B5-4F38-BEDF-3F0BBA874482}"/>
              </a:ext>
            </a:extLst>
          </p:cNvPr>
          <p:cNvGraphicFramePr>
            <a:graphicFrameLocks noGrp="1"/>
          </p:cNvGraphicFramePr>
          <p:nvPr>
            <p:extLst>
              <p:ext uri="{D42A27DB-BD31-4B8C-83A1-F6EECF244321}">
                <p14:modId xmlns:p14="http://schemas.microsoft.com/office/powerpoint/2010/main" val="2229689111"/>
              </p:ext>
            </p:extLst>
          </p:nvPr>
        </p:nvGraphicFramePr>
        <p:xfrm>
          <a:off x="595236" y="1628775"/>
          <a:ext cx="4869990" cy="389728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10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1050" b="1" dirty="0">
                          <a:latin typeface="+mj-lt"/>
                          <a:cs typeface="Arial" panose="020B0604020202020204" pitchFamily="34" charset="0"/>
                        </a:rPr>
                        <a:t>Örebro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1050" b="1" dirty="0">
                          <a:latin typeface="+mj-lt"/>
                          <a:cs typeface="Arial" panose="020B0604020202020204" pitchFamily="34" charset="0"/>
                        </a:rPr>
                        <a:t>Örebro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105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050" b="0" i="0" u="none" strike="noStrike" dirty="0">
                          <a:solidFill>
                            <a:srgbClr val="000000"/>
                          </a:solidFill>
                          <a:effectLst/>
                          <a:latin typeface="Futura Std Book" panose="020B0502020204020303" pitchFamily="34" charset="0"/>
                        </a:rPr>
                        <a:t>Värde </a:t>
                      </a:r>
                      <a:r>
                        <a:rPr lang="sv-SE" sz="1050" b="0" kern="1200" dirty="0">
                          <a:solidFill>
                            <a:schemeClr val="tx1"/>
                          </a:solidFill>
                          <a:latin typeface="+mn-lt"/>
                          <a:ea typeface="+mn-ea"/>
                          <a:cs typeface="+mn-cs"/>
                        </a:rPr>
                        <a:t>2022 kv2</a:t>
                      </a:r>
                      <a:endParaRPr lang="sv-SE" sz="1050" b="0" i="0" u="none" strike="noStrike" dirty="0">
                        <a:solidFill>
                          <a:srgbClr val="000000"/>
                        </a:solidFill>
                        <a:effectLst/>
                        <a:latin typeface="Futura Std Book" panose="020B0502020204020303" pitchFamily="34" charset="0"/>
                      </a:endParaRPr>
                    </a:p>
                    <a:p>
                      <a:pPr algn="ctr" rtl="0" fontAlgn="b"/>
                      <a:endParaRPr lang="sv-SE" sz="105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105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050" b="0" i="0" u="none" strike="noStrike" dirty="0">
                          <a:solidFill>
                            <a:srgbClr val="000000"/>
                          </a:solidFill>
                          <a:effectLst/>
                          <a:latin typeface="Futura Std Book" panose="020B0502020204020303" pitchFamily="34" charset="0"/>
                        </a:rPr>
                        <a:t>Värde 2022 kv2</a:t>
                      </a:r>
                    </a:p>
                    <a:p>
                      <a:pPr algn="ctr" rtl="0" fontAlgn="b"/>
                      <a:endParaRPr lang="sv-SE" sz="105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105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105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105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105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6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105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396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244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6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105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6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105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144 400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6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105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14 815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9 185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6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105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198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6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105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-1,2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6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105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307,2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157,0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6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105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288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245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6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105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228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143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1050" b="0" i="0" u="none" strike="noStrike" dirty="0">
                          <a:solidFill>
                            <a:srgbClr val="000000"/>
                          </a:solidFill>
                          <a:effectLst/>
                          <a:latin typeface="Futura Std Book" panose="020B0502020204020303"/>
                        </a:rPr>
                        <a:t>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6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AD724967-8311-4C95-A6D2-2C32ADD87D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0764" y="2494740"/>
            <a:ext cx="180000" cy="180000"/>
          </a:xfrm>
          <a:prstGeom prst="rect">
            <a:avLst/>
          </a:prstGeom>
        </p:spPr>
      </p:pic>
      <p:pic>
        <p:nvPicPr>
          <p:cNvPr id="14" name="Bild 13" descr="Spela upp">
            <a:extLst>
              <a:ext uri="{FF2B5EF4-FFF2-40B4-BE49-F238E27FC236}">
                <a16:creationId xmlns:a16="http://schemas.microsoft.com/office/drawing/2014/main" id="{2D930473-EEB9-46DD-B269-C149C6B06A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flipV="1">
            <a:off x="3610765" y="2788415"/>
            <a:ext cx="180000" cy="180000"/>
          </a:xfrm>
          <a:prstGeom prst="rect">
            <a:avLst/>
          </a:prstGeom>
        </p:spPr>
      </p:pic>
      <p:pic>
        <p:nvPicPr>
          <p:cNvPr id="17" name="Bild 16" descr="Spela upp">
            <a:extLst>
              <a:ext uri="{FF2B5EF4-FFF2-40B4-BE49-F238E27FC236}">
                <a16:creationId xmlns:a16="http://schemas.microsoft.com/office/drawing/2014/main" id="{27B3E46F-DCAB-4554-8E5B-20537A128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2243" y="3694607"/>
            <a:ext cx="180000" cy="180000"/>
          </a:xfrm>
          <a:prstGeom prst="rect">
            <a:avLst/>
          </a:prstGeom>
        </p:spPr>
      </p:pic>
      <p:pic>
        <p:nvPicPr>
          <p:cNvPr id="18" name="Bild 17" descr="Spela upp">
            <a:extLst>
              <a:ext uri="{FF2B5EF4-FFF2-40B4-BE49-F238E27FC236}">
                <a16:creationId xmlns:a16="http://schemas.microsoft.com/office/drawing/2014/main" id="{9231B48D-402C-4E26-A36A-61AFDBB16EF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3610764" y="3996671"/>
            <a:ext cx="180000" cy="180000"/>
          </a:xfrm>
          <a:prstGeom prst="rect">
            <a:avLst/>
          </a:prstGeom>
        </p:spPr>
      </p:pic>
      <p:pic>
        <p:nvPicPr>
          <p:cNvPr id="19" name="Bild 18" descr="Spela upp">
            <a:extLst>
              <a:ext uri="{FF2B5EF4-FFF2-40B4-BE49-F238E27FC236}">
                <a16:creationId xmlns:a16="http://schemas.microsoft.com/office/drawing/2014/main" id="{131CB75C-EB48-4402-8B79-E09DEBE4B5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0764" y="4298735"/>
            <a:ext cx="180000" cy="180000"/>
          </a:xfrm>
          <a:prstGeom prst="rect">
            <a:avLst/>
          </a:prstGeom>
        </p:spPr>
      </p:pic>
      <p:pic>
        <p:nvPicPr>
          <p:cNvPr id="21" name="Bild 20" descr="Spela upp">
            <a:extLst>
              <a:ext uri="{FF2B5EF4-FFF2-40B4-BE49-F238E27FC236}">
                <a16:creationId xmlns:a16="http://schemas.microsoft.com/office/drawing/2014/main" id="{8F2AF943-42AD-4E1D-84BB-06AE9AF24C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3610764" y="4600799"/>
            <a:ext cx="180000" cy="180000"/>
          </a:xfrm>
          <a:prstGeom prst="rect">
            <a:avLst/>
          </a:prstGeom>
        </p:spPr>
      </p:pic>
      <p:pic>
        <p:nvPicPr>
          <p:cNvPr id="22" name="Bild 21" descr="Spela upp">
            <a:extLst>
              <a:ext uri="{FF2B5EF4-FFF2-40B4-BE49-F238E27FC236}">
                <a16:creationId xmlns:a16="http://schemas.microsoft.com/office/drawing/2014/main" id="{F660EFC1-EBED-49D6-B306-89BD9468E3B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flipV="1">
            <a:off x="3610764" y="4902863"/>
            <a:ext cx="180000" cy="180000"/>
          </a:xfrm>
          <a:prstGeom prst="rect">
            <a:avLst/>
          </a:prstGeom>
        </p:spPr>
      </p:pic>
      <p:pic>
        <p:nvPicPr>
          <p:cNvPr id="23" name="Bild 22" descr="Spela upp">
            <a:extLst>
              <a:ext uri="{FF2B5EF4-FFF2-40B4-BE49-F238E27FC236}">
                <a16:creationId xmlns:a16="http://schemas.microsoft.com/office/drawing/2014/main" id="{F1E6E53C-5EBC-4004-B688-497473E3E9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0764" y="5204927"/>
            <a:ext cx="180000" cy="180000"/>
          </a:xfrm>
          <a:prstGeom prst="rect">
            <a:avLst/>
          </a:prstGeom>
        </p:spPr>
      </p:pic>
      <p:pic>
        <p:nvPicPr>
          <p:cNvPr id="25" name="Bild 24" descr="Spela upp">
            <a:extLst>
              <a:ext uri="{FF2B5EF4-FFF2-40B4-BE49-F238E27FC236}">
                <a16:creationId xmlns:a16="http://schemas.microsoft.com/office/drawing/2014/main" id="{397664AF-DA4F-4CB5-AAB4-B3BE1F1BDF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flipV="1">
            <a:off x="5240802" y="2788415"/>
            <a:ext cx="180000" cy="180000"/>
          </a:xfrm>
          <a:prstGeom prst="rect">
            <a:avLst/>
          </a:prstGeom>
        </p:spPr>
      </p:pic>
      <p:pic>
        <p:nvPicPr>
          <p:cNvPr id="26" name="Bild 25" descr="Spela upp">
            <a:extLst>
              <a:ext uri="{FF2B5EF4-FFF2-40B4-BE49-F238E27FC236}">
                <a16:creationId xmlns:a16="http://schemas.microsoft.com/office/drawing/2014/main" id="{D0C063CC-6C00-4C69-9F39-5EDDD461BA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V="1">
            <a:off x="5240801" y="3090479"/>
            <a:ext cx="180000" cy="180000"/>
          </a:xfrm>
          <a:prstGeom prst="rect">
            <a:avLst/>
          </a:prstGeom>
        </p:spPr>
      </p:pic>
      <p:pic>
        <p:nvPicPr>
          <p:cNvPr id="29" name="Bild 28" descr="Spela upp">
            <a:extLst>
              <a:ext uri="{FF2B5EF4-FFF2-40B4-BE49-F238E27FC236}">
                <a16:creationId xmlns:a16="http://schemas.microsoft.com/office/drawing/2014/main" id="{7AF57F5F-8455-47A1-833E-2B632EBEB94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240801" y="3996671"/>
            <a:ext cx="180000" cy="180000"/>
          </a:xfrm>
          <a:prstGeom prst="rect">
            <a:avLst/>
          </a:prstGeom>
        </p:spPr>
      </p:pic>
      <p:pic>
        <p:nvPicPr>
          <p:cNvPr id="30" name="Bild 29" descr="Spela upp">
            <a:extLst>
              <a:ext uri="{FF2B5EF4-FFF2-40B4-BE49-F238E27FC236}">
                <a16:creationId xmlns:a16="http://schemas.microsoft.com/office/drawing/2014/main" id="{1B17DDE4-2B77-4D6E-83A9-651C8AD161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40801" y="4298735"/>
            <a:ext cx="180000" cy="180000"/>
          </a:xfrm>
          <a:prstGeom prst="rect">
            <a:avLst/>
          </a:prstGeom>
        </p:spPr>
      </p:pic>
      <p:pic>
        <p:nvPicPr>
          <p:cNvPr id="31" name="Bild 30" descr="Spela upp">
            <a:extLst>
              <a:ext uri="{FF2B5EF4-FFF2-40B4-BE49-F238E27FC236}">
                <a16:creationId xmlns:a16="http://schemas.microsoft.com/office/drawing/2014/main" id="{9DC8B3BE-622D-4DB4-8246-AD134D559F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5240801" y="4600799"/>
            <a:ext cx="180000" cy="180000"/>
          </a:xfrm>
          <a:prstGeom prst="rect">
            <a:avLst/>
          </a:prstGeom>
        </p:spPr>
      </p:pic>
      <p:pic>
        <p:nvPicPr>
          <p:cNvPr id="32" name="Bild 31" descr="Spela upp">
            <a:extLst>
              <a:ext uri="{FF2B5EF4-FFF2-40B4-BE49-F238E27FC236}">
                <a16:creationId xmlns:a16="http://schemas.microsoft.com/office/drawing/2014/main" id="{861E190E-B908-4216-91B0-882FA2B7354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flipV="1">
            <a:off x="5240801" y="4902863"/>
            <a:ext cx="180000" cy="180000"/>
          </a:xfrm>
          <a:prstGeom prst="rect">
            <a:avLst/>
          </a:prstGeom>
        </p:spPr>
      </p:pic>
      <p:pic>
        <p:nvPicPr>
          <p:cNvPr id="33" name="Bild 32" descr="Spela upp">
            <a:extLst>
              <a:ext uri="{FF2B5EF4-FFF2-40B4-BE49-F238E27FC236}">
                <a16:creationId xmlns:a16="http://schemas.microsoft.com/office/drawing/2014/main" id="{63A82AD0-8315-43D4-A756-48C3DEEDB7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40801" y="5204927"/>
            <a:ext cx="180000" cy="180000"/>
          </a:xfrm>
          <a:prstGeom prst="rect">
            <a:avLst/>
          </a:prstGeom>
        </p:spPr>
      </p:pic>
      <p:pic>
        <p:nvPicPr>
          <p:cNvPr id="27" name="Bild 26" descr="Spela upp">
            <a:extLst>
              <a:ext uri="{FF2B5EF4-FFF2-40B4-BE49-F238E27FC236}">
                <a16:creationId xmlns:a16="http://schemas.microsoft.com/office/drawing/2014/main" id="{C8B3A394-7F15-4DDE-9964-071425B526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40801" y="3694607"/>
            <a:ext cx="180000" cy="180000"/>
          </a:xfrm>
          <a:prstGeom prst="rect">
            <a:avLst/>
          </a:prstGeom>
        </p:spPr>
      </p:pic>
      <p:pic>
        <p:nvPicPr>
          <p:cNvPr id="28" name="Bild 27" descr="Spela upp">
            <a:extLst>
              <a:ext uri="{FF2B5EF4-FFF2-40B4-BE49-F238E27FC236}">
                <a16:creationId xmlns:a16="http://schemas.microsoft.com/office/drawing/2014/main" id="{EEA271E2-B0D0-4F7C-A808-6EDEAE8E5A4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V="1">
            <a:off x="3617883" y="3077549"/>
            <a:ext cx="180000" cy="180000"/>
          </a:xfrm>
          <a:prstGeom prst="rect">
            <a:avLst/>
          </a:prstGeom>
        </p:spPr>
      </p:pic>
      <p:pic>
        <p:nvPicPr>
          <p:cNvPr id="34" name="Bild 33" descr="Spela upp">
            <a:extLst>
              <a:ext uri="{FF2B5EF4-FFF2-40B4-BE49-F238E27FC236}">
                <a16:creationId xmlns:a16="http://schemas.microsoft.com/office/drawing/2014/main" id="{B179D3A7-393D-AAAE-6ADF-F097A2235F1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flipV="1">
            <a:off x="3610764" y="3366683"/>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2136449"/>
            <a:ext cx="4722409" cy="1306819"/>
          </a:xfrm>
        </p:spPr>
        <p:txBody>
          <a:bodyPr/>
          <a:lstStyle/>
          <a:p>
            <a:pPr lvl="4"/>
            <a:r>
              <a:rPr lang="sv-SE" sz="1400" dirty="0"/>
              <a:t>Nyföretagandet ökade med 3 procent i länet och i Örebro kommun under kvartalet.</a:t>
            </a:r>
          </a:p>
          <a:p>
            <a:pPr lvl="4"/>
            <a:r>
              <a:rPr lang="sv-SE" sz="1400" dirty="0"/>
              <a:t>315 av 396 nystartade företag är aktiebolag.</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248F4D77-9F90-40F0-AFDA-4E93E089F6CA}"/>
              </a:ext>
            </a:extLst>
          </p:cNvPr>
          <p:cNvGraphicFramePr>
            <a:graphicFrameLocks noGrp="1"/>
          </p:cNvGraphicFramePr>
          <p:nvPr>
            <p:extLst>
              <p:ext uri="{D42A27DB-BD31-4B8C-83A1-F6EECF244321}">
                <p14:modId xmlns:p14="http://schemas.microsoft.com/office/powerpoint/2010/main" val="3285356251"/>
              </p:ext>
            </p:extLst>
          </p:nvPr>
        </p:nvGraphicFramePr>
        <p:xfrm>
          <a:off x="6755217" y="3720267"/>
          <a:ext cx="4722408" cy="225216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182284860"/>
                    </a:ext>
                  </a:extLst>
                </a:gridCol>
                <a:gridCol w="685095">
                  <a:extLst>
                    <a:ext uri="{9D8B030D-6E8A-4147-A177-3AD203B41FA5}">
                      <a16:colId xmlns:a16="http://schemas.microsoft.com/office/drawing/2014/main" val="1315458953"/>
                    </a:ext>
                  </a:extLst>
                </a:gridCol>
                <a:gridCol w="777235">
                  <a:extLst>
                    <a:ext uri="{9D8B030D-6E8A-4147-A177-3AD203B41FA5}">
                      <a16:colId xmlns:a16="http://schemas.microsoft.com/office/drawing/2014/main" val="4043114926"/>
                    </a:ext>
                  </a:extLst>
                </a:gridCol>
                <a:gridCol w="615311">
                  <a:extLst>
                    <a:ext uri="{9D8B030D-6E8A-4147-A177-3AD203B41FA5}">
                      <a16:colId xmlns:a16="http://schemas.microsoft.com/office/drawing/2014/main" val="3099988716"/>
                    </a:ext>
                  </a:extLst>
                </a:gridCol>
                <a:gridCol w="561337">
                  <a:extLst>
                    <a:ext uri="{9D8B030D-6E8A-4147-A177-3AD203B41FA5}">
                      <a16:colId xmlns:a16="http://schemas.microsoft.com/office/drawing/2014/main" val="1400772856"/>
                    </a:ext>
                  </a:extLst>
                </a:gridCol>
                <a:gridCol w="540858">
                  <a:extLst>
                    <a:ext uri="{9D8B030D-6E8A-4147-A177-3AD203B41FA5}">
                      <a16:colId xmlns:a16="http://schemas.microsoft.com/office/drawing/2014/main" val="69212751"/>
                    </a:ext>
                  </a:extLst>
                </a:gridCol>
              </a:tblGrid>
              <a:tr h="32910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422795235"/>
                  </a:ext>
                </a:extLst>
              </a:tr>
              <a:tr h="34556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99076808"/>
                  </a:ext>
                </a:extLst>
              </a:tr>
              <a:tr h="394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17 340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78 115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2126920098"/>
                  </a:ext>
                </a:extLst>
              </a:tr>
              <a:tr h="394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9 022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3931673820"/>
                  </a:ext>
                </a:extLst>
              </a:tr>
              <a:tr h="39437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1 759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614106418"/>
                  </a:ext>
                </a:extLst>
              </a:tr>
              <a:tr h="39437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1 067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19049857"/>
                  </a:ext>
                </a:extLst>
              </a:tr>
            </a:tbl>
          </a:graphicData>
        </a:graphic>
      </p:graphicFrame>
      <p:graphicFrame>
        <p:nvGraphicFramePr>
          <p:cNvPr id="4" name="Diagram 3">
            <a:extLst>
              <a:ext uri="{FF2B5EF4-FFF2-40B4-BE49-F238E27FC236}">
                <a16:creationId xmlns:a16="http://schemas.microsoft.com/office/drawing/2014/main" id="{4DEE4905-CD63-4C01-99B9-93D63C3CAD4E}"/>
              </a:ext>
            </a:extLst>
          </p:cNvPr>
          <p:cNvGraphicFramePr>
            <a:graphicFrameLocks/>
          </p:cNvGraphicFramePr>
          <p:nvPr>
            <p:extLst>
              <p:ext uri="{D42A27DB-BD31-4B8C-83A1-F6EECF244321}">
                <p14:modId xmlns:p14="http://schemas.microsoft.com/office/powerpoint/2010/main" val="2154192974"/>
              </p:ext>
            </p:extLst>
          </p:nvPr>
        </p:nvGraphicFramePr>
        <p:xfrm>
          <a:off x="714374" y="1945635"/>
          <a:ext cx="6040841" cy="38113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44993"/>
            <a:ext cx="4735742" cy="1299133"/>
          </a:xfrm>
        </p:spPr>
        <p:txBody>
          <a:bodyPr/>
          <a:lstStyle/>
          <a:p>
            <a:pPr lvl="4"/>
            <a:r>
              <a:rPr lang="sv-SE" sz="1400" dirty="0"/>
              <a:t>Konkurserna har ökat med 27 procent jämfört med andra kvartalet 2021 på länsnivå.</a:t>
            </a:r>
          </a:p>
          <a:p>
            <a:pPr lvl="4"/>
            <a:r>
              <a:rPr lang="sv-SE" sz="1400" dirty="0"/>
              <a:t>De senaste fyra kvartalen har företagskonkurserna ökat med 20 procent på länsnivå.</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A9EC6445-8F0D-4563-9F29-EAAA38E8C7B5}"/>
              </a:ext>
            </a:extLst>
          </p:cNvPr>
          <p:cNvGraphicFramePr>
            <a:graphicFrameLocks noGrp="1"/>
          </p:cNvGraphicFramePr>
          <p:nvPr>
            <p:extLst>
              <p:ext uri="{D42A27DB-BD31-4B8C-83A1-F6EECF244321}">
                <p14:modId xmlns:p14="http://schemas.microsoft.com/office/powerpoint/2010/main" val="3460208871"/>
              </p:ext>
            </p:extLst>
          </p:nvPr>
        </p:nvGraphicFramePr>
        <p:xfrm>
          <a:off x="6741883" y="3715523"/>
          <a:ext cx="4735742" cy="2256907"/>
        </p:xfrm>
        <a:graphic>
          <a:graphicData uri="http://schemas.openxmlformats.org/drawingml/2006/table">
            <a:tbl>
              <a:tblPr bandRow="1">
                <a:tableStyleId>{2D5ABB26-0587-4C30-8999-92F81FD0307C}</a:tableStyleId>
              </a:tblPr>
              <a:tblGrid>
                <a:gridCol w="1546928">
                  <a:extLst>
                    <a:ext uri="{9D8B030D-6E8A-4147-A177-3AD203B41FA5}">
                      <a16:colId xmlns:a16="http://schemas.microsoft.com/office/drawing/2014/main" val="4238794910"/>
                    </a:ext>
                  </a:extLst>
                </a:gridCol>
                <a:gridCol w="687029">
                  <a:extLst>
                    <a:ext uri="{9D8B030D-6E8A-4147-A177-3AD203B41FA5}">
                      <a16:colId xmlns:a16="http://schemas.microsoft.com/office/drawing/2014/main" val="2795690834"/>
                    </a:ext>
                  </a:extLst>
                </a:gridCol>
                <a:gridCol w="779430">
                  <a:extLst>
                    <a:ext uri="{9D8B030D-6E8A-4147-A177-3AD203B41FA5}">
                      <a16:colId xmlns:a16="http://schemas.microsoft.com/office/drawing/2014/main" val="2949547527"/>
                    </a:ext>
                  </a:extLst>
                </a:gridCol>
                <a:gridCol w="617048">
                  <a:extLst>
                    <a:ext uri="{9D8B030D-6E8A-4147-A177-3AD203B41FA5}">
                      <a16:colId xmlns:a16="http://schemas.microsoft.com/office/drawing/2014/main" val="3188753277"/>
                    </a:ext>
                  </a:extLst>
                </a:gridCol>
                <a:gridCol w="562922">
                  <a:extLst>
                    <a:ext uri="{9D8B030D-6E8A-4147-A177-3AD203B41FA5}">
                      <a16:colId xmlns:a16="http://schemas.microsoft.com/office/drawing/2014/main" val="1821272914"/>
                    </a:ext>
                  </a:extLst>
                </a:gridCol>
                <a:gridCol w="542385">
                  <a:extLst>
                    <a:ext uri="{9D8B030D-6E8A-4147-A177-3AD203B41FA5}">
                      <a16:colId xmlns:a16="http://schemas.microsoft.com/office/drawing/2014/main" val="136692746"/>
                    </a:ext>
                  </a:extLst>
                </a:gridCol>
              </a:tblGrid>
              <a:tr h="32980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20004663"/>
                  </a:ext>
                </a:extLst>
              </a:tr>
              <a:tr h="3462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36407042"/>
                  </a:ext>
                </a:extLst>
              </a:tr>
              <a:tr h="3952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1 782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2175618191"/>
                  </a:ext>
                </a:extLst>
              </a:tr>
              <a:tr h="3952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196897080"/>
                  </a:ext>
                </a:extLst>
              </a:tr>
              <a:tr h="39520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236040965"/>
                  </a:ext>
                </a:extLst>
              </a:tr>
              <a:tr h="39520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2321603924"/>
                  </a:ext>
                </a:extLst>
              </a:tr>
            </a:tbl>
          </a:graphicData>
        </a:graphic>
      </p:graphicFrame>
      <p:graphicFrame>
        <p:nvGraphicFramePr>
          <p:cNvPr id="4" name="Diagram 3">
            <a:extLst>
              <a:ext uri="{FF2B5EF4-FFF2-40B4-BE49-F238E27FC236}">
                <a16:creationId xmlns:a16="http://schemas.microsoft.com/office/drawing/2014/main" id="{710213D2-10C4-4681-83A4-CA8E8E2E9F7B}"/>
              </a:ext>
            </a:extLst>
          </p:cNvPr>
          <p:cNvGraphicFramePr>
            <a:graphicFrameLocks/>
          </p:cNvGraphicFramePr>
          <p:nvPr>
            <p:extLst>
              <p:ext uri="{D42A27DB-BD31-4B8C-83A1-F6EECF244321}">
                <p14:modId xmlns:p14="http://schemas.microsoft.com/office/powerpoint/2010/main" val="3884714300"/>
              </p:ext>
            </p:extLst>
          </p:nvPr>
        </p:nvGraphicFramePr>
        <p:xfrm>
          <a:off x="700120" y="1914757"/>
          <a:ext cx="6001272" cy="39326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2038525"/>
            <a:ext cx="4722411" cy="1381591"/>
          </a:xfrm>
        </p:spPr>
        <p:txBody>
          <a:bodyPr/>
          <a:lstStyle/>
          <a:p>
            <a:pPr lvl="4"/>
            <a:r>
              <a:rPr lang="sv-SE" sz="1400" dirty="0"/>
              <a:t>Sysselsättningen minskade med 1,9 procent eller </a:t>
            </a:r>
            <a:br>
              <a:rPr lang="sv-SE" sz="1400" dirty="0"/>
            </a:br>
            <a:r>
              <a:rPr lang="sv-SE" sz="1400" dirty="0"/>
              <a:t>2 800 personer för Örebro län. </a:t>
            </a:r>
          </a:p>
          <a:p>
            <a:pPr lvl="4"/>
            <a:r>
              <a:rPr lang="sv-SE" sz="1400" dirty="0"/>
              <a:t>Störst är tappet inom Handel.</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kv2</a:t>
            </a:r>
          </a:p>
        </p:txBody>
      </p:sp>
      <p:graphicFrame>
        <p:nvGraphicFramePr>
          <p:cNvPr id="17" name="Tabell 16">
            <a:extLst>
              <a:ext uri="{FF2B5EF4-FFF2-40B4-BE49-F238E27FC236}">
                <a16:creationId xmlns:a16="http://schemas.microsoft.com/office/drawing/2014/main" id="{049C9FB7-EC95-4417-80B3-7E9D4F0732B8}"/>
              </a:ext>
            </a:extLst>
          </p:cNvPr>
          <p:cNvGraphicFramePr>
            <a:graphicFrameLocks noGrp="1"/>
          </p:cNvGraphicFramePr>
          <p:nvPr>
            <p:extLst>
              <p:ext uri="{D42A27DB-BD31-4B8C-83A1-F6EECF244321}">
                <p14:modId xmlns:p14="http://schemas.microsoft.com/office/powerpoint/2010/main" val="3971425459"/>
              </p:ext>
            </p:extLst>
          </p:nvPr>
        </p:nvGraphicFramePr>
        <p:xfrm>
          <a:off x="6755213" y="3726940"/>
          <a:ext cx="4722411" cy="22632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7">
                  <a:extLst>
                    <a:ext uri="{9D8B030D-6E8A-4147-A177-3AD203B41FA5}">
                      <a16:colId xmlns:a16="http://schemas.microsoft.com/office/drawing/2014/main" val="2601369493"/>
                    </a:ext>
                  </a:extLst>
                </a:gridCol>
                <a:gridCol w="1028685">
                  <a:extLst>
                    <a:ext uri="{9D8B030D-6E8A-4147-A177-3AD203B41FA5}">
                      <a16:colId xmlns:a16="http://schemas.microsoft.com/office/drawing/2014/main" val="2395970223"/>
                    </a:ext>
                  </a:extLst>
                </a:gridCol>
                <a:gridCol w="543981">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62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5 228 300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153 900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544414373"/>
                  </a:ext>
                </a:extLst>
              </a:tr>
              <a:tr h="476229">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2 414 000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67 800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4178915708"/>
                  </a:ext>
                </a:extLst>
              </a:tr>
              <a:tr h="47622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144 400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-2 800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3" name="Diagram 2">
            <a:extLst>
              <a:ext uri="{FF2B5EF4-FFF2-40B4-BE49-F238E27FC236}">
                <a16:creationId xmlns:a16="http://schemas.microsoft.com/office/drawing/2014/main" id="{2F848833-B509-414F-B961-E453A45AD1CB}"/>
              </a:ext>
            </a:extLst>
          </p:cNvPr>
          <p:cNvGraphicFramePr>
            <a:graphicFrameLocks/>
          </p:cNvGraphicFramePr>
          <p:nvPr>
            <p:extLst>
              <p:ext uri="{D42A27DB-BD31-4B8C-83A1-F6EECF244321}">
                <p14:modId xmlns:p14="http://schemas.microsoft.com/office/powerpoint/2010/main" val="3693879279"/>
              </p:ext>
            </p:extLst>
          </p:nvPr>
        </p:nvGraphicFramePr>
        <p:xfrm>
          <a:off x="647700" y="1955883"/>
          <a:ext cx="6107510" cy="380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469610" y="0"/>
            <a:ext cx="8426449" cy="1113955"/>
          </a:xfrm>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861999172"/>
              </p:ext>
            </p:extLst>
          </p:nvPr>
        </p:nvGraphicFramePr>
        <p:xfrm>
          <a:off x="1277134" y="1238973"/>
          <a:ext cx="9327532" cy="4815840"/>
        </p:xfrm>
        <a:graphic>
          <a:graphicData uri="http://schemas.openxmlformats.org/drawingml/2006/table">
            <a:tbl>
              <a:tblPr firstRow="1" bandRow="1">
                <a:tableStyleId>{5C22544A-7EE6-4342-B048-85BDC9FD1C3A}</a:tableStyleId>
              </a:tblPr>
              <a:tblGrid>
                <a:gridCol w="2363918">
                  <a:extLst>
                    <a:ext uri="{9D8B030D-6E8A-4147-A177-3AD203B41FA5}">
                      <a16:colId xmlns:a16="http://schemas.microsoft.com/office/drawing/2014/main" val="452260278"/>
                    </a:ext>
                  </a:extLst>
                </a:gridCol>
                <a:gridCol w="1885071">
                  <a:extLst>
                    <a:ext uri="{9D8B030D-6E8A-4147-A177-3AD203B41FA5}">
                      <a16:colId xmlns:a16="http://schemas.microsoft.com/office/drawing/2014/main" val="1889858293"/>
                    </a:ext>
                  </a:extLst>
                </a:gridCol>
                <a:gridCol w="1851111">
                  <a:extLst>
                    <a:ext uri="{9D8B030D-6E8A-4147-A177-3AD203B41FA5}">
                      <a16:colId xmlns:a16="http://schemas.microsoft.com/office/drawing/2014/main" val="1671515360"/>
                    </a:ext>
                  </a:extLst>
                </a:gridCol>
                <a:gridCol w="1612592">
                  <a:extLst>
                    <a:ext uri="{9D8B030D-6E8A-4147-A177-3AD203B41FA5}">
                      <a16:colId xmlns:a16="http://schemas.microsoft.com/office/drawing/2014/main" val="2818758293"/>
                    </a:ext>
                  </a:extLst>
                </a:gridCol>
                <a:gridCol w="1614840">
                  <a:extLst>
                    <a:ext uri="{9D8B030D-6E8A-4147-A177-3AD203B41FA5}">
                      <a16:colId xmlns:a16="http://schemas.microsoft.com/office/drawing/2014/main" val="1452816917"/>
                    </a:ext>
                  </a:extLst>
                </a:gridCol>
              </a:tblGrid>
              <a:tr h="0">
                <a:tc>
                  <a:txBody>
                    <a:bodyPr/>
                    <a:lstStyle/>
                    <a:p>
                      <a:pPr algn="ctr"/>
                      <a:endParaRPr lang="sv-SE" sz="11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1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1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1"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err="1"/>
                        <a:t>Tillverkn</a:t>
                      </a:r>
                      <a:r>
                        <a:rPr lang="sv-SE" sz="1000" dirty="0"/>
                        <a:t>. och utvinning, energi och miljö</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19 200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-5 300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-21,6</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därav </a:t>
                      </a:r>
                      <a:r>
                        <a:rPr lang="sv-SE" sz="1000" dirty="0" err="1"/>
                        <a:t>tillverkn</a:t>
                      </a:r>
                      <a:r>
                        <a:rPr lang="sv-SE" sz="1000" dirty="0"/>
                        <a:t>. av verkstadsvaror </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9 800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-3 400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-25,8</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Byggverksamhet</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10 600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Handel</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12 100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-5 800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-32,4</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-22,9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Transport</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9 800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19,5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Finansiell verksamhet, företagstjänster</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17 700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4 100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30,1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12,0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dirty="0"/>
                        <a:t>Offentlig förvaltning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14 800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1,4</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24,4</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Utbildning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17 600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9,3</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Vård och omsorg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29 000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-0,7</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19,3</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i Sverige</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144 400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-2 100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t>Total</a:t>
                      </a:r>
                    </a:p>
                  </a:txBody>
                  <a:tcPr>
                    <a:lnL w="12700" cmpd="sng">
                      <a:noFill/>
                    </a:lnL>
                  </a:tcPr>
                </a:tc>
                <a:tc>
                  <a:txBody>
                    <a:bodyPr/>
                    <a:lstStyle/>
                    <a:p>
                      <a:pPr algn="ctr" fontAlgn="ctr"/>
                      <a:r>
                        <a:rPr lang="sv-SE" sz="1000" b="1" i="0" u="none" strike="noStrike">
                          <a:solidFill>
                            <a:srgbClr val="000000"/>
                          </a:solidFill>
                          <a:effectLst/>
                          <a:latin typeface="Futura Std Book" panose="020B0502020204020303"/>
                        </a:rPr>
                        <a:t>144 400</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-2 800</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-1,9</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2072778" y="6333366"/>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2038525"/>
            <a:ext cx="4725915" cy="1390473"/>
          </a:xfrm>
        </p:spPr>
        <p:txBody>
          <a:bodyPr/>
          <a:lstStyle/>
          <a:p>
            <a:pPr lvl="4"/>
            <a:r>
              <a:rPr lang="sv-SE" sz="1400" dirty="0"/>
              <a:t>Antalet lediga jobb ökade med 82 procent i länet och 90 procent i Örebro kommun under kvartalet. </a:t>
            </a:r>
          </a:p>
          <a:p>
            <a:pPr lvl="4"/>
            <a:r>
              <a:rPr lang="sv-SE" sz="1400" dirty="0"/>
              <a:t>Antalet lediga jobb ökade mest inom Jordbruk, skogsbruk &amp; fiske.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38" y="1453623"/>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kv2</a:t>
            </a:r>
            <a:endParaRPr lang="sv-SE" sz="1400" dirty="0"/>
          </a:p>
        </p:txBody>
      </p:sp>
      <p:graphicFrame>
        <p:nvGraphicFramePr>
          <p:cNvPr id="3" name="Tabell 2">
            <a:extLst>
              <a:ext uri="{FF2B5EF4-FFF2-40B4-BE49-F238E27FC236}">
                <a16:creationId xmlns:a16="http://schemas.microsoft.com/office/drawing/2014/main" id="{3577BCDC-77E7-44DA-9B67-489610E6F77E}"/>
              </a:ext>
            </a:extLst>
          </p:cNvPr>
          <p:cNvGraphicFramePr>
            <a:graphicFrameLocks noGrp="1"/>
          </p:cNvGraphicFramePr>
          <p:nvPr>
            <p:extLst>
              <p:ext uri="{D42A27DB-BD31-4B8C-83A1-F6EECF244321}">
                <p14:modId xmlns:p14="http://schemas.microsoft.com/office/powerpoint/2010/main" val="2105924284"/>
              </p:ext>
            </p:extLst>
          </p:nvPr>
        </p:nvGraphicFramePr>
        <p:xfrm>
          <a:off x="6744445" y="3730568"/>
          <a:ext cx="4725916" cy="2241863"/>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946917809"/>
                    </a:ext>
                  </a:extLst>
                </a:gridCol>
                <a:gridCol w="685604">
                  <a:extLst>
                    <a:ext uri="{9D8B030D-6E8A-4147-A177-3AD203B41FA5}">
                      <a16:colId xmlns:a16="http://schemas.microsoft.com/office/drawing/2014/main" val="633988030"/>
                    </a:ext>
                  </a:extLst>
                </a:gridCol>
                <a:gridCol w="623387">
                  <a:extLst>
                    <a:ext uri="{9D8B030D-6E8A-4147-A177-3AD203B41FA5}">
                      <a16:colId xmlns:a16="http://schemas.microsoft.com/office/drawing/2014/main" val="3917778827"/>
                    </a:ext>
                  </a:extLst>
                </a:gridCol>
                <a:gridCol w="614869">
                  <a:extLst>
                    <a:ext uri="{9D8B030D-6E8A-4147-A177-3AD203B41FA5}">
                      <a16:colId xmlns:a16="http://schemas.microsoft.com/office/drawing/2014/main" val="1219547459"/>
                    </a:ext>
                  </a:extLst>
                </a:gridCol>
                <a:gridCol w="717079">
                  <a:extLst>
                    <a:ext uri="{9D8B030D-6E8A-4147-A177-3AD203B41FA5}">
                      <a16:colId xmlns:a16="http://schemas.microsoft.com/office/drawing/2014/main" val="1214491405"/>
                    </a:ext>
                  </a:extLst>
                </a:gridCol>
                <a:gridCol w="541259">
                  <a:extLst>
                    <a:ext uri="{9D8B030D-6E8A-4147-A177-3AD203B41FA5}">
                      <a16:colId xmlns:a16="http://schemas.microsoft.com/office/drawing/2014/main" val="4265015680"/>
                    </a:ext>
                  </a:extLst>
                </a:gridCol>
              </a:tblGrid>
              <a:tr h="32760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015361747"/>
                  </a:ext>
                </a:extLst>
              </a:tr>
              <a:tr h="34398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82022121"/>
                  </a:ext>
                </a:extLst>
              </a:tr>
              <a:tr h="3925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541 214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1 744 708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3683022561"/>
                  </a:ext>
                </a:extLst>
              </a:tr>
              <a:tr h="3925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249 506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827 531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642789433"/>
                  </a:ext>
                </a:extLst>
              </a:tr>
              <a:tr h="392570">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14 815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45 679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780627562"/>
                  </a:ext>
                </a:extLst>
              </a:tr>
              <a:tr h="392570">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9 185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27 402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1712473604"/>
                  </a:ext>
                </a:extLst>
              </a:tr>
            </a:tbl>
          </a:graphicData>
        </a:graphic>
      </p:graphicFrame>
      <p:graphicFrame>
        <p:nvGraphicFramePr>
          <p:cNvPr id="4" name="Diagram 3">
            <a:extLst>
              <a:ext uri="{FF2B5EF4-FFF2-40B4-BE49-F238E27FC236}">
                <a16:creationId xmlns:a16="http://schemas.microsoft.com/office/drawing/2014/main" id="{EC295826-170C-4D7B-9DC3-F674F9AA51EF}"/>
              </a:ext>
            </a:extLst>
          </p:cNvPr>
          <p:cNvGraphicFramePr>
            <a:graphicFrameLocks/>
          </p:cNvGraphicFramePr>
          <p:nvPr>
            <p:extLst>
              <p:ext uri="{D42A27DB-BD31-4B8C-83A1-F6EECF244321}">
                <p14:modId xmlns:p14="http://schemas.microsoft.com/office/powerpoint/2010/main" val="2040384968"/>
              </p:ext>
            </p:extLst>
          </p:nvPr>
        </p:nvGraphicFramePr>
        <p:xfrm>
          <a:off x="591293" y="1925179"/>
          <a:ext cx="6153151" cy="39505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1914258"/>
            <a:ext cx="4687261" cy="1524735"/>
          </a:xfrm>
        </p:spPr>
        <p:txBody>
          <a:bodyPr/>
          <a:lstStyle/>
          <a:p>
            <a:pPr lvl="4"/>
            <a:r>
              <a:rPr lang="sv-SE" sz="1400" dirty="0"/>
              <a:t>Antalet varslade personer ökade med 71 procent i länet och 100 procent i Örebro kommun under kvartalet.</a:t>
            </a:r>
          </a:p>
          <a:p>
            <a:pPr lvl="4"/>
            <a:r>
              <a:rPr lang="sv-SE" sz="1400" dirty="0"/>
              <a:t>De senaste fyra kvartalen har varslen ökat med 47 procent i länet och 21 procent i Örebro kommun.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kv2</a:t>
            </a:r>
            <a:endParaRPr lang="sv-SE" sz="1400" dirty="0"/>
          </a:p>
        </p:txBody>
      </p:sp>
      <p:graphicFrame>
        <p:nvGraphicFramePr>
          <p:cNvPr id="4" name="Tabell 3">
            <a:extLst>
              <a:ext uri="{FF2B5EF4-FFF2-40B4-BE49-F238E27FC236}">
                <a16:creationId xmlns:a16="http://schemas.microsoft.com/office/drawing/2014/main" id="{31F33649-1C46-476D-81D3-DB335D37E875}"/>
              </a:ext>
            </a:extLst>
          </p:cNvPr>
          <p:cNvGraphicFramePr>
            <a:graphicFrameLocks noGrp="1"/>
          </p:cNvGraphicFramePr>
          <p:nvPr>
            <p:extLst>
              <p:ext uri="{D42A27DB-BD31-4B8C-83A1-F6EECF244321}">
                <p14:modId xmlns:p14="http://schemas.microsoft.com/office/powerpoint/2010/main" val="1217325260"/>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951638345"/>
                    </a:ext>
                  </a:extLst>
                </a:gridCol>
                <a:gridCol w="679659">
                  <a:extLst>
                    <a:ext uri="{9D8B030D-6E8A-4147-A177-3AD203B41FA5}">
                      <a16:colId xmlns:a16="http://schemas.microsoft.com/office/drawing/2014/main" val="2541195228"/>
                    </a:ext>
                  </a:extLst>
                </a:gridCol>
                <a:gridCol w="771068">
                  <a:extLst>
                    <a:ext uri="{9D8B030D-6E8A-4147-A177-3AD203B41FA5}">
                      <a16:colId xmlns:a16="http://schemas.microsoft.com/office/drawing/2014/main" val="1048573995"/>
                    </a:ext>
                  </a:extLst>
                </a:gridCol>
                <a:gridCol w="610429">
                  <a:extLst>
                    <a:ext uri="{9D8B030D-6E8A-4147-A177-3AD203B41FA5}">
                      <a16:colId xmlns:a16="http://schemas.microsoft.com/office/drawing/2014/main" val="4246354366"/>
                    </a:ext>
                  </a:extLst>
                </a:gridCol>
                <a:gridCol w="556883">
                  <a:extLst>
                    <a:ext uri="{9D8B030D-6E8A-4147-A177-3AD203B41FA5}">
                      <a16:colId xmlns:a16="http://schemas.microsoft.com/office/drawing/2014/main" val="4122409015"/>
                    </a:ext>
                  </a:extLst>
                </a:gridCol>
                <a:gridCol w="536566">
                  <a:extLst>
                    <a:ext uri="{9D8B030D-6E8A-4147-A177-3AD203B41FA5}">
                      <a16:colId xmlns:a16="http://schemas.microsoft.com/office/drawing/2014/main" val="1136582006"/>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054689746"/>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35684400"/>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22 603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4007412646"/>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13 648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16572303"/>
                  </a:ext>
                </a:extLst>
              </a:tr>
              <a:tr h="395122">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78260162"/>
                  </a:ext>
                </a:extLst>
              </a:tr>
              <a:tr h="395122">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2943726347"/>
                  </a:ext>
                </a:extLst>
              </a:tr>
            </a:tbl>
          </a:graphicData>
        </a:graphic>
      </p:graphicFrame>
      <p:graphicFrame>
        <p:nvGraphicFramePr>
          <p:cNvPr id="3" name="Diagram 2">
            <a:extLst>
              <a:ext uri="{FF2B5EF4-FFF2-40B4-BE49-F238E27FC236}">
                <a16:creationId xmlns:a16="http://schemas.microsoft.com/office/drawing/2014/main" id="{89C10059-E3CC-4FDB-848F-F02280618530}"/>
              </a:ext>
            </a:extLst>
          </p:cNvPr>
          <p:cNvGraphicFramePr>
            <a:graphicFrameLocks/>
          </p:cNvGraphicFramePr>
          <p:nvPr>
            <p:extLst>
              <p:ext uri="{D42A27DB-BD31-4B8C-83A1-F6EECF244321}">
                <p14:modId xmlns:p14="http://schemas.microsoft.com/office/powerpoint/2010/main" val="3614120870"/>
              </p:ext>
            </p:extLst>
          </p:nvPr>
        </p:nvGraphicFramePr>
        <p:xfrm>
          <a:off x="712054" y="2025497"/>
          <a:ext cx="6078311"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1866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2088859"/>
            <a:ext cx="4667523" cy="1329858"/>
          </a:xfrm>
        </p:spPr>
        <p:txBody>
          <a:bodyPr/>
          <a:lstStyle/>
          <a:p>
            <a:pPr lvl="4"/>
            <a:r>
              <a:rPr lang="sv-SE" sz="1400" dirty="0"/>
              <a:t>Arbetslösheten sjönk med 1 procentenhet och landar på 4,7 procent för länet. </a:t>
            </a:r>
          </a:p>
          <a:p>
            <a:pPr lvl="4"/>
            <a:r>
              <a:rPr lang="sv-SE" sz="1400" dirty="0"/>
              <a:t>Askersunds och Lekebergs kommun stod för länets lägsta arbetslöshet (2,5 %). </a:t>
            </a:r>
          </a:p>
          <a:p>
            <a:endParaRPr lang="sv-SE"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45429" y="1251924"/>
            <a:ext cx="5221971"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3D77BC62-9E3E-4012-AA31-B44860DFBF2C}"/>
              </a:ext>
            </a:extLst>
          </p:cNvPr>
          <p:cNvGraphicFramePr>
            <a:graphicFrameLocks noGrp="1"/>
          </p:cNvGraphicFramePr>
          <p:nvPr>
            <p:extLst>
              <p:ext uri="{D42A27DB-BD31-4B8C-83A1-F6EECF244321}">
                <p14:modId xmlns:p14="http://schemas.microsoft.com/office/powerpoint/2010/main" val="2988459172"/>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4287211847"/>
                    </a:ext>
                  </a:extLst>
                </a:gridCol>
                <a:gridCol w="676080">
                  <a:extLst>
                    <a:ext uri="{9D8B030D-6E8A-4147-A177-3AD203B41FA5}">
                      <a16:colId xmlns:a16="http://schemas.microsoft.com/office/drawing/2014/main" val="182899347"/>
                    </a:ext>
                  </a:extLst>
                </a:gridCol>
                <a:gridCol w="767008">
                  <a:extLst>
                    <a:ext uri="{9D8B030D-6E8A-4147-A177-3AD203B41FA5}">
                      <a16:colId xmlns:a16="http://schemas.microsoft.com/office/drawing/2014/main" val="406886151"/>
                    </a:ext>
                  </a:extLst>
                </a:gridCol>
                <a:gridCol w="607214">
                  <a:extLst>
                    <a:ext uri="{9D8B030D-6E8A-4147-A177-3AD203B41FA5}">
                      <a16:colId xmlns:a16="http://schemas.microsoft.com/office/drawing/2014/main" val="274142734"/>
                    </a:ext>
                  </a:extLst>
                </a:gridCol>
                <a:gridCol w="553950">
                  <a:extLst>
                    <a:ext uri="{9D8B030D-6E8A-4147-A177-3AD203B41FA5}">
                      <a16:colId xmlns:a16="http://schemas.microsoft.com/office/drawing/2014/main" val="2637792081"/>
                    </a:ext>
                  </a:extLst>
                </a:gridCol>
                <a:gridCol w="533741">
                  <a:extLst>
                    <a:ext uri="{9D8B030D-6E8A-4147-A177-3AD203B41FA5}">
                      <a16:colId xmlns:a16="http://schemas.microsoft.com/office/drawing/2014/main" val="1394509500"/>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51597703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267799404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337 848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-77 780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619847038"/>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160 653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-33 995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2562525959"/>
                  </a:ext>
                </a:extLst>
              </a:tr>
              <a:tr h="374367">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10 343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-2 250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222682074"/>
                  </a:ext>
                </a:extLst>
              </a:tr>
              <a:tr h="374367">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6 081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-1 327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973506798"/>
                  </a:ext>
                </a:extLst>
              </a:tr>
            </a:tbl>
          </a:graphicData>
        </a:graphic>
      </p:graphicFrame>
      <p:graphicFrame>
        <p:nvGraphicFramePr>
          <p:cNvPr id="3" name="Diagram 2">
            <a:extLst>
              <a:ext uri="{FF2B5EF4-FFF2-40B4-BE49-F238E27FC236}">
                <a16:creationId xmlns:a16="http://schemas.microsoft.com/office/drawing/2014/main" id="{855B6082-2A33-4774-AAAA-CF4AA356081F}"/>
              </a:ext>
            </a:extLst>
          </p:cNvPr>
          <p:cNvGraphicFramePr>
            <a:graphicFrameLocks/>
          </p:cNvGraphicFramePr>
          <p:nvPr>
            <p:extLst>
              <p:ext uri="{D42A27DB-BD31-4B8C-83A1-F6EECF244321}">
                <p14:modId xmlns:p14="http://schemas.microsoft.com/office/powerpoint/2010/main" val="3611021491"/>
              </p:ext>
            </p:extLst>
          </p:nvPr>
        </p:nvGraphicFramePr>
        <p:xfrm>
          <a:off x="638171" y="1775144"/>
          <a:ext cx="6164672" cy="37435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695242" y="83937"/>
            <a:ext cx="8426449" cy="1113955"/>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076212040"/>
              </p:ext>
            </p:extLst>
          </p:nvPr>
        </p:nvGraphicFramePr>
        <p:xfrm>
          <a:off x="1882772" y="1315451"/>
          <a:ext cx="8426449" cy="2278380"/>
        </p:xfrm>
        <a:graphic>
          <a:graphicData uri="http://schemas.openxmlformats.org/drawingml/2006/table">
            <a:tbl>
              <a:tblPr firstRow="1" bandRow="1">
                <a:tableStyleId>{5C22544A-7EE6-4342-B048-85BDC9FD1C3A}</a:tableStyleId>
              </a:tblPr>
              <a:tblGrid>
                <a:gridCol w="2708277">
                  <a:extLst>
                    <a:ext uri="{9D8B030D-6E8A-4147-A177-3AD203B41FA5}">
                      <a16:colId xmlns:a16="http://schemas.microsoft.com/office/drawing/2014/main" val="452260278"/>
                    </a:ext>
                  </a:extLst>
                </a:gridCol>
                <a:gridCol w="1860084">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2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2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2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6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5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dirty="0">
                          <a:solidFill>
                            <a:srgbClr val="000000"/>
                          </a:solidFill>
                          <a:effectLst/>
                          <a:latin typeface="Futura Std Book" panose="020B0502020204020303"/>
                        </a:rPr>
                        <a:t>4 389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-868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-16,5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-23,9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långtidsarbetslösa</a:t>
                      </a:r>
                    </a:p>
                  </a:txBody>
                  <a:tcPr>
                    <a:lnL w="12700" cmpd="sng">
                      <a:noFill/>
                    </a:lnL>
                  </a:tcPr>
                </a:tc>
                <a:tc>
                  <a:txBody>
                    <a:bodyPr/>
                    <a:lstStyle/>
                    <a:p>
                      <a:pPr algn="ctr" fontAlgn="ctr"/>
                      <a:r>
                        <a:rPr lang="sv-SE" sz="1050" b="0" i="0" u="none" strike="noStrike" dirty="0">
                          <a:solidFill>
                            <a:srgbClr val="000000"/>
                          </a:solidFill>
                          <a:effectLst/>
                          <a:latin typeface="Futura Std Book" panose="020B0502020204020303"/>
                        </a:rPr>
                        <a:t>1 663</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-105</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a:t>
                      </a:r>
                    </a:p>
                  </a:txBody>
                  <a:tcPr>
                    <a:lnL w="12700" cmpd="sng">
                      <a:noFill/>
                    </a:lnL>
                  </a:tcPr>
                </a:tc>
                <a:tc>
                  <a:txBody>
                    <a:bodyPr/>
                    <a:lstStyle/>
                    <a:p>
                      <a:pPr algn="ctr" fontAlgn="ctr"/>
                      <a:r>
                        <a:rPr lang="sv-SE" sz="1050" b="0" i="0" u="none" strike="noStrike" dirty="0">
                          <a:solidFill>
                            <a:srgbClr val="000000"/>
                          </a:solidFill>
                          <a:effectLst/>
                          <a:latin typeface="Futura Std Book" panose="020B0502020204020303"/>
                        </a:rPr>
                        <a:t>451</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-188</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-29,5</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-47,6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dirty="0"/>
                        <a:t>Aktivitetsstöd</a:t>
                      </a:r>
                    </a:p>
                  </a:txBody>
                  <a:tcPr>
                    <a:lnL w="12700" cmpd="sng">
                      <a:noFill/>
                    </a:lnL>
                  </a:tcPr>
                </a:tc>
                <a:tc>
                  <a:txBody>
                    <a:bodyPr/>
                    <a:lstStyle/>
                    <a:p>
                      <a:pPr algn="ctr" fontAlgn="ctr"/>
                      <a:r>
                        <a:rPr lang="sv-SE" sz="1050" b="0" i="0" u="none" strike="noStrike" dirty="0">
                          <a:solidFill>
                            <a:srgbClr val="000000"/>
                          </a:solidFill>
                          <a:effectLst/>
                          <a:latin typeface="Futura Std Book" panose="020B0502020204020303"/>
                        </a:rPr>
                        <a:t>5 954</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-1 383</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-18,8</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19,5</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 med aktivitetsstöd</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797</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-435</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-35,3</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-15,3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Totalt antal arbetslösa</a:t>
                      </a:r>
                    </a:p>
                  </a:txBody>
                  <a:tcPr>
                    <a:lnL w="12700" cmpd="sng">
                      <a:noFill/>
                    </a:lnL>
                  </a:tcPr>
                </a:tc>
                <a:tc>
                  <a:txBody>
                    <a:bodyPr/>
                    <a:lstStyle/>
                    <a:p>
                      <a:pPr algn="ctr" fontAlgn="ctr"/>
                      <a:r>
                        <a:rPr lang="sv-SE" sz="1050" b="1" i="0" u="none" strike="noStrike" dirty="0">
                          <a:solidFill>
                            <a:srgbClr val="000000"/>
                          </a:solidFill>
                          <a:effectLst/>
                          <a:latin typeface="Futura Std Book" panose="020B0502020204020303"/>
                        </a:rPr>
                        <a:t>10 343</a:t>
                      </a:r>
                    </a:p>
                  </a:txBody>
                  <a:tcPr marL="9525" marR="9525" marT="9525" marB="0" anchor="ctr"/>
                </a:tc>
                <a:tc>
                  <a:txBody>
                    <a:bodyPr/>
                    <a:lstStyle/>
                    <a:p>
                      <a:pPr algn="ctr" fontAlgn="ctr"/>
                      <a:r>
                        <a:rPr lang="sv-SE" sz="1050" b="1" i="0" u="none" strike="noStrike" dirty="0">
                          <a:solidFill>
                            <a:srgbClr val="000000"/>
                          </a:solidFill>
                          <a:effectLst/>
                          <a:latin typeface="Futura Std Book" panose="020B0502020204020303"/>
                        </a:rPr>
                        <a:t>-2 250</a:t>
                      </a:r>
                    </a:p>
                  </a:txBody>
                  <a:tcPr marL="9525" marR="9525" marT="9525" marB="0" anchor="ctr"/>
                </a:tc>
                <a:tc>
                  <a:txBody>
                    <a:bodyPr/>
                    <a:lstStyle/>
                    <a:p>
                      <a:pPr algn="ctr" fontAlgn="ctr"/>
                      <a:r>
                        <a:rPr lang="sv-SE" sz="1050" b="1" i="0" u="none" strike="noStrike" dirty="0">
                          <a:solidFill>
                            <a:srgbClr val="000000"/>
                          </a:solidFill>
                          <a:effectLst/>
                          <a:latin typeface="Futura Std Book" panose="020B0502020204020303"/>
                        </a:rPr>
                        <a:t>-17,9</a:t>
                      </a:r>
                    </a:p>
                  </a:txBody>
                  <a:tcPr marL="9525" marR="9525" marT="9525" marB="0" anchor="ctr"/>
                </a:tc>
                <a:tc>
                  <a:txBody>
                    <a:bodyPr/>
                    <a:lstStyle/>
                    <a:p>
                      <a:pPr algn="ctr" fontAlgn="ctr"/>
                      <a:r>
                        <a:rPr lang="sv-SE" sz="1050" b="1" i="0" u="none" strike="noStrike" dirty="0">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2356106550"/>
              </p:ext>
            </p:extLst>
          </p:nvPr>
        </p:nvGraphicFramePr>
        <p:xfrm>
          <a:off x="1882771" y="3711389"/>
          <a:ext cx="8426449" cy="2278380"/>
        </p:xfrm>
        <a:graphic>
          <a:graphicData uri="http://schemas.openxmlformats.org/drawingml/2006/table">
            <a:tbl>
              <a:tblPr firstRow="1" bandRow="1">
                <a:tableStyleId>{5C22544A-7EE6-4342-B048-85BDC9FD1C3A}</a:tableStyleId>
              </a:tblPr>
              <a:tblGrid>
                <a:gridCol w="2698751">
                  <a:extLst>
                    <a:ext uri="{9D8B030D-6E8A-4147-A177-3AD203B41FA5}">
                      <a16:colId xmlns:a16="http://schemas.microsoft.com/office/drawing/2014/main" val="3172541576"/>
                    </a:ext>
                  </a:extLst>
                </a:gridCol>
                <a:gridCol w="18863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2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2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2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b="1" dirty="0">
                          <a:solidFill>
                            <a:schemeClr val="bg1"/>
                          </a:solidFill>
                        </a:rPr>
                        <a:t>Örebro kommun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105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dirty="0">
                          <a:solidFill>
                            <a:srgbClr val="000000"/>
                          </a:solidFill>
                          <a:effectLst/>
                          <a:latin typeface="Futura Std Book" panose="020B0502020204020303"/>
                        </a:rPr>
                        <a:t>2 499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-575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-18,7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-16,2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långtidsarbetslösa</a:t>
                      </a:r>
                    </a:p>
                  </a:txBody>
                  <a:tcPr>
                    <a:lnL w="12700" cmpd="sng">
                      <a:noFill/>
                    </a:lnL>
                  </a:tcPr>
                </a:tc>
                <a:tc>
                  <a:txBody>
                    <a:bodyPr/>
                    <a:lstStyle/>
                    <a:p>
                      <a:pPr algn="ctr" fontAlgn="ctr"/>
                      <a:r>
                        <a:rPr lang="sv-SE" sz="1050" b="0" i="0" u="none" strike="noStrike" dirty="0">
                          <a:solidFill>
                            <a:srgbClr val="000000"/>
                          </a:solidFill>
                          <a:effectLst/>
                          <a:latin typeface="Futura Std Book" panose="020B0502020204020303"/>
                        </a:rPr>
                        <a:t>998</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20,9</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246</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-102</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-29,2</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-40,4</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dirty="0"/>
                        <a:t>Aktivitetsstöd</a:t>
                      </a:r>
                    </a:p>
                  </a:txBody>
                  <a:tcPr>
                    <a:lnL w="12700" cmpd="sng">
                      <a:noFill/>
                    </a:lnL>
                  </a:tcPr>
                </a:tc>
                <a:tc>
                  <a:txBody>
                    <a:bodyPr/>
                    <a:lstStyle/>
                    <a:p>
                      <a:pPr algn="ctr" fontAlgn="ctr"/>
                      <a:r>
                        <a:rPr lang="sv-SE" sz="1050" b="0" i="0" u="none" strike="noStrike" dirty="0">
                          <a:solidFill>
                            <a:srgbClr val="000000"/>
                          </a:solidFill>
                          <a:effectLst/>
                          <a:latin typeface="Futura Std Book" panose="020B0502020204020303"/>
                        </a:rPr>
                        <a:t>3 582</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-752</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-17,4</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52,8</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 med aktivitetsstöd</a:t>
                      </a:r>
                    </a:p>
                  </a:txBody>
                  <a:tcPr>
                    <a:lnL w="12700" cmpd="sng">
                      <a:noFill/>
                    </a:lnL>
                  </a:tcPr>
                </a:tc>
                <a:tc>
                  <a:txBody>
                    <a:bodyPr/>
                    <a:lstStyle/>
                    <a:p>
                      <a:pPr algn="ctr" fontAlgn="ctr"/>
                      <a:r>
                        <a:rPr lang="sv-SE" sz="1050" b="0" i="0" u="none" strike="noStrike" dirty="0">
                          <a:solidFill>
                            <a:srgbClr val="000000"/>
                          </a:solidFill>
                          <a:effectLst/>
                          <a:latin typeface="Futura Std Book" panose="020B0502020204020303"/>
                        </a:rPr>
                        <a:t>454</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-273</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-37,5</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Totalt antal arbetslösa</a:t>
                      </a:r>
                    </a:p>
                  </a:txBody>
                  <a:tcPr>
                    <a:lnL w="12700" cmpd="sng">
                      <a:noFill/>
                    </a:lnL>
                  </a:tcPr>
                </a:tc>
                <a:tc>
                  <a:txBody>
                    <a:bodyPr/>
                    <a:lstStyle/>
                    <a:p>
                      <a:pPr algn="ctr" fontAlgn="ctr"/>
                      <a:r>
                        <a:rPr lang="sv-SE" sz="1050" b="1" i="0" u="none" strike="noStrike" dirty="0">
                          <a:solidFill>
                            <a:srgbClr val="000000"/>
                          </a:solidFill>
                          <a:effectLst/>
                          <a:latin typeface="Futura Std Book" panose="020B0502020204020303"/>
                        </a:rPr>
                        <a:t>6 081</a:t>
                      </a:r>
                    </a:p>
                  </a:txBody>
                  <a:tcPr marL="9525" marR="9525" marT="9525" marB="0" anchor="ctr"/>
                </a:tc>
                <a:tc>
                  <a:txBody>
                    <a:bodyPr/>
                    <a:lstStyle/>
                    <a:p>
                      <a:pPr algn="ctr" fontAlgn="ctr"/>
                      <a:r>
                        <a:rPr lang="sv-SE" sz="1050" b="1" i="0" u="none" strike="noStrike" dirty="0">
                          <a:solidFill>
                            <a:srgbClr val="000000"/>
                          </a:solidFill>
                          <a:effectLst/>
                          <a:latin typeface="Futura Std Book" panose="020B0502020204020303"/>
                        </a:rPr>
                        <a:t>-1 327</a:t>
                      </a:r>
                    </a:p>
                  </a:txBody>
                  <a:tcPr marL="9525" marR="9525" marT="9525" marB="0" anchor="ctr"/>
                </a:tc>
                <a:tc>
                  <a:txBody>
                    <a:bodyPr/>
                    <a:lstStyle/>
                    <a:p>
                      <a:pPr algn="ctr" fontAlgn="ctr"/>
                      <a:r>
                        <a:rPr lang="sv-SE" sz="1050" b="1" i="0" u="none" strike="noStrike" dirty="0">
                          <a:solidFill>
                            <a:srgbClr val="000000"/>
                          </a:solidFill>
                          <a:effectLst/>
                          <a:latin typeface="Futura Std Book" panose="020B0502020204020303"/>
                        </a:rPr>
                        <a:t>-17,9</a:t>
                      </a:r>
                    </a:p>
                  </a:txBody>
                  <a:tcPr marL="9525" marR="9525" marT="9525" marB="0" anchor="ctr"/>
                </a:tc>
                <a:tc>
                  <a:txBody>
                    <a:bodyPr/>
                    <a:lstStyle/>
                    <a:p>
                      <a:pPr algn="ctr" fontAlgn="ctr"/>
                      <a:r>
                        <a:rPr lang="sv-SE" sz="1050" b="1" i="0" u="none" strike="noStrike" dirty="0">
                          <a:solidFill>
                            <a:srgbClr val="000000"/>
                          </a:solidFill>
                          <a:effectLst/>
                          <a:latin typeface="Futura Std Book" panose="020B0502020204020303"/>
                        </a:rPr>
                        <a:t>14,2</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1" y="599960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Örebro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654294F6-3AE4-42DE-AC2C-916575EB50B0}"/>
              </a:ext>
            </a:extLst>
          </p:cNvPr>
          <p:cNvGraphicFramePr>
            <a:graphicFrameLocks noGrp="1"/>
          </p:cNvGraphicFramePr>
          <p:nvPr/>
        </p:nvGraphicFramePr>
        <p:xfrm>
          <a:off x="6530438" y="1320697"/>
          <a:ext cx="4623337" cy="4436295"/>
        </p:xfrm>
        <a:graphic>
          <a:graphicData uri="http://schemas.openxmlformats.org/drawingml/2006/table">
            <a:tbl>
              <a:tblPr/>
              <a:tblGrid>
                <a:gridCol w="1315855">
                  <a:extLst>
                    <a:ext uri="{9D8B030D-6E8A-4147-A177-3AD203B41FA5}">
                      <a16:colId xmlns:a16="http://schemas.microsoft.com/office/drawing/2014/main" val="1311396759"/>
                    </a:ext>
                  </a:extLst>
                </a:gridCol>
                <a:gridCol w="817059">
                  <a:extLst>
                    <a:ext uri="{9D8B030D-6E8A-4147-A177-3AD203B41FA5}">
                      <a16:colId xmlns:a16="http://schemas.microsoft.com/office/drawing/2014/main" val="428049390"/>
                    </a:ext>
                  </a:extLst>
                </a:gridCol>
                <a:gridCol w="821725">
                  <a:extLst>
                    <a:ext uri="{9D8B030D-6E8A-4147-A177-3AD203B41FA5}">
                      <a16:colId xmlns:a16="http://schemas.microsoft.com/office/drawing/2014/main" val="889262940"/>
                    </a:ext>
                  </a:extLst>
                </a:gridCol>
                <a:gridCol w="594784">
                  <a:extLst>
                    <a:ext uri="{9D8B030D-6E8A-4147-A177-3AD203B41FA5}">
                      <a16:colId xmlns:a16="http://schemas.microsoft.com/office/drawing/2014/main" val="4131271703"/>
                    </a:ext>
                  </a:extLst>
                </a:gridCol>
                <a:gridCol w="1073914">
                  <a:extLst>
                    <a:ext uri="{9D8B030D-6E8A-4147-A177-3AD203B41FA5}">
                      <a16:colId xmlns:a16="http://schemas.microsoft.com/office/drawing/2014/main" val="2646471855"/>
                    </a:ext>
                  </a:extLst>
                </a:gridCol>
              </a:tblGrid>
              <a:tr h="199840">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35953199"/>
                  </a:ext>
                </a:extLst>
              </a:tr>
              <a:tr h="199840">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611160279"/>
                  </a:ext>
                </a:extLst>
              </a:tr>
              <a:tr h="208981">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91872038"/>
                  </a:ext>
                </a:extLst>
              </a:tr>
              <a:tr h="199840">
                <a:tc>
                  <a:txBody>
                    <a:bodyPr/>
                    <a:lstStyle/>
                    <a:p>
                      <a:pPr algn="l" fontAlgn="b"/>
                      <a:r>
                        <a:rPr lang="sv-SE" sz="800" b="0" i="0" u="none" strike="noStrike" dirty="0">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404363"/>
                  </a:ext>
                </a:extLst>
              </a:tr>
              <a:tr h="208981">
                <a:tc>
                  <a:txBody>
                    <a:bodyPr/>
                    <a:lstStyle/>
                    <a:p>
                      <a:pPr algn="l" fontAlgn="b"/>
                      <a:r>
                        <a:rPr lang="sv-SE" sz="800" b="0" i="0" u="none" strike="noStrike" dirty="0">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5428336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13,79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0,76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21,08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7447219"/>
                  </a:ext>
                </a:extLst>
              </a:tr>
              <a:tr h="208981">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4467379"/>
                  </a:ext>
                </a:extLst>
              </a:tr>
              <a:tr h="382370">
                <a:tc>
                  <a:txBody>
                    <a:bodyPr/>
                    <a:lstStyle/>
                    <a:p>
                      <a:pPr algn="l" fontAlgn="b"/>
                      <a:r>
                        <a:rPr lang="sv-SE" sz="800" b="1" i="0" u="none" strike="noStrike">
                          <a:solidFill>
                            <a:srgbClr val="000000"/>
                          </a:solidFill>
                          <a:effectLst/>
                          <a:latin typeface="Futura Std Book" panose="020B0502020204020303"/>
                        </a:rPr>
                        <a:t>Lönesumma per sysselsatt</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53904471"/>
                  </a:ext>
                </a:extLst>
              </a:tr>
              <a:tr h="199840">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68527578"/>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7835691"/>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5677870"/>
                  </a:ext>
                </a:extLst>
              </a:tr>
              <a:tr h="199840">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8484587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94,92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3,45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15,42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84914921"/>
                  </a:ext>
                </a:extLst>
              </a:tr>
              <a:tr h="199840">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62918256"/>
                  </a:ext>
                </a:extLst>
              </a:tr>
              <a:tr h="382370">
                <a:tc>
                  <a:txBody>
                    <a:bodyPr/>
                    <a:lstStyle/>
                    <a:p>
                      <a:pPr algn="l" fontAlgn="b"/>
                      <a:r>
                        <a:rPr lang="sv-SE" sz="800" b="1" i="0" u="none" strike="noStrike">
                          <a:solidFill>
                            <a:srgbClr val="000000"/>
                          </a:solidFill>
                          <a:effectLst/>
                          <a:latin typeface="Futura Std Book" panose="020B0502020204020303"/>
                        </a:rPr>
                        <a:t>Lönesumma per invånare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3264804"/>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1983432"/>
                  </a:ext>
                </a:extLst>
              </a:tr>
              <a:tr h="219429">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0245845"/>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4957948"/>
                  </a:ext>
                </a:extLst>
              </a:tr>
              <a:tr h="208981">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66369749"/>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44,93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5,39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16,64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0990334"/>
                  </a:ext>
                </a:extLst>
              </a:tr>
            </a:tbl>
          </a:graphicData>
        </a:graphic>
      </p:graphicFrame>
      <p:graphicFrame>
        <p:nvGraphicFramePr>
          <p:cNvPr id="9" name="Diagram 8">
            <a:extLst>
              <a:ext uri="{FF2B5EF4-FFF2-40B4-BE49-F238E27FC236}">
                <a16:creationId xmlns:a16="http://schemas.microsoft.com/office/drawing/2014/main" id="{2E025F0B-D494-479E-A032-75B2E0CB398A}"/>
              </a:ext>
            </a:extLst>
          </p:cNvPr>
          <p:cNvGraphicFramePr>
            <a:graphicFrameLocks/>
          </p:cNvGraphicFramePr>
          <p:nvPr/>
        </p:nvGraphicFramePr>
        <p:xfrm>
          <a:off x="657626" y="1911876"/>
          <a:ext cx="5306047" cy="384511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ruta 3">
            <a:extLst>
              <a:ext uri="{FF2B5EF4-FFF2-40B4-BE49-F238E27FC236}">
                <a16:creationId xmlns:a16="http://schemas.microsoft.com/office/drawing/2014/main" id="{373101C9-FF2D-A3AD-EC3D-70A2A1AB0D1E}"/>
              </a:ext>
            </a:extLst>
          </p:cNvPr>
          <p:cNvSpPr txBox="1"/>
          <p:nvPr/>
        </p:nvSpPr>
        <p:spPr>
          <a:xfrm>
            <a:off x="6096000" y="6110711"/>
            <a:ext cx="2012089" cy="20005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386702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Örebro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E2DA5AC0-5A2D-44CE-83E3-EC9A0988E8E7}"/>
              </a:ext>
            </a:extLst>
          </p:cNvPr>
          <p:cNvGraphicFramePr>
            <a:graphicFrameLocks noGrp="1"/>
          </p:cNvGraphicFramePr>
          <p:nvPr/>
        </p:nvGraphicFramePr>
        <p:xfrm>
          <a:off x="6538154" y="1248570"/>
          <a:ext cx="4587045" cy="4707733"/>
        </p:xfrm>
        <a:graphic>
          <a:graphicData uri="http://schemas.openxmlformats.org/drawingml/2006/table">
            <a:tbl>
              <a:tblPr/>
              <a:tblGrid>
                <a:gridCol w="1545908">
                  <a:extLst>
                    <a:ext uri="{9D8B030D-6E8A-4147-A177-3AD203B41FA5}">
                      <a16:colId xmlns:a16="http://schemas.microsoft.com/office/drawing/2014/main" val="2078436596"/>
                    </a:ext>
                  </a:extLst>
                </a:gridCol>
                <a:gridCol w="685913">
                  <a:extLst>
                    <a:ext uri="{9D8B030D-6E8A-4147-A177-3AD203B41FA5}">
                      <a16:colId xmlns:a16="http://schemas.microsoft.com/office/drawing/2014/main" val="3277061348"/>
                    </a:ext>
                  </a:extLst>
                </a:gridCol>
                <a:gridCol w="832084">
                  <a:extLst>
                    <a:ext uri="{9D8B030D-6E8A-4147-A177-3AD203B41FA5}">
                      <a16:colId xmlns:a16="http://schemas.microsoft.com/office/drawing/2014/main" val="906424603"/>
                    </a:ext>
                  </a:extLst>
                </a:gridCol>
                <a:gridCol w="761570">
                  <a:extLst>
                    <a:ext uri="{9D8B030D-6E8A-4147-A177-3AD203B41FA5}">
                      <a16:colId xmlns:a16="http://schemas.microsoft.com/office/drawing/2014/main" val="3971810850"/>
                    </a:ext>
                  </a:extLst>
                </a:gridCol>
                <a:gridCol w="761570">
                  <a:extLst>
                    <a:ext uri="{9D8B030D-6E8A-4147-A177-3AD203B41FA5}">
                      <a16:colId xmlns:a16="http://schemas.microsoft.com/office/drawing/2014/main" val="2979490840"/>
                    </a:ext>
                  </a:extLst>
                </a:gridCol>
              </a:tblGrid>
              <a:tr h="284448">
                <a:tc>
                  <a:txBody>
                    <a:bodyPr/>
                    <a:lstStyle/>
                    <a:p>
                      <a:pPr algn="l" fontAlgn="b"/>
                      <a:endParaRPr lang="sv-SE" sz="1050" b="1"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0960632"/>
                  </a:ext>
                </a:extLst>
              </a:tr>
              <a:tr h="3209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5124912"/>
                  </a:ext>
                </a:extLst>
              </a:tr>
              <a:tr h="174340">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0290775"/>
                  </a:ext>
                </a:extLst>
              </a:tr>
              <a:tr h="18351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0874203"/>
                  </a:ext>
                </a:extLst>
              </a:tr>
              <a:tr h="18351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5811665"/>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99341975"/>
                  </a:ext>
                </a:extLst>
              </a:tr>
              <a:tr h="174340">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7154681"/>
                  </a:ext>
                </a:extLst>
              </a:tr>
              <a:tr h="174340">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70694488"/>
                  </a:ext>
                </a:extLst>
              </a:tr>
              <a:tr h="174340">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6400235"/>
                  </a:ext>
                </a:extLst>
              </a:tr>
              <a:tr h="320911">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18518249"/>
                  </a:ext>
                </a:extLst>
              </a:tr>
              <a:tr h="174340">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22343189"/>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4152847"/>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04837346"/>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20052913"/>
                  </a:ext>
                </a:extLst>
              </a:tr>
              <a:tr h="17434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88256886"/>
                  </a:ext>
                </a:extLst>
              </a:tr>
              <a:tr h="183515">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03393739"/>
                  </a:ext>
                </a:extLst>
              </a:tr>
              <a:tr h="327172">
                <a:tc>
                  <a:txBody>
                    <a:bodyPr/>
                    <a:lstStyle/>
                    <a:p>
                      <a:pPr algn="l" rtl="0" fontAlgn="b"/>
                      <a:r>
                        <a:rPr lang="sv-SE" sz="800" b="1" i="0" u="none" strike="noStrike" dirty="0">
                          <a:solidFill>
                            <a:srgbClr val="000000"/>
                          </a:solidFill>
                          <a:effectLst/>
                          <a:latin typeface="Futura Std Book" panose="020B0502020204020303"/>
                        </a:rPr>
                        <a:t>Örebro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81254768"/>
                  </a:ext>
                </a:extLst>
              </a:tr>
              <a:tr h="17914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19,00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01665617"/>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33472335"/>
                  </a:ext>
                </a:extLst>
              </a:tr>
              <a:tr h="174340">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00629944"/>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307114"/>
                  </a:ext>
                </a:extLst>
              </a:tr>
              <a:tr h="17434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25,14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7945776"/>
                  </a:ext>
                </a:extLst>
              </a:tr>
              <a:tr h="174340">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21,08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8365172"/>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19073" y="6129337"/>
            <a:ext cx="4127334" cy="3077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3" name="Diagram 12">
            <a:extLst>
              <a:ext uri="{FF2B5EF4-FFF2-40B4-BE49-F238E27FC236}">
                <a16:creationId xmlns:a16="http://schemas.microsoft.com/office/drawing/2014/main" id="{83A4545F-F2CD-4038-BC51-E4C186262C13}"/>
              </a:ext>
            </a:extLst>
          </p:cNvPr>
          <p:cNvGraphicFramePr>
            <a:graphicFrameLocks/>
          </p:cNvGraphicFramePr>
          <p:nvPr/>
        </p:nvGraphicFramePr>
        <p:xfrm>
          <a:off x="574673" y="1943192"/>
          <a:ext cx="5307011" cy="3806331"/>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a:extLst>
              <a:ext uri="{FF2B5EF4-FFF2-40B4-BE49-F238E27FC236}">
                <a16:creationId xmlns:a16="http://schemas.microsoft.com/office/drawing/2014/main" id="{66761364-17E4-5259-998B-01289C0EC946}"/>
              </a:ext>
            </a:extLst>
          </p:cNvPr>
          <p:cNvSpPr txBox="1"/>
          <p:nvPr/>
        </p:nvSpPr>
        <p:spPr>
          <a:xfrm>
            <a:off x="6167438" y="6484317"/>
            <a:ext cx="2050561" cy="20005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3613419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1119499"/>
            <a:ext cx="4725925" cy="2318065"/>
          </a:xfrm>
        </p:spPr>
        <p:txBody>
          <a:bodyPr/>
          <a:lstStyle/>
          <a:p>
            <a:pPr lvl="4"/>
            <a:r>
              <a:rPr lang="sv-SE" sz="1400" dirty="0"/>
              <a:t>Antalet invånare ökade med 0,4 procent i länet och 0,5 procent i Örebro kommun under andra kvartalet. </a:t>
            </a:r>
          </a:p>
          <a:p>
            <a:pPr lvl="4"/>
            <a:r>
              <a:rPr lang="sv-SE" sz="1400" dirty="0"/>
              <a:t>I Sverige ökade antalet invånare med 0,8 procent under samma period. </a:t>
            </a:r>
          </a:p>
          <a:p>
            <a:pPr lvl="4"/>
            <a:r>
              <a:rPr lang="sv-SE" sz="1400" dirty="0"/>
              <a:t>På 10 år har befolkningen i Örebro kommun ökat med nästan 15 procent. Under samma period har befolkningen i länet ökat med nästa 10 procent.</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4" y="1458441"/>
            <a:ext cx="2488292"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kv2</a:t>
            </a:r>
            <a:endParaRPr lang="sv-SE" sz="1400" dirty="0"/>
          </a:p>
        </p:txBody>
      </p:sp>
      <p:graphicFrame>
        <p:nvGraphicFramePr>
          <p:cNvPr id="3" name="Tabell 2">
            <a:extLst>
              <a:ext uri="{FF2B5EF4-FFF2-40B4-BE49-F238E27FC236}">
                <a16:creationId xmlns:a16="http://schemas.microsoft.com/office/drawing/2014/main" id="{7364A5C4-767A-4014-ABBB-FF692FDDC29C}"/>
              </a:ext>
            </a:extLst>
          </p:cNvPr>
          <p:cNvGraphicFramePr>
            <a:graphicFrameLocks noGrp="1"/>
          </p:cNvGraphicFramePr>
          <p:nvPr>
            <p:extLst>
              <p:ext uri="{D42A27DB-BD31-4B8C-83A1-F6EECF244321}">
                <p14:modId xmlns:p14="http://schemas.microsoft.com/office/powerpoint/2010/main" val="193343699"/>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3352816426"/>
                    </a:ext>
                  </a:extLst>
                </a:gridCol>
                <a:gridCol w="842884">
                  <a:extLst>
                    <a:ext uri="{9D8B030D-6E8A-4147-A177-3AD203B41FA5}">
                      <a16:colId xmlns:a16="http://schemas.microsoft.com/office/drawing/2014/main" val="3210109251"/>
                    </a:ext>
                  </a:extLst>
                </a:gridCol>
                <a:gridCol w="822850">
                  <a:extLst>
                    <a:ext uri="{9D8B030D-6E8A-4147-A177-3AD203B41FA5}">
                      <a16:colId xmlns:a16="http://schemas.microsoft.com/office/drawing/2014/main" val="1579469305"/>
                    </a:ext>
                  </a:extLst>
                </a:gridCol>
                <a:gridCol w="748442">
                  <a:extLst>
                    <a:ext uri="{9D8B030D-6E8A-4147-A177-3AD203B41FA5}">
                      <a16:colId xmlns:a16="http://schemas.microsoft.com/office/drawing/2014/main" val="2913725259"/>
                    </a:ext>
                  </a:extLst>
                </a:gridCol>
                <a:gridCol w="575749">
                  <a:extLst>
                    <a:ext uri="{9D8B030D-6E8A-4147-A177-3AD203B41FA5}">
                      <a16:colId xmlns:a16="http://schemas.microsoft.com/office/drawing/2014/main" val="3756813267"/>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1732766"/>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300967469"/>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10 487,9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2348899071"/>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4 762,7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751567499"/>
                  </a:ext>
                </a:extLst>
              </a:tr>
              <a:tr h="359495">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3808283939"/>
                  </a:ext>
                </a:extLst>
              </a:tr>
              <a:tr h="359495">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 </a:t>
                      </a:r>
                    </a:p>
                  </a:txBody>
                  <a:tcPr marL="9525" marR="9525" marT="9525" marB="0" anchor="ctr"/>
                </a:tc>
                <a:extLst>
                  <a:ext uri="{0D108BD9-81ED-4DB2-BD59-A6C34878D82A}">
                    <a16:rowId xmlns:a16="http://schemas.microsoft.com/office/drawing/2014/main" val="1714817989"/>
                  </a:ext>
                </a:extLst>
              </a:tr>
            </a:tbl>
          </a:graphicData>
        </a:graphic>
      </p:graphicFrame>
      <p:graphicFrame>
        <p:nvGraphicFramePr>
          <p:cNvPr id="4" name="Diagram 3">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4283047466"/>
              </p:ext>
            </p:extLst>
          </p:nvPr>
        </p:nvGraphicFramePr>
        <p:xfrm>
          <a:off x="646958" y="1950883"/>
          <a:ext cx="6097477" cy="38061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683521"/>
            <a:ext cx="4725917" cy="1745477"/>
          </a:xfrm>
        </p:spPr>
        <p:txBody>
          <a:bodyPr/>
          <a:lstStyle/>
          <a:p>
            <a:pPr lvl="4"/>
            <a:r>
              <a:rPr lang="sv-SE" sz="1400" dirty="0"/>
              <a:t>Bostadsbyggandet minskade med 2 procent i länet och 5 procent i Örebro kommun under kvartalet jämfört med samma period förra året.</a:t>
            </a:r>
          </a:p>
          <a:p>
            <a:pPr lvl="4"/>
            <a:r>
              <a:rPr lang="sv-SE" sz="1400" dirty="0"/>
              <a:t>De senaste fyra kvartalen har antalet påbörjade bostäder minskat med 51 procent i länet och 61 procent i Örebro kommun.</a:t>
            </a:r>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2382290"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kv2</a:t>
            </a:r>
            <a:endParaRPr lang="sv-SE" sz="1400" dirty="0"/>
          </a:p>
        </p:txBody>
      </p:sp>
      <p:graphicFrame>
        <p:nvGraphicFramePr>
          <p:cNvPr id="3" name="Tabell 2">
            <a:extLst>
              <a:ext uri="{FF2B5EF4-FFF2-40B4-BE49-F238E27FC236}">
                <a16:creationId xmlns:a16="http://schemas.microsoft.com/office/drawing/2014/main" id="{F594F299-FA5C-426E-B95A-FD7B4D2A63C7}"/>
              </a:ext>
            </a:extLst>
          </p:cNvPr>
          <p:cNvGraphicFramePr>
            <a:graphicFrameLocks noGrp="1"/>
          </p:cNvGraphicFramePr>
          <p:nvPr>
            <p:extLst>
              <p:ext uri="{D42A27DB-BD31-4B8C-83A1-F6EECF244321}">
                <p14:modId xmlns:p14="http://schemas.microsoft.com/office/powerpoint/2010/main" val="2947228037"/>
              </p:ext>
            </p:extLst>
          </p:nvPr>
        </p:nvGraphicFramePr>
        <p:xfrm>
          <a:off x="6744445" y="3720820"/>
          <a:ext cx="4725916" cy="215928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4099554674"/>
                    </a:ext>
                  </a:extLst>
                </a:gridCol>
                <a:gridCol w="685604">
                  <a:extLst>
                    <a:ext uri="{9D8B030D-6E8A-4147-A177-3AD203B41FA5}">
                      <a16:colId xmlns:a16="http://schemas.microsoft.com/office/drawing/2014/main" val="1020727187"/>
                    </a:ext>
                  </a:extLst>
                </a:gridCol>
                <a:gridCol w="777813">
                  <a:extLst>
                    <a:ext uri="{9D8B030D-6E8A-4147-A177-3AD203B41FA5}">
                      <a16:colId xmlns:a16="http://schemas.microsoft.com/office/drawing/2014/main" val="3263816323"/>
                    </a:ext>
                  </a:extLst>
                </a:gridCol>
                <a:gridCol w="615768">
                  <a:extLst>
                    <a:ext uri="{9D8B030D-6E8A-4147-A177-3AD203B41FA5}">
                      <a16:colId xmlns:a16="http://schemas.microsoft.com/office/drawing/2014/main" val="2922210740"/>
                    </a:ext>
                  </a:extLst>
                </a:gridCol>
                <a:gridCol w="561754">
                  <a:extLst>
                    <a:ext uri="{9D8B030D-6E8A-4147-A177-3AD203B41FA5}">
                      <a16:colId xmlns:a16="http://schemas.microsoft.com/office/drawing/2014/main" val="3938442554"/>
                    </a:ext>
                  </a:extLst>
                </a:gridCol>
                <a:gridCol w="541259">
                  <a:extLst>
                    <a:ext uri="{9D8B030D-6E8A-4147-A177-3AD203B41FA5}">
                      <a16:colId xmlns:a16="http://schemas.microsoft.com/office/drawing/2014/main" val="339066399"/>
                    </a:ext>
                  </a:extLst>
                </a:gridCol>
              </a:tblGrid>
              <a:tr h="3155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97829029"/>
                  </a:ext>
                </a:extLst>
              </a:tr>
              <a:tr h="33131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404663930"/>
                  </a:ext>
                </a:extLst>
              </a:tr>
              <a:tr h="37810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12 682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52 869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2593566320"/>
                  </a:ext>
                </a:extLst>
              </a:tr>
              <a:tr h="37810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7 105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678756919"/>
                  </a:ext>
                </a:extLst>
              </a:tr>
              <a:tr h="37810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913011230"/>
                  </a:ext>
                </a:extLst>
              </a:tr>
              <a:tr h="378109">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2887687390"/>
                  </a:ext>
                </a:extLst>
              </a:tr>
            </a:tbl>
          </a:graphicData>
        </a:graphic>
      </p:graphicFrame>
      <p:graphicFrame>
        <p:nvGraphicFramePr>
          <p:cNvPr id="4" name="Diagram 3">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2837910644"/>
              </p:ext>
            </p:extLst>
          </p:nvPr>
        </p:nvGraphicFramePr>
        <p:xfrm>
          <a:off x="646954" y="1938723"/>
          <a:ext cx="6076891" cy="38182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1"/>
            <a:ext cx="4725923" cy="261782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19811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9" y="480681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389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kv2</a:t>
            </a:r>
            <a:endParaRPr lang="sv-SE" sz="1400" dirty="0"/>
          </a:p>
        </p:txBody>
      </p:sp>
      <p:graphicFrame>
        <p:nvGraphicFramePr>
          <p:cNvPr id="4" name="Tabell 3">
            <a:extLst>
              <a:ext uri="{FF2B5EF4-FFF2-40B4-BE49-F238E27FC236}">
                <a16:creationId xmlns:a16="http://schemas.microsoft.com/office/drawing/2014/main" id="{931AE58A-1EBA-4149-9639-3ECCDA387668}"/>
              </a:ext>
            </a:extLst>
          </p:cNvPr>
          <p:cNvGraphicFramePr>
            <a:graphicFrameLocks noGrp="1"/>
          </p:cNvGraphicFramePr>
          <p:nvPr>
            <p:extLst>
              <p:ext uri="{D42A27DB-BD31-4B8C-83A1-F6EECF244321}">
                <p14:modId xmlns:p14="http://schemas.microsoft.com/office/powerpoint/2010/main" val="278624778"/>
              </p:ext>
            </p:extLst>
          </p:nvPr>
        </p:nvGraphicFramePr>
        <p:xfrm>
          <a:off x="6744441" y="2482085"/>
          <a:ext cx="4725922" cy="2174104"/>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2916645953"/>
                    </a:ext>
                  </a:extLst>
                </a:gridCol>
                <a:gridCol w="685605">
                  <a:extLst>
                    <a:ext uri="{9D8B030D-6E8A-4147-A177-3AD203B41FA5}">
                      <a16:colId xmlns:a16="http://schemas.microsoft.com/office/drawing/2014/main" val="3077396755"/>
                    </a:ext>
                  </a:extLst>
                </a:gridCol>
                <a:gridCol w="777814">
                  <a:extLst>
                    <a:ext uri="{9D8B030D-6E8A-4147-A177-3AD203B41FA5}">
                      <a16:colId xmlns:a16="http://schemas.microsoft.com/office/drawing/2014/main" val="3043351103"/>
                    </a:ext>
                  </a:extLst>
                </a:gridCol>
                <a:gridCol w="572048">
                  <a:extLst>
                    <a:ext uri="{9D8B030D-6E8A-4147-A177-3AD203B41FA5}">
                      <a16:colId xmlns:a16="http://schemas.microsoft.com/office/drawing/2014/main" val="398498140"/>
                    </a:ext>
                  </a:extLst>
                </a:gridCol>
                <a:gridCol w="605475">
                  <a:extLst>
                    <a:ext uri="{9D8B030D-6E8A-4147-A177-3AD203B41FA5}">
                      <a16:colId xmlns:a16="http://schemas.microsoft.com/office/drawing/2014/main" val="27917313"/>
                    </a:ext>
                  </a:extLst>
                </a:gridCol>
                <a:gridCol w="541260">
                  <a:extLst>
                    <a:ext uri="{9D8B030D-6E8A-4147-A177-3AD203B41FA5}">
                      <a16:colId xmlns:a16="http://schemas.microsoft.com/office/drawing/2014/main" val="4033701741"/>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179888354"/>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732643796"/>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12 158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43 657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extLst>
                  <a:ext uri="{0D108BD9-81ED-4DB2-BD59-A6C34878D82A}">
                    <a16:rowId xmlns:a16="http://schemas.microsoft.com/office/drawing/2014/main" val="2646093300"/>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20 074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3580375222"/>
                  </a:ext>
                </a:extLst>
              </a:tr>
              <a:tr h="281958">
                <a:tc>
                  <a:txBody>
                    <a:bodyPr/>
                    <a:lstStyle/>
                    <a:p>
                      <a:pPr marL="72000" algn="l" fontAlgn="b"/>
                      <a:r>
                        <a:rPr lang="sv-SE" sz="800" b="1" u="none" strike="noStrike" dirty="0">
                          <a:effectLst/>
                        </a:rPr>
                        <a:t>Örebro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791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2480853882"/>
                  </a:ext>
                </a:extLst>
              </a:tr>
              <a:tr h="281958">
                <a:tc>
                  <a:txBody>
                    <a:bodyPr/>
                    <a:lstStyle/>
                    <a:p>
                      <a:pPr marL="72000" algn="l" fontAlgn="b"/>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186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100 </a:t>
                      </a:r>
                    </a:p>
                  </a:txBody>
                  <a:tcPr marL="9525" marR="9525" marT="9525" marB="0" anchor="ctr"/>
                </a:tc>
                <a:extLst>
                  <a:ext uri="{0D108BD9-81ED-4DB2-BD59-A6C34878D82A}">
                    <a16:rowId xmlns:a16="http://schemas.microsoft.com/office/drawing/2014/main" val="1947523943"/>
                  </a:ext>
                </a:extLst>
              </a:tr>
              <a:tr h="281958">
                <a:tc>
                  <a:txBody>
                    <a:bodyPr/>
                    <a:lstStyle/>
                    <a:p>
                      <a:pPr marL="72000" algn="l" fontAlgn="b"/>
                      <a:r>
                        <a:rPr lang="sv-SE" sz="800" b="1" u="none" strike="noStrike" dirty="0">
                          <a:effectLst/>
                        </a:rPr>
                        <a:t>Örebro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4072408172"/>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243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110 </a:t>
                      </a:r>
                    </a:p>
                  </a:txBody>
                  <a:tcPr marL="9525" marR="9525" marT="9525" marB="0" anchor="ctr"/>
                </a:tc>
                <a:extLst>
                  <a:ext uri="{0D108BD9-81ED-4DB2-BD59-A6C34878D82A}">
                    <a16:rowId xmlns:a16="http://schemas.microsoft.com/office/drawing/2014/main" val="1186688527"/>
                  </a:ext>
                </a:extLst>
              </a:tr>
            </a:tbl>
          </a:graphicData>
        </a:graphic>
      </p:graphicFrame>
      <p:sp>
        <p:nvSpPr>
          <p:cNvPr id="11" name="textruta 10">
            <a:extLst>
              <a:ext uri="{FF2B5EF4-FFF2-40B4-BE49-F238E27FC236}">
                <a16:creationId xmlns:a16="http://schemas.microsoft.com/office/drawing/2014/main" id="{53DE869A-5839-4758-A680-2C262B656D9D}"/>
              </a:ext>
            </a:extLst>
          </p:cNvPr>
          <p:cNvSpPr txBox="1"/>
          <p:nvPr/>
        </p:nvSpPr>
        <p:spPr>
          <a:xfrm>
            <a:off x="10337006" y="4990788"/>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3" name="Diagram 2">
            <a:extLst>
              <a:ext uri="{FF2B5EF4-FFF2-40B4-BE49-F238E27FC236}">
                <a16:creationId xmlns:a16="http://schemas.microsoft.com/office/drawing/2014/main" id="{A609A1A2-4396-47E4-8621-A16E734C9675}"/>
              </a:ext>
            </a:extLst>
          </p:cNvPr>
          <p:cNvGraphicFramePr>
            <a:graphicFrameLocks/>
          </p:cNvGraphicFramePr>
          <p:nvPr>
            <p:extLst>
              <p:ext uri="{D42A27DB-BD31-4B8C-83A1-F6EECF244321}">
                <p14:modId xmlns:p14="http://schemas.microsoft.com/office/powerpoint/2010/main" val="3537728203"/>
              </p:ext>
            </p:extLst>
          </p:nvPr>
        </p:nvGraphicFramePr>
        <p:xfrm>
          <a:off x="669173" y="2154421"/>
          <a:ext cx="6075267" cy="36025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7E656A0B-4922-4C0A-B197-A03FA525A773}"/>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207250464"/>
              </p:ext>
            </p:extLst>
          </p:nvPr>
        </p:nvGraphicFramePr>
        <p:xfrm>
          <a:off x="6167439" y="106615"/>
          <a:ext cx="5687122" cy="6474090"/>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01126">
                <a:tc>
                  <a:txBody>
                    <a:bodyPr/>
                    <a:lstStyle/>
                    <a:p>
                      <a:pPr algn="ctr"/>
                      <a:endParaRPr lang="sv-SE" sz="16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2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6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2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200">
                          <a:solidFill>
                            <a:schemeClr val="bg1"/>
                          </a:solidFill>
                        </a:rPr>
                        <a:t>Förändring (%)</a:t>
                      </a:r>
                      <a:endParaRPr lang="sv-SE" sz="280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6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1200" b="1" i="0" u="none" strike="noStrike">
                          <a:solidFill>
                            <a:srgbClr val="000000"/>
                          </a:solidFill>
                          <a:effectLst/>
                          <a:latin typeface="Futura Std Book" panose="020B0502020204020303" pitchFamily="34" charset="0"/>
                        </a:rPr>
                        <a:t>Örebro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396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27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Askersund</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Degerfors</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133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Hallsberg</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1200" b="0" i="0" u="none" strike="noStrike" dirty="0">
                          <a:solidFill>
                            <a:srgbClr val="000000"/>
                          </a:solidFill>
                          <a:effectLst/>
                          <a:latin typeface="Futura Std Book" panose="020B0502020204020303" pitchFamily="34" charset="0"/>
                        </a:rPr>
                        <a:t>Hällefors</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Karlskoga</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Kumla</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Laxå</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800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Lekeberg</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Lindesberg</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Ljusnarsberg</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Nora</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Örebro</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244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Örebro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63AED92A-7868-497B-8F09-9B51D5D1301D}"/>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396072656"/>
              </p:ext>
            </p:extLst>
          </p:nvPr>
        </p:nvGraphicFramePr>
        <p:xfrm>
          <a:off x="6167438" y="106615"/>
          <a:ext cx="5689601" cy="6474090"/>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17189">
                  <a:extLst>
                    <a:ext uri="{9D8B030D-6E8A-4147-A177-3AD203B41FA5}">
                      <a16:colId xmlns:a16="http://schemas.microsoft.com/office/drawing/2014/main" val="2818758293"/>
                    </a:ext>
                  </a:extLst>
                </a:gridCol>
                <a:gridCol w="1117189">
                  <a:extLst>
                    <a:ext uri="{9D8B030D-6E8A-4147-A177-3AD203B41FA5}">
                      <a16:colId xmlns:a16="http://schemas.microsoft.com/office/drawing/2014/main" val="2795817832"/>
                    </a:ext>
                  </a:extLst>
                </a:gridCol>
              </a:tblGrid>
              <a:tr h="401126">
                <a:tc>
                  <a:txBody>
                    <a:bodyPr/>
                    <a:lstStyle/>
                    <a:p>
                      <a:pPr algn="ctr"/>
                      <a:endParaRPr lang="sv-SE" sz="16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2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401126">
                <a:tc>
                  <a:txBody>
                    <a:bodyPr/>
                    <a:lstStyle/>
                    <a:p>
                      <a:pPr algn="ctr"/>
                      <a:endParaRPr lang="sv-SE" sz="16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a:solidFill>
                            <a:schemeClr val="bg1"/>
                          </a:solidFill>
                        </a:rPr>
                        <a:t>Förändring (%)</a:t>
                      </a:r>
                      <a:endParaRPr lang="sv-SE" sz="12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6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2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2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2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2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marL="72000" algn="l" fontAlgn="b"/>
                      <a:r>
                        <a:rPr lang="sv-SE" sz="12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14 815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198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71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marL="72000" algn="l" fontAlgn="b"/>
                      <a:r>
                        <a:rPr lang="sv-SE" sz="12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129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01126">
                <a:tc>
                  <a:txBody>
                    <a:bodyPr/>
                    <a:lstStyle/>
                    <a:p>
                      <a:pPr marL="72000" algn="l" fontAlgn="b"/>
                      <a:r>
                        <a:rPr lang="sv-SE" sz="12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396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159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401126">
                <a:tc>
                  <a:txBody>
                    <a:bodyPr/>
                    <a:lstStyle/>
                    <a:p>
                      <a:pPr marL="72000" algn="l" fontAlgn="b"/>
                      <a:r>
                        <a:rPr lang="sv-SE" sz="12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726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117</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20</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01126">
                <a:tc>
                  <a:txBody>
                    <a:bodyPr/>
                    <a:lstStyle/>
                    <a:p>
                      <a:pPr marL="72000" algn="l" fontAlgn="b"/>
                      <a:r>
                        <a:rPr lang="sv-SE" sz="12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253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92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01126">
                <a:tc>
                  <a:txBody>
                    <a:bodyPr/>
                    <a:lstStyle/>
                    <a:p>
                      <a:pPr marL="72000" algn="l" fontAlgn="b"/>
                      <a:r>
                        <a:rPr lang="sv-SE" sz="12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234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401126">
                <a:tc>
                  <a:txBody>
                    <a:bodyPr/>
                    <a:lstStyle/>
                    <a:p>
                      <a:pPr marL="72000" algn="l" fontAlgn="b"/>
                      <a:r>
                        <a:rPr lang="sv-SE" sz="12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181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63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401126">
                <a:tc>
                  <a:txBody>
                    <a:bodyPr/>
                    <a:lstStyle/>
                    <a:p>
                      <a:pPr marL="72000" algn="l" fontAlgn="b"/>
                      <a:r>
                        <a:rPr lang="sv-SE" sz="12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fontAlgn="ctr"/>
                      <a:r>
                        <a:rPr lang="sv-SE" sz="1200" b="0" i="0" u="none" strike="noStrike" dirty="0">
                          <a:solidFill>
                            <a:srgbClr val="000000"/>
                          </a:solidFill>
                          <a:effectLst/>
                          <a:latin typeface="Futura Std Book" panose="020B0502020204020303"/>
                        </a:rPr>
                        <a:t>9 185</a:t>
                      </a:r>
                    </a:p>
                  </a:txBody>
                  <a:tcPr marL="0" marR="0" marT="0" marB="0" anchor="ctr"/>
                </a:tc>
                <a:tc>
                  <a:txBody>
                    <a:bodyPr/>
                    <a:lstStyle/>
                    <a:p>
                      <a:pPr algn="ctr" fontAlgn="ctr"/>
                      <a:r>
                        <a:rPr lang="sv-SE" sz="1200" b="0" i="0" u="none" strike="noStrike" dirty="0">
                          <a:solidFill>
                            <a:srgbClr val="000000"/>
                          </a:solidFill>
                          <a:effectLst/>
                          <a:latin typeface="Futura Std Book" panose="020B0502020204020303"/>
                        </a:rPr>
                        <a:t>90</a:t>
                      </a:r>
                    </a:p>
                  </a:txBody>
                  <a:tcPr marL="0" marR="0" marT="0" marB="0" anchor="ctr"/>
                </a:tc>
                <a:tc>
                  <a:txBody>
                    <a:bodyPr/>
                    <a:lstStyle/>
                    <a:p>
                      <a:pPr algn="ctr" rtl="0" fontAlgn="ctr"/>
                      <a:r>
                        <a:rPr lang="sv-SE" sz="1200" b="0" i="0" u="none" strike="noStrike">
                          <a:solidFill>
                            <a:srgbClr val="000000"/>
                          </a:solidFill>
                          <a:effectLst/>
                          <a:latin typeface="Futura Std Book" panose="020B0502020204020303"/>
                        </a:rPr>
                        <a:t>106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401126">
                <a:tc>
                  <a:txBody>
                    <a:bodyPr/>
                    <a:lstStyle/>
                    <a:p>
                      <a:pPr marL="72000" algn="l" fontAlgn="b"/>
                      <a:r>
                        <a:rPr lang="sv-SE" sz="12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612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01126">
                <a:tc>
                  <a:txBody>
                    <a:bodyPr/>
                    <a:lstStyle/>
                    <a:p>
                      <a:pPr marL="72000" algn="l" fontAlgn="b"/>
                      <a:r>
                        <a:rPr lang="sv-SE" sz="12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371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401126">
                <a:tc>
                  <a:txBody>
                    <a:bodyPr/>
                    <a:lstStyle/>
                    <a:p>
                      <a:pPr marL="72000" algn="l" fontAlgn="b"/>
                      <a:r>
                        <a:rPr lang="sv-SE" sz="12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1 851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123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4226078857"/>
                  </a:ext>
                </a:extLst>
              </a:tr>
              <a:tr h="401126">
                <a:tc>
                  <a:txBody>
                    <a:bodyPr/>
                    <a:lstStyle/>
                    <a:p>
                      <a:pPr marL="72000" algn="l" fontAlgn="b"/>
                      <a:r>
                        <a:rPr lang="sv-SE" sz="12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241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401126">
                <a:tc>
                  <a:txBody>
                    <a:bodyPr/>
                    <a:lstStyle/>
                    <a:p>
                      <a:pPr marL="72000" algn="l" fontAlgn="b"/>
                      <a:r>
                        <a:rPr lang="sv-SE" sz="12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636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71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58648B3D-D626-4AC2-A074-E8890990D401}"/>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D5C31535-0683-49E0-B2D6-E4E3C1535AC9}"/>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4019587086"/>
              </p:ext>
            </p:extLst>
          </p:nvPr>
        </p:nvGraphicFramePr>
        <p:xfrm>
          <a:off x="6167440" y="106615"/>
          <a:ext cx="5702807" cy="6480630"/>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01562">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2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dirty="0"/>
                        <a:t>Arbetslöshet (andel av </a:t>
                      </a:r>
                      <a:r>
                        <a:rPr lang="sv-SE" sz="1200" dirty="0" err="1"/>
                        <a:t>bef</a:t>
                      </a:r>
                      <a:r>
                        <a:rPr lang="sv-SE" sz="12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a:solidFill>
                            <a:schemeClr val="bg1"/>
                          </a:solidFill>
                        </a:rPr>
                        <a:t>Förändring (%)</a:t>
                      </a:r>
                      <a:endParaRPr lang="sv-SE" sz="12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 av </a:t>
                      </a:r>
                      <a:r>
                        <a:rPr lang="sv-SE" sz="1200" dirty="0" err="1">
                          <a:solidFill>
                            <a:schemeClr val="bg1"/>
                          </a:solidFill>
                        </a:rPr>
                        <a:t>bef</a:t>
                      </a:r>
                      <a:r>
                        <a:rPr lang="sv-SE" sz="1200" dirty="0">
                          <a:solidFill>
                            <a:schemeClr val="bg1"/>
                          </a:solidFill>
                        </a:rPr>
                        <a:t>.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200" dirty="0">
                          <a:solidFill>
                            <a:schemeClr val="bg1"/>
                          </a:solidFill>
                        </a:rPr>
                        <a:t>Förändring (</a:t>
                      </a:r>
                      <a:r>
                        <a:rPr lang="sv-SE" sz="1200" dirty="0" err="1">
                          <a:solidFill>
                            <a:schemeClr val="bg1"/>
                          </a:solidFill>
                        </a:rPr>
                        <a:t>p.e</a:t>
                      </a:r>
                      <a:r>
                        <a:rPr lang="sv-SE" sz="1200" dirty="0">
                          <a:solidFill>
                            <a:schemeClr val="bg1"/>
                          </a:solidFill>
                        </a:rPr>
                        <a:t>.)</a:t>
                      </a:r>
                      <a:endParaRPr lang="sv-SE" sz="28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562">
                <a:tc>
                  <a:txBody>
                    <a:bodyPr/>
                    <a:lstStyle/>
                    <a:p>
                      <a:pPr marL="72000" algn="l" fontAlgn="b"/>
                      <a:r>
                        <a:rPr lang="sv-SE" sz="12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10 343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-17,9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562">
                <a:tc>
                  <a:txBody>
                    <a:bodyPr/>
                    <a:lstStyle/>
                    <a:p>
                      <a:pPr marL="72000" algn="l" fontAlgn="b"/>
                      <a:r>
                        <a:rPr lang="sv-SE" sz="12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149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-21,1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93360832"/>
                  </a:ext>
                </a:extLst>
              </a:tr>
              <a:tr h="401562">
                <a:tc>
                  <a:txBody>
                    <a:bodyPr/>
                    <a:lstStyle/>
                    <a:p>
                      <a:pPr marL="72000" algn="l" fontAlgn="b"/>
                      <a:r>
                        <a:rPr lang="sv-SE" sz="12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175</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1559525621"/>
                  </a:ext>
                </a:extLst>
              </a:tr>
              <a:tr h="401562">
                <a:tc>
                  <a:txBody>
                    <a:bodyPr/>
                    <a:lstStyle/>
                    <a:p>
                      <a:pPr marL="72000" algn="l" fontAlgn="b"/>
                      <a:r>
                        <a:rPr lang="sv-SE" sz="12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457</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-25,2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947986397"/>
                  </a:ext>
                </a:extLst>
              </a:tr>
              <a:tr h="401562">
                <a:tc>
                  <a:txBody>
                    <a:bodyPr/>
                    <a:lstStyle/>
                    <a:p>
                      <a:pPr marL="72000" algn="l" fontAlgn="b"/>
                      <a:r>
                        <a:rPr lang="sv-SE" sz="12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338</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-10,7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325918200"/>
                  </a:ext>
                </a:extLst>
              </a:tr>
              <a:tr h="401562">
                <a:tc>
                  <a:txBody>
                    <a:bodyPr/>
                    <a:lstStyle/>
                    <a:p>
                      <a:pPr marL="72000" algn="l" fontAlgn="b"/>
                      <a:r>
                        <a:rPr lang="sv-SE" sz="12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255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-25,5</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5,5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3944598109"/>
                  </a:ext>
                </a:extLst>
              </a:tr>
              <a:tr h="401562">
                <a:tc>
                  <a:txBody>
                    <a:bodyPr/>
                    <a:lstStyle/>
                    <a:p>
                      <a:pPr marL="72000" algn="l" fontAlgn="b"/>
                      <a:r>
                        <a:rPr lang="sv-SE" sz="12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140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-33,9</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4,3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208508909"/>
                  </a:ext>
                </a:extLst>
              </a:tr>
              <a:tr h="401562">
                <a:tc>
                  <a:txBody>
                    <a:bodyPr/>
                    <a:lstStyle/>
                    <a:p>
                      <a:pPr marL="72000" algn="l" fontAlgn="b"/>
                      <a:r>
                        <a:rPr lang="sv-SE" sz="12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6 081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-17,9</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5,3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121273573"/>
                  </a:ext>
                </a:extLst>
              </a:tr>
              <a:tr h="401562">
                <a:tc>
                  <a:txBody>
                    <a:bodyPr/>
                    <a:lstStyle/>
                    <a:p>
                      <a:pPr marL="72000" algn="l" fontAlgn="b"/>
                      <a:r>
                        <a:rPr lang="sv-SE" sz="12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556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-17,5</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3,6</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084239425"/>
                  </a:ext>
                </a:extLst>
              </a:tr>
              <a:tr h="401562">
                <a:tc>
                  <a:txBody>
                    <a:bodyPr/>
                    <a:lstStyle/>
                    <a:p>
                      <a:pPr marL="72000" algn="l" fontAlgn="b"/>
                      <a:r>
                        <a:rPr lang="sv-SE" sz="12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206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-16,7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047465816"/>
                  </a:ext>
                </a:extLst>
              </a:tr>
              <a:tr h="401562">
                <a:tc>
                  <a:txBody>
                    <a:bodyPr/>
                    <a:lstStyle/>
                    <a:p>
                      <a:pPr marL="72000" algn="l" fontAlgn="b"/>
                      <a:r>
                        <a:rPr lang="sv-SE" sz="12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927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-15,5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4226078857"/>
                  </a:ext>
                </a:extLst>
              </a:tr>
              <a:tr h="401562">
                <a:tc>
                  <a:txBody>
                    <a:bodyPr/>
                    <a:lstStyle/>
                    <a:p>
                      <a:pPr marL="72000" algn="l" fontAlgn="b"/>
                      <a:r>
                        <a:rPr lang="sv-SE" sz="12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309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-15,7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443966492"/>
                  </a:ext>
                </a:extLst>
              </a:tr>
              <a:tr h="401562">
                <a:tc>
                  <a:txBody>
                    <a:bodyPr/>
                    <a:lstStyle/>
                    <a:p>
                      <a:pPr marL="72000" algn="l" fontAlgn="b"/>
                      <a:r>
                        <a:rPr lang="sv-SE" sz="12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748</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-15,8</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8214176B-5F12-412F-B296-F42C21A45104}"/>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99005182"/>
              </p:ext>
            </p:extLst>
          </p:nvPr>
        </p:nvGraphicFramePr>
        <p:xfrm>
          <a:off x="6167439" y="106615"/>
          <a:ext cx="5687122" cy="6474090"/>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01126">
                <a:tc>
                  <a:txBody>
                    <a:bodyPr/>
                    <a:lstStyle/>
                    <a:p>
                      <a:pPr algn="ctr"/>
                      <a:endParaRPr lang="sv-SE" sz="16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2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6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Förändring (%)</a:t>
                      </a:r>
                      <a:endParaRPr lang="sv-SE" sz="28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6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12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dirty="0">
                          <a:solidFill>
                            <a:srgbClr val="000000"/>
                          </a:solidFill>
                          <a:effectLst/>
                          <a:latin typeface="Futura Std Book" panose="020B0502020204020303"/>
                        </a:rPr>
                        <a:t>307 187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dirty="0">
                          <a:solidFill>
                            <a:srgbClr val="000000"/>
                          </a:solidFill>
                          <a:effectLst/>
                          <a:latin typeface="Futura Std Book" panose="020B0502020204020303"/>
                        </a:rPr>
                        <a:t>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288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Askersund                                         </a:t>
                      </a:r>
                    </a:p>
                  </a:txBody>
                  <a:tcPr marL="144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11 528</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1200" b="0" i="0" u="none" strike="noStrike" dirty="0">
                          <a:solidFill>
                            <a:srgbClr val="000000"/>
                          </a:solidFill>
                          <a:effectLst/>
                          <a:latin typeface="Futura Std Book" panose="020B0502020204020303" pitchFamily="34" charset="0"/>
                        </a:rPr>
                        <a:t>Degerfors                                         </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9 537</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Hallsberg                                         </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16 274</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Hällefors                                         </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6 772</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1200" b="0" i="0" u="none" strike="noStrike" dirty="0">
                          <a:solidFill>
                            <a:srgbClr val="000000"/>
                          </a:solidFill>
                          <a:effectLst/>
                          <a:latin typeface="Futura Std Book" panose="020B0502020204020303" pitchFamily="34" charset="0"/>
                        </a:rPr>
                        <a:t>Karlskoga                                         </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30 459</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Kumla                                             </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22 380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32</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1 500</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Laxå                                              </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5 626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Lekeberg                                          </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8 713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Lindesberg                                        </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23 589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Ljusnarsberg                                      </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4 565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Nora                                              </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10 773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2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1200" b="0" i="0" u="none" strike="noStrike" dirty="0">
                          <a:solidFill>
                            <a:srgbClr val="000000"/>
                          </a:solidFill>
                          <a:effectLst/>
                          <a:latin typeface="Futura Std Book" panose="020B0502020204020303" pitchFamily="34" charset="0"/>
                        </a:rPr>
                        <a:t>Örebro                                            </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156 971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245</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146C9907-DB4C-4D92-9B46-77EF29609F41}"/>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5307013"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8227907"/>
              </p:ext>
            </p:extLst>
          </p:nvPr>
        </p:nvGraphicFramePr>
        <p:xfrm>
          <a:off x="6164962" y="106615"/>
          <a:ext cx="4871338" cy="6418016"/>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01126">
                <a:tc gridSpan="3">
                  <a:txBody>
                    <a:bodyPr/>
                    <a:lstStyle/>
                    <a:p>
                      <a:pPr algn="ctr"/>
                      <a:r>
                        <a:rPr lang="sv-SE" sz="12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01126">
                <a:tc>
                  <a:txBody>
                    <a:bodyPr/>
                    <a:lstStyle/>
                    <a:p>
                      <a:pPr algn="ctr"/>
                      <a:endParaRPr lang="sv-SE" sz="16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6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2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12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dirty="0">
                          <a:solidFill>
                            <a:srgbClr val="000000"/>
                          </a:solidFill>
                          <a:effectLst/>
                          <a:latin typeface="Futura Std Book" panose="020B0502020204020303"/>
                        </a:rPr>
                        <a:t>228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Askersund</a:t>
                      </a:r>
                    </a:p>
                  </a:txBody>
                  <a:tcPr marL="144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12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Degerfors</a:t>
                      </a:r>
                    </a:p>
                  </a:txBody>
                  <a:tcPr marL="144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Hallsberg</a:t>
                      </a:r>
                    </a:p>
                  </a:txBody>
                  <a:tcPr marL="144000" marR="9525" marT="9525" marB="0" anchor="ctr">
                    <a:lnL w="12700" cmpd="sng">
                      <a:noFill/>
                    </a:lnL>
                  </a:tcP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1200" b="0" i="0" u="none" strike="noStrike" dirty="0" err="1">
                          <a:solidFill>
                            <a:srgbClr val="000000"/>
                          </a:solidFill>
                          <a:effectLst/>
                          <a:latin typeface="+mn-lt"/>
                        </a:rPr>
                        <a:t>i.u</a:t>
                      </a:r>
                      <a:r>
                        <a:rPr lang="sv-SE" sz="12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Hällefors</a:t>
                      </a:r>
                    </a:p>
                  </a:txBody>
                  <a:tcPr marL="144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13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1200" b="0" i="0" u="none" strike="noStrike" dirty="0">
                          <a:solidFill>
                            <a:srgbClr val="000000"/>
                          </a:solidFill>
                          <a:effectLst/>
                          <a:latin typeface="Futura Std Book" panose="020B0502020204020303" pitchFamily="34" charset="0"/>
                        </a:rPr>
                        <a:t>Karlskoga</a:t>
                      </a:r>
                    </a:p>
                  </a:txBody>
                  <a:tcPr marL="144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10</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Kumla</a:t>
                      </a:r>
                    </a:p>
                  </a:txBody>
                  <a:tcPr marL="144000" marR="9525" marT="9525" marB="0" anchor="ctr">
                    <a:lnL w="12700" cmpd="sng">
                      <a:noFill/>
                    </a:lnL>
                  </a:tcP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1200" b="0" i="0" u="none" strike="noStrike" dirty="0" err="1">
                          <a:solidFill>
                            <a:srgbClr val="000000"/>
                          </a:solidFill>
                          <a:effectLst/>
                          <a:latin typeface="+mn-lt"/>
                        </a:rPr>
                        <a:t>i.u</a:t>
                      </a:r>
                      <a:r>
                        <a:rPr lang="sv-SE" sz="12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Laxå</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1200" b="0" i="0" u="none" strike="noStrike" dirty="0">
                          <a:solidFill>
                            <a:srgbClr val="000000"/>
                          </a:solidFill>
                          <a:effectLst/>
                          <a:latin typeface="Futura Std Book" panose="020B0502020204020303" pitchFamily="34" charset="0"/>
                        </a:rPr>
                        <a:t>Lekeberg</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1200" b="0" i="0" u="none" strike="noStrike" dirty="0" err="1">
                          <a:solidFill>
                            <a:srgbClr val="000000"/>
                          </a:solidFill>
                          <a:effectLst/>
                          <a:latin typeface="+mn-lt"/>
                        </a:rPr>
                        <a:t>i.u</a:t>
                      </a:r>
                      <a:r>
                        <a:rPr lang="sv-SE" sz="12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Lindesberg</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Ljusnarsberg</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1200" b="0" i="0" u="none" strike="noStrike" dirty="0" err="1">
                          <a:solidFill>
                            <a:srgbClr val="000000"/>
                          </a:solidFill>
                          <a:effectLst/>
                          <a:latin typeface="+mn-lt"/>
                        </a:rPr>
                        <a:t>i.u</a:t>
                      </a:r>
                      <a:r>
                        <a:rPr lang="sv-SE" sz="12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1200" b="0" i="0" u="none" strike="noStrike">
                          <a:solidFill>
                            <a:srgbClr val="000000"/>
                          </a:solidFill>
                          <a:effectLst/>
                          <a:latin typeface="Futura Std Book" panose="020B0502020204020303" pitchFamily="34" charset="0"/>
                        </a:rPr>
                        <a:t>Nora</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1200" b="0" i="0" u="none" strike="noStrike" dirty="0">
                          <a:solidFill>
                            <a:srgbClr val="000000"/>
                          </a:solidFill>
                          <a:effectLst/>
                          <a:latin typeface="Futura Std Book" panose="020B0502020204020303" pitchFamily="34" charset="0"/>
                        </a:rPr>
                        <a:t>Örebro</a:t>
                      </a:r>
                    </a:p>
                  </a:txBody>
                  <a:tcPr marL="144000" marR="9525" marT="9525" marB="0" anchor="ctr">
                    <a:lnL w="12700" cmpd="sng">
                      <a:noFill/>
                    </a:lnL>
                  </a:tcPr>
                </a:tc>
                <a:tc>
                  <a:txBody>
                    <a:bodyPr/>
                    <a:lstStyle/>
                    <a:p>
                      <a:pPr algn="ctr" fontAlgn="ctr"/>
                      <a:r>
                        <a:rPr lang="sv-SE" sz="1200" b="0" i="0" u="none" strike="noStrike" dirty="0">
                          <a:solidFill>
                            <a:srgbClr val="000000"/>
                          </a:solidFill>
                          <a:effectLst/>
                          <a:latin typeface="Futura Std Book" panose="020B0502020204020303"/>
                        </a:rPr>
                        <a:t>143</a:t>
                      </a:r>
                    </a:p>
                  </a:txBody>
                  <a:tcPr marL="0" marR="0" marT="0" marB="0" anchor="ctr"/>
                </a:tc>
                <a:tc>
                  <a:txBody>
                    <a:bodyPr/>
                    <a:lstStyle/>
                    <a:p>
                      <a:pPr algn="ctr" fontAlgn="ctr"/>
                      <a:r>
                        <a:rPr lang="sv-SE" sz="1200" b="0" i="0" u="none" strike="noStrike" dirty="0">
                          <a:solidFill>
                            <a:srgbClr val="000000"/>
                          </a:solidFill>
                          <a:effectLst/>
                          <a:latin typeface="Futura Std Book" panose="020B0502020204020303"/>
                        </a:rPr>
                        <a:t>106</a:t>
                      </a:r>
                    </a:p>
                  </a:txBody>
                  <a:tcPr marL="0" marR="0" marT="0" marB="0" anchor="ctr"/>
                </a:tc>
                <a:extLst>
                  <a:ext uri="{0D108BD9-81ED-4DB2-BD59-A6C34878D82A}">
                    <a16:rowId xmlns:a16="http://schemas.microsoft.com/office/drawing/2014/main" val="3055248050"/>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himmel, utomhus, byggnad, vatten&#10;&#10;Automatiskt genererad beskrivning">
            <a:extLst>
              <a:ext uri="{FF2B5EF4-FFF2-40B4-BE49-F238E27FC236}">
                <a16:creationId xmlns:a16="http://schemas.microsoft.com/office/drawing/2014/main" id="{DC078A03-353B-4527-A8DC-79BC33448117}"/>
              </a:ext>
            </a:extLst>
          </p:cNvPr>
          <p:cNvPicPr>
            <a:picLocks noGrp="1" noChangeAspect="1"/>
          </p:cNvPicPr>
          <p:nvPr>
            <p:ph type="pic" sz="quarter" idx="13"/>
          </p:nvPr>
        </p:nvPicPr>
        <p:blipFill>
          <a:blip r:embed="rId2"/>
          <a:srcRect t="5193" b="51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7" y="1628775"/>
            <a:ext cx="5404149" cy="3960175"/>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51607"/>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29375" y="19524"/>
            <a:ext cx="6244640" cy="6818952"/>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3261</TotalTime>
  <Words>2979</Words>
  <Application>Microsoft Office PowerPoint</Application>
  <PresentationFormat>Bredbild</PresentationFormat>
  <Paragraphs>1155</Paragraphs>
  <Slides>22</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22</vt:i4>
      </vt:variant>
    </vt:vector>
  </HeadingPairs>
  <TitlesOfParts>
    <vt:vector size="30"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Blandad utveckling under årets andra kvartal</vt:lpstr>
      <vt:lpstr>Nyföretagande</vt:lpstr>
      <vt:lpstr>Företagskonkurser</vt:lpstr>
      <vt:lpstr>Sysselsättning </vt:lpstr>
      <vt:lpstr>Sysselsättning efter bransch</vt:lpstr>
      <vt:lpstr>Lediga jobb</vt:lpstr>
      <vt:lpstr>Varslade personer</vt:lpstr>
      <vt:lpstr>Arbetslöshet</vt:lpstr>
      <vt:lpstr>Arbetslöshet efter kategori</vt:lpstr>
      <vt:lpstr>Lönesumma*</vt:lpstr>
      <vt:lpstr>Lönesumma efter sektor</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620</cp:revision>
  <cp:lastPrinted>2022-06-28T07:26:37Z</cp:lastPrinted>
  <dcterms:created xsi:type="dcterms:W3CDTF">2019-04-29T08:02:07Z</dcterms:created>
  <dcterms:modified xsi:type="dcterms:W3CDTF">2022-10-05T12:57:24Z</dcterms:modified>
</cp:coreProperties>
</file>