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369" r:id="rId2"/>
    <p:sldId id="308" r:id="rId3"/>
    <p:sldId id="347" r:id="rId4"/>
    <p:sldId id="351" r:id="rId5"/>
    <p:sldId id="372" r:id="rId6"/>
    <p:sldId id="373" r:id="rId7"/>
    <p:sldId id="354" r:id="rId8"/>
    <p:sldId id="374" r:id="rId9"/>
    <p:sldId id="375" r:id="rId10"/>
    <p:sldId id="358" r:id="rId11"/>
    <p:sldId id="359" r:id="rId12"/>
    <p:sldId id="376" r:id="rId13"/>
    <p:sldId id="379" r:id="rId14"/>
    <p:sldId id="380" r:id="rId15"/>
    <p:sldId id="377" r:id="rId16"/>
    <p:sldId id="378" r:id="rId17"/>
    <p:sldId id="316" r:id="rId18"/>
    <p:sldId id="363" r:id="rId19"/>
    <p:sldId id="364" r:id="rId20"/>
    <p:sldId id="365" r:id="rId21"/>
    <p:sldId id="366" r:id="rId22"/>
    <p:sldId id="367"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51"/>
            <p14:sldId id="372"/>
            <p14:sldId id="373"/>
            <p14:sldId id="354"/>
            <p14:sldId id="374"/>
            <p14:sldId id="375"/>
            <p14:sldId id="358"/>
            <p14:sldId id="359"/>
            <p14:sldId id="376"/>
            <p14:sldId id="379"/>
            <p14:sldId id="380"/>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A5CB25-6717-A620-B7D7-8513D202915E}" name="Simon Nygren Greus" initials="SNG" userId="S::simon.nygren.greu@indikator.org::e107ea70-7480-4a9e-b65e-270b1cad1fe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iktor Gustafsson" initials="VG" lastIdx="1" clrIdx="0">
    <p:extLst>
      <p:ext uri="{19B8F6BF-5375-455C-9EA6-DF929625EA0E}">
        <p15:presenceInfo xmlns:p15="http://schemas.microsoft.com/office/powerpoint/2012/main" userId="Viktor Gustafsson" providerId="None"/>
      </p:ext>
    </p:extLst>
  </p:cmAuthor>
  <p:cmAuthor id="2" name="Rasmus Ragnarsson" initials="RR" lastIdx="1" clrIdx="1">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98" autoAdjust="0"/>
    <p:restoredTop sz="94660"/>
  </p:normalViewPr>
  <p:slideViewPr>
    <p:cSldViewPr snapToGrid="0">
      <p:cViewPr varScale="1">
        <p:scale>
          <a:sx n="61" d="100"/>
          <a:sy n="61" d="100"/>
        </p:scale>
        <p:origin x="564" y="4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5.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5.xlsx" TargetMode="External"/><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515</c:v>
                </c:pt>
                <c:pt idx="1">
                  <c:v>525.25</c:v>
                </c:pt>
                <c:pt idx="2">
                  <c:v>515.25</c:v>
                </c:pt>
                <c:pt idx="3">
                  <c:v>499.5</c:v>
                </c:pt>
                <c:pt idx="4">
                  <c:v>488.75</c:v>
                </c:pt>
                <c:pt idx="5">
                  <c:v>472</c:v>
                </c:pt>
                <c:pt idx="6">
                  <c:v>475.25</c:v>
                </c:pt>
                <c:pt idx="7">
                  <c:v>483.75</c:v>
                </c:pt>
                <c:pt idx="8">
                  <c:v>491.25</c:v>
                </c:pt>
                <c:pt idx="9">
                  <c:v>510.25</c:v>
                </c:pt>
                <c:pt idx="10">
                  <c:v>526.5</c:v>
                </c:pt>
                <c:pt idx="11">
                  <c:v>530.25</c:v>
                </c:pt>
                <c:pt idx="12">
                  <c:v>525.25</c:v>
                </c:pt>
                <c:pt idx="13">
                  <c:v>515.75</c:v>
                </c:pt>
                <c:pt idx="14">
                  <c:v>538.5</c:v>
                </c:pt>
                <c:pt idx="15">
                  <c:v>540.25</c:v>
                </c:pt>
                <c:pt idx="16">
                  <c:v>551.75</c:v>
                </c:pt>
                <c:pt idx="17">
                  <c:v>561.25</c:v>
                </c:pt>
                <c:pt idx="18">
                  <c:v>561.75</c:v>
                </c:pt>
                <c:pt idx="19">
                  <c:v>576.5</c:v>
                </c:pt>
                <c:pt idx="20">
                  <c:v>568.5</c:v>
                </c:pt>
                <c:pt idx="21">
                  <c:v>567.75</c:v>
                </c:pt>
                <c:pt idx="22">
                  <c:v>560.5</c:v>
                </c:pt>
                <c:pt idx="23">
                  <c:v>542.25</c:v>
                </c:pt>
                <c:pt idx="24">
                  <c:v>540.25</c:v>
                </c:pt>
                <c:pt idx="25">
                  <c:v>537.25</c:v>
                </c:pt>
                <c:pt idx="26">
                  <c:v>531</c:v>
                </c:pt>
                <c:pt idx="27">
                  <c:v>545</c:v>
                </c:pt>
                <c:pt idx="28">
                  <c:v>541.75</c:v>
                </c:pt>
                <c:pt idx="29">
                  <c:v>549.5</c:v>
                </c:pt>
                <c:pt idx="30">
                  <c:v>538.25</c:v>
                </c:pt>
                <c:pt idx="31">
                  <c:v>549.5</c:v>
                </c:pt>
                <c:pt idx="32">
                  <c:v>551</c:v>
                </c:pt>
                <c:pt idx="33">
                  <c:v>565</c:v>
                </c:pt>
                <c:pt idx="34">
                  <c:v>609.75</c:v>
                </c:pt>
                <c:pt idx="35">
                  <c:v>631</c:v>
                </c:pt>
                <c:pt idx="36">
                  <c:v>653.75</c:v>
                </c:pt>
                <c:pt idx="37">
                  <c:v>661.5</c:v>
                </c:pt>
                <c:pt idx="38">
                  <c:v>662</c:v>
                </c:pt>
                <c:pt idx="39">
                  <c:v>641.25</c:v>
                </c:pt>
                <c:pt idx="40">
                  <c:v>636</c:v>
                </c:pt>
              </c:numCache>
            </c:numRef>
          </c:val>
          <c:smooth val="0"/>
          <c:extLst>
            <c:ext xmlns:c16="http://schemas.microsoft.com/office/drawing/2014/chart" uri="{C3380CC4-5D6E-409C-BE32-E72D297353CC}">
              <c16:uniqueId val="{00000000-40E8-457B-AE89-2632E5B3A5DA}"/>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200.25</c:v>
                </c:pt>
                <c:pt idx="1">
                  <c:v>206.5</c:v>
                </c:pt>
                <c:pt idx="2">
                  <c:v>201.5</c:v>
                </c:pt>
                <c:pt idx="3">
                  <c:v>197.25</c:v>
                </c:pt>
                <c:pt idx="4">
                  <c:v>191.5</c:v>
                </c:pt>
                <c:pt idx="5">
                  <c:v>184.75</c:v>
                </c:pt>
                <c:pt idx="6">
                  <c:v>190</c:v>
                </c:pt>
                <c:pt idx="7">
                  <c:v>197.5</c:v>
                </c:pt>
                <c:pt idx="8">
                  <c:v>196</c:v>
                </c:pt>
                <c:pt idx="9">
                  <c:v>196.25</c:v>
                </c:pt>
                <c:pt idx="10">
                  <c:v>196.75</c:v>
                </c:pt>
                <c:pt idx="11">
                  <c:v>195</c:v>
                </c:pt>
                <c:pt idx="12">
                  <c:v>192.75</c:v>
                </c:pt>
                <c:pt idx="13">
                  <c:v>193</c:v>
                </c:pt>
                <c:pt idx="14">
                  <c:v>208.75</c:v>
                </c:pt>
                <c:pt idx="15">
                  <c:v>210.5</c:v>
                </c:pt>
                <c:pt idx="16">
                  <c:v>213.5</c:v>
                </c:pt>
                <c:pt idx="17">
                  <c:v>211</c:v>
                </c:pt>
                <c:pt idx="18">
                  <c:v>206</c:v>
                </c:pt>
                <c:pt idx="19">
                  <c:v>217</c:v>
                </c:pt>
                <c:pt idx="20">
                  <c:v>223.25</c:v>
                </c:pt>
                <c:pt idx="21">
                  <c:v>223</c:v>
                </c:pt>
                <c:pt idx="22">
                  <c:v>221.75</c:v>
                </c:pt>
                <c:pt idx="23">
                  <c:v>208.25</c:v>
                </c:pt>
                <c:pt idx="24">
                  <c:v>204.5</c:v>
                </c:pt>
                <c:pt idx="25">
                  <c:v>209.5</c:v>
                </c:pt>
                <c:pt idx="26">
                  <c:v>201.5</c:v>
                </c:pt>
                <c:pt idx="27">
                  <c:v>201</c:v>
                </c:pt>
                <c:pt idx="28">
                  <c:v>198.5</c:v>
                </c:pt>
                <c:pt idx="29">
                  <c:v>203</c:v>
                </c:pt>
                <c:pt idx="30">
                  <c:v>206</c:v>
                </c:pt>
                <c:pt idx="31">
                  <c:v>207.5</c:v>
                </c:pt>
                <c:pt idx="32">
                  <c:v>204.25</c:v>
                </c:pt>
                <c:pt idx="33">
                  <c:v>207.75</c:v>
                </c:pt>
                <c:pt idx="34">
                  <c:v>223.5</c:v>
                </c:pt>
                <c:pt idx="35">
                  <c:v>242.25</c:v>
                </c:pt>
                <c:pt idx="36">
                  <c:v>252.25</c:v>
                </c:pt>
                <c:pt idx="37">
                  <c:v>251.75</c:v>
                </c:pt>
                <c:pt idx="38">
                  <c:v>244.25</c:v>
                </c:pt>
                <c:pt idx="39">
                  <c:v>229.5</c:v>
                </c:pt>
                <c:pt idx="40">
                  <c:v>228.5</c:v>
                </c:pt>
              </c:numCache>
            </c:numRef>
          </c:val>
          <c:smooth val="0"/>
          <c:extLst>
            <c:ext xmlns:c16="http://schemas.microsoft.com/office/drawing/2014/chart" uri="{C3380CC4-5D6E-409C-BE32-E72D297353CC}">
              <c16:uniqueId val="{00000001-40E8-457B-AE89-2632E5B3A5DA}"/>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165.25</c:v>
                </c:pt>
                <c:pt idx="1">
                  <c:v>169.75</c:v>
                </c:pt>
                <c:pt idx="2">
                  <c:v>166</c:v>
                </c:pt>
                <c:pt idx="3">
                  <c:v>160.25</c:v>
                </c:pt>
                <c:pt idx="4">
                  <c:v>157</c:v>
                </c:pt>
                <c:pt idx="5">
                  <c:v>150</c:v>
                </c:pt>
                <c:pt idx="6">
                  <c:v>151.5</c:v>
                </c:pt>
                <c:pt idx="7">
                  <c:v>154</c:v>
                </c:pt>
                <c:pt idx="8">
                  <c:v>159.25</c:v>
                </c:pt>
                <c:pt idx="9">
                  <c:v>167.5</c:v>
                </c:pt>
                <c:pt idx="10">
                  <c:v>174</c:v>
                </c:pt>
                <c:pt idx="11">
                  <c:v>175.75</c:v>
                </c:pt>
                <c:pt idx="12">
                  <c:v>173</c:v>
                </c:pt>
                <c:pt idx="13">
                  <c:v>168.5</c:v>
                </c:pt>
                <c:pt idx="14">
                  <c:v>169.5</c:v>
                </c:pt>
                <c:pt idx="15">
                  <c:v>172.75</c:v>
                </c:pt>
                <c:pt idx="16">
                  <c:v>183.75</c:v>
                </c:pt>
                <c:pt idx="17">
                  <c:v>195.75</c:v>
                </c:pt>
                <c:pt idx="18">
                  <c:v>198.5</c:v>
                </c:pt>
                <c:pt idx="19">
                  <c:v>200.5</c:v>
                </c:pt>
                <c:pt idx="20">
                  <c:v>188.75</c:v>
                </c:pt>
                <c:pt idx="21">
                  <c:v>185.75</c:v>
                </c:pt>
                <c:pt idx="22">
                  <c:v>184.75</c:v>
                </c:pt>
                <c:pt idx="23">
                  <c:v>183.75</c:v>
                </c:pt>
                <c:pt idx="24">
                  <c:v>183.75</c:v>
                </c:pt>
                <c:pt idx="25">
                  <c:v>176.5</c:v>
                </c:pt>
                <c:pt idx="26">
                  <c:v>178.75</c:v>
                </c:pt>
                <c:pt idx="27">
                  <c:v>187.25</c:v>
                </c:pt>
                <c:pt idx="28">
                  <c:v>190.25</c:v>
                </c:pt>
                <c:pt idx="29">
                  <c:v>194.75</c:v>
                </c:pt>
                <c:pt idx="30">
                  <c:v>185.25</c:v>
                </c:pt>
                <c:pt idx="31">
                  <c:v>189</c:v>
                </c:pt>
                <c:pt idx="32">
                  <c:v>189.75</c:v>
                </c:pt>
                <c:pt idx="33">
                  <c:v>198.75</c:v>
                </c:pt>
                <c:pt idx="34">
                  <c:v>212.25</c:v>
                </c:pt>
                <c:pt idx="35">
                  <c:v>210.75</c:v>
                </c:pt>
                <c:pt idx="36">
                  <c:v>219.75</c:v>
                </c:pt>
                <c:pt idx="37">
                  <c:v>225.5</c:v>
                </c:pt>
                <c:pt idx="38">
                  <c:v>233.5</c:v>
                </c:pt>
                <c:pt idx="39">
                  <c:v>237</c:v>
                </c:pt>
                <c:pt idx="40">
                  <c:v>238.5</c:v>
                </c:pt>
              </c:numCache>
            </c:numRef>
          </c:val>
          <c:smooth val="0"/>
          <c:extLst>
            <c:ext xmlns:c16="http://schemas.microsoft.com/office/drawing/2014/chart" uri="{C3380CC4-5D6E-409C-BE32-E72D297353CC}">
              <c16:uniqueId val="{00000002-40E8-457B-AE89-2632E5B3A5D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099181049781135E-2"/>
          <c:y val="3.4267912772585667E-2"/>
          <c:w val="0.92071054557245458"/>
          <c:h val="0.82037603944366766"/>
        </c:manualLayout>
      </c:layout>
      <c:lineChart>
        <c:grouping val="standard"/>
        <c:varyColors val="0"/>
        <c:ser>
          <c:idx val="0"/>
          <c:order val="0"/>
          <c:tx>
            <c:strRef>
              <c:f>Grafdata!$A$25</c:f>
              <c:strCache>
                <c:ptCount val="1"/>
                <c:pt idx="0">
                  <c:v>Östergötlands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57.75</c:v>
                </c:pt>
                <c:pt idx="1">
                  <c:v>61.5</c:v>
                </c:pt>
                <c:pt idx="2">
                  <c:v>65.25</c:v>
                </c:pt>
                <c:pt idx="3">
                  <c:v>68.5</c:v>
                </c:pt>
                <c:pt idx="4">
                  <c:v>75.5</c:v>
                </c:pt>
                <c:pt idx="5">
                  <c:v>70.25</c:v>
                </c:pt>
                <c:pt idx="6">
                  <c:v>68.5</c:v>
                </c:pt>
                <c:pt idx="7">
                  <c:v>67</c:v>
                </c:pt>
                <c:pt idx="8">
                  <c:v>55.25</c:v>
                </c:pt>
                <c:pt idx="9">
                  <c:v>58.25</c:v>
                </c:pt>
                <c:pt idx="10">
                  <c:v>62.25</c:v>
                </c:pt>
                <c:pt idx="11">
                  <c:v>57.25</c:v>
                </c:pt>
                <c:pt idx="12">
                  <c:v>60</c:v>
                </c:pt>
                <c:pt idx="13">
                  <c:v>57.75</c:v>
                </c:pt>
                <c:pt idx="14">
                  <c:v>49</c:v>
                </c:pt>
                <c:pt idx="15">
                  <c:v>48.75</c:v>
                </c:pt>
                <c:pt idx="16">
                  <c:v>47</c:v>
                </c:pt>
                <c:pt idx="17">
                  <c:v>44.5</c:v>
                </c:pt>
                <c:pt idx="18">
                  <c:v>43.75</c:v>
                </c:pt>
                <c:pt idx="19">
                  <c:v>46.75</c:v>
                </c:pt>
                <c:pt idx="20">
                  <c:v>45.75</c:v>
                </c:pt>
                <c:pt idx="21">
                  <c:v>49</c:v>
                </c:pt>
                <c:pt idx="22">
                  <c:v>47.5</c:v>
                </c:pt>
                <c:pt idx="23">
                  <c:v>45.5</c:v>
                </c:pt>
                <c:pt idx="24">
                  <c:v>46.75</c:v>
                </c:pt>
                <c:pt idx="25">
                  <c:v>46.25</c:v>
                </c:pt>
                <c:pt idx="26">
                  <c:v>54</c:v>
                </c:pt>
                <c:pt idx="27">
                  <c:v>56.5</c:v>
                </c:pt>
                <c:pt idx="28">
                  <c:v>58.5</c:v>
                </c:pt>
                <c:pt idx="29">
                  <c:v>60.25</c:v>
                </c:pt>
                <c:pt idx="30">
                  <c:v>58.75</c:v>
                </c:pt>
                <c:pt idx="31">
                  <c:v>56</c:v>
                </c:pt>
                <c:pt idx="32">
                  <c:v>56.25</c:v>
                </c:pt>
                <c:pt idx="33">
                  <c:v>53.75</c:v>
                </c:pt>
                <c:pt idx="34">
                  <c:v>53</c:v>
                </c:pt>
                <c:pt idx="35">
                  <c:v>53.75</c:v>
                </c:pt>
                <c:pt idx="36">
                  <c:v>49.75</c:v>
                </c:pt>
                <c:pt idx="37">
                  <c:v>46.75</c:v>
                </c:pt>
                <c:pt idx="38">
                  <c:v>46.5</c:v>
                </c:pt>
                <c:pt idx="39">
                  <c:v>43.75</c:v>
                </c:pt>
                <c:pt idx="40">
                  <c:v>48.25</c:v>
                </c:pt>
              </c:numCache>
            </c:numRef>
          </c:val>
          <c:smooth val="0"/>
          <c:extLst>
            <c:ext xmlns:c16="http://schemas.microsoft.com/office/drawing/2014/chart" uri="{C3380CC4-5D6E-409C-BE32-E72D297353CC}">
              <c16:uniqueId val="{00000000-AF0A-4F8E-B153-F661E83FC800}"/>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17.25</c:v>
                </c:pt>
                <c:pt idx="1">
                  <c:v>19.5</c:v>
                </c:pt>
                <c:pt idx="2">
                  <c:v>21.5</c:v>
                </c:pt>
                <c:pt idx="3">
                  <c:v>24</c:v>
                </c:pt>
                <c:pt idx="4">
                  <c:v>24.25</c:v>
                </c:pt>
                <c:pt idx="5">
                  <c:v>23.25</c:v>
                </c:pt>
                <c:pt idx="6">
                  <c:v>22.5</c:v>
                </c:pt>
                <c:pt idx="7">
                  <c:v>20.75</c:v>
                </c:pt>
                <c:pt idx="8">
                  <c:v>18.25</c:v>
                </c:pt>
                <c:pt idx="9">
                  <c:v>17.25</c:v>
                </c:pt>
                <c:pt idx="10">
                  <c:v>16.5</c:v>
                </c:pt>
                <c:pt idx="11">
                  <c:v>14.5</c:v>
                </c:pt>
                <c:pt idx="12">
                  <c:v>16.25</c:v>
                </c:pt>
                <c:pt idx="13">
                  <c:v>17.5</c:v>
                </c:pt>
                <c:pt idx="14">
                  <c:v>16</c:v>
                </c:pt>
                <c:pt idx="15">
                  <c:v>17.5</c:v>
                </c:pt>
                <c:pt idx="16">
                  <c:v>17.5</c:v>
                </c:pt>
                <c:pt idx="17">
                  <c:v>16</c:v>
                </c:pt>
                <c:pt idx="18">
                  <c:v>15.5</c:v>
                </c:pt>
                <c:pt idx="19">
                  <c:v>16.5</c:v>
                </c:pt>
                <c:pt idx="20">
                  <c:v>15.5</c:v>
                </c:pt>
                <c:pt idx="21">
                  <c:v>15</c:v>
                </c:pt>
                <c:pt idx="22">
                  <c:v>16.25</c:v>
                </c:pt>
                <c:pt idx="23">
                  <c:v>15</c:v>
                </c:pt>
                <c:pt idx="24">
                  <c:v>16.75</c:v>
                </c:pt>
                <c:pt idx="25">
                  <c:v>17.25</c:v>
                </c:pt>
                <c:pt idx="26">
                  <c:v>19</c:v>
                </c:pt>
                <c:pt idx="27">
                  <c:v>19.25</c:v>
                </c:pt>
                <c:pt idx="28">
                  <c:v>19</c:v>
                </c:pt>
                <c:pt idx="29">
                  <c:v>21.5</c:v>
                </c:pt>
                <c:pt idx="30">
                  <c:v>19.75</c:v>
                </c:pt>
                <c:pt idx="31">
                  <c:v>19.5</c:v>
                </c:pt>
                <c:pt idx="32">
                  <c:v>19.75</c:v>
                </c:pt>
                <c:pt idx="33">
                  <c:v>17</c:v>
                </c:pt>
                <c:pt idx="34">
                  <c:v>20.5</c:v>
                </c:pt>
                <c:pt idx="35">
                  <c:v>20.5</c:v>
                </c:pt>
                <c:pt idx="36">
                  <c:v>20</c:v>
                </c:pt>
                <c:pt idx="37">
                  <c:v>19.25</c:v>
                </c:pt>
                <c:pt idx="38">
                  <c:v>15.5</c:v>
                </c:pt>
                <c:pt idx="39">
                  <c:v>15.75</c:v>
                </c:pt>
                <c:pt idx="40">
                  <c:v>16.5</c:v>
                </c:pt>
              </c:numCache>
            </c:numRef>
          </c:val>
          <c:smooth val="0"/>
          <c:extLst>
            <c:ext xmlns:c16="http://schemas.microsoft.com/office/drawing/2014/chart" uri="{C3380CC4-5D6E-409C-BE32-E72D297353CC}">
              <c16:uniqueId val="{00000001-AF0A-4F8E-B153-F661E83FC800}"/>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21.25</c:v>
                </c:pt>
                <c:pt idx="1">
                  <c:v>22.75</c:v>
                </c:pt>
                <c:pt idx="2">
                  <c:v>23.75</c:v>
                </c:pt>
                <c:pt idx="3">
                  <c:v>24.25</c:v>
                </c:pt>
                <c:pt idx="4">
                  <c:v>28.25</c:v>
                </c:pt>
                <c:pt idx="5">
                  <c:v>23.75</c:v>
                </c:pt>
                <c:pt idx="6">
                  <c:v>24.5</c:v>
                </c:pt>
                <c:pt idx="7">
                  <c:v>26.25</c:v>
                </c:pt>
                <c:pt idx="8">
                  <c:v>21.5</c:v>
                </c:pt>
                <c:pt idx="9">
                  <c:v>24.75</c:v>
                </c:pt>
                <c:pt idx="10">
                  <c:v>28.25</c:v>
                </c:pt>
                <c:pt idx="11">
                  <c:v>25.75</c:v>
                </c:pt>
                <c:pt idx="12">
                  <c:v>25.5</c:v>
                </c:pt>
                <c:pt idx="13">
                  <c:v>23.75</c:v>
                </c:pt>
                <c:pt idx="14">
                  <c:v>18.25</c:v>
                </c:pt>
                <c:pt idx="15">
                  <c:v>17</c:v>
                </c:pt>
                <c:pt idx="16">
                  <c:v>18</c:v>
                </c:pt>
                <c:pt idx="17">
                  <c:v>16</c:v>
                </c:pt>
                <c:pt idx="18">
                  <c:v>15.5</c:v>
                </c:pt>
                <c:pt idx="19">
                  <c:v>16.5</c:v>
                </c:pt>
                <c:pt idx="20">
                  <c:v>14.75</c:v>
                </c:pt>
                <c:pt idx="21">
                  <c:v>18.25</c:v>
                </c:pt>
                <c:pt idx="22">
                  <c:v>15.75</c:v>
                </c:pt>
                <c:pt idx="23">
                  <c:v>15</c:v>
                </c:pt>
                <c:pt idx="24">
                  <c:v>16.25</c:v>
                </c:pt>
                <c:pt idx="25">
                  <c:v>16</c:v>
                </c:pt>
                <c:pt idx="26">
                  <c:v>22</c:v>
                </c:pt>
                <c:pt idx="27">
                  <c:v>22.25</c:v>
                </c:pt>
                <c:pt idx="28">
                  <c:v>21.75</c:v>
                </c:pt>
                <c:pt idx="29">
                  <c:v>20.75</c:v>
                </c:pt>
                <c:pt idx="30">
                  <c:v>19</c:v>
                </c:pt>
                <c:pt idx="31">
                  <c:v>18.5</c:v>
                </c:pt>
                <c:pt idx="32">
                  <c:v>19.5</c:v>
                </c:pt>
                <c:pt idx="33">
                  <c:v>20.75</c:v>
                </c:pt>
                <c:pt idx="34">
                  <c:v>19.75</c:v>
                </c:pt>
                <c:pt idx="35">
                  <c:v>21</c:v>
                </c:pt>
                <c:pt idx="36">
                  <c:v>20.25</c:v>
                </c:pt>
                <c:pt idx="37">
                  <c:v>18.25</c:v>
                </c:pt>
                <c:pt idx="38">
                  <c:v>18.75</c:v>
                </c:pt>
                <c:pt idx="39">
                  <c:v>17.25</c:v>
                </c:pt>
                <c:pt idx="40">
                  <c:v>19</c:v>
                </c:pt>
              </c:numCache>
            </c:numRef>
          </c:val>
          <c:smooth val="0"/>
          <c:extLst>
            <c:ext xmlns:c16="http://schemas.microsoft.com/office/drawing/2014/chart" uri="{C3380CC4-5D6E-409C-BE32-E72D297353CC}">
              <c16:uniqueId val="{00000002-AF0A-4F8E-B153-F661E83FC80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101.22702009405729</c:v>
                </c:pt>
                <c:pt idx="2">
                  <c:v>99.286019666524155</c:v>
                </c:pt>
                <c:pt idx="3">
                  <c:v>98.514322359982899</c:v>
                </c:pt>
                <c:pt idx="4">
                  <c:v>100.81872595126123</c:v>
                </c:pt>
                <c:pt idx="5">
                  <c:v>102.31509191962377</c:v>
                </c:pt>
                <c:pt idx="6">
                  <c:v>100.63488670371954</c:v>
                </c:pt>
                <c:pt idx="7">
                  <c:v>99.602394185549386</c:v>
                </c:pt>
                <c:pt idx="8">
                  <c:v>102.15049166310389</c:v>
                </c:pt>
                <c:pt idx="9">
                  <c:v>104.28815733219325</c:v>
                </c:pt>
                <c:pt idx="10">
                  <c:v>102.02436938862762</c:v>
                </c:pt>
                <c:pt idx="11">
                  <c:v>101.32321504916631</c:v>
                </c:pt>
                <c:pt idx="12">
                  <c:v>103.39033775117572</c:v>
                </c:pt>
                <c:pt idx="13">
                  <c:v>105.26507054296708</c:v>
                </c:pt>
                <c:pt idx="14">
                  <c:v>103.61906797776828</c:v>
                </c:pt>
                <c:pt idx="15">
                  <c:v>102.85164600042754</c:v>
                </c:pt>
                <c:pt idx="16">
                  <c:v>105.48311244121419</c:v>
                </c:pt>
                <c:pt idx="17">
                  <c:v>106.31893971782813</c:v>
                </c:pt>
                <c:pt idx="18">
                  <c:v>105.19238991021804</c:v>
                </c:pt>
                <c:pt idx="19">
                  <c:v>105.26720820863616</c:v>
                </c:pt>
                <c:pt idx="20">
                  <c:v>107.60795211628901</c:v>
                </c:pt>
                <c:pt idx="21">
                  <c:v>109.10218041898247</c:v>
                </c:pt>
                <c:pt idx="22">
                  <c:v>107.42197520307823</c:v>
                </c:pt>
                <c:pt idx="23">
                  <c:v>107.248824283882</c:v>
                </c:pt>
                <c:pt idx="24">
                  <c:v>109.45061992304403</c:v>
                </c:pt>
                <c:pt idx="25">
                  <c:v>110.33775117571612</c:v>
                </c:pt>
                <c:pt idx="26">
                  <c:v>108.82642154766994</c:v>
                </c:pt>
                <c:pt idx="27">
                  <c:v>108.00555793073963</c:v>
                </c:pt>
                <c:pt idx="28">
                  <c:v>109.99358700299273</c:v>
                </c:pt>
                <c:pt idx="29">
                  <c:v>111.13082513894827</c:v>
                </c:pt>
                <c:pt idx="30">
                  <c:v>109.6601111586148</c:v>
                </c:pt>
                <c:pt idx="31">
                  <c:v>108.06968790081231</c:v>
                </c:pt>
                <c:pt idx="32">
                  <c:v>107.90081231295426</c:v>
                </c:pt>
                <c:pt idx="33">
                  <c:v>108.92902949978624</c:v>
                </c:pt>
                <c:pt idx="34">
                  <c:v>108.14236853356135</c:v>
                </c:pt>
                <c:pt idx="35">
                  <c:v>105.20307823856349</c:v>
                </c:pt>
                <c:pt idx="36">
                  <c:v>108.4737067122702</c:v>
                </c:pt>
                <c:pt idx="37">
                  <c:v>110.17742625053441</c:v>
                </c:pt>
                <c:pt idx="38">
                  <c:v>108.6746472851646</c:v>
                </c:pt>
                <c:pt idx="39">
                  <c:v>108.50149636596836</c:v>
                </c:pt>
                <c:pt idx="40">
                  <c:v>111.76357417699872</c:v>
                </c:pt>
              </c:numCache>
            </c:numRef>
          </c:val>
          <c:smooth val="0"/>
          <c:extLst>
            <c:ext xmlns:c16="http://schemas.microsoft.com/office/drawing/2014/chart" uri="{C3380CC4-5D6E-409C-BE32-E72D297353CC}">
              <c16:uniqueId val="{00000000-52F4-4B65-8F3F-0276A44F9F98}"/>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101.07252539570045</c:v>
                </c:pt>
                <c:pt idx="2">
                  <c:v>100.10394519253485</c:v>
                </c:pt>
                <c:pt idx="3">
                  <c:v>99.258209307819513</c:v>
                </c:pt>
                <c:pt idx="4">
                  <c:v>101.3607370659107</c:v>
                </c:pt>
                <c:pt idx="5">
                  <c:v>102.45688636900543</c:v>
                </c:pt>
                <c:pt idx="6">
                  <c:v>101.76234349161351</c:v>
                </c:pt>
                <c:pt idx="7">
                  <c:v>100.60477202929364</c:v>
                </c:pt>
                <c:pt idx="8">
                  <c:v>102.80652019844082</c:v>
                </c:pt>
                <c:pt idx="9">
                  <c:v>104.70588235294117</c:v>
                </c:pt>
                <c:pt idx="10">
                  <c:v>103.26009922041105</c:v>
                </c:pt>
                <c:pt idx="11">
                  <c:v>102.62225372076541</c:v>
                </c:pt>
                <c:pt idx="12">
                  <c:v>104.38459721237892</c:v>
                </c:pt>
                <c:pt idx="13">
                  <c:v>105.50437042286794</c:v>
                </c:pt>
                <c:pt idx="14">
                  <c:v>104.89959839310181</c:v>
                </c:pt>
                <c:pt idx="15">
                  <c:v>104.16725726387904</c:v>
                </c:pt>
                <c:pt idx="16">
                  <c:v>106.90763052208835</c:v>
                </c:pt>
                <c:pt idx="17">
                  <c:v>107.29978738483345</c:v>
                </c:pt>
                <c:pt idx="18">
                  <c:v>106.48240018899126</c:v>
                </c:pt>
                <c:pt idx="19">
                  <c:v>106.21781242617529</c:v>
                </c:pt>
                <c:pt idx="20">
                  <c:v>108.72194660996929</c:v>
                </c:pt>
                <c:pt idx="21">
                  <c:v>110.04016064257029</c:v>
                </c:pt>
                <c:pt idx="22">
                  <c:v>109.08575478384125</c:v>
                </c:pt>
                <c:pt idx="23">
                  <c:v>109.06213087644696</c:v>
                </c:pt>
                <c:pt idx="24">
                  <c:v>110.93314434207417</c:v>
                </c:pt>
                <c:pt idx="25">
                  <c:v>112.23245924875974</c:v>
                </c:pt>
                <c:pt idx="26">
                  <c:v>110.90952043467989</c:v>
                </c:pt>
                <c:pt idx="27">
                  <c:v>110.70635483108906</c:v>
                </c:pt>
                <c:pt idx="28">
                  <c:v>112.0859910229152</c:v>
                </c:pt>
                <c:pt idx="29">
                  <c:v>113.37585636664305</c:v>
                </c:pt>
                <c:pt idx="30">
                  <c:v>112.10489014883062</c:v>
                </c:pt>
                <c:pt idx="31">
                  <c:v>111.15520907158044</c:v>
                </c:pt>
                <c:pt idx="32">
                  <c:v>110.55043704228679</c:v>
                </c:pt>
                <c:pt idx="33">
                  <c:v>110.78195133475077</c:v>
                </c:pt>
                <c:pt idx="34">
                  <c:v>110.02598629813372</c:v>
                </c:pt>
                <c:pt idx="35">
                  <c:v>108.22111977321049</c:v>
                </c:pt>
                <c:pt idx="36">
                  <c:v>110.85282305693362</c:v>
                </c:pt>
                <c:pt idx="37">
                  <c:v>113.11126860382707</c:v>
                </c:pt>
                <c:pt idx="38">
                  <c:v>110.86227261989133</c:v>
                </c:pt>
                <c:pt idx="39">
                  <c:v>110.69690526813135</c:v>
                </c:pt>
                <c:pt idx="40">
                  <c:v>114.05622489959839</c:v>
                </c:pt>
              </c:numCache>
            </c:numRef>
          </c:val>
          <c:smooth val="0"/>
          <c:extLst>
            <c:ext xmlns:c16="http://schemas.microsoft.com/office/drawing/2014/chart" uri="{C3380CC4-5D6E-409C-BE32-E72D297353CC}">
              <c16:uniqueId val="{00000001-52F4-4B65-8F3F-0276A44F9F98}"/>
            </c:ext>
          </c:extLst>
        </c:ser>
        <c:ser>
          <c:idx val="2"/>
          <c:order val="2"/>
          <c:tx>
            <c:strRef>
              <c:f>Grafdata!$A$18</c:f>
              <c:strCache>
                <c:ptCount val="1"/>
                <c:pt idx="0">
                  <c:v>Östergötlands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Grafdata!$B$18:$AP$18</c:f>
              <c:numCache>
                <c:formatCode>General</c:formatCode>
                <c:ptCount val="41"/>
                <c:pt idx="0">
                  <c:v>100</c:v>
                </c:pt>
                <c:pt idx="1">
                  <c:v>102.39640539191213</c:v>
                </c:pt>
                <c:pt idx="2">
                  <c:v>100.59910134797803</c:v>
                </c:pt>
                <c:pt idx="3">
                  <c:v>99.900149775336999</c:v>
                </c:pt>
                <c:pt idx="4">
                  <c:v>101.8472291562656</c:v>
                </c:pt>
                <c:pt idx="5">
                  <c:v>104.44333499750374</c:v>
                </c:pt>
                <c:pt idx="6">
                  <c:v>101.54767848227658</c:v>
                </c:pt>
                <c:pt idx="7">
                  <c:v>100.34947578632053</c:v>
                </c:pt>
                <c:pt idx="8">
                  <c:v>103.84423364952571</c:v>
                </c:pt>
                <c:pt idx="9">
                  <c:v>107.93809286070893</c:v>
                </c:pt>
                <c:pt idx="10">
                  <c:v>103.09535696455318</c:v>
                </c:pt>
                <c:pt idx="11">
                  <c:v>101.89715426859711</c:v>
                </c:pt>
                <c:pt idx="12">
                  <c:v>104.64303544682976</c:v>
                </c:pt>
                <c:pt idx="13">
                  <c:v>107.48876684972541</c:v>
                </c:pt>
                <c:pt idx="14">
                  <c:v>104.89266100848727</c:v>
                </c:pt>
                <c:pt idx="15">
                  <c:v>104.94258612081877</c:v>
                </c:pt>
                <c:pt idx="16">
                  <c:v>107.78831752371443</c:v>
                </c:pt>
                <c:pt idx="17">
                  <c:v>108.18771842236644</c:v>
                </c:pt>
                <c:pt idx="18">
                  <c:v>106.29056415376935</c:v>
                </c:pt>
                <c:pt idx="19">
                  <c:v>105.99101347978034</c:v>
                </c:pt>
                <c:pt idx="20">
                  <c:v>107.38891662506241</c:v>
                </c:pt>
                <c:pt idx="21">
                  <c:v>110.93359960059909</c:v>
                </c:pt>
                <c:pt idx="22">
                  <c:v>108.23764353469795</c:v>
                </c:pt>
                <c:pt idx="23">
                  <c:v>106.29056415376935</c:v>
                </c:pt>
                <c:pt idx="24">
                  <c:v>108.83674488267599</c:v>
                </c:pt>
                <c:pt idx="25">
                  <c:v>116.42536195706441</c:v>
                </c:pt>
                <c:pt idx="26">
                  <c:v>112.08187718422367</c:v>
                </c:pt>
                <c:pt idx="27">
                  <c:v>110.53419870194708</c:v>
                </c:pt>
                <c:pt idx="28">
                  <c:v>112.6310534198702</c:v>
                </c:pt>
                <c:pt idx="29">
                  <c:v>116.62506240639041</c:v>
                </c:pt>
                <c:pt idx="30">
                  <c:v>115.37693459810285</c:v>
                </c:pt>
                <c:pt idx="31">
                  <c:v>111.13330004992511</c:v>
                </c:pt>
                <c:pt idx="32">
                  <c:v>111.13330004992511</c:v>
                </c:pt>
                <c:pt idx="33">
                  <c:v>114.12880678981527</c:v>
                </c:pt>
                <c:pt idx="34">
                  <c:v>111.0833749375936</c:v>
                </c:pt>
                <c:pt idx="35">
                  <c:v>105.4917623564653</c:v>
                </c:pt>
                <c:pt idx="36">
                  <c:v>113.18022965551673</c:v>
                </c:pt>
                <c:pt idx="37">
                  <c:v>115.77633549675487</c:v>
                </c:pt>
                <c:pt idx="38">
                  <c:v>111.13330004992511</c:v>
                </c:pt>
                <c:pt idx="39">
                  <c:v>107.83824263604593</c:v>
                </c:pt>
                <c:pt idx="40">
                  <c:v>110.93359960059909</c:v>
                </c:pt>
              </c:numCache>
            </c:numRef>
          </c:val>
          <c:smooth val="0"/>
          <c:extLst>
            <c:ext xmlns:c16="http://schemas.microsoft.com/office/drawing/2014/chart" uri="{C3380CC4-5D6E-409C-BE32-E72D297353CC}">
              <c16:uniqueId val="{00000002-52F4-4B65-8F3F-0276A44F9F98}"/>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77.10180179141642</c:v>
                </c:pt>
                <c:pt idx="2">
                  <c:v>82.785571835337251</c:v>
                </c:pt>
                <c:pt idx="3">
                  <c:v>118.81678905322374</c:v>
                </c:pt>
                <c:pt idx="4">
                  <c:v>102.0173608309221</c:v>
                </c:pt>
                <c:pt idx="5">
                  <c:v>78.807336276758846</c:v>
                </c:pt>
                <c:pt idx="6">
                  <c:v>86.227189412890354</c:v>
                </c:pt>
                <c:pt idx="7">
                  <c:v>122.72585795474195</c:v>
                </c:pt>
                <c:pt idx="8">
                  <c:v>119.23812927248204</c:v>
                </c:pt>
                <c:pt idx="9">
                  <c:v>98.797076555961596</c:v>
                </c:pt>
                <c:pt idx="10">
                  <c:v>117.77871280851211</c:v>
                </c:pt>
                <c:pt idx="11">
                  <c:v>173.18120511372152</c:v>
                </c:pt>
                <c:pt idx="12">
                  <c:v>155.00997152639283</c:v>
                </c:pt>
                <c:pt idx="13">
                  <c:v>128.50300298569402</c:v>
                </c:pt>
                <c:pt idx="14">
                  <c:v>164.63739380036196</c:v>
                </c:pt>
                <c:pt idx="15">
                  <c:v>210.68451934937232</c:v>
                </c:pt>
                <c:pt idx="16">
                  <c:v>203.64104810540999</c:v>
                </c:pt>
                <c:pt idx="17">
                  <c:v>157.1472212295526</c:v>
                </c:pt>
                <c:pt idx="18">
                  <c:v>177.66551004645694</c:v>
                </c:pt>
                <c:pt idx="19">
                  <c:v>221.10505262429825</c:v>
                </c:pt>
                <c:pt idx="20">
                  <c:v>189.54661256297047</c:v>
                </c:pt>
                <c:pt idx="21">
                  <c:v>149.87492362848283</c:v>
                </c:pt>
                <c:pt idx="22">
                  <c:v>176.53636436994938</c:v>
                </c:pt>
                <c:pt idx="23">
                  <c:v>232.95214820109052</c:v>
                </c:pt>
                <c:pt idx="24">
                  <c:v>204.84108960540422</c:v>
                </c:pt>
                <c:pt idx="25">
                  <c:v>149.37404175360533</c:v>
                </c:pt>
                <c:pt idx="26">
                  <c:v>173.47112868456546</c:v>
                </c:pt>
                <c:pt idx="27">
                  <c:v>215.4241645244216</c:v>
                </c:pt>
                <c:pt idx="28">
                  <c:v>171.03242763438504</c:v>
                </c:pt>
                <c:pt idx="29">
                  <c:v>125.90637140189286</c:v>
                </c:pt>
                <c:pt idx="30">
                  <c:v>144.64995907639457</c:v>
                </c:pt>
                <c:pt idx="31">
                  <c:v>204.27449940631953</c:v>
                </c:pt>
                <c:pt idx="32">
                  <c:v>108.36397800500305</c:v>
                </c:pt>
                <c:pt idx="33">
                  <c:v>91.254452603548245</c:v>
                </c:pt>
                <c:pt idx="34">
                  <c:v>145.86383390780085</c:v>
                </c:pt>
                <c:pt idx="35">
                  <c:v>179.18025983607501</c:v>
                </c:pt>
                <c:pt idx="36">
                  <c:v>180.10017637497549</c:v>
                </c:pt>
                <c:pt idx="37">
                  <c:v>169.95112222901079</c:v>
                </c:pt>
                <c:pt idx="38">
                  <c:v>232.73657878658628</c:v>
                </c:pt>
                <c:pt idx="39">
                  <c:v>290.99277208433722</c:v>
                </c:pt>
                <c:pt idx="40">
                  <c:v>311.94969278476486</c:v>
                </c:pt>
              </c:numCache>
            </c:numRef>
          </c:val>
          <c:smooth val="0"/>
          <c:extLst>
            <c:ext xmlns:c16="http://schemas.microsoft.com/office/drawing/2014/chart" uri="{C3380CC4-5D6E-409C-BE32-E72D297353CC}">
              <c16:uniqueId val="{00000000-77FB-407D-9671-D7719C61DEB4}"/>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Grafdata!$B$26:$AP$26</c:f>
              <c:numCache>
                <c:formatCode>General</c:formatCode>
                <c:ptCount val="41"/>
                <c:pt idx="0">
                  <c:v>100</c:v>
                </c:pt>
                <c:pt idx="1">
                  <c:v>81.097724230254357</c:v>
                </c:pt>
                <c:pt idx="2">
                  <c:v>81.646586345381522</c:v>
                </c:pt>
                <c:pt idx="3">
                  <c:v>128.16599732262384</c:v>
                </c:pt>
                <c:pt idx="4">
                  <c:v>108.13922356091031</c:v>
                </c:pt>
                <c:pt idx="5">
                  <c:v>74.243641231593045</c:v>
                </c:pt>
                <c:pt idx="6">
                  <c:v>89.196787148594382</c:v>
                </c:pt>
                <c:pt idx="7">
                  <c:v>128.70147255689423</c:v>
                </c:pt>
                <c:pt idx="8">
                  <c:v>110.66934404283802</c:v>
                </c:pt>
                <c:pt idx="9">
                  <c:v>94.591700133868812</c:v>
                </c:pt>
                <c:pt idx="10">
                  <c:v>115.70281124497993</c:v>
                </c:pt>
                <c:pt idx="11">
                  <c:v>194.35073627844713</c:v>
                </c:pt>
                <c:pt idx="12">
                  <c:v>142.65060240963857</c:v>
                </c:pt>
                <c:pt idx="13">
                  <c:v>129.37081659973225</c:v>
                </c:pt>
                <c:pt idx="14">
                  <c:v>163.86880856760374</c:v>
                </c:pt>
                <c:pt idx="15">
                  <c:v>228.70147255689423</c:v>
                </c:pt>
                <c:pt idx="16">
                  <c:v>203.49397590361446</c:v>
                </c:pt>
                <c:pt idx="17">
                  <c:v>140.62918340026775</c:v>
                </c:pt>
                <c:pt idx="18">
                  <c:v>168.32663989290495</c:v>
                </c:pt>
                <c:pt idx="19">
                  <c:v>279.85274431057564</c:v>
                </c:pt>
                <c:pt idx="20">
                  <c:v>208.56760374832663</c:v>
                </c:pt>
                <c:pt idx="21">
                  <c:v>142.570281124498</c:v>
                </c:pt>
                <c:pt idx="22">
                  <c:v>169.26372155287817</c:v>
                </c:pt>
                <c:pt idx="23">
                  <c:v>373.84203480589025</c:v>
                </c:pt>
                <c:pt idx="24">
                  <c:v>311.80722891566268</c:v>
                </c:pt>
                <c:pt idx="25">
                  <c:v>154.89959839357431</c:v>
                </c:pt>
                <c:pt idx="26">
                  <c:v>221.954484605087</c:v>
                </c:pt>
                <c:pt idx="27">
                  <c:v>299.75903614457832</c:v>
                </c:pt>
                <c:pt idx="28">
                  <c:v>243.56091030789827</c:v>
                </c:pt>
                <c:pt idx="29">
                  <c:v>149.31726907630522</c:v>
                </c:pt>
                <c:pt idx="30">
                  <c:v>182.63721552878178</c:v>
                </c:pt>
                <c:pt idx="31">
                  <c:v>275.40829986613119</c:v>
                </c:pt>
                <c:pt idx="32">
                  <c:v>120.8433734939759</c:v>
                </c:pt>
                <c:pt idx="33">
                  <c:v>84.672021419009369</c:v>
                </c:pt>
                <c:pt idx="34">
                  <c:v>193.11914323962517</c:v>
                </c:pt>
                <c:pt idx="35">
                  <c:v>207.26907630522089</c:v>
                </c:pt>
                <c:pt idx="36">
                  <c:v>211.60642570281124</c:v>
                </c:pt>
                <c:pt idx="37">
                  <c:v>171.74029451137883</c:v>
                </c:pt>
                <c:pt idx="38">
                  <c:v>256.70682730923693</c:v>
                </c:pt>
                <c:pt idx="39">
                  <c:v>310.68273092369481</c:v>
                </c:pt>
                <c:pt idx="40">
                  <c:v>329.71887550200802</c:v>
                </c:pt>
              </c:numCache>
            </c:numRef>
          </c:val>
          <c:smooth val="0"/>
          <c:extLst>
            <c:ext xmlns:c16="http://schemas.microsoft.com/office/drawing/2014/chart" uri="{C3380CC4-5D6E-409C-BE32-E72D297353CC}">
              <c16:uniqueId val="{00000001-77FB-407D-9671-D7719C61DEB4}"/>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100</c:v>
                </c:pt>
                <c:pt idx="1">
                  <c:v>80.461407006550843</c:v>
                </c:pt>
                <c:pt idx="2">
                  <c:v>84.961549416120761</c:v>
                </c:pt>
                <c:pt idx="3">
                  <c:v>93.93335232127599</c:v>
                </c:pt>
                <c:pt idx="4">
                  <c:v>88.066078040444324</c:v>
                </c:pt>
                <c:pt idx="5">
                  <c:v>71.916832811164909</c:v>
                </c:pt>
                <c:pt idx="6">
                  <c:v>81.999430361720314</c:v>
                </c:pt>
                <c:pt idx="7">
                  <c:v>97.493591569353455</c:v>
                </c:pt>
                <c:pt idx="8">
                  <c:v>94.58843634292225</c:v>
                </c:pt>
                <c:pt idx="9">
                  <c:v>82.369695243520368</c:v>
                </c:pt>
                <c:pt idx="10">
                  <c:v>91.398461976644825</c:v>
                </c:pt>
                <c:pt idx="11">
                  <c:v>138.87781258900597</c:v>
                </c:pt>
                <c:pt idx="12">
                  <c:v>118.94047279977214</c:v>
                </c:pt>
                <c:pt idx="13">
                  <c:v>101.70891483907718</c:v>
                </c:pt>
                <c:pt idx="14">
                  <c:v>132.61179151238963</c:v>
                </c:pt>
                <c:pt idx="15">
                  <c:v>159.18541726003988</c:v>
                </c:pt>
                <c:pt idx="16">
                  <c:v>164.71090857305612</c:v>
                </c:pt>
                <c:pt idx="17">
                  <c:v>126.54514383366562</c:v>
                </c:pt>
                <c:pt idx="18">
                  <c:v>151.03958986043861</c:v>
                </c:pt>
                <c:pt idx="19">
                  <c:v>187.15465679293649</c:v>
                </c:pt>
                <c:pt idx="20">
                  <c:v>174.45172315579606</c:v>
                </c:pt>
                <c:pt idx="21">
                  <c:v>132.35545428652804</c:v>
                </c:pt>
                <c:pt idx="22">
                  <c:v>141.18484762176018</c:v>
                </c:pt>
                <c:pt idx="23">
                  <c:v>193.10737681572201</c:v>
                </c:pt>
                <c:pt idx="24">
                  <c:v>194.13272571916832</c:v>
                </c:pt>
                <c:pt idx="25">
                  <c:v>134.23526060951295</c:v>
                </c:pt>
                <c:pt idx="26">
                  <c:v>194.13272571916832</c:v>
                </c:pt>
                <c:pt idx="27">
                  <c:v>227.76986613500426</c:v>
                </c:pt>
                <c:pt idx="28">
                  <c:v>187.8951865565366</c:v>
                </c:pt>
                <c:pt idx="29">
                  <c:v>147.2799772144688</c:v>
                </c:pt>
                <c:pt idx="30">
                  <c:v>165.93563087439475</c:v>
                </c:pt>
                <c:pt idx="31">
                  <c:v>184.10709199658217</c:v>
                </c:pt>
                <c:pt idx="32">
                  <c:v>137.82398177157506</c:v>
                </c:pt>
                <c:pt idx="33">
                  <c:v>91.028197094844771</c:v>
                </c:pt>
                <c:pt idx="34">
                  <c:v>173.68271147821133</c:v>
                </c:pt>
                <c:pt idx="35">
                  <c:v>195.89860438621474</c:v>
                </c:pt>
                <c:pt idx="36">
                  <c:v>236.82711478211337</c:v>
                </c:pt>
                <c:pt idx="37">
                  <c:v>169.2964967245799</c:v>
                </c:pt>
                <c:pt idx="38">
                  <c:v>217.60182284249501</c:v>
                </c:pt>
                <c:pt idx="39">
                  <c:v>253.23269723725434</c:v>
                </c:pt>
                <c:pt idx="40">
                  <c:v>289.4901737396753</c:v>
                </c:pt>
              </c:numCache>
            </c:numRef>
          </c:val>
          <c:smooth val="0"/>
          <c:extLst>
            <c:ext xmlns:c16="http://schemas.microsoft.com/office/drawing/2014/chart" uri="{C3380CC4-5D6E-409C-BE32-E72D297353CC}">
              <c16:uniqueId val="{00000002-77FB-407D-9671-D7719C61DEB4}"/>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100</c:v>
                </c:pt>
                <c:pt idx="1">
                  <c:v>87.213565536205323</c:v>
                </c:pt>
                <c:pt idx="2">
                  <c:v>81.989000916590285</c:v>
                </c:pt>
                <c:pt idx="3">
                  <c:v>147.06691109074245</c:v>
                </c:pt>
                <c:pt idx="4">
                  <c:v>118.9275893675527</c:v>
                </c:pt>
                <c:pt idx="5">
                  <c:v>76.260311640696614</c:v>
                </c:pt>
                <c:pt idx="6">
                  <c:v>103.75802016498625</c:v>
                </c:pt>
                <c:pt idx="7">
                  <c:v>142.71310724106326</c:v>
                </c:pt>
                <c:pt idx="8">
                  <c:v>114.11549037580201</c:v>
                </c:pt>
                <c:pt idx="9">
                  <c:v>101.28322639780018</c:v>
                </c:pt>
                <c:pt idx="10">
                  <c:v>133.82218148487627</c:v>
                </c:pt>
                <c:pt idx="11">
                  <c:v>262.37396883593033</c:v>
                </c:pt>
                <c:pt idx="12">
                  <c:v>157.79101741521541</c:v>
                </c:pt>
                <c:pt idx="13">
                  <c:v>166.3153070577452</c:v>
                </c:pt>
                <c:pt idx="14">
                  <c:v>199.72502291475709</c:v>
                </c:pt>
                <c:pt idx="15">
                  <c:v>282.76810265811184</c:v>
                </c:pt>
                <c:pt idx="16">
                  <c:v>249.1750687442713</c:v>
                </c:pt>
                <c:pt idx="17">
                  <c:v>147.25022914757105</c:v>
                </c:pt>
                <c:pt idx="18">
                  <c:v>190.46746104491294</c:v>
                </c:pt>
                <c:pt idx="19">
                  <c:v>454.3538038496792</c:v>
                </c:pt>
                <c:pt idx="20">
                  <c:v>273.73968835930339</c:v>
                </c:pt>
                <c:pt idx="21">
                  <c:v>159.25756186984418</c:v>
                </c:pt>
                <c:pt idx="22">
                  <c:v>180.24747937671862</c:v>
                </c:pt>
                <c:pt idx="23">
                  <c:v>714.84876260311637</c:v>
                </c:pt>
                <c:pt idx="24">
                  <c:v>555.8661778185151</c:v>
                </c:pt>
                <c:pt idx="25">
                  <c:v>175.61869844179651</c:v>
                </c:pt>
                <c:pt idx="26">
                  <c:v>258.93675527039414</c:v>
                </c:pt>
                <c:pt idx="27">
                  <c:v>423.55637030247482</c:v>
                </c:pt>
                <c:pt idx="28">
                  <c:v>378.04766269477545</c:v>
                </c:pt>
                <c:pt idx="29">
                  <c:v>187.21356553620532</c:v>
                </c:pt>
                <c:pt idx="30">
                  <c:v>197.98350137488544</c:v>
                </c:pt>
                <c:pt idx="31">
                  <c:v>441.75068744271312</c:v>
                </c:pt>
                <c:pt idx="32">
                  <c:v>94.500458295142067</c:v>
                </c:pt>
                <c:pt idx="33">
                  <c:v>73.877176901924841</c:v>
                </c:pt>
                <c:pt idx="34">
                  <c:v>209.85334555453713</c:v>
                </c:pt>
                <c:pt idx="35">
                  <c:v>237.25939505041248</c:v>
                </c:pt>
                <c:pt idx="36">
                  <c:v>155.72868927589369</c:v>
                </c:pt>
                <c:pt idx="37">
                  <c:v>164.20714940421632</c:v>
                </c:pt>
                <c:pt idx="38">
                  <c:v>300.13748854262144</c:v>
                </c:pt>
                <c:pt idx="39">
                  <c:v>320.62328139321721</c:v>
                </c:pt>
                <c:pt idx="40">
                  <c:v>338.03849679193399</c:v>
                </c:pt>
              </c:numCache>
            </c:numRef>
          </c:val>
          <c:smooth val="0"/>
          <c:extLst>
            <c:ext xmlns:c16="http://schemas.microsoft.com/office/drawing/2014/chart" uri="{C3380CC4-5D6E-409C-BE32-E72D297353CC}">
              <c16:uniqueId val="{00000003-77FB-407D-9671-D7719C61DEB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109.84008068001729</c:v>
                </c:pt>
                <c:pt idx="2">
                  <c:v>186.01786486097103</c:v>
                </c:pt>
                <c:pt idx="3">
                  <c:v>123.92306584065696</c:v>
                </c:pt>
                <c:pt idx="4">
                  <c:v>112.05157758248092</c:v>
                </c:pt>
                <c:pt idx="5">
                  <c:v>82.668203428900739</c:v>
                </c:pt>
                <c:pt idx="6">
                  <c:v>104.5958795562599</c:v>
                </c:pt>
                <c:pt idx="7">
                  <c:v>94.287566633049991</c:v>
                </c:pt>
                <c:pt idx="8">
                  <c:v>90.671373001008504</c:v>
                </c:pt>
                <c:pt idx="9">
                  <c:v>73.390001440714599</c:v>
                </c:pt>
                <c:pt idx="10">
                  <c:v>80.752053018297076</c:v>
                </c:pt>
                <c:pt idx="11">
                  <c:v>120.73188301397494</c:v>
                </c:pt>
                <c:pt idx="12">
                  <c:v>64.637660279498633</c:v>
                </c:pt>
                <c:pt idx="13">
                  <c:v>55.589972626422707</c:v>
                </c:pt>
                <c:pt idx="14">
                  <c:v>69.817029246506266</c:v>
                </c:pt>
                <c:pt idx="15">
                  <c:v>75.868030543149402</c:v>
                </c:pt>
                <c:pt idx="16">
                  <c:v>64.666474571387411</c:v>
                </c:pt>
                <c:pt idx="17">
                  <c:v>54.920040340008647</c:v>
                </c:pt>
                <c:pt idx="18">
                  <c:v>82.509724823512457</c:v>
                </c:pt>
                <c:pt idx="19">
                  <c:v>67.339000144071463</c:v>
                </c:pt>
                <c:pt idx="20">
                  <c:v>55.4747154588676</c:v>
                </c:pt>
                <c:pt idx="21">
                  <c:v>60.654084425875233</c:v>
                </c:pt>
                <c:pt idx="22">
                  <c:v>65.631753349661437</c:v>
                </c:pt>
                <c:pt idx="23">
                  <c:v>59.912116409739234</c:v>
                </c:pt>
                <c:pt idx="24">
                  <c:v>68.938193343898575</c:v>
                </c:pt>
                <c:pt idx="25">
                  <c:v>50.720357297219422</c:v>
                </c:pt>
                <c:pt idx="26">
                  <c:v>78.093934591557414</c:v>
                </c:pt>
                <c:pt idx="27">
                  <c:v>114.74571387408155</c:v>
                </c:pt>
                <c:pt idx="28">
                  <c:v>86.903904336550923</c:v>
                </c:pt>
                <c:pt idx="29">
                  <c:v>60.106612879988475</c:v>
                </c:pt>
                <c:pt idx="30">
                  <c:v>98.357585362339719</c:v>
                </c:pt>
                <c:pt idx="31">
                  <c:v>352.24751476732462</c:v>
                </c:pt>
                <c:pt idx="32">
                  <c:v>336.24837919608126</c:v>
                </c:pt>
                <c:pt idx="33">
                  <c:v>97.557988762426163</c:v>
                </c:pt>
                <c:pt idx="34">
                  <c:v>103.37847572395908</c:v>
                </c:pt>
                <c:pt idx="35">
                  <c:v>63.730010085002164</c:v>
                </c:pt>
                <c:pt idx="36">
                  <c:v>55.323440426451519</c:v>
                </c:pt>
                <c:pt idx="37">
                  <c:v>36.262786342025642</c:v>
                </c:pt>
                <c:pt idx="38">
                  <c:v>43.365509292609133</c:v>
                </c:pt>
                <c:pt idx="39">
                  <c:v>36.673390001440715</c:v>
                </c:pt>
                <c:pt idx="40">
                  <c:v>46.520674254430197</c:v>
                </c:pt>
              </c:numCache>
            </c:numRef>
          </c:val>
          <c:smooth val="0"/>
          <c:extLst>
            <c:ext xmlns:c16="http://schemas.microsoft.com/office/drawing/2014/chart" uri="{C3380CC4-5D6E-409C-BE32-E72D297353CC}">
              <c16:uniqueId val="{00000000-1B65-4220-82DA-96C1710DEDE6}"/>
            </c:ext>
          </c:extLst>
        </c:ser>
        <c:ser>
          <c:idx val="1"/>
          <c:order val="1"/>
          <c:tx>
            <c:strRef>
              <c:f>Grafdata!$A$24</c:f>
              <c:strCache>
                <c:ptCount val="1"/>
                <c:pt idx="0">
                  <c:v>Östergötlands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100</c:v>
                </c:pt>
                <c:pt idx="1">
                  <c:v>191.50943396226415</c:v>
                </c:pt>
                <c:pt idx="2">
                  <c:v>320.99056603773585</c:v>
                </c:pt>
                <c:pt idx="3">
                  <c:v>233.72641509433961</c:v>
                </c:pt>
                <c:pt idx="4">
                  <c:v>110.84905660377359</c:v>
                </c:pt>
                <c:pt idx="5">
                  <c:v>113.67924528301887</c:v>
                </c:pt>
                <c:pt idx="6">
                  <c:v>155.66037735849056</c:v>
                </c:pt>
                <c:pt idx="7">
                  <c:v>288.91509433962267</c:v>
                </c:pt>
                <c:pt idx="8">
                  <c:v>166.50943396226415</c:v>
                </c:pt>
                <c:pt idx="9">
                  <c:v>113.20754716981132</c:v>
                </c:pt>
                <c:pt idx="10">
                  <c:v>90.330188679245282</c:v>
                </c:pt>
                <c:pt idx="11">
                  <c:v>188.20754716981133</c:v>
                </c:pt>
                <c:pt idx="12">
                  <c:v>62.971698113207545</c:v>
                </c:pt>
                <c:pt idx="13">
                  <c:v>107.31132075471699</c:v>
                </c:pt>
                <c:pt idx="14">
                  <c:v>70.283018867924525</c:v>
                </c:pt>
                <c:pt idx="15">
                  <c:v>83.018867924528308</c:v>
                </c:pt>
                <c:pt idx="16">
                  <c:v>49.056603773584904</c:v>
                </c:pt>
                <c:pt idx="17">
                  <c:v>58.018867924528301</c:v>
                </c:pt>
                <c:pt idx="18">
                  <c:v>101.41509433962264</c:v>
                </c:pt>
                <c:pt idx="19">
                  <c:v>116.27358490566037</c:v>
                </c:pt>
                <c:pt idx="20">
                  <c:v>41.273584905660378</c:v>
                </c:pt>
                <c:pt idx="21">
                  <c:v>66.509433962264154</c:v>
                </c:pt>
                <c:pt idx="22">
                  <c:v>82.075471698113205</c:v>
                </c:pt>
                <c:pt idx="23">
                  <c:v>145.99056603773585</c:v>
                </c:pt>
                <c:pt idx="24">
                  <c:v>56.839622641509436</c:v>
                </c:pt>
                <c:pt idx="25">
                  <c:v>31.367924528301888</c:v>
                </c:pt>
                <c:pt idx="26">
                  <c:v>91.745283018867923</c:v>
                </c:pt>
                <c:pt idx="27">
                  <c:v>89.85849056603773</c:v>
                </c:pt>
                <c:pt idx="28">
                  <c:v>76.179245283018872</c:v>
                </c:pt>
                <c:pt idx="29">
                  <c:v>92.688679245283012</c:v>
                </c:pt>
                <c:pt idx="30">
                  <c:v>111.08490566037736</c:v>
                </c:pt>
                <c:pt idx="31">
                  <c:v>351.88679245283021</c:v>
                </c:pt>
                <c:pt idx="32">
                  <c:v>399.52830188679246</c:v>
                </c:pt>
                <c:pt idx="33">
                  <c:v>51.179245283018865</c:v>
                </c:pt>
                <c:pt idx="34">
                  <c:v>134.19811320754718</c:v>
                </c:pt>
                <c:pt idx="35">
                  <c:v>98.820754716981128</c:v>
                </c:pt>
                <c:pt idx="36">
                  <c:v>30.89622641509434</c:v>
                </c:pt>
                <c:pt idx="37">
                  <c:v>49.29245283018868</c:v>
                </c:pt>
                <c:pt idx="38">
                  <c:v>21.462264150943398</c:v>
                </c:pt>
                <c:pt idx="39">
                  <c:v>61.084905660377359</c:v>
                </c:pt>
                <c:pt idx="40">
                  <c:v>62.5</c:v>
                </c:pt>
              </c:numCache>
            </c:numRef>
          </c:val>
          <c:smooth val="0"/>
          <c:extLst>
            <c:ext xmlns:c16="http://schemas.microsoft.com/office/drawing/2014/chart" uri="{C3380CC4-5D6E-409C-BE32-E72D297353CC}">
              <c16:uniqueId val="{00000001-1B65-4220-82DA-96C1710DEDE6}"/>
            </c:ext>
          </c:extLst>
        </c:ser>
        <c:ser>
          <c:idx val="2"/>
          <c:order val="2"/>
          <c:tx>
            <c:strRef>
              <c:f>Grafdata!$A$25</c:f>
              <c:strCache>
                <c:ptCount val="1"/>
                <c:pt idx="0">
                  <c:v>Linköpings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100</c:v>
                </c:pt>
                <c:pt idx="1">
                  <c:v>128.57142857142858</c:v>
                </c:pt>
                <c:pt idx="2">
                  <c:v>168.70748299319729</c:v>
                </c:pt>
                <c:pt idx="3">
                  <c:v>105.4421768707483</c:v>
                </c:pt>
                <c:pt idx="4">
                  <c:v>90.476190476190482</c:v>
                </c:pt>
                <c:pt idx="5">
                  <c:v>91.156462585034021</c:v>
                </c:pt>
                <c:pt idx="6">
                  <c:v>79.591836734693871</c:v>
                </c:pt>
                <c:pt idx="7">
                  <c:v>127.89115646258503</c:v>
                </c:pt>
                <c:pt idx="8">
                  <c:v>196.59863945578232</c:v>
                </c:pt>
                <c:pt idx="9">
                  <c:v>31.972789115646258</c:v>
                </c:pt>
                <c:pt idx="10">
                  <c:v>45.57823129251701</c:v>
                </c:pt>
                <c:pt idx="11">
                  <c:v>294.55782312925169</c:v>
                </c:pt>
                <c:pt idx="12">
                  <c:v>81.632653061224488</c:v>
                </c:pt>
                <c:pt idx="13">
                  <c:v>55.782312925170068</c:v>
                </c:pt>
                <c:pt idx="14">
                  <c:v>55.782312925170068</c:v>
                </c:pt>
                <c:pt idx="15">
                  <c:v>64.625850340136054</c:v>
                </c:pt>
                <c:pt idx="16">
                  <c:v>6.8027210884353737</c:v>
                </c:pt>
                <c:pt idx="17">
                  <c:v>81.632653061224488</c:v>
                </c:pt>
                <c:pt idx="18">
                  <c:v>204.76190476190476</c:v>
                </c:pt>
                <c:pt idx="19">
                  <c:v>81.632653061224488</c:v>
                </c:pt>
                <c:pt idx="20">
                  <c:v>10.204081632653061</c:v>
                </c:pt>
                <c:pt idx="21">
                  <c:v>72.10884353741497</c:v>
                </c:pt>
                <c:pt idx="22">
                  <c:v>99.319727891156461</c:v>
                </c:pt>
                <c:pt idx="23">
                  <c:v>160.54421768707482</c:v>
                </c:pt>
                <c:pt idx="24">
                  <c:v>59.863945578231295</c:v>
                </c:pt>
                <c:pt idx="25">
                  <c:v>48.979591836734691</c:v>
                </c:pt>
                <c:pt idx="26">
                  <c:v>79.591836734693871</c:v>
                </c:pt>
                <c:pt idx="27">
                  <c:v>95.238095238095241</c:v>
                </c:pt>
                <c:pt idx="28">
                  <c:v>129.93197278911563</c:v>
                </c:pt>
                <c:pt idx="29">
                  <c:v>195.91836734693877</c:v>
                </c:pt>
                <c:pt idx="30">
                  <c:v>63.945578231292515</c:v>
                </c:pt>
                <c:pt idx="31">
                  <c:v>336.05442176870747</c:v>
                </c:pt>
                <c:pt idx="32">
                  <c:v>252.38095238095238</c:v>
                </c:pt>
                <c:pt idx="33">
                  <c:v>29.931972789115648</c:v>
                </c:pt>
                <c:pt idx="34">
                  <c:v>40.136054421768705</c:v>
                </c:pt>
                <c:pt idx="35">
                  <c:v>82.993197278911566</c:v>
                </c:pt>
                <c:pt idx="36">
                  <c:v>5.4421768707482991</c:v>
                </c:pt>
                <c:pt idx="37">
                  <c:v>7.4829931972789119</c:v>
                </c:pt>
                <c:pt idx="38">
                  <c:v>0</c:v>
                </c:pt>
                <c:pt idx="39">
                  <c:v>59.183673469387756</c:v>
                </c:pt>
                <c:pt idx="40">
                  <c:v>65.306122448979593</c:v>
                </c:pt>
              </c:numCache>
            </c:numRef>
          </c:val>
          <c:smooth val="0"/>
          <c:extLst>
            <c:ext xmlns:c16="http://schemas.microsoft.com/office/drawing/2014/chart" uri="{C3380CC4-5D6E-409C-BE32-E72D297353CC}">
              <c16:uniqueId val="{00000002-1B65-4220-82DA-96C1710DEDE6}"/>
            </c:ext>
          </c:extLst>
        </c:ser>
        <c:ser>
          <c:idx val="3"/>
          <c:order val="3"/>
          <c:tx>
            <c:strRef>
              <c:f>Grafdata!$A$26</c:f>
              <c:strCache>
                <c:ptCount val="1"/>
                <c:pt idx="0">
                  <c:v>Norrköpings kommun</c:v>
                </c:pt>
              </c:strCache>
            </c:strRef>
          </c:tx>
          <c:spPr>
            <a:ln w="28575" cap="rnd">
              <a:solidFill>
                <a:schemeClr val="accent5"/>
              </a:solidFill>
              <a:prstDash val="sysDash"/>
              <a:round/>
            </a:ln>
            <a:effectLst/>
          </c:spPr>
          <c:marker>
            <c:symbol val="none"/>
          </c:marker>
          <c:val>
            <c:numRef>
              <c:f>Grafdata!$C$26:$AP$26</c:f>
              <c:numCache>
                <c:formatCode>General</c:formatCode>
                <c:ptCount val="40"/>
                <c:pt idx="0">
                  <c:v>109.29203539823008</c:v>
                </c:pt>
                <c:pt idx="1">
                  <c:v>89.823008849557525</c:v>
                </c:pt>
                <c:pt idx="2">
                  <c:v>200.44247787610618</c:v>
                </c:pt>
                <c:pt idx="3">
                  <c:v>100.88495575221239</c:v>
                </c:pt>
                <c:pt idx="4">
                  <c:v>88.495575221238937</c:v>
                </c:pt>
                <c:pt idx="5">
                  <c:v>78.761061946902657</c:v>
                </c:pt>
                <c:pt idx="6">
                  <c:v>298.23008849557522</c:v>
                </c:pt>
                <c:pt idx="7">
                  <c:v>116.8141592920354</c:v>
                </c:pt>
                <c:pt idx="8">
                  <c:v>85.398230088495581</c:v>
                </c:pt>
                <c:pt idx="9">
                  <c:v>54.424778761061944</c:v>
                </c:pt>
                <c:pt idx="10">
                  <c:v>82.30088495575221</c:v>
                </c:pt>
                <c:pt idx="11">
                  <c:v>26.991150442477878</c:v>
                </c:pt>
                <c:pt idx="12">
                  <c:v>122.56637168141593</c:v>
                </c:pt>
                <c:pt idx="13">
                  <c:v>54.424778761061944</c:v>
                </c:pt>
                <c:pt idx="14">
                  <c:v>34.513274336283189</c:v>
                </c:pt>
                <c:pt idx="15">
                  <c:v>48.230088495575224</c:v>
                </c:pt>
                <c:pt idx="16">
                  <c:v>25.663716814159294</c:v>
                </c:pt>
                <c:pt idx="17">
                  <c:v>16.371681415929203</c:v>
                </c:pt>
                <c:pt idx="18">
                  <c:v>57.522123893805308</c:v>
                </c:pt>
                <c:pt idx="19">
                  <c:v>33.185840707964601</c:v>
                </c:pt>
                <c:pt idx="20">
                  <c:v>68.584070796460182</c:v>
                </c:pt>
                <c:pt idx="21">
                  <c:v>23.893805309734514</c:v>
                </c:pt>
                <c:pt idx="22">
                  <c:v>42.920353982300888</c:v>
                </c:pt>
                <c:pt idx="23">
                  <c:v>23.893805309734514</c:v>
                </c:pt>
                <c:pt idx="24">
                  <c:v>24.336283185840706</c:v>
                </c:pt>
                <c:pt idx="25">
                  <c:v>66.814159292035399</c:v>
                </c:pt>
                <c:pt idx="26">
                  <c:v>67.256637168141594</c:v>
                </c:pt>
                <c:pt idx="27">
                  <c:v>28.761061946902654</c:v>
                </c:pt>
                <c:pt idx="28">
                  <c:v>33.185840707964601</c:v>
                </c:pt>
                <c:pt idx="29">
                  <c:v>95.575221238938056</c:v>
                </c:pt>
                <c:pt idx="30">
                  <c:v>236.72566371681415</c:v>
                </c:pt>
                <c:pt idx="31">
                  <c:v>376.10619469026551</c:v>
                </c:pt>
                <c:pt idx="32">
                  <c:v>20.79646017699115</c:v>
                </c:pt>
                <c:pt idx="33">
                  <c:v>171.68141592920355</c:v>
                </c:pt>
                <c:pt idx="34">
                  <c:v>96.902654867256643</c:v>
                </c:pt>
                <c:pt idx="35">
                  <c:v>14.601769911504425</c:v>
                </c:pt>
                <c:pt idx="36">
                  <c:v>37.610619469026545</c:v>
                </c:pt>
                <c:pt idx="37">
                  <c:v>14.601769911504425</c:v>
                </c:pt>
                <c:pt idx="38">
                  <c:v>15.486725663716815</c:v>
                </c:pt>
                <c:pt idx="39">
                  <c:v>24.778761061946902</c:v>
                </c:pt>
              </c:numCache>
            </c:numRef>
          </c:val>
          <c:smooth val="0"/>
          <c:extLst>
            <c:ext xmlns:c16="http://schemas.microsoft.com/office/drawing/2014/chart" uri="{C3380CC4-5D6E-409C-BE32-E72D297353CC}">
              <c16:uniqueId val="{00000003-1B65-4220-82DA-96C1710DEDE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5.2812840999999997</c:v>
                </c:pt>
                <c:pt idx="1">
                  <c:v>5.4272818000000003</c:v>
                </c:pt>
                <c:pt idx="2">
                  <c:v>5.6900012000000002</c:v>
                </c:pt>
                <c:pt idx="3">
                  <c:v>5.8598794999999999</c:v>
                </c:pt>
                <c:pt idx="4">
                  <c:v>5.4593397000000001</c:v>
                </c:pt>
                <c:pt idx="5">
                  <c:v>5.5785103999999999</c:v>
                </c:pt>
                <c:pt idx="6">
                  <c:v>5.6457477999999996</c:v>
                </c:pt>
                <c:pt idx="7">
                  <c:v>5.5976245000000002</c:v>
                </c:pt>
                <c:pt idx="8">
                  <c:v>5.0938878000000001</c:v>
                </c:pt>
                <c:pt idx="9">
                  <c:v>5.1062773000000004</c:v>
                </c:pt>
                <c:pt idx="10">
                  <c:v>5.2243864999999996</c:v>
                </c:pt>
                <c:pt idx="11">
                  <c:v>5.2929404</c:v>
                </c:pt>
                <c:pt idx="12">
                  <c:v>4.9356795</c:v>
                </c:pt>
                <c:pt idx="13">
                  <c:v>5.0270139</c:v>
                </c:pt>
                <c:pt idx="14">
                  <c:v>5.1607665000000003</c:v>
                </c:pt>
                <c:pt idx="15">
                  <c:v>5.1933197</c:v>
                </c:pt>
                <c:pt idx="16">
                  <c:v>4.8013187999999998</c:v>
                </c:pt>
                <c:pt idx="17">
                  <c:v>4.8220586000000001</c:v>
                </c:pt>
                <c:pt idx="18">
                  <c:v>4.9710428000000002</c:v>
                </c:pt>
                <c:pt idx="19">
                  <c:v>5.0919134000000001</c:v>
                </c:pt>
                <c:pt idx="20">
                  <c:v>4.8117241000000002</c:v>
                </c:pt>
                <c:pt idx="21">
                  <c:v>4.8194819000000004</c:v>
                </c:pt>
                <c:pt idx="22">
                  <c:v>4.8820189999999997</c:v>
                </c:pt>
                <c:pt idx="23">
                  <c:v>4.9013086000000001</c:v>
                </c:pt>
                <c:pt idx="24">
                  <c:v>4.5815858</c:v>
                </c:pt>
                <c:pt idx="25">
                  <c:v>4.5682245000000004</c:v>
                </c:pt>
                <c:pt idx="26">
                  <c:v>4.5652578999999998</c:v>
                </c:pt>
                <c:pt idx="27">
                  <c:v>4.6360673999999999</c:v>
                </c:pt>
                <c:pt idx="28">
                  <c:v>4.4652865000000004</c:v>
                </c:pt>
                <c:pt idx="29">
                  <c:v>4.6453017000000001</c:v>
                </c:pt>
                <c:pt idx="30">
                  <c:v>4.8557554528969531</c:v>
                </c:pt>
                <c:pt idx="31">
                  <c:v>5.0690150105641782</c:v>
                </c:pt>
                <c:pt idx="32">
                  <c:v>5.8655588453141814</c:v>
                </c:pt>
                <c:pt idx="33">
                  <c:v>6.2768198893320166</c:v>
                </c:pt>
                <c:pt idx="34">
                  <c:v>6.0307963571851229</c:v>
                </c:pt>
                <c:pt idx="35">
                  <c:v>5.9896784238545449</c:v>
                </c:pt>
                <c:pt idx="36">
                  <c:v>5.5009540448191512</c:v>
                </c:pt>
                <c:pt idx="37">
                  <c:v>5.2183485831050209</c:v>
                </c:pt>
                <c:pt idx="38">
                  <c:v>4.884944021055655</c:v>
                </c:pt>
                <c:pt idx="39">
                  <c:v>4.777268648691491</c:v>
                </c:pt>
                <c:pt idx="40">
                  <c:v>4.4472037730696314</c:v>
                </c:pt>
              </c:numCache>
            </c:numRef>
          </c:val>
          <c:smooth val="0"/>
          <c:extLst>
            <c:ext xmlns:c16="http://schemas.microsoft.com/office/drawing/2014/chart" uri="{C3380CC4-5D6E-409C-BE32-E72D297353CC}">
              <c16:uniqueId val="{00000000-B3C5-42B2-A89C-FCD6789BC5FD}"/>
            </c:ext>
          </c:extLst>
        </c:ser>
        <c:ser>
          <c:idx val="1"/>
          <c:order val="1"/>
          <c:tx>
            <c:strRef>
              <c:f>Grafdata!$A$9</c:f>
              <c:strCache>
                <c:ptCount val="1"/>
                <c:pt idx="0">
                  <c:v>Östergötlands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Grafdata!$B$9:$AP$9</c:f>
              <c:numCache>
                <c:formatCode>General</c:formatCode>
                <c:ptCount val="41"/>
                <c:pt idx="0">
                  <c:v>6.2236186</c:v>
                </c:pt>
                <c:pt idx="1">
                  <c:v>6.4449109</c:v>
                </c:pt>
                <c:pt idx="2">
                  <c:v>6.6383979999999996</c:v>
                </c:pt>
                <c:pt idx="3">
                  <c:v>6.6810691999999996</c:v>
                </c:pt>
                <c:pt idx="4">
                  <c:v>6.2292785000000004</c:v>
                </c:pt>
                <c:pt idx="5">
                  <c:v>6.3694144000000001</c:v>
                </c:pt>
                <c:pt idx="6">
                  <c:v>6.4889830000000002</c:v>
                </c:pt>
                <c:pt idx="7">
                  <c:v>6.4080724</c:v>
                </c:pt>
                <c:pt idx="8">
                  <c:v>5.8537321999999996</c:v>
                </c:pt>
                <c:pt idx="9">
                  <c:v>5.9308487000000003</c:v>
                </c:pt>
                <c:pt idx="10">
                  <c:v>6.0255554</c:v>
                </c:pt>
                <c:pt idx="11">
                  <c:v>6.0571602000000002</c:v>
                </c:pt>
                <c:pt idx="12">
                  <c:v>5.6200925000000002</c:v>
                </c:pt>
                <c:pt idx="13">
                  <c:v>5.7047904000000003</c:v>
                </c:pt>
                <c:pt idx="14">
                  <c:v>5.8823768000000003</c:v>
                </c:pt>
                <c:pt idx="15">
                  <c:v>5.8692494000000002</c:v>
                </c:pt>
                <c:pt idx="16">
                  <c:v>5.3923303999999996</c:v>
                </c:pt>
                <c:pt idx="17">
                  <c:v>5.4287983000000004</c:v>
                </c:pt>
                <c:pt idx="18">
                  <c:v>5.6212739000000003</c:v>
                </c:pt>
                <c:pt idx="19">
                  <c:v>5.7784333999999999</c:v>
                </c:pt>
                <c:pt idx="20">
                  <c:v>5.4686041999999997</c:v>
                </c:pt>
                <c:pt idx="21">
                  <c:v>5.4996074999999998</c:v>
                </c:pt>
                <c:pt idx="22">
                  <c:v>5.5892039000000002</c:v>
                </c:pt>
                <c:pt idx="23">
                  <c:v>5.5692235999999999</c:v>
                </c:pt>
                <c:pt idx="24">
                  <c:v>5.1506242000000002</c:v>
                </c:pt>
                <c:pt idx="25">
                  <c:v>5.1785635000000001</c:v>
                </c:pt>
                <c:pt idx="26">
                  <c:v>5.1828209000000003</c:v>
                </c:pt>
                <c:pt idx="27">
                  <c:v>5.2254132999999996</c:v>
                </c:pt>
                <c:pt idx="28">
                  <c:v>4.9741837999999996</c:v>
                </c:pt>
                <c:pt idx="29">
                  <c:v>5.1148096000000001</c:v>
                </c:pt>
                <c:pt idx="30">
                  <c:v>5.3383224380956884</c:v>
                </c:pt>
                <c:pt idx="31">
                  <c:v>5.5167820048807519</c:v>
                </c:pt>
                <c:pt idx="32">
                  <c:v>5.9989625455359983</c:v>
                </c:pt>
                <c:pt idx="33">
                  <c:v>6.2827507915183798</c:v>
                </c:pt>
                <c:pt idx="34">
                  <c:v>6.0413676291866478</c:v>
                </c:pt>
                <c:pt idx="35">
                  <c:v>5.9844570270381734</c:v>
                </c:pt>
                <c:pt idx="36">
                  <c:v>5.4646453025113653</c:v>
                </c:pt>
                <c:pt idx="37">
                  <c:v>5.3277204551141466</c:v>
                </c:pt>
                <c:pt idx="38">
                  <c:v>5.1135861918750107</c:v>
                </c:pt>
                <c:pt idx="39">
                  <c:v>4.9754124054700064</c:v>
                </c:pt>
                <c:pt idx="40">
                  <c:v>4.66565655079755</c:v>
                </c:pt>
              </c:numCache>
            </c:numRef>
          </c:val>
          <c:smooth val="0"/>
          <c:extLst>
            <c:ext xmlns:c16="http://schemas.microsoft.com/office/drawing/2014/chart" uri="{C3380CC4-5D6E-409C-BE32-E72D297353CC}">
              <c16:uniqueId val="{00000001-B3C5-42B2-A89C-FCD6789BC5FD}"/>
            </c:ext>
          </c:extLst>
        </c:ser>
        <c:ser>
          <c:idx val="2"/>
          <c:order val="2"/>
          <c:tx>
            <c:strRef>
              <c:f>Grafdata!$A$10</c:f>
              <c:strCache>
                <c:ptCount val="1"/>
                <c:pt idx="0">
                  <c:v>Linköpings kommun</c:v>
                </c:pt>
              </c:strCache>
            </c:strRef>
          </c:tx>
          <c:spPr>
            <a:ln w="28575" cap="rnd">
              <a:solidFill>
                <a:schemeClr val="accent3"/>
              </a:solidFill>
              <a:prstDash val="sysDot"/>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Grafdata!$B$10:$AP$10</c:f>
              <c:numCache>
                <c:formatCode>General</c:formatCode>
                <c:ptCount val="41"/>
                <c:pt idx="0">
                  <c:v>5.4010375000000002</c:v>
                </c:pt>
                <c:pt idx="1">
                  <c:v>5.6773145999999999</c:v>
                </c:pt>
                <c:pt idx="2">
                  <c:v>5.5245967</c:v>
                </c:pt>
                <c:pt idx="3">
                  <c:v>5.4333396</c:v>
                </c:pt>
                <c:pt idx="4">
                  <c:v>5.0992945000000001</c:v>
                </c:pt>
                <c:pt idx="5">
                  <c:v>5.1938212000000004</c:v>
                </c:pt>
                <c:pt idx="6">
                  <c:v>4.9920312999999998</c:v>
                </c:pt>
                <c:pt idx="7">
                  <c:v>4.7889321000000002</c:v>
                </c:pt>
                <c:pt idx="8">
                  <c:v>4.3772744000000001</c:v>
                </c:pt>
                <c:pt idx="9">
                  <c:v>4.5126289999999996</c:v>
                </c:pt>
                <c:pt idx="10">
                  <c:v>4.3735743999999999</c:v>
                </c:pt>
                <c:pt idx="11">
                  <c:v>4.3306361999999998</c:v>
                </c:pt>
                <c:pt idx="12">
                  <c:v>3.9968433999999999</c:v>
                </c:pt>
                <c:pt idx="13">
                  <c:v>4.1200273000000003</c:v>
                </c:pt>
                <c:pt idx="14">
                  <c:v>4.1162935000000003</c:v>
                </c:pt>
                <c:pt idx="15">
                  <c:v>4.0640147999999998</c:v>
                </c:pt>
                <c:pt idx="16">
                  <c:v>3.6881561999999999</c:v>
                </c:pt>
                <c:pt idx="17">
                  <c:v>3.7796145999999999</c:v>
                </c:pt>
                <c:pt idx="18">
                  <c:v>3.8574516999999999</c:v>
                </c:pt>
                <c:pt idx="19">
                  <c:v>3.8951619000000002</c:v>
                </c:pt>
                <c:pt idx="20">
                  <c:v>3.7477464999999999</c:v>
                </c:pt>
                <c:pt idx="21">
                  <c:v>3.8152764000000001</c:v>
                </c:pt>
                <c:pt idx="22">
                  <c:v>3.9158312999999998</c:v>
                </c:pt>
                <c:pt idx="23">
                  <c:v>3.8969912</c:v>
                </c:pt>
                <c:pt idx="24">
                  <c:v>3.6674175</c:v>
                </c:pt>
                <c:pt idx="25">
                  <c:v>3.8734470999999999</c:v>
                </c:pt>
                <c:pt idx="26">
                  <c:v>3.8706100000000001</c:v>
                </c:pt>
                <c:pt idx="27">
                  <c:v>3.8512417000000001</c:v>
                </c:pt>
                <c:pt idx="28">
                  <c:v>3.7721558000000002</c:v>
                </c:pt>
                <c:pt idx="29">
                  <c:v>3.9634930000000002</c:v>
                </c:pt>
                <c:pt idx="30">
                  <c:v>3.9971643882471071</c:v>
                </c:pt>
                <c:pt idx="31">
                  <c:v>4.1125737381064251</c:v>
                </c:pt>
                <c:pt idx="32">
                  <c:v>4.7059667003082906</c:v>
                </c:pt>
                <c:pt idx="33">
                  <c:v>5.0672968308539765</c:v>
                </c:pt>
                <c:pt idx="34">
                  <c:v>4.8511184902772646</c:v>
                </c:pt>
                <c:pt idx="35">
                  <c:v>4.8091213774785322</c:v>
                </c:pt>
                <c:pt idx="36">
                  <c:v>4.4841831528358407</c:v>
                </c:pt>
                <c:pt idx="37">
                  <c:v>4.4113563225901302</c:v>
                </c:pt>
                <c:pt idx="38">
                  <c:v>4.1677904825733609</c:v>
                </c:pt>
                <c:pt idx="39">
                  <c:v>4.0470916533654737</c:v>
                </c:pt>
                <c:pt idx="40">
                  <c:v>3.8433184253206862</c:v>
                </c:pt>
              </c:numCache>
            </c:numRef>
          </c:val>
          <c:smooth val="0"/>
          <c:extLst>
            <c:ext xmlns:c16="http://schemas.microsoft.com/office/drawing/2014/chart" uri="{C3380CC4-5D6E-409C-BE32-E72D297353CC}">
              <c16:uniqueId val="{00000002-B3C5-42B2-A89C-FCD6789BC5FD}"/>
            </c:ext>
          </c:extLst>
        </c:ser>
        <c:ser>
          <c:idx val="3"/>
          <c:order val="3"/>
          <c:tx>
            <c:strRef>
              <c:f>Grafdata!$A$11</c:f>
              <c:strCache>
                <c:ptCount val="1"/>
                <c:pt idx="0">
                  <c:v>Norrköpings kommun</c:v>
                </c:pt>
              </c:strCache>
            </c:strRef>
          </c:tx>
          <c:spPr>
            <a:ln w="28575" cap="rnd">
              <a:solidFill>
                <a:schemeClr val="accent5"/>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Grafdata!$B$11:$AP$11</c:f>
              <c:numCache>
                <c:formatCode>General</c:formatCode>
                <c:ptCount val="41"/>
                <c:pt idx="0">
                  <c:v>7.8668170999999996</c:v>
                </c:pt>
                <c:pt idx="1">
                  <c:v>8.0667010999999995</c:v>
                </c:pt>
                <c:pt idx="2">
                  <c:v>8.4104484999999993</c:v>
                </c:pt>
                <c:pt idx="3">
                  <c:v>8.5753050999999996</c:v>
                </c:pt>
                <c:pt idx="4">
                  <c:v>8.2113403999999992</c:v>
                </c:pt>
                <c:pt idx="5">
                  <c:v>8.3297331000000003</c:v>
                </c:pt>
                <c:pt idx="6">
                  <c:v>8.6897850000000005</c:v>
                </c:pt>
                <c:pt idx="7">
                  <c:v>8.6652593000000007</c:v>
                </c:pt>
                <c:pt idx="8">
                  <c:v>8.1030075000000004</c:v>
                </c:pt>
                <c:pt idx="9">
                  <c:v>8.1646766999999993</c:v>
                </c:pt>
                <c:pt idx="10">
                  <c:v>8.3390625000000007</c:v>
                </c:pt>
                <c:pt idx="11">
                  <c:v>8.3615718000000001</c:v>
                </c:pt>
                <c:pt idx="12">
                  <c:v>7.9667101999999996</c:v>
                </c:pt>
                <c:pt idx="13">
                  <c:v>8.0235085000000002</c:v>
                </c:pt>
                <c:pt idx="14">
                  <c:v>8.1491053999999998</c:v>
                </c:pt>
                <c:pt idx="15">
                  <c:v>8.1424561000000004</c:v>
                </c:pt>
                <c:pt idx="16">
                  <c:v>7.7820567</c:v>
                </c:pt>
                <c:pt idx="17">
                  <c:v>7.9064693000000004</c:v>
                </c:pt>
                <c:pt idx="18">
                  <c:v>8.0919025999999992</c:v>
                </c:pt>
                <c:pt idx="19">
                  <c:v>8.3410709000000001</c:v>
                </c:pt>
                <c:pt idx="20">
                  <c:v>7.9282133999999997</c:v>
                </c:pt>
                <c:pt idx="21">
                  <c:v>7.9253922000000001</c:v>
                </c:pt>
                <c:pt idx="22">
                  <c:v>7.9634238000000002</c:v>
                </c:pt>
                <c:pt idx="23">
                  <c:v>7.9478442999999999</c:v>
                </c:pt>
                <c:pt idx="24">
                  <c:v>7.3582166000000004</c:v>
                </c:pt>
                <c:pt idx="25">
                  <c:v>7.2284708999999996</c:v>
                </c:pt>
                <c:pt idx="26">
                  <c:v>7.2224629</c:v>
                </c:pt>
                <c:pt idx="27">
                  <c:v>7.3105421000000002</c:v>
                </c:pt>
                <c:pt idx="28">
                  <c:v>6.9033508000000001</c:v>
                </c:pt>
                <c:pt idx="29">
                  <c:v>6.9890002000000004</c:v>
                </c:pt>
                <c:pt idx="30">
                  <c:v>7.3070018525781446</c:v>
                </c:pt>
                <c:pt idx="31">
                  <c:v>7.6138642222858781</c:v>
                </c:pt>
                <c:pt idx="32">
                  <c:v>8.2268594672481292</c:v>
                </c:pt>
                <c:pt idx="33">
                  <c:v>8.4702823108765681</c:v>
                </c:pt>
                <c:pt idx="34">
                  <c:v>8.1674152532904269</c:v>
                </c:pt>
                <c:pt idx="35">
                  <c:v>8.1519382810507519</c:v>
                </c:pt>
                <c:pt idx="36">
                  <c:v>7.4472458862786723</c:v>
                </c:pt>
                <c:pt idx="37">
                  <c:v>7.2607450039356642</c:v>
                </c:pt>
                <c:pt idx="38">
                  <c:v>7.0907487191244511</c:v>
                </c:pt>
                <c:pt idx="39">
                  <c:v>6.8681728811513549</c:v>
                </c:pt>
                <c:pt idx="40">
                  <c:v>6.3794061165865195</c:v>
                </c:pt>
              </c:numCache>
            </c:numRef>
          </c:val>
          <c:smooth val="0"/>
          <c:extLst>
            <c:ext xmlns:c16="http://schemas.microsoft.com/office/drawing/2014/chart" uri="{C3380CC4-5D6E-409C-BE32-E72D297353CC}">
              <c16:uniqueId val="{00000003-B3C5-42B2-A89C-FCD6789BC5F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100.26968577964826</c:v>
                </c:pt>
                <c:pt idx="2">
                  <c:v>100.43604403680061</c:v>
                </c:pt>
                <c:pt idx="3">
                  <c:v>100.62074290292006</c:v>
                </c:pt>
                <c:pt idx="4">
                  <c:v>100.86216627711704</c:v>
                </c:pt>
                <c:pt idx="5">
                  <c:v>101.16705131145339</c:v>
                </c:pt>
                <c:pt idx="6">
                  <c:v>101.37116284505832</c:v>
                </c:pt>
                <c:pt idx="7">
                  <c:v>101.60246472559611</c:v>
                </c:pt>
                <c:pt idx="8">
                  <c:v>101.88963977362329</c:v>
                </c:pt>
                <c:pt idx="9">
                  <c:v>102.25018776789639</c:v>
                </c:pt>
                <c:pt idx="10">
                  <c:v>102.44838195889476</c:v>
                </c:pt>
                <c:pt idx="11">
                  <c:v>102.65861053228126</c:v>
                </c:pt>
                <c:pt idx="12">
                  <c:v>102.92993593084003</c:v>
                </c:pt>
                <c:pt idx="13">
                  <c:v>103.30287566034075</c:v>
                </c:pt>
                <c:pt idx="14">
                  <c:v>103.53790872493774</c:v>
                </c:pt>
                <c:pt idx="15">
                  <c:v>103.79395203442023</c:v>
                </c:pt>
                <c:pt idx="16">
                  <c:v>104.11927975324997</c:v>
                </c:pt>
                <c:pt idx="17">
                  <c:v>104.62471330317416</c:v>
                </c:pt>
                <c:pt idx="18">
                  <c:v>105.05283251524057</c:v>
                </c:pt>
                <c:pt idx="19">
                  <c:v>105.35490076837166</c:v>
                </c:pt>
                <c:pt idx="20">
                  <c:v>105.66146746312907</c:v>
                </c:pt>
                <c:pt idx="21">
                  <c:v>106.0889560525376</c:v>
                </c:pt>
                <c:pt idx="22">
                  <c:v>106.36756514279504</c:v>
                </c:pt>
                <c:pt idx="23">
                  <c:v>106.60346005835783</c:v>
                </c:pt>
                <c:pt idx="24">
                  <c:v>106.90655832849681</c:v>
                </c:pt>
                <c:pt idx="25">
                  <c:v>107.28032837783041</c:v>
                </c:pt>
                <c:pt idx="26">
                  <c:v>107.52310759074187</c:v>
                </c:pt>
                <c:pt idx="27">
                  <c:v>107.7849946701875</c:v>
                </c:pt>
                <c:pt idx="28">
                  <c:v>108.05917889146207</c:v>
                </c:pt>
                <c:pt idx="29">
                  <c:v>108.39822265310099</c:v>
                </c:pt>
                <c:pt idx="30">
                  <c:v>108.54686041356655</c:v>
                </c:pt>
                <c:pt idx="31">
                  <c:v>108.71307152543207</c:v>
                </c:pt>
                <c:pt idx="32">
                  <c:v>108.80752828920691</c:v>
                </c:pt>
                <c:pt idx="33">
                  <c:v>109.02651200716051</c:v>
                </c:pt>
                <c:pt idx="34">
                  <c:v>109.09030999938409</c:v>
                </c:pt>
                <c:pt idx="35">
                  <c:v>109.20078457866944</c:v>
                </c:pt>
                <c:pt idx="36">
                  <c:v>109.40512734058227</c:v>
                </c:pt>
                <c:pt idx="37">
                  <c:v>109.68048872415156</c:v>
                </c:pt>
                <c:pt idx="38">
                  <c:v>109.8578933881947</c:v>
                </c:pt>
                <c:pt idx="39">
                  <c:v>110.02769904921021</c:v>
                </c:pt>
                <c:pt idx="40">
                  <c:v>110.231358636577</c:v>
                </c:pt>
              </c:numCache>
            </c:numRef>
          </c:val>
          <c:smooth val="0"/>
          <c:extLst>
            <c:ext xmlns:c16="http://schemas.microsoft.com/office/drawing/2014/chart" uri="{C3380CC4-5D6E-409C-BE32-E72D297353CC}">
              <c16:uniqueId val="{00000000-0A72-46F8-AD6B-E93F65B58927}"/>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100</c:v>
                </c:pt>
                <c:pt idx="1">
                  <c:v>100.35123000004634</c:v>
                </c:pt>
                <c:pt idx="2">
                  <c:v>100.49996988133245</c:v>
                </c:pt>
                <c:pt idx="3">
                  <c:v>100.67790170193639</c:v>
                </c:pt>
                <c:pt idx="4">
                  <c:v>100.89313433389091</c:v>
                </c:pt>
                <c:pt idx="5">
                  <c:v>101.27911664264896</c:v>
                </c:pt>
                <c:pt idx="6">
                  <c:v>101.44152576536167</c:v>
                </c:pt>
                <c:pt idx="7">
                  <c:v>101.67204941314935</c:v>
                </c:pt>
                <c:pt idx="8">
                  <c:v>101.84418918230135</c:v>
                </c:pt>
                <c:pt idx="9">
                  <c:v>102.22229430108473</c:v>
                </c:pt>
                <c:pt idx="10">
                  <c:v>102.42779628659997</c:v>
                </c:pt>
                <c:pt idx="11">
                  <c:v>102.55174618767174</c:v>
                </c:pt>
                <c:pt idx="12">
                  <c:v>102.72226418241719</c:v>
                </c:pt>
                <c:pt idx="13">
                  <c:v>103.10523462442022</c:v>
                </c:pt>
                <c:pt idx="14">
                  <c:v>103.25165768512555</c:v>
                </c:pt>
                <c:pt idx="15">
                  <c:v>103.48380310731976</c:v>
                </c:pt>
                <c:pt idx="16">
                  <c:v>103.73425141210214</c:v>
                </c:pt>
                <c:pt idx="17">
                  <c:v>104.36002465097098</c:v>
                </c:pt>
                <c:pt idx="18">
                  <c:v>104.74461686738056</c:v>
                </c:pt>
                <c:pt idx="19">
                  <c:v>105.09005481597494</c:v>
                </c:pt>
                <c:pt idx="20">
                  <c:v>105.25478075926844</c:v>
                </c:pt>
                <c:pt idx="21">
                  <c:v>105.77444361553752</c:v>
                </c:pt>
                <c:pt idx="22">
                  <c:v>105.99361484247937</c:v>
                </c:pt>
                <c:pt idx="23">
                  <c:v>106.14513490846242</c:v>
                </c:pt>
                <c:pt idx="24">
                  <c:v>106.29039955887737</c:v>
                </c:pt>
                <c:pt idx="25">
                  <c:v>106.68286896526159</c:v>
                </c:pt>
                <c:pt idx="26">
                  <c:v>106.94049941384439</c:v>
                </c:pt>
                <c:pt idx="27">
                  <c:v>107.12491833207453</c:v>
                </c:pt>
                <c:pt idx="28">
                  <c:v>107.26809784396677</c:v>
                </c:pt>
                <c:pt idx="29">
                  <c:v>107.69995320022427</c:v>
                </c:pt>
                <c:pt idx="30">
                  <c:v>107.84683962504576</c:v>
                </c:pt>
                <c:pt idx="31">
                  <c:v>107.91101555513337</c:v>
                </c:pt>
                <c:pt idx="32">
                  <c:v>107.83595056831609</c:v>
                </c:pt>
                <c:pt idx="33">
                  <c:v>108.21753091797065</c:v>
                </c:pt>
                <c:pt idx="34">
                  <c:v>108.23212688762956</c:v>
                </c:pt>
                <c:pt idx="35">
                  <c:v>108.31367897207305</c:v>
                </c:pt>
                <c:pt idx="36">
                  <c:v>108.37298957894103</c:v>
                </c:pt>
                <c:pt idx="37">
                  <c:v>108.68367521882371</c:v>
                </c:pt>
                <c:pt idx="38">
                  <c:v>108.8219894074963</c:v>
                </c:pt>
                <c:pt idx="39">
                  <c:v>108.90284644576555</c:v>
                </c:pt>
                <c:pt idx="40">
                  <c:v>108.93875716476765</c:v>
                </c:pt>
              </c:numCache>
            </c:numRef>
          </c:val>
          <c:smooth val="0"/>
          <c:extLst>
            <c:ext xmlns:c16="http://schemas.microsoft.com/office/drawing/2014/chart" uri="{C3380CC4-5D6E-409C-BE32-E72D297353CC}">
              <c16:uniqueId val="{00000001-0A72-46F8-AD6B-E93F65B58927}"/>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100</c:v>
                </c:pt>
                <c:pt idx="1">
                  <c:v>100.62946464948257</c:v>
                </c:pt>
                <c:pt idx="2">
                  <c:v>100.85082977972132</c:v>
                </c:pt>
                <c:pt idx="3">
                  <c:v>101.08441752451313</c:v>
                </c:pt>
                <c:pt idx="4">
                  <c:v>101.04367547600293</c:v>
                </c:pt>
                <c:pt idx="5">
                  <c:v>101.79604530515795</c:v>
                </c:pt>
                <c:pt idx="6">
                  <c:v>101.99228617214874</c:v>
                </c:pt>
                <c:pt idx="7">
                  <c:v>102.24488687291198</c:v>
                </c:pt>
                <c:pt idx="8">
                  <c:v>102.17358828801912</c:v>
                </c:pt>
                <c:pt idx="9">
                  <c:v>102.87299345411087</c:v>
                </c:pt>
                <c:pt idx="10">
                  <c:v>103.13238449629247</c:v>
                </c:pt>
                <c:pt idx="11">
                  <c:v>103.21794279816389</c:v>
                </c:pt>
                <c:pt idx="12">
                  <c:v>103.14732324741288</c:v>
                </c:pt>
                <c:pt idx="13">
                  <c:v>103.74283618980363</c:v>
                </c:pt>
                <c:pt idx="14">
                  <c:v>103.86913654018524</c:v>
                </c:pt>
                <c:pt idx="15">
                  <c:v>104.2833473667056</c:v>
                </c:pt>
                <c:pt idx="16">
                  <c:v>104.2908167422658</c:v>
                </c:pt>
                <c:pt idx="17">
                  <c:v>105.42005052014015</c:v>
                </c:pt>
                <c:pt idx="18">
                  <c:v>105.80506287856153</c:v>
                </c:pt>
                <c:pt idx="19">
                  <c:v>106.19414944183393</c:v>
                </c:pt>
                <c:pt idx="20">
                  <c:v>106.15883966645843</c:v>
                </c:pt>
                <c:pt idx="21">
                  <c:v>107.23103457641851</c:v>
                </c:pt>
                <c:pt idx="22">
                  <c:v>107.64049216394601</c:v>
                </c:pt>
                <c:pt idx="23">
                  <c:v>107.93451394736127</c:v>
                </c:pt>
                <c:pt idx="24">
                  <c:v>107.85846212347556</c:v>
                </c:pt>
                <c:pt idx="25">
                  <c:v>108.92182958959177</c:v>
                </c:pt>
                <c:pt idx="26">
                  <c:v>109.34758399652334</c:v>
                </c:pt>
                <c:pt idx="27">
                  <c:v>109.66333487247739</c:v>
                </c:pt>
                <c:pt idx="28">
                  <c:v>109.5764185023223</c:v>
                </c:pt>
                <c:pt idx="29">
                  <c:v>110.5175598229079</c:v>
                </c:pt>
                <c:pt idx="30">
                  <c:v>110.71719586060787</c:v>
                </c:pt>
                <c:pt idx="31">
                  <c:v>110.90325121547112</c:v>
                </c:pt>
                <c:pt idx="32">
                  <c:v>110.73756688486297</c:v>
                </c:pt>
                <c:pt idx="33">
                  <c:v>111.68278241029959</c:v>
                </c:pt>
                <c:pt idx="34">
                  <c:v>111.77988429258222</c:v>
                </c:pt>
                <c:pt idx="35">
                  <c:v>111.82605861422712</c:v>
                </c:pt>
                <c:pt idx="36">
                  <c:v>111.52660455767716</c:v>
                </c:pt>
                <c:pt idx="37">
                  <c:v>112.31767933291685</c:v>
                </c:pt>
                <c:pt idx="38">
                  <c:v>112.39848439579542</c:v>
                </c:pt>
                <c:pt idx="39">
                  <c:v>112.41885542005052</c:v>
                </c:pt>
                <c:pt idx="40">
                  <c:v>112.06304152972811</c:v>
                </c:pt>
              </c:numCache>
            </c:numRef>
          </c:val>
          <c:smooth val="0"/>
          <c:extLst>
            <c:ext xmlns:c16="http://schemas.microsoft.com/office/drawing/2014/chart" uri="{C3380CC4-5D6E-409C-BE32-E72D297353CC}">
              <c16:uniqueId val="{00000002-0A72-46F8-AD6B-E93F65B58927}"/>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100</c:v>
                </c:pt>
                <c:pt idx="1">
                  <c:v>100.48410828778141</c:v>
                </c:pt>
                <c:pt idx="2">
                  <c:v>100.72806836981299</c:v>
                </c:pt>
                <c:pt idx="3">
                  <c:v>101.01395909094374</c:v>
                </c:pt>
                <c:pt idx="4">
                  <c:v>101.40505759745062</c:v>
                </c:pt>
                <c:pt idx="5">
                  <c:v>101.73440370819324</c:v>
                </c:pt>
                <c:pt idx="6">
                  <c:v>101.9669281613796</c:v>
                </c:pt>
                <c:pt idx="7">
                  <c:v>102.20783874238577</c:v>
                </c:pt>
                <c:pt idx="8">
                  <c:v>102.56005611081886</c:v>
                </c:pt>
                <c:pt idx="9">
                  <c:v>102.88025371848531</c:v>
                </c:pt>
                <c:pt idx="10">
                  <c:v>103.13641180461848</c:v>
                </c:pt>
                <c:pt idx="11">
                  <c:v>103.43831240613255</c:v>
                </c:pt>
                <c:pt idx="12">
                  <c:v>103.77756939520771</c:v>
                </c:pt>
                <c:pt idx="13">
                  <c:v>104.19992528722487</c:v>
                </c:pt>
                <c:pt idx="14">
                  <c:v>104.47209325374136</c:v>
                </c:pt>
                <c:pt idx="15">
                  <c:v>104.69394445333882</c:v>
                </c:pt>
                <c:pt idx="16">
                  <c:v>105.19634974727261</c:v>
                </c:pt>
                <c:pt idx="17">
                  <c:v>105.68426991133576</c:v>
                </c:pt>
                <c:pt idx="18">
                  <c:v>106.24690285052108</c:v>
                </c:pt>
                <c:pt idx="19">
                  <c:v>106.69441712599776</c:v>
                </c:pt>
                <c:pt idx="20">
                  <c:v>106.99021872546105</c:v>
                </c:pt>
                <c:pt idx="21">
                  <c:v>107.32718858876716</c:v>
                </c:pt>
                <c:pt idx="22">
                  <c:v>107.43925775145041</c:v>
                </c:pt>
                <c:pt idx="23">
                  <c:v>107.48804976785674</c:v>
                </c:pt>
                <c:pt idx="24">
                  <c:v>107.7381088519391</c:v>
                </c:pt>
                <c:pt idx="25">
                  <c:v>107.83111863321363</c:v>
                </c:pt>
                <c:pt idx="26">
                  <c:v>108.01027681845558</c:v>
                </c:pt>
                <c:pt idx="27">
                  <c:v>108.24737552318003</c:v>
                </c:pt>
                <c:pt idx="28">
                  <c:v>108.56299887930837</c:v>
                </c:pt>
                <c:pt idx="29">
                  <c:v>108.88090936120577</c:v>
                </c:pt>
                <c:pt idx="30">
                  <c:v>109.15002782669686</c:v>
                </c:pt>
                <c:pt idx="31">
                  <c:v>109.27353261822535</c:v>
                </c:pt>
                <c:pt idx="32">
                  <c:v>109.22550297707538</c:v>
                </c:pt>
                <c:pt idx="33">
                  <c:v>109.45726505500538</c:v>
                </c:pt>
                <c:pt idx="34">
                  <c:v>109.3840770303959</c:v>
                </c:pt>
                <c:pt idx="35">
                  <c:v>109.47632443641409</c:v>
                </c:pt>
                <c:pt idx="36">
                  <c:v>109.68445288139728</c:v>
                </c:pt>
                <c:pt idx="37">
                  <c:v>109.87962094702254</c:v>
                </c:pt>
                <c:pt idx="38">
                  <c:v>110.13120478161761</c:v>
                </c:pt>
                <c:pt idx="39">
                  <c:v>110.24708582058261</c:v>
                </c:pt>
                <c:pt idx="40">
                  <c:v>110.42624400582454</c:v>
                </c:pt>
              </c:numCache>
            </c:numRef>
          </c:val>
          <c:smooth val="0"/>
          <c:extLst>
            <c:ext xmlns:c16="http://schemas.microsoft.com/office/drawing/2014/chart" uri="{C3380CC4-5D6E-409C-BE32-E72D297353CC}">
              <c16:uniqueId val="{00000003-0A72-46F8-AD6B-E93F65B5892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Grafdata'!$B$48</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Grafdata'!$C$48:$AQ$48</c:f>
              <c:numCache>
                <c:formatCode>General</c:formatCode>
                <c:ptCount val="41"/>
                <c:pt idx="0">
                  <c:v>100</c:v>
                </c:pt>
                <c:pt idx="1">
                  <c:v>106.94066964344584</c:v>
                </c:pt>
                <c:pt idx="2">
                  <c:v>107.21492400849729</c:v>
                </c:pt>
                <c:pt idx="3">
                  <c:v>106.18243371514966</c:v>
                </c:pt>
                <c:pt idx="4">
                  <c:v>103.37259551429388</c:v>
                </c:pt>
                <c:pt idx="5">
                  <c:v>109.72751674122735</c:v>
                </c:pt>
                <c:pt idx="6">
                  <c:v>110.30056459326259</c:v>
                </c:pt>
                <c:pt idx="7">
                  <c:v>109.5707561472047</c:v>
                </c:pt>
                <c:pt idx="8">
                  <c:v>106.90017346155847</c:v>
                </c:pt>
                <c:pt idx="9">
                  <c:v>115.10284575110201</c:v>
                </c:pt>
                <c:pt idx="10">
                  <c:v>115.01595386768541</c:v>
                </c:pt>
                <c:pt idx="11">
                  <c:v>112.52444374819432</c:v>
                </c:pt>
                <c:pt idx="12">
                  <c:v>112.31261948061906</c:v>
                </c:pt>
                <c:pt idx="13">
                  <c:v>119.67007800565139</c:v>
                </c:pt>
                <c:pt idx="14">
                  <c:v>119.84161007461056</c:v>
                </c:pt>
                <c:pt idx="15">
                  <c:v>118.54739318453214</c:v>
                </c:pt>
                <c:pt idx="16">
                  <c:v>117.8082377810174</c:v>
                </c:pt>
                <c:pt idx="17">
                  <c:v>125.88978021812035</c:v>
                </c:pt>
                <c:pt idx="18">
                  <c:v>126.21835853713314</c:v>
                </c:pt>
                <c:pt idx="19">
                  <c:v>125.6116143490387</c:v>
                </c:pt>
                <c:pt idx="20">
                  <c:v>123.1741749738743</c:v>
                </c:pt>
                <c:pt idx="21">
                  <c:v>131.3715480963393</c:v>
                </c:pt>
                <c:pt idx="22">
                  <c:v>131.75670532713869</c:v>
                </c:pt>
                <c:pt idx="23">
                  <c:v>130.87100419027794</c:v>
                </c:pt>
                <c:pt idx="24">
                  <c:v>129.15252842870254</c:v>
                </c:pt>
                <c:pt idx="25">
                  <c:v>137.7269365800901</c:v>
                </c:pt>
                <c:pt idx="26">
                  <c:v>136.63258430132706</c:v>
                </c:pt>
                <c:pt idx="27">
                  <c:v>135.93568011683843</c:v>
                </c:pt>
                <c:pt idx="28">
                  <c:v>133.97163129544521</c:v>
                </c:pt>
                <c:pt idx="29">
                  <c:v>144.35606798104487</c:v>
                </c:pt>
                <c:pt idx="30">
                  <c:v>142.68471976722137</c:v>
                </c:pt>
                <c:pt idx="31">
                  <c:v>140.50276095996364</c:v>
                </c:pt>
                <c:pt idx="32">
                  <c:v>139.90302879357347</c:v>
                </c:pt>
                <c:pt idx="33">
                  <c:v>143.67231144098668</c:v>
                </c:pt>
                <c:pt idx="34">
                  <c:v>143.90354689367328</c:v>
                </c:pt>
                <c:pt idx="35">
                  <c:v>142.58393181248789</c:v>
                </c:pt>
                <c:pt idx="36">
                  <c:v>143.69682671357444</c:v>
                </c:pt>
                <c:pt idx="37">
                  <c:v>154.03446493685996</c:v>
                </c:pt>
                <c:pt idx="38">
                  <c:v>153.30334661830557</c:v>
                </c:pt>
                <c:pt idx="39">
                  <c:v>150.83455982937988</c:v>
                </c:pt>
                <c:pt idx="40">
                  <c:v>152.38870626413598</c:v>
                </c:pt>
              </c:numCache>
            </c:numRef>
          </c:val>
          <c:smooth val="0"/>
          <c:extLst>
            <c:ext xmlns:c16="http://schemas.microsoft.com/office/drawing/2014/chart" uri="{C3380CC4-5D6E-409C-BE32-E72D297353CC}">
              <c16:uniqueId val="{00000000-02D4-495C-ACCF-ED5D34DAFF61}"/>
            </c:ext>
          </c:extLst>
        </c:ser>
        <c:ser>
          <c:idx val="1"/>
          <c:order val="1"/>
          <c:tx>
            <c:strRef>
              <c:f>'s4 Grafdata'!$B$49</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Grafdata'!$C$49:$AQ$49</c:f>
              <c:numCache>
                <c:formatCode>General</c:formatCode>
                <c:ptCount val="41"/>
                <c:pt idx="0">
                  <c:v>100</c:v>
                </c:pt>
                <c:pt idx="1">
                  <c:v>106.84874981369111</c:v>
                </c:pt>
                <c:pt idx="2">
                  <c:v>106.74783801451835</c:v>
                </c:pt>
                <c:pt idx="3">
                  <c:v>105.56338051156075</c:v>
                </c:pt>
                <c:pt idx="4">
                  <c:v>102.58829479214641</c:v>
                </c:pt>
                <c:pt idx="5">
                  <c:v>108.66269764292355</c:v>
                </c:pt>
                <c:pt idx="6">
                  <c:v>108.81390009234299</c:v>
                </c:pt>
                <c:pt idx="7">
                  <c:v>107.92086852575042</c:v>
                </c:pt>
                <c:pt idx="8">
                  <c:v>105.05177092072654</c:v>
                </c:pt>
                <c:pt idx="9">
                  <c:v>112.92142548759855</c:v>
                </c:pt>
                <c:pt idx="10">
                  <c:v>112.41881606192104</c:v>
                </c:pt>
                <c:pt idx="11">
                  <c:v>109.76290471410083</c:v>
                </c:pt>
                <c:pt idx="12">
                  <c:v>109.42386299049878</c:v>
                </c:pt>
                <c:pt idx="13">
                  <c:v>116.39854094566955</c:v>
                </c:pt>
                <c:pt idx="14">
                  <c:v>116.13241733173832</c:v>
                </c:pt>
                <c:pt idx="15">
                  <c:v>114.71534652526339</c:v>
                </c:pt>
                <c:pt idx="16">
                  <c:v>113.74434771685287</c:v>
                </c:pt>
                <c:pt idx="17">
                  <c:v>121.25365648219852</c:v>
                </c:pt>
                <c:pt idx="18">
                  <c:v>120.84116420635452</c:v>
                </c:pt>
                <c:pt idx="19">
                  <c:v>119.81870748187853</c:v>
                </c:pt>
                <c:pt idx="20">
                  <c:v>117.10746750050301</c:v>
                </c:pt>
                <c:pt idx="21">
                  <c:v>124.70562191268637</c:v>
                </c:pt>
                <c:pt idx="22">
                  <c:v>124.45676915092587</c:v>
                </c:pt>
                <c:pt idx="23">
                  <c:v>123.36452102767745</c:v>
                </c:pt>
                <c:pt idx="24">
                  <c:v>121.5708253792865</c:v>
                </c:pt>
                <c:pt idx="25">
                  <c:v>129.46470733024267</c:v>
                </c:pt>
                <c:pt idx="26">
                  <c:v>127.96350941290288</c:v>
                </c:pt>
                <c:pt idx="27">
                  <c:v>127.00411784833314</c:v>
                </c:pt>
                <c:pt idx="28">
                  <c:v>124.9536329597954</c:v>
                </c:pt>
                <c:pt idx="29">
                  <c:v>134.45935091839797</c:v>
                </c:pt>
                <c:pt idx="30">
                  <c:v>132.36967356524434</c:v>
                </c:pt>
                <c:pt idx="31">
                  <c:v>130.16792484943798</c:v>
                </c:pt>
                <c:pt idx="32">
                  <c:v>129.53522470730857</c:v>
                </c:pt>
                <c:pt idx="33">
                  <c:v>133.11777614359221</c:v>
                </c:pt>
                <c:pt idx="34">
                  <c:v>132.86188915666204</c:v>
                </c:pt>
                <c:pt idx="35">
                  <c:v>131.62577439280605</c:v>
                </c:pt>
                <c:pt idx="36">
                  <c:v>132.55326090214658</c:v>
                </c:pt>
                <c:pt idx="37">
                  <c:v>142.0114612356297</c:v>
                </c:pt>
                <c:pt idx="38">
                  <c:v>140.93337926289178</c:v>
                </c:pt>
                <c:pt idx="39">
                  <c:v>138.48755407494767</c:v>
                </c:pt>
                <c:pt idx="40">
                  <c:v>139.81059905997824</c:v>
                </c:pt>
              </c:numCache>
            </c:numRef>
          </c:val>
          <c:smooth val="0"/>
          <c:extLst>
            <c:ext xmlns:c16="http://schemas.microsoft.com/office/drawing/2014/chart" uri="{C3380CC4-5D6E-409C-BE32-E72D297353CC}">
              <c16:uniqueId val="{00000001-02D4-495C-ACCF-ED5D34DAFF61}"/>
            </c:ext>
          </c:extLst>
        </c:ser>
        <c:ser>
          <c:idx val="2"/>
          <c:order val="2"/>
          <c:tx>
            <c:strRef>
              <c:f>'s4 Grafdata'!$B$50</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Grafdata'!$C$50:$AQ$50</c:f>
              <c:numCache>
                <c:formatCode>General</c:formatCode>
                <c:ptCount val="41"/>
                <c:pt idx="0">
                  <c:v>100</c:v>
                </c:pt>
                <c:pt idx="1">
                  <c:v>106.56693789731297</c:v>
                </c:pt>
                <c:pt idx="2">
                  <c:v>104.33982853289154</c:v>
                </c:pt>
                <c:pt idx="3">
                  <c:v>105.18120977441126</c:v>
                </c:pt>
                <c:pt idx="4">
                  <c:v>103.11429317667695</c:v>
                </c:pt>
                <c:pt idx="5">
                  <c:v>107.36084481151457</c:v>
                </c:pt>
                <c:pt idx="6">
                  <c:v>105.23897080695608</c:v>
                </c:pt>
                <c:pt idx="7">
                  <c:v>107.52371153875151</c:v>
                </c:pt>
                <c:pt idx="8">
                  <c:v>106.15559513894064</c:v>
                </c:pt>
                <c:pt idx="9">
                  <c:v>110.45446159576903</c:v>
                </c:pt>
                <c:pt idx="10">
                  <c:v>106.18494168358005</c:v>
                </c:pt>
                <c:pt idx="11">
                  <c:v>108.76454708057909</c:v>
                </c:pt>
                <c:pt idx="12">
                  <c:v>109.83634908540697</c:v>
                </c:pt>
                <c:pt idx="13">
                  <c:v>113.9606277191222</c:v>
                </c:pt>
                <c:pt idx="14">
                  <c:v>111.10257952109738</c:v>
                </c:pt>
                <c:pt idx="15">
                  <c:v>112.6228447388511</c:v>
                </c:pt>
                <c:pt idx="16">
                  <c:v>111.86738468644656</c:v>
                </c:pt>
                <c:pt idx="17">
                  <c:v>116.38536420350542</c:v>
                </c:pt>
                <c:pt idx="18">
                  <c:v>116.25834962626568</c:v>
                </c:pt>
                <c:pt idx="19">
                  <c:v>117.76457597025892</c:v>
                </c:pt>
                <c:pt idx="20">
                  <c:v>115.80577166644044</c:v>
                </c:pt>
                <c:pt idx="21">
                  <c:v>121.90497907963424</c:v>
                </c:pt>
                <c:pt idx="22">
                  <c:v>118.35570829566555</c:v>
                </c:pt>
                <c:pt idx="23">
                  <c:v>120.48824924529281</c:v>
                </c:pt>
                <c:pt idx="24">
                  <c:v>121.08428686880704</c:v>
                </c:pt>
                <c:pt idx="25">
                  <c:v>126.10227771277972</c:v>
                </c:pt>
                <c:pt idx="26">
                  <c:v>116.94624282394888</c:v>
                </c:pt>
                <c:pt idx="27">
                  <c:v>120.85862695465899</c:v>
                </c:pt>
                <c:pt idx="28">
                  <c:v>120.78020599173834</c:v>
                </c:pt>
                <c:pt idx="29">
                  <c:v>127.7192870967046</c:v>
                </c:pt>
                <c:pt idx="30">
                  <c:v>121.91725199288264</c:v>
                </c:pt>
                <c:pt idx="31">
                  <c:v>121.35158410908153</c:v>
                </c:pt>
                <c:pt idx="32">
                  <c:v>125.44763947527969</c:v>
                </c:pt>
                <c:pt idx="33">
                  <c:v>128.82746344843187</c:v>
                </c:pt>
                <c:pt idx="34">
                  <c:v>125.64806631661061</c:v>
                </c:pt>
                <c:pt idx="35">
                  <c:v>127.90900130234868</c:v>
                </c:pt>
                <c:pt idx="36">
                  <c:v>135.74011647907929</c:v>
                </c:pt>
                <c:pt idx="37">
                  <c:v>135.6209933894894</c:v>
                </c:pt>
                <c:pt idx="38">
                  <c:v>131.95061658048203</c:v>
                </c:pt>
                <c:pt idx="39">
                  <c:v>135.24967718753021</c:v>
                </c:pt>
                <c:pt idx="40">
                  <c:v>140.81845264037747</c:v>
                </c:pt>
              </c:numCache>
            </c:numRef>
          </c:val>
          <c:smooth val="0"/>
          <c:extLst>
            <c:ext xmlns:c16="http://schemas.microsoft.com/office/drawing/2014/chart" uri="{C3380CC4-5D6E-409C-BE32-E72D297353CC}">
              <c16:uniqueId val="{00000002-02D4-495C-ACCF-ED5D34DAFF61}"/>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Grafdata!$B$41</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Grafdata!$C$41:$AQ$41</c:f>
              <c:numCache>
                <c:formatCode>General</c:formatCode>
                <c:ptCount val="41"/>
                <c:pt idx="0">
                  <c:v>100</c:v>
                </c:pt>
                <c:pt idx="1">
                  <c:v>108.55826291217325</c:v>
                </c:pt>
                <c:pt idx="2">
                  <c:v>107.68055566623228</c:v>
                </c:pt>
                <c:pt idx="3">
                  <c:v>106.18439306695217</c:v>
                </c:pt>
                <c:pt idx="4">
                  <c:v>103.19177805575764</c:v>
                </c:pt>
                <c:pt idx="5">
                  <c:v>110.73614528212943</c:v>
                </c:pt>
                <c:pt idx="6">
                  <c:v>109.72570183593224</c:v>
                </c:pt>
                <c:pt idx="7">
                  <c:v>109.9279987074508</c:v>
                </c:pt>
                <c:pt idx="8">
                  <c:v>105.99218225905422</c:v>
                </c:pt>
                <c:pt idx="9">
                  <c:v>115.68263525726951</c:v>
                </c:pt>
                <c:pt idx="10">
                  <c:v>114.01821136229111</c:v>
                </c:pt>
                <c:pt idx="11">
                  <c:v>112.22144380700064</c:v>
                </c:pt>
                <c:pt idx="12">
                  <c:v>111.35570461283734</c:v>
                </c:pt>
                <c:pt idx="13">
                  <c:v>119.70660032514976</c:v>
                </c:pt>
                <c:pt idx="14">
                  <c:v>118.55832255377398</c:v>
                </c:pt>
                <c:pt idx="15">
                  <c:v>118.17877350457088</c:v>
                </c:pt>
                <c:pt idx="16">
                  <c:v>116.31453236699147</c:v>
                </c:pt>
                <c:pt idx="17">
                  <c:v>125.58985108981896</c:v>
                </c:pt>
                <c:pt idx="18">
                  <c:v>124.04894910622338</c:v>
                </c:pt>
                <c:pt idx="19">
                  <c:v>124.41956398284724</c:v>
                </c:pt>
                <c:pt idx="20">
                  <c:v>121.0263999978113</c:v>
                </c:pt>
                <c:pt idx="21">
                  <c:v>129.90612951088278</c:v>
                </c:pt>
                <c:pt idx="22">
                  <c:v>128.68025451725165</c:v>
                </c:pt>
                <c:pt idx="23">
                  <c:v>129.15919699309475</c:v>
                </c:pt>
                <c:pt idx="24">
                  <c:v>126.78848563252642</c:v>
                </c:pt>
                <c:pt idx="25">
                  <c:v>136.34495658228127</c:v>
                </c:pt>
                <c:pt idx="26">
                  <c:v>133.85626187172301</c:v>
                </c:pt>
                <c:pt idx="27">
                  <c:v>134.03258930696609</c:v>
                </c:pt>
                <c:pt idx="28">
                  <c:v>131.63010132212395</c:v>
                </c:pt>
                <c:pt idx="29">
                  <c:v>143.52910112911334</c:v>
                </c:pt>
                <c:pt idx="30">
                  <c:v>141.80936918038722</c:v>
                </c:pt>
                <c:pt idx="31">
                  <c:v>140.40878147629374</c:v>
                </c:pt>
                <c:pt idx="32">
                  <c:v>139.38916385891443</c:v>
                </c:pt>
                <c:pt idx="33">
                  <c:v>143.33274294329507</c:v>
                </c:pt>
                <c:pt idx="34">
                  <c:v>142.5454237056303</c:v>
                </c:pt>
                <c:pt idx="35">
                  <c:v>140.79172311944927</c:v>
                </c:pt>
                <c:pt idx="36">
                  <c:v>141.38733889588286</c:v>
                </c:pt>
                <c:pt idx="37">
                  <c:v>154.52922773268745</c:v>
                </c:pt>
                <c:pt idx="38">
                  <c:v>152.20639483002279</c:v>
                </c:pt>
                <c:pt idx="39">
                  <c:v>151.30164087638019</c:v>
                </c:pt>
                <c:pt idx="40">
                  <c:v>151.36570305373243</c:v>
                </c:pt>
              </c:numCache>
            </c:numRef>
          </c:val>
          <c:smooth val="0"/>
          <c:extLst>
            <c:ext xmlns:c16="http://schemas.microsoft.com/office/drawing/2014/chart" uri="{C3380CC4-5D6E-409C-BE32-E72D297353CC}">
              <c16:uniqueId val="{00000000-DC06-418E-9414-F8CE58FEC989}"/>
            </c:ext>
          </c:extLst>
        </c:ser>
        <c:ser>
          <c:idx val="1"/>
          <c:order val="1"/>
          <c:tx>
            <c:strRef>
              <c:f>Grafdata!$B$42</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Grafdata!$C$42:$AQ$42</c:f>
              <c:numCache>
                <c:formatCode>General</c:formatCode>
                <c:ptCount val="41"/>
                <c:pt idx="0">
                  <c:v>100</c:v>
                </c:pt>
                <c:pt idx="1">
                  <c:v>108.88671834860051</c:v>
                </c:pt>
                <c:pt idx="2">
                  <c:v>105.19348240360377</c:v>
                </c:pt>
                <c:pt idx="3">
                  <c:v>101.98793929025011</c:v>
                </c:pt>
                <c:pt idx="4">
                  <c:v>101.30469717317537</c:v>
                </c:pt>
                <c:pt idx="5">
                  <c:v>107.29344671139424</c:v>
                </c:pt>
                <c:pt idx="6">
                  <c:v>102.9770469493007</c:v>
                </c:pt>
                <c:pt idx="7">
                  <c:v>103.02479957650324</c:v>
                </c:pt>
                <c:pt idx="8">
                  <c:v>98.895087999790348</c:v>
                </c:pt>
                <c:pt idx="9">
                  <c:v>112.12593181166314</c:v>
                </c:pt>
                <c:pt idx="10">
                  <c:v>105.0022728212961</c:v>
                </c:pt>
                <c:pt idx="11">
                  <c:v>103.25843801550702</c:v>
                </c:pt>
                <c:pt idx="12">
                  <c:v>105.62102170035536</c:v>
                </c:pt>
                <c:pt idx="13">
                  <c:v>114.4302239348665</c:v>
                </c:pt>
                <c:pt idx="14">
                  <c:v>108.20064800012753</c:v>
                </c:pt>
                <c:pt idx="15">
                  <c:v>106.3552425586961</c:v>
                </c:pt>
                <c:pt idx="16">
                  <c:v>106.79932970364072</c:v>
                </c:pt>
                <c:pt idx="17">
                  <c:v>115.78526588695128</c:v>
                </c:pt>
                <c:pt idx="18">
                  <c:v>110.48410061398324</c:v>
                </c:pt>
                <c:pt idx="19">
                  <c:v>112.48350422480813</c:v>
                </c:pt>
                <c:pt idx="20">
                  <c:v>111.59425784566133</c:v>
                </c:pt>
                <c:pt idx="21">
                  <c:v>114.08839094978747</c:v>
                </c:pt>
                <c:pt idx="22">
                  <c:v>107.90014164887212</c:v>
                </c:pt>
                <c:pt idx="23">
                  <c:v>108.89505835518587</c:v>
                </c:pt>
                <c:pt idx="24">
                  <c:v>110.41140941369213</c:v>
                </c:pt>
                <c:pt idx="25">
                  <c:v>122.00403128821873</c:v>
                </c:pt>
                <c:pt idx="26">
                  <c:v>113.78144578515035</c:v>
                </c:pt>
                <c:pt idx="27">
                  <c:v>113.40024871704217</c:v>
                </c:pt>
                <c:pt idx="28">
                  <c:v>114.4158819862331</c:v>
                </c:pt>
                <c:pt idx="29">
                  <c:v>128.89521611391143</c:v>
                </c:pt>
                <c:pt idx="30">
                  <c:v>120.96193459250944</c:v>
                </c:pt>
                <c:pt idx="31">
                  <c:v>119.38540016286795</c:v>
                </c:pt>
                <c:pt idx="32">
                  <c:v>121.0419156825559</c:v>
                </c:pt>
                <c:pt idx="33">
                  <c:v>126.26069409943034</c:v>
                </c:pt>
                <c:pt idx="34">
                  <c:v>118.14406116183868</c:v>
                </c:pt>
                <c:pt idx="35">
                  <c:v>119.83162616668733</c:v>
                </c:pt>
                <c:pt idx="36">
                  <c:v>123.37323260302023</c:v>
                </c:pt>
                <c:pt idx="37">
                  <c:v>137.23252339480686</c:v>
                </c:pt>
                <c:pt idx="38">
                  <c:v>125.72375696056436</c:v>
                </c:pt>
                <c:pt idx="39">
                  <c:v>124.61113240700081</c:v>
                </c:pt>
                <c:pt idx="40">
                  <c:v>128.81704697266747</c:v>
                </c:pt>
              </c:numCache>
            </c:numRef>
          </c:val>
          <c:smooth val="0"/>
          <c:extLst>
            <c:ext xmlns:c16="http://schemas.microsoft.com/office/drawing/2014/chart" uri="{C3380CC4-5D6E-409C-BE32-E72D297353CC}">
              <c16:uniqueId val="{00000001-DC06-418E-9414-F8CE58FEC989}"/>
            </c:ext>
          </c:extLst>
        </c:ser>
        <c:ser>
          <c:idx val="2"/>
          <c:order val="2"/>
          <c:tx>
            <c:strRef>
              <c:f>Grafdata!$B$43</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Grafdata!$C$43:$AQ$43</c:f>
              <c:numCache>
                <c:formatCode>General</c:formatCode>
                <c:ptCount val="41"/>
                <c:pt idx="0">
                  <c:v>100</c:v>
                </c:pt>
                <c:pt idx="1">
                  <c:v>107.56163429556482</c:v>
                </c:pt>
                <c:pt idx="2">
                  <c:v>108.58978573333307</c:v>
                </c:pt>
                <c:pt idx="3">
                  <c:v>107.30516892583674</c:v>
                </c:pt>
                <c:pt idx="4">
                  <c:v>104.57728886960786</c:v>
                </c:pt>
                <c:pt idx="5">
                  <c:v>111.79739844506834</c:v>
                </c:pt>
                <c:pt idx="6">
                  <c:v>112.74839121093646</c:v>
                </c:pt>
                <c:pt idx="7">
                  <c:v>112.33701218955866</c:v>
                </c:pt>
                <c:pt idx="8">
                  <c:v>110.11892955967986</c:v>
                </c:pt>
                <c:pt idx="9">
                  <c:v>116.88048110470471</c:v>
                </c:pt>
                <c:pt idx="10">
                  <c:v>118.3022880762441</c:v>
                </c:pt>
                <c:pt idx="11">
                  <c:v>115.49138903650856</c:v>
                </c:pt>
                <c:pt idx="12">
                  <c:v>114.67338344163602</c:v>
                </c:pt>
                <c:pt idx="13">
                  <c:v>121.14566339293557</c:v>
                </c:pt>
                <c:pt idx="14">
                  <c:v>123.28560827957509</c:v>
                </c:pt>
                <c:pt idx="15">
                  <c:v>122.54939633372628</c:v>
                </c:pt>
                <c:pt idx="16">
                  <c:v>120.87900711885602</c:v>
                </c:pt>
                <c:pt idx="17">
                  <c:v>128.76654266593459</c:v>
                </c:pt>
                <c:pt idx="18">
                  <c:v>129.44634333382427</c:v>
                </c:pt>
                <c:pt idx="19">
                  <c:v>127.96174451201084</c:v>
                </c:pt>
                <c:pt idx="20">
                  <c:v>125.14270267835767</c:v>
                </c:pt>
                <c:pt idx="21">
                  <c:v>135.76553476486075</c:v>
                </c:pt>
                <c:pt idx="22">
                  <c:v>137.2686865257181</c:v>
                </c:pt>
                <c:pt idx="23">
                  <c:v>136.72000415965044</c:v>
                </c:pt>
                <c:pt idx="24">
                  <c:v>134.10149804965991</c:v>
                </c:pt>
                <c:pt idx="25">
                  <c:v>140.69863510596477</c:v>
                </c:pt>
                <c:pt idx="26">
                  <c:v>141.37061160535313</c:v>
                </c:pt>
                <c:pt idx="27">
                  <c:v>140.88874124548474</c:v>
                </c:pt>
                <c:pt idx="28">
                  <c:v>138.65074266684746</c:v>
                </c:pt>
                <c:pt idx="29">
                  <c:v>147.67867047902541</c:v>
                </c:pt>
                <c:pt idx="30">
                  <c:v>149.81934844087988</c:v>
                </c:pt>
                <c:pt idx="31">
                  <c:v>147.39853639789709</c:v>
                </c:pt>
                <c:pt idx="32">
                  <c:v>146.8797054719289</c:v>
                </c:pt>
                <c:pt idx="33">
                  <c:v>148.54938058776696</c:v>
                </c:pt>
                <c:pt idx="34">
                  <c:v>152.88679708608126</c:v>
                </c:pt>
                <c:pt idx="35">
                  <c:v>148.31506608404263</c:v>
                </c:pt>
                <c:pt idx="36">
                  <c:v>149.21014356949203</c:v>
                </c:pt>
                <c:pt idx="37">
                  <c:v>160.56041676036418</c:v>
                </c:pt>
                <c:pt idx="38">
                  <c:v>163.34593771914768</c:v>
                </c:pt>
                <c:pt idx="39">
                  <c:v>161.84595061948067</c:v>
                </c:pt>
                <c:pt idx="40">
                  <c:v>161.76031051958861</c:v>
                </c:pt>
              </c:numCache>
            </c:numRef>
          </c:val>
          <c:smooth val="0"/>
          <c:extLst>
            <c:ext xmlns:c16="http://schemas.microsoft.com/office/drawing/2014/chart" uri="{C3380CC4-5D6E-409C-BE32-E72D297353CC}">
              <c16:uniqueId val="{00000002-DC06-418E-9414-F8CE58FEC989}"/>
            </c:ext>
          </c:extLst>
        </c:ser>
        <c:ser>
          <c:idx val="3"/>
          <c:order val="3"/>
          <c:tx>
            <c:strRef>
              <c:f>Grafdata!$B$44</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Grafdata!$C$44:$AQ$44</c:f>
              <c:numCache>
                <c:formatCode>General</c:formatCode>
                <c:ptCount val="41"/>
                <c:pt idx="0">
                  <c:v>100</c:v>
                </c:pt>
                <c:pt idx="1">
                  <c:v>113.02577772547241</c:v>
                </c:pt>
                <c:pt idx="2">
                  <c:v>110.02806385206976</c:v>
                </c:pt>
                <c:pt idx="3">
                  <c:v>112.39840163404004</c:v>
                </c:pt>
                <c:pt idx="4">
                  <c:v>101.18152811905833</c:v>
                </c:pt>
                <c:pt idx="5">
                  <c:v>115.06121284972551</c:v>
                </c:pt>
                <c:pt idx="6">
                  <c:v>113.06795885738872</c:v>
                </c:pt>
                <c:pt idx="7">
                  <c:v>117.06883493571607</c:v>
                </c:pt>
                <c:pt idx="8">
                  <c:v>104.34007544680132</c:v>
                </c:pt>
                <c:pt idx="9">
                  <c:v>119.59798979314554</c:v>
                </c:pt>
                <c:pt idx="10">
                  <c:v>117.14318423266597</c:v>
                </c:pt>
                <c:pt idx="11">
                  <c:v>120.71838666190945</c:v>
                </c:pt>
                <c:pt idx="12">
                  <c:v>110.11268108848837</c:v>
                </c:pt>
                <c:pt idx="13">
                  <c:v>127.35695779560596</c:v>
                </c:pt>
                <c:pt idx="14">
                  <c:v>123.20757400367965</c:v>
                </c:pt>
                <c:pt idx="15">
                  <c:v>129.07638411851553</c:v>
                </c:pt>
                <c:pt idx="16">
                  <c:v>119.37729154294664</c:v>
                </c:pt>
                <c:pt idx="17">
                  <c:v>137.06631559397511</c:v>
                </c:pt>
                <c:pt idx="18">
                  <c:v>134.46355035989791</c:v>
                </c:pt>
                <c:pt idx="19">
                  <c:v>140.16293670832016</c:v>
                </c:pt>
                <c:pt idx="20">
                  <c:v>126.28796544964818</c:v>
                </c:pt>
                <c:pt idx="21">
                  <c:v>144.41808705127755</c:v>
                </c:pt>
                <c:pt idx="22">
                  <c:v>142.88972381190737</c:v>
                </c:pt>
                <c:pt idx="23">
                  <c:v>147.45448331896782</c:v>
                </c:pt>
                <c:pt idx="24">
                  <c:v>135.02019409000951</c:v>
                </c:pt>
                <c:pt idx="25">
                  <c:v>154.72711598730794</c:v>
                </c:pt>
                <c:pt idx="26">
                  <c:v>151.84882326844183</c:v>
                </c:pt>
                <c:pt idx="27">
                  <c:v>157.24972159051913</c:v>
                </c:pt>
                <c:pt idx="28">
                  <c:v>143.91551100263962</c:v>
                </c:pt>
                <c:pt idx="29">
                  <c:v>163.88787528491113</c:v>
                </c:pt>
                <c:pt idx="30">
                  <c:v>159.36931373099216</c:v>
                </c:pt>
                <c:pt idx="31">
                  <c:v>164.04599691469559</c:v>
                </c:pt>
                <c:pt idx="32">
                  <c:v>152.43857647855788</c:v>
                </c:pt>
                <c:pt idx="33">
                  <c:v>165.03124568545661</c:v>
                </c:pt>
                <c:pt idx="34">
                  <c:v>157.83430135990471</c:v>
                </c:pt>
                <c:pt idx="35">
                  <c:v>161.33484858383554</c:v>
                </c:pt>
                <c:pt idx="36">
                  <c:v>151.64753725081863</c:v>
                </c:pt>
                <c:pt idx="37">
                  <c:v>172.44780311645658</c:v>
                </c:pt>
                <c:pt idx="38">
                  <c:v>169.2564989049809</c:v>
                </c:pt>
                <c:pt idx="39">
                  <c:v>172.20639417167075</c:v>
                </c:pt>
                <c:pt idx="40">
                  <c:v>160.9240596955508</c:v>
                </c:pt>
              </c:numCache>
            </c:numRef>
          </c:val>
          <c:smooth val="0"/>
          <c:extLst>
            <c:ext xmlns:c16="http://schemas.microsoft.com/office/drawing/2014/chart" uri="{C3380CC4-5D6E-409C-BE32-E72D297353CC}">
              <c16:uniqueId val="{00000003-DC06-418E-9414-F8CE58FEC98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70.844730490748191</c:v>
                </c:pt>
                <c:pt idx="2">
                  <c:v>82.316975060337896</c:v>
                </c:pt>
                <c:pt idx="3">
                  <c:v>118.29444891391795</c:v>
                </c:pt>
                <c:pt idx="4">
                  <c:v>125.87288817377313</c:v>
                </c:pt>
                <c:pt idx="5">
                  <c:v>104.79485116653258</c:v>
                </c:pt>
                <c:pt idx="6">
                  <c:v>141.80209171359613</c:v>
                </c:pt>
                <c:pt idx="7">
                  <c:v>140.45052292839904</c:v>
                </c:pt>
                <c:pt idx="8">
                  <c:v>148.46339501206756</c:v>
                </c:pt>
                <c:pt idx="9">
                  <c:v>124.87530168946098</c:v>
                </c:pt>
                <c:pt idx="10">
                  <c:v>178.42316975060339</c:v>
                </c:pt>
                <c:pt idx="11">
                  <c:v>182.02735317779565</c:v>
                </c:pt>
                <c:pt idx="12">
                  <c:v>212.71118262268703</c:v>
                </c:pt>
                <c:pt idx="13">
                  <c:v>189.42880128720836</c:v>
                </c:pt>
                <c:pt idx="14">
                  <c:v>189.63797264682219</c:v>
                </c:pt>
                <c:pt idx="15">
                  <c:v>239.45293644408687</c:v>
                </c:pt>
                <c:pt idx="16">
                  <c:v>266.72566371681415</c:v>
                </c:pt>
                <c:pt idx="17">
                  <c:v>235.91311343523734</c:v>
                </c:pt>
                <c:pt idx="18">
                  <c:v>242.02735317779565</c:v>
                </c:pt>
                <c:pt idx="19">
                  <c:v>273.08125502815767</c:v>
                </c:pt>
                <c:pt idx="20">
                  <c:v>284.98793242156074</c:v>
                </c:pt>
                <c:pt idx="21">
                  <c:v>204.55349959774739</c:v>
                </c:pt>
                <c:pt idx="22">
                  <c:v>263.57200321802094</c:v>
                </c:pt>
                <c:pt idx="23">
                  <c:v>221.86645213193887</c:v>
                </c:pt>
                <c:pt idx="24">
                  <c:v>231.21480289621883</c:v>
                </c:pt>
                <c:pt idx="25">
                  <c:v>177.58648431214803</c:v>
                </c:pt>
                <c:pt idx="26">
                  <c:v>221.11021721641191</c:v>
                </c:pt>
                <c:pt idx="27">
                  <c:v>187.03137570394208</c:v>
                </c:pt>
                <c:pt idx="28">
                  <c:v>203.44328238133548</c:v>
                </c:pt>
                <c:pt idx="29">
                  <c:v>143.13757039420756</c:v>
                </c:pt>
                <c:pt idx="30">
                  <c:v>226.87047465808527</c:v>
                </c:pt>
                <c:pt idx="31">
                  <c:v>190.7481898632341</c:v>
                </c:pt>
                <c:pt idx="32">
                  <c:v>201.19066773934031</c:v>
                </c:pt>
                <c:pt idx="33">
                  <c:v>165.29364440868866</c:v>
                </c:pt>
                <c:pt idx="34">
                  <c:v>206.79002413515687</c:v>
                </c:pt>
                <c:pt idx="35">
                  <c:v>247.9646017699115</c:v>
                </c:pt>
                <c:pt idx="36">
                  <c:v>236.18664521319388</c:v>
                </c:pt>
                <c:pt idx="37">
                  <c:v>177.71520514883346</c:v>
                </c:pt>
                <c:pt idx="38">
                  <c:v>248.52775543041031</c:v>
                </c:pt>
                <c:pt idx="39">
                  <c:v>220.37007240547064</c:v>
                </c:pt>
                <c:pt idx="40">
                  <c:v>204.05470635559132</c:v>
                </c:pt>
              </c:numCache>
            </c:numRef>
          </c:val>
          <c:smooth val="0"/>
          <c:extLst>
            <c:ext xmlns:c16="http://schemas.microsoft.com/office/drawing/2014/chart" uri="{C3380CC4-5D6E-409C-BE32-E72D297353CC}">
              <c16:uniqueId val="{00000000-1FB9-4220-BECA-051F9345EB09}"/>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100</c:v>
                </c:pt>
                <c:pt idx="1">
                  <c:v>48.253968253968253</c:v>
                </c:pt>
                <c:pt idx="2">
                  <c:v>84.444444444444443</c:v>
                </c:pt>
                <c:pt idx="3">
                  <c:v>37.142857142857146</c:v>
                </c:pt>
                <c:pt idx="4">
                  <c:v>108.25396825396825</c:v>
                </c:pt>
                <c:pt idx="5">
                  <c:v>80.952380952380949</c:v>
                </c:pt>
                <c:pt idx="6">
                  <c:v>133.01587301587301</c:v>
                </c:pt>
                <c:pt idx="7">
                  <c:v>109.84126984126983</c:v>
                </c:pt>
                <c:pt idx="8">
                  <c:v>172.69841269841271</c:v>
                </c:pt>
                <c:pt idx="9">
                  <c:v>154.92063492063491</c:v>
                </c:pt>
                <c:pt idx="10">
                  <c:v>62.539682539682538</c:v>
                </c:pt>
                <c:pt idx="11">
                  <c:v>313.33333333333331</c:v>
                </c:pt>
                <c:pt idx="12">
                  <c:v>278.09523809523807</c:v>
                </c:pt>
                <c:pt idx="13">
                  <c:v>222.53968253968253</c:v>
                </c:pt>
                <c:pt idx="14">
                  <c:v>310.79365079365078</c:v>
                </c:pt>
                <c:pt idx="15">
                  <c:v>214.92063492063491</c:v>
                </c:pt>
                <c:pt idx="16">
                  <c:v>304.12698412698415</c:v>
                </c:pt>
                <c:pt idx="17">
                  <c:v>217.14285714285714</c:v>
                </c:pt>
                <c:pt idx="18">
                  <c:v>238.0952380952381</c:v>
                </c:pt>
                <c:pt idx="19">
                  <c:v>159.04761904761904</c:v>
                </c:pt>
                <c:pt idx="20">
                  <c:v>297.77777777777777</c:v>
                </c:pt>
                <c:pt idx="21">
                  <c:v>213.33333333333334</c:v>
                </c:pt>
                <c:pt idx="22">
                  <c:v>164.76190476190476</c:v>
                </c:pt>
                <c:pt idx="23">
                  <c:v>178.4126984126984</c:v>
                </c:pt>
                <c:pt idx="24">
                  <c:v>180.31746031746033</c:v>
                </c:pt>
                <c:pt idx="25">
                  <c:v>84.126984126984127</c:v>
                </c:pt>
                <c:pt idx="26">
                  <c:v>97.777777777777771</c:v>
                </c:pt>
                <c:pt idx="27">
                  <c:v>167.61904761904762</c:v>
                </c:pt>
                <c:pt idx="28">
                  <c:v>172.06349206349208</c:v>
                </c:pt>
                <c:pt idx="29">
                  <c:v>222.22222222222223</c:v>
                </c:pt>
                <c:pt idx="30">
                  <c:v>172.69841269841271</c:v>
                </c:pt>
                <c:pt idx="31">
                  <c:v>85.079365079365076</c:v>
                </c:pt>
                <c:pt idx="32">
                  <c:v>264.44444444444446</c:v>
                </c:pt>
                <c:pt idx="33">
                  <c:v>40</c:v>
                </c:pt>
                <c:pt idx="34">
                  <c:v>77.142857142857139</c:v>
                </c:pt>
                <c:pt idx="35">
                  <c:v>137.46031746031747</c:v>
                </c:pt>
                <c:pt idx="36">
                  <c:v>183.49206349206349</c:v>
                </c:pt>
                <c:pt idx="37">
                  <c:v>73.333333333333329</c:v>
                </c:pt>
                <c:pt idx="38">
                  <c:v>122.22222222222223</c:v>
                </c:pt>
                <c:pt idx="39">
                  <c:v>323.49206349206349</c:v>
                </c:pt>
                <c:pt idx="40">
                  <c:v>245.39682539682539</c:v>
                </c:pt>
              </c:numCache>
            </c:numRef>
          </c:val>
          <c:smooth val="0"/>
          <c:extLst>
            <c:ext xmlns:c16="http://schemas.microsoft.com/office/drawing/2014/chart" uri="{C3380CC4-5D6E-409C-BE32-E72D297353CC}">
              <c16:uniqueId val="{00000001-1FB9-4220-BECA-051F9345EB09}"/>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100</c:v>
                </c:pt>
                <c:pt idx="1">
                  <c:v>39.416058394160586</c:v>
                </c:pt>
                <c:pt idx="2">
                  <c:v>43.065693430656935</c:v>
                </c:pt>
                <c:pt idx="3">
                  <c:v>33.211678832116789</c:v>
                </c:pt>
                <c:pt idx="4">
                  <c:v>97.445255474452551</c:v>
                </c:pt>
                <c:pt idx="5">
                  <c:v>57.664233576642339</c:v>
                </c:pt>
                <c:pt idx="6">
                  <c:v>101.45985401459853</c:v>
                </c:pt>
                <c:pt idx="7">
                  <c:v>71.532846715328461</c:v>
                </c:pt>
                <c:pt idx="8">
                  <c:v>73.722627737226276</c:v>
                </c:pt>
                <c:pt idx="9">
                  <c:v>84.306569343065689</c:v>
                </c:pt>
                <c:pt idx="10">
                  <c:v>34.67153284671533</c:v>
                </c:pt>
                <c:pt idx="11">
                  <c:v>134.67153284671534</c:v>
                </c:pt>
                <c:pt idx="12">
                  <c:v>217.88321167883211</c:v>
                </c:pt>
                <c:pt idx="13">
                  <c:v>195.98540145985402</c:v>
                </c:pt>
                <c:pt idx="14">
                  <c:v>283.21167883211677</c:v>
                </c:pt>
                <c:pt idx="15">
                  <c:v>106.2043795620438</c:v>
                </c:pt>
                <c:pt idx="16">
                  <c:v>155.83941605839416</c:v>
                </c:pt>
                <c:pt idx="17">
                  <c:v>127.00729927007299</c:v>
                </c:pt>
                <c:pt idx="18">
                  <c:v>145.62043795620437</c:v>
                </c:pt>
                <c:pt idx="19">
                  <c:v>104.37956204379562</c:v>
                </c:pt>
                <c:pt idx="20">
                  <c:v>279.92700729927009</c:v>
                </c:pt>
                <c:pt idx="21">
                  <c:v>183.21167883211677</c:v>
                </c:pt>
                <c:pt idx="22">
                  <c:v>82.846715328467155</c:v>
                </c:pt>
                <c:pt idx="23">
                  <c:v>85.766423357664237</c:v>
                </c:pt>
                <c:pt idx="24">
                  <c:v>122.26277372262774</c:v>
                </c:pt>
                <c:pt idx="25">
                  <c:v>10.948905109489051</c:v>
                </c:pt>
                <c:pt idx="26">
                  <c:v>72.262773722627742</c:v>
                </c:pt>
                <c:pt idx="27">
                  <c:v>122.62773722627738</c:v>
                </c:pt>
                <c:pt idx="28">
                  <c:v>79.927007299270073</c:v>
                </c:pt>
                <c:pt idx="29">
                  <c:v>178.10218978102191</c:v>
                </c:pt>
                <c:pt idx="30">
                  <c:v>77.007299270072991</c:v>
                </c:pt>
                <c:pt idx="31">
                  <c:v>14.598540145985401</c:v>
                </c:pt>
                <c:pt idx="32">
                  <c:v>163.50364963503651</c:v>
                </c:pt>
                <c:pt idx="33">
                  <c:v>16.058394160583941</c:v>
                </c:pt>
                <c:pt idx="34">
                  <c:v>20.802919708029197</c:v>
                </c:pt>
                <c:pt idx="35">
                  <c:v>116.05839416058394</c:v>
                </c:pt>
                <c:pt idx="36">
                  <c:v>159.4890510948905</c:v>
                </c:pt>
                <c:pt idx="37">
                  <c:v>55.10948905109489</c:v>
                </c:pt>
                <c:pt idx="38">
                  <c:v>65.693430656934311</c:v>
                </c:pt>
                <c:pt idx="39">
                  <c:v>111.31386861313868</c:v>
                </c:pt>
                <c:pt idx="40">
                  <c:v>101.45985401459853</c:v>
                </c:pt>
              </c:numCache>
            </c:numRef>
          </c:val>
          <c:smooth val="0"/>
          <c:extLst>
            <c:ext xmlns:c16="http://schemas.microsoft.com/office/drawing/2014/chart" uri="{C3380CC4-5D6E-409C-BE32-E72D297353CC}">
              <c16:uniqueId val="{00000002-1FB9-4220-BECA-051F9345EB09}"/>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100</c:v>
                </c:pt>
                <c:pt idx="1">
                  <c:v>81.818181818181813</c:v>
                </c:pt>
                <c:pt idx="2">
                  <c:v>1245.4545454545455</c:v>
                </c:pt>
                <c:pt idx="3">
                  <c:v>118.18181818181819</c:v>
                </c:pt>
                <c:pt idx="4">
                  <c:v>172.72727272727272</c:v>
                </c:pt>
                <c:pt idx="5">
                  <c:v>727.27272727272725</c:v>
                </c:pt>
                <c:pt idx="6">
                  <c:v>790.90909090909088</c:v>
                </c:pt>
                <c:pt idx="7">
                  <c:v>1281.8181818181818</c:v>
                </c:pt>
                <c:pt idx="8">
                  <c:v>2700</c:v>
                </c:pt>
                <c:pt idx="9">
                  <c:v>1990.909090909091</c:v>
                </c:pt>
                <c:pt idx="10">
                  <c:v>654.5454545454545</c:v>
                </c:pt>
                <c:pt idx="11">
                  <c:v>5290.909090909091</c:v>
                </c:pt>
                <c:pt idx="12">
                  <c:v>954.5454545454545</c:v>
                </c:pt>
                <c:pt idx="13">
                  <c:v>1118.1818181818182</c:v>
                </c:pt>
                <c:pt idx="14">
                  <c:v>1109.090909090909</c:v>
                </c:pt>
                <c:pt idx="15">
                  <c:v>2827.2727272727275</c:v>
                </c:pt>
                <c:pt idx="16">
                  <c:v>3409.090909090909</c:v>
                </c:pt>
                <c:pt idx="17">
                  <c:v>2445.4545454545455</c:v>
                </c:pt>
                <c:pt idx="18">
                  <c:v>2354.5454545454545</c:v>
                </c:pt>
                <c:pt idx="19">
                  <c:v>1236.3636363636363</c:v>
                </c:pt>
                <c:pt idx="20">
                  <c:v>954.5454545454545</c:v>
                </c:pt>
                <c:pt idx="21">
                  <c:v>863.63636363636363</c:v>
                </c:pt>
                <c:pt idx="22">
                  <c:v>2072.7272727272725</c:v>
                </c:pt>
                <c:pt idx="23">
                  <c:v>1481.8181818181818</c:v>
                </c:pt>
                <c:pt idx="24">
                  <c:v>1472.7272727272727</c:v>
                </c:pt>
                <c:pt idx="25">
                  <c:v>1236.3636363636363</c:v>
                </c:pt>
                <c:pt idx="26">
                  <c:v>481.81818181818181</c:v>
                </c:pt>
                <c:pt idx="27">
                  <c:v>800</c:v>
                </c:pt>
                <c:pt idx="28">
                  <c:v>2327.2727272727275</c:v>
                </c:pt>
                <c:pt idx="29">
                  <c:v>1363.6363636363637</c:v>
                </c:pt>
                <c:pt idx="30">
                  <c:v>2063.6363636363635</c:v>
                </c:pt>
                <c:pt idx="31">
                  <c:v>1436.3636363636363</c:v>
                </c:pt>
                <c:pt idx="32">
                  <c:v>2563.6363636363635</c:v>
                </c:pt>
                <c:pt idx="33">
                  <c:v>345.45454545454544</c:v>
                </c:pt>
                <c:pt idx="34">
                  <c:v>781.81818181818187</c:v>
                </c:pt>
                <c:pt idx="35">
                  <c:v>127.27272727272727</c:v>
                </c:pt>
                <c:pt idx="36">
                  <c:v>18.181818181818183</c:v>
                </c:pt>
                <c:pt idx="37">
                  <c:v>0</c:v>
                </c:pt>
                <c:pt idx="38">
                  <c:v>818.18181818181813</c:v>
                </c:pt>
                <c:pt idx="39">
                  <c:v>4536.363636363636</c:v>
                </c:pt>
                <c:pt idx="40">
                  <c:v>4181.818181818182</c:v>
                </c:pt>
              </c:numCache>
            </c:numRef>
          </c:val>
          <c:smooth val="0"/>
          <c:extLst>
            <c:ext xmlns:c16="http://schemas.microsoft.com/office/drawing/2014/chart" uri="{C3380CC4-5D6E-409C-BE32-E72D297353CC}">
              <c16:uniqueId val="{00000003-1FB9-4220-BECA-051F9345EB0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102.90416653087905</c:v>
                </c:pt>
                <c:pt idx="2">
                  <c:v>109.27137781216156</c:v>
                </c:pt>
                <c:pt idx="3">
                  <c:v>116.79258311501046</c:v>
                </c:pt>
                <c:pt idx="4">
                  <c:v>121.35462199797192</c:v>
                </c:pt>
                <c:pt idx="5">
                  <c:v>126.20081123065144</c:v>
                </c:pt>
                <c:pt idx="6">
                  <c:v>130.55386706604756</c:v>
                </c:pt>
                <c:pt idx="7">
                  <c:v>137.30258251518342</c:v>
                </c:pt>
                <c:pt idx="8">
                  <c:v>43.828818808308974</c:v>
                </c:pt>
                <c:pt idx="9">
                  <c:v>77.189392318529883</c:v>
                </c:pt>
                <c:pt idx="10">
                  <c:v>143.55718453466409</c:v>
                </c:pt>
              </c:numCache>
            </c:numRef>
          </c:val>
          <c:smooth val="0"/>
          <c:extLst>
            <c:ext xmlns:c16="http://schemas.microsoft.com/office/drawing/2014/chart" uri="{C3380CC4-5D6E-409C-BE32-E72D297353CC}">
              <c16:uniqueId val="{00000000-2A4A-4D47-83DB-034EF1FB1605}"/>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Grafdata!$B$26:$L$26</c:f>
              <c:numCache>
                <c:formatCode>General</c:formatCode>
                <c:ptCount val="11"/>
                <c:pt idx="0">
                  <c:v>100</c:v>
                </c:pt>
                <c:pt idx="1">
                  <c:v>102.70524607139359</c:v>
                </c:pt>
                <c:pt idx="2">
                  <c:v>108.41239522550131</c:v>
                </c:pt>
                <c:pt idx="3">
                  <c:v>118.88564711808908</c:v>
                </c:pt>
                <c:pt idx="4">
                  <c:v>125.23998432755413</c:v>
                </c:pt>
                <c:pt idx="5">
                  <c:v>124.74252410338217</c:v>
                </c:pt>
                <c:pt idx="6">
                  <c:v>127.42643046051803</c:v>
                </c:pt>
                <c:pt idx="7">
                  <c:v>135.13041713893904</c:v>
                </c:pt>
                <c:pt idx="8">
                  <c:v>57.146355456669887</c:v>
                </c:pt>
                <c:pt idx="9">
                  <c:v>95.029245903474532</c:v>
                </c:pt>
                <c:pt idx="10">
                  <c:v>157.54166491750976</c:v>
                </c:pt>
              </c:numCache>
            </c:numRef>
          </c:val>
          <c:smooth val="0"/>
          <c:extLst>
            <c:ext xmlns:c16="http://schemas.microsoft.com/office/drawing/2014/chart" uri="{C3380CC4-5D6E-409C-BE32-E72D297353CC}">
              <c16:uniqueId val="{00000001-2A4A-4D47-83DB-034EF1FB1605}"/>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Grafdata!$B$27:$L$27</c:f>
              <c:numCache>
                <c:formatCode>General</c:formatCode>
                <c:ptCount val="11"/>
                <c:pt idx="0">
                  <c:v>100</c:v>
                </c:pt>
                <c:pt idx="1">
                  <c:v>105.00103249544763</c:v>
                </c:pt>
                <c:pt idx="2">
                  <c:v>106.25786104488539</c:v>
                </c:pt>
                <c:pt idx="3">
                  <c:v>113.61204452871276</c:v>
                </c:pt>
                <c:pt idx="4">
                  <c:v>116.92729354784208</c:v>
                </c:pt>
                <c:pt idx="5">
                  <c:v>119.49539131577465</c:v>
                </c:pt>
                <c:pt idx="6">
                  <c:v>132.80425763577315</c:v>
                </c:pt>
                <c:pt idx="7">
                  <c:v>138.01460511742289</c:v>
                </c:pt>
                <c:pt idx="8">
                  <c:v>50.395164166776176</c:v>
                </c:pt>
                <c:pt idx="9">
                  <c:v>91.638664138617202</c:v>
                </c:pt>
                <c:pt idx="10">
                  <c:v>168.74073100677691</c:v>
                </c:pt>
              </c:numCache>
            </c:numRef>
          </c:val>
          <c:smooth val="0"/>
          <c:extLst>
            <c:ext xmlns:c16="http://schemas.microsoft.com/office/drawing/2014/chart" uri="{C3380CC4-5D6E-409C-BE32-E72D297353CC}">
              <c16:uniqueId val="{00000002-2A4A-4D47-83DB-034EF1FB1605}"/>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val>
            <c:numRef>
              <c:f>Grafdata!$B$28:$L$28</c:f>
              <c:numCache>
                <c:formatCode>General</c:formatCode>
                <c:ptCount val="11"/>
                <c:pt idx="0">
                  <c:v>100</c:v>
                </c:pt>
                <c:pt idx="1">
                  <c:v>99.738124749541015</c:v>
                </c:pt>
                <c:pt idx="2">
                  <c:v>106.90008667045656</c:v>
                </c:pt>
                <c:pt idx="3">
                  <c:v>129.30113789921995</c:v>
                </c:pt>
                <c:pt idx="4">
                  <c:v>137.42113454423455</c:v>
                </c:pt>
                <c:pt idx="5">
                  <c:v>136.8451953813034</c:v>
                </c:pt>
                <c:pt idx="6">
                  <c:v>128.22940644716363</c:v>
                </c:pt>
                <c:pt idx="7">
                  <c:v>140.14053661127835</c:v>
                </c:pt>
                <c:pt idx="8">
                  <c:v>65.790332050362053</c:v>
                </c:pt>
                <c:pt idx="9">
                  <c:v>102.00367184514879</c:v>
                </c:pt>
                <c:pt idx="10">
                  <c:v>154.08888847469316</c:v>
                </c:pt>
              </c:numCache>
            </c:numRef>
          </c:val>
          <c:smooth val="0"/>
          <c:extLst>
            <c:ext xmlns:c16="http://schemas.microsoft.com/office/drawing/2014/chart" uri="{C3380CC4-5D6E-409C-BE32-E72D297353CC}">
              <c16:uniqueId val="{00000003-2A4A-4D47-83DB-034EF1FB160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2022-10-05</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05/10/2022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10/5/2022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10/5/2022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10/5/2022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10/5/2022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10/5/2022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10/5/2022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10/5/2022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9.jpg"/><Relationship Id="rId1" Type="http://schemas.openxmlformats.org/officeDocument/2006/relationships/slideLayout" Target="../slideLayouts/slideLayout11.xml"/><Relationship Id="rId5" Type="http://schemas.openxmlformats.org/officeDocument/2006/relationships/image" Target="../media/image10.png"/><Relationship Id="rId4" Type="http://schemas.openxmlformats.org/officeDocument/2006/relationships/hyperlink" Target="https://stockholmbusinessalliance.se/material/?cat=konjunkturrappor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Östgötakonjunkturen</a:t>
            </a:r>
            <a:r>
              <a:rPr lang="sv-SE" sz="3200" dirty="0">
                <a:solidFill>
                  <a:schemeClr val="bg1"/>
                </a:solidFill>
                <a:latin typeface="+mj-lt"/>
              </a:rPr>
              <a:t> </a:t>
            </a:r>
          </a:p>
          <a:p>
            <a:r>
              <a:rPr lang="sv-SE" sz="2000" dirty="0">
                <a:solidFill>
                  <a:schemeClr val="bg1"/>
                </a:solidFill>
                <a:latin typeface="+mj-lt"/>
              </a:rPr>
              <a:t>Östergötlands län, 2022 </a:t>
            </a:r>
            <a:r>
              <a:rPr lang="sv-SE" sz="2000" dirty="0" smtClean="0">
                <a:solidFill>
                  <a:schemeClr val="bg1"/>
                </a:solidFill>
                <a:latin typeface="+mj-lt"/>
              </a:rPr>
              <a:t>kv2</a:t>
            </a:r>
          </a:p>
          <a:p>
            <a:endParaRPr lang="sv-SE" sz="2000" dirty="0">
              <a:solidFill>
                <a:schemeClr val="bg1"/>
              </a:solidFill>
              <a:latin typeface="+mj-lt"/>
            </a:endParaRPr>
          </a:p>
          <a:p>
            <a:r>
              <a:rPr lang="sv-SE" sz="2000" dirty="0" smtClean="0">
                <a:solidFill>
                  <a:schemeClr val="bg1"/>
                </a:solidFill>
                <a:latin typeface="+mj-lt"/>
              </a:rPr>
              <a:t>September 2022</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gräs, utomhus, träd, himmel&#10;&#10;Automatiskt genererad beskrivning">
            <a:extLst>
              <a:ext uri="{FF2B5EF4-FFF2-40B4-BE49-F238E27FC236}">
                <a16:creationId xmlns:a16="http://schemas.microsoft.com/office/drawing/2014/main" id="{8AA6B40A-53C2-43FA-B03C-3A0D1001CE69}"/>
              </a:ext>
            </a:extLst>
          </p:cNvPr>
          <p:cNvPicPr>
            <a:picLocks noGrp="1" noChangeAspect="1"/>
          </p:cNvPicPr>
          <p:nvPr>
            <p:ph type="pic" sz="quarter" idx="13"/>
          </p:nvPr>
        </p:nvPicPr>
        <p:blipFill>
          <a:blip r:embed="rId3"/>
          <a:srcRect t="2400" b="2400"/>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Östergötlands län och Linköpings samt Norrköpings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2 jämförs med kvartal 2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308070C0-1191-4B66-B3E2-394281FD92D3}"/>
              </a:ext>
            </a:extLst>
          </p:cNvPr>
          <p:cNvPicPr>
            <a:picLocks noGrp="1" noChangeAspect="1"/>
          </p:cNvPicPr>
          <p:nvPr>
            <p:ph type="pic" sz="quarter" idx="13"/>
          </p:nvPr>
        </p:nvPicPr>
        <p:blipFill>
          <a:blip r:embed="rId2"/>
          <a:srcRect t="2400" b="2400"/>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83136" y="1314777"/>
            <a:ext cx="5154353" cy="4958868"/>
          </a:xfrm>
        </p:spPr>
        <p:txBody>
          <a:bodyPr/>
          <a:lstStyle/>
          <a:p>
            <a:pPr>
              <a:spcAft>
                <a:spcPts val="800"/>
              </a:spcAft>
            </a:pPr>
            <a:r>
              <a:rPr lang="sv-SE" sz="1200" b="1" dirty="0">
                <a:solidFill>
                  <a:srgbClr val="000000"/>
                </a:solidFill>
                <a:ea typeface="Times New Roman" panose="02020603050405020304" pitchFamily="18" charset="0"/>
                <a:cs typeface="Times New Roman" panose="02020603050405020304" pitchFamily="18" charset="0"/>
              </a:rPr>
              <a:t>Det andra kvartalet 2022 bjuder på blandad utveckling för Östergötlands län. Arbetslösheten sjunker och antalet lediga jobb blir fler. Däremot sjunker sysselsättningsnivån och antalet varsel fördubblas. Likaså sjunker nyföretagande och antal företagskonkurser ökar.</a:t>
            </a:r>
            <a:r>
              <a:rPr lang="sv-SE" sz="1200" b="1" dirty="0">
                <a:effectLst/>
                <a:ea typeface="Minion Pro" panose="02040503050201020203" pitchFamily="18" charset="0"/>
                <a:cs typeface="Times New Roman" panose="02020603050405020304" pitchFamily="18" charset="0"/>
              </a:rPr>
              <a:t> Därtill utgör inflationen och de stigande räntorna ett orosmoment för utvecklingen </a:t>
            </a:r>
            <a:r>
              <a:rPr lang="sv-SE" sz="1200" b="1" dirty="0">
                <a:ea typeface="Minion Pro" panose="02040503050201020203" pitchFamily="18" charset="0"/>
                <a:cs typeface="Times New Roman" panose="02020603050405020304" pitchFamily="18" charset="0"/>
              </a:rPr>
              <a:t>för länets </a:t>
            </a:r>
            <a:r>
              <a:rPr lang="sv-SE" sz="1200" b="1" dirty="0">
                <a:effectLst/>
                <a:ea typeface="Minion Pro" panose="02040503050201020203" pitchFamily="18" charset="0"/>
                <a:cs typeface="Times New Roman" panose="02020603050405020304" pitchFamily="18" charset="0"/>
              </a:rPr>
              <a:t>ekonomi framöver.</a:t>
            </a:r>
            <a:r>
              <a:rPr lang="sv-SE" sz="1200" b="1" dirty="0">
                <a:solidFill>
                  <a:srgbClr val="000000"/>
                </a:solidFill>
                <a:ea typeface="Times New Roman" panose="02020603050405020304" pitchFamily="18" charset="0"/>
                <a:cs typeface="Times New Roman" panose="02020603050405020304" pitchFamily="18" charset="0"/>
              </a:rPr>
              <a:t> </a:t>
            </a:r>
          </a:p>
          <a:p>
            <a:pPr>
              <a:spcBef>
                <a:spcPts val="1000"/>
              </a:spcBef>
              <a:spcAft>
                <a:spcPts val="800"/>
              </a:spcAft>
            </a:pPr>
            <a:r>
              <a:rPr lang="sv-SE" sz="1200" dirty="0">
                <a:solidFill>
                  <a:srgbClr val="000000"/>
                </a:solidFill>
                <a:ea typeface="Minion Pro" panose="02040503050201020203"/>
                <a:cs typeface="Times New Roman" panose="02020603050405020304" pitchFamily="18" charset="0"/>
              </a:rPr>
              <a:t>F</a:t>
            </a:r>
            <a:r>
              <a:rPr lang="sv-SE" sz="1200" kern="1200" dirty="0">
                <a:solidFill>
                  <a:srgbClr val="000000"/>
                </a:solidFill>
                <a:effectLst/>
                <a:ea typeface="Minion Pro" panose="02040503050201020203"/>
                <a:cs typeface="Times New Roman" panose="02020603050405020304" pitchFamily="18" charset="0"/>
              </a:rPr>
              <a:t>öretagskonkurserna ökar med 39 procent under kvartalet samtidigt som </a:t>
            </a:r>
            <a:r>
              <a:rPr lang="sv-SE" sz="1200" dirty="0">
                <a:solidFill>
                  <a:srgbClr val="000000"/>
                </a:solidFill>
                <a:ea typeface="Minion Pro" panose="02040503050201020203"/>
                <a:cs typeface="Times New Roman" panose="02020603050405020304" pitchFamily="18" charset="0"/>
              </a:rPr>
              <a:t>n</a:t>
            </a:r>
            <a:r>
              <a:rPr lang="sv-SE" sz="1200" kern="1200" dirty="0">
                <a:solidFill>
                  <a:srgbClr val="000000"/>
                </a:solidFill>
                <a:effectLst/>
                <a:ea typeface="Minion Pro" panose="02040503050201020203"/>
                <a:cs typeface="Times New Roman" panose="02020603050405020304" pitchFamily="18" charset="0"/>
              </a:rPr>
              <a:t>yföretagandet minskar med 4 procent. </a:t>
            </a:r>
            <a:r>
              <a:rPr lang="sv-SE" sz="1200" dirty="0">
                <a:solidFill>
                  <a:srgbClr val="000000"/>
                </a:solidFill>
                <a:ea typeface="Minion Pro" panose="02040503050201020203"/>
                <a:cs typeface="Times New Roman" panose="02020603050405020304" pitchFamily="18" charset="0"/>
              </a:rPr>
              <a:t>Ö</a:t>
            </a:r>
            <a:r>
              <a:rPr lang="sv-SE" sz="1200" kern="1200" dirty="0">
                <a:solidFill>
                  <a:srgbClr val="000000"/>
                </a:solidFill>
                <a:effectLst/>
                <a:ea typeface="Minion Pro" panose="02040503050201020203"/>
                <a:cs typeface="Times New Roman" panose="02020603050405020304" pitchFamily="18" charset="0"/>
              </a:rPr>
              <a:t>verlag fortsätter det att startas fler företag än som går i konkurs, för varje företag som går i konkurs startas cirka 8,8 nya företag. Positivt är också att lönesumman i privat sektor ökar med 7,1.</a:t>
            </a:r>
            <a:br>
              <a:rPr lang="sv-SE" sz="1200" kern="1200" dirty="0">
                <a:solidFill>
                  <a:srgbClr val="000000"/>
                </a:solidFill>
                <a:effectLst/>
                <a:ea typeface="Minion Pro" panose="02040503050201020203"/>
                <a:cs typeface="Times New Roman" panose="02020603050405020304" pitchFamily="18" charset="0"/>
              </a:rPr>
            </a:br>
            <a:r>
              <a:rPr lang="sv-SE" sz="1200" kern="1200" dirty="0">
                <a:solidFill>
                  <a:srgbClr val="000000"/>
                </a:solidFill>
                <a:effectLst/>
                <a:ea typeface="Minion Pro" panose="02040503050201020203"/>
                <a:cs typeface="Times New Roman" panose="02020603050405020304" pitchFamily="18" charset="0"/>
              </a:rPr>
              <a:t/>
            </a:r>
            <a:br>
              <a:rPr lang="sv-SE" sz="1200" kern="1200" dirty="0">
                <a:solidFill>
                  <a:srgbClr val="000000"/>
                </a:solidFill>
                <a:effectLst/>
                <a:ea typeface="Minion Pro" panose="02040503050201020203"/>
                <a:cs typeface="Times New Roman" panose="02020603050405020304" pitchFamily="18" charset="0"/>
              </a:rPr>
            </a:br>
            <a:r>
              <a:rPr lang="sv-SE" sz="1200" kern="1200" dirty="0">
                <a:solidFill>
                  <a:srgbClr val="000000"/>
                </a:solidFill>
                <a:effectLst/>
                <a:ea typeface="Minion Pro" panose="02040503050201020203"/>
                <a:cs typeface="Times New Roman" panose="02020603050405020304" pitchFamily="18" charset="0"/>
              </a:rPr>
              <a:t>Vad gäller utvecklingen på arbetsmarknaden under kvartalet finns både positiva och negativa nyheter jämfört med </a:t>
            </a:r>
            <a:r>
              <a:rPr lang="sv-SE" sz="1200" dirty="0">
                <a:solidFill>
                  <a:srgbClr val="000000"/>
                </a:solidFill>
                <a:ea typeface="Minion Pro" panose="02040503050201020203"/>
                <a:cs typeface="Times New Roman" panose="02020603050405020304" pitchFamily="18" charset="0"/>
              </a:rPr>
              <a:t>samma period förra</a:t>
            </a:r>
            <a:r>
              <a:rPr lang="sv-SE" sz="1200" kern="1200" dirty="0">
                <a:solidFill>
                  <a:srgbClr val="000000"/>
                </a:solidFill>
                <a:effectLst/>
                <a:ea typeface="Minion Pro" panose="02040503050201020203"/>
                <a:cs typeface="Times New Roman" panose="02020603050405020304" pitchFamily="18" charset="0"/>
              </a:rPr>
              <a:t> året. Arbetslösheten i länet sjunker med nästan 1 procentenhet eller 2 666 personer samtidigt som antalet lediga jobb ökar med 56 procent. Sysselsättningsnivån sjunker dock med 2 procent samtidigt som varslen ökar med 102 procent. Sammantaget ger dessa siffror en blandad bild över utvecklingen på arbetsmarknaden.</a:t>
            </a:r>
            <a:br>
              <a:rPr lang="sv-SE" sz="1200" kern="1200" dirty="0">
                <a:solidFill>
                  <a:srgbClr val="000000"/>
                </a:solidFill>
                <a:effectLst/>
                <a:ea typeface="Minion Pro" panose="02040503050201020203"/>
                <a:cs typeface="Times New Roman" panose="02020603050405020304" pitchFamily="18" charset="0"/>
              </a:rPr>
            </a:br>
            <a:r>
              <a:rPr lang="sv-SE" sz="1200" kern="1200" dirty="0">
                <a:solidFill>
                  <a:srgbClr val="000000"/>
                </a:solidFill>
                <a:effectLst/>
                <a:ea typeface="Minion Pro" panose="02040503050201020203"/>
                <a:cs typeface="Times New Roman" panose="02020603050405020304" pitchFamily="18" charset="0"/>
              </a:rPr>
              <a:t/>
            </a:r>
            <a:br>
              <a:rPr lang="sv-SE" sz="1200" kern="1200" dirty="0">
                <a:solidFill>
                  <a:srgbClr val="000000"/>
                </a:solidFill>
                <a:effectLst/>
                <a:ea typeface="Minion Pro" panose="02040503050201020203"/>
                <a:cs typeface="Times New Roman" panose="02020603050405020304" pitchFamily="18" charset="0"/>
              </a:rPr>
            </a:br>
            <a:r>
              <a:rPr lang="sv-SE" sz="1200" kern="1200" dirty="0">
                <a:solidFill>
                  <a:srgbClr val="000000"/>
                </a:solidFill>
                <a:effectLst/>
                <a:ea typeface="Minion Pro" panose="02040503050201020203"/>
                <a:cs typeface="Times New Roman" panose="02020603050405020304" pitchFamily="18" charset="0"/>
              </a:rPr>
              <a:t>Antalet invånare ökar med 0,5 procent i länet, med större ökning i Norrköping. Bostadsbyggandet ökar med 34 procent i länet och 22 900 procent i Norrköpings kommun, från väldigt låga nivåer. Däremot minskar bostadsbyggandet i Linköpings kommun med 36 procent.</a:t>
            </a:r>
            <a:r>
              <a:rPr lang="sv-SE" sz="1200" dirty="0">
                <a:ea typeface="Minion Pro" panose="02040503050201020203"/>
              </a:rPr>
              <a:t/>
            </a:r>
            <a:br>
              <a:rPr lang="sv-SE" sz="1200" dirty="0">
                <a:ea typeface="Minion Pro" panose="02040503050201020203"/>
              </a:rPr>
            </a:br>
            <a:r>
              <a:rPr lang="sv-SE" sz="1200" dirty="0">
                <a:ea typeface="Minion Pro" panose="02040503050201020203"/>
              </a:rPr>
              <a:t/>
            </a:r>
            <a:br>
              <a:rPr lang="sv-SE" sz="1200" dirty="0">
                <a:ea typeface="Minion Pro" panose="02040503050201020203"/>
              </a:rPr>
            </a:br>
            <a:r>
              <a:rPr lang="sv-SE" sz="1200" dirty="0">
                <a:ea typeface="Minion Pro" panose="02040503050201020203"/>
              </a:rPr>
              <a:t/>
            </a:r>
            <a:br>
              <a:rPr lang="sv-SE" sz="1200" dirty="0">
                <a:ea typeface="Minion Pro" panose="02040503050201020203"/>
              </a:rPr>
            </a:br>
            <a:r>
              <a:rPr lang="sv-SE" sz="1200" kern="1200" dirty="0">
                <a:solidFill>
                  <a:srgbClr val="000000"/>
                </a:solidFill>
                <a:effectLst/>
                <a:ea typeface="Times New Roman" panose="02020603050405020304" pitchFamily="18" charset="0"/>
                <a:cs typeface="Times New Roman" panose="02020603050405020304" pitchFamily="18" charset="0"/>
              </a:rPr>
              <a:t>Staffan Ingvarsson</a:t>
            </a:r>
            <a:br>
              <a:rPr lang="sv-SE" sz="1200" kern="1200" dirty="0">
                <a:solidFill>
                  <a:srgbClr val="000000"/>
                </a:solidFill>
                <a:effectLst/>
                <a:ea typeface="Times New Roman" panose="02020603050405020304" pitchFamily="18" charset="0"/>
                <a:cs typeface="Times New Roman" panose="02020603050405020304" pitchFamily="18" charset="0"/>
              </a:rPr>
            </a:br>
            <a:r>
              <a:rPr lang="sv-SE" sz="1200" kern="1200" dirty="0">
                <a:solidFill>
                  <a:srgbClr val="000000"/>
                </a:solidFill>
                <a:effectLst/>
                <a:ea typeface="Times New Roman" panose="02020603050405020304" pitchFamily="18" charset="0"/>
                <a:cs typeface="Times New Roman" panose="02020603050405020304" pitchFamily="18" charset="0"/>
              </a:rPr>
              <a:t>VD Stockholm Business Region</a:t>
            </a:r>
            <a:endParaRPr lang="sv-SE" sz="1200" dirty="0">
              <a:effectLst/>
              <a:ea typeface="Times New Roman" panose="02020603050405020304" pitchFamily="18" charset="0"/>
            </a:endParaRP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3136" y="619089"/>
            <a:ext cx="5218343" cy="500036"/>
          </a:xfrm>
        </p:spPr>
        <p:txBody>
          <a:bodyPr/>
          <a:lstStyle/>
          <a:p>
            <a:r>
              <a:rPr lang="sv-SE" sz="2800" dirty="0"/>
              <a:t>Blandad utveckling under årets andra kvartal</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Östergötland, 2022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20903" y="5223690"/>
            <a:ext cx="2922595" cy="415498"/>
          </a:xfrm>
          <a:prstGeom prst="rect">
            <a:avLst/>
          </a:prstGeom>
          <a:noFill/>
        </p:spPr>
        <p:txBody>
          <a:bodyPr wrap="none" rtlCol="0">
            <a:spAutoFit/>
          </a:bodyPr>
          <a:lstStyle/>
          <a:p>
            <a:r>
              <a:rPr lang="sv-SE" sz="700" dirty="0">
                <a:latin typeface="+mj-lt"/>
                <a:cs typeface="Arial" panose="020B0604020202020204" pitchFamily="34" charset="0"/>
              </a:rPr>
              <a:t>* Förändring i arbetslösheten visas i procentenheter, ej i procent</a:t>
            </a:r>
          </a:p>
          <a:p>
            <a:r>
              <a:rPr lang="sv-SE" sz="700" dirty="0">
                <a:latin typeface="+mj-lt"/>
                <a:cs typeface="Arial" panose="020B0604020202020204" pitchFamily="34" charset="0"/>
              </a:rPr>
              <a:t>** Lönesummorna är det tidigare kvartalets</a:t>
            </a:r>
          </a:p>
          <a:p>
            <a:pPr marL="171450" indent="-171450">
              <a:buFont typeface="Arial" panose="020B0604020202020204" pitchFamily="34" charset="0"/>
              <a:buChar char="•"/>
            </a:pPr>
            <a:endParaRPr lang="sv-SE" sz="700" dirty="0">
              <a:latin typeface="+mj-lt"/>
              <a:cs typeface="Arial" panose="020B0604020202020204" pitchFamily="34" charset="0"/>
            </a:endParaRPr>
          </a:p>
        </p:txBody>
      </p:sp>
      <p:cxnSp>
        <p:nvCxnSpPr>
          <p:cNvPr id="95" name="Rak koppling 94">
            <a:extLst>
              <a:ext uri="{FF2B5EF4-FFF2-40B4-BE49-F238E27FC236}">
                <a16:creationId xmlns:a16="http://schemas.microsoft.com/office/drawing/2014/main" id="{B17D57C4-D1A1-4129-8B74-53BFBD049ECA}"/>
              </a:ext>
            </a:extLst>
          </p:cNvPr>
          <p:cNvCxnSpPr>
            <a:cxnSpLocks/>
          </p:cNvCxnSpPr>
          <p:nvPr/>
        </p:nvCxnSpPr>
        <p:spPr>
          <a:xfrm rot="5400000">
            <a:off x="599697" y="3392155"/>
            <a:ext cx="3240000" cy="769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3" name="Tabell 72">
            <a:extLst>
              <a:ext uri="{FF2B5EF4-FFF2-40B4-BE49-F238E27FC236}">
                <a16:creationId xmlns:a16="http://schemas.microsoft.com/office/drawing/2014/main" id="{0D5FBE3F-3A3B-405D-8E4C-0B574F037E1D}"/>
              </a:ext>
            </a:extLst>
          </p:cNvPr>
          <p:cNvGraphicFramePr>
            <a:graphicFrameLocks noGrp="1"/>
          </p:cNvGraphicFramePr>
          <p:nvPr>
            <p:extLst>
              <p:ext uri="{D42A27DB-BD31-4B8C-83A1-F6EECF244321}">
                <p14:modId xmlns:p14="http://schemas.microsoft.com/office/powerpoint/2010/main" val="2773607414"/>
              </p:ext>
            </p:extLst>
          </p:nvPr>
        </p:nvGraphicFramePr>
        <p:xfrm>
          <a:off x="420903" y="1599039"/>
          <a:ext cx="5182756" cy="3494713"/>
        </p:xfrm>
        <a:graphic>
          <a:graphicData uri="http://schemas.openxmlformats.org/drawingml/2006/table">
            <a:tbl>
              <a:tblPr bandRow="1"/>
              <a:tblGrid>
                <a:gridCol w="1153209">
                  <a:extLst>
                    <a:ext uri="{9D8B030D-6E8A-4147-A177-3AD203B41FA5}">
                      <a16:colId xmlns:a16="http://schemas.microsoft.com/office/drawing/2014/main" val="3610426340"/>
                    </a:ext>
                  </a:extLst>
                </a:gridCol>
                <a:gridCol w="651828">
                  <a:extLst>
                    <a:ext uri="{9D8B030D-6E8A-4147-A177-3AD203B41FA5}">
                      <a16:colId xmlns:a16="http://schemas.microsoft.com/office/drawing/2014/main" val="1013583586"/>
                    </a:ext>
                  </a:extLst>
                </a:gridCol>
                <a:gridCol w="519453">
                  <a:extLst>
                    <a:ext uri="{9D8B030D-6E8A-4147-A177-3AD203B41FA5}">
                      <a16:colId xmlns:a16="http://schemas.microsoft.com/office/drawing/2014/main" val="1781218869"/>
                    </a:ext>
                  </a:extLst>
                </a:gridCol>
                <a:gridCol w="207781">
                  <a:extLst>
                    <a:ext uri="{9D8B030D-6E8A-4147-A177-3AD203B41FA5}">
                      <a16:colId xmlns:a16="http://schemas.microsoft.com/office/drawing/2014/main" val="3978909767"/>
                    </a:ext>
                  </a:extLst>
                </a:gridCol>
                <a:gridCol w="624620">
                  <a:extLst>
                    <a:ext uri="{9D8B030D-6E8A-4147-A177-3AD203B41FA5}">
                      <a16:colId xmlns:a16="http://schemas.microsoft.com/office/drawing/2014/main" val="2834698736"/>
                    </a:ext>
                  </a:extLst>
                </a:gridCol>
                <a:gridCol w="467507">
                  <a:extLst>
                    <a:ext uri="{9D8B030D-6E8A-4147-A177-3AD203B41FA5}">
                      <a16:colId xmlns:a16="http://schemas.microsoft.com/office/drawing/2014/main" val="3716900473"/>
                    </a:ext>
                  </a:extLst>
                </a:gridCol>
                <a:gridCol w="207781">
                  <a:extLst>
                    <a:ext uri="{9D8B030D-6E8A-4147-A177-3AD203B41FA5}">
                      <a16:colId xmlns:a16="http://schemas.microsoft.com/office/drawing/2014/main" val="2306815657"/>
                    </a:ext>
                  </a:extLst>
                </a:gridCol>
                <a:gridCol w="623343">
                  <a:extLst>
                    <a:ext uri="{9D8B030D-6E8A-4147-A177-3AD203B41FA5}">
                      <a16:colId xmlns:a16="http://schemas.microsoft.com/office/drawing/2014/main" val="2324693470"/>
                    </a:ext>
                  </a:extLst>
                </a:gridCol>
                <a:gridCol w="519453">
                  <a:extLst>
                    <a:ext uri="{9D8B030D-6E8A-4147-A177-3AD203B41FA5}">
                      <a16:colId xmlns:a16="http://schemas.microsoft.com/office/drawing/2014/main" val="3059590423"/>
                    </a:ext>
                  </a:extLst>
                </a:gridCol>
                <a:gridCol w="207781">
                  <a:extLst>
                    <a:ext uri="{9D8B030D-6E8A-4147-A177-3AD203B41FA5}">
                      <a16:colId xmlns:a16="http://schemas.microsoft.com/office/drawing/2014/main" val="4172107803"/>
                    </a:ext>
                  </a:extLst>
                </a:gridCol>
              </a:tblGrid>
              <a:tr h="239402">
                <a:tc>
                  <a:txBody>
                    <a:bodyPr/>
                    <a:lstStyle/>
                    <a:p>
                      <a:pPr algn="l" fontAlgn="b"/>
                      <a:r>
                        <a:rPr lang="sv-SE" sz="5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900" b="1" i="0" u="none" strike="noStrike">
                          <a:solidFill>
                            <a:srgbClr val="000000"/>
                          </a:solidFill>
                          <a:effectLst/>
                          <a:latin typeface="Futura Std Book" panose="020B0502020204020303" pitchFamily="34" charset="0"/>
                        </a:rPr>
                        <a:t>Östergötlands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Linköpings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Norrköpings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2789">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3940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222 200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24 630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10 164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7 376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-0,8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470,2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22 900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6" name="Bild 15" descr="Spela upp">
            <a:extLst>
              <a:ext uri="{FF2B5EF4-FFF2-40B4-BE49-F238E27FC236}">
                <a16:creationId xmlns:a16="http://schemas.microsoft.com/office/drawing/2014/main" id="{E38B1215-CF36-4AED-B3AA-92A32224C6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2724690" y="2385772"/>
            <a:ext cx="180000" cy="180000"/>
          </a:xfrm>
          <a:prstGeom prst="rect">
            <a:avLst/>
          </a:prstGeom>
        </p:spPr>
      </p:pic>
      <p:pic>
        <p:nvPicPr>
          <p:cNvPr id="21" name="Bild 20" descr="Spela upp">
            <a:extLst>
              <a:ext uri="{FF2B5EF4-FFF2-40B4-BE49-F238E27FC236}">
                <a16:creationId xmlns:a16="http://schemas.microsoft.com/office/drawing/2014/main" id="{E24A119D-379C-427C-BF49-678A7769E25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2716819" y="2962882"/>
            <a:ext cx="180000" cy="180000"/>
          </a:xfrm>
          <a:prstGeom prst="rect">
            <a:avLst/>
          </a:prstGeom>
        </p:spPr>
      </p:pic>
      <p:pic>
        <p:nvPicPr>
          <p:cNvPr id="23" name="Bild 22" descr="Spela upp">
            <a:extLst>
              <a:ext uri="{FF2B5EF4-FFF2-40B4-BE49-F238E27FC236}">
                <a16:creationId xmlns:a16="http://schemas.microsoft.com/office/drawing/2014/main" id="{0ED412E6-0EC0-4C66-A098-39D225BE2F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2714112" y="3492028"/>
            <a:ext cx="180000" cy="180000"/>
          </a:xfrm>
          <a:prstGeom prst="rect">
            <a:avLst/>
          </a:prstGeom>
        </p:spPr>
      </p:pic>
      <p:pic>
        <p:nvPicPr>
          <p:cNvPr id="24" name="Bild 23" descr="Spela upp">
            <a:extLst>
              <a:ext uri="{FF2B5EF4-FFF2-40B4-BE49-F238E27FC236}">
                <a16:creationId xmlns:a16="http://schemas.microsoft.com/office/drawing/2014/main" id="{F7EAE8B5-EDB5-4451-8636-586BE12DB92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2714112" y="3782336"/>
            <a:ext cx="180000" cy="180000"/>
          </a:xfrm>
          <a:prstGeom prst="rect">
            <a:avLst/>
          </a:prstGeom>
        </p:spPr>
      </p:pic>
      <p:pic>
        <p:nvPicPr>
          <p:cNvPr id="25" name="Bild 24" descr="Spela upp">
            <a:extLst>
              <a:ext uri="{FF2B5EF4-FFF2-40B4-BE49-F238E27FC236}">
                <a16:creationId xmlns:a16="http://schemas.microsoft.com/office/drawing/2014/main" id="{E191CA69-2F0C-4774-9952-ADB51F88B7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2714112" y="4056396"/>
            <a:ext cx="180000" cy="180000"/>
          </a:xfrm>
          <a:prstGeom prst="rect">
            <a:avLst/>
          </a:prstGeom>
        </p:spPr>
      </p:pic>
      <p:pic>
        <p:nvPicPr>
          <p:cNvPr id="26" name="Bild 25" descr="Spela upp">
            <a:extLst>
              <a:ext uri="{FF2B5EF4-FFF2-40B4-BE49-F238E27FC236}">
                <a16:creationId xmlns:a16="http://schemas.microsoft.com/office/drawing/2014/main" id="{5D84C4B8-FF59-4C87-8DE3-CD0AF6EA9B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2722660" y="4331957"/>
            <a:ext cx="180000" cy="180000"/>
          </a:xfrm>
          <a:prstGeom prst="rect">
            <a:avLst/>
          </a:prstGeom>
        </p:spPr>
      </p:pic>
      <p:pic>
        <p:nvPicPr>
          <p:cNvPr id="28" name="Bild 27" descr="Spela upp">
            <a:extLst>
              <a:ext uri="{FF2B5EF4-FFF2-40B4-BE49-F238E27FC236}">
                <a16:creationId xmlns:a16="http://schemas.microsoft.com/office/drawing/2014/main" id="{502C4997-C73E-4AAF-9D3C-3924DAC02F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2714114" y="4901029"/>
            <a:ext cx="180000" cy="180000"/>
          </a:xfrm>
          <a:prstGeom prst="rect">
            <a:avLst/>
          </a:prstGeom>
        </p:spPr>
      </p:pic>
      <p:pic>
        <p:nvPicPr>
          <p:cNvPr id="30" name="Bild 29" descr="Spela upp">
            <a:extLst>
              <a:ext uri="{FF2B5EF4-FFF2-40B4-BE49-F238E27FC236}">
                <a16:creationId xmlns:a16="http://schemas.microsoft.com/office/drawing/2014/main" id="{F10541B8-5D3B-4630-9FC3-301C9D94BE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a:off x="4083598" y="2683309"/>
            <a:ext cx="180000" cy="180000"/>
          </a:xfrm>
          <a:prstGeom prst="rect">
            <a:avLst/>
          </a:prstGeom>
        </p:spPr>
      </p:pic>
      <p:pic>
        <p:nvPicPr>
          <p:cNvPr id="33" name="Bild 32" descr="Spela upp">
            <a:extLst>
              <a:ext uri="{FF2B5EF4-FFF2-40B4-BE49-F238E27FC236}">
                <a16:creationId xmlns:a16="http://schemas.microsoft.com/office/drawing/2014/main" id="{5DB41425-FD35-4E7A-8CE4-547C8B547A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4083598" y="3513602"/>
            <a:ext cx="180000" cy="180000"/>
          </a:xfrm>
          <a:prstGeom prst="rect">
            <a:avLst/>
          </a:prstGeom>
        </p:spPr>
      </p:pic>
      <p:pic>
        <p:nvPicPr>
          <p:cNvPr id="34" name="Bild 33" descr="Spela upp">
            <a:extLst>
              <a:ext uri="{FF2B5EF4-FFF2-40B4-BE49-F238E27FC236}">
                <a16:creationId xmlns:a16="http://schemas.microsoft.com/office/drawing/2014/main" id="{6D7D03DC-139C-4E5F-B4B1-D3CE4F0DCB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4083598" y="3791023"/>
            <a:ext cx="180000" cy="180000"/>
          </a:xfrm>
          <a:prstGeom prst="rect">
            <a:avLst/>
          </a:prstGeom>
        </p:spPr>
      </p:pic>
      <p:pic>
        <p:nvPicPr>
          <p:cNvPr id="36" name="Bild 35" descr="Spela upp">
            <a:extLst>
              <a:ext uri="{FF2B5EF4-FFF2-40B4-BE49-F238E27FC236}">
                <a16:creationId xmlns:a16="http://schemas.microsoft.com/office/drawing/2014/main" id="{0571F7CA-CBC5-4CFD-8526-A7FBD67982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4083598" y="4319399"/>
            <a:ext cx="180000" cy="180000"/>
          </a:xfrm>
          <a:prstGeom prst="rect">
            <a:avLst/>
          </a:prstGeom>
        </p:spPr>
      </p:pic>
      <p:pic>
        <p:nvPicPr>
          <p:cNvPr id="38" name="Bild 37" descr="Spela upp">
            <a:extLst>
              <a:ext uri="{FF2B5EF4-FFF2-40B4-BE49-F238E27FC236}">
                <a16:creationId xmlns:a16="http://schemas.microsoft.com/office/drawing/2014/main" id="{F5988556-29B1-4F6F-A153-3C9B816EEB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4083598" y="4901029"/>
            <a:ext cx="180000" cy="180000"/>
          </a:xfrm>
          <a:prstGeom prst="rect">
            <a:avLst/>
          </a:prstGeom>
        </p:spPr>
      </p:pic>
      <p:pic>
        <p:nvPicPr>
          <p:cNvPr id="40" name="Bild 39" descr="Spela upp">
            <a:extLst>
              <a:ext uri="{FF2B5EF4-FFF2-40B4-BE49-F238E27FC236}">
                <a16:creationId xmlns:a16="http://schemas.microsoft.com/office/drawing/2014/main" id="{A74D5F63-2CD7-4AE7-8E56-0065CB94A0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6200000">
            <a:off x="5395402" y="2679012"/>
            <a:ext cx="180000" cy="180000"/>
          </a:xfrm>
          <a:prstGeom prst="rect">
            <a:avLst/>
          </a:prstGeom>
        </p:spPr>
      </p:pic>
      <p:pic>
        <p:nvPicPr>
          <p:cNvPr id="43" name="Bild 42" descr="Spela upp">
            <a:extLst>
              <a:ext uri="{FF2B5EF4-FFF2-40B4-BE49-F238E27FC236}">
                <a16:creationId xmlns:a16="http://schemas.microsoft.com/office/drawing/2014/main" id="{8A66ED72-1ABD-4EAD-90C2-21DB362085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394580" y="3493337"/>
            <a:ext cx="180000" cy="180000"/>
          </a:xfrm>
          <a:prstGeom prst="rect">
            <a:avLst/>
          </a:prstGeom>
        </p:spPr>
      </p:pic>
      <p:pic>
        <p:nvPicPr>
          <p:cNvPr id="45" name="Bild 44" descr="Spela upp">
            <a:extLst>
              <a:ext uri="{FF2B5EF4-FFF2-40B4-BE49-F238E27FC236}">
                <a16:creationId xmlns:a16="http://schemas.microsoft.com/office/drawing/2014/main" id="{8C1C2F14-8967-46E0-9BFE-9F7BAAF8B7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flipV="1">
            <a:off x="5395833" y="4055182"/>
            <a:ext cx="180000" cy="180000"/>
          </a:xfrm>
          <a:prstGeom prst="rect">
            <a:avLst/>
          </a:prstGeom>
        </p:spPr>
      </p:pic>
      <p:pic>
        <p:nvPicPr>
          <p:cNvPr id="46" name="Bild 45" descr="Spela upp">
            <a:extLst>
              <a:ext uri="{FF2B5EF4-FFF2-40B4-BE49-F238E27FC236}">
                <a16:creationId xmlns:a16="http://schemas.microsoft.com/office/drawing/2014/main" id="{3DDCE91E-0F52-4415-8D3C-0773E9576D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5394580" y="4319400"/>
            <a:ext cx="180000" cy="180000"/>
          </a:xfrm>
          <a:prstGeom prst="rect">
            <a:avLst/>
          </a:prstGeom>
        </p:spPr>
      </p:pic>
      <p:pic>
        <p:nvPicPr>
          <p:cNvPr id="47" name="Bild 46" descr="Spela upp">
            <a:extLst>
              <a:ext uri="{FF2B5EF4-FFF2-40B4-BE49-F238E27FC236}">
                <a16:creationId xmlns:a16="http://schemas.microsoft.com/office/drawing/2014/main" id="{FF85C455-CAD3-4770-9D88-D09D1FC838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394580" y="4582156"/>
            <a:ext cx="180000" cy="180000"/>
          </a:xfrm>
          <a:prstGeom prst="rect">
            <a:avLst/>
          </a:prstGeom>
        </p:spPr>
      </p:pic>
      <p:pic>
        <p:nvPicPr>
          <p:cNvPr id="48" name="Bild 47" descr="Spela upp">
            <a:extLst>
              <a:ext uri="{FF2B5EF4-FFF2-40B4-BE49-F238E27FC236}">
                <a16:creationId xmlns:a16="http://schemas.microsoft.com/office/drawing/2014/main" id="{7308E1BC-9759-4875-89D3-7A656D5548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394580" y="4900772"/>
            <a:ext cx="180000" cy="180000"/>
          </a:xfrm>
          <a:prstGeom prst="rect">
            <a:avLst/>
          </a:prstGeom>
        </p:spPr>
      </p:pic>
      <p:pic>
        <p:nvPicPr>
          <p:cNvPr id="39" name="Bild 38" descr="Spela upp">
            <a:extLst>
              <a:ext uri="{FF2B5EF4-FFF2-40B4-BE49-F238E27FC236}">
                <a16:creationId xmlns:a16="http://schemas.microsoft.com/office/drawing/2014/main" id="{51CF4F05-70C9-43A6-BDE7-7295774279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4083598" y="4077056"/>
            <a:ext cx="180000" cy="180000"/>
          </a:xfrm>
          <a:prstGeom prst="rect">
            <a:avLst/>
          </a:prstGeom>
        </p:spPr>
      </p:pic>
      <p:pic>
        <p:nvPicPr>
          <p:cNvPr id="42" name="Bild 41" descr="Spela upp">
            <a:extLst>
              <a:ext uri="{FF2B5EF4-FFF2-40B4-BE49-F238E27FC236}">
                <a16:creationId xmlns:a16="http://schemas.microsoft.com/office/drawing/2014/main" id="{0B158D02-FC05-410C-948A-1C813C5723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2729780" y="4603996"/>
            <a:ext cx="180000" cy="180000"/>
          </a:xfrm>
          <a:prstGeom prst="rect">
            <a:avLst/>
          </a:prstGeom>
        </p:spPr>
      </p:pic>
      <p:pic>
        <p:nvPicPr>
          <p:cNvPr id="49" name="Bild 48" descr="Spela upp">
            <a:extLst>
              <a:ext uri="{FF2B5EF4-FFF2-40B4-BE49-F238E27FC236}">
                <a16:creationId xmlns:a16="http://schemas.microsoft.com/office/drawing/2014/main" id="{E93055B3-D9AA-4F83-B853-A3A6C89C9B8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5384609" y="3782472"/>
            <a:ext cx="180000" cy="180000"/>
          </a:xfrm>
          <a:prstGeom prst="rect">
            <a:avLst/>
          </a:prstGeom>
        </p:spPr>
      </p:pic>
      <p:pic>
        <p:nvPicPr>
          <p:cNvPr id="44" name="Bild 43" descr="Spela upp">
            <a:extLst>
              <a:ext uri="{FF2B5EF4-FFF2-40B4-BE49-F238E27FC236}">
                <a16:creationId xmlns:a16="http://schemas.microsoft.com/office/drawing/2014/main" id="{2EA6FBBC-D950-A3E6-BA42-B4AD65F7749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a:off x="2722660" y="2679012"/>
            <a:ext cx="180000" cy="180000"/>
          </a:xfrm>
          <a:prstGeom prst="rect">
            <a:avLst/>
          </a:prstGeom>
        </p:spPr>
      </p:pic>
      <p:pic>
        <p:nvPicPr>
          <p:cNvPr id="50" name="Bild 49" descr="Spela upp">
            <a:extLst>
              <a:ext uri="{FF2B5EF4-FFF2-40B4-BE49-F238E27FC236}">
                <a16:creationId xmlns:a16="http://schemas.microsoft.com/office/drawing/2014/main" id="{74836578-C201-F608-20FC-D1974E5F9A5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5400000">
            <a:off x="2710836" y="3208835"/>
            <a:ext cx="180000" cy="180000"/>
          </a:xfrm>
          <a:prstGeom prst="rect">
            <a:avLst/>
          </a:prstGeom>
        </p:spPr>
      </p:pic>
      <p:pic>
        <p:nvPicPr>
          <p:cNvPr id="51" name="Bild 50" descr="Spela upp">
            <a:extLst>
              <a:ext uri="{FF2B5EF4-FFF2-40B4-BE49-F238E27FC236}">
                <a16:creationId xmlns:a16="http://schemas.microsoft.com/office/drawing/2014/main" id="{FC1BA590-01E7-2C6A-2B6C-F9E2C6763E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4083598" y="2918455"/>
            <a:ext cx="180000" cy="180000"/>
          </a:xfrm>
          <a:prstGeom prst="rect">
            <a:avLst/>
          </a:prstGeom>
        </p:spPr>
      </p:pic>
      <p:pic>
        <p:nvPicPr>
          <p:cNvPr id="52" name="Bild 51" descr="Spela upp">
            <a:extLst>
              <a:ext uri="{FF2B5EF4-FFF2-40B4-BE49-F238E27FC236}">
                <a16:creationId xmlns:a16="http://schemas.microsoft.com/office/drawing/2014/main" id="{EA7AA840-1EDA-2E64-AF76-9CE496760A4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a:off x="4083598" y="4624514"/>
            <a:ext cx="180000" cy="180000"/>
          </a:xfrm>
          <a:prstGeom prst="rect">
            <a:avLst/>
          </a:prstGeom>
        </p:spPr>
      </p:pic>
      <p:pic>
        <p:nvPicPr>
          <p:cNvPr id="53" name="Bild 52" descr="Spela upp">
            <a:extLst>
              <a:ext uri="{FF2B5EF4-FFF2-40B4-BE49-F238E27FC236}">
                <a16:creationId xmlns:a16="http://schemas.microsoft.com/office/drawing/2014/main" id="{9A2F461D-ECED-603F-A72A-2D684B7E24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5394580" y="2951722"/>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170632"/>
            <a:ext cx="4722408" cy="1272636"/>
          </a:xfrm>
        </p:spPr>
        <p:txBody>
          <a:bodyPr/>
          <a:lstStyle/>
          <a:p>
            <a:pPr lvl="4"/>
            <a:r>
              <a:rPr lang="sv-SE" sz="1400" dirty="0"/>
              <a:t>Nyföretagandet minskade med 4 procent i länet under det andra kvartalet.</a:t>
            </a:r>
          </a:p>
          <a:p>
            <a:pPr lvl="4"/>
            <a:r>
              <a:rPr lang="sv-SE" sz="1400" dirty="0"/>
              <a:t>448 av 563 nystartade företag var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BAEB4475-24B7-449A-8777-95C99DC70D3C}"/>
              </a:ext>
            </a:extLst>
          </p:cNvPr>
          <p:cNvGraphicFramePr>
            <a:graphicFrameLocks noGrp="1"/>
          </p:cNvGraphicFramePr>
          <p:nvPr>
            <p:extLst>
              <p:ext uri="{D42A27DB-BD31-4B8C-83A1-F6EECF244321}">
                <p14:modId xmlns:p14="http://schemas.microsoft.com/office/powerpoint/2010/main" val="426386851"/>
              </p:ext>
            </p:extLst>
          </p:nvPr>
        </p:nvGraphicFramePr>
        <p:xfrm>
          <a:off x="6755217" y="3763645"/>
          <a:ext cx="4722408" cy="220878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637495626"/>
                    </a:ext>
                  </a:extLst>
                </a:gridCol>
                <a:gridCol w="685095">
                  <a:extLst>
                    <a:ext uri="{9D8B030D-6E8A-4147-A177-3AD203B41FA5}">
                      <a16:colId xmlns:a16="http://schemas.microsoft.com/office/drawing/2014/main" val="3091121236"/>
                    </a:ext>
                  </a:extLst>
                </a:gridCol>
                <a:gridCol w="777235">
                  <a:extLst>
                    <a:ext uri="{9D8B030D-6E8A-4147-A177-3AD203B41FA5}">
                      <a16:colId xmlns:a16="http://schemas.microsoft.com/office/drawing/2014/main" val="1483268926"/>
                    </a:ext>
                  </a:extLst>
                </a:gridCol>
                <a:gridCol w="615311">
                  <a:extLst>
                    <a:ext uri="{9D8B030D-6E8A-4147-A177-3AD203B41FA5}">
                      <a16:colId xmlns:a16="http://schemas.microsoft.com/office/drawing/2014/main" val="1767546422"/>
                    </a:ext>
                  </a:extLst>
                </a:gridCol>
                <a:gridCol w="561337">
                  <a:extLst>
                    <a:ext uri="{9D8B030D-6E8A-4147-A177-3AD203B41FA5}">
                      <a16:colId xmlns:a16="http://schemas.microsoft.com/office/drawing/2014/main" val="1197142253"/>
                    </a:ext>
                  </a:extLst>
                </a:gridCol>
                <a:gridCol w="540858">
                  <a:extLst>
                    <a:ext uri="{9D8B030D-6E8A-4147-A177-3AD203B41FA5}">
                      <a16:colId xmlns:a16="http://schemas.microsoft.com/office/drawing/2014/main" val="2469136503"/>
                    </a:ext>
                  </a:extLst>
                </a:gridCol>
              </a:tblGrid>
              <a:tr h="274671">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18369265"/>
                  </a:ext>
                </a:extLst>
              </a:tr>
              <a:tr h="28840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93510593"/>
                  </a:ext>
                </a:extLst>
              </a:tr>
              <a:tr h="3291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17 340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78 115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2732358079"/>
                  </a:ext>
                </a:extLst>
              </a:tr>
              <a:tr h="3291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9 022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234178022"/>
                  </a:ext>
                </a:extLst>
              </a:tr>
              <a:tr h="32914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3426705198"/>
                  </a:ext>
                </a:extLst>
              </a:tr>
              <a:tr h="32914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78828869"/>
                  </a:ext>
                </a:extLst>
              </a:tr>
              <a:tr h="32914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954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2499573670"/>
                  </a:ext>
                </a:extLst>
              </a:tr>
            </a:tbl>
          </a:graphicData>
        </a:graphic>
      </p:graphicFrame>
      <p:graphicFrame>
        <p:nvGraphicFramePr>
          <p:cNvPr id="4" name="Diagram 3">
            <a:extLst>
              <a:ext uri="{FF2B5EF4-FFF2-40B4-BE49-F238E27FC236}">
                <a16:creationId xmlns:a16="http://schemas.microsoft.com/office/drawing/2014/main" id="{9A5C159A-89B9-4B4C-8262-87DE250C0712}"/>
              </a:ext>
            </a:extLst>
          </p:cNvPr>
          <p:cNvGraphicFramePr>
            <a:graphicFrameLocks/>
          </p:cNvGraphicFramePr>
          <p:nvPr>
            <p:extLst>
              <p:ext uri="{D42A27DB-BD31-4B8C-83A1-F6EECF244321}">
                <p14:modId xmlns:p14="http://schemas.microsoft.com/office/powerpoint/2010/main" val="1442174289"/>
              </p:ext>
            </p:extLst>
          </p:nvPr>
        </p:nvGraphicFramePr>
        <p:xfrm>
          <a:off x="624452" y="1945634"/>
          <a:ext cx="6130764" cy="38113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684538"/>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933819"/>
            <a:ext cx="4729081" cy="1508474"/>
          </a:xfrm>
        </p:spPr>
        <p:txBody>
          <a:bodyPr/>
          <a:lstStyle/>
          <a:p>
            <a:pPr lvl="4"/>
            <a:r>
              <a:rPr lang="sv-SE" sz="1400" dirty="0"/>
              <a:t>Företagskonkurserna har ökat med 39 procent i länet under kvartalet.</a:t>
            </a:r>
          </a:p>
          <a:p>
            <a:pPr lvl="4"/>
            <a:r>
              <a:rPr lang="sv-SE" sz="1400" dirty="0"/>
              <a:t>De senaste fyra kvartalen har företagskonkurserna däremot minskat med 3 procent i länet.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6D10AD15-569A-4CF8-B379-AD17CEB56D59}"/>
              </a:ext>
            </a:extLst>
          </p:cNvPr>
          <p:cNvGraphicFramePr>
            <a:graphicFrameLocks noGrp="1"/>
          </p:cNvGraphicFramePr>
          <p:nvPr>
            <p:extLst>
              <p:ext uri="{D42A27DB-BD31-4B8C-83A1-F6EECF244321}">
                <p14:modId xmlns:p14="http://schemas.microsoft.com/office/powerpoint/2010/main" val="1757179280"/>
              </p:ext>
            </p:extLst>
          </p:nvPr>
        </p:nvGraphicFramePr>
        <p:xfrm>
          <a:off x="6755212" y="3705999"/>
          <a:ext cx="4704381" cy="2266432"/>
        </p:xfrm>
        <a:graphic>
          <a:graphicData uri="http://schemas.openxmlformats.org/drawingml/2006/table">
            <a:tbl>
              <a:tblPr bandRow="1">
                <a:tableStyleId>{2D5ABB26-0587-4C30-8999-92F81FD0307C}</a:tableStyleId>
              </a:tblPr>
              <a:tblGrid>
                <a:gridCol w="1536684">
                  <a:extLst>
                    <a:ext uri="{9D8B030D-6E8A-4147-A177-3AD203B41FA5}">
                      <a16:colId xmlns:a16="http://schemas.microsoft.com/office/drawing/2014/main" val="1678076792"/>
                    </a:ext>
                  </a:extLst>
                </a:gridCol>
                <a:gridCol w="682480">
                  <a:extLst>
                    <a:ext uri="{9D8B030D-6E8A-4147-A177-3AD203B41FA5}">
                      <a16:colId xmlns:a16="http://schemas.microsoft.com/office/drawing/2014/main" val="2601369493"/>
                    </a:ext>
                  </a:extLst>
                </a:gridCol>
                <a:gridCol w="774268">
                  <a:extLst>
                    <a:ext uri="{9D8B030D-6E8A-4147-A177-3AD203B41FA5}">
                      <a16:colId xmlns:a16="http://schemas.microsoft.com/office/drawing/2014/main" val="2395970223"/>
                    </a:ext>
                  </a:extLst>
                </a:gridCol>
                <a:gridCol w="612962">
                  <a:extLst>
                    <a:ext uri="{9D8B030D-6E8A-4147-A177-3AD203B41FA5}">
                      <a16:colId xmlns:a16="http://schemas.microsoft.com/office/drawing/2014/main" val="3235649811"/>
                    </a:ext>
                  </a:extLst>
                </a:gridCol>
                <a:gridCol w="559194">
                  <a:extLst>
                    <a:ext uri="{9D8B030D-6E8A-4147-A177-3AD203B41FA5}">
                      <a16:colId xmlns:a16="http://schemas.microsoft.com/office/drawing/2014/main" val="1050073455"/>
                    </a:ext>
                  </a:extLst>
                </a:gridCol>
                <a:gridCol w="538793">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1 782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923977588"/>
                  </a:ext>
                </a:extLst>
              </a:tr>
              <a:tr h="33773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364480256"/>
                  </a:ext>
                </a:extLst>
              </a:tr>
            </a:tbl>
          </a:graphicData>
        </a:graphic>
      </p:graphicFrame>
      <p:graphicFrame>
        <p:nvGraphicFramePr>
          <p:cNvPr id="3" name="Diagram 2">
            <a:extLst>
              <a:ext uri="{FF2B5EF4-FFF2-40B4-BE49-F238E27FC236}">
                <a16:creationId xmlns:a16="http://schemas.microsoft.com/office/drawing/2014/main" id="{49211169-D7B5-42B5-A53E-38FD0ADEB5ED}"/>
              </a:ext>
            </a:extLst>
          </p:cNvPr>
          <p:cNvGraphicFramePr>
            <a:graphicFrameLocks/>
          </p:cNvGraphicFramePr>
          <p:nvPr>
            <p:extLst>
              <p:ext uri="{D42A27DB-BD31-4B8C-83A1-F6EECF244321}">
                <p14:modId xmlns:p14="http://schemas.microsoft.com/office/powerpoint/2010/main" val="151682722"/>
              </p:ext>
            </p:extLst>
          </p:nvPr>
        </p:nvGraphicFramePr>
        <p:xfrm>
          <a:off x="707707" y="1933819"/>
          <a:ext cx="6029471" cy="37869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769393"/>
            <a:ext cx="4722411" cy="1677377"/>
          </a:xfrm>
        </p:spPr>
        <p:txBody>
          <a:bodyPr/>
          <a:lstStyle/>
          <a:p>
            <a:pPr lvl="4"/>
            <a:r>
              <a:rPr lang="sv-SE" sz="1400" dirty="0"/>
              <a:t>Antalet sysselsatta invånare minskade med </a:t>
            </a:r>
            <a:br>
              <a:rPr lang="sv-SE" sz="1400" dirty="0"/>
            </a:br>
            <a:r>
              <a:rPr lang="sv-SE" sz="1400" dirty="0"/>
              <a:t>2,0 procent jämfört med samma period 2021.</a:t>
            </a:r>
          </a:p>
          <a:p>
            <a:pPr lvl="4"/>
            <a:r>
              <a:rPr lang="sv-SE" sz="1400" dirty="0"/>
              <a:t>Samtidigt har sysselsättningen ökat jämfört med förra kvartalet (se diagram).</a:t>
            </a:r>
          </a:p>
          <a:p>
            <a:pPr lvl="4"/>
            <a:r>
              <a:rPr lang="sv-SE" sz="1400" dirty="0"/>
              <a:t>Sysselsättningen ökade som mest inom Transport samt Vård och omsorg.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0ABBF847-7539-4306-B40E-9BD6658F2175}"/>
              </a:ext>
            </a:extLst>
          </p:cNvPr>
          <p:cNvGraphicFramePr>
            <a:graphicFrameLocks noGrp="1"/>
          </p:cNvGraphicFramePr>
          <p:nvPr>
            <p:extLst>
              <p:ext uri="{D42A27DB-BD31-4B8C-83A1-F6EECF244321}">
                <p14:modId xmlns:p14="http://schemas.microsoft.com/office/powerpoint/2010/main" val="2767462851"/>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5 228 300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153 900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2 414 000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67 800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222 200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-4 500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3,3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3" name="Diagram 2">
            <a:extLst>
              <a:ext uri="{FF2B5EF4-FFF2-40B4-BE49-F238E27FC236}">
                <a16:creationId xmlns:a16="http://schemas.microsoft.com/office/drawing/2014/main" id="{69561F50-D718-4991-87F1-4651D760002C}"/>
              </a:ext>
            </a:extLst>
          </p:cNvPr>
          <p:cNvGraphicFramePr>
            <a:graphicFrameLocks/>
          </p:cNvGraphicFramePr>
          <p:nvPr>
            <p:extLst>
              <p:ext uri="{D42A27DB-BD31-4B8C-83A1-F6EECF244321}">
                <p14:modId xmlns:p14="http://schemas.microsoft.com/office/powerpoint/2010/main" val="2770771116"/>
              </p:ext>
            </p:extLst>
          </p:nvPr>
        </p:nvGraphicFramePr>
        <p:xfrm>
          <a:off x="647699" y="1927920"/>
          <a:ext cx="6107513" cy="38290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564613" y="83125"/>
            <a:ext cx="8426449" cy="1113955"/>
          </a:xfrm>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810703600"/>
              </p:ext>
            </p:extLst>
          </p:nvPr>
        </p:nvGraphicFramePr>
        <p:xfrm>
          <a:off x="1309831" y="1390170"/>
          <a:ext cx="9567966" cy="4632960"/>
        </p:xfrm>
        <a:graphic>
          <a:graphicData uri="http://schemas.openxmlformats.org/drawingml/2006/table">
            <a:tbl>
              <a:tblPr firstRow="1" bandRow="1">
                <a:tableStyleId>{5C22544A-7EE6-4342-B048-85BDC9FD1C3A}</a:tableStyleId>
              </a:tblPr>
              <a:tblGrid>
                <a:gridCol w="2424853">
                  <a:extLst>
                    <a:ext uri="{9D8B030D-6E8A-4147-A177-3AD203B41FA5}">
                      <a16:colId xmlns:a16="http://schemas.microsoft.com/office/drawing/2014/main" val="452260278"/>
                    </a:ext>
                  </a:extLst>
                </a:gridCol>
                <a:gridCol w="1933663">
                  <a:extLst>
                    <a:ext uri="{9D8B030D-6E8A-4147-A177-3AD203B41FA5}">
                      <a16:colId xmlns:a16="http://schemas.microsoft.com/office/drawing/2014/main" val="1889858293"/>
                    </a:ext>
                  </a:extLst>
                </a:gridCol>
                <a:gridCol w="1898826">
                  <a:extLst>
                    <a:ext uri="{9D8B030D-6E8A-4147-A177-3AD203B41FA5}">
                      <a16:colId xmlns:a16="http://schemas.microsoft.com/office/drawing/2014/main" val="1671515360"/>
                    </a:ext>
                  </a:extLst>
                </a:gridCol>
                <a:gridCol w="1654159">
                  <a:extLst>
                    <a:ext uri="{9D8B030D-6E8A-4147-A177-3AD203B41FA5}">
                      <a16:colId xmlns:a16="http://schemas.microsoft.com/office/drawing/2014/main" val="2818758293"/>
                    </a:ext>
                  </a:extLst>
                </a:gridCol>
                <a:gridCol w="1656465">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Östergötlands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6 900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6 900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15,0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err="1"/>
                        <a:t>Tillverkn</a:t>
                      </a:r>
                      <a:r>
                        <a:rPr lang="sv-SE" sz="1000" dirty="0"/>
                        <a:t>. och utvinning, energi och miljö</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31 800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err="1"/>
                        <a:t>Tillverkn</a:t>
                      </a:r>
                      <a:r>
                        <a:rPr lang="sv-SE" sz="1000" dirty="0"/>
                        <a:t>. av verkstadsvaror </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20 400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Byggverksamhet</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11 500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-1 900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Handel</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20 500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1 600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8,5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Transport</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9 600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18,5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Hotell </a:t>
                      </a:r>
                      <a:r>
                        <a:rPr lang="sv-SE" sz="1000"/>
                        <a:t>och restaurang</a:t>
                      </a:r>
                      <a:endParaRPr lang="sv-SE" sz="10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Information och kommunikation</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15 200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10,9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40,7</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Finansiell verksamhet, företagstjänster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28 700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-14,6</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dirty="0"/>
                        <a:t>Offentlig förvaltning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18 400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21,9</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Utbildning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25 600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-8 200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-24,3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Vård och omsorg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39 500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4 200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19,0</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i Sverige</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221 300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-5 200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a:t>
                      </a:r>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222 200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-4 500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-2,0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2001527" y="6083901"/>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958351"/>
            <a:ext cx="4725915" cy="1470648"/>
          </a:xfrm>
        </p:spPr>
        <p:txBody>
          <a:bodyPr/>
          <a:lstStyle/>
          <a:p>
            <a:pPr lvl="4"/>
            <a:r>
              <a:rPr lang="sv-SE" sz="1400" dirty="0"/>
              <a:t>De lediga jobben ökade med 56 procent i Östergötland under andra kvartalet.</a:t>
            </a:r>
          </a:p>
          <a:p>
            <a:pPr lvl="4"/>
            <a:r>
              <a:rPr lang="sv-SE" sz="1400" dirty="0"/>
              <a:t>I Sverige ökade antalet lediga jobb med </a:t>
            </a:r>
            <a:br>
              <a:rPr lang="sv-SE" sz="1400" dirty="0"/>
            </a:br>
            <a:r>
              <a:rPr lang="sv-SE" sz="1400" dirty="0"/>
              <a:t>73 procent under samma period.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9A7AAC14-C6E5-4E9A-A61F-AAC6D4CAA2ED}"/>
              </a:ext>
            </a:extLst>
          </p:cNvPr>
          <p:cNvGraphicFramePr>
            <a:graphicFrameLocks noGrp="1"/>
          </p:cNvGraphicFramePr>
          <p:nvPr>
            <p:extLst>
              <p:ext uri="{D42A27DB-BD31-4B8C-83A1-F6EECF244321}">
                <p14:modId xmlns:p14="http://schemas.microsoft.com/office/powerpoint/2010/main" val="3431219878"/>
              </p:ext>
            </p:extLst>
          </p:nvPr>
        </p:nvGraphicFramePr>
        <p:xfrm>
          <a:off x="6744445" y="3705998"/>
          <a:ext cx="4733179" cy="2266436"/>
        </p:xfrm>
        <a:graphic>
          <a:graphicData uri="http://schemas.openxmlformats.org/drawingml/2006/table">
            <a:tbl>
              <a:tblPr bandRow="1">
                <a:tableStyleId>{2D5ABB26-0587-4C30-8999-92F81FD0307C}</a:tableStyleId>
              </a:tblPr>
              <a:tblGrid>
                <a:gridCol w="1546091">
                  <a:extLst>
                    <a:ext uri="{9D8B030D-6E8A-4147-A177-3AD203B41FA5}">
                      <a16:colId xmlns:a16="http://schemas.microsoft.com/office/drawing/2014/main" val="1678076792"/>
                    </a:ext>
                  </a:extLst>
                </a:gridCol>
                <a:gridCol w="686657">
                  <a:extLst>
                    <a:ext uri="{9D8B030D-6E8A-4147-A177-3AD203B41FA5}">
                      <a16:colId xmlns:a16="http://schemas.microsoft.com/office/drawing/2014/main" val="2601369493"/>
                    </a:ext>
                  </a:extLst>
                </a:gridCol>
                <a:gridCol w="624345">
                  <a:extLst>
                    <a:ext uri="{9D8B030D-6E8A-4147-A177-3AD203B41FA5}">
                      <a16:colId xmlns:a16="http://schemas.microsoft.com/office/drawing/2014/main" val="2395970223"/>
                    </a:ext>
                  </a:extLst>
                </a:gridCol>
                <a:gridCol w="615814">
                  <a:extLst>
                    <a:ext uri="{9D8B030D-6E8A-4147-A177-3AD203B41FA5}">
                      <a16:colId xmlns:a16="http://schemas.microsoft.com/office/drawing/2014/main" val="3235649811"/>
                    </a:ext>
                  </a:extLst>
                </a:gridCol>
                <a:gridCol w="718181">
                  <a:extLst>
                    <a:ext uri="{9D8B030D-6E8A-4147-A177-3AD203B41FA5}">
                      <a16:colId xmlns:a16="http://schemas.microsoft.com/office/drawing/2014/main" val="1050073455"/>
                    </a:ext>
                  </a:extLst>
                </a:gridCol>
                <a:gridCol w="542091">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541 214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1 744 708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544414373"/>
                  </a:ext>
                </a:extLst>
              </a:tr>
              <a:tr h="33773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249 506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827 531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4178915708"/>
                  </a:ext>
                </a:extLst>
              </a:tr>
              <a:tr h="33773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24 630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79 843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1554613420"/>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10 164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32 639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923977588"/>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7 376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24 504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969307260"/>
                  </a:ext>
                </a:extLst>
              </a:tr>
            </a:tbl>
          </a:graphicData>
        </a:graphic>
      </p:graphicFrame>
      <p:graphicFrame>
        <p:nvGraphicFramePr>
          <p:cNvPr id="3" name="Diagram 2">
            <a:extLst>
              <a:ext uri="{FF2B5EF4-FFF2-40B4-BE49-F238E27FC236}">
                <a16:creationId xmlns:a16="http://schemas.microsoft.com/office/drawing/2014/main" id="{3A1CEF52-58CA-4F32-89B1-9BC99BCE6585}"/>
              </a:ext>
            </a:extLst>
          </p:cNvPr>
          <p:cNvGraphicFramePr>
            <a:graphicFrameLocks/>
          </p:cNvGraphicFramePr>
          <p:nvPr>
            <p:extLst>
              <p:ext uri="{D42A27DB-BD31-4B8C-83A1-F6EECF244321}">
                <p14:modId xmlns:p14="http://schemas.microsoft.com/office/powerpoint/2010/main" val="218405000"/>
              </p:ext>
            </p:extLst>
          </p:nvPr>
        </p:nvGraphicFramePr>
        <p:xfrm>
          <a:off x="714376" y="1967405"/>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611127"/>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9946" y="1733853"/>
            <a:ext cx="4677677" cy="1690153"/>
          </a:xfrm>
        </p:spPr>
        <p:txBody>
          <a:bodyPr/>
          <a:lstStyle/>
          <a:p>
            <a:pPr lvl="4"/>
            <a:r>
              <a:rPr lang="sv-SE" sz="1400" dirty="0"/>
              <a:t>Antalet varslade ökade med 102 procent i Östergötland under andra kvartalet.</a:t>
            </a:r>
          </a:p>
          <a:p>
            <a:pPr lvl="4"/>
            <a:r>
              <a:rPr lang="sv-SE" sz="1400" dirty="0"/>
              <a:t>Antalet varsel ökade även tydligt i Linköpings kommun men från låga nivåer.</a:t>
            </a:r>
          </a:p>
          <a:p>
            <a:pPr lvl="4"/>
            <a:r>
              <a:rPr lang="sv-SE" sz="1400" dirty="0"/>
              <a:t>På helårsbasis har varslen däremot minskat med 38 procent jämfört med förra året.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8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01203BCB-7FA1-41A4-AF9C-A6FD85A2F1C9}"/>
              </a:ext>
            </a:extLst>
          </p:cNvPr>
          <p:cNvGraphicFramePr>
            <a:graphicFrameLocks noGrp="1"/>
          </p:cNvGraphicFramePr>
          <p:nvPr>
            <p:extLst>
              <p:ext uri="{D42A27DB-BD31-4B8C-83A1-F6EECF244321}">
                <p14:modId xmlns:p14="http://schemas.microsoft.com/office/powerpoint/2010/main" val="329404207"/>
              </p:ext>
            </p:extLst>
          </p:nvPr>
        </p:nvGraphicFramePr>
        <p:xfrm>
          <a:off x="6792685" y="3715992"/>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624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22 603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544414373"/>
                  </a:ext>
                </a:extLst>
              </a:tr>
              <a:tr h="33624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13 648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3624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1554613420"/>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923977588"/>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3997443446"/>
                  </a:ext>
                </a:extLst>
              </a:tr>
            </a:tbl>
          </a:graphicData>
        </a:graphic>
      </p:graphicFrame>
      <p:graphicFrame>
        <p:nvGraphicFramePr>
          <p:cNvPr id="3" name="Diagram 2">
            <a:extLst>
              <a:ext uri="{FF2B5EF4-FFF2-40B4-BE49-F238E27FC236}">
                <a16:creationId xmlns:a16="http://schemas.microsoft.com/office/drawing/2014/main" id="{20AE236E-20BF-4811-B69A-4C6710F8B9C9}"/>
              </a:ext>
            </a:extLst>
          </p:cNvPr>
          <p:cNvGraphicFramePr>
            <a:graphicFrameLocks/>
          </p:cNvGraphicFramePr>
          <p:nvPr>
            <p:extLst>
              <p:ext uri="{D42A27DB-BD31-4B8C-83A1-F6EECF244321}">
                <p14:modId xmlns:p14="http://schemas.microsoft.com/office/powerpoint/2010/main" val="1820365366"/>
              </p:ext>
            </p:extLst>
          </p:nvPr>
        </p:nvGraphicFramePr>
        <p:xfrm>
          <a:off x="714374" y="1943954"/>
          <a:ext cx="6078307" cy="37416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14374" y="551992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879134"/>
            <a:ext cx="4667524" cy="1544724"/>
          </a:xfrm>
        </p:spPr>
        <p:txBody>
          <a:bodyPr/>
          <a:lstStyle/>
          <a:p>
            <a:pPr lvl="4"/>
            <a:r>
              <a:rPr lang="sv-SE" sz="1400" dirty="0"/>
              <a:t>Arbetslösheten i Östergötlands län minskade med nästan 1 procentenhet och landade på </a:t>
            </a:r>
            <a:br>
              <a:rPr lang="sv-SE" sz="1400" dirty="0"/>
            </a:br>
            <a:r>
              <a:rPr lang="sv-SE" sz="1400" dirty="0"/>
              <a:t>4,7 procent. </a:t>
            </a:r>
          </a:p>
          <a:p>
            <a:pPr lvl="4"/>
            <a:r>
              <a:rPr lang="sv-SE" sz="1400" dirty="0" err="1"/>
              <a:t>Ydre</a:t>
            </a:r>
            <a:r>
              <a:rPr lang="sv-SE" sz="1400" dirty="0"/>
              <a:t> kommun stod för länets lägsta arbetslöshet (2,3%).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1364" y="1237187"/>
            <a:ext cx="5374370"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CC36F78C-B4A2-4A3A-87CE-279510852F0A}"/>
              </a:ext>
            </a:extLst>
          </p:cNvPr>
          <p:cNvGraphicFramePr>
            <a:graphicFrameLocks noGrp="1"/>
          </p:cNvGraphicFramePr>
          <p:nvPr>
            <p:extLst>
              <p:ext uri="{D42A27DB-BD31-4B8C-83A1-F6EECF244321}">
                <p14:modId xmlns:p14="http://schemas.microsoft.com/office/powerpoint/2010/main" val="3657613675"/>
              </p:ext>
            </p:extLst>
          </p:nvPr>
        </p:nvGraphicFramePr>
        <p:xfrm>
          <a:off x="6810101" y="3716283"/>
          <a:ext cx="4667524" cy="2163816"/>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3">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78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78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44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337 848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-77 780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2044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-33 995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2044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15 858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-2 666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554613420"/>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4 692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-757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923977588"/>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6 699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-1 090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3225278297"/>
                  </a:ext>
                </a:extLst>
              </a:tr>
            </a:tbl>
          </a:graphicData>
        </a:graphic>
      </p:graphicFrame>
      <p:graphicFrame>
        <p:nvGraphicFramePr>
          <p:cNvPr id="3" name="Diagram 2">
            <a:extLst>
              <a:ext uri="{FF2B5EF4-FFF2-40B4-BE49-F238E27FC236}">
                <a16:creationId xmlns:a16="http://schemas.microsoft.com/office/drawing/2014/main" id="{357E2DE2-15A4-4A0D-BFBC-C7312E3468A7}"/>
              </a:ext>
            </a:extLst>
          </p:cNvPr>
          <p:cNvGraphicFramePr>
            <a:graphicFrameLocks/>
          </p:cNvGraphicFramePr>
          <p:nvPr>
            <p:extLst>
              <p:ext uri="{D42A27DB-BD31-4B8C-83A1-F6EECF244321}">
                <p14:modId xmlns:p14="http://schemas.microsoft.com/office/powerpoint/2010/main" val="3335930236"/>
              </p:ext>
            </p:extLst>
          </p:nvPr>
        </p:nvGraphicFramePr>
        <p:xfrm>
          <a:off x="631362" y="1704595"/>
          <a:ext cx="6178737" cy="39162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3" y="176667"/>
            <a:ext cx="8426449" cy="673101"/>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130182868"/>
              </p:ext>
            </p:extLst>
          </p:nvPr>
        </p:nvGraphicFramePr>
        <p:xfrm>
          <a:off x="1882773" y="865058"/>
          <a:ext cx="8426449" cy="5562600"/>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200" b="1">
                          <a:solidFill>
                            <a:schemeClr val="bg1"/>
                          </a:solidFill>
                        </a:rPr>
                        <a:t>Östergötlands </a:t>
                      </a:r>
                      <a:r>
                        <a:rPr lang="sv-SE" sz="12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9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5 692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-1 228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-17,7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-28,5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900" dirty="0"/>
                        <a:t>varav långtidsarbetslösa</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1 820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-24,9</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900" dirty="0"/>
                        <a:t>varav ungdomsarbetslösa</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838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Aktivitetsstöd</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10 166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-1 438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900" dirty="0"/>
                        <a:t>varav ungdomsarbetslösa med aktivitetsstöd</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1 186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b="1" dirty="0"/>
                        <a:t>Totalt antal arbetslösa</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15 858</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-2 666</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-14,4</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-13,2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t>Linköpings kommun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3270149058"/>
                  </a:ext>
                </a:extLst>
              </a:tr>
              <a:tr h="216000">
                <a:tc>
                  <a:txBody>
                    <a:bodyPr/>
                    <a:lstStyle/>
                    <a:p>
                      <a:pPr algn="l" fontAlgn="t">
                        <a:spcAft>
                          <a:spcPts val="500"/>
                        </a:spcAft>
                      </a:pPr>
                      <a:r>
                        <a:rPr lang="sv-SE" sz="900" b="0" dirty="0"/>
                        <a:t>Öppet arbetslösa</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1 792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-529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-23,0</a:t>
                      </a:r>
                    </a:p>
                  </a:txBody>
                  <a:tcPr marL="9525" marR="9525" marT="9525" marB="0" anchor="ctr"/>
                </a:tc>
                <a:extLst>
                  <a:ext uri="{0D108BD9-81ED-4DB2-BD59-A6C34878D82A}">
                    <a16:rowId xmlns:a16="http://schemas.microsoft.com/office/drawing/2014/main" val="4235231750"/>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900" dirty="0"/>
                        <a:t>varav långtidsarbetslösa</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563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-24,1</a:t>
                      </a:r>
                    </a:p>
                  </a:txBody>
                  <a:tcPr marL="9525" marR="9525" marT="9525" marB="0" anchor="ctr"/>
                </a:tc>
                <a:extLst>
                  <a:ext uri="{0D108BD9-81ED-4DB2-BD59-A6C34878D82A}">
                    <a16:rowId xmlns:a16="http://schemas.microsoft.com/office/drawing/2014/main" val="129097576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900" dirty="0"/>
                        <a:t>varav ungdomsarbetslösa</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270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-10,4</a:t>
                      </a:r>
                    </a:p>
                  </a:txBody>
                  <a:tcPr marL="9525" marR="9525" marT="9525" marB="0" anchor="ctr"/>
                </a:tc>
                <a:extLst>
                  <a:ext uri="{0D108BD9-81ED-4DB2-BD59-A6C34878D82A}">
                    <a16:rowId xmlns:a16="http://schemas.microsoft.com/office/drawing/2014/main" val="149837208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Aktivitetsstöd</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2 900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42,8</a:t>
                      </a:r>
                    </a:p>
                  </a:txBody>
                  <a:tcPr marL="9525" marR="9525" marT="9525" marB="0" anchor="ctr"/>
                </a:tc>
                <a:extLst>
                  <a:ext uri="{0D108BD9-81ED-4DB2-BD59-A6C34878D82A}">
                    <a16:rowId xmlns:a16="http://schemas.microsoft.com/office/drawing/2014/main" val="6057100"/>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900" dirty="0"/>
                        <a:t>varav ungdomsarbetslösa med aktivitetsstöd</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351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18,0</a:t>
                      </a:r>
                    </a:p>
                  </a:txBody>
                  <a:tcPr marL="9525" marR="9525" marT="9525" marB="0" anchor="ctr"/>
                </a:tc>
                <a:extLst>
                  <a:ext uri="{0D108BD9-81ED-4DB2-BD59-A6C34878D82A}">
                    <a16:rowId xmlns:a16="http://schemas.microsoft.com/office/drawing/2014/main" val="179447122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b="1" dirty="0"/>
                        <a:t>Totalt antal arbetslösa</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4 692</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-757</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-13,9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344824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t>Norrköpings kommun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2692422638"/>
                  </a:ext>
                </a:extLst>
              </a:tr>
              <a:tr h="216000">
                <a:tc>
                  <a:txBody>
                    <a:bodyPr/>
                    <a:lstStyle/>
                    <a:p>
                      <a:pPr algn="l" fontAlgn="t">
                        <a:spcAft>
                          <a:spcPts val="500"/>
                        </a:spcAft>
                      </a:pPr>
                      <a:r>
                        <a:rPr lang="sv-SE" sz="900" b="0" dirty="0"/>
                        <a:t>Öppet arbetslösa</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2 314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-28,8</a:t>
                      </a:r>
                    </a:p>
                  </a:txBody>
                  <a:tcPr marL="9525" marR="9525" marT="9525" marB="0" anchor="ctr"/>
                </a:tc>
                <a:extLst>
                  <a:ext uri="{0D108BD9-81ED-4DB2-BD59-A6C34878D82A}">
                    <a16:rowId xmlns:a16="http://schemas.microsoft.com/office/drawing/2014/main" val="324473520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900" dirty="0"/>
                        <a:t>varav långtidsarbetslösa</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810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-21,5</a:t>
                      </a:r>
                    </a:p>
                  </a:txBody>
                  <a:tcPr marL="9525" marR="9525" marT="9525" marB="0" anchor="ctr"/>
                </a:tc>
                <a:extLst>
                  <a:ext uri="{0D108BD9-81ED-4DB2-BD59-A6C34878D82A}">
                    <a16:rowId xmlns:a16="http://schemas.microsoft.com/office/drawing/2014/main" val="3203316439"/>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900" dirty="0"/>
                        <a:t>varav ungdomsarbetslösa</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311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-23,4</a:t>
                      </a:r>
                    </a:p>
                  </a:txBody>
                  <a:tcPr marL="9525" marR="9525" marT="9525" marB="0" anchor="ctr"/>
                </a:tc>
                <a:extLst>
                  <a:ext uri="{0D108BD9-81ED-4DB2-BD59-A6C34878D82A}">
                    <a16:rowId xmlns:a16="http://schemas.microsoft.com/office/drawing/2014/main" val="21404148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Aktivitetsstöd</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4 386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-642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-11,5</a:t>
                      </a:r>
                    </a:p>
                  </a:txBody>
                  <a:tcPr marL="9525" marR="9525" marT="9525" marB="0" anchor="ctr"/>
                </a:tc>
                <a:extLst>
                  <a:ext uri="{0D108BD9-81ED-4DB2-BD59-A6C34878D82A}">
                    <a16:rowId xmlns:a16="http://schemas.microsoft.com/office/drawing/2014/main" val="3731443754"/>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900" dirty="0"/>
                        <a:t>varav ungdomsarbetslösa med aktivitetsstöd</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-46,4</a:t>
                      </a:r>
                    </a:p>
                  </a:txBody>
                  <a:tcPr marL="9525" marR="9525" marT="9525" marB="0" anchor="ctr"/>
                </a:tc>
                <a:extLst>
                  <a:ext uri="{0D108BD9-81ED-4DB2-BD59-A6C34878D82A}">
                    <a16:rowId xmlns:a16="http://schemas.microsoft.com/office/drawing/2014/main" val="33173106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b="1" dirty="0"/>
                        <a:t>Totalt antal arbetslösa</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6 699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-1 090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-18,4</a:t>
                      </a:r>
                    </a:p>
                  </a:txBody>
                  <a:tcPr marL="9525" marR="9525" marT="9525" marB="0" anchor="ctr"/>
                </a:tc>
                <a:extLst>
                  <a:ext uri="{0D108BD9-81ED-4DB2-BD59-A6C34878D82A}">
                    <a16:rowId xmlns:a16="http://schemas.microsoft.com/office/drawing/2014/main" val="664193448"/>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5" y="6129338"/>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1367327"/>
            <a:ext cx="4725925" cy="2061671"/>
          </a:xfrm>
        </p:spPr>
        <p:txBody>
          <a:bodyPr/>
          <a:lstStyle/>
          <a:p>
            <a:pPr lvl="4"/>
            <a:r>
              <a:rPr lang="sv-SE" sz="1400" dirty="0"/>
              <a:t>Antalet invånare i Östergötland ökade med </a:t>
            </a:r>
            <a:br>
              <a:rPr lang="sv-SE" sz="1400" dirty="0"/>
            </a:br>
            <a:r>
              <a:rPr lang="sv-SE" sz="1400" dirty="0"/>
              <a:t>0,5 procent jämfört med samma kvartal 2021.</a:t>
            </a:r>
          </a:p>
          <a:p>
            <a:pPr lvl="4"/>
            <a:r>
              <a:rPr lang="sv-SE" sz="1400" dirty="0"/>
              <a:t>Utvecklingen är något lägre än utvecklingen i Stockholmsregionen i stort samt Sverige som helhet.</a:t>
            </a:r>
          </a:p>
          <a:p>
            <a:pPr lvl="4"/>
            <a:r>
              <a:rPr lang="sv-SE" sz="1400" dirty="0"/>
              <a:t>Norrköpings kommun har en något högre tillväxttakt än Östergötland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B84909FA-B055-4EBD-85BD-2B124BA8C530}"/>
              </a:ext>
            </a:extLst>
          </p:cNvPr>
          <p:cNvGraphicFramePr>
            <a:graphicFrameLocks noGrp="1"/>
          </p:cNvGraphicFramePr>
          <p:nvPr>
            <p:extLst>
              <p:ext uri="{D42A27DB-BD31-4B8C-83A1-F6EECF244321}">
                <p14:modId xmlns:p14="http://schemas.microsoft.com/office/powerpoint/2010/main" val="1633651560"/>
              </p:ext>
            </p:extLst>
          </p:nvPr>
        </p:nvGraphicFramePr>
        <p:xfrm>
          <a:off x="6744441" y="3723129"/>
          <a:ext cx="4725924" cy="2156973"/>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81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813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813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10 487,9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1544414373"/>
                  </a:ext>
                </a:extLst>
              </a:tr>
              <a:tr h="30813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4 762,7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4178915708"/>
                  </a:ext>
                </a:extLst>
              </a:tr>
              <a:tr h="30813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470,2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1554613420"/>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mn-lt"/>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extLst>
                  <a:ext uri="{0D108BD9-81ED-4DB2-BD59-A6C34878D82A}">
                    <a16:rowId xmlns:a16="http://schemas.microsoft.com/office/drawing/2014/main" val="923977588"/>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 </a:t>
                      </a:r>
                    </a:p>
                  </a:txBody>
                  <a:tcPr marL="9525" marR="9525" marT="9525" marB="0" anchor="ctr"/>
                </a:tc>
                <a:extLst>
                  <a:ext uri="{0D108BD9-81ED-4DB2-BD59-A6C34878D82A}">
                    <a16:rowId xmlns:a16="http://schemas.microsoft.com/office/drawing/2014/main" val="804562181"/>
                  </a:ext>
                </a:extLst>
              </a:tr>
            </a:tbl>
          </a:graphicData>
        </a:graphic>
      </p:graphicFrame>
      <p:graphicFrame>
        <p:nvGraphicFramePr>
          <p:cNvPr id="3" name="Diagram 2">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545363098"/>
              </p:ext>
            </p:extLst>
          </p:nvPr>
        </p:nvGraphicFramePr>
        <p:xfrm>
          <a:off x="721633" y="1947289"/>
          <a:ext cx="6022806"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3831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Östergötlands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5AE1319B-126C-4D24-ABD3-BE05A14084A2}"/>
              </a:ext>
            </a:extLst>
          </p:cNvPr>
          <p:cNvGraphicFramePr>
            <a:graphicFrameLocks noGrp="1"/>
          </p:cNvGraphicFramePr>
          <p:nvPr/>
        </p:nvGraphicFramePr>
        <p:xfrm>
          <a:off x="6414329" y="1320523"/>
          <a:ext cx="4777546" cy="4527288"/>
        </p:xfrm>
        <a:graphic>
          <a:graphicData uri="http://schemas.openxmlformats.org/drawingml/2006/table">
            <a:tbl>
              <a:tblPr/>
              <a:tblGrid>
                <a:gridCol w="1586332">
                  <a:extLst>
                    <a:ext uri="{9D8B030D-6E8A-4147-A177-3AD203B41FA5}">
                      <a16:colId xmlns:a16="http://schemas.microsoft.com/office/drawing/2014/main" val="3530058171"/>
                    </a:ext>
                  </a:extLst>
                </a:gridCol>
                <a:gridCol w="902941">
                  <a:extLst>
                    <a:ext uri="{9D8B030D-6E8A-4147-A177-3AD203B41FA5}">
                      <a16:colId xmlns:a16="http://schemas.microsoft.com/office/drawing/2014/main" val="2721186626"/>
                    </a:ext>
                  </a:extLst>
                </a:gridCol>
                <a:gridCol w="909994">
                  <a:extLst>
                    <a:ext uri="{9D8B030D-6E8A-4147-A177-3AD203B41FA5}">
                      <a16:colId xmlns:a16="http://schemas.microsoft.com/office/drawing/2014/main" val="2978357727"/>
                    </a:ext>
                  </a:extLst>
                </a:gridCol>
                <a:gridCol w="586660">
                  <a:extLst>
                    <a:ext uri="{9D8B030D-6E8A-4147-A177-3AD203B41FA5}">
                      <a16:colId xmlns:a16="http://schemas.microsoft.com/office/drawing/2014/main" val="1773448222"/>
                    </a:ext>
                  </a:extLst>
                </a:gridCol>
                <a:gridCol w="791619">
                  <a:extLst>
                    <a:ext uri="{9D8B030D-6E8A-4147-A177-3AD203B41FA5}">
                      <a16:colId xmlns:a16="http://schemas.microsoft.com/office/drawing/2014/main" val="829252885"/>
                    </a:ext>
                  </a:extLst>
                </a:gridCol>
              </a:tblGrid>
              <a:tr h="19712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1616">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5686">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712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21,39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9959">
                <a:tc>
                  <a:txBody>
                    <a:bodyPr/>
                    <a:lstStyle/>
                    <a:p>
                      <a:pPr algn="l" fontAlgn="b"/>
                      <a:r>
                        <a:rPr lang="sv-SE" sz="800" b="1" i="0" u="none" strike="noStrike">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7122">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99,01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21,60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9959">
                <a:tc>
                  <a:txBody>
                    <a:bodyPr/>
                    <a:lstStyle/>
                    <a:p>
                      <a:pPr algn="l" fontAlgn="b"/>
                      <a:r>
                        <a:rPr lang="sv-SE" sz="800" b="1" i="0" u="none" strike="noStrike">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1616">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1616">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45,50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19,39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72FA8170-17AD-4FF9-9086-8BB25FF7B5D7}"/>
              </a:ext>
            </a:extLst>
          </p:cNvPr>
          <p:cNvGraphicFramePr>
            <a:graphicFrameLocks/>
          </p:cNvGraphicFramePr>
          <p:nvPr/>
        </p:nvGraphicFramePr>
        <p:xfrm>
          <a:off x="646515" y="1947117"/>
          <a:ext cx="5306047" cy="369119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a:extLst>
              <a:ext uri="{FF2B5EF4-FFF2-40B4-BE49-F238E27FC236}">
                <a16:creationId xmlns:a16="http://schemas.microsoft.com/office/drawing/2014/main" id="{E852FCA4-3094-E0E2-0B27-D46094D48710}"/>
              </a:ext>
            </a:extLst>
          </p:cNvPr>
          <p:cNvSpPr txBox="1"/>
          <p:nvPr/>
        </p:nvSpPr>
        <p:spPr>
          <a:xfrm>
            <a:off x="6096000" y="6110711"/>
            <a:ext cx="2012089" cy="20005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771042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5806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77054"/>
          </a:xfrm>
          <a:prstGeom prst="rect">
            <a:avLst/>
          </a:prstGeom>
          <a:noFill/>
        </p:spPr>
        <p:txBody>
          <a:bodyPr wrap="square" rtlCol="0">
            <a:spAutoFit/>
          </a:bodyPr>
          <a:lstStyle/>
          <a:p>
            <a:r>
              <a:rPr lang="sv-SE" sz="1300" b="1" dirty="0"/>
              <a:t>Lönesumma i privat sektor efter näringsgren, Östergötlands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937DE379-5504-450C-83AC-53A339B27BC6}"/>
              </a:ext>
            </a:extLst>
          </p:cNvPr>
          <p:cNvGraphicFramePr>
            <a:graphicFrameLocks noGrp="1"/>
          </p:cNvGraphicFramePr>
          <p:nvPr/>
        </p:nvGraphicFramePr>
        <p:xfrm>
          <a:off x="6400940" y="1231122"/>
          <a:ext cx="4800458" cy="4795589"/>
        </p:xfrm>
        <a:graphic>
          <a:graphicData uri="http://schemas.openxmlformats.org/drawingml/2006/table">
            <a:tbl>
              <a:tblPr/>
              <a:tblGrid>
                <a:gridCol w="1622509">
                  <a:extLst>
                    <a:ext uri="{9D8B030D-6E8A-4147-A177-3AD203B41FA5}">
                      <a16:colId xmlns:a16="http://schemas.microsoft.com/office/drawing/2014/main" val="2673819213"/>
                    </a:ext>
                  </a:extLst>
                </a:gridCol>
                <a:gridCol w="765582">
                  <a:extLst>
                    <a:ext uri="{9D8B030D-6E8A-4147-A177-3AD203B41FA5}">
                      <a16:colId xmlns:a16="http://schemas.microsoft.com/office/drawing/2014/main" val="1642595649"/>
                    </a:ext>
                  </a:extLst>
                </a:gridCol>
                <a:gridCol w="852273">
                  <a:extLst>
                    <a:ext uri="{9D8B030D-6E8A-4147-A177-3AD203B41FA5}">
                      <a16:colId xmlns:a16="http://schemas.microsoft.com/office/drawing/2014/main" val="2320012456"/>
                    </a:ext>
                  </a:extLst>
                </a:gridCol>
                <a:gridCol w="780047">
                  <a:extLst>
                    <a:ext uri="{9D8B030D-6E8A-4147-A177-3AD203B41FA5}">
                      <a16:colId xmlns:a16="http://schemas.microsoft.com/office/drawing/2014/main" val="2593374640"/>
                    </a:ext>
                  </a:extLst>
                </a:gridCol>
                <a:gridCol w="780047">
                  <a:extLst>
                    <a:ext uri="{9D8B030D-6E8A-4147-A177-3AD203B41FA5}">
                      <a16:colId xmlns:a16="http://schemas.microsoft.com/office/drawing/2014/main" val="1062070174"/>
                    </a:ext>
                  </a:extLst>
                </a:gridCol>
              </a:tblGrid>
              <a:tr h="298185">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50090">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2759">
                <a:tc>
                  <a:txBody>
                    <a:bodyPr/>
                    <a:lstStyle/>
                    <a:p>
                      <a:pPr algn="l" rtl="0" fontAlgn="b"/>
                      <a:r>
                        <a:rPr lang="sv-SE" sz="800" b="1"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2377">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2377">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2759">
                <a:tc>
                  <a:txBody>
                    <a:bodyPr/>
                    <a:lstStyle/>
                    <a:p>
                      <a:pPr algn="l" rtl="0" fontAlgn="b"/>
                      <a:r>
                        <a:rPr lang="sv-SE" sz="800" b="1" i="0" u="none" strike="noStrike" dirty="0">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30853">
                <a:tc>
                  <a:txBody>
                    <a:bodyPr/>
                    <a:lstStyle/>
                    <a:p>
                      <a:pPr algn="l" rtl="0" fontAlgn="b"/>
                      <a:r>
                        <a:rPr lang="sv-SE" sz="800" b="1"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2377">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41872">
                <a:tc>
                  <a:txBody>
                    <a:bodyPr/>
                    <a:lstStyle/>
                    <a:p>
                      <a:pPr algn="l" rtl="0" fontAlgn="b"/>
                      <a:r>
                        <a:rPr lang="sv-SE" sz="800" b="1" i="0" u="none" strike="noStrike" dirty="0">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2377">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2377">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2759">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004A44A7-63F7-43BB-8A78-4FE18389757A}"/>
              </a:ext>
            </a:extLst>
          </p:cNvPr>
          <p:cNvGraphicFramePr>
            <a:graphicFrameLocks/>
          </p:cNvGraphicFramePr>
          <p:nvPr/>
        </p:nvGraphicFramePr>
        <p:xfrm>
          <a:off x="646906" y="1894999"/>
          <a:ext cx="5307011" cy="368569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a:extLst>
              <a:ext uri="{FF2B5EF4-FFF2-40B4-BE49-F238E27FC236}">
                <a16:creationId xmlns:a16="http://schemas.microsoft.com/office/drawing/2014/main" id="{07083583-FE4D-DDE3-C1BB-45AD5C600A1A}"/>
              </a:ext>
            </a:extLst>
          </p:cNvPr>
          <p:cNvSpPr txBox="1"/>
          <p:nvPr/>
        </p:nvSpPr>
        <p:spPr>
          <a:xfrm>
            <a:off x="6167438" y="6484317"/>
            <a:ext cx="2050561" cy="20005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74186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977900"/>
            <a:ext cx="4725917" cy="2451100"/>
          </a:xfrm>
        </p:spPr>
        <p:txBody>
          <a:bodyPr/>
          <a:lstStyle/>
          <a:p>
            <a:pPr marL="285750" indent="-285750">
              <a:buFont typeface="Arial" panose="020B0604020202020204" pitchFamily="34" charset="0"/>
              <a:buChar char="•"/>
            </a:pPr>
            <a:r>
              <a:rPr lang="sv-SE" sz="1400" dirty="0"/>
              <a:t>Antalet påbörjade lägenheter ökade med 34 procent i länet under andra kvartalet.</a:t>
            </a:r>
          </a:p>
          <a:p>
            <a:pPr marL="285750" indent="-285750">
              <a:buFont typeface="Arial" panose="020B0604020202020204" pitchFamily="34" charset="0"/>
              <a:buChar char="•"/>
            </a:pPr>
            <a:r>
              <a:rPr lang="sv-SE" sz="1400" dirty="0"/>
              <a:t>Det sker en stor ökning av antalet påbörjade bostäder i Norrköpings kommun, från låga nivåer.</a:t>
            </a:r>
          </a:p>
          <a:p>
            <a:pPr marL="285750" indent="-285750">
              <a:buFont typeface="Arial" panose="020B0604020202020204" pitchFamily="34" charset="0"/>
              <a:buChar char="•"/>
            </a:pPr>
            <a:r>
              <a:rPr lang="sv-SE" sz="1400" dirty="0"/>
              <a:t>De senaste fyra kvartalen har bostadsbyggandet ökat med 74 procent i länet, 7 procent i Linköpings kommun och med 649 procent i Norrköpings kommun.</a:t>
            </a:r>
          </a:p>
          <a:p>
            <a:pPr marL="285750" indent="-285750">
              <a:buFont typeface="Arial" panose="020B0604020202020204" pitchFamily="34" charset="0"/>
              <a:buChar char="•"/>
            </a:pP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D401585F-B0B8-48DC-89CB-C924AABEB370}"/>
              </a:ext>
            </a:extLst>
          </p:cNvPr>
          <p:cNvGraphicFramePr>
            <a:graphicFrameLocks noGrp="1"/>
          </p:cNvGraphicFramePr>
          <p:nvPr>
            <p:extLst>
              <p:ext uri="{D42A27DB-BD31-4B8C-83A1-F6EECF244321}">
                <p14:modId xmlns:p14="http://schemas.microsoft.com/office/powerpoint/2010/main" val="408537286"/>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12 682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52 869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7 105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773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2 408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1554613420"/>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923977588"/>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22 900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1 049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649</a:t>
                      </a:r>
                    </a:p>
                  </a:txBody>
                  <a:tcPr marL="9525" marR="9525" marT="9525" marB="0" anchor="ctr"/>
                </a:tc>
                <a:extLst>
                  <a:ext uri="{0D108BD9-81ED-4DB2-BD59-A6C34878D82A}">
                    <a16:rowId xmlns:a16="http://schemas.microsoft.com/office/drawing/2014/main" val="1118677690"/>
                  </a:ext>
                </a:extLst>
              </a:tr>
            </a:tbl>
          </a:graphicData>
        </a:graphic>
      </p:graphicFrame>
      <p:graphicFrame>
        <p:nvGraphicFramePr>
          <p:cNvPr id="3" name="Diagram 2">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546564628"/>
              </p:ext>
            </p:extLst>
          </p:nvPr>
        </p:nvGraphicFramePr>
        <p:xfrm>
          <a:off x="721636" y="1938723"/>
          <a:ext cx="6002211" cy="38182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49" y="5874435"/>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0" y="234194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9" y="2365017"/>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185" y="479304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78560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kv2</a:t>
            </a:r>
            <a:endParaRPr lang="sv-SE" sz="1400" dirty="0"/>
          </a:p>
        </p:txBody>
      </p:sp>
      <p:graphicFrame>
        <p:nvGraphicFramePr>
          <p:cNvPr id="29" name="Tabell 28">
            <a:extLst>
              <a:ext uri="{FF2B5EF4-FFF2-40B4-BE49-F238E27FC236}">
                <a16:creationId xmlns:a16="http://schemas.microsoft.com/office/drawing/2014/main" id="{EDB9DA74-4F54-4682-96F1-C339B934EA1F}"/>
              </a:ext>
            </a:extLst>
          </p:cNvPr>
          <p:cNvGraphicFramePr>
            <a:graphicFrameLocks noGrp="1"/>
          </p:cNvGraphicFramePr>
          <p:nvPr>
            <p:extLst>
              <p:ext uri="{D42A27DB-BD31-4B8C-83A1-F6EECF244321}">
                <p14:modId xmlns:p14="http://schemas.microsoft.com/office/powerpoint/2010/main" val="1458501381"/>
              </p:ext>
            </p:extLst>
          </p:nvPr>
        </p:nvGraphicFramePr>
        <p:xfrm>
          <a:off x="6743997" y="2557967"/>
          <a:ext cx="4725922" cy="2176002"/>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1678076792"/>
                    </a:ext>
                  </a:extLst>
                </a:gridCol>
                <a:gridCol w="685605">
                  <a:extLst>
                    <a:ext uri="{9D8B030D-6E8A-4147-A177-3AD203B41FA5}">
                      <a16:colId xmlns:a16="http://schemas.microsoft.com/office/drawing/2014/main" val="2601369493"/>
                    </a:ext>
                  </a:extLst>
                </a:gridCol>
                <a:gridCol w="777814">
                  <a:extLst>
                    <a:ext uri="{9D8B030D-6E8A-4147-A177-3AD203B41FA5}">
                      <a16:colId xmlns:a16="http://schemas.microsoft.com/office/drawing/2014/main" val="2395970223"/>
                    </a:ext>
                  </a:extLst>
                </a:gridCol>
                <a:gridCol w="520908">
                  <a:extLst>
                    <a:ext uri="{9D8B030D-6E8A-4147-A177-3AD203B41FA5}">
                      <a16:colId xmlns:a16="http://schemas.microsoft.com/office/drawing/2014/main" val="3235649811"/>
                    </a:ext>
                  </a:extLst>
                </a:gridCol>
                <a:gridCol w="656615">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18699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9634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2408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12 158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43 657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extLst>
                  <a:ext uri="{0D108BD9-81ED-4DB2-BD59-A6C34878D82A}">
                    <a16:rowId xmlns:a16="http://schemas.microsoft.com/office/drawing/2014/main" val="1544414373"/>
                  </a:ext>
                </a:extLst>
              </a:tr>
              <a:tr h="22408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20 074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4178915708"/>
                  </a:ext>
                </a:extLst>
              </a:tr>
              <a:tr h="22408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55461342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154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190599074"/>
                  </a:ext>
                </a:extLst>
              </a:tr>
              <a:tr h="224082">
                <a:tc>
                  <a:txBody>
                    <a:bodyPr/>
                    <a:lstStyle/>
                    <a:p>
                      <a:pPr marL="72000" algn="l" fontAlgn="b"/>
                      <a:r>
                        <a:rPr lang="sv-SE" sz="800" b="1" u="none" strike="noStrike" dirty="0">
                          <a:effectLst/>
                        </a:rPr>
                        <a:t>Linköpings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 </a:t>
                      </a:r>
                    </a:p>
                  </a:txBody>
                  <a:tcPr marL="9525" marR="9525" marT="9525" marB="0" anchor="ctr"/>
                </a:tc>
                <a:extLst>
                  <a:ext uri="{0D108BD9-81ED-4DB2-BD59-A6C34878D82A}">
                    <a16:rowId xmlns:a16="http://schemas.microsoft.com/office/drawing/2014/main" val="923977588"/>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176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90 </a:t>
                      </a:r>
                    </a:p>
                  </a:txBody>
                  <a:tcPr marL="9525" marR="9525" marT="9525" marB="0" anchor="ctr"/>
                </a:tc>
                <a:extLst>
                  <a:ext uri="{0D108BD9-81ED-4DB2-BD59-A6C34878D82A}">
                    <a16:rowId xmlns:a16="http://schemas.microsoft.com/office/drawing/2014/main" val="3310822137"/>
                  </a:ext>
                </a:extLst>
              </a:tr>
              <a:tr h="224082">
                <a:tc>
                  <a:txBody>
                    <a:bodyPr/>
                    <a:lstStyle/>
                    <a:p>
                      <a:pPr marL="72000" algn="l" fontAlgn="b"/>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111867769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47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40 </a:t>
                      </a:r>
                    </a:p>
                  </a:txBody>
                  <a:tcPr marL="9525" marR="9525" marT="9525" marB="0" anchor="ctr"/>
                </a:tc>
                <a:extLst>
                  <a:ext uri="{0D108BD9-81ED-4DB2-BD59-A6C34878D82A}">
                    <a16:rowId xmlns:a16="http://schemas.microsoft.com/office/drawing/2014/main" val="2669079500"/>
                  </a:ext>
                </a:extLst>
              </a:tr>
            </a:tbl>
          </a:graphicData>
        </a:graphic>
      </p:graphicFrame>
      <p:sp>
        <p:nvSpPr>
          <p:cNvPr id="11" name="textruta 10">
            <a:extLst>
              <a:ext uri="{FF2B5EF4-FFF2-40B4-BE49-F238E27FC236}">
                <a16:creationId xmlns:a16="http://schemas.microsoft.com/office/drawing/2014/main" id="{1C0B3747-9F63-4960-B4A1-49AFE9FAAD89}"/>
              </a:ext>
            </a:extLst>
          </p:cNvPr>
          <p:cNvSpPr txBox="1"/>
          <p:nvPr/>
        </p:nvSpPr>
        <p:spPr>
          <a:xfrm>
            <a:off x="10336781" y="4949989"/>
            <a:ext cx="1256804" cy="276999"/>
          </a:xfrm>
          <a:prstGeom prst="rect">
            <a:avLst/>
          </a:prstGeom>
          <a:noFill/>
        </p:spPr>
        <p:txBody>
          <a:bodyPr wrap="square" rtlCol="0">
            <a:spAutoFit/>
          </a:bodyPr>
          <a:lstStyle/>
          <a:p>
            <a:r>
              <a:rPr lang="sv-SE" sz="600" dirty="0"/>
              <a:t>**För utländska gästnätter exklusive camping</a:t>
            </a:r>
          </a:p>
        </p:txBody>
      </p:sp>
      <p:graphicFrame>
        <p:nvGraphicFramePr>
          <p:cNvPr id="3" name="Diagram 2">
            <a:extLst>
              <a:ext uri="{FF2B5EF4-FFF2-40B4-BE49-F238E27FC236}">
                <a16:creationId xmlns:a16="http://schemas.microsoft.com/office/drawing/2014/main" id="{44417C41-F0D4-4321-9DAB-2784ABB8D898}"/>
              </a:ext>
            </a:extLst>
          </p:cNvPr>
          <p:cNvGraphicFramePr>
            <a:graphicFrameLocks/>
          </p:cNvGraphicFramePr>
          <p:nvPr>
            <p:extLst>
              <p:ext uri="{D42A27DB-BD31-4B8C-83A1-F6EECF244321}">
                <p14:modId xmlns:p14="http://schemas.microsoft.com/office/powerpoint/2010/main" val="2142031348"/>
              </p:ext>
            </p:extLst>
          </p:nvPr>
        </p:nvGraphicFramePr>
        <p:xfrm>
          <a:off x="717105" y="2107680"/>
          <a:ext cx="6026448" cy="37667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0F009CE9-2EEE-48B3-A060-4D4DD39D9BA0}"/>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05922929"/>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1100" b="1" i="0" u="none" strike="noStrike" dirty="0">
                          <a:solidFill>
                            <a:srgbClr val="000000"/>
                          </a:solidFill>
                          <a:effectLst/>
                          <a:latin typeface="Futura Std Book" panose="020B0502020204020303" pitchFamily="34" charset="0"/>
                        </a:rPr>
                        <a:t>Östergötlands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563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1100" b="0" i="0" u="none" strike="noStrike" dirty="0">
                          <a:solidFill>
                            <a:srgbClr val="000000"/>
                          </a:solidFill>
                          <a:effectLst/>
                          <a:latin typeface="Futura Std Book" panose="020B0502020204020303" pitchFamily="34" charset="0"/>
                        </a:rPr>
                        <a:t>Boxholm</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Finspång</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Kinda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Linköping</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211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Mjölby</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Motala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150</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Norrköping</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218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Söderköping</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Vadstena</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Valdemarsvik</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Ydre</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Åtvidaberg</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Ödeshög</a:t>
                      </a:r>
                    </a:p>
                  </a:txBody>
                  <a:tcPr marL="108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Östergötlands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gräs, utomhus, träd, himmel&#10;&#10;Automatiskt genererad beskrivning">
            <a:extLst>
              <a:ext uri="{FF2B5EF4-FFF2-40B4-BE49-F238E27FC236}">
                <a16:creationId xmlns:a16="http://schemas.microsoft.com/office/drawing/2014/main" id="{5FC7AF7E-2BBF-4363-AEC7-281A0D78D969}"/>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552054827"/>
              </p:ext>
            </p:extLst>
          </p:nvPr>
        </p:nvGraphicFramePr>
        <p:xfrm>
          <a:off x="6167438" y="106615"/>
          <a:ext cx="5689601" cy="6418013"/>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06299">
                  <a:extLst>
                    <a:ext uri="{9D8B030D-6E8A-4147-A177-3AD203B41FA5}">
                      <a16:colId xmlns:a16="http://schemas.microsoft.com/office/drawing/2014/main" val="2818758293"/>
                    </a:ext>
                  </a:extLst>
                </a:gridCol>
                <a:gridCol w="112807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defTabSz="914400" rtl="0" eaLnBrk="1" fontAlgn="b" latinLnBrk="0" hangingPunct="1"/>
                      <a:r>
                        <a:rPr lang="sv-SE" sz="1100" b="1" u="none" strike="noStrike" kern="1200" dirty="0">
                          <a:solidFill>
                            <a:schemeClr val="dk1"/>
                          </a:solidFill>
                          <a:effectLst/>
                          <a:latin typeface="+mn-lt"/>
                          <a:ea typeface="+mn-ea"/>
                          <a:cs typeface="+mn-cs"/>
                        </a:rPr>
                        <a:t>Östergötlands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24 630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265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Ödeshög</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278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marL="72000" algn="l" defTabSz="914400" rtl="0" eaLnBrk="1" fontAlgn="b" latinLnBrk="0" hangingPunct="1"/>
                      <a:r>
                        <a:rPr lang="sv-SE" sz="1100" u="none" strike="noStrike" kern="1200" dirty="0" err="1">
                          <a:solidFill>
                            <a:schemeClr val="dk1"/>
                          </a:solidFill>
                          <a:effectLst/>
                          <a:latin typeface="+mn-lt"/>
                          <a:ea typeface="+mn-ea"/>
                          <a:cs typeface="+mn-cs"/>
                        </a:rPr>
                        <a:t>Ydre</a:t>
                      </a:r>
                      <a:endParaRPr lang="sv-SE" sz="1100" u="none" strike="noStrike" kern="1200" dirty="0">
                        <a:solidFill>
                          <a:schemeClr val="dk1"/>
                        </a:solidFill>
                        <a:effectLst/>
                        <a:latin typeface="+mn-lt"/>
                        <a:ea typeface="+mn-ea"/>
                        <a:cs typeface="+mn-cs"/>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-23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Kinda</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412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Boxholm</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129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Åtvidaberg</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402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Finspång</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1 113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Valdemarsvik</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1 147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436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Linköping</a:t>
                      </a:r>
                    </a:p>
                  </a:txBody>
                  <a:tcPr marL="7241" marR="7241" marT="7241" marB="0" anchor="ctr">
                    <a:lnL w="12700" cmpd="sng">
                      <a:noFill/>
                    </a:lnL>
                  </a:tcPr>
                </a:tc>
                <a:tc>
                  <a:txBody>
                    <a:bodyPr/>
                    <a:lstStyle/>
                    <a:p>
                      <a:pPr algn="ctr" fontAlgn="ctr"/>
                      <a:r>
                        <a:rPr lang="sv-SE" sz="1100" b="0" i="0" u="none" strike="noStrike" dirty="0">
                          <a:solidFill>
                            <a:srgbClr val="000000"/>
                          </a:solidFill>
                          <a:effectLst/>
                          <a:latin typeface="Futura Std Book" panose="020B0502020204020303"/>
                        </a:rPr>
                        <a:t>10 164</a:t>
                      </a:r>
                    </a:p>
                  </a:txBody>
                  <a:tcPr marL="0" marR="0" marT="0" marB="0" anchor="ctr"/>
                </a:tc>
                <a:tc>
                  <a:txBody>
                    <a:bodyPr/>
                    <a:lstStyle/>
                    <a:p>
                      <a:pPr algn="ctr" fontAlgn="ctr"/>
                      <a:r>
                        <a:rPr lang="sv-SE" sz="1100" b="0" i="0" u="none" strike="noStrike" dirty="0">
                          <a:solidFill>
                            <a:srgbClr val="000000"/>
                          </a:solidFill>
                          <a:effectLst/>
                          <a:latin typeface="Futura Std Book" panose="020B0502020204020303"/>
                        </a:rPr>
                        <a:t>22</a:t>
                      </a:r>
                    </a:p>
                  </a:txBody>
                  <a:tcPr marL="0" marR="0" marT="0" marB="0" anchor="ctr"/>
                </a:tc>
                <a:tc>
                  <a:txBody>
                    <a:bodyPr/>
                    <a:lstStyle/>
                    <a:p>
                      <a:pPr algn="ctr" rtl="0" fontAlgn="ctr"/>
                      <a:r>
                        <a:rPr lang="sv-SE" sz="11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1 100</a:t>
                      </a:r>
                    </a:p>
                  </a:txBody>
                  <a:tcPr marL="9525" marR="9525" marT="9525" marB="0" anchor="ctr"/>
                </a:tc>
                <a:extLst>
                  <a:ext uri="{0D108BD9-81ED-4DB2-BD59-A6C34878D82A}">
                    <a16:rowId xmlns:a16="http://schemas.microsoft.com/office/drawing/2014/main" val="1084239425"/>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Norrköping</a:t>
                      </a:r>
                    </a:p>
                  </a:txBody>
                  <a:tcPr marL="7241" marR="7241" marT="7241" marB="0" anchor="ctr">
                    <a:lnL w="12700" cmpd="sng">
                      <a:noFill/>
                    </a:lnL>
                  </a:tcPr>
                </a:tc>
                <a:tc>
                  <a:txBody>
                    <a:bodyPr/>
                    <a:lstStyle/>
                    <a:p>
                      <a:pPr algn="ctr" fontAlgn="ctr"/>
                      <a:r>
                        <a:rPr lang="sv-SE" sz="1100" b="0" i="0" u="none" strike="noStrike" dirty="0">
                          <a:solidFill>
                            <a:srgbClr val="000000"/>
                          </a:solidFill>
                          <a:effectLst/>
                          <a:latin typeface="Futura Std Book" panose="020B0502020204020303"/>
                        </a:rPr>
                        <a:t>7 376</a:t>
                      </a:r>
                    </a:p>
                  </a:txBody>
                  <a:tcPr marL="0" marR="0" marT="0" marB="0" anchor="ctr"/>
                </a:tc>
                <a:tc>
                  <a:txBody>
                    <a:bodyPr/>
                    <a:lstStyle/>
                    <a:p>
                      <a:pPr algn="ctr" fontAlgn="ctr"/>
                      <a:r>
                        <a:rPr lang="sv-SE" sz="1100" b="0" i="0" u="none" strike="noStrike" dirty="0">
                          <a:solidFill>
                            <a:srgbClr val="000000"/>
                          </a:solidFill>
                          <a:effectLst/>
                          <a:latin typeface="Futura Std Book" panose="020B0502020204020303"/>
                        </a:rPr>
                        <a:t>117</a:t>
                      </a:r>
                    </a:p>
                  </a:txBody>
                  <a:tcPr marL="0" marR="0" marT="0" marB="0" anchor="ctr"/>
                </a:tc>
                <a:tc>
                  <a:txBody>
                    <a:bodyPr/>
                    <a:lstStyle/>
                    <a:p>
                      <a:pPr algn="ctr" rtl="0" fontAlgn="ctr"/>
                      <a:r>
                        <a:rPr lang="sv-SE" sz="11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047465816"/>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Söderköping</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346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Motala</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1 760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Vadstena</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205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69394">
                <a:tc>
                  <a:txBody>
                    <a:bodyPr/>
                    <a:lstStyle/>
                    <a:p>
                      <a:pPr marL="72000" algn="l" defTabSz="914400" rtl="0" eaLnBrk="1" fontAlgn="b" latinLnBrk="0" hangingPunct="1"/>
                      <a:r>
                        <a:rPr lang="sv-SE" sz="1100" u="none" strike="noStrike" kern="1200" dirty="0">
                          <a:solidFill>
                            <a:schemeClr val="dk1"/>
                          </a:solidFill>
                          <a:effectLst/>
                          <a:latin typeface="+mn-lt"/>
                          <a:ea typeface="+mn-ea"/>
                          <a:cs typeface="+mn-cs"/>
                        </a:rPr>
                        <a:t>Mjölby</a:t>
                      </a: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1 240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157</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8965676F-D151-4F97-A393-4735D90E7793}"/>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7D846F6B-0DAA-4999-B897-50A5B0CEED8E}"/>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008089590"/>
              </p:ext>
            </p:extLst>
          </p:nvPr>
        </p:nvGraphicFramePr>
        <p:xfrm>
          <a:off x="6167440" y="106615"/>
          <a:ext cx="5702807" cy="6418013"/>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fontAlgn="b"/>
                      <a:r>
                        <a:rPr lang="sv-SE" sz="1100" b="1" u="none" strike="noStrike" dirty="0">
                          <a:effectLst/>
                        </a:rPr>
                        <a:t>Östergötlands län</a:t>
                      </a:r>
                      <a:endParaRPr lang="sv-SE" sz="1100" b="1" i="0" u="none" strike="noStrike" dirty="0">
                        <a:solidFill>
                          <a:srgbClr val="000000"/>
                        </a:solidFill>
                        <a:effectLst/>
                        <a:latin typeface="+mn-lt"/>
                      </a:endParaRP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15 858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fontAlgn="b"/>
                      <a:r>
                        <a:rPr lang="sv-SE" sz="1100" u="none" strike="noStrike" dirty="0">
                          <a:effectLst/>
                        </a:rPr>
                        <a:t>Ödeshög</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128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93360832"/>
                  </a:ext>
                </a:extLst>
              </a:tr>
              <a:tr h="369394">
                <a:tc>
                  <a:txBody>
                    <a:bodyPr/>
                    <a:lstStyle/>
                    <a:p>
                      <a:pPr marL="72000" algn="l" fontAlgn="b"/>
                      <a:r>
                        <a:rPr lang="sv-SE" sz="1100" u="none" strike="noStrike" dirty="0" err="1">
                          <a:effectLst/>
                        </a:rPr>
                        <a:t>Ydre</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559525621"/>
                  </a:ext>
                </a:extLst>
              </a:tr>
              <a:tr h="369394">
                <a:tc>
                  <a:txBody>
                    <a:bodyPr/>
                    <a:lstStyle/>
                    <a:p>
                      <a:pPr marL="72000" algn="l" fontAlgn="b"/>
                      <a:r>
                        <a:rPr lang="sv-SE" sz="1100" u="none" strike="noStrike" dirty="0">
                          <a:effectLst/>
                        </a:rPr>
                        <a:t>Kinda</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197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947986397"/>
                  </a:ext>
                </a:extLst>
              </a:tr>
              <a:tr h="369394">
                <a:tc>
                  <a:txBody>
                    <a:bodyPr/>
                    <a:lstStyle/>
                    <a:p>
                      <a:pPr marL="72000" algn="l" fontAlgn="b"/>
                      <a:r>
                        <a:rPr lang="sv-SE" sz="1100" u="none" strike="noStrike" dirty="0">
                          <a:effectLst/>
                        </a:rPr>
                        <a:t>Boxholm</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135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325918200"/>
                  </a:ext>
                </a:extLst>
              </a:tr>
              <a:tr h="369394">
                <a:tc>
                  <a:txBody>
                    <a:bodyPr/>
                    <a:lstStyle/>
                    <a:p>
                      <a:pPr marL="72000" algn="l" fontAlgn="b"/>
                      <a:r>
                        <a:rPr lang="sv-SE" sz="1100" u="none" strike="noStrike" dirty="0">
                          <a:effectLst/>
                        </a:rPr>
                        <a:t>Åtvidaberg</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248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3944598109"/>
                  </a:ext>
                </a:extLst>
              </a:tr>
              <a:tr h="369394">
                <a:tc>
                  <a:txBody>
                    <a:bodyPr/>
                    <a:lstStyle/>
                    <a:p>
                      <a:pPr marL="72000" algn="l" fontAlgn="b"/>
                      <a:r>
                        <a:rPr lang="sv-SE" sz="1100" u="none" strike="noStrike" dirty="0">
                          <a:effectLst/>
                        </a:rPr>
                        <a:t>Finspång</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843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208508909"/>
                  </a:ext>
                </a:extLst>
              </a:tr>
              <a:tr h="369394">
                <a:tc>
                  <a:txBody>
                    <a:bodyPr/>
                    <a:lstStyle/>
                    <a:p>
                      <a:pPr marL="72000" algn="l" fontAlgn="b"/>
                      <a:r>
                        <a:rPr lang="sv-SE" sz="1100" u="none" strike="noStrike" dirty="0">
                          <a:effectLst/>
                        </a:rPr>
                        <a:t>Valdemarsvik</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204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-22,3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21273573"/>
                  </a:ext>
                </a:extLst>
              </a:tr>
              <a:tr h="369394">
                <a:tc>
                  <a:txBody>
                    <a:bodyPr/>
                    <a:lstStyle/>
                    <a:p>
                      <a:pPr marL="72000" algn="l" fontAlgn="b"/>
                      <a:r>
                        <a:rPr lang="sv-SE" sz="1100" u="none" strike="noStrike" dirty="0">
                          <a:effectLst/>
                        </a:rPr>
                        <a:t>Linköping</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4 692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-13,9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084239425"/>
                  </a:ext>
                </a:extLst>
              </a:tr>
              <a:tr h="369394">
                <a:tc>
                  <a:txBody>
                    <a:bodyPr/>
                    <a:lstStyle/>
                    <a:p>
                      <a:pPr marL="72000" algn="l" fontAlgn="b"/>
                      <a:r>
                        <a:rPr lang="sv-SE" sz="1100" u="none" strike="noStrike" dirty="0">
                          <a:effectLst/>
                        </a:rPr>
                        <a:t>Norrköping</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6 699</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-14,0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047465816"/>
                  </a:ext>
                </a:extLst>
              </a:tr>
              <a:tr h="369394">
                <a:tc>
                  <a:txBody>
                    <a:bodyPr/>
                    <a:lstStyle/>
                    <a:p>
                      <a:pPr marL="72000" algn="l" fontAlgn="b"/>
                      <a:r>
                        <a:rPr lang="sv-SE" sz="1100" u="none" strike="noStrike" dirty="0">
                          <a:effectLst/>
                        </a:rPr>
                        <a:t>Söderköping</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331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4226078857"/>
                  </a:ext>
                </a:extLst>
              </a:tr>
              <a:tr h="369394">
                <a:tc>
                  <a:txBody>
                    <a:bodyPr/>
                    <a:lstStyle/>
                    <a:p>
                      <a:pPr marL="72000" algn="l" fontAlgn="b"/>
                      <a:r>
                        <a:rPr lang="sv-SE" sz="1100" u="none" strike="noStrike" dirty="0">
                          <a:effectLst/>
                        </a:rPr>
                        <a:t>Motala</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1 454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-19,9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443966492"/>
                  </a:ext>
                </a:extLst>
              </a:tr>
              <a:tr h="369394">
                <a:tc>
                  <a:txBody>
                    <a:bodyPr/>
                    <a:lstStyle/>
                    <a:p>
                      <a:pPr marL="72000" algn="l" fontAlgn="b"/>
                      <a:r>
                        <a:rPr lang="sv-SE" sz="1100" u="none" strike="noStrike" dirty="0">
                          <a:effectLst/>
                        </a:rPr>
                        <a:t>Vadstena</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156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-22,7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055248050"/>
                  </a:ext>
                </a:extLst>
              </a:tr>
              <a:tr h="369394">
                <a:tc>
                  <a:txBody>
                    <a:bodyPr/>
                    <a:lstStyle/>
                    <a:p>
                      <a:pPr marL="72000" algn="l" fontAlgn="b"/>
                      <a:r>
                        <a:rPr lang="sv-SE" sz="1100" u="none" strike="noStrike" dirty="0">
                          <a:effectLst/>
                        </a:rPr>
                        <a:t>Mjölby</a:t>
                      </a:r>
                      <a:endParaRPr lang="sv-SE" sz="11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713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-19,4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8D97A097-BF40-4A9E-A56B-4BCD50ADB9BA}"/>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019217031"/>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1100" b="1" i="0" u="none" strike="noStrike">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470 208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773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Boxholm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5 506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Finspång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21 953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500</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Kinda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10 064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Linköping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165 033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278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Mjölby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28 413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Motala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43 853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Norrköping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144 845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460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22 900</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Söderköping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14 837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Vadstena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7 529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Valdemarsvik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7 632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Ydre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3 694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Åtvidaberg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11 511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Ödeshög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5 338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500</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gräs, utomhus, träd, himmel&#10;&#10;Automatiskt genererad beskrivning">
            <a:extLst>
              <a:ext uri="{FF2B5EF4-FFF2-40B4-BE49-F238E27FC236}">
                <a16:creationId xmlns:a16="http://schemas.microsoft.com/office/drawing/2014/main" id="{E24D4AC7-2221-4026-9FA8-E7FF2F3DB913}"/>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454210" y="401741"/>
            <a:ext cx="5384148"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Östergötlands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503140497"/>
              </p:ext>
            </p:extLst>
          </p:nvPr>
        </p:nvGraphicFramePr>
        <p:xfrm>
          <a:off x="6164962" y="106615"/>
          <a:ext cx="4871338" cy="6418013"/>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1700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1100" b="1" i="0" u="none" strike="noStrike" dirty="0">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450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Boxholm</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1100" b="0" i="0" u="none" strike="noStrike" dirty="0">
                          <a:solidFill>
                            <a:srgbClr val="000000"/>
                          </a:solidFill>
                          <a:effectLst/>
                          <a:latin typeface="Futura Std Book" panose="020B0502020204020303" pitchFamily="34" charset="0"/>
                        </a:rPr>
                        <a:t>Finspång</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Kinda</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140</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Linköping</a:t>
                      </a:r>
                    </a:p>
                  </a:txBody>
                  <a:tcPr marL="144000" marR="9525" marT="9525" marB="0" anchor="ctr">
                    <a:lnL w="12700" cmpd="sng">
                      <a:noFill/>
                    </a:lnL>
                  </a:tcPr>
                </a:tc>
                <a:tc>
                  <a:txBody>
                    <a:bodyPr/>
                    <a:lstStyle/>
                    <a:p>
                      <a:pPr algn="ctr" fontAlgn="ctr"/>
                      <a:r>
                        <a:rPr lang="sv-SE" sz="1100" b="0" i="0" u="none" strike="noStrike" dirty="0">
                          <a:solidFill>
                            <a:srgbClr val="000000"/>
                          </a:solidFill>
                          <a:effectLst/>
                          <a:latin typeface="Futura Std Book" panose="020B0502020204020303"/>
                        </a:rPr>
                        <a:t>180</a:t>
                      </a:r>
                    </a:p>
                  </a:txBody>
                  <a:tcPr marL="0" marR="0" marT="0" marB="0" anchor="ctr"/>
                </a:tc>
                <a:tc>
                  <a:txBody>
                    <a:bodyPr/>
                    <a:lstStyle/>
                    <a:p>
                      <a:pPr algn="ctr" fontAlgn="ctr"/>
                      <a:r>
                        <a:rPr lang="sv-SE" sz="1100" b="0" i="0" u="none" strike="noStrike" dirty="0">
                          <a:solidFill>
                            <a:srgbClr val="000000"/>
                          </a:solidFill>
                          <a:effectLst/>
                          <a:latin typeface="Futura Std Book" panose="020B0502020204020303"/>
                        </a:rPr>
                        <a:t>84</a:t>
                      </a:r>
                    </a:p>
                  </a:txBody>
                  <a:tcPr marL="0" marR="0" marT="0" marB="0" anchor="ctr"/>
                </a:tc>
                <a:extLst>
                  <a:ext uri="{0D108BD9-81ED-4DB2-BD59-A6C34878D82A}">
                    <a16:rowId xmlns:a16="http://schemas.microsoft.com/office/drawing/2014/main" val="2325918200"/>
                  </a:ext>
                </a:extLst>
              </a:tr>
              <a:tr h="369394">
                <a:tc>
                  <a:txBody>
                    <a:bodyPr/>
                    <a:lstStyle/>
                    <a:p>
                      <a:pPr algn="l" rtl="0" fontAlgn="ctr"/>
                      <a:r>
                        <a:rPr lang="sv-SE" sz="1100" b="0" i="0" u="none" strike="noStrike" dirty="0">
                          <a:solidFill>
                            <a:srgbClr val="000000"/>
                          </a:solidFill>
                          <a:effectLst/>
                          <a:latin typeface="Futura Std Book" panose="020B0502020204020303" pitchFamily="34" charset="0"/>
                        </a:rPr>
                        <a:t>Mjölby</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Motala</a:t>
                      </a:r>
                    </a:p>
                  </a:txBody>
                  <a:tcPr marL="144000" marR="9525" marT="9525" marB="0" anchor="ctr">
                    <a:lnL w="12700" cmpd="sng">
                      <a:noFill/>
                    </a:lnL>
                  </a:tcPr>
                </a:tc>
                <a:tc>
                  <a:txBody>
                    <a:bodyPr/>
                    <a:lstStyle/>
                    <a:p>
                      <a:pPr algn="ctr" rtl="0" fontAlgn="ctr"/>
                      <a:r>
                        <a:rPr lang="sv-SE" sz="1100" b="0" i="0" u="none" strike="noStrike" dirty="0">
                          <a:solidFill>
                            <a:srgbClr val="000000"/>
                          </a:solidFill>
                          <a:effectLst/>
                          <a:latin typeface="Futura Std Book" panose="020B0502020204020303"/>
                        </a:rPr>
                        <a:t>20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Norrköping</a:t>
                      </a:r>
                    </a:p>
                  </a:txBody>
                  <a:tcPr marL="144000" marR="9525" marT="9525" marB="0" anchor="ctr">
                    <a:lnL w="12700" cmpd="sng">
                      <a:noFill/>
                    </a:lnL>
                  </a:tcPr>
                </a:tc>
                <a:tc>
                  <a:txBody>
                    <a:bodyPr/>
                    <a:lstStyle/>
                    <a:p>
                      <a:pPr algn="ctr" fontAlgn="ctr"/>
                      <a:r>
                        <a:rPr lang="sv-SE" sz="1100" b="0" i="0" u="none" strike="noStrike">
                          <a:solidFill>
                            <a:srgbClr val="000000"/>
                          </a:solidFill>
                          <a:effectLst/>
                          <a:latin typeface="Futura Std Book" panose="020B0502020204020303"/>
                        </a:rPr>
                        <a:t>165</a:t>
                      </a:r>
                    </a:p>
                  </a:txBody>
                  <a:tcPr marL="0" marR="0" marT="0" marB="0" anchor="ctr"/>
                </a:tc>
                <a:tc>
                  <a:txBody>
                    <a:bodyPr/>
                    <a:lstStyle/>
                    <a:p>
                      <a:pPr algn="ctr" fontAlgn="ctr"/>
                      <a:r>
                        <a:rPr lang="sv-SE" sz="1100" b="0" i="0" u="none" strike="noStrike" dirty="0">
                          <a:solidFill>
                            <a:srgbClr val="000000"/>
                          </a:solidFill>
                          <a:effectLst/>
                          <a:latin typeface="Futura Std Book" panose="020B0502020204020303"/>
                        </a:rPr>
                        <a:t>51</a:t>
                      </a:r>
                    </a:p>
                  </a:txBody>
                  <a:tcPr marL="0" marR="0" marT="0" marB="0" anchor="ctr"/>
                </a:tc>
                <a:extLst>
                  <a:ext uri="{0D108BD9-81ED-4DB2-BD59-A6C34878D82A}">
                    <a16:rowId xmlns:a16="http://schemas.microsoft.com/office/drawing/2014/main" val="1121273573"/>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Söderköping</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108</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Vadstena</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1100" b="0" i="0" u="none" strike="noStrike" dirty="0">
                          <a:solidFill>
                            <a:srgbClr val="000000"/>
                          </a:solidFill>
                          <a:effectLst/>
                          <a:latin typeface="Futura Std Book" panose="020B0502020204020303" pitchFamily="34" charset="0"/>
                        </a:rPr>
                        <a:t>Valdemarsvik</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Ydre</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Åtvidaberg</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104</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1100" b="0" i="0" u="none" strike="noStrike">
                          <a:solidFill>
                            <a:srgbClr val="000000"/>
                          </a:solidFill>
                          <a:effectLst/>
                          <a:latin typeface="Futura Std Book" panose="020B0502020204020303" pitchFamily="34" charset="0"/>
                        </a:rPr>
                        <a:t>Ödeshög</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8842101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utomhus, vatten, byggnad, himmel&#10;&#10;Automatiskt genererad beskrivning">
            <a:extLst>
              <a:ext uri="{FF2B5EF4-FFF2-40B4-BE49-F238E27FC236}">
                <a16:creationId xmlns:a16="http://schemas.microsoft.com/office/drawing/2014/main" id="{D32CC6A2-0884-4D87-80BC-FA82A1FF9143}"/>
              </a:ext>
            </a:extLst>
          </p:cNvPr>
          <p:cNvPicPr>
            <a:picLocks noGrp="1" noChangeAspect="1"/>
          </p:cNvPicPr>
          <p:nvPr>
            <p:ph type="pic" sz="quarter" idx="13"/>
          </p:nvPr>
        </p:nvPicPr>
        <p:blipFill>
          <a:blip r:embed="rId2"/>
          <a:srcRect t="5665" b="5665"/>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00594" y="1628776"/>
            <a:ext cx="5513096" cy="3977266"/>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a:t>
            </a:r>
            <a:r>
              <a:rPr lang="sv-SE" sz="1200" u="sng" dirty="0">
                <a:solidFill>
                  <a:schemeClr val="bg1"/>
                </a:solidFill>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7976" y="39482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5"/>
          <a:stretch>
            <a:fillRect/>
          </a:stretch>
        </p:blipFill>
        <p:spPr>
          <a:xfrm>
            <a:off x="6511895" y="27289"/>
            <a:ext cx="5680105" cy="6830711"/>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3006</TotalTime>
  <Words>3189</Words>
  <Application>Microsoft Office PowerPoint</Application>
  <PresentationFormat>Bredbild</PresentationFormat>
  <Paragraphs>1303</Paragraphs>
  <Slides>22</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22</vt:i4>
      </vt:variant>
    </vt:vector>
  </HeadingPairs>
  <TitlesOfParts>
    <vt:vector size="30"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Blandad utveckling under årets andra kvartal</vt:lpstr>
      <vt:lpstr>Nyföretagande</vt:lpstr>
      <vt:lpstr>Företagskonkurser</vt:lpstr>
      <vt:lpstr>Sysselsättning </vt:lpstr>
      <vt:lpstr>Sysselsättning efter bransch</vt:lpstr>
      <vt:lpstr>Lediga jobb</vt:lpstr>
      <vt:lpstr>Varslade personer</vt:lpstr>
      <vt:lpstr>Arbetslöshet</vt:lpstr>
      <vt:lpstr>Arbetslöshet efter kategori</vt:lpstr>
      <vt:lpstr>Befolkning </vt:lpstr>
      <vt:lpstr>Lönesumma*</vt:lpstr>
      <vt:lpstr>Lönesumma efter sektor</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641</cp:revision>
  <cp:lastPrinted>2022-06-28T08:26:56Z</cp:lastPrinted>
  <dcterms:created xsi:type="dcterms:W3CDTF">2019-04-29T08:02:07Z</dcterms:created>
  <dcterms:modified xsi:type="dcterms:W3CDTF">2022-10-05T12:58:07Z</dcterms:modified>
</cp:coreProperties>
</file>