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0"/>
  </p:notesMasterIdLst>
  <p:handoutMasterIdLst>
    <p:handoutMasterId r:id="rId21"/>
  </p:handoutMasterIdLst>
  <p:sldIdLst>
    <p:sldId id="369" r:id="rId2"/>
    <p:sldId id="308" r:id="rId3"/>
    <p:sldId id="379"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67" r:id="rId1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79"/>
            <p14:sldId id="370"/>
            <p14:sldId id="371"/>
            <p14:sldId id="351"/>
            <p14:sldId id="372"/>
            <p14:sldId id="373"/>
            <p14:sldId id="354"/>
            <p14:sldId id="368"/>
            <p14:sldId id="374"/>
            <p14:sldId id="375"/>
            <p14:sldId id="358"/>
            <p14:sldId id="359"/>
            <p14:sldId id="376"/>
            <p14:sldId id="377"/>
            <p14:sldId id="378"/>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just format 1 - Dekorfärg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5" autoAdjust="0"/>
    <p:restoredTop sz="94660"/>
  </p:normalViewPr>
  <p:slideViewPr>
    <p:cSldViewPr snapToGrid="0">
      <p:cViewPr varScale="1">
        <p:scale>
          <a:sx n="112" d="100"/>
          <a:sy n="112" d="100"/>
        </p:scale>
        <p:origin x="492" y="96"/>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graf'!$B$12</c:f>
              <c:strCache>
                <c:ptCount val="1"/>
                <c:pt idx="0">
                  <c:v>Total</c:v>
                </c:pt>
              </c:strCache>
            </c:strRef>
          </c:tx>
          <c:spPr>
            <a:ln w="28575" cap="rnd">
              <a:solidFill>
                <a:schemeClr val="accent2"/>
              </a:solidFill>
              <a:round/>
            </a:ln>
            <a:effectLst/>
          </c:spPr>
          <c:marker>
            <c:symbol val="none"/>
          </c:marker>
          <c:cat>
            <c:strRef>
              <c:f>'s4 graf'!$C$11:$AQ$11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graf'!$C$12:$AQ$12</c:f>
              <c:numCache>
                <c:formatCode>General</c:formatCode>
                <c:ptCount val="41"/>
                <c:pt idx="0">
                  <c:v>100</c:v>
                </c:pt>
                <c:pt idx="1">
                  <c:v>105.37711668830092</c:v>
                </c:pt>
                <c:pt idx="2">
                  <c:v>103.62226830981585</c:v>
                </c:pt>
                <c:pt idx="3">
                  <c:v>104.05996382807167</c:v>
                </c:pt>
                <c:pt idx="4">
                  <c:v>103.02113207495059</c:v>
                </c:pt>
                <c:pt idx="5">
                  <c:v>107.81821856714525</c:v>
                </c:pt>
                <c:pt idx="6">
                  <c:v>106.65896697773194</c:v>
                </c:pt>
                <c:pt idx="7">
                  <c:v>107.21959863496021</c:v>
                </c:pt>
                <c:pt idx="8">
                  <c:v>106.80656547863416</c:v>
                </c:pt>
                <c:pt idx="9">
                  <c:v>112.73123409344005</c:v>
                </c:pt>
                <c:pt idx="10">
                  <c:v>111.31634125060936</c:v>
                </c:pt>
                <c:pt idx="11">
                  <c:v>110.79124558815634</c:v>
                </c:pt>
                <c:pt idx="12">
                  <c:v>111.89173255209394</c:v>
                </c:pt>
                <c:pt idx="13">
                  <c:v>118.27124201969151</c:v>
                </c:pt>
                <c:pt idx="14">
                  <c:v>116.42850022954511</c:v>
                </c:pt>
                <c:pt idx="15">
                  <c:v>116.72080111610451</c:v>
                </c:pt>
                <c:pt idx="16">
                  <c:v>118.03129898990605</c:v>
                </c:pt>
                <c:pt idx="17">
                  <c:v>123.15572949642909</c:v>
                </c:pt>
                <c:pt idx="18">
                  <c:v>122.33934954369747</c:v>
                </c:pt>
                <c:pt idx="19">
                  <c:v>123.4076840249613</c:v>
                </c:pt>
                <c:pt idx="20">
                  <c:v>123.72903664994142</c:v>
                </c:pt>
                <c:pt idx="21">
                  <c:v>130.24759506946037</c:v>
                </c:pt>
                <c:pt idx="22">
                  <c:v>128.36197435241567</c:v>
                </c:pt>
                <c:pt idx="23">
                  <c:v>129.26450880376544</c:v>
                </c:pt>
                <c:pt idx="24">
                  <c:v>129.51703224407839</c:v>
                </c:pt>
                <c:pt idx="25">
                  <c:v>137.6177019714344</c:v>
                </c:pt>
                <c:pt idx="26">
                  <c:v>135.16044639477033</c:v>
                </c:pt>
                <c:pt idx="27">
                  <c:v>135.25421933274632</c:v>
                </c:pt>
                <c:pt idx="28">
                  <c:v>136.07682759446394</c:v>
                </c:pt>
                <c:pt idx="29">
                  <c:v>142.89707331156845</c:v>
                </c:pt>
                <c:pt idx="30">
                  <c:v>140.86865997038376</c:v>
                </c:pt>
                <c:pt idx="31">
                  <c:v>140.59988255014599</c:v>
                </c:pt>
                <c:pt idx="32">
                  <c:v>141.78974334896904</c:v>
                </c:pt>
                <c:pt idx="33">
                  <c:v>143.03967634234726</c:v>
                </c:pt>
                <c:pt idx="34">
                  <c:v>140.58032725798796</c:v>
                </c:pt>
                <c:pt idx="35">
                  <c:v>141.70703746331881</c:v>
                </c:pt>
                <c:pt idx="36">
                  <c:v>145.55082398806829</c:v>
                </c:pt>
                <c:pt idx="37">
                  <c:v>153.07810440543093</c:v>
                </c:pt>
                <c:pt idx="38">
                  <c:v>151.09981771356223</c:v>
                </c:pt>
                <c:pt idx="39">
                  <c:v>151.64201981761198</c:v>
                </c:pt>
                <c:pt idx="40">
                  <c:v>154.57599397539721</c:v>
                </c:pt>
              </c:numCache>
            </c:numRef>
          </c:val>
          <c:smooth val="0"/>
          <c:extLst>
            <c:ext xmlns:c16="http://schemas.microsoft.com/office/drawing/2014/chart" uri="{C3380CC4-5D6E-409C-BE32-E72D297353CC}">
              <c16:uniqueId val="{00000000-A77A-40F8-A46B-D2F295C37849}"/>
            </c:ext>
          </c:extLst>
        </c:ser>
        <c:ser>
          <c:idx val="1"/>
          <c:order val="1"/>
          <c:tx>
            <c:strRef>
              <c:f>'s4 graf'!$B$13</c:f>
              <c:strCache>
                <c:ptCount val="1"/>
                <c:pt idx="0">
                  <c:v>Per capita</c:v>
                </c:pt>
              </c:strCache>
            </c:strRef>
          </c:tx>
          <c:spPr>
            <a:ln w="28575" cap="rnd">
              <a:solidFill>
                <a:schemeClr val="accent1"/>
              </a:solidFill>
              <a:round/>
            </a:ln>
            <a:effectLst/>
          </c:spPr>
          <c:marker>
            <c:symbol val="none"/>
          </c:marker>
          <c:cat>
            <c:strRef>
              <c:f>'s4 graf'!$C$11:$AQ$11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graf'!$C$13:$AQ$13</c:f>
              <c:numCache>
                <c:formatCode>General</c:formatCode>
                <c:ptCount val="41"/>
                <c:pt idx="0">
                  <c:v>100</c:v>
                </c:pt>
                <c:pt idx="1">
                  <c:v>105.06450443561577</c:v>
                </c:pt>
                <c:pt idx="2">
                  <c:v>102.94487886316942</c:v>
                </c:pt>
                <c:pt idx="3">
                  <c:v>103.13322502329027</c:v>
                </c:pt>
                <c:pt idx="4">
                  <c:v>101.81301416255405</c:v>
                </c:pt>
                <c:pt idx="5">
                  <c:v>106.21040247673541</c:v>
                </c:pt>
                <c:pt idx="6">
                  <c:v>104.66607807387676</c:v>
                </c:pt>
                <c:pt idx="7">
                  <c:v>104.94519436714133</c:v>
                </c:pt>
                <c:pt idx="8">
                  <c:v>104.22528486347554</c:v>
                </c:pt>
                <c:pt idx="9">
                  <c:v>109.6204115639994</c:v>
                </c:pt>
                <c:pt idx="10">
                  <c:v>107.81911681280296</c:v>
                </c:pt>
                <c:pt idx="11">
                  <c:v>107.08396160146646</c:v>
                </c:pt>
                <c:pt idx="12">
                  <c:v>107.87813237647713</c:v>
                </c:pt>
                <c:pt idx="13">
                  <c:v>113.66534175625637</c:v>
                </c:pt>
                <c:pt idx="14">
                  <c:v>111.42863009150915</c:v>
                </c:pt>
                <c:pt idx="15">
                  <c:v>111.42554868090129</c:v>
                </c:pt>
                <c:pt idx="16">
                  <c:v>112.3534298764359</c:v>
                </c:pt>
                <c:pt idx="17">
                  <c:v>116.81832204785943</c:v>
                </c:pt>
                <c:pt idx="18">
                  <c:v>115.44390739023495</c:v>
                </c:pt>
                <c:pt idx="19">
                  <c:v>115.9979690756192</c:v>
                </c:pt>
                <c:pt idx="20">
                  <c:v>115.91246102631754</c:v>
                </c:pt>
                <c:pt idx="21">
                  <c:v>121.58383759701017</c:v>
                </c:pt>
                <c:pt idx="22">
                  <c:v>119.28444277596159</c:v>
                </c:pt>
                <c:pt idx="23">
                  <c:v>119.7626050164591</c:v>
                </c:pt>
                <c:pt idx="24">
                  <c:v>119.68102409836627</c:v>
                </c:pt>
                <c:pt idx="25">
                  <c:v>126.73902614197777</c:v>
                </c:pt>
                <c:pt idx="26">
                  <c:v>123.98877608920343</c:v>
                </c:pt>
                <c:pt idx="27">
                  <c:v>123.71619768585614</c:v>
                </c:pt>
                <c:pt idx="28">
                  <c:v>124.10131816851698</c:v>
                </c:pt>
                <c:pt idx="29">
                  <c:v>129.9132145179951</c:v>
                </c:pt>
                <c:pt idx="30">
                  <c:v>127.61440434579492</c:v>
                </c:pt>
                <c:pt idx="31">
                  <c:v>127.14517813442139</c:v>
                </c:pt>
                <c:pt idx="32">
                  <c:v>127.98016434299643</c:v>
                </c:pt>
                <c:pt idx="33">
                  <c:v>129.00325691081576</c:v>
                </c:pt>
                <c:pt idx="34">
                  <c:v>126.52765522614669</c:v>
                </c:pt>
                <c:pt idx="35">
                  <c:v>127.46334031854586</c:v>
                </c:pt>
                <c:pt idx="36">
                  <c:v>130.75171856945701</c:v>
                </c:pt>
                <c:pt idx="37">
                  <c:v>137.20376957711281</c:v>
                </c:pt>
                <c:pt idx="38">
                  <c:v>135.10414846984875</c:v>
                </c:pt>
                <c:pt idx="39">
                  <c:v>135.28753751962506</c:v>
                </c:pt>
                <c:pt idx="40">
                  <c:v>137.65239025134093</c:v>
                </c:pt>
              </c:numCache>
            </c:numRef>
          </c:val>
          <c:smooth val="0"/>
          <c:extLst>
            <c:ext xmlns:c16="http://schemas.microsoft.com/office/drawing/2014/chart" uri="{C3380CC4-5D6E-409C-BE32-E72D297353CC}">
              <c16:uniqueId val="{00000001-A77A-40F8-A46B-D2F295C37849}"/>
            </c:ext>
          </c:extLst>
        </c:ser>
        <c:ser>
          <c:idx val="2"/>
          <c:order val="2"/>
          <c:tx>
            <c:strRef>
              <c:f>'s4 graf'!$B$14</c:f>
              <c:strCache>
                <c:ptCount val="1"/>
                <c:pt idx="0">
                  <c:v>Per employed</c:v>
                </c:pt>
              </c:strCache>
            </c:strRef>
          </c:tx>
          <c:spPr>
            <a:ln w="28575" cap="rnd">
              <a:solidFill>
                <a:schemeClr val="accent3"/>
              </a:solidFill>
              <a:prstDash val="sysDash"/>
              <a:round/>
            </a:ln>
            <a:effectLst/>
          </c:spPr>
          <c:marker>
            <c:symbol val="none"/>
          </c:marker>
          <c:cat>
            <c:strRef>
              <c:f>'s4 graf'!$C$11:$AQ$11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graf'!$C$14:$AQ$14</c:f>
              <c:numCache>
                <c:formatCode>General</c:formatCode>
                <c:ptCount val="41"/>
                <c:pt idx="0">
                  <c:v>100</c:v>
                </c:pt>
                <c:pt idx="1">
                  <c:v>103.55486180014036</c:v>
                </c:pt>
                <c:pt idx="2">
                  <c:v>100.74979237920063</c:v>
                </c:pt>
                <c:pt idx="3">
                  <c:v>102.15430158399315</c:v>
                </c:pt>
                <c:pt idx="4">
                  <c:v>101.99621696624608</c:v>
                </c:pt>
                <c:pt idx="5">
                  <c:v>104.5313535625812</c:v>
                </c:pt>
                <c:pt idx="6">
                  <c:v>102.30112308830282</c:v>
                </c:pt>
                <c:pt idx="7">
                  <c:v>103.54073878765612</c:v>
                </c:pt>
                <c:pt idx="8">
                  <c:v>104.32864112103093</c:v>
                </c:pt>
                <c:pt idx="9">
                  <c:v>107.75756872601954</c:v>
                </c:pt>
                <c:pt idx="10">
                  <c:v>104.47491456484019</c:v>
                </c:pt>
                <c:pt idx="11">
                  <c:v>105.43798293242111</c:v>
                </c:pt>
                <c:pt idx="12">
                  <c:v>107.14715218006454</c:v>
                </c:pt>
                <c:pt idx="13">
                  <c:v>111.34402583476955</c:v>
                </c:pt>
                <c:pt idx="14">
                  <c:v>108.44587444130356</c:v>
                </c:pt>
                <c:pt idx="15">
                  <c:v>109.34492128748727</c:v>
                </c:pt>
                <c:pt idx="16">
                  <c:v>111.34997903126009</c:v>
                </c:pt>
                <c:pt idx="17">
                  <c:v>113.20617040686918</c:v>
                </c:pt>
                <c:pt idx="18">
                  <c:v>112.04474377628198</c:v>
                </c:pt>
                <c:pt idx="19">
                  <c:v>113.89077605871104</c:v>
                </c:pt>
                <c:pt idx="20">
                  <c:v>114.47178654339805</c:v>
                </c:pt>
                <c:pt idx="21">
                  <c:v>117.72716222022974</c:v>
                </c:pt>
                <c:pt idx="22">
                  <c:v>114.63291990364506</c:v>
                </c:pt>
                <c:pt idx="23">
                  <c:v>116.4489136611884</c:v>
                </c:pt>
                <c:pt idx="24">
                  <c:v>116.70167455030051</c:v>
                </c:pt>
                <c:pt idx="25">
                  <c:v>121.90939065990308</c:v>
                </c:pt>
                <c:pt idx="26">
                  <c:v>118.34647320724206</c:v>
                </c:pt>
                <c:pt idx="27">
                  <c:v>119.8412076297943</c:v>
                </c:pt>
                <c:pt idx="28">
                  <c:v>120.79134211673662</c:v>
                </c:pt>
                <c:pt idx="29">
                  <c:v>125.28416422068506</c:v>
                </c:pt>
                <c:pt idx="30">
                  <c:v>122.1006525555931</c:v>
                </c:pt>
                <c:pt idx="31">
                  <c:v>123.24933439374917</c:v>
                </c:pt>
                <c:pt idx="32">
                  <c:v>125.35428342749331</c:v>
                </c:pt>
                <c:pt idx="33">
                  <c:v>127.15113378256605</c:v>
                </c:pt>
                <c:pt idx="34">
                  <c:v>124.70380972571719</c:v>
                </c:pt>
                <c:pt idx="35">
                  <c:v>126.56695461843809</c:v>
                </c:pt>
                <c:pt idx="36">
                  <c:v>132.16815490625768</c:v>
                </c:pt>
                <c:pt idx="37">
                  <c:v>135.70332851114816</c:v>
                </c:pt>
                <c:pt idx="38">
                  <c:v>131.27506719400088</c:v>
                </c:pt>
                <c:pt idx="39">
                  <c:v>134.41878495510193</c:v>
                </c:pt>
                <c:pt idx="40">
                  <c:v>137.22421352572823</c:v>
                </c:pt>
              </c:numCache>
            </c:numRef>
          </c:val>
          <c:smooth val="0"/>
          <c:extLst>
            <c:ext xmlns:c16="http://schemas.microsoft.com/office/drawing/2014/chart" uri="{C3380CC4-5D6E-409C-BE32-E72D297353CC}">
              <c16:uniqueId val="{00000002-A77A-40F8-A46B-D2F295C37849}"/>
            </c:ext>
          </c:extLst>
        </c:ser>
        <c:dLbls>
          <c:showLegendKey val="0"/>
          <c:showVal val="0"/>
          <c:showCatName val="0"/>
          <c:showSerName val="0"/>
          <c:showPercent val="0"/>
          <c:showBubbleSize val="0"/>
        </c:dLbls>
        <c:smooth val="0"/>
        <c:axId val="312635688"/>
        <c:axId val="312637328"/>
      </c:lineChart>
      <c:catAx>
        <c:axId val="312635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12637328"/>
        <c:crosses val="autoZero"/>
        <c:auto val="1"/>
        <c:lblAlgn val="ctr"/>
        <c:lblOffset val="100"/>
        <c:noMultiLvlLbl val="0"/>
      </c:catAx>
      <c:valAx>
        <c:axId val="312637328"/>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1263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's5 graf'!$B$42</c:f>
              <c:strCache>
                <c:ptCount val="1"/>
                <c:pt idx="0">
                  <c:v>The Stockholm Region, whereof</c:v>
                </c:pt>
              </c:strCache>
            </c:strRef>
          </c:tx>
          <c:spPr>
            <a:ln w="41275" cap="rnd">
              <a:solidFill>
                <a:schemeClr val="accent1"/>
              </a:solidFill>
              <a:round/>
            </a:ln>
            <a:effectLst/>
          </c:spPr>
          <c:marker>
            <c:symbol val="none"/>
          </c:marker>
          <c:cat>
            <c:numRef>
              <c:f>'s5 graf'!$C$41:$AQ$41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's5 graf'!$C$42:$AQ$42</c:f>
              <c:numCache>
                <c:formatCode>General</c:formatCode>
                <c:ptCount val="41"/>
                <c:pt idx="0">
                  <c:v>100</c:v>
                </c:pt>
                <c:pt idx="1">
                  <c:v>106.24387724169496</c:v>
                </c:pt>
                <c:pt idx="2">
                  <c:v>103.21429628702684</c:v>
                </c:pt>
                <c:pt idx="3">
                  <c:v>103.51200001905256</c:v>
                </c:pt>
                <c:pt idx="4">
                  <c:v>102.58635171884482</c:v>
                </c:pt>
                <c:pt idx="5">
                  <c:v>108.06305191601683</c:v>
                </c:pt>
                <c:pt idx="6">
                  <c:v>105.56410432038464</c:v>
                </c:pt>
                <c:pt idx="7">
                  <c:v>106.99523835952381</c:v>
                </c:pt>
                <c:pt idx="8">
                  <c:v>106.45087335143512</c:v>
                </c:pt>
                <c:pt idx="9">
                  <c:v>112.83303386021728</c:v>
                </c:pt>
                <c:pt idx="10">
                  <c:v>110.11456201123576</c:v>
                </c:pt>
                <c:pt idx="11">
                  <c:v>110.55661237686387</c:v>
                </c:pt>
                <c:pt idx="12">
                  <c:v>111.66409635796703</c:v>
                </c:pt>
                <c:pt idx="13">
                  <c:v>118.72151737085368</c:v>
                </c:pt>
                <c:pt idx="14">
                  <c:v>115.4858002862052</c:v>
                </c:pt>
                <c:pt idx="15">
                  <c:v>116.85491632043329</c:v>
                </c:pt>
                <c:pt idx="16">
                  <c:v>117.99491353108579</c:v>
                </c:pt>
                <c:pt idx="17">
                  <c:v>123.36980104858877</c:v>
                </c:pt>
                <c:pt idx="18">
                  <c:v>121.27724090611413</c:v>
                </c:pt>
                <c:pt idx="19">
                  <c:v>123.27991776950694</c:v>
                </c:pt>
                <c:pt idx="20">
                  <c:v>123.6137642198625</c:v>
                </c:pt>
                <c:pt idx="21">
                  <c:v>130.57523411070653</c:v>
                </c:pt>
                <c:pt idx="22">
                  <c:v>127.15870899683263</c:v>
                </c:pt>
                <c:pt idx="23">
                  <c:v>129.24836462367122</c:v>
                </c:pt>
                <c:pt idx="24">
                  <c:v>129.4655543423109</c:v>
                </c:pt>
                <c:pt idx="25">
                  <c:v>138.32916187366627</c:v>
                </c:pt>
                <c:pt idx="26">
                  <c:v>134.42484434659863</c:v>
                </c:pt>
                <c:pt idx="27">
                  <c:v>135.18787695028968</c:v>
                </c:pt>
                <c:pt idx="28">
                  <c:v>135.87206089614887</c:v>
                </c:pt>
                <c:pt idx="29">
                  <c:v>143.46565389420621</c:v>
                </c:pt>
                <c:pt idx="30">
                  <c:v>139.32403531531935</c:v>
                </c:pt>
                <c:pt idx="31">
                  <c:v>140.13620010553871</c:v>
                </c:pt>
                <c:pt idx="32">
                  <c:v>141.30232043725925</c:v>
                </c:pt>
                <c:pt idx="33">
                  <c:v>141.98789811660447</c:v>
                </c:pt>
                <c:pt idx="34">
                  <c:v>138.00548310885367</c:v>
                </c:pt>
                <c:pt idx="35">
                  <c:v>139.69732138521636</c:v>
                </c:pt>
                <c:pt idx="36">
                  <c:v>144.25836518354913</c:v>
                </c:pt>
                <c:pt idx="37">
                  <c:v>152.6090458699698</c:v>
                </c:pt>
                <c:pt idx="38">
                  <c:v>149.49429652305668</c:v>
                </c:pt>
                <c:pt idx="39">
                  <c:v>151.7659360967227</c:v>
                </c:pt>
                <c:pt idx="40">
                  <c:v>156.18260056690417</c:v>
                </c:pt>
              </c:numCache>
            </c:numRef>
          </c:val>
          <c:smooth val="0"/>
          <c:extLst>
            <c:ext xmlns:c16="http://schemas.microsoft.com/office/drawing/2014/chart" uri="{C3380CC4-5D6E-409C-BE32-E72D297353CC}">
              <c16:uniqueId val="{00000000-EF85-47C2-BF95-1D5FB55CEED6}"/>
            </c:ext>
          </c:extLst>
        </c:ser>
        <c:ser>
          <c:idx val="1"/>
          <c:order val="1"/>
          <c:tx>
            <c:strRef>
              <c:f>'s5 graf'!$B$43</c:f>
              <c:strCache>
                <c:ptCount val="1"/>
                <c:pt idx="0">
                  <c:v>Industry</c:v>
                </c:pt>
              </c:strCache>
            </c:strRef>
          </c:tx>
          <c:spPr>
            <a:ln w="28575" cap="rnd">
              <a:solidFill>
                <a:schemeClr val="accent2"/>
              </a:solidFill>
              <a:round/>
            </a:ln>
            <a:effectLst/>
          </c:spPr>
          <c:marker>
            <c:symbol val="none"/>
          </c:marker>
          <c:cat>
            <c:numRef>
              <c:f>'s5 graf'!$C$41:$AQ$41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's5 graf'!$C$43:$AQ$43</c:f>
              <c:numCache>
                <c:formatCode>General</c:formatCode>
                <c:ptCount val="41"/>
                <c:pt idx="0">
                  <c:v>100</c:v>
                </c:pt>
                <c:pt idx="1">
                  <c:v>109.35046461075459</c:v>
                </c:pt>
                <c:pt idx="2">
                  <c:v>101.39885576217438</c:v>
                </c:pt>
                <c:pt idx="3">
                  <c:v>98.444400019165457</c:v>
                </c:pt>
                <c:pt idx="4">
                  <c:v>100.6374471996066</c:v>
                </c:pt>
                <c:pt idx="5">
                  <c:v>106.60168871613629</c:v>
                </c:pt>
                <c:pt idx="6">
                  <c:v>99.985899787828814</c:v>
                </c:pt>
                <c:pt idx="7">
                  <c:v>99.811589650931381</c:v>
                </c:pt>
                <c:pt idx="8">
                  <c:v>100.41708327471029</c:v>
                </c:pt>
                <c:pt idx="9">
                  <c:v>107.87162056408965</c:v>
                </c:pt>
                <c:pt idx="10">
                  <c:v>100.82704833690519</c:v>
                </c:pt>
                <c:pt idx="11">
                  <c:v>99.127341853185982</c:v>
                </c:pt>
                <c:pt idx="12">
                  <c:v>101.70854078256951</c:v>
                </c:pt>
                <c:pt idx="13">
                  <c:v>111.61615450470541</c:v>
                </c:pt>
                <c:pt idx="14">
                  <c:v>102.1500355421548</c:v>
                </c:pt>
                <c:pt idx="15">
                  <c:v>100.7459056677951</c:v>
                </c:pt>
                <c:pt idx="16">
                  <c:v>105.02494389654463</c:v>
                </c:pt>
                <c:pt idx="17">
                  <c:v>110.04274233800194</c:v>
                </c:pt>
                <c:pt idx="18">
                  <c:v>103.81582055950201</c:v>
                </c:pt>
                <c:pt idx="19">
                  <c:v>103.64537356362975</c:v>
                </c:pt>
                <c:pt idx="20">
                  <c:v>105.24175923794262</c:v>
                </c:pt>
                <c:pt idx="21">
                  <c:v>106.7474918947176</c:v>
                </c:pt>
                <c:pt idx="22">
                  <c:v>99.444704643305315</c:v>
                </c:pt>
                <c:pt idx="23">
                  <c:v>99.245952505123014</c:v>
                </c:pt>
                <c:pt idx="24">
                  <c:v>101.86970502494594</c:v>
                </c:pt>
                <c:pt idx="25">
                  <c:v>114.14413681071478</c:v>
                </c:pt>
                <c:pt idx="26">
                  <c:v>103.19785736801613</c:v>
                </c:pt>
                <c:pt idx="27">
                  <c:v>102.061616986296</c:v>
                </c:pt>
                <c:pt idx="28">
                  <c:v>105.03312043120135</c:v>
                </c:pt>
                <c:pt idx="29">
                  <c:v>120.19755417523248</c:v>
                </c:pt>
                <c:pt idx="30">
                  <c:v>107.07007621584142</c:v>
                </c:pt>
                <c:pt idx="31">
                  <c:v>105.59275808344204</c:v>
                </c:pt>
                <c:pt idx="32">
                  <c:v>108.04928495794424</c:v>
                </c:pt>
                <c:pt idx="33">
                  <c:v>117.01277988726484</c:v>
                </c:pt>
                <c:pt idx="34">
                  <c:v>104.73866291587436</c:v>
                </c:pt>
                <c:pt idx="35">
                  <c:v>105.12755398956875</c:v>
                </c:pt>
                <c:pt idx="36">
                  <c:v>112.17018819845141</c:v>
                </c:pt>
                <c:pt idx="37">
                  <c:v>123.66878609657903</c:v>
                </c:pt>
                <c:pt idx="38">
                  <c:v>111.99151805955935</c:v>
                </c:pt>
                <c:pt idx="39">
                  <c:v>110.8857756678009</c:v>
                </c:pt>
                <c:pt idx="40">
                  <c:v>117.21218317673267</c:v>
                </c:pt>
              </c:numCache>
            </c:numRef>
          </c:val>
          <c:smooth val="0"/>
          <c:extLst>
            <c:ext xmlns:c16="http://schemas.microsoft.com/office/drawing/2014/chart" uri="{C3380CC4-5D6E-409C-BE32-E72D297353CC}">
              <c16:uniqueId val="{00000001-EF85-47C2-BF95-1D5FB55CEED6}"/>
            </c:ext>
          </c:extLst>
        </c:ser>
        <c:ser>
          <c:idx val="2"/>
          <c:order val="2"/>
          <c:tx>
            <c:strRef>
              <c:f>'s5 graf'!$B$44</c:f>
              <c:strCache>
                <c:ptCount val="1"/>
                <c:pt idx="0">
                  <c:v>Services</c:v>
                </c:pt>
              </c:strCache>
            </c:strRef>
          </c:tx>
          <c:spPr>
            <a:ln w="28575" cap="rnd">
              <a:solidFill>
                <a:schemeClr val="accent3"/>
              </a:solidFill>
              <a:round/>
            </a:ln>
            <a:effectLst/>
          </c:spPr>
          <c:marker>
            <c:symbol val="none"/>
          </c:marker>
          <c:cat>
            <c:numRef>
              <c:f>'s5 graf'!$C$41:$AQ$41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's5 graf'!$C$44:$AQ$44</c:f>
              <c:numCache>
                <c:formatCode>General</c:formatCode>
                <c:ptCount val="41"/>
                <c:pt idx="0">
                  <c:v>100</c:v>
                </c:pt>
                <c:pt idx="1">
                  <c:v>104.54182526392394</c:v>
                </c:pt>
                <c:pt idx="2">
                  <c:v>102.92760925192852</c:v>
                </c:pt>
                <c:pt idx="3">
                  <c:v>103.55870709438965</c:v>
                </c:pt>
                <c:pt idx="4">
                  <c:v>102.99462258364102</c:v>
                </c:pt>
                <c:pt idx="5">
                  <c:v>107.4012470590027</c:v>
                </c:pt>
                <c:pt idx="6">
                  <c:v>106.00662159111791</c:v>
                </c:pt>
                <c:pt idx="7">
                  <c:v>107.40115344840301</c:v>
                </c:pt>
                <c:pt idx="8">
                  <c:v>108.03765650927822</c:v>
                </c:pt>
                <c:pt idx="9">
                  <c:v>113.08959048476481</c:v>
                </c:pt>
                <c:pt idx="10">
                  <c:v>111.60873214357878</c:v>
                </c:pt>
                <c:pt idx="11">
                  <c:v>112.0006106666436</c:v>
                </c:pt>
                <c:pt idx="12">
                  <c:v>114.13119266470495</c:v>
                </c:pt>
                <c:pt idx="13">
                  <c:v>119.17985633250703</c:v>
                </c:pt>
                <c:pt idx="14">
                  <c:v>117.52970451731841</c:v>
                </c:pt>
                <c:pt idx="15">
                  <c:v>118.99884851919506</c:v>
                </c:pt>
                <c:pt idx="16">
                  <c:v>120.87808840654561</c:v>
                </c:pt>
                <c:pt idx="17">
                  <c:v>125.01768131807646</c:v>
                </c:pt>
                <c:pt idx="18">
                  <c:v>124.25935114722563</c:v>
                </c:pt>
                <c:pt idx="19">
                  <c:v>126.14334559132074</c:v>
                </c:pt>
                <c:pt idx="20">
                  <c:v>127.6469543245771</c:v>
                </c:pt>
                <c:pt idx="21">
                  <c:v>134.53729156146116</c:v>
                </c:pt>
                <c:pt idx="22">
                  <c:v>132.15902020226721</c:v>
                </c:pt>
                <c:pt idx="23">
                  <c:v>134.15691610226438</c:v>
                </c:pt>
                <c:pt idx="24">
                  <c:v>135.25442130371482</c:v>
                </c:pt>
                <c:pt idx="25">
                  <c:v>142.00104105477922</c:v>
                </c:pt>
                <c:pt idx="26">
                  <c:v>140.08294500193122</c:v>
                </c:pt>
                <c:pt idx="27">
                  <c:v>140.73460086099962</c:v>
                </c:pt>
                <c:pt idx="28">
                  <c:v>142.3291312113185</c:v>
                </c:pt>
                <c:pt idx="29">
                  <c:v>146.66396756279161</c:v>
                </c:pt>
                <c:pt idx="30">
                  <c:v>145.21254838642648</c:v>
                </c:pt>
                <c:pt idx="31">
                  <c:v>146.14990804012672</c:v>
                </c:pt>
                <c:pt idx="32">
                  <c:v>148.58965324937964</c:v>
                </c:pt>
                <c:pt idx="33">
                  <c:v>145.37976204530554</c:v>
                </c:pt>
                <c:pt idx="34">
                  <c:v>143.74858878760278</c:v>
                </c:pt>
                <c:pt idx="35">
                  <c:v>145.4881313185526</c:v>
                </c:pt>
                <c:pt idx="36">
                  <c:v>150.88064437430654</c:v>
                </c:pt>
                <c:pt idx="37">
                  <c:v>157.13954637742881</c:v>
                </c:pt>
                <c:pt idx="38">
                  <c:v>156.49423014054187</c:v>
                </c:pt>
                <c:pt idx="39">
                  <c:v>159.25242214787352</c:v>
                </c:pt>
                <c:pt idx="40">
                  <c:v>165.02212349525277</c:v>
                </c:pt>
              </c:numCache>
            </c:numRef>
          </c:val>
          <c:smooth val="0"/>
          <c:extLst>
            <c:ext xmlns:c16="http://schemas.microsoft.com/office/drawing/2014/chart" uri="{C3380CC4-5D6E-409C-BE32-E72D297353CC}">
              <c16:uniqueId val="{00000002-EF85-47C2-BF95-1D5FB55CEED6}"/>
            </c:ext>
          </c:extLst>
        </c:ser>
        <c:ser>
          <c:idx val="3"/>
          <c:order val="3"/>
          <c:tx>
            <c:strRef>
              <c:f>'s5 graf'!$B$45</c:f>
              <c:strCache>
                <c:ptCount val="1"/>
                <c:pt idx="0">
                  <c:v>Other</c:v>
                </c:pt>
              </c:strCache>
            </c:strRef>
          </c:tx>
          <c:spPr>
            <a:ln w="28575" cap="rnd">
              <a:solidFill>
                <a:schemeClr val="accent5"/>
              </a:solidFill>
              <a:prstDash val="sysDash"/>
              <a:round/>
            </a:ln>
            <a:effectLst/>
          </c:spPr>
          <c:marker>
            <c:symbol val="none"/>
          </c:marker>
          <c:cat>
            <c:numRef>
              <c:f>'s5 graf'!$C$41:$AQ$41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's5 graf'!$C$45:$AQ$45</c:f>
              <c:numCache>
                <c:formatCode>General</c:formatCode>
                <c:ptCount val="41"/>
                <c:pt idx="0">
                  <c:v>100</c:v>
                </c:pt>
                <c:pt idx="1">
                  <c:v>113.63412570118568</c:v>
                </c:pt>
                <c:pt idx="2">
                  <c:v>109.79244747038426</c:v>
                </c:pt>
                <c:pt idx="3">
                  <c:v>114.67135619917325</c:v>
                </c:pt>
                <c:pt idx="4">
                  <c:v>103.55873362583604</c:v>
                </c:pt>
                <c:pt idx="5">
                  <c:v>117.02385137709568</c:v>
                </c:pt>
                <c:pt idx="6">
                  <c:v>114.52179541845835</c:v>
                </c:pt>
                <c:pt idx="7">
                  <c:v>119.92539092483428</c:v>
                </c:pt>
                <c:pt idx="8">
                  <c:v>106.71633682159137</c:v>
                </c:pt>
                <c:pt idx="9">
                  <c:v>121.96560943389584</c:v>
                </c:pt>
                <c:pt idx="10">
                  <c:v>118.58769050308211</c:v>
                </c:pt>
                <c:pt idx="11">
                  <c:v>124.34065386269916</c:v>
                </c:pt>
                <c:pt idx="12">
                  <c:v>113.38662453353031</c:v>
                </c:pt>
                <c:pt idx="13">
                  <c:v>131.02731212008476</c:v>
                </c:pt>
                <c:pt idx="14">
                  <c:v>128.51578533874647</c:v>
                </c:pt>
                <c:pt idx="15">
                  <c:v>135.35856892858556</c:v>
                </c:pt>
                <c:pt idx="16">
                  <c:v>123.05329916698497</c:v>
                </c:pt>
                <c:pt idx="17">
                  <c:v>139.7478392763274</c:v>
                </c:pt>
                <c:pt idx="18">
                  <c:v>135.7369199024848</c:v>
                </c:pt>
                <c:pt idx="19">
                  <c:v>143.7046762326315</c:v>
                </c:pt>
                <c:pt idx="20">
                  <c:v>131.21131455218855</c:v>
                </c:pt>
                <c:pt idx="21">
                  <c:v>151.21942491414396</c:v>
                </c:pt>
                <c:pt idx="22">
                  <c:v>147.83582524198908</c:v>
                </c:pt>
                <c:pt idx="23">
                  <c:v>155.92450444064272</c:v>
                </c:pt>
                <c:pt idx="24">
                  <c:v>143.16710443153062</c:v>
                </c:pt>
                <c:pt idx="25">
                  <c:v>162.25589299976312</c:v>
                </c:pt>
                <c:pt idx="26">
                  <c:v>157.5192121825377</c:v>
                </c:pt>
                <c:pt idx="27">
                  <c:v>163.56068278672828</c:v>
                </c:pt>
                <c:pt idx="28">
                  <c:v>151.28123859634169</c:v>
                </c:pt>
                <c:pt idx="29">
                  <c:v>169.33241674255166</c:v>
                </c:pt>
                <c:pt idx="30">
                  <c:v>162.8008972823358</c:v>
                </c:pt>
                <c:pt idx="31">
                  <c:v>167.76949030006028</c:v>
                </c:pt>
                <c:pt idx="32">
                  <c:v>155.1615727939741</c:v>
                </c:pt>
                <c:pt idx="33">
                  <c:v>170.09775606003188</c:v>
                </c:pt>
                <c:pt idx="34">
                  <c:v>165.02874418399449</c:v>
                </c:pt>
                <c:pt idx="35">
                  <c:v>169.2862378817174</c:v>
                </c:pt>
                <c:pt idx="36">
                  <c:v>161.11699591117193</c:v>
                </c:pt>
                <c:pt idx="37">
                  <c:v>180.07802648057759</c:v>
                </c:pt>
                <c:pt idx="38">
                  <c:v>175.48913781057544</c:v>
                </c:pt>
                <c:pt idx="39">
                  <c:v>181.32504539427231</c:v>
                </c:pt>
                <c:pt idx="40">
                  <c:v>169.87994312793549</c:v>
                </c:pt>
              </c:numCache>
            </c:numRef>
          </c:val>
          <c:smooth val="0"/>
          <c:extLst>
            <c:ext xmlns:c16="http://schemas.microsoft.com/office/drawing/2014/chart" uri="{C3380CC4-5D6E-409C-BE32-E72D297353CC}">
              <c16:uniqueId val="{00000003-EF85-47C2-BF95-1D5FB55CEED6}"/>
            </c:ext>
          </c:extLst>
        </c:ser>
        <c:dLbls>
          <c:showLegendKey val="0"/>
          <c:showVal val="0"/>
          <c:showCatName val="0"/>
          <c:showSerName val="0"/>
          <c:showPercent val="0"/>
          <c:showBubbleSize val="0"/>
        </c:dLbls>
        <c:smooth val="0"/>
        <c:axId val="464049856"/>
        <c:axId val="464044608"/>
      </c:lineChart>
      <c:catAx>
        <c:axId val="46404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4608"/>
        <c:crosses val="autoZero"/>
        <c:auto val="1"/>
        <c:lblAlgn val="ctr"/>
        <c:lblOffset val="100"/>
        <c:noMultiLvlLbl val="0"/>
      </c:catAx>
      <c:valAx>
        <c:axId val="464044608"/>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's6'!$P$13</c:f>
              <c:strCache>
                <c:ptCount val="1"/>
                <c:pt idx="0">
                  <c:v>The Stockholm Region</c:v>
                </c:pt>
              </c:strCache>
            </c:strRef>
          </c:tx>
          <c:spPr>
            <a:ln w="28575" cap="rnd">
              <a:solidFill>
                <a:schemeClr val="accent2"/>
              </a:solidFill>
              <a:round/>
            </a:ln>
            <a:effectLst/>
          </c:spPr>
          <c:marker>
            <c:symbol val="none"/>
          </c:marker>
          <c:cat>
            <c:numRef>
              <c:f>'s6'!$Q$12:$BE$12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's6'!$Q$13:$BE$13</c:f>
              <c:numCache>
                <c:formatCode>General</c:formatCode>
                <c:ptCount val="41"/>
                <c:pt idx="0">
                  <c:v>8972.75</c:v>
                </c:pt>
                <c:pt idx="1">
                  <c:v>8624.75</c:v>
                </c:pt>
                <c:pt idx="2">
                  <c:v>8224.75</c:v>
                </c:pt>
                <c:pt idx="3">
                  <c:v>8169.25</c:v>
                </c:pt>
                <c:pt idx="4">
                  <c:v>7987.25</c:v>
                </c:pt>
                <c:pt idx="5">
                  <c:v>7783.25</c:v>
                </c:pt>
                <c:pt idx="6">
                  <c:v>7832.75</c:v>
                </c:pt>
                <c:pt idx="7">
                  <c:v>7771.25</c:v>
                </c:pt>
                <c:pt idx="8">
                  <c:v>7870</c:v>
                </c:pt>
                <c:pt idx="9">
                  <c:v>7823.75</c:v>
                </c:pt>
                <c:pt idx="10">
                  <c:v>7891.75</c:v>
                </c:pt>
                <c:pt idx="11">
                  <c:v>8023.5</c:v>
                </c:pt>
                <c:pt idx="12">
                  <c:v>8165</c:v>
                </c:pt>
                <c:pt idx="13">
                  <c:v>8274</c:v>
                </c:pt>
                <c:pt idx="14">
                  <c:v>8290.5</c:v>
                </c:pt>
                <c:pt idx="15">
                  <c:v>8362</c:v>
                </c:pt>
                <c:pt idx="16">
                  <c:v>8574.5</c:v>
                </c:pt>
                <c:pt idx="17">
                  <c:v>8749</c:v>
                </c:pt>
                <c:pt idx="18">
                  <c:v>9094.75</c:v>
                </c:pt>
                <c:pt idx="19">
                  <c:v>9073.25</c:v>
                </c:pt>
                <c:pt idx="20">
                  <c:v>9102.75</c:v>
                </c:pt>
                <c:pt idx="21">
                  <c:v>9166.25</c:v>
                </c:pt>
                <c:pt idx="22">
                  <c:v>8994.25</c:v>
                </c:pt>
                <c:pt idx="23">
                  <c:v>9079.25</c:v>
                </c:pt>
                <c:pt idx="24">
                  <c:v>9036</c:v>
                </c:pt>
                <c:pt idx="25">
                  <c:v>8736</c:v>
                </c:pt>
                <c:pt idx="26">
                  <c:v>8654.75</c:v>
                </c:pt>
                <c:pt idx="27">
                  <c:v>8526.75</c:v>
                </c:pt>
                <c:pt idx="28">
                  <c:v>8346.25</c:v>
                </c:pt>
                <c:pt idx="29">
                  <c:v>8546.5</c:v>
                </c:pt>
                <c:pt idx="30">
                  <c:v>8480.75</c:v>
                </c:pt>
                <c:pt idx="31">
                  <c:v>8574</c:v>
                </c:pt>
                <c:pt idx="32">
                  <c:v>8476.5</c:v>
                </c:pt>
                <c:pt idx="33">
                  <c:v>8788</c:v>
                </c:pt>
                <c:pt idx="34">
                  <c:v>8818</c:v>
                </c:pt>
                <c:pt idx="35">
                  <c:v>9043</c:v>
                </c:pt>
                <c:pt idx="36">
                  <c:v>9565</c:v>
                </c:pt>
                <c:pt idx="37">
                  <c:v>9607.25</c:v>
                </c:pt>
                <c:pt idx="38">
                  <c:v>9871.5</c:v>
                </c:pt>
                <c:pt idx="39">
                  <c:v>9951.5</c:v>
                </c:pt>
                <c:pt idx="40">
                  <c:v>10112.5</c:v>
                </c:pt>
              </c:numCache>
            </c:numRef>
          </c:val>
          <c:smooth val="0"/>
          <c:extLst>
            <c:ext xmlns:c16="http://schemas.microsoft.com/office/drawing/2014/chart" uri="{C3380CC4-5D6E-409C-BE32-E72D297353CC}">
              <c16:uniqueId val="{00000000-E150-42AA-BC5B-C5E4122D7112}"/>
            </c:ext>
          </c:extLst>
        </c:ser>
        <c:ser>
          <c:idx val="1"/>
          <c:order val="1"/>
          <c:tx>
            <c:strRef>
              <c:f>'s6'!$P$14</c:f>
              <c:strCache>
                <c:ptCount val="1"/>
                <c:pt idx="0">
                  <c:v>Rest of Sweden</c:v>
                </c:pt>
              </c:strCache>
            </c:strRef>
          </c:tx>
          <c:spPr>
            <a:ln w="28575" cap="rnd">
              <a:solidFill>
                <a:schemeClr val="accent1"/>
              </a:solidFill>
              <a:prstDash val="sysDash"/>
              <a:round/>
            </a:ln>
            <a:effectLst/>
          </c:spPr>
          <c:marker>
            <c:symbol val="none"/>
          </c:marker>
          <c:cat>
            <c:numRef>
              <c:f>'s6'!$Q$12:$BE$12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's6'!$Q$14:$BE$14</c:f>
              <c:numCache>
                <c:formatCode>General</c:formatCode>
                <c:ptCount val="41"/>
                <c:pt idx="0">
                  <c:v>8352</c:v>
                </c:pt>
                <c:pt idx="1">
                  <c:v>8021.5</c:v>
                </c:pt>
                <c:pt idx="2">
                  <c:v>7679.75</c:v>
                </c:pt>
                <c:pt idx="3">
                  <c:v>7611.25</c:v>
                </c:pt>
                <c:pt idx="4">
                  <c:v>7456.5</c:v>
                </c:pt>
                <c:pt idx="5">
                  <c:v>7220.5</c:v>
                </c:pt>
                <c:pt idx="6">
                  <c:v>7236.5</c:v>
                </c:pt>
                <c:pt idx="7">
                  <c:v>7209.25</c:v>
                </c:pt>
                <c:pt idx="8">
                  <c:v>7262</c:v>
                </c:pt>
                <c:pt idx="9">
                  <c:v>7220.25</c:v>
                </c:pt>
                <c:pt idx="10">
                  <c:v>7212.75</c:v>
                </c:pt>
                <c:pt idx="11">
                  <c:v>7315</c:v>
                </c:pt>
                <c:pt idx="12">
                  <c:v>7428</c:v>
                </c:pt>
                <c:pt idx="13">
                  <c:v>7498.25</c:v>
                </c:pt>
                <c:pt idx="14">
                  <c:v>7418.5</c:v>
                </c:pt>
                <c:pt idx="15">
                  <c:v>7406.75</c:v>
                </c:pt>
                <c:pt idx="16">
                  <c:v>7581.75</c:v>
                </c:pt>
                <c:pt idx="17">
                  <c:v>7687</c:v>
                </c:pt>
                <c:pt idx="18">
                  <c:v>7991.5</c:v>
                </c:pt>
                <c:pt idx="19">
                  <c:v>8023.25</c:v>
                </c:pt>
                <c:pt idx="20">
                  <c:v>8095.5</c:v>
                </c:pt>
                <c:pt idx="21">
                  <c:v>8157</c:v>
                </c:pt>
                <c:pt idx="22">
                  <c:v>7963</c:v>
                </c:pt>
                <c:pt idx="23">
                  <c:v>8019.25</c:v>
                </c:pt>
                <c:pt idx="24">
                  <c:v>7992.25</c:v>
                </c:pt>
                <c:pt idx="25">
                  <c:v>7790.25</c:v>
                </c:pt>
                <c:pt idx="26">
                  <c:v>7831</c:v>
                </c:pt>
                <c:pt idx="27">
                  <c:v>7721.75</c:v>
                </c:pt>
                <c:pt idx="28">
                  <c:v>7558.75</c:v>
                </c:pt>
                <c:pt idx="29">
                  <c:v>7766</c:v>
                </c:pt>
                <c:pt idx="30">
                  <c:v>7680</c:v>
                </c:pt>
                <c:pt idx="31">
                  <c:v>7765.5</c:v>
                </c:pt>
                <c:pt idx="32">
                  <c:v>7639.5</c:v>
                </c:pt>
                <c:pt idx="33">
                  <c:v>7871.5</c:v>
                </c:pt>
                <c:pt idx="34">
                  <c:v>7968</c:v>
                </c:pt>
                <c:pt idx="35">
                  <c:v>8185.5</c:v>
                </c:pt>
                <c:pt idx="36">
                  <c:v>8801</c:v>
                </c:pt>
                <c:pt idx="37">
                  <c:v>8981.5</c:v>
                </c:pt>
                <c:pt idx="38">
                  <c:v>9338.25</c:v>
                </c:pt>
                <c:pt idx="39">
                  <c:v>9464</c:v>
                </c:pt>
                <c:pt idx="40">
                  <c:v>9564.75</c:v>
                </c:pt>
              </c:numCache>
            </c:numRef>
          </c:val>
          <c:smooth val="0"/>
          <c:extLst>
            <c:ext xmlns:c16="http://schemas.microsoft.com/office/drawing/2014/chart" uri="{C3380CC4-5D6E-409C-BE32-E72D297353CC}">
              <c16:uniqueId val="{00000001-E150-42AA-BC5B-C5E4122D7112}"/>
            </c:ext>
          </c:extLst>
        </c:ser>
        <c:dLbls>
          <c:showLegendKey val="0"/>
          <c:showVal val="0"/>
          <c:showCatName val="0"/>
          <c:showSerName val="0"/>
          <c:showPercent val="0"/>
          <c:showBubbleSize val="0"/>
        </c:dLbls>
        <c:smooth val="0"/>
        <c:axId val="464036736"/>
        <c:axId val="464034768"/>
      </c:lineChart>
      <c:catAx>
        <c:axId val="46403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4768"/>
        <c:crosses val="autoZero"/>
        <c:auto val="1"/>
        <c:lblAlgn val="ctr"/>
        <c:lblOffset val="100"/>
        <c:noMultiLvlLbl val="0"/>
      </c:catAx>
      <c:valAx>
        <c:axId val="464034768"/>
        <c:scaling>
          <c:orientation val="minMax"/>
          <c:max val="12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6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's7'!$AT$9</c:f>
              <c:strCache>
                <c:ptCount val="1"/>
                <c:pt idx="0">
                  <c:v>The Stockholm Region</c:v>
                </c:pt>
              </c:strCache>
            </c:strRef>
          </c:tx>
          <c:spPr>
            <a:ln w="28575" cap="rnd">
              <a:solidFill>
                <a:schemeClr val="accent2"/>
              </a:solidFill>
              <a:round/>
            </a:ln>
            <a:effectLst/>
          </c:spPr>
          <c:marker>
            <c:symbol val="none"/>
          </c:marker>
          <c:cat>
            <c:numRef>
              <c:f>'s7'!$AU$8:$CI$8</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's7'!$AU$9:$CI$9</c:f>
              <c:numCache>
                <c:formatCode>General</c:formatCode>
                <c:ptCount val="41"/>
                <c:pt idx="0">
                  <c:v>997.25</c:v>
                </c:pt>
                <c:pt idx="1">
                  <c:v>1012.75</c:v>
                </c:pt>
                <c:pt idx="2">
                  <c:v>1016.75</c:v>
                </c:pt>
                <c:pt idx="3">
                  <c:v>1035.25</c:v>
                </c:pt>
                <c:pt idx="4">
                  <c:v>1055.5</c:v>
                </c:pt>
                <c:pt idx="5">
                  <c:v>1073</c:v>
                </c:pt>
                <c:pt idx="6">
                  <c:v>1022.75</c:v>
                </c:pt>
                <c:pt idx="7">
                  <c:v>989.5</c:v>
                </c:pt>
                <c:pt idx="8">
                  <c:v>953.75</c:v>
                </c:pt>
                <c:pt idx="9">
                  <c:v>838.5</c:v>
                </c:pt>
                <c:pt idx="10">
                  <c:v>844.25</c:v>
                </c:pt>
                <c:pt idx="11">
                  <c:v>837</c:v>
                </c:pt>
                <c:pt idx="12">
                  <c:v>764.5</c:v>
                </c:pt>
                <c:pt idx="13">
                  <c:v>772.5</c:v>
                </c:pt>
                <c:pt idx="14">
                  <c:v>802.5</c:v>
                </c:pt>
                <c:pt idx="15">
                  <c:v>837</c:v>
                </c:pt>
                <c:pt idx="16">
                  <c:v>830.5</c:v>
                </c:pt>
                <c:pt idx="17">
                  <c:v>828.5</c:v>
                </c:pt>
                <c:pt idx="18">
                  <c:v>805.25</c:v>
                </c:pt>
                <c:pt idx="19">
                  <c:v>825.5</c:v>
                </c:pt>
                <c:pt idx="20">
                  <c:v>900</c:v>
                </c:pt>
                <c:pt idx="21">
                  <c:v>943.5</c:v>
                </c:pt>
                <c:pt idx="22">
                  <c:v>997.25</c:v>
                </c:pt>
                <c:pt idx="23">
                  <c:v>1012.75</c:v>
                </c:pt>
                <c:pt idx="24">
                  <c:v>1016.75</c:v>
                </c:pt>
                <c:pt idx="25">
                  <c:v>1035.25</c:v>
                </c:pt>
                <c:pt idx="26">
                  <c:v>1055.5</c:v>
                </c:pt>
                <c:pt idx="27">
                  <c:v>1073</c:v>
                </c:pt>
                <c:pt idx="28">
                  <c:v>1022.75</c:v>
                </c:pt>
                <c:pt idx="29">
                  <c:v>989.5</c:v>
                </c:pt>
                <c:pt idx="30">
                  <c:v>953.75</c:v>
                </c:pt>
                <c:pt idx="31">
                  <c:v>906.5</c:v>
                </c:pt>
                <c:pt idx="32">
                  <c:v>993</c:v>
                </c:pt>
                <c:pt idx="33">
                  <c:v>1073.5</c:v>
                </c:pt>
                <c:pt idx="34">
                  <c:v>1022.75</c:v>
                </c:pt>
                <c:pt idx="35">
                  <c:v>989.5</c:v>
                </c:pt>
                <c:pt idx="36">
                  <c:v>953.75</c:v>
                </c:pt>
                <c:pt idx="37">
                  <c:v>885.25</c:v>
                </c:pt>
                <c:pt idx="38">
                  <c:v>895.25</c:v>
                </c:pt>
                <c:pt idx="39">
                  <c:v>886.5</c:v>
                </c:pt>
                <c:pt idx="40">
                  <c:v>879.25</c:v>
                </c:pt>
              </c:numCache>
            </c:numRef>
          </c:val>
          <c:smooth val="0"/>
          <c:extLst>
            <c:ext xmlns:c16="http://schemas.microsoft.com/office/drawing/2014/chart" uri="{C3380CC4-5D6E-409C-BE32-E72D297353CC}">
              <c16:uniqueId val="{00000000-7256-425B-A0DA-C82A18EB3C3D}"/>
            </c:ext>
          </c:extLst>
        </c:ser>
        <c:ser>
          <c:idx val="1"/>
          <c:order val="1"/>
          <c:tx>
            <c:strRef>
              <c:f>'s7'!$AT$10</c:f>
              <c:strCache>
                <c:ptCount val="1"/>
                <c:pt idx="0">
                  <c:v>Rest of Sweden</c:v>
                </c:pt>
              </c:strCache>
            </c:strRef>
          </c:tx>
          <c:spPr>
            <a:ln w="28575" cap="rnd">
              <a:solidFill>
                <a:schemeClr val="accent1"/>
              </a:solidFill>
              <a:prstDash val="sysDash"/>
              <a:round/>
            </a:ln>
            <a:effectLst/>
          </c:spPr>
          <c:marker>
            <c:symbol val="none"/>
          </c:marker>
          <c:cat>
            <c:numRef>
              <c:f>'s7'!$AU$8:$CI$8</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's7'!$AU$10:$CI$10</c:f>
              <c:numCache>
                <c:formatCode>General</c:formatCode>
                <c:ptCount val="41"/>
                <c:pt idx="0">
                  <c:v>912.5</c:v>
                </c:pt>
                <c:pt idx="1">
                  <c:v>912.75</c:v>
                </c:pt>
                <c:pt idx="2">
                  <c:v>918.5</c:v>
                </c:pt>
                <c:pt idx="3">
                  <c:v>908.75</c:v>
                </c:pt>
                <c:pt idx="4">
                  <c:v>948.25</c:v>
                </c:pt>
                <c:pt idx="5">
                  <c:v>978.75</c:v>
                </c:pt>
                <c:pt idx="6">
                  <c:v>937.25</c:v>
                </c:pt>
                <c:pt idx="7">
                  <c:v>934.25</c:v>
                </c:pt>
                <c:pt idx="8">
                  <c:v>881.75</c:v>
                </c:pt>
                <c:pt idx="9">
                  <c:v>831</c:v>
                </c:pt>
                <c:pt idx="10">
                  <c:v>850</c:v>
                </c:pt>
                <c:pt idx="11">
                  <c:v>826</c:v>
                </c:pt>
                <c:pt idx="12">
                  <c:v>760.25</c:v>
                </c:pt>
                <c:pt idx="13">
                  <c:v>732.25</c:v>
                </c:pt>
                <c:pt idx="14">
                  <c:v>752.25</c:v>
                </c:pt>
                <c:pt idx="15">
                  <c:v>744.75</c:v>
                </c:pt>
                <c:pt idx="16">
                  <c:v>758.75</c:v>
                </c:pt>
                <c:pt idx="17">
                  <c:v>770</c:v>
                </c:pt>
                <c:pt idx="18">
                  <c:v>778.5</c:v>
                </c:pt>
                <c:pt idx="19">
                  <c:v>801.25</c:v>
                </c:pt>
                <c:pt idx="20">
                  <c:v>832</c:v>
                </c:pt>
                <c:pt idx="21">
                  <c:v>890.25</c:v>
                </c:pt>
                <c:pt idx="22">
                  <c:v>912.5</c:v>
                </c:pt>
                <c:pt idx="23">
                  <c:v>912.75</c:v>
                </c:pt>
                <c:pt idx="24">
                  <c:v>918.5</c:v>
                </c:pt>
                <c:pt idx="25">
                  <c:v>908.75</c:v>
                </c:pt>
                <c:pt idx="26">
                  <c:v>948.25</c:v>
                </c:pt>
                <c:pt idx="27">
                  <c:v>978.75</c:v>
                </c:pt>
                <c:pt idx="28">
                  <c:v>937.25</c:v>
                </c:pt>
                <c:pt idx="29">
                  <c:v>934.25</c:v>
                </c:pt>
                <c:pt idx="30">
                  <c:v>881.75</c:v>
                </c:pt>
                <c:pt idx="31">
                  <c:v>862.75</c:v>
                </c:pt>
                <c:pt idx="32">
                  <c:v>972</c:v>
                </c:pt>
                <c:pt idx="33">
                  <c:v>994</c:v>
                </c:pt>
                <c:pt idx="34">
                  <c:v>937.25</c:v>
                </c:pt>
                <c:pt idx="35">
                  <c:v>934.25</c:v>
                </c:pt>
                <c:pt idx="36">
                  <c:v>881.75</c:v>
                </c:pt>
                <c:pt idx="37">
                  <c:v>828.5</c:v>
                </c:pt>
                <c:pt idx="38">
                  <c:v>835.5</c:v>
                </c:pt>
                <c:pt idx="39">
                  <c:v>838.75</c:v>
                </c:pt>
                <c:pt idx="40">
                  <c:v>818</c:v>
                </c:pt>
              </c:numCache>
            </c:numRef>
          </c:val>
          <c:smooth val="0"/>
          <c:extLst>
            <c:ext xmlns:c16="http://schemas.microsoft.com/office/drawing/2014/chart" uri="{C3380CC4-5D6E-409C-BE32-E72D297353CC}">
              <c16:uniqueId val="{00000001-7256-425B-A0DA-C82A18EB3C3D}"/>
            </c:ext>
          </c:extLst>
        </c:ser>
        <c:dLbls>
          <c:showLegendKey val="0"/>
          <c:showVal val="0"/>
          <c:showCatName val="0"/>
          <c:showSerName val="0"/>
          <c:showPercent val="0"/>
          <c:showBubbleSize val="0"/>
        </c:dLbls>
        <c:smooth val="0"/>
        <c:axId val="793232792"/>
        <c:axId val="793235744"/>
      </c:lineChart>
      <c:catAx>
        <c:axId val="793232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93235744"/>
        <c:crosses val="autoZero"/>
        <c:auto val="1"/>
        <c:lblAlgn val="ctr"/>
        <c:lblOffset val="100"/>
        <c:noMultiLvlLbl val="0"/>
      </c:catAx>
      <c:valAx>
        <c:axId val="793235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9323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's8'!$Q$11</c:f>
              <c:strCache>
                <c:ptCount val="1"/>
                <c:pt idx="0">
                  <c:v>The Stockholm Region</c:v>
                </c:pt>
              </c:strCache>
            </c:strRef>
          </c:tx>
          <c:spPr>
            <a:ln w="28575" cap="rnd">
              <a:solidFill>
                <a:schemeClr val="accent2"/>
              </a:solidFill>
              <a:round/>
            </a:ln>
            <a:effectLst/>
          </c:spPr>
          <c:marker>
            <c:symbol val="none"/>
          </c:marker>
          <c:cat>
            <c:numRef>
              <c:f>'s8'!$R$10:$BF$10</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's8'!$R$11:$BF$11</c:f>
              <c:numCache>
                <c:formatCode>General</c:formatCode>
                <c:ptCount val="41"/>
                <c:pt idx="0">
                  <c:v>100</c:v>
                </c:pt>
                <c:pt idx="1">
                  <c:v>101.75969998557623</c:v>
                </c:pt>
                <c:pt idx="2">
                  <c:v>102.85109861051012</c:v>
                </c:pt>
                <c:pt idx="3">
                  <c:v>101.86547430164912</c:v>
                </c:pt>
                <c:pt idx="4">
                  <c:v>101.00485600269243</c:v>
                </c:pt>
                <c:pt idx="5">
                  <c:v>103.14438194143949</c:v>
                </c:pt>
                <c:pt idx="6">
                  <c:v>104.25982018366268</c:v>
                </c:pt>
                <c:pt idx="7">
                  <c:v>103.55305543535746</c:v>
                </c:pt>
                <c:pt idx="8">
                  <c:v>102.37511418818212</c:v>
                </c:pt>
                <c:pt idx="9">
                  <c:v>104.61560651954422</c:v>
                </c:pt>
                <c:pt idx="10">
                  <c:v>106.54839174960334</c:v>
                </c:pt>
                <c:pt idx="11">
                  <c:v>105.07716717149863</c:v>
                </c:pt>
                <c:pt idx="12">
                  <c:v>104.42809750468773</c:v>
                </c:pt>
                <c:pt idx="13">
                  <c:v>106.22145295446896</c:v>
                </c:pt>
                <c:pt idx="14">
                  <c:v>107.36093081398144</c:v>
                </c:pt>
                <c:pt idx="15">
                  <c:v>106.74551661089474</c:v>
                </c:pt>
                <c:pt idx="16">
                  <c:v>106.00028847492668</c:v>
                </c:pt>
                <c:pt idx="17">
                  <c:v>108.78888408096543</c:v>
                </c:pt>
                <c:pt idx="18">
                  <c:v>109.1879417279677</c:v>
                </c:pt>
                <c:pt idx="19">
                  <c:v>108.35617096975817</c:v>
                </c:pt>
                <c:pt idx="20">
                  <c:v>108.08692725611809</c:v>
                </c:pt>
                <c:pt idx="21">
                  <c:v>110.63512668878312</c:v>
                </c:pt>
                <c:pt idx="22">
                  <c:v>111.97653733352566</c:v>
                </c:pt>
                <c:pt idx="23">
                  <c:v>111.00533679503822</c:v>
                </c:pt>
                <c:pt idx="24">
                  <c:v>110.98129717774893</c:v>
                </c:pt>
                <c:pt idx="25">
                  <c:v>112.88523486706092</c:v>
                </c:pt>
                <c:pt idx="26">
                  <c:v>114.20741381797201</c:v>
                </c:pt>
                <c:pt idx="27">
                  <c:v>112.86119524977163</c:v>
                </c:pt>
                <c:pt idx="28">
                  <c:v>112.65445454108371</c:v>
                </c:pt>
                <c:pt idx="29">
                  <c:v>114.05836819077841</c:v>
                </c:pt>
                <c:pt idx="30">
                  <c:v>115.37093129477378</c:v>
                </c:pt>
                <c:pt idx="31">
                  <c:v>114.07759988460984</c:v>
                </c:pt>
                <c:pt idx="32">
                  <c:v>113.11120726958026</c:v>
                </c:pt>
                <c:pt idx="33">
                  <c:v>112.49579306697437</c:v>
                </c:pt>
                <c:pt idx="34">
                  <c:v>112.73138131640944</c:v>
                </c:pt>
                <c:pt idx="35">
                  <c:v>111.96211356315207</c:v>
                </c:pt>
                <c:pt idx="36">
                  <c:v>110.12548680225011</c:v>
                </c:pt>
                <c:pt idx="37">
                  <c:v>112.80350016827732</c:v>
                </c:pt>
                <c:pt idx="38">
                  <c:v>115.1016875811337</c:v>
                </c:pt>
                <c:pt idx="39">
                  <c:v>112.81311601519303</c:v>
                </c:pt>
                <c:pt idx="40">
                  <c:v>112.64483869416799</c:v>
                </c:pt>
              </c:numCache>
            </c:numRef>
          </c:val>
          <c:smooth val="0"/>
          <c:extLst>
            <c:ext xmlns:c16="http://schemas.microsoft.com/office/drawing/2014/chart" uri="{C3380CC4-5D6E-409C-BE32-E72D297353CC}">
              <c16:uniqueId val="{00000000-9710-4E81-95A1-37E0422BD317}"/>
            </c:ext>
          </c:extLst>
        </c:ser>
        <c:ser>
          <c:idx val="1"/>
          <c:order val="1"/>
          <c:tx>
            <c:strRef>
              <c:f>'s8'!$Q$12</c:f>
              <c:strCache>
                <c:ptCount val="1"/>
                <c:pt idx="0">
                  <c:v>Rest of Sweden</c:v>
                </c:pt>
              </c:strCache>
            </c:strRef>
          </c:tx>
          <c:spPr>
            <a:ln w="28575" cap="rnd">
              <a:solidFill>
                <a:schemeClr val="accent1"/>
              </a:solidFill>
              <a:prstDash val="sysDash"/>
              <a:round/>
            </a:ln>
            <a:effectLst/>
          </c:spPr>
          <c:marker>
            <c:symbol val="none"/>
          </c:marker>
          <c:cat>
            <c:numRef>
              <c:f>'s8'!$R$10:$BF$10</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's8'!$R$12:$BF$12</c:f>
              <c:numCache>
                <c:formatCode>General</c:formatCode>
                <c:ptCount val="41"/>
                <c:pt idx="0">
                  <c:v>100</c:v>
                </c:pt>
                <c:pt idx="1">
                  <c:v>102.8467036055569</c:v>
                </c:pt>
                <c:pt idx="2">
                  <c:v>104.2399421826066</c:v>
                </c:pt>
                <c:pt idx="3">
                  <c:v>101.41732915763269</c:v>
                </c:pt>
                <c:pt idx="4">
                  <c:v>100.68658154661527</c:v>
                </c:pt>
                <c:pt idx="5">
                  <c:v>103.22813779812094</c:v>
                </c:pt>
                <c:pt idx="6">
                  <c:v>105.10720308359431</c:v>
                </c:pt>
                <c:pt idx="7">
                  <c:v>102.54155625150567</c:v>
                </c:pt>
                <c:pt idx="8">
                  <c:v>101.58596322171364</c:v>
                </c:pt>
                <c:pt idx="9">
                  <c:v>104.50092347225568</c:v>
                </c:pt>
                <c:pt idx="10">
                  <c:v>106.90195133702723</c:v>
                </c:pt>
                <c:pt idx="11">
                  <c:v>103.87858347386172</c:v>
                </c:pt>
                <c:pt idx="12">
                  <c:v>103.10366979844214</c:v>
                </c:pt>
                <c:pt idx="13">
                  <c:v>105.48863727615836</c:v>
                </c:pt>
                <c:pt idx="14">
                  <c:v>108.05829920501084</c:v>
                </c:pt>
                <c:pt idx="15">
                  <c:v>105.48060708303221</c:v>
                </c:pt>
                <c:pt idx="16">
                  <c:v>104.66152733919539</c:v>
                </c:pt>
                <c:pt idx="17">
                  <c:v>107.2753553360636</c:v>
                </c:pt>
                <c:pt idx="18">
                  <c:v>108.51200513932386</c:v>
                </c:pt>
                <c:pt idx="19">
                  <c:v>107.09066088492733</c:v>
                </c:pt>
                <c:pt idx="20">
                  <c:v>107.45603469043604</c:v>
                </c:pt>
                <c:pt idx="21">
                  <c:v>109.72456436200112</c:v>
                </c:pt>
                <c:pt idx="22">
                  <c:v>111.41090500281057</c:v>
                </c:pt>
                <c:pt idx="23">
                  <c:v>109.06608849273267</c:v>
                </c:pt>
                <c:pt idx="24">
                  <c:v>108.76094113868145</c:v>
                </c:pt>
                <c:pt idx="25">
                  <c:v>111.30651248695094</c:v>
                </c:pt>
                <c:pt idx="26">
                  <c:v>111.86862603388742</c:v>
                </c:pt>
                <c:pt idx="27">
                  <c:v>110.15417971573115</c:v>
                </c:pt>
                <c:pt idx="28">
                  <c:v>108.78503171926444</c:v>
                </c:pt>
                <c:pt idx="29">
                  <c:v>111.34666345458926</c:v>
                </c:pt>
                <c:pt idx="30">
                  <c:v>112.38657351642175</c:v>
                </c:pt>
                <c:pt idx="31">
                  <c:v>110.70424797237614</c:v>
                </c:pt>
                <c:pt idx="32">
                  <c:v>108.52405042961536</c:v>
                </c:pt>
                <c:pt idx="33">
                  <c:v>108.72079017104312</c:v>
                </c:pt>
                <c:pt idx="34">
                  <c:v>110.45531197301855</c:v>
                </c:pt>
                <c:pt idx="35">
                  <c:v>109.62017184614149</c:v>
                </c:pt>
                <c:pt idx="36">
                  <c:v>105.63318075965631</c:v>
                </c:pt>
                <c:pt idx="37">
                  <c:v>109.53986991086485</c:v>
                </c:pt>
                <c:pt idx="38">
                  <c:v>110.82068577852726</c:v>
                </c:pt>
                <c:pt idx="39">
                  <c:v>109.9092588131374</c:v>
                </c:pt>
                <c:pt idx="40">
                  <c:v>109.72456436200112</c:v>
                </c:pt>
              </c:numCache>
            </c:numRef>
          </c:val>
          <c:smooth val="0"/>
          <c:extLst>
            <c:ext xmlns:c16="http://schemas.microsoft.com/office/drawing/2014/chart" uri="{C3380CC4-5D6E-409C-BE32-E72D297353CC}">
              <c16:uniqueId val="{00000001-9710-4E81-95A1-37E0422BD317}"/>
            </c:ext>
          </c:extLst>
        </c:ser>
        <c:dLbls>
          <c:showLegendKey val="0"/>
          <c:showVal val="0"/>
          <c:showCatName val="0"/>
          <c:showSerName val="0"/>
          <c:showPercent val="0"/>
          <c:showBubbleSize val="0"/>
        </c:dLbls>
        <c:smooth val="0"/>
        <c:axId val="696705056"/>
        <c:axId val="696703088"/>
      </c:lineChart>
      <c:catAx>
        <c:axId val="696705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96703088"/>
        <c:crosses val="autoZero"/>
        <c:auto val="1"/>
        <c:lblAlgn val="ctr"/>
        <c:lblOffset val="100"/>
        <c:noMultiLvlLbl val="0"/>
      </c:catAx>
      <c:valAx>
        <c:axId val="696703088"/>
        <c:scaling>
          <c:orientation val="minMax"/>
          <c:min val="8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9670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'11 Graf'!$A$6</c:f>
              <c:strCache>
                <c:ptCount val="1"/>
                <c:pt idx="0">
                  <c:v>The Stockholm Region</c:v>
                </c:pt>
              </c:strCache>
            </c:strRef>
          </c:tx>
          <c:spPr>
            <a:ln w="28575" cap="rnd">
              <a:solidFill>
                <a:schemeClr val="accent2"/>
              </a:solidFill>
              <a:prstDash val="solid"/>
              <a:round/>
            </a:ln>
            <a:effectLst/>
          </c:spPr>
          <c:marker>
            <c:symbol val="none"/>
          </c:marker>
          <c:cat>
            <c:numRef>
              <c:f>'11 Graf'!$B$5:$AP$5</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'11 Graf'!$B$6:$AP$6</c:f>
              <c:numCache>
                <c:formatCode>General</c:formatCode>
                <c:ptCount val="41"/>
                <c:pt idx="0">
                  <c:v>100</c:v>
                </c:pt>
                <c:pt idx="1">
                  <c:v>88.262133570217244</c:v>
                </c:pt>
                <c:pt idx="2">
                  <c:v>69.881086974077363</c:v>
                </c:pt>
                <c:pt idx="3">
                  <c:v>73.443430509569581</c:v>
                </c:pt>
                <c:pt idx="4">
                  <c:v>97.843818137769517</c:v>
                </c:pt>
                <c:pt idx="5">
                  <c:v>88.513486231123323</c:v>
                </c:pt>
                <c:pt idx="6">
                  <c:v>71.049018816118874</c:v>
                </c:pt>
                <c:pt idx="7">
                  <c:v>74.154082209480748</c:v>
                </c:pt>
                <c:pt idx="8">
                  <c:v>96.799039005087621</c:v>
                </c:pt>
                <c:pt idx="9">
                  <c:v>105.60243882742471</c:v>
                </c:pt>
                <c:pt idx="10">
                  <c:v>89.150448195106193</c:v>
                </c:pt>
                <c:pt idx="11">
                  <c:v>104.73633206815795</c:v>
                </c:pt>
                <c:pt idx="12">
                  <c:v>147.63890010498264</c:v>
                </c:pt>
                <c:pt idx="13">
                  <c:v>131.01025599612373</c:v>
                </c:pt>
                <c:pt idx="14">
                  <c:v>113.347936687394</c:v>
                </c:pt>
                <c:pt idx="15">
                  <c:v>137.94819510619399</c:v>
                </c:pt>
                <c:pt idx="16">
                  <c:v>176.42332229669708</c:v>
                </c:pt>
                <c:pt idx="17">
                  <c:v>169.40967455382378</c:v>
                </c:pt>
                <c:pt idx="18">
                  <c:v>141.65388031979327</c:v>
                </c:pt>
                <c:pt idx="19">
                  <c:v>155.11083743842363</c:v>
                </c:pt>
                <c:pt idx="20">
                  <c:v>181.69062424291366</c:v>
                </c:pt>
                <c:pt idx="21">
                  <c:v>149.52454978599695</c:v>
                </c:pt>
                <c:pt idx="22">
                  <c:v>125.27255107809093</c:v>
                </c:pt>
                <c:pt idx="23">
                  <c:v>141.06537188080432</c:v>
                </c:pt>
                <c:pt idx="24">
                  <c:v>189.20798675603649</c:v>
                </c:pt>
                <c:pt idx="25">
                  <c:v>165.68380037147702</c:v>
                </c:pt>
                <c:pt idx="26">
                  <c:v>127.42368569813453</c:v>
                </c:pt>
                <c:pt idx="27">
                  <c:v>143.78381652265202</c:v>
                </c:pt>
                <c:pt idx="28">
                  <c:v>176.21234757328597</c:v>
                </c:pt>
                <c:pt idx="29">
                  <c:v>142.22119034159735</c:v>
                </c:pt>
                <c:pt idx="30">
                  <c:v>111.37648388920294</c:v>
                </c:pt>
                <c:pt idx="31">
                  <c:v>125.22914479528386</c:v>
                </c:pt>
                <c:pt idx="32">
                  <c:v>167.86017120245498</c:v>
                </c:pt>
                <c:pt idx="33">
                  <c:v>85.46999919244125</c:v>
                </c:pt>
                <c:pt idx="34">
                  <c:v>75.26952273277881</c:v>
                </c:pt>
                <c:pt idx="35">
                  <c:v>111.13623516110798</c:v>
                </c:pt>
                <c:pt idx="36">
                  <c:v>138.15008479366875</c:v>
                </c:pt>
                <c:pt idx="37">
                  <c:v>137.19615602035049</c:v>
                </c:pt>
                <c:pt idx="38">
                  <c:v>145.92990390050878</c:v>
                </c:pt>
                <c:pt idx="39">
                  <c:v>199.7102882984737</c:v>
                </c:pt>
                <c:pt idx="40">
                  <c:v>237.84624081401921</c:v>
                </c:pt>
              </c:numCache>
            </c:numRef>
          </c:val>
          <c:smooth val="0"/>
          <c:extLst>
            <c:ext xmlns:c16="http://schemas.microsoft.com/office/drawing/2014/chart" uri="{C3380CC4-5D6E-409C-BE32-E72D297353CC}">
              <c16:uniqueId val="{00000000-3994-4EA6-B603-19DCEE6F4794}"/>
            </c:ext>
          </c:extLst>
        </c:ser>
        <c:ser>
          <c:idx val="1"/>
          <c:order val="1"/>
          <c:tx>
            <c:strRef>
              <c:f>'11 Graf'!$A$7</c:f>
              <c:strCache>
                <c:ptCount val="1"/>
                <c:pt idx="0">
                  <c:v>Rest of Sweden</c:v>
                </c:pt>
              </c:strCache>
            </c:strRef>
          </c:tx>
          <c:spPr>
            <a:ln w="28575" cap="rnd">
              <a:solidFill>
                <a:schemeClr val="accent1"/>
              </a:solidFill>
              <a:prstDash val="sysDash"/>
              <a:round/>
            </a:ln>
            <a:effectLst/>
          </c:spPr>
          <c:marker>
            <c:symbol val="none"/>
          </c:marker>
          <c:cat>
            <c:numRef>
              <c:f>'11 Graf'!$B$5:$AP$5</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'11 Graf'!$B$7:$AP$7</c:f>
              <c:numCache>
                <c:formatCode>General</c:formatCode>
                <c:ptCount val="41"/>
                <c:pt idx="0">
                  <c:v>100</c:v>
                </c:pt>
                <c:pt idx="1">
                  <c:v>75.228812448096505</c:v>
                </c:pt>
                <c:pt idx="2">
                  <c:v>56.418549761790295</c:v>
                </c:pt>
                <c:pt idx="3">
                  <c:v>61.953756720136369</c:v>
                </c:pt>
                <c:pt idx="4">
                  <c:v>95.469207570260934</c:v>
                </c:pt>
                <c:pt idx="5">
                  <c:v>78.070719874120371</c:v>
                </c:pt>
                <c:pt idx="6">
                  <c:v>57.993793435027754</c:v>
                </c:pt>
                <c:pt idx="7">
                  <c:v>66.557978932645653</c:v>
                </c:pt>
                <c:pt idx="8">
                  <c:v>102.30254818829494</c:v>
                </c:pt>
                <c:pt idx="9">
                  <c:v>89.389396389702341</c:v>
                </c:pt>
                <c:pt idx="10">
                  <c:v>72.635167620962463</c:v>
                </c:pt>
                <c:pt idx="11">
                  <c:v>87.926045718781424</c:v>
                </c:pt>
                <c:pt idx="12">
                  <c:v>134.79784955636174</c:v>
                </c:pt>
                <c:pt idx="13">
                  <c:v>121.63905765112111</c:v>
                </c:pt>
                <c:pt idx="14">
                  <c:v>96.733248830805536</c:v>
                </c:pt>
                <c:pt idx="15">
                  <c:v>130.23209056339874</c:v>
                </c:pt>
                <c:pt idx="16">
                  <c:v>166.74942086629662</c:v>
                </c:pt>
                <c:pt idx="17">
                  <c:v>162.14082783338432</c:v>
                </c:pt>
                <c:pt idx="18">
                  <c:v>115.66327199615367</c:v>
                </c:pt>
                <c:pt idx="19">
                  <c:v>135.12828357882776</c:v>
                </c:pt>
                <c:pt idx="20">
                  <c:v>177.99204510686656</c:v>
                </c:pt>
                <c:pt idx="21">
                  <c:v>157.98505179422179</c:v>
                </c:pt>
                <c:pt idx="22">
                  <c:v>118.8198784911928</c:v>
                </c:pt>
                <c:pt idx="23">
                  <c:v>145.57891516237598</c:v>
                </c:pt>
                <c:pt idx="24">
                  <c:v>189.4497137112636</c:v>
                </c:pt>
                <c:pt idx="25">
                  <c:v>167.18737707067618</c:v>
                </c:pt>
                <c:pt idx="26">
                  <c:v>116.19738624939902</c:v>
                </c:pt>
                <c:pt idx="27">
                  <c:v>138.57598671270597</c:v>
                </c:pt>
                <c:pt idx="28">
                  <c:v>174.12037239389832</c:v>
                </c:pt>
                <c:pt idx="29">
                  <c:v>136.23060448446174</c:v>
                </c:pt>
                <c:pt idx="30">
                  <c:v>94.502382097119636</c:v>
                </c:pt>
                <c:pt idx="31">
                  <c:v>110.9331701560383</c:v>
                </c:pt>
                <c:pt idx="32">
                  <c:v>164.44337602167926</c:v>
                </c:pt>
                <c:pt idx="33">
                  <c:v>90.331745268586914</c:v>
                </c:pt>
                <c:pt idx="34">
                  <c:v>73.216486734560078</c:v>
                </c:pt>
                <c:pt idx="35">
                  <c:v>124.9783644390052</c:v>
                </c:pt>
                <c:pt idx="36">
                  <c:v>152.11329166484549</c:v>
                </c:pt>
                <c:pt idx="37">
                  <c:v>154.33454259364484</c:v>
                </c:pt>
                <c:pt idx="38">
                  <c:v>131.37899383714321</c:v>
                </c:pt>
                <c:pt idx="39">
                  <c:v>180.02797325057912</c:v>
                </c:pt>
                <c:pt idx="40">
                  <c:v>235.35556623978323</c:v>
                </c:pt>
              </c:numCache>
            </c:numRef>
          </c:val>
          <c:smooth val="0"/>
          <c:extLst>
            <c:ext xmlns:c16="http://schemas.microsoft.com/office/drawing/2014/chart" uri="{C3380CC4-5D6E-409C-BE32-E72D297353CC}">
              <c16:uniqueId val="{00000001-3994-4EA6-B603-19DCEE6F479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'12 Graf'!$A$2</c:f>
              <c:strCache>
                <c:ptCount val="1"/>
                <c:pt idx="0">
                  <c:v>The Stockholm Region</c:v>
                </c:pt>
              </c:strCache>
            </c:strRef>
          </c:tx>
          <c:spPr>
            <a:ln w="28575" cap="rnd">
              <a:solidFill>
                <a:schemeClr val="accent2"/>
              </a:solidFill>
              <a:prstDash val="solid"/>
              <a:round/>
            </a:ln>
            <a:effectLst/>
          </c:spPr>
          <c:marker>
            <c:symbol val="none"/>
          </c:marker>
          <c:cat>
            <c:numRef>
              <c:f>'12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'12 Graf'!$B$2:$AP$2</c:f>
              <c:numCache>
                <c:formatCode>General</c:formatCode>
                <c:ptCount val="41"/>
                <c:pt idx="0">
                  <c:v>100</c:v>
                </c:pt>
                <c:pt idx="1">
                  <c:v>86.672171758876956</c:v>
                </c:pt>
                <c:pt idx="2">
                  <c:v>103.07184145334435</c:v>
                </c:pt>
                <c:pt idx="3">
                  <c:v>199.66969446738233</c:v>
                </c:pt>
                <c:pt idx="4">
                  <c:v>136.64739884393063</c:v>
                </c:pt>
                <c:pt idx="5">
                  <c:v>111.74236168455822</c:v>
                </c:pt>
                <c:pt idx="6">
                  <c:v>89.281585466556564</c:v>
                </c:pt>
                <c:pt idx="7">
                  <c:v>115.62345169281585</c:v>
                </c:pt>
                <c:pt idx="8">
                  <c:v>105.13625103220478</c:v>
                </c:pt>
                <c:pt idx="9">
                  <c:v>106.37489677952105</c:v>
                </c:pt>
                <c:pt idx="10">
                  <c:v>78.926507018992567</c:v>
                </c:pt>
                <c:pt idx="11">
                  <c:v>85.516102394715105</c:v>
                </c:pt>
                <c:pt idx="12">
                  <c:v>148.95127993393891</c:v>
                </c:pt>
                <c:pt idx="13">
                  <c:v>64.112303881090014</c:v>
                </c:pt>
                <c:pt idx="14">
                  <c:v>61.535920726672174</c:v>
                </c:pt>
                <c:pt idx="15">
                  <c:v>83.170933113129649</c:v>
                </c:pt>
                <c:pt idx="16">
                  <c:v>85.81337737407101</c:v>
                </c:pt>
                <c:pt idx="17">
                  <c:v>62.031379025598682</c:v>
                </c:pt>
                <c:pt idx="18">
                  <c:v>64.128819157720898</c:v>
                </c:pt>
                <c:pt idx="19">
                  <c:v>98.447563996696942</c:v>
                </c:pt>
                <c:pt idx="20">
                  <c:v>72.270850536746494</c:v>
                </c:pt>
                <c:pt idx="21">
                  <c:v>52.353426919900912</c:v>
                </c:pt>
                <c:pt idx="22">
                  <c:v>76.069364161849705</c:v>
                </c:pt>
                <c:pt idx="23">
                  <c:v>68.455821635012384</c:v>
                </c:pt>
                <c:pt idx="24">
                  <c:v>69.000825763831543</c:v>
                </c:pt>
                <c:pt idx="25">
                  <c:v>83.270024772914951</c:v>
                </c:pt>
                <c:pt idx="26">
                  <c:v>62.807597027250203</c:v>
                </c:pt>
                <c:pt idx="27">
                  <c:v>81.337737407101571</c:v>
                </c:pt>
                <c:pt idx="28">
                  <c:v>163.56729975227086</c:v>
                </c:pt>
                <c:pt idx="29">
                  <c:v>104.21139554087532</c:v>
                </c:pt>
                <c:pt idx="30">
                  <c:v>70.421139554087532</c:v>
                </c:pt>
                <c:pt idx="31">
                  <c:v>139.17423616845582</c:v>
                </c:pt>
                <c:pt idx="32">
                  <c:v>517.85301403798519</c:v>
                </c:pt>
                <c:pt idx="33">
                  <c:v>457.17588769611893</c:v>
                </c:pt>
                <c:pt idx="34">
                  <c:v>122.95623451692816</c:v>
                </c:pt>
                <c:pt idx="35">
                  <c:v>156.7795210569777</c:v>
                </c:pt>
                <c:pt idx="36">
                  <c:v>92.865400495458303</c:v>
                </c:pt>
                <c:pt idx="37">
                  <c:v>74.087530966143689</c:v>
                </c:pt>
                <c:pt idx="38">
                  <c:v>48.554913294797686</c:v>
                </c:pt>
                <c:pt idx="39">
                  <c:v>60.033030553261767</c:v>
                </c:pt>
                <c:pt idx="40">
                  <c:v>53.179190751445084</c:v>
                </c:pt>
              </c:numCache>
            </c:numRef>
          </c:val>
          <c:smooth val="0"/>
          <c:extLst>
            <c:ext xmlns:c16="http://schemas.microsoft.com/office/drawing/2014/chart" uri="{C3380CC4-5D6E-409C-BE32-E72D297353CC}">
              <c16:uniqueId val="{00000000-FDF9-4D72-9FE5-305CD31E8CEC}"/>
            </c:ext>
          </c:extLst>
        </c:ser>
        <c:ser>
          <c:idx val="1"/>
          <c:order val="1"/>
          <c:tx>
            <c:strRef>
              <c:f>'12 Graf'!$A$3</c:f>
              <c:strCache>
                <c:ptCount val="1"/>
                <c:pt idx="0">
                  <c:v>Rest of Sweden</c:v>
                </c:pt>
              </c:strCache>
            </c:strRef>
          </c:tx>
          <c:spPr>
            <a:ln w="28575" cap="rnd">
              <a:solidFill>
                <a:schemeClr val="accent1"/>
              </a:solidFill>
              <a:prstDash val="sysDash"/>
              <a:round/>
            </a:ln>
            <a:effectLst/>
          </c:spPr>
          <c:marker>
            <c:symbol val="none"/>
          </c:marker>
          <c:cat>
            <c:numRef>
              <c:f>'12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'12 Graf'!$B$3:$AP$3</c:f>
              <c:numCache>
                <c:formatCode>General</c:formatCode>
                <c:ptCount val="41"/>
                <c:pt idx="0">
                  <c:v>100</c:v>
                </c:pt>
                <c:pt idx="1">
                  <c:v>84.04673972270993</c:v>
                </c:pt>
                <c:pt idx="2">
                  <c:v>92.317006720348729</c:v>
                </c:pt>
                <c:pt idx="3">
                  <c:v>156.34195071744264</c:v>
                </c:pt>
                <c:pt idx="4">
                  <c:v>104.15329660349943</c:v>
                </c:pt>
                <c:pt idx="5">
                  <c:v>94.175697765938125</c:v>
                </c:pt>
                <c:pt idx="6">
                  <c:v>69.479929769328564</c:v>
                </c:pt>
                <c:pt idx="7">
                  <c:v>87.909426651328928</c:v>
                </c:pt>
                <c:pt idx="8">
                  <c:v>79.245625718956234</c:v>
                </c:pt>
                <c:pt idx="9">
                  <c:v>76.206332869165109</c:v>
                </c:pt>
                <c:pt idx="10">
                  <c:v>61.68190349337047</c:v>
                </c:pt>
                <c:pt idx="11">
                  <c:v>67.86946782103287</c:v>
                </c:pt>
                <c:pt idx="12">
                  <c:v>101.47121147908216</c:v>
                </c:pt>
                <c:pt idx="13">
                  <c:v>54.325846097959676</c:v>
                </c:pt>
                <c:pt idx="14">
                  <c:v>46.721559605255194</c:v>
                </c:pt>
                <c:pt idx="15">
                  <c:v>58.678936852939394</c:v>
                </c:pt>
                <c:pt idx="16">
                  <c:v>63.764606163346855</c:v>
                </c:pt>
                <c:pt idx="17">
                  <c:v>54.350063570866382</c:v>
                </c:pt>
                <c:pt idx="18">
                  <c:v>46.158503360174365</c:v>
                </c:pt>
                <c:pt idx="19">
                  <c:v>69.346733668341713</c:v>
                </c:pt>
                <c:pt idx="20">
                  <c:v>56.596234182963009</c:v>
                </c:pt>
                <c:pt idx="21">
                  <c:v>46.624689713628385</c:v>
                </c:pt>
                <c:pt idx="22">
                  <c:v>50.977780468608103</c:v>
                </c:pt>
                <c:pt idx="23">
                  <c:v>55.1613489132409</c:v>
                </c:pt>
                <c:pt idx="24">
                  <c:v>50.354180541260519</c:v>
                </c:pt>
                <c:pt idx="25">
                  <c:v>57.94030392928498</c:v>
                </c:pt>
                <c:pt idx="26">
                  <c:v>42.628806684022521</c:v>
                </c:pt>
                <c:pt idx="27">
                  <c:v>65.635405945389593</c:v>
                </c:pt>
                <c:pt idx="28">
                  <c:v>96.440031482714772</c:v>
                </c:pt>
                <c:pt idx="29">
                  <c:v>73.039898286613791</c:v>
                </c:pt>
                <c:pt idx="30">
                  <c:v>50.517648483380761</c:v>
                </c:pt>
                <c:pt idx="31">
                  <c:v>82.666343767027911</c:v>
                </c:pt>
                <c:pt idx="32">
                  <c:v>296.05255191620756</c:v>
                </c:pt>
                <c:pt idx="33">
                  <c:v>282.60580008476114</c:v>
                </c:pt>
                <c:pt idx="34">
                  <c:v>81.994308893866929</c:v>
                </c:pt>
                <c:pt idx="35">
                  <c:v>86.886238421020764</c:v>
                </c:pt>
                <c:pt idx="36">
                  <c:v>53.562995701398556</c:v>
                </c:pt>
                <c:pt idx="37">
                  <c:v>46.497547980868198</c:v>
                </c:pt>
                <c:pt idx="38">
                  <c:v>30.477689653084699</c:v>
                </c:pt>
                <c:pt idx="39">
                  <c:v>36.447296724586792</c:v>
                </c:pt>
                <c:pt idx="40">
                  <c:v>30.822788642005207</c:v>
                </c:pt>
              </c:numCache>
            </c:numRef>
          </c:val>
          <c:smooth val="0"/>
          <c:extLst>
            <c:ext xmlns:c16="http://schemas.microsoft.com/office/drawing/2014/chart" uri="{C3380CC4-5D6E-409C-BE32-E72D297353CC}">
              <c16:uniqueId val="{00000001-FDF9-4D72-9FE5-305CD31E8CEC}"/>
            </c:ext>
          </c:extLst>
        </c:ser>
        <c:dLbls>
          <c:showLegendKey val="0"/>
          <c:showVal val="0"/>
          <c:showCatName val="0"/>
          <c:showSerName val="0"/>
          <c:showPercent val="0"/>
          <c:showBubbleSize val="0"/>
        </c:dLbls>
        <c:smooth val="0"/>
        <c:axId val="464037336"/>
        <c:axId val="464042256"/>
      </c:lineChart>
      <c:catAx>
        <c:axId val="464037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2256"/>
        <c:crosses val="autoZero"/>
        <c:auto val="1"/>
        <c:lblAlgn val="ctr"/>
        <c:lblOffset val="100"/>
        <c:noMultiLvlLbl val="0"/>
      </c:catAx>
      <c:valAx>
        <c:axId val="46404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7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'13 Graf'!$A$2</c:f>
              <c:strCache>
                <c:ptCount val="1"/>
                <c:pt idx="0">
                  <c:v>The Stockholm Region</c:v>
                </c:pt>
              </c:strCache>
            </c:strRef>
          </c:tx>
          <c:spPr>
            <a:ln w="28575" cap="rnd">
              <a:solidFill>
                <a:schemeClr val="accent2"/>
              </a:solidFill>
              <a:prstDash val="solid"/>
              <a:round/>
            </a:ln>
            <a:effectLst/>
          </c:spPr>
          <c:marker>
            <c:symbol val="none"/>
          </c:marker>
          <c:cat>
            <c:numRef>
              <c:f>'13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'13 Graf'!$B$2:$AP$2</c:f>
              <c:numCache>
                <c:formatCode>General</c:formatCode>
                <c:ptCount val="41"/>
                <c:pt idx="0">
                  <c:v>5.2541643999999996</c:v>
                </c:pt>
                <c:pt idx="1">
                  <c:v>5.0010671000000002</c:v>
                </c:pt>
                <c:pt idx="2">
                  <c:v>5.1782148000000001</c:v>
                </c:pt>
                <c:pt idx="3">
                  <c:v>5.3953179000000002</c:v>
                </c:pt>
                <c:pt idx="4">
                  <c:v>5.5419051000000001</c:v>
                </c:pt>
                <c:pt idx="5">
                  <c:v>5.2437776999999999</c:v>
                </c:pt>
                <c:pt idx="6">
                  <c:v>5.3645101000000004</c:v>
                </c:pt>
                <c:pt idx="7">
                  <c:v>5.3601355000000002</c:v>
                </c:pt>
                <c:pt idx="8">
                  <c:v>5.2919352000000002</c:v>
                </c:pt>
                <c:pt idx="9">
                  <c:v>4.8974510000000002</c:v>
                </c:pt>
                <c:pt idx="10">
                  <c:v>4.9245058000000004</c:v>
                </c:pt>
                <c:pt idx="11">
                  <c:v>4.9633238000000004</c:v>
                </c:pt>
                <c:pt idx="12">
                  <c:v>5.0178478999999996</c:v>
                </c:pt>
                <c:pt idx="13">
                  <c:v>4.7765000000000004</c:v>
                </c:pt>
                <c:pt idx="14">
                  <c:v>4.8890190999999996</c:v>
                </c:pt>
                <c:pt idx="15">
                  <c:v>4.9702282999999996</c:v>
                </c:pt>
                <c:pt idx="16">
                  <c:v>4.9772156000000001</c:v>
                </c:pt>
                <c:pt idx="17">
                  <c:v>4.6782830000000004</c:v>
                </c:pt>
                <c:pt idx="18">
                  <c:v>4.7287435999999996</c:v>
                </c:pt>
                <c:pt idx="19">
                  <c:v>4.8007308999999996</c:v>
                </c:pt>
                <c:pt idx="20">
                  <c:v>4.8891187</c:v>
                </c:pt>
                <c:pt idx="21">
                  <c:v>4.6929730000000003</c:v>
                </c:pt>
                <c:pt idx="22">
                  <c:v>4.7292706000000004</c:v>
                </c:pt>
                <c:pt idx="23">
                  <c:v>4.7346294000000002</c:v>
                </c:pt>
                <c:pt idx="24">
                  <c:v>4.7222562000000003</c:v>
                </c:pt>
                <c:pt idx="25">
                  <c:v>4.4586030000000001</c:v>
                </c:pt>
                <c:pt idx="26">
                  <c:v>4.4747602999999998</c:v>
                </c:pt>
                <c:pt idx="27">
                  <c:v>4.4244275000000002</c:v>
                </c:pt>
                <c:pt idx="28">
                  <c:v>4.4824197000000003</c:v>
                </c:pt>
                <c:pt idx="29">
                  <c:v>4.3680611000000003</c:v>
                </c:pt>
                <c:pt idx="30">
                  <c:v>4.5621017000000004</c:v>
                </c:pt>
                <c:pt idx="31">
                  <c:v>4.7287838089076519</c:v>
                </c:pt>
                <c:pt idx="32">
                  <c:v>4.95733281374656</c:v>
                </c:pt>
                <c:pt idx="33">
                  <c:v>5.8894773015222137</c:v>
                </c:pt>
                <c:pt idx="34">
                  <c:v>6.3834116388477549</c:v>
                </c:pt>
                <c:pt idx="35">
                  <c:v>6.133152539585959</c:v>
                </c:pt>
                <c:pt idx="36">
                  <c:v>6.0746811276419743</c:v>
                </c:pt>
                <c:pt idx="37">
                  <c:v>5.6431255060196657</c:v>
                </c:pt>
                <c:pt idx="38">
                  <c:v>5.4661731285464841</c:v>
                </c:pt>
                <c:pt idx="39">
                  <c:v>5.0625470965390464</c:v>
                </c:pt>
                <c:pt idx="40">
                  <c:v>4.9186757803741745</c:v>
                </c:pt>
              </c:numCache>
            </c:numRef>
          </c:val>
          <c:smooth val="0"/>
          <c:extLst>
            <c:ext xmlns:c16="http://schemas.microsoft.com/office/drawing/2014/chart" uri="{C3380CC4-5D6E-409C-BE32-E72D297353CC}">
              <c16:uniqueId val="{00000000-99A2-4A41-9392-02955FABD688}"/>
            </c:ext>
          </c:extLst>
        </c:ser>
        <c:ser>
          <c:idx val="1"/>
          <c:order val="1"/>
          <c:tx>
            <c:strRef>
              <c:f>'13 Graf'!$A$3</c:f>
              <c:strCache>
                <c:ptCount val="1"/>
                <c:pt idx="0">
                  <c:v>Sweden</c:v>
                </c:pt>
              </c:strCache>
            </c:strRef>
          </c:tx>
          <c:spPr>
            <a:ln w="28575" cap="rnd">
              <a:solidFill>
                <a:schemeClr val="accent1"/>
              </a:solidFill>
              <a:prstDash val="solid"/>
              <a:round/>
            </a:ln>
            <a:effectLst/>
          </c:spPr>
          <c:marker>
            <c:symbol val="none"/>
          </c:marker>
          <c:cat>
            <c:numRef>
              <c:f>'13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'13 Graf'!$B$3:$AP$3</c:f>
              <c:numCache>
                <c:formatCode>General</c:formatCode>
                <c:ptCount val="41"/>
                <c:pt idx="0">
                  <c:v>5.6471321000000003</c:v>
                </c:pt>
                <c:pt idx="1">
                  <c:v>5.2812840999999997</c:v>
                </c:pt>
                <c:pt idx="2">
                  <c:v>5.4272818000000003</c:v>
                </c:pt>
                <c:pt idx="3">
                  <c:v>5.6900012000000002</c:v>
                </c:pt>
                <c:pt idx="4">
                  <c:v>5.8598794999999999</c:v>
                </c:pt>
                <c:pt idx="5">
                  <c:v>5.4593397000000001</c:v>
                </c:pt>
                <c:pt idx="6">
                  <c:v>5.5785103999999999</c:v>
                </c:pt>
                <c:pt idx="7">
                  <c:v>5.6457477999999996</c:v>
                </c:pt>
                <c:pt idx="8">
                  <c:v>5.5976245000000002</c:v>
                </c:pt>
                <c:pt idx="9">
                  <c:v>5.0938878000000001</c:v>
                </c:pt>
                <c:pt idx="10">
                  <c:v>5.1062773000000004</c:v>
                </c:pt>
                <c:pt idx="11">
                  <c:v>5.2243864999999996</c:v>
                </c:pt>
                <c:pt idx="12">
                  <c:v>5.2929404</c:v>
                </c:pt>
                <c:pt idx="13">
                  <c:v>4.9356795</c:v>
                </c:pt>
                <c:pt idx="14">
                  <c:v>5.0270139</c:v>
                </c:pt>
                <c:pt idx="15">
                  <c:v>5.1607665000000003</c:v>
                </c:pt>
                <c:pt idx="16">
                  <c:v>5.1933197</c:v>
                </c:pt>
                <c:pt idx="17">
                  <c:v>4.8013187999999998</c:v>
                </c:pt>
                <c:pt idx="18">
                  <c:v>4.8220586000000001</c:v>
                </c:pt>
                <c:pt idx="19">
                  <c:v>4.9710428000000002</c:v>
                </c:pt>
                <c:pt idx="20">
                  <c:v>5.0919134000000001</c:v>
                </c:pt>
                <c:pt idx="21">
                  <c:v>4.8117241000000002</c:v>
                </c:pt>
                <c:pt idx="22">
                  <c:v>4.8194819000000004</c:v>
                </c:pt>
                <c:pt idx="23">
                  <c:v>4.8820189999999997</c:v>
                </c:pt>
                <c:pt idx="24">
                  <c:v>4.9013086000000001</c:v>
                </c:pt>
                <c:pt idx="25">
                  <c:v>4.5815858</c:v>
                </c:pt>
                <c:pt idx="26">
                  <c:v>4.5682245000000004</c:v>
                </c:pt>
                <c:pt idx="27">
                  <c:v>4.5652578999999998</c:v>
                </c:pt>
                <c:pt idx="28">
                  <c:v>4.6360673999999999</c:v>
                </c:pt>
                <c:pt idx="29">
                  <c:v>4.4652865000000004</c:v>
                </c:pt>
                <c:pt idx="30">
                  <c:v>4.6453017000000001</c:v>
                </c:pt>
                <c:pt idx="31">
                  <c:v>4.8557554528969531</c:v>
                </c:pt>
                <c:pt idx="32">
                  <c:v>5.0690150105641782</c:v>
                </c:pt>
                <c:pt idx="33">
                  <c:v>5.8655588453141814</c:v>
                </c:pt>
                <c:pt idx="34">
                  <c:v>6.2768198893320166</c:v>
                </c:pt>
                <c:pt idx="35">
                  <c:v>6.0307963571851229</c:v>
                </c:pt>
                <c:pt idx="36">
                  <c:v>5.9896784238545449</c:v>
                </c:pt>
                <c:pt idx="37">
                  <c:v>5.5009540448191512</c:v>
                </c:pt>
                <c:pt idx="38">
                  <c:v>5.2183485831050209</c:v>
                </c:pt>
                <c:pt idx="39">
                  <c:v>4.884944021055655</c:v>
                </c:pt>
                <c:pt idx="40">
                  <c:v>4.777268648691491</c:v>
                </c:pt>
              </c:numCache>
            </c:numRef>
          </c:val>
          <c:smooth val="0"/>
          <c:extLst>
            <c:ext xmlns:c16="http://schemas.microsoft.com/office/drawing/2014/chart" uri="{C3380CC4-5D6E-409C-BE32-E72D297353CC}">
              <c16:uniqueId val="{00000001-99A2-4A41-9392-02955FABD688}"/>
            </c:ext>
          </c:extLst>
        </c:ser>
        <c:dLbls>
          <c:showLegendKey val="0"/>
          <c:showVal val="0"/>
          <c:showCatName val="0"/>
          <c:showSerName val="0"/>
          <c:showPercent val="0"/>
          <c:showBubbleSize val="0"/>
        </c:dLbls>
        <c:smooth val="0"/>
        <c:axId val="758167848"/>
        <c:axId val="758165880"/>
      </c:lineChart>
      <c:catAx>
        <c:axId val="75816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5880"/>
        <c:crosses val="autoZero"/>
        <c:auto val="1"/>
        <c:lblAlgn val="ctr"/>
        <c:lblOffset val="100"/>
        <c:noMultiLvlLbl val="0"/>
      </c:catAx>
      <c:valAx>
        <c:axId val="75816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'15 Graf'!$A$20</c:f>
              <c:strCache>
                <c:ptCount val="1"/>
                <c:pt idx="0">
                  <c:v>The Stockholm Region</c:v>
                </c:pt>
              </c:strCache>
            </c:strRef>
          </c:tx>
          <c:spPr>
            <a:ln w="28575" cap="rnd">
              <a:solidFill>
                <a:schemeClr val="accent2"/>
              </a:solidFill>
              <a:round/>
            </a:ln>
            <a:effectLst/>
          </c:spPr>
          <c:marker>
            <c:symbol val="none"/>
          </c:marker>
          <c:cat>
            <c:numRef>
              <c:f>'15 Graf'!$B$19:$AP$19</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'15 Graf'!$B$20:$AP$20</c:f>
              <c:numCache>
                <c:formatCode>General</c:formatCode>
                <c:ptCount val="41"/>
                <c:pt idx="0">
                  <c:v>100</c:v>
                </c:pt>
                <c:pt idx="1">
                  <c:v>100.29754316585267</c:v>
                </c:pt>
                <c:pt idx="2">
                  <c:v>100.65801179633888</c:v>
                </c:pt>
                <c:pt idx="3">
                  <c:v>100.89858414160143</c:v>
                </c:pt>
                <c:pt idx="4">
                  <c:v>101.18660460289259</c:v>
                </c:pt>
                <c:pt idx="5">
                  <c:v>101.51380284126313</c:v>
                </c:pt>
                <c:pt idx="6">
                  <c:v>101.9040446919665</c:v>
                </c:pt>
                <c:pt idx="7">
                  <c:v>102.16723050687017</c:v>
                </c:pt>
                <c:pt idx="8">
                  <c:v>102.47663570172999</c:v>
                </c:pt>
                <c:pt idx="9">
                  <c:v>102.83781321841185</c:v>
                </c:pt>
                <c:pt idx="10">
                  <c:v>103.24360330633974</c:v>
                </c:pt>
                <c:pt idx="11">
                  <c:v>103.46203477275826</c:v>
                </c:pt>
                <c:pt idx="12">
                  <c:v>103.72049467969096</c:v>
                </c:pt>
                <c:pt idx="13">
                  <c:v>104.05215890109407</c:v>
                </c:pt>
                <c:pt idx="14">
                  <c:v>104.48706058212316</c:v>
                </c:pt>
                <c:pt idx="15">
                  <c:v>104.75227853745436</c:v>
                </c:pt>
                <c:pt idx="16">
                  <c:v>105.05357880014395</c:v>
                </c:pt>
                <c:pt idx="17">
                  <c:v>105.42501153712283</c:v>
                </c:pt>
                <c:pt idx="18">
                  <c:v>105.97298056635753</c:v>
                </c:pt>
                <c:pt idx="19">
                  <c:v>106.38779713850998</c:v>
                </c:pt>
                <c:pt idx="20">
                  <c:v>106.74351623148537</c:v>
                </c:pt>
                <c:pt idx="21">
                  <c:v>107.12574766817794</c:v>
                </c:pt>
                <c:pt idx="22">
                  <c:v>107.60998782842402</c:v>
                </c:pt>
                <c:pt idx="23">
                  <c:v>107.93394881983444</c:v>
                </c:pt>
                <c:pt idx="24">
                  <c:v>108.21851936830679</c:v>
                </c:pt>
                <c:pt idx="25">
                  <c:v>108.58352487044515</c:v>
                </c:pt>
                <c:pt idx="26">
                  <c:v>109.01022710114459</c:v>
                </c:pt>
                <c:pt idx="27">
                  <c:v>109.32620130808407</c:v>
                </c:pt>
                <c:pt idx="28">
                  <c:v>109.64978422685681</c:v>
                </c:pt>
                <c:pt idx="29">
                  <c:v>109.99425565886128</c:v>
                </c:pt>
                <c:pt idx="30">
                  <c:v>110.38617520689435</c:v>
                </c:pt>
                <c:pt idx="31">
                  <c:v>110.58215861045073</c:v>
                </c:pt>
                <c:pt idx="32">
                  <c:v>110.7904057451918</c:v>
                </c:pt>
                <c:pt idx="33">
                  <c:v>110.88067058743745</c:v>
                </c:pt>
                <c:pt idx="34">
                  <c:v>111.10640358167113</c:v>
                </c:pt>
                <c:pt idx="35">
                  <c:v>111.17474021093145</c:v>
                </c:pt>
                <c:pt idx="36">
                  <c:v>111.3184787018687</c:v>
                </c:pt>
                <c:pt idx="37">
                  <c:v>111.56989700592463</c:v>
                </c:pt>
                <c:pt idx="38">
                  <c:v>111.83951005566884</c:v>
                </c:pt>
                <c:pt idx="39">
                  <c:v>112.08868355343856</c:v>
                </c:pt>
                <c:pt idx="40">
                  <c:v>112.29444958649486</c:v>
                </c:pt>
              </c:numCache>
            </c:numRef>
          </c:val>
          <c:smooth val="0"/>
          <c:extLst>
            <c:ext xmlns:c16="http://schemas.microsoft.com/office/drawing/2014/chart" uri="{C3380CC4-5D6E-409C-BE32-E72D297353CC}">
              <c16:uniqueId val="{00000000-6A1B-4D15-B78F-E8AAAA014FED}"/>
            </c:ext>
          </c:extLst>
        </c:ser>
        <c:ser>
          <c:idx val="1"/>
          <c:order val="1"/>
          <c:tx>
            <c:strRef>
              <c:f>'15 Graf'!$A$21</c:f>
              <c:strCache>
                <c:ptCount val="1"/>
                <c:pt idx="0">
                  <c:v>Rest of Sweden</c:v>
                </c:pt>
              </c:strCache>
            </c:strRef>
          </c:tx>
          <c:spPr>
            <a:ln w="28575" cap="rnd">
              <a:solidFill>
                <a:schemeClr val="accent1"/>
              </a:solidFill>
              <a:prstDash val="sysDash"/>
              <a:round/>
            </a:ln>
            <a:effectLst/>
          </c:spPr>
          <c:marker>
            <c:symbol val="none"/>
          </c:marker>
          <c:cat>
            <c:numRef>
              <c:f>'15 Graf'!$B$19:$AP$19</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'15 Graf'!$B$21:$AP$21</c:f>
              <c:numCache>
                <c:formatCode>General</c:formatCode>
                <c:ptCount val="41"/>
                <c:pt idx="0">
                  <c:v>100</c:v>
                </c:pt>
                <c:pt idx="1">
                  <c:v>100.12731986832151</c:v>
                </c:pt>
                <c:pt idx="2">
                  <c:v>100.32499721648102</c:v>
                </c:pt>
                <c:pt idx="3">
                  <c:v>100.43229094822426</c:v>
                </c:pt>
                <c:pt idx="4">
                  <c:v>100.53458764588774</c:v>
                </c:pt>
                <c:pt idx="5">
                  <c:v>100.70792582805414</c:v>
                </c:pt>
                <c:pt idx="6">
                  <c:v>100.94529444690812</c:v>
                </c:pt>
                <c:pt idx="7">
                  <c:v>101.10265352009701</c:v>
                </c:pt>
                <c:pt idx="8">
                  <c:v>101.27200167505143</c:v>
                </c:pt>
                <c:pt idx="9">
                  <c:v>101.5007252349461</c:v>
                </c:pt>
                <c:pt idx="10">
                  <c:v>101.82621645479622</c:v>
                </c:pt>
                <c:pt idx="11">
                  <c:v>102.00886470045725</c:v>
                </c:pt>
                <c:pt idx="12">
                  <c:v>102.18108187497839</c:v>
                </c:pt>
                <c:pt idx="13">
                  <c:v>102.40488440131162</c:v>
                </c:pt>
                <c:pt idx="14">
                  <c:v>102.72936861429395</c:v>
                </c:pt>
                <c:pt idx="15">
                  <c:v>102.94099205756584</c:v>
                </c:pt>
                <c:pt idx="16">
                  <c:v>103.16158356199989</c:v>
                </c:pt>
                <c:pt idx="17">
                  <c:v>103.45103153603507</c:v>
                </c:pt>
                <c:pt idx="18">
                  <c:v>103.9241157624695</c:v>
                </c:pt>
                <c:pt idx="19">
                  <c:v>104.36450076589523</c:v>
                </c:pt>
                <c:pt idx="20">
                  <c:v>104.6245365393392</c:v>
                </c:pt>
                <c:pt idx="21">
                  <c:v>104.87138622285404</c:v>
                </c:pt>
                <c:pt idx="22">
                  <c:v>105.25480883779628</c:v>
                </c:pt>
                <c:pt idx="23">
                  <c:v>105.49797249617242</c:v>
                </c:pt>
                <c:pt idx="24">
                  <c:v>105.69559284394319</c:v>
                </c:pt>
                <c:pt idx="25">
                  <c:v>105.95002357916081</c:v>
                </c:pt>
                <c:pt idx="26">
                  <c:v>106.28260184734459</c:v>
                </c:pt>
                <c:pt idx="27">
                  <c:v>106.46741610777785</c:v>
                </c:pt>
                <c:pt idx="28">
                  <c:v>106.68065456206412</c:v>
                </c:pt>
                <c:pt idx="29">
                  <c:v>106.8993270534105</c:v>
                </c:pt>
                <c:pt idx="30">
                  <c:v>107.19709708420211</c:v>
                </c:pt>
                <c:pt idx="31">
                  <c:v>107.30820984199113</c:v>
                </c:pt>
                <c:pt idx="32">
                  <c:v>107.44122974918689</c:v>
                </c:pt>
                <c:pt idx="33">
                  <c:v>107.53940341873131</c:v>
                </c:pt>
                <c:pt idx="34">
                  <c:v>107.75376288066285</c:v>
                </c:pt>
                <c:pt idx="35">
                  <c:v>107.8141452924709</c:v>
                </c:pt>
                <c:pt idx="36">
                  <c:v>107.89827786625504</c:v>
                </c:pt>
                <c:pt idx="37">
                  <c:v>108.06551700682598</c:v>
                </c:pt>
                <c:pt idx="38">
                  <c:v>108.34650992319767</c:v>
                </c:pt>
                <c:pt idx="39">
                  <c:v>108.46685674396299</c:v>
                </c:pt>
                <c:pt idx="40">
                  <c:v>108.60836970908142</c:v>
                </c:pt>
              </c:numCache>
            </c:numRef>
          </c:val>
          <c:smooth val="0"/>
          <c:extLst>
            <c:ext xmlns:c16="http://schemas.microsoft.com/office/drawing/2014/chart" uri="{C3380CC4-5D6E-409C-BE32-E72D297353CC}">
              <c16:uniqueId val="{00000001-6A1B-4D15-B78F-E8AAAA014FED}"/>
            </c:ext>
          </c:extLst>
        </c:ser>
        <c:dLbls>
          <c:showLegendKey val="0"/>
          <c:showVal val="0"/>
          <c:showCatName val="0"/>
          <c:showSerName val="0"/>
          <c:showPercent val="0"/>
          <c:showBubbleSize val="0"/>
        </c:dLbls>
        <c:smooth val="0"/>
        <c:axId val="789520360"/>
        <c:axId val="789515440"/>
      </c:lineChart>
      <c:catAx>
        <c:axId val="789520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89515440"/>
        <c:crosses val="autoZero"/>
        <c:auto val="1"/>
        <c:lblAlgn val="ctr"/>
        <c:lblOffset val="100"/>
        <c:noMultiLvlLbl val="0"/>
      </c:catAx>
      <c:valAx>
        <c:axId val="78951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8952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'16 Graf'!$A$5</c:f>
              <c:strCache>
                <c:ptCount val="1"/>
                <c:pt idx="0">
                  <c:v>The Stockholm Region</c:v>
                </c:pt>
              </c:strCache>
            </c:strRef>
          </c:tx>
          <c:spPr>
            <a:ln w="28575" cap="rnd">
              <a:solidFill>
                <a:schemeClr val="accent2"/>
              </a:solidFill>
              <a:round/>
            </a:ln>
            <a:effectLst/>
          </c:spPr>
          <c:marker>
            <c:symbol val="none"/>
          </c:marker>
          <c:cat>
            <c:numRef>
              <c:f>'16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'16 Graf'!$B$3:$AP$3</c:f>
              <c:numCache>
                <c:formatCode>General</c:formatCode>
                <c:ptCount val="41"/>
                <c:pt idx="0">
                  <c:v>100</c:v>
                </c:pt>
                <c:pt idx="1">
                  <c:v>149.40585009140767</c:v>
                </c:pt>
                <c:pt idx="2">
                  <c:v>103.15356489945155</c:v>
                </c:pt>
                <c:pt idx="3">
                  <c:v>122.76051188299817</c:v>
                </c:pt>
                <c:pt idx="4">
                  <c:v>203.97623400365632</c:v>
                </c:pt>
                <c:pt idx="5">
                  <c:v>193.69287020109689</c:v>
                </c:pt>
                <c:pt idx="6">
                  <c:v>174.17733089579525</c:v>
                </c:pt>
                <c:pt idx="7">
                  <c:v>236.47166361974405</c:v>
                </c:pt>
                <c:pt idx="8">
                  <c:v>226.73674588665449</c:v>
                </c:pt>
                <c:pt idx="9">
                  <c:v>238.57404021937842</c:v>
                </c:pt>
                <c:pt idx="10">
                  <c:v>193.96709323583181</c:v>
                </c:pt>
                <c:pt idx="11">
                  <c:v>292.50457038391227</c:v>
                </c:pt>
                <c:pt idx="12">
                  <c:v>322.85191956124316</c:v>
                </c:pt>
                <c:pt idx="13">
                  <c:v>343.37294332723951</c:v>
                </c:pt>
                <c:pt idx="14">
                  <c:v>273.3546617915905</c:v>
                </c:pt>
                <c:pt idx="15">
                  <c:v>279.75319926873857</c:v>
                </c:pt>
                <c:pt idx="16">
                  <c:v>418.46435100548445</c:v>
                </c:pt>
                <c:pt idx="17">
                  <c:v>393.0530164533821</c:v>
                </c:pt>
                <c:pt idx="18">
                  <c:v>353.2449725776965</c:v>
                </c:pt>
                <c:pt idx="19">
                  <c:v>359.91773308957954</c:v>
                </c:pt>
                <c:pt idx="20">
                  <c:v>385.51188299817187</c:v>
                </c:pt>
                <c:pt idx="21">
                  <c:v>438.75685557586837</c:v>
                </c:pt>
                <c:pt idx="22">
                  <c:v>300.59414990859233</c:v>
                </c:pt>
                <c:pt idx="23">
                  <c:v>410.28336380255939</c:v>
                </c:pt>
                <c:pt idx="24">
                  <c:v>287.56855575868371</c:v>
                </c:pt>
                <c:pt idx="25">
                  <c:v>268.41864716636195</c:v>
                </c:pt>
                <c:pt idx="26">
                  <c:v>204.57038391224862</c:v>
                </c:pt>
                <c:pt idx="27">
                  <c:v>320.74954296160877</c:v>
                </c:pt>
                <c:pt idx="28">
                  <c:v>236.10603290676417</c:v>
                </c:pt>
                <c:pt idx="29">
                  <c:v>281.62705667276049</c:v>
                </c:pt>
                <c:pt idx="30">
                  <c:v>203.83912248628886</c:v>
                </c:pt>
                <c:pt idx="31">
                  <c:v>350.91407678244974</c:v>
                </c:pt>
                <c:pt idx="32">
                  <c:v>265.58500914076785</c:v>
                </c:pt>
                <c:pt idx="33">
                  <c:v>269.37842778793419</c:v>
                </c:pt>
                <c:pt idx="34">
                  <c:v>202.6508226691042</c:v>
                </c:pt>
                <c:pt idx="35">
                  <c:v>251.50822669104204</c:v>
                </c:pt>
                <c:pt idx="36">
                  <c:v>301.18829981718466</c:v>
                </c:pt>
                <c:pt idx="37">
                  <c:v>338.57404021937845</c:v>
                </c:pt>
                <c:pt idx="38">
                  <c:v>252.10237659963437</c:v>
                </c:pt>
                <c:pt idx="39">
                  <c:v>338.39122486288846</c:v>
                </c:pt>
                <c:pt idx="40">
                  <c:v>292.73308957952469</c:v>
                </c:pt>
              </c:numCache>
            </c:numRef>
          </c:val>
          <c:smooth val="0"/>
          <c:extLst>
            <c:ext xmlns:c16="http://schemas.microsoft.com/office/drawing/2014/chart" uri="{C3380CC4-5D6E-409C-BE32-E72D297353CC}">
              <c16:uniqueId val="{00000000-0C3A-4FED-9341-E744D2F038C4}"/>
            </c:ext>
          </c:extLst>
        </c:ser>
        <c:ser>
          <c:idx val="0"/>
          <c:order val="1"/>
          <c:tx>
            <c:strRef>
              <c:f>'16 Graf'!$A$4</c:f>
              <c:strCache>
                <c:ptCount val="1"/>
                <c:pt idx="0">
                  <c:v>Rest of Sweden</c:v>
                </c:pt>
              </c:strCache>
            </c:strRef>
          </c:tx>
          <c:spPr>
            <a:ln w="28575" cap="rnd">
              <a:solidFill>
                <a:schemeClr val="accent1"/>
              </a:solidFill>
              <a:prstDash val="sysDash"/>
              <a:round/>
            </a:ln>
            <a:effectLst/>
          </c:spPr>
          <c:marker>
            <c:symbol val="none"/>
          </c:marker>
          <c:cat>
            <c:numRef>
              <c:f>'16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'16 Graf'!$B$2:$AP$2</c:f>
              <c:numCache>
                <c:formatCode>General</c:formatCode>
                <c:ptCount val="41"/>
                <c:pt idx="0">
                  <c:v>100</c:v>
                </c:pt>
                <c:pt idx="1">
                  <c:v>86.723579629084483</c:v>
                </c:pt>
                <c:pt idx="2">
                  <c:v>63.173388283779808</c:v>
                </c:pt>
                <c:pt idx="3">
                  <c:v>71.533706211362968</c:v>
                </c:pt>
                <c:pt idx="4">
                  <c:v>85.045628495731535</c:v>
                </c:pt>
                <c:pt idx="5">
                  <c:v>105.5342949661466</c:v>
                </c:pt>
                <c:pt idx="6">
                  <c:v>79.540771268766562</c:v>
                </c:pt>
                <c:pt idx="7">
                  <c:v>107.12393288195467</c:v>
                </c:pt>
                <c:pt idx="8">
                  <c:v>110.92140123638505</c:v>
                </c:pt>
                <c:pt idx="9">
                  <c:v>117.95702090079482</c:v>
                </c:pt>
                <c:pt idx="10">
                  <c:v>103.5325287017957</c:v>
                </c:pt>
                <c:pt idx="11">
                  <c:v>138.03355902266705</c:v>
                </c:pt>
                <c:pt idx="12">
                  <c:v>125.08095378274949</c:v>
                </c:pt>
                <c:pt idx="13">
                  <c:v>168.00117750956727</c:v>
                </c:pt>
                <c:pt idx="14">
                  <c:v>170.50338534000588</c:v>
                </c:pt>
                <c:pt idx="15">
                  <c:v>166.76479246393876</c:v>
                </c:pt>
                <c:pt idx="16">
                  <c:v>168.56049455401825</c:v>
                </c:pt>
                <c:pt idx="17">
                  <c:v>234.82484545186929</c:v>
                </c:pt>
                <c:pt idx="18">
                  <c:v>204.09184574624669</c:v>
                </c:pt>
                <c:pt idx="19">
                  <c:v>210.9802767147483</c:v>
                </c:pt>
                <c:pt idx="20">
                  <c:v>251.30997939358258</c:v>
                </c:pt>
                <c:pt idx="21">
                  <c:v>238.79894024138946</c:v>
                </c:pt>
                <c:pt idx="22">
                  <c:v>180.62996761848689</c:v>
                </c:pt>
                <c:pt idx="23">
                  <c:v>217.95702090079482</c:v>
                </c:pt>
                <c:pt idx="24">
                  <c:v>220.6947306446865</c:v>
                </c:pt>
                <c:pt idx="25">
                  <c:v>250.13246982631733</c:v>
                </c:pt>
                <c:pt idx="26">
                  <c:v>193.14100677068001</c:v>
                </c:pt>
                <c:pt idx="27">
                  <c:v>197.93935825728585</c:v>
                </c:pt>
                <c:pt idx="28">
                  <c:v>190.10891963497204</c:v>
                </c:pt>
                <c:pt idx="29">
                  <c:v>190.81542537533119</c:v>
                </c:pt>
                <c:pt idx="30">
                  <c:v>130.58581100971446</c:v>
                </c:pt>
                <c:pt idx="31">
                  <c:v>189.04916102443332</c:v>
                </c:pt>
                <c:pt idx="32">
                  <c:v>177.92169561377688</c:v>
                </c:pt>
                <c:pt idx="33">
                  <c:v>194.58345599057992</c:v>
                </c:pt>
                <c:pt idx="34">
                  <c:v>171.88695908154253</c:v>
                </c:pt>
                <c:pt idx="35">
                  <c:v>216.33794524580512</c:v>
                </c:pt>
                <c:pt idx="36">
                  <c:v>259.67029732116572</c:v>
                </c:pt>
                <c:pt idx="37">
                  <c:v>214.04180158963791</c:v>
                </c:pt>
                <c:pt idx="38">
                  <c:v>162.76125993523698</c:v>
                </c:pt>
                <c:pt idx="39">
                  <c:v>236.73829849867531</c:v>
                </c:pt>
                <c:pt idx="40">
                  <c:v>214.63055637327054</c:v>
                </c:pt>
              </c:numCache>
            </c:numRef>
          </c:val>
          <c:smooth val="0"/>
          <c:extLst>
            <c:ext xmlns:c16="http://schemas.microsoft.com/office/drawing/2014/chart" uri="{C3380CC4-5D6E-409C-BE32-E72D297353CC}">
              <c16:uniqueId val="{00000001-0C3A-4FED-9341-E744D2F038C4}"/>
            </c:ext>
          </c:extLst>
        </c:ser>
        <c:dLbls>
          <c:showLegendKey val="0"/>
          <c:showVal val="0"/>
          <c:showCatName val="0"/>
          <c:showSerName val="0"/>
          <c:showPercent val="0"/>
          <c:showBubbleSize val="0"/>
        </c:dLbls>
        <c:smooth val="0"/>
        <c:axId val="733173808"/>
        <c:axId val="733172824"/>
      </c:lineChart>
      <c:catAx>
        <c:axId val="73317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3172824"/>
        <c:crosses val="autoZero"/>
        <c:auto val="1"/>
        <c:lblAlgn val="ctr"/>
        <c:lblOffset val="100"/>
        <c:noMultiLvlLbl val="0"/>
      </c:catAx>
      <c:valAx>
        <c:axId val="733172824"/>
        <c:scaling>
          <c:orientation val="minMax"/>
          <c:max val="6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317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959978853400994E-2"/>
          <c:y val="6.9100447147485838E-2"/>
          <c:w val="0.89022332187063558"/>
          <c:h val="0.72281834932131217"/>
        </c:manualLayout>
      </c:layout>
      <c:lineChart>
        <c:grouping val="standard"/>
        <c:varyColors val="0"/>
        <c:ser>
          <c:idx val="0"/>
          <c:order val="0"/>
          <c:tx>
            <c:strRef>
              <c:f>'17 graf'!$A$6</c:f>
              <c:strCache>
                <c:ptCount val="1"/>
                <c:pt idx="0">
                  <c:v>The Stockholm Region</c:v>
                </c:pt>
              </c:strCache>
            </c:strRef>
          </c:tx>
          <c:spPr>
            <a:ln w="28575" cap="rnd">
              <a:solidFill>
                <a:schemeClr val="accent2"/>
              </a:solidFill>
              <a:round/>
            </a:ln>
            <a:effectLst/>
          </c:spPr>
          <c:marker>
            <c:symbol val="none"/>
          </c:marker>
          <c:cat>
            <c:numRef>
              <c:f>'17 graf'!$B$5:$L$5</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'17 graf'!$B$8:$L$8</c:f>
              <c:numCache>
                <c:formatCode>General</c:formatCode>
                <c:ptCount val="11"/>
                <c:pt idx="0">
                  <c:v>100</c:v>
                </c:pt>
                <c:pt idx="1">
                  <c:v>95.620884128796249</c:v>
                </c:pt>
                <c:pt idx="2">
                  <c:v>100.19193141484871</c:v>
                </c:pt>
                <c:pt idx="3">
                  <c:v>108.44306397610137</c:v>
                </c:pt>
                <c:pt idx="4">
                  <c:v>111.3859864144495</c:v>
                </c:pt>
                <c:pt idx="5">
                  <c:v>117.04788538449016</c:v>
                </c:pt>
                <c:pt idx="6">
                  <c:v>128.13630552246096</c:v>
                </c:pt>
                <c:pt idx="7">
                  <c:v>130.05761571618621</c:v>
                </c:pt>
                <c:pt idx="8">
                  <c:v>106.11227935923318</c:v>
                </c:pt>
                <c:pt idx="9">
                  <c:v>64.795776057204066</c:v>
                </c:pt>
                <c:pt idx="10">
                  <c:v>108.30069669755612</c:v>
                </c:pt>
              </c:numCache>
            </c:numRef>
          </c:val>
          <c:smooth val="0"/>
          <c:extLst>
            <c:ext xmlns:c16="http://schemas.microsoft.com/office/drawing/2014/chart" uri="{C3380CC4-5D6E-409C-BE32-E72D297353CC}">
              <c16:uniqueId val="{00000000-D021-45BB-8280-4D86D343AD06}"/>
            </c:ext>
          </c:extLst>
        </c:ser>
        <c:ser>
          <c:idx val="1"/>
          <c:order val="1"/>
          <c:tx>
            <c:strRef>
              <c:f>'17 graf'!$A$7</c:f>
              <c:strCache>
                <c:ptCount val="1"/>
                <c:pt idx="0">
                  <c:v>Rest of Sweden</c:v>
                </c:pt>
              </c:strCache>
            </c:strRef>
          </c:tx>
          <c:spPr>
            <a:ln w="28575" cap="rnd">
              <a:solidFill>
                <a:schemeClr val="accent1"/>
              </a:solidFill>
              <a:prstDash val="sysDash"/>
              <a:round/>
            </a:ln>
            <a:effectLst/>
          </c:spPr>
          <c:marker>
            <c:symbol val="none"/>
          </c:marker>
          <c:cat>
            <c:numRef>
              <c:f>'17 graf'!$B$5:$L$5</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'17 graf'!$B$9:$L$9</c:f>
              <c:numCache>
                <c:formatCode>General</c:formatCode>
                <c:ptCount val="11"/>
                <c:pt idx="0">
                  <c:v>100</c:v>
                </c:pt>
                <c:pt idx="1">
                  <c:v>101.01657989678627</c:v>
                </c:pt>
                <c:pt idx="2">
                  <c:v>103.66347601894763</c:v>
                </c:pt>
                <c:pt idx="3">
                  <c:v>110.10277289139236</c:v>
                </c:pt>
                <c:pt idx="4">
                  <c:v>120.22505656277508</c:v>
                </c:pt>
                <c:pt idx="5">
                  <c:v>120.97292239345508</c:v>
                </c:pt>
                <c:pt idx="6">
                  <c:v>132.65723456024665</c:v>
                </c:pt>
                <c:pt idx="7">
                  <c:v>131.81434611156698</c:v>
                </c:pt>
                <c:pt idx="8">
                  <c:v>115.49096204356934</c:v>
                </c:pt>
                <c:pt idx="9">
                  <c:v>73.156807228658664</c:v>
                </c:pt>
                <c:pt idx="10">
                  <c:v>115.96527877520083</c:v>
                </c:pt>
              </c:numCache>
            </c:numRef>
          </c:val>
          <c:smooth val="0"/>
          <c:extLst>
            <c:ext xmlns:c16="http://schemas.microsoft.com/office/drawing/2014/chart" uri="{C3380CC4-5D6E-409C-BE32-E72D297353CC}">
              <c16:uniqueId val="{00000001-D021-45BB-8280-4D86D343AD06}"/>
            </c:ext>
          </c:extLst>
        </c:ser>
        <c:dLbls>
          <c:showLegendKey val="0"/>
          <c:showVal val="0"/>
          <c:showCatName val="0"/>
          <c:showSerName val="0"/>
          <c:showPercent val="0"/>
          <c:showBubbleSize val="0"/>
        </c:dLbls>
        <c:smooth val="0"/>
        <c:axId val="764737160"/>
        <c:axId val="764738144"/>
      </c:lineChart>
      <c:catAx>
        <c:axId val="76473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crossAx val="764738144"/>
        <c:crosses val="autoZero"/>
        <c:auto val="1"/>
        <c:lblAlgn val="ctr"/>
        <c:lblOffset val="100"/>
        <c:noMultiLvlLbl val="0"/>
      </c:catAx>
      <c:valAx>
        <c:axId val="76473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crossAx val="76473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legend>
    <c:plotVisOnly val="1"/>
    <c:dispBlanksAs val="gap"/>
    <c:showDLblsOverMax val="0"/>
  </c:chart>
  <c:spPr>
    <a:noFill/>
    <a:ln>
      <a:noFill/>
    </a:ln>
    <a:effectLst/>
  </c:spPr>
  <c:txPr>
    <a:bodyPr/>
    <a:lstStyle/>
    <a:p>
      <a:pPr>
        <a:defRPr sz="1100">
          <a:latin typeface="Futura Std Book" panose="020B0502020204020303" pitchFamily="34" charset="0"/>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2022-07-06</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06/07/2022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7/6/2022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7/6/2022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7/6/2022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7/6/2022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7/6/2022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7/6/2022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7/6/2022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7/6/2022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7/6/2022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7/6/2022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7/6/2022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7.jpg"/><Relationship Id="rId1" Type="http://schemas.openxmlformats.org/officeDocument/2006/relationships/slideLayout" Target="../slideLayouts/slideLayout1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lumMod val="50000"/>
              <a:alpha val="50196"/>
            </a:schemeClr>
          </a:solidFill>
        </p:spPr>
        <p:txBody>
          <a:bodyPr wrap="square" lIns="432000" rtlCol="0" anchor="ctr">
            <a:noAutofit/>
          </a:bodyPr>
          <a:lstStyle/>
          <a:p>
            <a:r>
              <a:rPr lang="en-GB" sz="3200" dirty="0">
                <a:solidFill>
                  <a:schemeClr val="bg1"/>
                </a:solidFill>
              </a:rPr>
              <a:t>The Stockholm Region Economy</a:t>
            </a:r>
          </a:p>
          <a:p>
            <a:r>
              <a:rPr lang="sv-SE" sz="2000" dirty="0">
                <a:solidFill>
                  <a:schemeClr val="bg1"/>
                </a:solidFill>
              </a:rPr>
              <a:t>2022 Q1</a:t>
            </a:r>
          </a:p>
          <a:p>
            <a:endParaRPr lang="sv-SE" sz="2000" dirty="0">
              <a:solidFill>
                <a:schemeClr val="bg1"/>
              </a:solidFill>
              <a:latin typeface="+mj-lt"/>
            </a:endParaRPr>
          </a:p>
          <a:p>
            <a:r>
              <a:rPr lang="sv-SE" sz="2000" dirty="0">
                <a:solidFill>
                  <a:schemeClr val="bg1"/>
                </a:solidFill>
                <a:highlight>
                  <a:srgbClr val="FFFF00"/>
                </a:highlight>
              </a:rPr>
              <a:t>2021-03-31</a:t>
            </a:r>
            <a:endParaRPr lang="sv-SE" sz="2000" dirty="0">
              <a:solidFill>
                <a:schemeClr val="bg1"/>
              </a:solidFill>
              <a:highlight>
                <a:srgbClr val="FFFF00"/>
              </a:highlight>
              <a:latin typeface="+mj-lt"/>
            </a:endParaRP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lum bright="-100000"/>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pic>
        <p:nvPicPr>
          <p:cNvPr id="6" name="Bildobjekt 5">
            <a:extLst>
              <a:ext uri="{FF2B5EF4-FFF2-40B4-BE49-F238E27FC236}">
                <a16:creationId xmlns:a16="http://schemas.microsoft.com/office/drawing/2014/main" id="{1112999F-A2C6-4E44-99F6-15DA1A8B287D}"/>
              </a:ext>
            </a:extLst>
          </p:cNvPr>
          <p:cNvPicPr>
            <a:picLocks noChangeAspect="1"/>
          </p:cNvPicPr>
          <p:nvPr/>
        </p:nvPicPr>
        <p:blipFill rotWithShape="1">
          <a:blip r:embed="rId4"/>
          <a:srcRect t="41640" b="10477"/>
          <a:stretch/>
        </p:blipFill>
        <p:spPr>
          <a:xfrm>
            <a:off x="6208847" y="8388"/>
            <a:ext cx="5983152" cy="6858000"/>
          </a:xfrm>
          <a:prstGeom prst="rect">
            <a:avLst/>
          </a:prstGeom>
        </p:spPr>
      </p:pic>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utomhus, himmel, träd, byggnad&#10;&#10;Automatiskt genererad beskrivning">
            <a:extLst>
              <a:ext uri="{FF2B5EF4-FFF2-40B4-BE49-F238E27FC236}">
                <a16:creationId xmlns:a16="http://schemas.microsoft.com/office/drawing/2014/main" id="{05093794-FC30-41DF-A8F2-A2F52806EF4C}"/>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en-US" sz="1100" dirty="0"/>
              <a:t>The report is published each quarter by Stockholm Business Region. The report includes </a:t>
            </a:r>
            <a:r>
              <a:rPr lang="en-GB" sz="1100" dirty="0"/>
              <a:t>Stockholm County, Uppsala County, </a:t>
            </a:r>
            <a:r>
              <a:rPr lang="en-GB" sz="1100" dirty="0" err="1"/>
              <a:t>Södermanland</a:t>
            </a:r>
            <a:r>
              <a:rPr lang="en-GB" sz="1100" dirty="0"/>
              <a:t> County, </a:t>
            </a:r>
            <a:r>
              <a:rPr lang="en-GB" sz="1100" dirty="0" err="1"/>
              <a:t>Östergötland</a:t>
            </a:r>
            <a:r>
              <a:rPr lang="en-GB" sz="1100" dirty="0"/>
              <a:t> County, </a:t>
            </a:r>
            <a:r>
              <a:rPr lang="en-GB" sz="1100" dirty="0" err="1"/>
              <a:t>Örebro</a:t>
            </a:r>
            <a:r>
              <a:rPr lang="en-GB" sz="1100" dirty="0"/>
              <a:t> County, </a:t>
            </a:r>
            <a:r>
              <a:rPr lang="en-GB" sz="1100" dirty="0" err="1"/>
              <a:t>Västmanland</a:t>
            </a:r>
            <a:r>
              <a:rPr lang="en-GB" sz="1100" dirty="0"/>
              <a:t> County, </a:t>
            </a:r>
            <a:r>
              <a:rPr lang="en-GB" sz="1100" dirty="0" err="1"/>
              <a:t>Gävleborg</a:t>
            </a:r>
            <a:r>
              <a:rPr lang="en-GB" sz="1100" dirty="0"/>
              <a:t> County and Dalarna County.</a:t>
            </a:r>
            <a:endParaRPr lang="sv-SE" sz="1100" dirty="0"/>
          </a:p>
          <a:p>
            <a:r>
              <a:rPr lang="en-GB" sz="1100" dirty="0"/>
              <a:t>The statistics are based on data from Statistics Sweden, the Swedish Employment Service and the Swedish Companies Registration Office. </a:t>
            </a:r>
            <a:endParaRPr lang="sv-SE" sz="1100" dirty="0"/>
          </a:p>
          <a:p>
            <a:r>
              <a:rPr lang="en-GB" sz="1100" dirty="0"/>
              <a:t>The report primarily compares the development with the same quarter last year, for example, quarter 1 is compared with quarter 1 last year and so on. The total rolling 12 values are also presented for certain indicators, with the four most recent quarters added together in order to ensure more stability in the trend. These are then compared with the previous four quarters. The diagrams which show the absolute values are seasonally adjusted to show the trend. Other diagrams have index-linked values which show the percentage change from the first year, with value 100, with the corresponding quarter 10 years ago.</a:t>
            </a:r>
            <a:endParaRPr lang="sv-SE" sz="1100" dirty="0"/>
          </a:p>
          <a:p>
            <a:r>
              <a:rPr lang="en-US" sz="1100" dirty="0"/>
              <a:t>Individual county reports for the above mentioned can be found in Swedish here: </a:t>
            </a:r>
            <a:br>
              <a:rPr lang="sv-SE" sz="1100" dirty="0"/>
            </a:br>
            <a:r>
              <a:rPr lang="sv-SE" sz="1100" u="sng" dirty="0">
                <a:hlinkClick r:id="rId4">
                  <a:extLst>
                    <a:ext uri="{A12FA001-AC4F-418D-AE19-62706E023703}">
                      <ahyp:hlinkClr xmlns:ahyp="http://schemas.microsoft.com/office/drawing/2018/hyperlinkcolor" val="tx"/>
                    </a:ext>
                  </a:extLst>
                </a:hlinkClick>
              </a:rPr>
              <a:t>https://stockholmbusinessalliance.se/material/?cat=konjunkturrapporter</a:t>
            </a:r>
            <a:endParaRPr lang="sv-SE" sz="1100" u="sng" dirty="0"/>
          </a:p>
          <a:p>
            <a:br>
              <a:rPr lang="sv-SE" sz="1100" dirty="0"/>
            </a:br>
            <a:r>
              <a:rPr lang="en-US" sz="1100" dirty="0"/>
              <a:t>Questions can be addressed to Stefan Frid at Invest Stockholm.</a:t>
            </a:r>
            <a:br>
              <a:rPr lang="en-US" sz="1100" dirty="0"/>
            </a:br>
            <a:r>
              <a:rPr lang="en-US" sz="1100" dirty="0"/>
              <a:t>Publisher: </a:t>
            </a:r>
            <a:r>
              <a:rPr lang="en-GB" sz="1100" dirty="0"/>
              <a:t>Staffan </a:t>
            </a:r>
            <a:r>
              <a:rPr lang="en-GB" sz="1100" dirty="0" err="1"/>
              <a:t>Ingvarsson</a:t>
            </a:r>
            <a:r>
              <a:rPr lang="en-GB" sz="1100" dirty="0"/>
              <a:t>, CEO Stockholm Business Region.</a:t>
            </a:r>
            <a:endParaRPr lang="en-US" sz="1100" dirty="0"/>
          </a:p>
          <a:p>
            <a:br>
              <a:rPr lang="sv-SE" sz="1100" dirty="0"/>
            </a:br>
            <a:br>
              <a:rPr lang="sv-SE" sz="1100" dirty="0"/>
            </a:b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About the report</a:t>
            </a:r>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utomhus, himmel, träd, byggnad&#10;&#10;Automatiskt genererad beskrivning">
            <a:extLst>
              <a:ext uri="{FF2B5EF4-FFF2-40B4-BE49-F238E27FC236}">
                <a16:creationId xmlns:a16="http://schemas.microsoft.com/office/drawing/2014/main" id="{58749C77-B791-4B52-8513-AA247DA6AAAF}"/>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3" y="1175555"/>
            <a:ext cx="5254621" cy="5057465"/>
          </a:xfrm>
        </p:spPr>
        <p:txBody>
          <a:bodyPr/>
          <a:lstStyle/>
          <a:p>
            <a:pPr>
              <a:lnSpc>
                <a:spcPct val="107000"/>
              </a:lnSpc>
              <a:spcAft>
                <a:spcPts val="800"/>
              </a:spcAft>
            </a:pPr>
            <a:r>
              <a:rPr lang="en-US" sz="1050" b="1" dirty="0">
                <a:effectLst/>
                <a:ea typeface="Minion Pro" panose="02040503050201020203" pitchFamily="18" charset="0"/>
                <a:cs typeface="Times New Roman" panose="02020603050405020304" pitchFamily="18" charset="0"/>
              </a:rPr>
              <a:t>The recovery after the Covid pandemic was strong during the first quarter of 2022. This was most evident in the labor market with unemployment falling and employment continuing to rise. The number of people employed has gone up by 52,400 in the region and the number of people unemployed has decreased by 38,712. Further, total wages are going up while the number of start-ups remains unchanged. There is some concern, however, about the extent to which inflation and rising interest rates will affect the economy going forward.</a:t>
            </a:r>
            <a:endParaRPr lang="sv-SE" sz="1050" dirty="0">
              <a:effectLst/>
              <a:ea typeface="Minion Pro" panose="02040503050201020203" pitchFamily="18" charset="0"/>
              <a:cs typeface="Times New Roman" panose="02020603050405020304" pitchFamily="18" charset="0"/>
            </a:endParaRPr>
          </a:p>
          <a:p>
            <a:pPr>
              <a:lnSpc>
                <a:spcPct val="107000"/>
              </a:lnSpc>
              <a:spcAft>
                <a:spcPts val="800"/>
              </a:spcAft>
            </a:pPr>
            <a:r>
              <a:rPr lang="en-US" sz="1050" dirty="0">
                <a:effectLst/>
                <a:ea typeface="Minion Pro" panose="02040503050201020203" pitchFamily="18" charset="0"/>
                <a:cs typeface="Times New Roman" panose="02020603050405020304" pitchFamily="18" charset="0"/>
              </a:rPr>
              <a:t>Total wages increased by 8.3 percent in the private sector during the first quarter. A similar development can be seen in terms of total wages overall, which have increased by 6.2 percent, as well as per person employed and per inhabitant. This is a positive message in terms of society’s purchasing power, which will eventually be favorable for consumption and businesses as the recovery gains momentum. The first quarter of the year reports that the number of start-ups remains unchanged while company bankruptcies continue to decrease.</a:t>
            </a:r>
            <a:endParaRPr lang="sv-SE" sz="1050" dirty="0">
              <a:effectLst/>
              <a:ea typeface="Minion Pro" panose="02040503050201020203" pitchFamily="18" charset="0"/>
              <a:cs typeface="Times New Roman" panose="02020603050405020304" pitchFamily="18" charset="0"/>
            </a:endParaRPr>
          </a:p>
          <a:p>
            <a:pPr>
              <a:lnSpc>
                <a:spcPct val="107000"/>
              </a:lnSpc>
              <a:spcAft>
                <a:spcPts val="800"/>
              </a:spcAft>
            </a:pPr>
            <a:r>
              <a:rPr lang="en-US" sz="1050" dirty="0">
                <a:effectLst/>
                <a:ea typeface="Minion Pro" panose="02040503050201020203" pitchFamily="18" charset="0"/>
                <a:cs typeface="Times New Roman" panose="02020603050405020304" pitchFamily="18" charset="0"/>
              </a:rPr>
              <a:t>The reduction in unemployment has continued in the first quarter and employment is on the rise. The number of people in employment grew by 2.3 percent, or 52,400 people, while unemployment declined by 1.2 percentage points. Layoff notifications have dropped by 43 percent since the high levels seen during the COVID-19 pandemic and the number of vacant jobs continues to rise.</a:t>
            </a:r>
            <a:endParaRPr lang="sv-SE" sz="1050" dirty="0">
              <a:effectLst/>
              <a:ea typeface="Minion Pro" panose="02040503050201020203" pitchFamily="18" charset="0"/>
              <a:cs typeface="Times New Roman" panose="02020603050405020304" pitchFamily="18" charset="0"/>
            </a:endParaRPr>
          </a:p>
          <a:p>
            <a:pPr>
              <a:lnSpc>
                <a:spcPct val="107000"/>
              </a:lnSpc>
              <a:spcAft>
                <a:spcPts val="800"/>
              </a:spcAft>
            </a:pPr>
            <a:r>
              <a:rPr lang="en-US" sz="1050" dirty="0">
                <a:effectLst/>
                <a:ea typeface="Minion Pro" panose="02040503050201020203" pitchFamily="18" charset="0"/>
                <a:cs typeface="Times New Roman" panose="02020603050405020304" pitchFamily="18" charset="0"/>
              </a:rPr>
              <a:t>The number of inhabitants in the Stockholm region went up by 0.9 percent, or 41,300 people, which is slightly higher than the rate for Sweden as a whole. Recovery continues in the hospitality sector too with commercial occupancy rates now increasing by 67 percent. </a:t>
            </a:r>
            <a:endParaRPr lang="sv-SE" sz="1050" dirty="0">
              <a:effectLst/>
              <a:ea typeface="Minion Pro" panose="02040503050201020203" pitchFamily="18" charset="0"/>
              <a:cs typeface="Times New Roman" panose="02020603050405020304" pitchFamily="18" charset="0"/>
            </a:endParaRPr>
          </a:p>
          <a:p>
            <a:pPr>
              <a:lnSpc>
                <a:spcPts val="1400"/>
              </a:lnSpc>
              <a:spcAft>
                <a:spcPts val="1000"/>
              </a:spcAft>
            </a:pPr>
            <a:r>
              <a:rPr lang="sv-SE" sz="1100" dirty="0">
                <a:effectLst/>
                <a:ea typeface="Times New Roman" panose="02020603050405020304" pitchFamily="18" charset="0"/>
                <a:cs typeface="Times New Roman" panose="02020603050405020304" pitchFamily="18" charset="0"/>
              </a:rPr>
              <a:t>Staffan Ingvarsson</a:t>
            </a:r>
            <a:br>
              <a:rPr lang="sv-SE" sz="1100" dirty="0">
                <a:latin typeface="Minion Pro"/>
                <a:ea typeface="Times New Roman" panose="02020603050405020304" pitchFamily="18" charset="0"/>
                <a:cs typeface="Times New Roman" panose="02020603050405020304" pitchFamily="18" charset="0"/>
              </a:rPr>
            </a:br>
            <a:r>
              <a:rPr lang="en-GB" sz="1100" dirty="0"/>
              <a:t>CEO Stockholm Business Region.</a:t>
            </a:r>
            <a:endParaRPr lang="en-US" sz="1100" dirty="0"/>
          </a:p>
          <a:p>
            <a:endParaRPr lang="en-US" sz="1100"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3" y="194802"/>
            <a:ext cx="4962492" cy="900573"/>
          </a:xfrm>
        </p:spPr>
        <p:txBody>
          <a:bodyPr/>
          <a:lstStyle/>
          <a:p>
            <a:pPr>
              <a:lnSpc>
                <a:spcPct val="107000"/>
              </a:lnSpc>
              <a:spcAft>
                <a:spcPts val="800"/>
              </a:spcAft>
            </a:pPr>
            <a:r>
              <a:rPr lang="en-US" sz="2400" b="1" dirty="0">
                <a:effectLst/>
                <a:ea typeface="Minion Pro" panose="02040503050201020203" pitchFamily="18" charset="0"/>
                <a:cs typeface="Times New Roman" panose="02020603050405020304" pitchFamily="18" charset="0"/>
              </a:rPr>
              <a:t>Recovery continues</a:t>
            </a:r>
            <a:endParaRPr lang="sv-SE" sz="2400" dirty="0">
              <a:effectLst/>
              <a:ea typeface="Minion Pro" panose="02040503050201020203" pitchFamily="18" charset="0"/>
              <a:cs typeface="Times New Roman" panose="02020603050405020304" pitchFamily="18" charset="0"/>
            </a:endParaRP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213037" y="1095375"/>
            <a:ext cx="5369157" cy="4685168"/>
          </a:xfrm>
          <a:prstGeom prst="rect">
            <a:avLst/>
          </a:prstGeom>
          <a:solidFill>
            <a:srgbClr val="FFFFFF">
              <a:alpha val="69804"/>
            </a:srgbClr>
          </a:solidFill>
        </p:spPr>
        <p:txBody>
          <a:bodyPr wrap="square" lIns="216000" tIns="216000" rtlCol="0">
            <a:noAutofit/>
          </a:bodyPr>
          <a:lstStyle/>
          <a:p>
            <a:r>
              <a:rPr lang="sv-SE" sz="2000" b="1" dirty="0"/>
              <a:t>The Stockholm Region </a:t>
            </a:r>
            <a:r>
              <a:rPr lang="sv-SE" sz="2000" b="1" dirty="0" err="1"/>
              <a:t>Economy</a:t>
            </a:r>
            <a:r>
              <a:rPr lang="sv-SE" sz="2000" b="1" dirty="0"/>
              <a:t>, </a:t>
            </a:r>
          </a:p>
          <a:p>
            <a:r>
              <a:rPr lang="sv-SE" sz="2000" b="1" dirty="0"/>
              <a:t>2022 Q1</a:t>
            </a:r>
          </a:p>
        </p:txBody>
      </p:sp>
      <p:graphicFrame>
        <p:nvGraphicFramePr>
          <p:cNvPr id="14" name="Tabell 13">
            <a:extLst>
              <a:ext uri="{FF2B5EF4-FFF2-40B4-BE49-F238E27FC236}">
                <a16:creationId xmlns:a16="http://schemas.microsoft.com/office/drawing/2014/main" id="{6C265B5A-20C6-42BE-BA4E-BC1A7B8D15BD}"/>
              </a:ext>
            </a:extLst>
          </p:cNvPr>
          <p:cNvGraphicFramePr>
            <a:graphicFrameLocks noGrp="1"/>
          </p:cNvGraphicFramePr>
          <p:nvPr>
            <p:extLst>
              <p:ext uri="{D42A27DB-BD31-4B8C-83A1-F6EECF244321}">
                <p14:modId xmlns:p14="http://schemas.microsoft.com/office/powerpoint/2010/main" val="3535598582"/>
              </p:ext>
            </p:extLst>
          </p:nvPr>
        </p:nvGraphicFramePr>
        <p:xfrm>
          <a:off x="337440" y="1997071"/>
          <a:ext cx="5035750" cy="3783472"/>
        </p:xfrm>
        <a:graphic>
          <a:graphicData uri="http://schemas.openxmlformats.org/drawingml/2006/table">
            <a:tbl>
              <a:tblPr>
                <a:tableStyleId>{5C22544A-7EE6-4342-B048-85BDC9FD1C3A}</a:tableStyleId>
              </a:tblPr>
              <a:tblGrid>
                <a:gridCol w="1569293">
                  <a:extLst>
                    <a:ext uri="{9D8B030D-6E8A-4147-A177-3AD203B41FA5}">
                      <a16:colId xmlns:a16="http://schemas.microsoft.com/office/drawing/2014/main" val="1445391966"/>
                    </a:ext>
                  </a:extLst>
                </a:gridCol>
                <a:gridCol w="1437585">
                  <a:extLst>
                    <a:ext uri="{9D8B030D-6E8A-4147-A177-3AD203B41FA5}">
                      <a16:colId xmlns:a16="http://schemas.microsoft.com/office/drawing/2014/main" val="3782094969"/>
                    </a:ext>
                  </a:extLst>
                </a:gridCol>
                <a:gridCol w="1356318">
                  <a:extLst>
                    <a:ext uri="{9D8B030D-6E8A-4147-A177-3AD203B41FA5}">
                      <a16:colId xmlns:a16="http://schemas.microsoft.com/office/drawing/2014/main" val="464390418"/>
                    </a:ext>
                  </a:extLst>
                </a:gridCol>
                <a:gridCol w="672554">
                  <a:extLst>
                    <a:ext uri="{9D8B030D-6E8A-4147-A177-3AD203B41FA5}">
                      <a16:colId xmlns:a16="http://schemas.microsoft.com/office/drawing/2014/main" val="772953022"/>
                    </a:ext>
                  </a:extLst>
                </a:gridCol>
              </a:tblGrid>
              <a:tr h="209598">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fontAlgn="b"/>
                      <a:r>
                        <a:rPr lang="sv-SE" sz="1100" u="none" strike="noStrike" dirty="0">
                          <a:effectLst/>
                        </a:rPr>
                        <a:t>The Stockholm Region</a:t>
                      </a:r>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sv-SE"/>
                    </a:p>
                  </a:txBody>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3361381"/>
                  </a:ext>
                </a:extLst>
              </a:tr>
              <a:tr h="419194">
                <a:tc>
                  <a:txBody>
                    <a:bodyPr/>
                    <a:lstStyle/>
                    <a:p>
                      <a:pPr algn="l" fontAlgn="b"/>
                      <a:r>
                        <a:rPr lang="sv-SE" sz="1100" u="none" strike="noStrike" dirty="0" err="1">
                          <a:effectLst/>
                        </a:rPr>
                        <a:t>Indicator</a:t>
                      </a:r>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100" u="none" strike="noStrike" dirty="0">
                          <a:effectLst/>
                        </a:rPr>
                        <a:t>  </a:t>
                      </a:r>
                      <a:r>
                        <a:rPr lang="sv-SE" sz="1100" u="none" strike="noStrike" dirty="0" err="1">
                          <a:effectLst/>
                        </a:rPr>
                        <a:t>Value</a:t>
                      </a:r>
                      <a:br>
                        <a:rPr lang="sv-SE" sz="1100" u="none" strike="noStrike" dirty="0">
                          <a:effectLst/>
                        </a:rPr>
                      </a:br>
                      <a:r>
                        <a:rPr lang="sv-SE" sz="1100" u="none" strike="noStrike" dirty="0">
                          <a:effectLst/>
                        </a:rPr>
                        <a:t>2022 Q1</a:t>
                      </a:r>
                      <a:endParaRPr lang="sv-SE" sz="1100" b="0" i="0" u="none" strike="noStrike" dirty="0">
                        <a:solidFill>
                          <a:srgbClr val="000000"/>
                        </a:solidFill>
                        <a:effectLst/>
                        <a:latin typeface="Futura Std Book" panose="020B0502020204020303"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100" u="none" strike="noStrike" dirty="0">
                          <a:effectLst/>
                        </a:rPr>
                        <a:t>Change (%)</a:t>
                      </a:r>
                      <a:br>
                        <a:rPr lang="sv-SE" sz="1100" u="none" strike="noStrike" dirty="0">
                          <a:effectLst/>
                        </a:rPr>
                      </a:br>
                      <a:r>
                        <a:rPr lang="sv-SE" sz="1100" u="none" strike="noStrike" dirty="0">
                          <a:effectLst/>
                        </a:rPr>
                        <a:t>-1 year</a:t>
                      </a:r>
                      <a:endParaRPr lang="sv-SE" sz="1100" b="0" i="0" u="none" strike="noStrike" dirty="0">
                        <a:solidFill>
                          <a:srgbClr val="000000"/>
                        </a:solidFill>
                        <a:effectLst/>
                        <a:latin typeface="Futura Std Book" panose="020B0502020204020303"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53861032"/>
                  </a:ext>
                </a:extLst>
              </a:tr>
              <a:tr h="274320">
                <a:tc>
                  <a:txBody>
                    <a:bodyPr/>
                    <a:lstStyle/>
                    <a:p>
                      <a:pPr algn="l" rtl="0" fontAlgn="ctr"/>
                      <a:r>
                        <a:rPr lang="en-US" sz="900" u="none" strike="noStrike" dirty="0" err="1">
                          <a:effectLst/>
                        </a:rPr>
                        <a:t>Aggr</a:t>
                      </a:r>
                      <a:r>
                        <a:rPr lang="en-US" sz="900" u="none" strike="noStrike" dirty="0">
                          <a:effectLst/>
                        </a:rPr>
                        <a:t>. gross pay private</a:t>
                      </a:r>
                    </a:p>
                    <a:p>
                      <a:pPr algn="l" rtl="0" fontAlgn="ctr"/>
                      <a:r>
                        <a:rPr lang="en-US" sz="900" u="none" strike="noStrike" dirty="0">
                          <a:effectLst/>
                        </a:rPr>
                        <a:t>sector (billion SEK)</a:t>
                      </a:r>
                      <a:endParaRPr lang="sv-SE" sz="9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198,0</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8,3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55204443"/>
                  </a:ext>
                </a:extLst>
              </a:tr>
              <a:tr h="274320">
                <a:tc>
                  <a:txBody>
                    <a:bodyPr/>
                    <a:lstStyle/>
                    <a:p>
                      <a:pPr algn="l" rtl="0" fontAlgn="ctr"/>
                      <a:r>
                        <a:rPr lang="sv-SE" sz="900" u="none" strike="noStrike" dirty="0" err="1">
                          <a:effectLst/>
                        </a:rPr>
                        <a:t>Newly</a:t>
                      </a:r>
                      <a:r>
                        <a:rPr lang="sv-SE" sz="900" u="none" strike="noStrike" dirty="0">
                          <a:effectLst/>
                        </a:rPr>
                        <a:t> </a:t>
                      </a:r>
                      <a:r>
                        <a:rPr lang="sv-SE" sz="900" u="none" strike="noStrike" dirty="0" err="1">
                          <a:effectLst/>
                        </a:rPr>
                        <a:t>registered</a:t>
                      </a:r>
                      <a:r>
                        <a:rPr lang="sv-SE" sz="900" u="none" strike="noStrike" dirty="0">
                          <a:effectLst/>
                        </a:rPr>
                        <a:t> </a:t>
                      </a:r>
                      <a:r>
                        <a:rPr lang="sv-SE" sz="900" u="none" strike="noStrike" dirty="0" err="1">
                          <a:effectLst/>
                        </a:rPr>
                        <a:t>businesses</a:t>
                      </a:r>
                      <a:endParaRPr lang="sv-SE" sz="9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11 347</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0</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5159724"/>
                  </a:ext>
                </a:extLst>
              </a:tr>
              <a:tr h="274320">
                <a:tc>
                  <a:txBody>
                    <a:bodyPr/>
                    <a:lstStyle/>
                    <a:p>
                      <a:pPr algn="l" rtl="0" fontAlgn="ctr"/>
                      <a:r>
                        <a:rPr lang="sv-SE" sz="900" u="none" strike="noStrike" dirty="0">
                          <a:effectLst/>
                        </a:rPr>
                        <a:t>Company </a:t>
                      </a:r>
                      <a:r>
                        <a:rPr lang="sv-SE" sz="900" u="none" strike="noStrike" dirty="0" err="1">
                          <a:effectLst/>
                        </a:rPr>
                        <a:t>bankruptcies</a:t>
                      </a:r>
                      <a:endParaRPr lang="sv-SE" sz="9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868</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63902846"/>
                  </a:ext>
                </a:extLst>
              </a:tr>
              <a:tr h="274320">
                <a:tc>
                  <a:txBody>
                    <a:bodyPr/>
                    <a:lstStyle/>
                    <a:p>
                      <a:pPr algn="l" rtl="0" fontAlgn="ctr"/>
                      <a:r>
                        <a:rPr lang="sv-SE" sz="900" u="none" strike="noStrike" dirty="0" err="1">
                          <a:effectLst/>
                        </a:rPr>
                        <a:t>Employment</a:t>
                      </a:r>
                      <a:endParaRPr lang="sv-SE" sz="9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2 342 900</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2,3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9971001"/>
                  </a:ext>
                </a:extLst>
              </a:tr>
              <a:tr h="274320">
                <a:tc>
                  <a:txBody>
                    <a:bodyPr/>
                    <a:lstStyle/>
                    <a:p>
                      <a:pPr algn="l" rtl="0" fontAlgn="ctr"/>
                      <a:r>
                        <a:rPr lang="sv-SE" sz="900" u="none" strike="noStrike" dirty="0" err="1">
                          <a:effectLst/>
                        </a:rPr>
                        <a:t>Recently</a:t>
                      </a:r>
                      <a:r>
                        <a:rPr lang="sv-SE" sz="900" u="none" strike="noStrike" dirty="0">
                          <a:effectLst/>
                        </a:rPr>
                        <a:t> </a:t>
                      </a:r>
                      <a:r>
                        <a:rPr lang="sv-SE" sz="900" u="none" strike="noStrike" dirty="0" err="1">
                          <a:effectLst/>
                        </a:rPr>
                        <a:t>listed</a:t>
                      </a:r>
                      <a:r>
                        <a:rPr lang="sv-SE" sz="900" u="none" strike="noStrike" dirty="0">
                          <a:effectLst/>
                        </a:rPr>
                        <a:t> positions</a:t>
                      </a:r>
                      <a:endParaRPr lang="sv-SE" sz="9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235 620</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72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06683519"/>
                  </a:ext>
                </a:extLst>
              </a:tr>
              <a:tr h="274320">
                <a:tc>
                  <a:txBody>
                    <a:bodyPr/>
                    <a:lstStyle/>
                    <a:p>
                      <a:pPr algn="l" rtl="0" fontAlgn="ctr"/>
                      <a:r>
                        <a:rPr lang="en-US" sz="900" u="none" strike="noStrike" dirty="0">
                          <a:effectLst/>
                        </a:rPr>
                        <a:t>No. of people given notice</a:t>
                      </a:r>
                      <a:endParaRPr lang="sv-SE" sz="9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3 220</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-43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8531028"/>
                  </a:ext>
                </a:extLst>
              </a:tr>
              <a:tr h="274320">
                <a:tc>
                  <a:txBody>
                    <a:bodyPr/>
                    <a:lstStyle/>
                    <a:p>
                      <a:pPr algn="l" rtl="0" fontAlgn="ctr"/>
                      <a:r>
                        <a:rPr lang="sv-SE" sz="900" u="none" strike="noStrike" dirty="0" err="1">
                          <a:effectLst/>
                        </a:rPr>
                        <a:t>Unemployment</a:t>
                      </a:r>
                      <a:r>
                        <a:rPr lang="sv-SE" sz="900" u="none" strike="noStrike" dirty="0">
                          <a:effectLst/>
                        </a:rPr>
                        <a:t> (%)</a:t>
                      </a:r>
                      <a:endParaRPr lang="sv-SE" sz="9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4,9</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-1,2 p.p.*</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2926581"/>
                  </a:ext>
                </a:extLst>
              </a:tr>
              <a:tr h="274320">
                <a:tc>
                  <a:txBody>
                    <a:bodyPr/>
                    <a:lstStyle/>
                    <a:p>
                      <a:pPr algn="l" rtl="0" fontAlgn="ctr"/>
                      <a:r>
                        <a:rPr lang="sv-SE" sz="900" u="none" strike="noStrike" dirty="0">
                          <a:effectLst/>
                        </a:rPr>
                        <a:t>Population (in </a:t>
                      </a:r>
                      <a:r>
                        <a:rPr lang="sv-SE" sz="900" u="none" strike="noStrike" dirty="0" err="1">
                          <a:effectLst/>
                        </a:rPr>
                        <a:t>thousands</a:t>
                      </a:r>
                      <a:r>
                        <a:rPr lang="sv-SE" sz="900" u="none" strike="noStrike" dirty="0">
                          <a:effectLst/>
                        </a:rPr>
                        <a:t>)</a:t>
                      </a:r>
                      <a:endParaRPr lang="sv-SE" sz="9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4 752,3</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0,9</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72022198"/>
                  </a:ext>
                </a:extLst>
              </a:tr>
              <a:tr h="274320">
                <a:tc>
                  <a:txBody>
                    <a:bodyPr/>
                    <a:lstStyle/>
                    <a:p>
                      <a:pPr algn="l" rtl="0" fontAlgn="ctr"/>
                      <a:r>
                        <a:rPr lang="sv-SE" sz="900" u="none" strike="noStrike" dirty="0" err="1">
                          <a:effectLst/>
                        </a:rPr>
                        <a:t>Housing</a:t>
                      </a:r>
                      <a:r>
                        <a:rPr lang="sv-SE" sz="900" u="none" strike="noStrike" dirty="0">
                          <a:effectLst/>
                        </a:rPr>
                        <a:t> </a:t>
                      </a:r>
                      <a:r>
                        <a:rPr lang="sv-SE" sz="900" u="none" strike="noStrike" dirty="0" err="1">
                          <a:effectLst/>
                        </a:rPr>
                        <a:t>projects</a:t>
                      </a:r>
                      <a:r>
                        <a:rPr lang="sv-SE" sz="900" u="none" strike="noStrike" dirty="0">
                          <a:effectLst/>
                        </a:rPr>
                        <a:t> </a:t>
                      </a:r>
                      <a:r>
                        <a:rPr lang="sv-SE" sz="900" u="none" strike="noStrike" dirty="0" err="1">
                          <a:effectLst/>
                        </a:rPr>
                        <a:t>started</a:t>
                      </a:r>
                      <a:endParaRPr lang="sv-SE" sz="9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6 405</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6950787"/>
                  </a:ext>
                </a:extLst>
              </a:tr>
              <a:tr h="274320">
                <a:tc>
                  <a:txBody>
                    <a:bodyPr/>
                    <a:lstStyle/>
                    <a:p>
                      <a:pPr algn="l" rtl="0" fontAlgn="ctr"/>
                      <a:r>
                        <a:rPr lang="sv-SE" sz="900" u="none" strike="noStrike" dirty="0">
                          <a:effectLst/>
                        </a:rPr>
                        <a:t>Commercial</a:t>
                      </a:r>
                    </a:p>
                    <a:p>
                      <a:pPr algn="l" rtl="0" fontAlgn="ctr"/>
                      <a:r>
                        <a:rPr lang="sv-SE" sz="900" u="none" strike="noStrike" dirty="0" err="1">
                          <a:effectLst/>
                        </a:rPr>
                        <a:t>accomodations</a:t>
                      </a:r>
                      <a:r>
                        <a:rPr lang="sv-SE" sz="900" u="none" strike="noStrike" dirty="0">
                          <a:effectLst/>
                        </a:rPr>
                        <a:t> (in</a:t>
                      </a:r>
                    </a:p>
                    <a:p>
                      <a:pPr algn="l" rtl="0" fontAlgn="ctr"/>
                      <a:r>
                        <a:rPr lang="sv-SE" sz="900" u="none" strike="noStrike" dirty="0" err="1">
                          <a:effectLst/>
                        </a:rPr>
                        <a:t>thousands</a:t>
                      </a:r>
                      <a:r>
                        <a:rPr lang="sv-SE" sz="900" u="none" strike="noStrike" dirty="0">
                          <a:effectLst/>
                        </a:rPr>
                        <a:t>)</a:t>
                      </a:r>
                      <a:endParaRPr lang="sv-SE" sz="9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4 178</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67</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93387026"/>
                  </a:ext>
                </a:extLst>
              </a:tr>
              <a:tr h="274320">
                <a:tc gridSpan="2">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700" u="none" strike="noStrike" dirty="0">
                          <a:effectLst/>
                        </a:rPr>
                        <a:t>*Change in unemployment in percentage units</a:t>
                      </a:r>
                      <a:endParaRPr lang="sv-SE" sz="700" b="0" i="0" u="none" strike="noStrike" dirty="0">
                        <a:solidFill>
                          <a:srgbClr val="000000"/>
                        </a:solidFill>
                        <a:effectLst/>
                        <a:latin typeface="Futura Std Book" panose="020B0502020204020303" pitchFamily="34" charset="0"/>
                      </a:endParaRPr>
                    </a:p>
                    <a:p>
                      <a:pPr algn="l" rtl="0" fontAlgn="ctr"/>
                      <a:endParaRPr lang="sv-SE" sz="700" b="0" i="0" u="none" strike="noStrike" dirty="0">
                        <a:solidFill>
                          <a:srgbClr val="000000"/>
                        </a:solidFill>
                        <a:effectLst/>
                        <a:latin typeface="Futura Std Book" panose="020B0502020204020303"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sv-SE"/>
                    </a:p>
                  </a:txBody>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04952469"/>
                  </a:ext>
                </a:extLst>
              </a:tr>
            </a:tbl>
          </a:graphicData>
        </a:graphic>
      </p:graphicFrame>
      <p:sp>
        <p:nvSpPr>
          <p:cNvPr id="45" name="Likbent triangel 44">
            <a:extLst>
              <a:ext uri="{FF2B5EF4-FFF2-40B4-BE49-F238E27FC236}">
                <a16:creationId xmlns:a16="http://schemas.microsoft.com/office/drawing/2014/main" id="{77889251-56AB-4C4F-AC04-5835F3155AD2}"/>
              </a:ext>
            </a:extLst>
          </p:cNvPr>
          <p:cNvSpPr/>
          <p:nvPr/>
        </p:nvSpPr>
        <p:spPr>
          <a:xfrm>
            <a:off x="4957062" y="2660176"/>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7" name="Likbent triangel 46">
            <a:extLst>
              <a:ext uri="{FF2B5EF4-FFF2-40B4-BE49-F238E27FC236}">
                <a16:creationId xmlns:a16="http://schemas.microsoft.com/office/drawing/2014/main" id="{61304814-C9AC-4B42-A3F1-72C32F9001ED}"/>
              </a:ext>
            </a:extLst>
          </p:cNvPr>
          <p:cNvSpPr/>
          <p:nvPr/>
        </p:nvSpPr>
        <p:spPr>
          <a:xfrm rot="10800000">
            <a:off x="4957062" y="3256732"/>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8" name="Likbent triangel 47">
            <a:extLst>
              <a:ext uri="{FF2B5EF4-FFF2-40B4-BE49-F238E27FC236}">
                <a16:creationId xmlns:a16="http://schemas.microsoft.com/office/drawing/2014/main" id="{58976A50-E7E8-482B-80F4-AB13AD3D7A11}"/>
              </a:ext>
            </a:extLst>
          </p:cNvPr>
          <p:cNvSpPr/>
          <p:nvPr/>
        </p:nvSpPr>
        <p:spPr>
          <a:xfrm rot="10800000" flipV="1">
            <a:off x="4957062" y="3528648"/>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9" name="Likbent triangel 48">
            <a:extLst>
              <a:ext uri="{FF2B5EF4-FFF2-40B4-BE49-F238E27FC236}">
                <a16:creationId xmlns:a16="http://schemas.microsoft.com/office/drawing/2014/main" id="{31FE3FF8-6C6B-4C68-9A29-6D7454DF412C}"/>
              </a:ext>
            </a:extLst>
          </p:cNvPr>
          <p:cNvSpPr/>
          <p:nvPr/>
        </p:nvSpPr>
        <p:spPr>
          <a:xfrm>
            <a:off x="4957063" y="3800564"/>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0" name="Likbent triangel 49">
            <a:extLst>
              <a:ext uri="{FF2B5EF4-FFF2-40B4-BE49-F238E27FC236}">
                <a16:creationId xmlns:a16="http://schemas.microsoft.com/office/drawing/2014/main" id="{78A2FEF7-7F86-4587-8B39-F7C4C87DC2FF}"/>
              </a:ext>
            </a:extLst>
          </p:cNvPr>
          <p:cNvSpPr/>
          <p:nvPr/>
        </p:nvSpPr>
        <p:spPr>
          <a:xfrm rot="10800000">
            <a:off x="4957062" y="4072480"/>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1" name="Likbent triangel 50">
            <a:extLst>
              <a:ext uri="{FF2B5EF4-FFF2-40B4-BE49-F238E27FC236}">
                <a16:creationId xmlns:a16="http://schemas.microsoft.com/office/drawing/2014/main" id="{0657305E-8890-43E2-8428-25AC0D6175D7}"/>
              </a:ext>
            </a:extLst>
          </p:cNvPr>
          <p:cNvSpPr/>
          <p:nvPr/>
        </p:nvSpPr>
        <p:spPr>
          <a:xfrm flipV="1">
            <a:off x="4957063" y="4344396"/>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2" name="Likbent triangel 51">
            <a:extLst>
              <a:ext uri="{FF2B5EF4-FFF2-40B4-BE49-F238E27FC236}">
                <a16:creationId xmlns:a16="http://schemas.microsoft.com/office/drawing/2014/main" id="{403ED09C-A599-4FF9-B0CE-ABB9402705E1}"/>
              </a:ext>
            </a:extLst>
          </p:cNvPr>
          <p:cNvSpPr/>
          <p:nvPr/>
        </p:nvSpPr>
        <p:spPr>
          <a:xfrm>
            <a:off x="4957062" y="4616312"/>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3" name="Likbent triangel 52">
            <a:extLst>
              <a:ext uri="{FF2B5EF4-FFF2-40B4-BE49-F238E27FC236}">
                <a16:creationId xmlns:a16="http://schemas.microsoft.com/office/drawing/2014/main" id="{83439278-D0E7-4C44-A843-95BE7EDCB54B}"/>
              </a:ext>
            </a:extLst>
          </p:cNvPr>
          <p:cNvSpPr/>
          <p:nvPr/>
        </p:nvSpPr>
        <p:spPr>
          <a:xfrm rot="10800000">
            <a:off x="4957062" y="4888228"/>
            <a:ext cx="168232" cy="136238"/>
          </a:xfrm>
          <a:prstGeom prst="triangl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4" name="Likbent triangel 53">
            <a:extLst>
              <a:ext uri="{FF2B5EF4-FFF2-40B4-BE49-F238E27FC236}">
                <a16:creationId xmlns:a16="http://schemas.microsoft.com/office/drawing/2014/main" id="{71019FFB-0605-4133-8848-E4989828B36A}"/>
              </a:ext>
            </a:extLst>
          </p:cNvPr>
          <p:cNvSpPr/>
          <p:nvPr/>
        </p:nvSpPr>
        <p:spPr>
          <a:xfrm>
            <a:off x="4957062" y="5235974"/>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18" name="Likbent triangel 17">
            <a:extLst>
              <a:ext uri="{FF2B5EF4-FFF2-40B4-BE49-F238E27FC236}">
                <a16:creationId xmlns:a16="http://schemas.microsoft.com/office/drawing/2014/main" id="{F3BEB2AE-CD6B-46D8-B1D8-EBBFAAB9B1B3}"/>
              </a:ext>
            </a:extLst>
          </p:cNvPr>
          <p:cNvSpPr/>
          <p:nvPr/>
        </p:nvSpPr>
        <p:spPr>
          <a:xfrm rot="16200000" flipV="1">
            <a:off x="4957062" y="2974210"/>
            <a:ext cx="168232" cy="136238"/>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Tree>
    <p:extLst>
      <p:ext uri="{BB962C8B-B14F-4D97-AF65-F5344CB8AC3E}">
        <p14:creationId xmlns:p14="http://schemas.microsoft.com/office/powerpoint/2010/main" val="2771732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err="1"/>
              <a:t>Economic</a:t>
            </a:r>
            <a:r>
              <a:rPr lang="sv-SE" dirty="0"/>
              <a:t> </a:t>
            </a:r>
            <a:r>
              <a:rPr lang="sv-SE" dirty="0" err="1"/>
              <a:t>growth</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215444"/>
          </a:xfrm>
          <a:prstGeom prst="rect">
            <a:avLst/>
          </a:prstGeom>
          <a:noFill/>
        </p:spPr>
        <p:txBody>
          <a:bodyPr wrap="square" rtlCol="0">
            <a:spAutoFit/>
          </a:bodyPr>
          <a:lstStyle/>
          <a:p>
            <a:r>
              <a:rPr lang="sv-SE" sz="800" dirty="0"/>
              <a:t>Source: </a:t>
            </a:r>
            <a:r>
              <a:rPr lang="sv-SE" sz="800" dirty="0" err="1"/>
              <a:t>Statistics</a:t>
            </a:r>
            <a:r>
              <a:rPr lang="sv-SE" sz="800" dirty="0"/>
              <a:t> Sweden</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en-US" sz="1400" b="1" dirty="0"/>
              <a:t>Aggregated gross pay, the Stockholm Region</a:t>
            </a:r>
            <a:br>
              <a:rPr lang="sv-SE" sz="1400" dirty="0"/>
            </a:br>
            <a:r>
              <a:rPr lang="sv-SE" sz="1200" dirty="0"/>
              <a:t>Index 100 = 2012 Q1</a:t>
            </a:r>
            <a:endParaRPr lang="sv-SE" sz="1400" dirty="0"/>
          </a:p>
        </p:txBody>
      </p:sp>
      <p:graphicFrame>
        <p:nvGraphicFramePr>
          <p:cNvPr id="48" name="Tabell 47">
            <a:extLst>
              <a:ext uri="{FF2B5EF4-FFF2-40B4-BE49-F238E27FC236}">
                <a16:creationId xmlns:a16="http://schemas.microsoft.com/office/drawing/2014/main" id="{DD8C4322-11D1-4A72-A647-0B2E940C6CF9}"/>
              </a:ext>
            </a:extLst>
          </p:cNvPr>
          <p:cNvGraphicFramePr>
            <a:graphicFrameLocks noGrp="1"/>
          </p:cNvGraphicFramePr>
          <p:nvPr>
            <p:extLst>
              <p:ext uri="{D42A27DB-BD31-4B8C-83A1-F6EECF244321}">
                <p14:modId xmlns:p14="http://schemas.microsoft.com/office/powerpoint/2010/main" val="2632899137"/>
              </p:ext>
            </p:extLst>
          </p:nvPr>
        </p:nvGraphicFramePr>
        <p:xfrm>
          <a:off x="6270170" y="1111994"/>
          <a:ext cx="5068391" cy="4873129"/>
        </p:xfrm>
        <a:graphic>
          <a:graphicData uri="http://schemas.openxmlformats.org/drawingml/2006/table">
            <a:tbl>
              <a:tblPr/>
              <a:tblGrid>
                <a:gridCol w="1453645">
                  <a:extLst>
                    <a:ext uri="{9D8B030D-6E8A-4147-A177-3AD203B41FA5}">
                      <a16:colId xmlns:a16="http://schemas.microsoft.com/office/drawing/2014/main" val="3285181219"/>
                    </a:ext>
                  </a:extLst>
                </a:gridCol>
                <a:gridCol w="1072928">
                  <a:extLst>
                    <a:ext uri="{9D8B030D-6E8A-4147-A177-3AD203B41FA5}">
                      <a16:colId xmlns:a16="http://schemas.microsoft.com/office/drawing/2014/main" val="1123074367"/>
                    </a:ext>
                  </a:extLst>
                </a:gridCol>
                <a:gridCol w="906882">
                  <a:extLst>
                    <a:ext uri="{9D8B030D-6E8A-4147-A177-3AD203B41FA5}">
                      <a16:colId xmlns:a16="http://schemas.microsoft.com/office/drawing/2014/main" val="1134596441"/>
                    </a:ext>
                  </a:extLst>
                </a:gridCol>
                <a:gridCol w="817468">
                  <a:extLst>
                    <a:ext uri="{9D8B030D-6E8A-4147-A177-3AD203B41FA5}">
                      <a16:colId xmlns:a16="http://schemas.microsoft.com/office/drawing/2014/main" val="2648990650"/>
                    </a:ext>
                  </a:extLst>
                </a:gridCol>
                <a:gridCol w="817468">
                  <a:extLst>
                    <a:ext uri="{9D8B030D-6E8A-4147-A177-3AD203B41FA5}">
                      <a16:colId xmlns:a16="http://schemas.microsoft.com/office/drawing/2014/main" val="760927890"/>
                    </a:ext>
                  </a:extLst>
                </a:gridCol>
              </a:tblGrid>
              <a:tr h="167012">
                <a:tc gridSpan="2">
                  <a:txBody>
                    <a:bodyPr/>
                    <a:lstStyle/>
                    <a:p>
                      <a:pPr algn="l" rtl="0" fontAlgn="b"/>
                      <a:r>
                        <a:rPr lang="sv-SE" sz="900" b="1" i="0" u="none" strike="noStrike" dirty="0" err="1">
                          <a:solidFill>
                            <a:srgbClr val="000000"/>
                          </a:solidFill>
                          <a:effectLst/>
                          <a:latin typeface="Futura Std Book" panose="020B0502020204020303" pitchFamily="34" charset="0"/>
                        </a:rPr>
                        <a:t>Aggregated</a:t>
                      </a:r>
                      <a:r>
                        <a:rPr lang="sv-SE" sz="900" b="1" i="0" u="none" strike="noStrike" dirty="0">
                          <a:solidFill>
                            <a:srgbClr val="000000"/>
                          </a:solidFill>
                          <a:effectLst/>
                          <a:latin typeface="Futura Std Book" panose="020B0502020204020303" pitchFamily="34" charset="0"/>
                        </a:rPr>
                        <a:t> gross </a:t>
                      </a:r>
                      <a:r>
                        <a:rPr lang="sv-SE" sz="900" b="1" i="0" u="none" strike="noStrike" dirty="0" err="1">
                          <a:solidFill>
                            <a:srgbClr val="000000"/>
                          </a:solidFill>
                          <a:effectLst/>
                          <a:latin typeface="Futura Std Book" panose="020B0502020204020303" pitchFamily="34" charset="0"/>
                        </a:rPr>
                        <a:t>pay</a:t>
                      </a:r>
                      <a:r>
                        <a:rPr lang="sv-SE" sz="900" b="1" i="0" u="none" strike="noStrike" dirty="0">
                          <a:solidFill>
                            <a:srgbClr val="000000"/>
                          </a:solidFill>
                          <a:effectLst/>
                          <a:latin typeface="Futura Std Book" panose="020B0502020204020303" pitchFamily="34" charset="0"/>
                        </a:rPr>
                        <a:t>, total</a:t>
                      </a:r>
                    </a:p>
                  </a:txBody>
                  <a:tcPr marL="144000"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pPr algn="l" fontAlgn="b"/>
                      <a:endParaRPr lang="sv-SE" sz="7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7300476"/>
                  </a:ext>
                </a:extLst>
              </a:tr>
              <a:tr h="112552">
                <a:tc>
                  <a:txBody>
                    <a:bodyPr/>
                    <a:lstStyle/>
                    <a:p>
                      <a:pPr marL="0" algn="ctr" defTabSz="914400" rtl="0" eaLnBrk="1" fontAlgn="b" latinLnBrk="0" hangingPunct="1"/>
                      <a:endParaRPr lang="sv-SE" sz="700" b="0" i="0" u="none" strike="noStrike" kern="1200" dirty="0">
                        <a:solidFill>
                          <a:srgbClr val="000000"/>
                        </a:solidFill>
                        <a:effectLst/>
                        <a:latin typeface="Futura Std Book" panose="020B0502020204020303" pitchFamily="34" charset="0"/>
                        <a:ea typeface="+mn-ea"/>
                        <a:cs typeface="+mn-cs"/>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Q1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Change -1 </a:t>
                      </a:r>
                      <a:r>
                        <a:rPr lang="sv-SE" sz="700" b="0" i="0" u="none" strike="noStrike" dirty="0" err="1">
                          <a:solidFill>
                            <a:srgbClr val="000000"/>
                          </a:solidFill>
                          <a:effectLst/>
                          <a:latin typeface="Futura Std Book" panose="020B0502020204020303" pitchFamily="34" charset="0"/>
                        </a:rPr>
                        <a:t>year</a:t>
                      </a:r>
                      <a:r>
                        <a:rPr lang="sv-SE" sz="700" b="0" i="0" u="none" strike="noStrike" dirty="0">
                          <a:solidFill>
                            <a:srgbClr val="000000"/>
                          </a:solidFill>
                          <a:effectLst/>
                          <a:latin typeface="Futura Std Book" panose="020B0502020204020303" pitchFamily="34" charset="0"/>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Change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95392603"/>
                  </a:ext>
                </a:extLst>
              </a:tr>
              <a:tr h="112552">
                <a:tc>
                  <a:txBody>
                    <a:bodyPr/>
                    <a:lstStyle/>
                    <a:p>
                      <a:pPr marL="0" algn="ctr" defTabSz="914400" rtl="0" eaLnBrk="1" fontAlgn="b" latinLnBrk="0" hangingPunct="1"/>
                      <a:endParaRPr lang="sv-SE" sz="700" b="0" i="0" u="none" strike="noStrike" kern="1200">
                        <a:solidFill>
                          <a:srgbClr val="000000"/>
                        </a:solidFill>
                        <a:effectLst/>
                        <a:latin typeface="Futura Std Book" panose="020B0502020204020303" pitchFamily="34" charset="0"/>
                        <a:ea typeface="+mn-ea"/>
                        <a:cs typeface="+mn-cs"/>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Billion SEK</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(Billion SEK)</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-1 </a:t>
                      </a:r>
                      <a:r>
                        <a:rPr lang="sv-SE" sz="700" b="0" i="0" u="none" strike="noStrike" dirty="0" err="1">
                          <a:solidFill>
                            <a:srgbClr val="000000"/>
                          </a:solidFill>
                          <a:effectLst/>
                          <a:latin typeface="Futura Std Book" panose="020B0502020204020303" pitchFamily="34" charset="0"/>
                        </a:rPr>
                        <a:t>year</a:t>
                      </a:r>
                      <a:endParaRPr lang="sv-SE" sz="7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-5 </a:t>
                      </a:r>
                      <a:r>
                        <a:rPr lang="sv-SE" sz="700" b="0" i="0" u="none" strike="noStrike" dirty="0" err="1">
                          <a:solidFill>
                            <a:srgbClr val="000000"/>
                          </a:solidFill>
                          <a:effectLst/>
                          <a:latin typeface="Futura Std Book" panose="020B0502020204020303" pitchFamily="34" charset="0"/>
                        </a:rPr>
                        <a:t>years</a:t>
                      </a:r>
                      <a:r>
                        <a:rPr lang="sv-SE" sz="700" b="0" i="0" u="none" strike="noStrike" dirty="0">
                          <a:solidFill>
                            <a:srgbClr val="000000"/>
                          </a:solidFill>
                          <a:effectLst/>
                          <a:latin typeface="Futura Std Book" panose="020B0502020204020303" pitchFamily="34" charset="0"/>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9282928"/>
                  </a:ext>
                </a:extLst>
              </a:tr>
              <a:tr h="112552">
                <a:tc>
                  <a:txBody>
                    <a:bodyPr/>
                    <a:lstStyle/>
                    <a:p>
                      <a:pPr marL="0" algn="l" defTabSz="914400" rtl="0" eaLnBrk="1" fontAlgn="b" latinLnBrk="0" hangingPunct="1"/>
                      <a:r>
                        <a:rPr lang="sv-SE" sz="700" b="1" u="none" strike="noStrike" kern="1200" dirty="0">
                          <a:effectLst/>
                        </a:rPr>
                        <a:t>The Stockholm Region</a:t>
                      </a:r>
                      <a:endParaRPr lang="sv-SE" sz="700" b="1" i="0" u="none" strike="noStrike" kern="1200" dirty="0">
                        <a:solidFill>
                          <a:srgbClr val="000000"/>
                        </a:solidFill>
                        <a:effectLst/>
                        <a:latin typeface="Futura Std Book" panose="020B0502020204020303" pitchFamily="34" charset="0"/>
                        <a:ea typeface="+mn-ea"/>
                        <a:cs typeface="+mn-cs"/>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257,72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15,05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24,93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18593738"/>
                  </a:ext>
                </a:extLst>
              </a:tr>
              <a:tr h="112552">
                <a:tc>
                  <a:txBody>
                    <a:bodyPr/>
                    <a:lstStyle/>
                    <a:p>
                      <a:pPr algn="l" rtl="0" fontAlgn="b"/>
                      <a:r>
                        <a:rPr lang="sv-SE" sz="700" b="1" i="0" u="none" strike="noStrike" dirty="0">
                          <a:solidFill>
                            <a:srgbClr val="000000"/>
                          </a:solidFill>
                          <a:effectLst/>
                          <a:latin typeface="Futura Std Book" panose="020B0502020204020303" pitchFamily="34" charset="0"/>
                        </a:rPr>
                        <a:t>Rest of Sweden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259,54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13,27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5,39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23,18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40802310"/>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Stockholm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160,55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6,91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27,56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73042615"/>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Uppsala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16,32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7,03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27,05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1780031"/>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Södermanland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10,58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0,40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3,89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19,39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9914578"/>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Östergötland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23,72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89417947"/>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Örebro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13,79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0,76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5,85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21,08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15974242"/>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Västmanland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11,56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2,98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17,78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79251396"/>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Dalarna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11,93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0,50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4,35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16,17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5086362"/>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Gävleborg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11,60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3,51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16,49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08389213"/>
                  </a:ext>
                </a:extLst>
              </a:tr>
              <a:tr h="112552">
                <a:tc>
                  <a:txBody>
                    <a:bodyPr/>
                    <a:lstStyle/>
                    <a:p>
                      <a:pPr algn="l" fontAlgn="b"/>
                      <a:endParaRPr lang="sv-SE" sz="700" b="0" i="0" u="none" strike="noStrike" dirty="0">
                        <a:solidFill>
                          <a:srgbClr val="000000"/>
                        </a:solidFill>
                        <a:effectLst/>
                        <a:latin typeface="Arial" panose="020B0604020202020204"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34295022"/>
                  </a:ext>
                </a:extLst>
              </a:tr>
              <a:tr h="125873">
                <a:tc gridSpan="2">
                  <a:txBody>
                    <a:bodyPr/>
                    <a:lstStyle/>
                    <a:p>
                      <a:pPr algn="l" rtl="0" fontAlgn="b"/>
                      <a:r>
                        <a:rPr lang="en-US" sz="800" b="1" i="0" u="none" strike="noStrike" dirty="0">
                          <a:solidFill>
                            <a:srgbClr val="000000"/>
                          </a:solidFill>
                          <a:effectLst/>
                          <a:latin typeface="Futura Std Book" panose="020B0502020204020303" pitchFamily="34" charset="0"/>
                        </a:rPr>
                        <a:t>Aggregated gross pay per employed</a:t>
                      </a:r>
                      <a:endParaRPr lang="sv-SE" sz="800" b="1" i="0" u="none" strike="noStrike" dirty="0">
                        <a:solidFill>
                          <a:srgbClr val="000000"/>
                        </a:solidFill>
                        <a:effectLst/>
                        <a:latin typeface="Futura Std Book" panose="020B0502020204020303"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18054916"/>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Q1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Change -1 </a:t>
                      </a:r>
                      <a:r>
                        <a:rPr lang="sv-SE" sz="700" b="0" i="0" u="none" strike="noStrike" dirty="0" err="1">
                          <a:solidFill>
                            <a:srgbClr val="000000"/>
                          </a:solidFill>
                          <a:effectLst/>
                          <a:latin typeface="Futura Std Book" panose="020B0502020204020303" pitchFamily="34" charset="0"/>
                        </a:rPr>
                        <a:t>year</a:t>
                      </a:r>
                      <a:r>
                        <a:rPr lang="sv-SE" sz="700" b="0" i="0" u="none" strike="noStrike" dirty="0">
                          <a:solidFill>
                            <a:srgbClr val="000000"/>
                          </a:solidFill>
                          <a:effectLst/>
                          <a:latin typeface="Futura Std Book" panose="020B0502020204020303" pitchFamily="34" charset="0"/>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Change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610307148"/>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err="1">
                          <a:solidFill>
                            <a:srgbClr val="000000"/>
                          </a:solidFill>
                          <a:effectLst/>
                          <a:latin typeface="Futura Std Book" panose="020B0502020204020303" pitchFamily="34" charset="0"/>
                        </a:rPr>
                        <a:t>Thousand</a:t>
                      </a:r>
                      <a:r>
                        <a:rPr lang="sv-SE" sz="700" b="0" i="0" u="none" strike="noStrike" dirty="0">
                          <a:solidFill>
                            <a:srgbClr val="000000"/>
                          </a:solidFill>
                          <a:effectLst/>
                          <a:latin typeface="Futura Std Book" panose="020B0502020204020303" pitchFamily="34" charset="0"/>
                        </a:rPr>
                        <a:t> SEK</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(Billion SEK)</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-1 </a:t>
                      </a:r>
                      <a:r>
                        <a:rPr lang="sv-SE" sz="700" b="0" i="0" u="none" strike="noStrike" dirty="0" err="1">
                          <a:solidFill>
                            <a:srgbClr val="000000"/>
                          </a:solidFill>
                          <a:effectLst/>
                          <a:latin typeface="Futura Std Book" panose="020B0502020204020303" pitchFamily="34" charset="0"/>
                        </a:rPr>
                        <a:t>year</a:t>
                      </a:r>
                      <a:endParaRPr lang="sv-SE" sz="7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-5 </a:t>
                      </a:r>
                      <a:r>
                        <a:rPr lang="sv-SE" sz="700" b="0" i="0" u="none" strike="noStrike" dirty="0" err="1">
                          <a:solidFill>
                            <a:srgbClr val="000000"/>
                          </a:solidFill>
                          <a:effectLst/>
                          <a:latin typeface="Futura Std Book" panose="020B0502020204020303" pitchFamily="34" charset="0"/>
                        </a:rPr>
                        <a:t>years</a:t>
                      </a:r>
                      <a:r>
                        <a:rPr lang="sv-SE" sz="700" b="0" i="0" u="none" strike="noStrike" dirty="0">
                          <a:solidFill>
                            <a:srgbClr val="000000"/>
                          </a:solidFill>
                          <a:effectLst/>
                          <a:latin typeface="Futura Std Book" panose="020B0502020204020303" pitchFamily="34" charset="0"/>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4197611"/>
                  </a:ext>
                </a:extLst>
              </a:tr>
              <a:tr h="112552">
                <a:tc>
                  <a:txBody>
                    <a:bodyPr/>
                    <a:lstStyle/>
                    <a:p>
                      <a:pPr marL="0" algn="l" defTabSz="914400" rtl="0" eaLnBrk="1" fontAlgn="b" latinLnBrk="0" hangingPunct="1"/>
                      <a:r>
                        <a:rPr lang="sv-SE" sz="700" b="1" u="none" strike="noStrike" kern="1200" dirty="0">
                          <a:effectLst/>
                        </a:rPr>
                        <a:t>The Stockholm Region</a:t>
                      </a:r>
                      <a:endParaRPr lang="sv-SE" sz="700" b="1" i="0" u="none" strike="noStrike" kern="1200" dirty="0">
                        <a:solidFill>
                          <a:srgbClr val="000000"/>
                        </a:solidFill>
                        <a:effectLst/>
                        <a:latin typeface="Futura Std Book" panose="020B0502020204020303" pitchFamily="34" charset="0"/>
                        <a:ea typeface="+mn-ea"/>
                        <a:cs typeface="+mn-cs"/>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110,00</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3,83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19,88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62210337"/>
                  </a:ext>
                </a:extLst>
              </a:tr>
              <a:tr h="112552">
                <a:tc>
                  <a:txBody>
                    <a:bodyPr/>
                    <a:lstStyle/>
                    <a:p>
                      <a:pPr algn="l" rtl="0" fontAlgn="b"/>
                      <a:r>
                        <a:rPr lang="sv-SE" sz="700" b="1" i="0" u="none" strike="noStrike" dirty="0">
                          <a:solidFill>
                            <a:srgbClr val="000000"/>
                          </a:solidFill>
                          <a:effectLst/>
                          <a:latin typeface="Futura Std Book" panose="020B0502020204020303" pitchFamily="34" charset="0"/>
                        </a:rPr>
                        <a:t>Rest of Sweden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94,97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1,46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20,64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244441"/>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Stockholm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123,65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3,53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18,76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60847663"/>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Uppsala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89,90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5,20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28,03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40445591"/>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Södermanland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82,48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3,58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4,54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19,20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07282379"/>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Östergötland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99,01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3,57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3,74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21,60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08835504"/>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Örebro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94,92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3,45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15,42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85246496"/>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Västmanland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97,52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6,36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6,98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21,16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3345248"/>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Dalarna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92,44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5,67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11,85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7448679"/>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Gävleborg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92,20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21,58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87404314"/>
                  </a:ext>
                </a:extLst>
              </a:tr>
              <a:tr h="112552">
                <a:tc>
                  <a:txBody>
                    <a:bodyPr/>
                    <a:lstStyle/>
                    <a:p>
                      <a:pPr algn="l" fontAlgn="b"/>
                      <a:endParaRPr lang="sv-SE" sz="700" b="0" i="0" u="none" strike="noStrike">
                        <a:solidFill>
                          <a:srgbClr val="000000"/>
                        </a:solidFill>
                        <a:effectLst/>
                        <a:latin typeface="Arial" panose="020B0604020202020204"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4240591"/>
                  </a:ext>
                </a:extLst>
              </a:tr>
              <a:tr h="125873">
                <a:tc gridSpan="2">
                  <a:txBody>
                    <a:bodyPr/>
                    <a:lstStyle/>
                    <a:p>
                      <a:pPr algn="l" rtl="0" fontAlgn="b"/>
                      <a:r>
                        <a:rPr lang="en-US" sz="800" b="1" i="0" u="none" strike="noStrike" dirty="0">
                          <a:solidFill>
                            <a:srgbClr val="000000"/>
                          </a:solidFill>
                          <a:effectLst/>
                          <a:latin typeface="Futura Std Book" panose="020B0502020204020303" pitchFamily="34" charset="0"/>
                        </a:rPr>
                        <a:t>Aggregated gross pay per capita</a:t>
                      </a:r>
                      <a:endParaRPr lang="sv-SE" sz="800" b="1" i="0" u="none" strike="noStrike" dirty="0">
                        <a:solidFill>
                          <a:srgbClr val="000000"/>
                        </a:solidFill>
                        <a:effectLst/>
                        <a:latin typeface="Futura Std Book" panose="020B0502020204020303"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5481177"/>
                  </a:ext>
                </a:extLst>
              </a:tr>
              <a:tr h="112552">
                <a:tc>
                  <a:txBody>
                    <a:bodyPr/>
                    <a:lstStyle/>
                    <a:p>
                      <a:pPr algn="ctr" rtl="0" fontAlgn="b"/>
                      <a:endParaRPr lang="sv-SE" sz="7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Q1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Change -1 </a:t>
                      </a:r>
                      <a:r>
                        <a:rPr lang="sv-SE" sz="700" b="0" i="0" u="none" strike="noStrike" dirty="0" err="1">
                          <a:solidFill>
                            <a:srgbClr val="000000"/>
                          </a:solidFill>
                          <a:effectLst/>
                          <a:latin typeface="Futura Std Book" panose="020B0502020204020303" pitchFamily="34" charset="0"/>
                        </a:rPr>
                        <a:t>year</a:t>
                      </a:r>
                      <a:r>
                        <a:rPr lang="sv-SE" sz="700" b="0" i="0" u="none" strike="noStrike" dirty="0">
                          <a:solidFill>
                            <a:srgbClr val="000000"/>
                          </a:solidFill>
                          <a:effectLst/>
                          <a:latin typeface="Futura Std Book" panose="020B0502020204020303" pitchFamily="34" charset="0"/>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Change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998410928"/>
                  </a:ext>
                </a:extLst>
              </a:tr>
              <a:tr h="112552">
                <a:tc>
                  <a:txBody>
                    <a:bodyPr/>
                    <a:lstStyle/>
                    <a:p>
                      <a:pPr algn="ctr" rtl="0" fontAlgn="b"/>
                      <a:endParaRPr lang="sv-SE" sz="7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err="1">
                          <a:solidFill>
                            <a:srgbClr val="000000"/>
                          </a:solidFill>
                          <a:effectLst/>
                          <a:latin typeface="Futura Std Book" panose="020B0502020204020303" pitchFamily="34" charset="0"/>
                        </a:rPr>
                        <a:t>Thousand</a:t>
                      </a:r>
                      <a:r>
                        <a:rPr lang="sv-SE" sz="700" b="0" i="0" u="none" strike="noStrike" dirty="0">
                          <a:solidFill>
                            <a:srgbClr val="000000"/>
                          </a:solidFill>
                          <a:effectLst/>
                          <a:latin typeface="Futura Std Book" panose="020B0502020204020303" pitchFamily="34" charset="0"/>
                        </a:rPr>
                        <a:t> SEK</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(Billion SEK)</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-1 </a:t>
                      </a:r>
                      <a:r>
                        <a:rPr lang="sv-SE" sz="700" b="0" i="0" u="none" strike="noStrike" dirty="0" err="1">
                          <a:solidFill>
                            <a:srgbClr val="000000"/>
                          </a:solidFill>
                          <a:effectLst/>
                          <a:latin typeface="Futura Std Book" panose="020B0502020204020303" pitchFamily="34" charset="0"/>
                        </a:rPr>
                        <a:t>year</a:t>
                      </a:r>
                      <a:endParaRPr lang="sv-SE" sz="7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-5 </a:t>
                      </a:r>
                      <a:r>
                        <a:rPr lang="sv-SE" sz="700" b="0" i="0" u="none" strike="noStrike" dirty="0" err="1">
                          <a:solidFill>
                            <a:srgbClr val="000000"/>
                          </a:solidFill>
                          <a:effectLst/>
                          <a:latin typeface="Futura Std Book" panose="020B0502020204020303" pitchFamily="34" charset="0"/>
                        </a:rPr>
                        <a:t>years</a:t>
                      </a:r>
                      <a:endParaRPr lang="sv-SE" sz="7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7548939"/>
                  </a:ext>
                </a:extLst>
              </a:tr>
              <a:tr h="112552">
                <a:tc>
                  <a:txBody>
                    <a:bodyPr/>
                    <a:lstStyle/>
                    <a:p>
                      <a:pPr marL="0" algn="l" defTabSz="914400" rtl="0" eaLnBrk="1" fontAlgn="b" latinLnBrk="0" hangingPunct="1"/>
                      <a:r>
                        <a:rPr lang="sv-SE" sz="700" b="1" u="none" strike="noStrike" kern="1200" dirty="0">
                          <a:effectLst/>
                        </a:rPr>
                        <a:t>The Stockholm Region</a:t>
                      </a:r>
                      <a:endParaRPr lang="sv-SE" sz="700" b="1" i="0" u="none" strike="noStrike" kern="1200" dirty="0">
                        <a:solidFill>
                          <a:srgbClr val="000000"/>
                        </a:solidFill>
                        <a:effectLst/>
                        <a:latin typeface="Futura Std Book" panose="020B0502020204020303" pitchFamily="34" charset="0"/>
                        <a:ea typeface="+mn-ea"/>
                        <a:cs typeface="+mn-cs"/>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54,23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2,72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5,28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18,76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05125194"/>
                  </a:ext>
                </a:extLst>
              </a:tr>
              <a:tr h="112552">
                <a:tc>
                  <a:txBody>
                    <a:bodyPr/>
                    <a:lstStyle/>
                    <a:p>
                      <a:pPr algn="l" rtl="0" fontAlgn="b"/>
                      <a:r>
                        <a:rPr lang="sv-SE" sz="700" b="1" i="0" u="none" strike="noStrike" dirty="0">
                          <a:solidFill>
                            <a:srgbClr val="000000"/>
                          </a:solidFill>
                          <a:effectLst/>
                          <a:latin typeface="Futura Std Book" panose="020B0502020204020303" pitchFamily="34" charset="0"/>
                        </a:rPr>
                        <a:t>Rest of Sweden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45,40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2,04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4,70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18,66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8436302"/>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Stockholm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66,31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3,62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5,77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20,00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3048211"/>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Uppsala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41,18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5,20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16,38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44031259"/>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Södermanland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35,02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3,02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14,15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49306117"/>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Östergötland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45,50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5,48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19,39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13351606"/>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Örebro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44,93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16,64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624687"/>
                  </a:ext>
                </a:extLst>
              </a:tr>
              <a:tr h="143642">
                <a:tc>
                  <a:txBody>
                    <a:bodyPr/>
                    <a:lstStyle/>
                    <a:p>
                      <a:pPr algn="l" rtl="0" fontAlgn="b"/>
                      <a:r>
                        <a:rPr lang="sv-SE" sz="700" b="0" i="0" u="none" strike="noStrike" dirty="0">
                          <a:solidFill>
                            <a:srgbClr val="000000"/>
                          </a:solidFill>
                          <a:effectLst/>
                          <a:latin typeface="Futura Std Book" panose="020B0502020204020303" pitchFamily="34" charset="0"/>
                        </a:rPr>
                        <a:t>Västmanland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41,36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13,21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07819549"/>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Dalarna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14,75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0832860"/>
                  </a:ext>
                </a:extLst>
              </a:tr>
              <a:tr h="0">
                <a:tc>
                  <a:txBody>
                    <a:bodyPr/>
                    <a:lstStyle/>
                    <a:p>
                      <a:pPr algn="l" rtl="0" fontAlgn="b"/>
                      <a:r>
                        <a:rPr lang="sv-SE" sz="700" b="0" i="0" u="none" strike="noStrike" dirty="0">
                          <a:solidFill>
                            <a:srgbClr val="000000"/>
                          </a:solidFill>
                          <a:effectLst/>
                          <a:latin typeface="Futura Std Book" panose="020B0502020204020303" pitchFamily="34" charset="0"/>
                        </a:rPr>
                        <a:t>Gävleborg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40,33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3,47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15,34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0591204"/>
                  </a:ext>
                </a:extLst>
              </a:tr>
            </a:tbl>
          </a:graphicData>
        </a:graphic>
      </p:graphicFrame>
      <p:graphicFrame>
        <p:nvGraphicFramePr>
          <p:cNvPr id="8" name="Diagram 7">
            <a:extLst>
              <a:ext uri="{FF2B5EF4-FFF2-40B4-BE49-F238E27FC236}">
                <a16:creationId xmlns:a16="http://schemas.microsoft.com/office/drawing/2014/main" id="{7DCE8135-4DFE-477A-B65F-9AEDD9F11A40}"/>
              </a:ext>
            </a:extLst>
          </p:cNvPr>
          <p:cNvGraphicFramePr>
            <a:graphicFrameLocks/>
          </p:cNvGraphicFramePr>
          <p:nvPr>
            <p:extLst>
              <p:ext uri="{D42A27DB-BD31-4B8C-83A1-F6EECF244321}">
                <p14:modId xmlns:p14="http://schemas.microsoft.com/office/powerpoint/2010/main" val="2099855564"/>
              </p:ext>
            </p:extLst>
          </p:nvPr>
        </p:nvGraphicFramePr>
        <p:xfrm>
          <a:off x="694838" y="1947117"/>
          <a:ext cx="5328759" cy="38098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err="1"/>
              <a:t>Economic</a:t>
            </a:r>
            <a:r>
              <a:rPr lang="sv-SE" dirty="0"/>
              <a:t> </a:t>
            </a:r>
            <a:r>
              <a:rPr lang="sv-SE" dirty="0" err="1"/>
              <a:t>growth</a:t>
            </a:r>
            <a:r>
              <a:rPr lang="sv-SE" dirty="0"/>
              <a:t> by </a:t>
            </a:r>
            <a:r>
              <a:rPr lang="sv-SE" dirty="0" err="1"/>
              <a:t>sector</a:t>
            </a:r>
            <a:endParaRPr lang="sv-SE" dirty="0"/>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511583" cy="461665"/>
          </a:xfrm>
          <a:prstGeom prst="rect">
            <a:avLst/>
          </a:prstGeom>
          <a:noFill/>
        </p:spPr>
        <p:txBody>
          <a:bodyPr wrap="square" rtlCol="0">
            <a:spAutoFit/>
          </a:bodyPr>
          <a:lstStyle/>
          <a:p>
            <a:r>
              <a:rPr lang="en-US" sz="1200" b="1" dirty="0"/>
              <a:t>Aggregated gross pay private sector, by industry, the Stockholm Region</a:t>
            </a:r>
            <a:br>
              <a:rPr lang="sv-SE" sz="1200" dirty="0"/>
            </a:br>
            <a:r>
              <a:rPr lang="sv-SE" sz="1100" dirty="0"/>
              <a:t>Index 100 = 2012 Q1</a:t>
            </a:r>
            <a:endParaRPr lang="sv-SE" sz="1200" dirty="0"/>
          </a:p>
        </p:txBody>
      </p:sp>
      <p:graphicFrame>
        <p:nvGraphicFramePr>
          <p:cNvPr id="36" name="Tabell 35">
            <a:extLst>
              <a:ext uri="{FF2B5EF4-FFF2-40B4-BE49-F238E27FC236}">
                <a16:creationId xmlns:a16="http://schemas.microsoft.com/office/drawing/2014/main" id="{9964D3EE-8858-4494-9399-45B6A2035CD4}"/>
              </a:ext>
            </a:extLst>
          </p:cNvPr>
          <p:cNvGraphicFramePr>
            <a:graphicFrameLocks noGrp="1"/>
          </p:cNvGraphicFramePr>
          <p:nvPr>
            <p:extLst>
              <p:ext uri="{D42A27DB-BD31-4B8C-83A1-F6EECF244321}">
                <p14:modId xmlns:p14="http://schemas.microsoft.com/office/powerpoint/2010/main" val="1249111772"/>
              </p:ext>
            </p:extLst>
          </p:nvPr>
        </p:nvGraphicFramePr>
        <p:xfrm>
          <a:off x="6370239" y="1160585"/>
          <a:ext cx="4907361" cy="4795728"/>
        </p:xfrm>
        <a:graphic>
          <a:graphicData uri="http://schemas.openxmlformats.org/drawingml/2006/table">
            <a:tbl>
              <a:tblPr/>
              <a:tblGrid>
                <a:gridCol w="1362767">
                  <a:extLst>
                    <a:ext uri="{9D8B030D-6E8A-4147-A177-3AD203B41FA5}">
                      <a16:colId xmlns:a16="http://schemas.microsoft.com/office/drawing/2014/main" val="2902089952"/>
                    </a:ext>
                  </a:extLst>
                </a:gridCol>
                <a:gridCol w="893254">
                  <a:extLst>
                    <a:ext uri="{9D8B030D-6E8A-4147-A177-3AD203B41FA5}">
                      <a16:colId xmlns:a16="http://schemas.microsoft.com/office/drawing/2014/main" val="1769554071"/>
                    </a:ext>
                  </a:extLst>
                </a:gridCol>
                <a:gridCol w="1055661">
                  <a:extLst>
                    <a:ext uri="{9D8B030D-6E8A-4147-A177-3AD203B41FA5}">
                      <a16:colId xmlns:a16="http://schemas.microsoft.com/office/drawing/2014/main" val="2922638486"/>
                    </a:ext>
                  </a:extLst>
                </a:gridCol>
                <a:gridCol w="767386">
                  <a:extLst>
                    <a:ext uri="{9D8B030D-6E8A-4147-A177-3AD203B41FA5}">
                      <a16:colId xmlns:a16="http://schemas.microsoft.com/office/drawing/2014/main" val="858848143"/>
                    </a:ext>
                  </a:extLst>
                </a:gridCol>
                <a:gridCol w="828293">
                  <a:extLst>
                    <a:ext uri="{9D8B030D-6E8A-4147-A177-3AD203B41FA5}">
                      <a16:colId xmlns:a16="http://schemas.microsoft.com/office/drawing/2014/main" val="595606904"/>
                    </a:ext>
                  </a:extLst>
                </a:gridCol>
              </a:tblGrid>
              <a:tr h="192707">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Q1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Change</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Change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3770252610"/>
                  </a:ext>
                </a:extLst>
              </a:tr>
              <a:tr h="161625">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Billion SEK</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-1 </a:t>
                      </a:r>
                      <a:r>
                        <a:rPr lang="sv-SE" sz="800" b="0" i="0" u="none" strike="noStrike" dirty="0" err="1">
                          <a:solidFill>
                            <a:srgbClr val="000000"/>
                          </a:solidFill>
                          <a:effectLst/>
                          <a:latin typeface="Futura Std Book" panose="020B0502020204020303" pitchFamily="34" charset="0"/>
                        </a:rPr>
                        <a:t>year</a:t>
                      </a:r>
                      <a:r>
                        <a:rPr lang="sv-SE" sz="800" b="0" i="0" u="none" strike="noStrike" dirty="0">
                          <a:solidFill>
                            <a:srgbClr val="000000"/>
                          </a:solidFill>
                          <a:effectLst/>
                          <a:latin typeface="Futura Std Book" panose="020B0502020204020303" pitchFamily="34" charset="0"/>
                        </a:rPr>
                        <a:t>  Billion SEK</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-1 year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-5 </a:t>
                      </a:r>
                      <a:r>
                        <a:rPr lang="sv-SE" sz="800" b="0" i="0" u="none" strike="noStrike" dirty="0" err="1">
                          <a:solidFill>
                            <a:srgbClr val="000000"/>
                          </a:solidFill>
                          <a:effectLst/>
                          <a:latin typeface="Futura Std Book" panose="020B0502020204020303" pitchFamily="34" charset="0"/>
                        </a:rPr>
                        <a:t>years</a:t>
                      </a:r>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34267235"/>
                  </a:ext>
                </a:extLst>
              </a:tr>
              <a:tr h="141226">
                <a:tc>
                  <a:txBody>
                    <a:bodyPr/>
                    <a:lstStyle/>
                    <a:p>
                      <a:pPr algn="l" rtl="0" fontAlgn="b"/>
                      <a:r>
                        <a:rPr lang="sv-SE" sz="700" b="1" i="0" u="none" strike="noStrike" dirty="0">
                          <a:solidFill>
                            <a:srgbClr val="C40064"/>
                          </a:solidFill>
                          <a:effectLst/>
                          <a:latin typeface="Futura Std Book" panose="020B0502020204020303" pitchFamily="34" charset="0"/>
                        </a:rPr>
                        <a:t>Industry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3503858"/>
                  </a:ext>
                </a:extLst>
              </a:tr>
              <a:tr h="124852">
                <a:tc>
                  <a:txBody>
                    <a:bodyPr/>
                    <a:lstStyle/>
                    <a:p>
                      <a:pPr marL="0" algn="l" defTabSz="914400" rtl="0" eaLnBrk="1" fontAlgn="b" latinLnBrk="0" hangingPunct="1"/>
                      <a:r>
                        <a:rPr lang="sv-SE" sz="700" b="1" u="none" strike="noStrike" kern="1200" dirty="0">
                          <a:effectLst/>
                        </a:rPr>
                        <a:t>The Stockholm Region</a:t>
                      </a:r>
                      <a:endParaRPr lang="sv-SE" sz="700" b="1" i="0" u="none" strike="noStrike" kern="1200" dirty="0">
                        <a:solidFill>
                          <a:srgbClr val="000000"/>
                        </a:solidFill>
                        <a:effectLst/>
                        <a:latin typeface="Futura Std Book" panose="020B0502020204020303" pitchFamily="34" charset="0"/>
                        <a:ea typeface="+mn-ea"/>
                        <a:cs typeface="+mn-cs"/>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28,75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1,24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4,49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11,37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2065759"/>
                  </a:ext>
                </a:extLst>
              </a:tr>
              <a:tr h="124852">
                <a:tc>
                  <a:txBody>
                    <a:bodyPr/>
                    <a:lstStyle/>
                    <a:p>
                      <a:pPr algn="l" rtl="0" fontAlgn="b"/>
                      <a:r>
                        <a:rPr lang="sv-SE" sz="700" b="1" i="0" u="none" strike="noStrike" dirty="0">
                          <a:solidFill>
                            <a:srgbClr val="000000"/>
                          </a:solidFill>
                          <a:effectLst/>
                          <a:latin typeface="Futura Std Book" panose="020B0502020204020303" pitchFamily="34" charset="0"/>
                        </a:rPr>
                        <a:t>Rest of Sweden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45,10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1,21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2,75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28,04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88204665"/>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Stockholm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11,24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0,78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7,50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8,30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2217211"/>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Uppsala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3,96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26,31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10732449"/>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Södermanland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-1,58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10,96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87921729"/>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Östergötland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3,90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4,41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15,43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88132206"/>
                  </a:ext>
                </a:extLst>
              </a:tr>
              <a:tr h="126000">
                <a:tc>
                  <a:txBody>
                    <a:bodyPr/>
                    <a:lstStyle/>
                    <a:p>
                      <a:pPr algn="l" rtl="0" fontAlgn="b"/>
                      <a:r>
                        <a:rPr lang="sv-SE" sz="700" b="0" i="0" u="none" strike="noStrike" dirty="0">
                          <a:solidFill>
                            <a:srgbClr val="000000"/>
                          </a:solidFill>
                          <a:effectLst/>
                          <a:latin typeface="Futura Std Book" panose="020B0502020204020303" pitchFamily="34" charset="0"/>
                        </a:rPr>
                        <a:t>Örebro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2,49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13,66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21585894"/>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Västmanland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6,29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18240644"/>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Dalarna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14,04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50425080"/>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Gävleborg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3,06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10,39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25644711"/>
                  </a:ext>
                </a:extLst>
              </a:tr>
              <a:tr h="124852">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63654103"/>
                  </a:ext>
                </a:extLst>
              </a:tr>
              <a:tr h="124852">
                <a:tc>
                  <a:txBody>
                    <a:bodyPr/>
                    <a:lstStyle/>
                    <a:p>
                      <a:pPr algn="l" rtl="0" fontAlgn="b"/>
                      <a:r>
                        <a:rPr lang="sv-SE" sz="700" b="1" i="0" u="none" strike="noStrike" dirty="0">
                          <a:solidFill>
                            <a:srgbClr val="006EBF"/>
                          </a:solidFill>
                          <a:effectLst/>
                          <a:latin typeface="Futura Std Book" panose="020B0502020204020303" pitchFamily="34" charset="0"/>
                        </a:rPr>
                        <a:t>Services</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94591235"/>
                  </a:ext>
                </a:extLst>
              </a:tr>
              <a:tr h="124852">
                <a:tc>
                  <a:txBody>
                    <a:bodyPr/>
                    <a:lstStyle/>
                    <a:p>
                      <a:pPr marL="0" algn="l" defTabSz="914400" rtl="0" eaLnBrk="1" fontAlgn="b" latinLnBrk="0" hangingPunct="1"/>
                      <a:r>
                        <a:rPr lang="sv-SE" sz="700" b="1" u="none" strike="noStrike" kern="1200" dirty="0">
                          <a:effectLst/>
                        </a:rPr>
                        <a:t>The Stockholm Region</a:t>
                      </a:r>
                      <a:endParaRPr lang="sv-SE" sz="700" b="1" i="0" u="none" strike="noStrike" kern="1200" dirty="0">
                        <a:solidFill>
                          <a:srgbClr val="000000"/>
                        </a:solidFill>
                        <a:effectLst/>
                        <a:latin typeface="Futura Std Book" panose="020B0502020204020303" pitchFamily="34" charset="0"/>
                        <a:ea typeface="+mn-ea"/>
                        <a:cs typeface="+mn-cs"/>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150,94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12,93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9,37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29,28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76234542"/>
                  </a:ext>
                </a:extLst>
              </a:tr>
              <a:tr h="146843">
                <a:tc>
                  <a:txBody>
                    <a:bodyPr/>
                    <a:lstStyle/>
                    <a:p>
                      <a:pPr algn="l" rtl="0" fontAlgn="b"/>
                      <a:r>
                        <a:rPr lang="sv-SE" sz="700" b="1" i="0" u="none" strike="noStrike" dirty="0">
                          <a:solidFill>
                            <a:srgbClr val="000000"/>
                          </a:solidFill>
                          <a:effectLst/>
                          <a:latin typeface="Futura Std Book" panose="020B0502020204020303" pitchFamily="34" charset="0"/>
                        </a:rPr>
                        <a:t>Rest of Sweden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113,52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8,00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7,59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22,10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9154255"/>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Stockholm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112,94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10,53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10,28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31,83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71367003"/>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Uppsala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6,70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0,41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6,45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28,64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60980241"/>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Södermanland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3,81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7,66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16,76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0705941"/>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Östergötland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9,09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0,71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8,41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29,26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0453554"/>
                  </a:ext>
                </a:extLst>
              </a:tr>
              <a:tr h="130543">
                <a:tc>
                  <a:txBody>
                    <a:bodyPr/>
                    <a:lstStyle/>
                    <a:p>
                      <a:pPr algn="l" rtl="0" fontAlgn="b"/>
                      <a:r>
                        <a:rPr lang="sv-SE" sz="700" b="0" i="0" u="none" strike="noStrike" dirty="0">
                          <a:solidFill>
                            <a:srgbClr val="000000"/>
                          </a:solidFill>
                          <a:effectLst/>
                          <a:latin typeface="Futura Std Book" panose="020B0502020204020303" pitchFamily="34" charset="0"/>
                        </a:rPr>
                        <a:t>Örebro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5,38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19,30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3262820"/>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Västmanland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4,63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5,26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20,96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05864079"/>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Dalarna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15,67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1463291"/>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Gävleborg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7,22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16,02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40818617"/>
                  </a:ext>
                </a:extLst>
              </a:tr>
              <a:tr h="124852">
                <a:tc>
                  <a:txBody>
                    <a:bodyPr/>
                    <a:lstStyle/>
                    <a:p>
                      <a:pPr algn="l" fontAlgn="b"/>
                      <a:endParaRPr lang="sv-SE" sz="7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70341681"/>
                  </a:ext>
                </a:extLst>
              </a:tr>
              <a:tr h="124852">
                <a:tc>
                  <a:txBody>
                    <a:bodyPr/>
                    <a:lstStyle/>
                    <a:p>
                      <a:pPr algn="l" rtl="0" fontAlgn="b"/>
                      <a:r>
                        <a:rPr lang="sv-SE" sz="700" b="1" i="0" u="none" strike="noStrike" dirty="0" err="1">
                          <a:solidFill>
                            <a:srgbClr val="DD4A2C"/>
                          </a:solidFill>
                          <a:effectLst/>
                          <a:latin typeface="Futura Std Book" panose="020B0502020204020303" pitchFamily="34" charset="0"/>
                        </a:rPr>
                        <a:t>Other</a:t>
                      </a:r>
                      <a:r>
                        <a:rPr lang="sv-SE" sz="700" b="1" i="0" u="none" strike="noStrike" dirty="0">
                          <a:solidFill>
                            <a:srgbClr val="DD4A2C"/>
                          </a:solidFill>
                          <a:effectLst/>
                          <a:latin typeface="Futura Std Book" panose="020B0502020204020303" pitchFamily="34" charset="0"/>
                        </a:rPr>
                        <a: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17154549"/>
                  </a:ext>
                </a:extLst>
              </a:tr>
              <a:tr h="124852">
                <a:tc>
                  <a:txBody>
                    <a:bodyPr/>
                    <a:lstStyle/>
                    <a:p>
                      <a:pPr marL="0" algn="l" defTabSz="914400" rtl="0" eaLnBrk="1" fontAlgn="b" latinLnBrk="0" hangingPunct="1"/>
                      <a:r>
                        <a:rPr lang="sv-SE" sz="700" b="1" u="none" strike="noStrike" kern="1200" dirty="0">
                          <a:effectLst/>
                        </a:rPr>
                        <a:t>The Stockholm Region</a:t>
                      </a:r>
                      <a:endParaRPr lang="sv-SE" sz="700" b="1" i="0" u="none" strike="noStrike" kern="1200" dirty="0">
                        <a:solidFill>
                          <a:srgbClr val="000000"/>
                        </a:solidFill>
                        <a:effectLst/>
                        <a:latin typeface="Futura Std Book" panose="020B0502020204020303" pitchFamily="34" charset="0"/>
                        <a:ea typeface="+mn-ea"/>
                        <a:cs typeface="+mn-cs"/>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18,27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0,94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5,44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29,47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62014838"/>
                  </a:ext>
                </a:extLst>
              </a:tr>
              <a:tr h="124852">
                <a:tc>
                  <a:txBody>
                    <a:bodyPr/>
                    <a:lstStyle/>
                    <a:p>
                      <a:pPr algn="l" rtl="0" fontAlgn="b"/>
                      <a:r>
                        <a:rPr lang="sv-SE" sz="700" b="1" i="0" u="none" strike="noStrike" dirty="0">
                          <a:solidFill>
                            <a:srgbClr val="000000"/>
                          </a:solidFill>
                          <a:effectLst/>
                          <a:latin typeface="Futura Std Book" panose="020B0502020204020303" pitchFamily="34" charset="0"/>
                        </a:rPr>
                        <a:t>Rest of Sweden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21,65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1,21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5,91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37,63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93607120"/>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Stockholm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9,87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0,53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5,73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29,88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5587738"/>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Uppsala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5,67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27,79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15253616"/>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Södermanland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0,06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5,86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31,00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1430988"/>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Östergötland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6,12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27,43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09859294"/>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Örebro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4,37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31,37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55070201"/>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Västmanland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2,48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33,24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25577340"/>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Dalarna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5,44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27,38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36234347"/>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Gävleborg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4,80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27,02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2299490"/>
                  </a:ext>
                </a:extLst>
              </a:tr>
            </a:tbl>
          </a:graphicData>
        </a:graphic>
      </p:graphicFrame>
      <p:sp>
        <p:nvSpPr>
          <p:cNvPr id="37" name="Rektangel 36">
            <a:extLst>
              <a:ext uri="{FF2B5EF4-FFF2-40B4-BE49-F238E27FC236}">
                <a16:creationId xmlns:a16="http://schemas.microsoft.com/office/drawing/2014/main" id="{C3B2ECF0-2518-46E1-9F26-48A5CAD593E0}"/>
              </a:ext>
            </a:extLst>
          </p:cNvPr>
          <p:cNvSpPr/>
          <p:nvPr/>
        </p:nvSpPr>
        <p:spPr>
          <a:xfrm>
            <a:off x="6167437" y="6273800"/>
            <a:ext cx="4065891" cy="200055"/>
          </a:xfrm>
          <a:prstGeom prst="rect">
            <a:avLst/>
          </a:prstGeom>
        </p:spPr>
        <p:txBody>
          <a:bodyPr wrap="square">
            <a:spAutoFit/>
          </a:bodyPr>
          <a:lstStyle/>
          <a:p>
            <a:r>
              <a:rPr lang="en-US" sz="700" dirty="0"/>
              <a:t>*Other includes, agriculture, forestry and fishing, construction and unspecified sectors</a:t>
            </a:r>
            <a:endParaRPr lang="sv-SE" sz="700" dirty="0"/>
          </a:p>
        </p:txBody>
      </p:sp>
      <p:graphicFrame>
        <p:nvGraphicFramePr>
          <p:cNvPr id="12" name="Diagram 11">
            <a:extLst>
              <a:ext uri="{FF2B5EF4-FFF2-40B4-BE49-F238E27FC236}">
                <a16:creationId xmlns:a16="http://schemas.microsoft.com/office/drawing/2014/main" id="{6E15083D-1007-46E5-8372-52EFC3C717AA}"/>
              </a:ext>
            </a:extLst>
          </p:cNvPr>
          <p:cNvGraphicFramePr>
            <a:graphicFrameLocks/>
          </p:cNvGraphicFramePr>
          <p:nvPr>
            <p:extLst>
              <p:ext uri="{D42A27DB-BD31-4B8C-83A1-F6EECF244321}">
                <p14:modId xmlns:p14="http://schemas.microsoft.com/office/powerpoint/2010/main" val="3042592741"/>
              </p:ext>
            </p:extLst>
          </p:nvPr>
        </p:nvGraphicFramePr>
        <p:xfrm>
          <a:off x="788989" y="1912414"/>
          <a:ext cx="5307011" cy="368634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err="1"/>
              <a:t>Newly</a:t>
            </a:r>
            <a:r>
              <a:rPr lang="sv-SE" dirty="0"/>
              <a:t> </a:t>
            </a:r>
            <a:r>
              <a:rPr lang="sv-SE" dirty="0" err="1"/>
              <a:t>registered</a:t>
            </a:r>
            <a:r>
              <a:rPr lang="sv-SE" dirty="0"/>
              <a:t> </a:t>
            </a:r>
            <a:r>
              <a:rPr lang="sv-SE" dirty="0" err="1"/>
              <a:t>businesses</a:t>
            </a:r>
            <a:endParaRPr lang="sv-SE" dirty="0"/>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2741456" cy="215444"/>
          </a:xfrm>
          <a:prstGeom prst="rect">
            <a:avLst/>
          </a:prstGeom>
          <a:noFill/>
        </p:spPr>
        <p:txBody>
          <a:bodyPr wrap="none" rtlCol="0">
            <a:spAutoFit/>
          </a:bodyPr>
          <a:lstStyle/>
          <a:p>
            <a:r>
              <a:rPr lang="en-US" sz="800" dirty="0"/>
              <a:t>Source: The Swedish Companies Registration Office</a:t>
            </a:r>
            <a:endParaRPr lang="sv-SE" sz="800" dirty="0"/>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04373"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2" y="1282542"/>
            <a:ext cx="4704381" cy="2155012"/>
          </a:xfrm>
        </p:spPr>
        <p:txBody>
          <a:bodyPr/>
          <a:lstStyle/>
          <a:p>
            <a:pPr marL="285750" lvl="0" indent="-285750">
              <a:spcAft>
                <a:spcPts val="800"/>
              </a:spcAft>
              <a:buFont typeface="Arial" panose="020B0604020202020204" pitchFamily="34" charset="0"/>
              <a:buChar char="•"/>
              <a:tabLst>
                <a:tab pos="457200" algn="l"/>
              </a:tabLst>
            </a:pPr>
            <a:r>
              <a:rPr lang="en-US" sz="1200" dirty="0">
                <a:effectLst/>
                <a:ea typeface="Calibri" panose="020F0502020204030204" pitchFamily="34" charset="0"/>
                <a:cs typeface="Times New Roman" panose="02020603050405020304" pitchFamily="18" charset="0"/>
              </a:rPr>
              <a:t>The first quarter saw 11,347 new companies start up in the Stockholm region. In comparison to quarter 1 2021, this means no change. </a:t>
            </a:r>
          </a:p>
          <a:p>
            <a:pPr marL="285750" lvl="0" indent="-285750">
              <a:spcAft>
                <a:spcPts val="800"/>
              </a:spcAft>
              <a:buFont typeface="Arial" panose="020B0604020202020204" pitchFamily="34" charset="0"/>
              <a:buChar char="•"/>
              <a:tabLst>
                <a:tab pos="457200" algn="l"/>
              </a:tabLst>
            </a:pPr>
            <a:r>
              <a:rPr lang="en-US" sz="1200" dirty="0" err="1">
                <a:effectLst/>
                <a:ea typeface="Calibri" panose="020F0502020204030204" pitchFamily="34" charset="0"/>
                <a:cs typeface="Times New Roman" panose="02020603050405020304" pitchFamily="18" charset="0"/>
              </a:rPr>
              <a:t>Gävleborg</a:t>
            </a:r>
            <a:r>
              <a:rPr lang="en-US" sz="1200" dirty="0">
                <a:effectLst/>
                <a:ea typeface="Calibri" panose="020F0502020204030204" pitchFamily="34" charset="0"/>
                <a:cs typeface="Times New Roman" panose="02020603050405020304" pitchFamily="18" charset="0"/>
              </a:rPr>
              <a:t> County and </a:t>
            </a:r>
            <a:r>
              <a:rPr lang="en-US" sz="1200" dirty="0" err="1">
                <a:effectLst/>
                <a:ea typeface="Calibri" panose="020F0502020204030204" pitchFamily="34" charset="0"/>
                <a:cs typeface="Times New Roman" panose="02020603050405020304" pitchFamily="18" charset="0"/>
              </a:rPr>
              <a:t>Västmanlands</a:t>
            </a:r>
            <a:r>
              <a:rPr lang="en-US" sz="1200" dirty="0">
                <a:effectLst/>
                <a:ea typeface="Calibri" panose="020F0502020204030204" pitchFamily="34" charset="0"/>
                <a:cs typeface="Times New Roman" panose="02020603050405020304" pitchFamily="18" charset="0"/>
              </a:rPr>
              <a:t> County accounted for the greatest increase in start-ups.</a:t>
            </a:r>
          </a:p>
          <a:p>
            <a:pPr marL="285750" lvl="0" indent="-285750">
              <a:spcAft>
                <a:spcPts val="800"/>
              </a:spcAft>
              <a:buFont typeface="Arial" panose="020B0604020202020204" pitchFamily="34" charset="0"/>
              <a:buChar char="•"/>
              <a:tabLst>
                <a:tab pos="457200" algn="l"/>
              </a:tabLst>
            </a:pPr>
            <a:r>
              <a:rPr lang="en-US" sz="1200" dirty="0">
                <a:effectLst/>
                <a:ea typeface="Calibri" panose="020F0502020204030204" pitchFamily="34" charset="0"/>
                <a:cs typeface="Times New Roman" panose="02020603050405020304" pitchFamily="18" charset="0"/>
              </a:rPr>
              <a:t>According to the seasonally adjusted figures, the rate of start-ups is at its highest point for ten years.</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848309" cy="184666"/>
          </a:xfrm>
          <a:prstGeom prst="rect">
            <a:avLst/>
          </a:prstGeom>
          <a:noFill/>
        </p:spPr>
        <p:txBody>
          <a:bodyPr wrap="none" rtlCol="0">
            <a:spAutoFit/>
          </a:bodyPr>
          <a:lstStyle/>
          <a:p>
            <a:r>
              <a:rPr lang="sv-SE" sz="600" dirty="0"/>
              <a:t>*Last </a:t>
            </a:r>
            <a:r>
              <a:rPr lang="sv-SE" sz="600" dirty="0" err="1"/>
              <a:t>four</a:t>
            </a:r>
            <a:r>
              <a:rPr lang="sv-SE" sz="600" dirty="0"/>
              <a:t> </a:t>
            </a:r>
            <a:r>
              <a:rPr lang="sv-SE" sz="600" dirty="0" err="1"/>
              <a:t>quarters</a:t>
            </a:r>
            <a:endParaRPr lang="sv-SE" sz="600" dirty="0"/>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882794" cy="492443"/>
          </a:xfrm>
          <a:prstGeom prst="rect">
            <a:avLst/>
          </a:prstGeom>
          <a:noFill/>
        </p:spPr>
        <p:txBody>
          <a:bodyPr wrap="none" rtlCol="0">
            <a:spAutoFit/>
          </a:bodyPr>
          <a:lstStyle/>
          <a:p>
            <a:r>
              <a:rPr lang="en-US" sz="1400" b="1" dirty="0"/>
              <a:t>The number of newly registered businesses</a:t>
            </a:r>
            <a:br>
              <a:rPr lang="sv-SE" sz="1400" dirty="0"/>
            </a:br>
            <a:r>
              <a:rPr lang="sv-SE" sz="1200" dirty="0" err="1"/>
              <a:t>Deseasonalized</a:t>
            </a:r>
            <a:r>
              <a:rPr lang="sv-SE" sz="1200" dirty="0"/>
              <a:t> </a:t>
            </a:r>
            <a:r>
              <a:rPr lang="sv-SE" sz="1200" dirty="0" err="1"/>
              <a:t>values</a:t>
            </a:r>
            <a:r>
              <a:rPr lang="sv-SE" sz="1200" dirty="0"/>
              <a:t> (</a:t>
            </a:r>
            <a:r>
              <a:rPr lang="sv-SE" sz="1200" dirty="0" err="1"/>
              <a:t>moving</a:t>
            </a:r>
            <a:r>
              <a:rPr lang="sv-SE" sz="1200" dirty="0"/>
              <a:t> </a:t>
            </a:r>
            <a:r>
              <a:rPr lang="sv-SE" sz="1200" dirty="0" err="1"/>
              <a:t>average</a:t>
            </a:r>
            <a:r>
              <a:rPr lang="sv-SE" sz="1200" dirty="0"/>
              <a:t>)</a:t>
            </a:r>
            <a:endParaRPr lang="sv-SE" sz="1400" dirty="0"/>
          </a:p>
        </p:txBody>
      </p:sp>
      <p:graphicFrame>
        <p:nvGraphicFramePr>
          <p:cNvPr id="26" name="Tabell 25">
            <a:extLst>
              <a:ext uri="{FF2B5EF4-FFF2-40B4-BE49-F238E27FC236}">
                <a16:creationId xmlns:a16="http://schemas.microsoft.com/office/drawing/2014/main" id="{939CDD42-BDD7-4554-B633-F6201AB90704}"/>
              </a:ext>
            </a:extLst>
          </p:cNvPr>
          <p:cNvGraphicFramePr>
            <a:graphicFrameLocks noGrp="1"/>
          </p:cNvGraphicFramePr>
          <p:nvPr>
            <p:extLst>
              <p:ext uri="{D42A27DB-BD31-4B8C-83A1-F6EECF244321}">
                <p14:modId xmlns:p14="http://schemas.microsoft.com/office/powerpoint/2010/main" val="816337726"/>
              </p:ext>
            </p:extLst>
          </p:nvPr>
        </p:nvGraphicFramePr>
        <p:xfrm>
          <a:off x="6845181" y="3637350"/>
          <a:ext cx="4435010" cy="2232218"/>
        </p:xfrm>
        <a:graphic>
          <a:graphicData uri="http://schemas.openxmlformats.org/drawingml/2006/table">
            <a:tbl>
              <a:tblPr bandRow="1">
                <a:tableStyleId>{2D5ABB26-0587-4C30-8999-92F81FD0307C}</a:tableStyleId>
              </a:tblPr>
              <a:tblGrid>
                <a:gridCol w="1448695">
                  <a:extLst>
                    <a:ext uri="{9D8B030D-6E8A-4147-A177-3AD203B41FA5}">
                      <a16:colId xmlns:a16="http://schemas.microsoft.com/office/drawing/2014/main" val="1678076792"/>
                    </a:ext>
                  </a:extLst>
                </a:gridCol>
                <a:gridCol w="643400">
                  <a:extLst>
                    <a:ext uri="{9D8B030D-6E8A-4147-A177-3AD203B41FA5}">
                      <a16:colId xmlns:a16="http://schemas.microsoft.com/office/drawing/2014/main" val="2601369493"/>
                    </a:ext>
                  </a:extLst>
                </a:gridCol>
                <a:gridCol w="729934">
                  <a:extLst>
                    <a:ext uri="{9D8B030D-6E8A-4147-A177-3AD203B41FA5}">
                      <a16:colId xmlns:a16="http://schemas.microsoft.com/office/drawing/2014/main" val="2395970223"/>
                    </a:ext>
                  </a:extLst>
                </a:gridCol>
                <a:gridCol w="577864">
                  <a:extLst>
                    <a:ext uri="{9D8B030D-6E8A-4147-A177-3AD203B41FA5}">
                      <a16:colId xmlns:a16="http://schemas.microsoft.com/office/drawing/2014/main" val="3235649811"/>
                    </a:ext>
                  </a:extLst>
                </a:gridCol>
                <a:gridCol w="527175">
                  <a:extLst>
                    <a:ext uri="{9D8B030D-6E8A-4147-A177-3AD203B41FA5}">
                      <a16:colId xmlns:a16="http://schemas.microsoft.com/office/drawing/2014/main" val="1050073455"/>
                    </a:ext>
                  </a:extLst>
                </a:gridCol>
                <a:gridCol w="507942">
                  <a:extLst>
                    <a:ext uri="{9D8B030D-6E8A-4147-A177-3AD203B41FA5}">
                      <a16:colId xmlns:a16="http://schemas.microsoft.com/office/drawing/2014/main" val="3827523272"/>
                    </a:ext>
                  </a:extLst>
                </a:gridCol>
              </a:tblGrid>
              <a:tr h="159067">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rtl="0" fontAlgn="b"/>
                      <a:r>
                        <a:rPr lang="sv-SE" sz="700" u="none" strike="noStrike" dirty="0">
                          <a:effectLst/>
                        </a:rPr>
                        <a:t>Change (%)</a:t>
                      </a:r>
                      <a:endParaRPr lang="sv-SE" sz="7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700" u="none" strike="noStrike">
                          <a:effectLst/>
                        </a:rPr>
                        <a:t>R12*</a:t>
                      </a:r>
                      <a:endParaRPr lang="sv-SE" sz="7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7021">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u="none" strike="noStrike" dirty="0">
                          <a:effectLst/>
                        </a:rPr>
                        <a:t>2022 Q1</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-1 year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-5 </a:t>
                      </a:r>
                      <a:r>
                        <a:rPr lang="sv-SE" sz="700" u="none" strike="noStrike" dirty="0" err="1">
                          <a:effectLst/>
                        </a:rPr>
                        <a:t>years</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err="1">
                          <a:effectLst/>
                        </a:rPr>
                        <a:t>Ch</a:t>
                      </a:r>
                      <a:r>
                        <a:rPr lang="sv-SE" sz="700" u="none" strike="noStrike" dirty="0">
                          <a:effectLst/>
                        </a:rPr>
                        <a:t>., %</a:t>
                      </a:r>
                      <a:endParaRPr lang="sv-SE" sz="7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190613">
                <a:tc>
                  <a:txBody>
                    <a:bodyPr/>
                    <a:lstStyle/>
                    <a:p>
                      <a:pPr marL="0" algn="l" defTabSz="914400" rtl="0" eaLnBrk="1" fontAlgn="b" latinLnBrk="0" hangingPunct="1"/>
                      <a:r>
                        <a:rPr lang="sv-SE" sz="800" b="1" u="none" strike="noStrike" kern="1200" dirty="0">
                          <a:effectLst/>
                        </a:rPr>
                        <a:t>The Stockholm Region</a:t>
                      </a:r>
                      <a:endParaRPr lang="sv-SE" sz="800" b="1"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1" i="0" u="none" strike="noStrike">
                          <a:solidFill>
                            <a:srgbClr val="000000"/>
                          </a:solidFill>
                          <a:effectLst/>
                          <a:latin typeface="Futura Std Book" panose="020B0502020204020303"/>
                        </a:rPr>
                        <a:t>11 347</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40 498</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5</a:t>
                      </a:r>
                    </a:p>
                  </a:txBody>
                  <a:tcPr marL="9525" marR="9525" marT="9525" marB="0" anchor="b"/>
                </a:tc>
                <a:extLst>
                  <a:ext uri="{0D108BD9-81ED-4DB2-BD59-A6C34878D82A}">
                    <a16:rowId xmlns:a16="http://schemas.microsoft.com/office/drawing/2014/main" val="1544414373"/>
                  </a:ext>
                </a:extLst>
              </a:tr>
              <a:tr h="190613">
                <a:tc>
                  <a:txBody>
                    <a:bodyPr/>
                    <a:lstStyle/>
                    <a:p>
                      <a:pPr marL="0" algn="l" defTabSz="914400" rtl="0" eaLnBrk="1" fontAlgn="b" latinLnBrk="0" hangingPunct="1"/>
                      <a:r>
                        <a:rPr lang="sv-SE" sz="800" b="1" u="none" strike="noStrike" kern="1200" dirty="0">
                          <a:effectLst/>
                        </a:rPr>
                        <a:t>Rest of Sweden</a:t>
                      </a:r>
                      <a:endParaRPr lang="sv-SE" sz="800" b="1"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1" i="0" u="none" strike="noStrike">
                          <a:solidFill>
                            <a:srgbClr val="000000"/>
                          </a:solidFill>
                          <a:effectLst/>
                          <a:latin typeface="Futura Std Book" panose="020B0502020204020303"/>
                        </a:rPr>
                        <a:t>10 826</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18</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38 268</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a:t>
                      </a:r>
                    </a:p>
                  </a:txBody>
                  <a:tcPr marL="9525" marR="9525" marT="9525" marB="0" anchor="b"/>
                </a:tc>
                <a:extLst>
                  <a:ext uri="{0D108BD9-81ED-4DB2-BD59-A6C34878D82A}">
                    <a16:rowId xmlns:a16="http://schemas.microsoft.com/office/drawing/2014/main" val="4178915708"/>
                  </a:ext>
                </a:extLst>
              </a:tr>
              <a:tr h="190613">
                <a:tc>
                  <a:txBody>
                    <a:bodyPr/>
                    <a:lstStyle/>
                    <a:p>
                      <a:pPr marL="0" algn="l" defTabSz="914400" rtl="0" eaLnBrk="1" fontAlgn="b" latinLnBrk="0" hangingPunct="1"/>
                      <a:r>
                        <a:rPr lang="sv-SE" sz="800" u="none" strike="noStrike" kern="1200" dirty="0">
                          <a:effectLst/>
                        </a:rPr>
                        <a:t>Stockholm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7 566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27 066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a:t>
                      </a:r>
                    </a:p>
                  </a:txBody>
                  <a:tcPr marL="9525" marR="9525" marT="9525" marB="0" anchor="b"/>
                </a:tc>
                <a:extLst>
                  <a:ext uri="{0D108BD9-81ED-4DB2-BD59-A6C34878D82A}">
                    <a16:rowId xmlns:a16="http://schemas.microsoft.com/office/drawing/2014/main" val="1554613420"/>
                  </a:ext>
                </a:extLst>
              </a:tr>
              <a:tr h="190613">
                <a:tc>
                  <a:txBody>
                    <a:bodyPr/>
                    <a:lstStyle/>
                    <a:p>
                      <a:pPr marL="0" algn="l" defTabSz="914400" rtl="0" eaLnBrk="1" fontAlgn="b" latinLnBrk="0" hangingPunct="1"/>
                      <a:r>
                        <a:rPr lang="sv-SE" sz="800" u="none" strike="noStrike" kern="1200" dirty="0">
                          <a:effectLst/>
                        </a:rPr>
                        <a:t>Uppsala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642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2 343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extLst>
                  <a:ext uri="{0D108BD9-81ED-4DB2-BD59-A6C34878D82A}">
                    <a16:rowId xmlns:a16="http://schemas.microsoft.com/office/drawing/2014/main" val="923977588"/>
                  </a:ext>
                </a:extLst>
              </a:tr>
              <a:tr h="190613">
                <a:tc>
                  <a:txBody>
                    <a:bodyPr/>
                    <a:lstStyle/>
                    <a:p>
                      <a:pPr marL="0" algn="l" defTabSz="914400" rtl="0" eaLnBrk="1" fontAlgn="b" latinLnBrk="0" hangingPunct="1"/>
                      <a:r>
                        <a:rPr lang="sv-SE" sz="800" u="none" strike="noStrike" kern="1200" dirty="0">
                          <a:effectLst/>
                        </a:rPr>
                        <a:t>Södermanland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539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1 820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a:t>
                      </a:r>
                    </a:p>
                  </a:txBody>
                  <a:tcPr marL="9525" marR="9525" marT="9525" marB="0" anchor="b"/>
                </a:tc>
                <a:extLst>
                  <a:ext uri="{0D108BD9-81ED-4DB2-BD59-A6C34878D82A}">
                    <a16:rowId xmlns:a16="http://schemas.microsoft.com/office/drawing/2014/main" val="2632995549"/>
                  </a:ext>
                </a:extLst>
              </a:tr>
              <a:tr h="190613">
                <a:tc>
                  <a:txBody>
                    <a:bodyPr/>
                    <a:lstStyle/>
                    <a:p>
                      <a:pPr marL="0" algn="l" defTabSz="914400" rtl="0" eaLnBrk="1" fontAlgn="b" latinLnBrk="0" hangingPunct="1"/>
                      <a:r>
                        <a:rPr lang="sv-SE" sz="800" u="none" strike="noStrike" kern="1200" dirty="0">
                          <a:effectLst/>
                        </a:rPr>
                        <a:t>Östergötland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704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2 565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a:t>
                      </a:r>
                    </a:p>
                  </a:txBody>
                  <a:tcPr marL="9525" marR="9525" marT="9525" marB="0" anchor="b"/>
                </a:tc>
                <a:extLst>
                  <a:ext uri="{0D108BD9-81ED-4DB2-BD59-A6C34878D82A}">
                    <a16:rowId xmlns:a16="http://schemas.microsoft.com/office/drawing/2014/main" val="1272737229"/>
                  </a:ext>
                </a:extLst>
              </a:tr>
              <a:tr h="190613">
                <a:tc>
                  <a:txBody>
                    <a:bodyPr/>
                    <a:lstStyle/>
                    <a:p>
                      <a:pPr marL="0" algn="l" defTabSz="914400" rtl="0" eaLnBrk="1" fontAlgn="b" latinLnBrk="0" hangingPunct="1"/>
                      <a:r>
                        <a:rPr lang="sv-SE" sz="800" u="none" strike="noStrike" kern="1200" dirty="0">
                          <a:effectLst/>
                        </a:rPr>
                        <a:t>Örebro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510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1 749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extLst>
                  <a:ext uri="{0D108BD9-81ED-4DB2-BD59-A6C34878D82A}">
                    <a16:rowId xmlns:a16="http://schemas.microsoft.com/office/drawing/2014/main" val="2904050235"/>
                  </a:ext>
                </a:extLst>
              </a:tr>
              <a:tr h="190613">
                <a:tc>
                  <a:txBody>
                    <a:bodyPr/>
                    <a:lstStyle/>
                    <a:p>
                      <a:pPr marL="0" algn="l" defTabSz="914400" rtl="0" eaLnBrk="1" fontAlgn="b" latinLnBrk="0" hangingPunct="1"/>
                      <a:r>
                        <a:rPr lang="sv-SE" sz="800" u="none" strike="noStrike" kern="1200" dirty="0">
                          <a:effectLst/>
                        </a:rPr>
                        <a:t>Västmanland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477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1 675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a:t>
                      </a:r>
                    </a:p>
                  </a:txBody>
                  <a:tcPr marL="9525" marR="9525" marT="9525" marB="0" anchor="b"/>
                </a:tc>
                <a:extLst>
                  <a:ext uri="{0D108BD9-81ED-4DB2-BD59-A6C34878D82A}">
                    <a16:rowId xmlns:a16="http://schemas.microsoft.com/office/drawing/2014/main" val="2274722386"/>
                  </a:ext>
                </a:extLst>
              </a:tr>
              <a:tr h="190613">
                <a:tc>
                  <a:txBody>
                    <a:bodyPr/>
                    <a:lstStyle/>
                    <a:p>
                      <a:pPr marL="0" algn="l" defTabSz="914400" rtl="0" eaLnBrk="1" fontAlgn="b" latinLnBrk="0" hangingPunct="1"/>
                      <a:r>
                        <a:rPr lang="sv-SE" sz="800" u="none" strike="noStrike" kern="1200" dirty="0">
                          <a:effectLst/>
                        </a:rPr>
                        <a:t>Dalarna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471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1 706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a:t>
                      </a:r>
                    </a:p>
                  </a:txBody>
                  <a:tcPr marL="9525" marR="9525" marT="9525" marB="0" anchor="b"/>
                </a:tc>
                <a:extLst>
                  <a:ext uri="{0D108BD9-81ED-4DB2-BD59-A6C34878D82A}">
                    <a16:rowId xmlns:a16="http://schemas.microsoft.com/office/drawing/2014/main" val="2828395267"/>
                  </a:ext>
                </a:extLst>
              </a:tr>
              <a:tr h="190613">
                <a:tc>
                  <a:txBody>
                    <a:bodyPr/>
                    <a:lstStyle/>
                    <a:p>
                      <a:pPr marL="0" algn="l" defTabSz="914400" rtl="0" eaLnBrk="1" fontAlgn="b" latinLnBrk="0" hangingPunct="1"/>
                      <a:r>
                        <a:rPr lang="sv-SE" sz="800" u="none" strike="noStrike" kern="1200" dirty="0">
                          <a:effectLst/>
                        </a:rPr>
                        <a:t>Gävleborg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438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1 574</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17</a:t>
                      </a:r>
                    </a:p>
                  </a:txBody>
                  <a:tcPr marL="9525" marR="9525" marT="9525" marB="0" anchor="b"/>
                </a:tc>
                <a:extLst>
                  <a:ext uri="{0D108BD9-81ED-4DB2-BD59-A6C34878D82A}">
                    <a16:rowId xmlns:a16="http://schemas.microsoft.com/office/drawing/2014/main" val="3033885077"/>
                  </a:ext>
                </a:extLst>
              </a:tr>
            </a:tbl>
          </a:graphicData>
        </a:graphic>
      </p:graphicFrame>
      <p:sp>
        <p:nvSpPr>
          <p:cNvPr id="29" name="textruta 28">
            <a:extLst>
              <a:ext uri="{FF2B5EF4-FFF2-40B4-BE49-F238E27FC236}">
                <a16:creationId xmlns:a16="http://schemas.microsoft.com/office/drawing/2014/main" id="{8A0C9E91-2DAF-4976-AAF5-3AEF2CF79889}"/>
              </a:ext>
            </a:extLst>
          </p:cNvPr>
          <p:cNvSpPr txBox="1"/>
          <p:nvPr/>
        </p:nvSpPr>
        <p:spPr>
          <a:xfrm>
            <a:off x="6755212" y="3446110"/>
            <a:ext cx="2266967" cy="276999"/>
          </a:xfrm>
          <a:prstGeom prst="rect">
            <a:avLst/>
          </a:prstGeom>
          <a:noFill/>
        </p:spPr>
        <p:txBody>
          <a:bodyPr wrap="none" rtlCol="0">
            <a:spAutoFit/>
          </a:bodyPr>
          <a:lstStyle/>
          <a:p>
            <a:r>
              <a:rPr lang="sv-SE" sz="1200" b="1" dirty="0" err="1">
                <a:cs typeface="Arial" panose="020B0604020202020204" pitchFamily="34" charset="0"/>
              </a:rPr>
              <a:t>Newly</a:t>
            </a:r>
            <a:r>
              <a:rPr lang="sv-SE" sz="1200" b="1" dirty="0">
                <a:cs typeface="Arial" panose="020B0604020202020204" pitchFamily="34" charset="0"/>
              </a:rPr>
              <a:t> </a:t>
            </a:r>
            <a:r>
              <a:rPr lang="sv-SE" sz="1200" b="1" dirty="0" err="1">
                <a:cs typeface="Arial" panose="020B0604020202020204" pitchFamily="34" charset="0"/>
              </a:rPr>
              <a:t>registered</a:t>
            </a:r>
            <a:r>
              <a:rPr lang="sv-SE" sz="1200" b="1" dirty="0">
                <a:cs typeface="Arial" panose="020B0604020202020204" pitchFamily="34" charset="0"/>
              </a:rPr>
              <a:t> </a:t>
            </a:r>
            <a:r>
              <a:rPr lang="sv-SE" sz="1200" b="1" dirty="0" err="1">
                <a:cs typeface="Arial" panose="020B0604020202020204" pitchFamily="34" charset="0"/>
              </a:rPr>
              <a:t>businesses</a:t>
            </a:r>
            <a:endParaRPr lang="sv-SE" sz="1200" b="1" dirty="0">
              <a:cs typeface="Arial" panose="020B0604020202020204" pitchFamily="34" charset="0"/>
            </a:endParaRPr>
          </a:p>
        </p:txBody>
      </p:sp>
      <p:graphicFrame>
        <p:nvGraphicFramePr>
          <p:cNvPr id="13" name="Diagram 1">
            <a:extLst>
              <a:ext uri="{FF2B5EF4-FFF2-40B4-BE49-F238E27FC236}">
                <a16:creationId xmlns:a16="http://schemas.microsoft.com/office/drawing/2014/main" id="{107CA260-73AD-4D60-ADA1-1BE604A1F294}"/>
              </a:ext>
            </a:extLst>
          </p:cNvPr>
          <p:cNvGraphicFramePr>
            <a:graphicFrameLocks/>
          </p:cNvGraphicFramePr>
          <p:nvPr>
            <p:extLst>
              <p:ext uri="{D42A27DB-BD31-4B8C-83A1-F6EECF244321}">
                <p14:modId xmlns:p14="http://schemas.microsoft.com/office/powerpoint/2010/main" val="622265035"/>
              </p:ext>
            </p:extLst>
          </p:nvPr>
        </p:nvGraphicFramePr>
        <p:xfrm>
          <a:off x="732407" y="1972505"/>
          <a:ext cx="5686424" cy="37576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Company </a:t>
            </a:r>
            <a:r>
              <a:rPr lang="sv-SE" dirty="0" err="1"/>
              <a:t>bankruptcies</a:t>
            </a:r>
            <a:endParaRPr lang="sv-SE" dirty="0"/>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1435008" cy="215444"/>
          </a:xfrm>
          <a:prstGeom prst="rect">
            <a:avLst/>
          </a:prstGeom>
          <a:noFill/>
        </p:spPr>
        <p:txBody>
          <a:bodyPr wrap="none" rtlCol="0">
            <a:spAutoFit/>
          </a:bodyPr>
          <a:lstStyle/>
          <a:p>
            <a:r>
              <a:rPr lang="sv-SE" sz="800" dirty="0"/>
              <a:t>Source: </a:t>
            </a:r>
            <a:r>
              <a:rPr lang="sv-SE" sz="800" dirty="0" err="1"/>
              <a:t>Statistics</a:t>
            </a:r>
            <a:r>
              <a:rPr lang="sv-SE" sz="800" dirty="0"/>
              <a:t> Sweden</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4"/>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626130"/>
            <a:ext cx="4722412" cy="1802869"/>
          </a:xfrm>
        </p:spPr>
        <p:txBody>
          <a:bodyPr/>
          <a:lstStyle/>
          <a:p>
            <a:pPr marL="342900" lvl="0" indent="-342900">
              <a:lnSpc>
                <a:spcPct val="107000"/>
              </a:lnSpc>
              <a:spcAft>
                <a:spcPts val="800"/>
              </a:spcAft>
              <a:buFont typeface="Arial" panose="020B0604020202020204" pitchFamily="34" charset="0"/>
              <a:buChar char="•"/>
              <a:tabLst>
                <a:tab pos="457200" algn="l"/>
              </a:tabLst>
            </a:pPr>
            <a:r>
              <a:rPr lang="en-US" sz="1400" dirty="0">
                <a:effectLst/>
                <a:ea typeface="Minion Pro" panose="02040503050201020203" pitchFamily="18" charset="0"/>
                <a:cs typeface="Times New Roman" panose="02020603050405020304" pitchFamily="18" charset="0"/>
              </a:rPr>
              <a:t>Company bankruptcies decreased across the Stockholm region in the quarter.</a:t>
            </a:r>
          </a:p>
          <a:p>
            <a:pPr marL="342900" lvl="0" indent="-342900">
              <a:lnSpc>
                <a:spcPct val="107000"/>
              </a:lnSpc>
              <a:spcAft>
                <a:spcPts val="800"/>
              </a:spcAft>
              <a:buFont typeface="Arial" panose="020B0604020202020204" pitchFamily="34" charset="0"/>
              <a:buChar char="•"/>
              <a:tabLst>
                <a:tab pos="457200" algn="l"/>
              </a:tabLst>
            </a:pPr>
            <a:r>
              <a:rPr lang="en-US" sz="1400" dirty="0">
                <a:effectLst/>
                <a:ea typeface="Minion Pro" panose="02040503050201020203" pitchFamily="18" charset="0"/>
                <a:cs typeface="Times New Roman" panose="02020603050405020304" pitchFamily="18" charset="0"/>
              </a:rPr>
              <a:t>However, bankruptcies have increased within real estate companies and property management but have gone down in most other sectors.</a:t>
            </a:r>
          </a:p>
          <a:p>
            <a:pPr marL="171450" indent="-171450">
              <a:buFont typeface="Arial" panose="020B0604020202020204" pitchFamily="34" charset="0"/>
              <a:buChar char="•"/>
            </a:pPr>
            <a:endParaRPr lang="en-US" sz="1200" dirty="0">
              <a:highlight>
                <a:srgbClr val="FFFF00"/>
              </a:highlight>
            </a:endParaRPr>
          </a:p>
          <a:p>
            <a:endParaRPr lang="en-US" sz="1200" dirty="0">
              <a:highlight>
                <a:srgbClr val="FFFF00"/>
              </a:highlight>
            </a:endParaRP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869149" cy="184666"/>
          </a:xfrm>
          <a:prstGeom prst="rect">
            <a:avLst/>
          </a:prstGeom>
          <a:noFill/>
        </p:spPr>
        <p:txBody>
          <a:bodyPr wrap="none" rtlCol="0">
            <a:spAutoFit/>
          </a:bodyPr>
          <a:lstStyle/>
          <a:p>
            <a:r>
              <a:rPr lang="sv-SE" sz="600"/>
              <a:t>* Last four quarters</a:t>
            </a:r>
            <a:endParaRPr lang="sv-SE" sz="600" dirty="0"/>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553998"/>
          </a:xfrm>
          <a:prstGeom prst="rect">
            <a:avLst/>
          </a:prstGeom>
          <a:noFill/>
        </p:spPr>
        <p:txBody>
          <a:bodyPr wrap="square" rtlCol="0">
            <a:spAutoFit/>
          </a:bodyPr>
          <a:lstStyle/>
          <a:p>
            <a:r>
              <a:rPr lang="sv-SE" sz="1600" b="1" dirty="0"/>
              <a:t>Company </a:t>
            </a:r>
            <a:r>
              <a:rPr lang="sv-SE" sz="1600" b="1" dirty="0" err="1"/>
              <a:t>bankruptcies</a:t>
            </a:r>
            <a:br>
              <a:rPr lang="sv-SE" sz="1600" dirty="0"/>
            </a:br>
            <a:r>
              <a:rPr lang="sv-SE" sz="1400" dirty="0" err="1"/>
              <a:t>Deaseasonalized</a:t>
            </a:r>
            <a:r>
              <a:rPr lang="sv-SE" sz="1400" dirty="0"/>
              <a:t> </a:t>
            </a:r>
            <a:r>
              <a:rPr lang="sv-SE" sz="1400" dirty="0" err="1"/>
              <a:t>values</a:t>
            </a:r>
            <a:r>
              <a:rPr lang="sv-SE" sz="1400" dirty="0"/>
              <a:t> (</a:t>
            </a:r>
            <a:r>
              <a:rPr lang="sv-SE" sz="1400" dirty="0" err="1"/>
              <a:t>moving</a:t>
            </a:r>
            <a:r>
              <a:rPr lang="sv-SE" sz="1400" dirty="0"/>
              <a:t> </a:t>
            </a:r>
            <a:r>
              <a:rPr lang="sv-SE" sz="1400" dirty="0" err="1"/>
              <a:t>average</a:t>
            </a:r>
            <a:r>
              <a:rPr lang="sv-SE" sz="1400" dirty="0"/>
              <a:t>)</a:t>
            </a:r>
            <a:endParaRPr lang="sv-SE" sz="1600" dirty="0"/>
          </a:p>
        </p:txBody>
      </p:sp>
      <p:graphicFrame>
        <p:nvGraphicFramePr>
          <p:cNvPr id="26" name="Tabell 25">
            <a:extLst>
              <a:ext uri="{FF2B5EF4-FFF2-40B4-BE49-F238E27FC236}">
                <a16:creationId xmlns:a16="http://schemas.microsoft.com/office/drawing/2014/main" id="{514B3F7E-81B8-47B7-88CC-7D0F6FE429E8}"/>
              </a:ext>
            </a:extLst>
          </p:cNvPr>
          <p:cNvGraphicFramePr>
            <a:graphicFrameLocks noGrp="1"/>
          </p:cNvGraphicFramePr>
          <p:nvPr>
            <p:extLst>
              <p:ext uri="{D42A27DB-BD31-4B8C-83A1-F6EECF244321}">
                <p14:modId xmlns:p14="http://schemas.microsoft.com/office/powerpoint/2010/main" val="3017816078"/>
              </p:ext>
            </p:extLst>
          </p:nvPr>
        </p:nvGraphicFramePr>
        <p:xfrm>
          <a:off x="6856546" y="3598276"/>
          <a:ext cx="4345578" cy="2266435"/>
        </p:xfrm>
        <a:graphic>
          <a:graphicData uri="http://schemas.openxmlformats.org/drawingml/2006/table">
            <a:tbl>
              <a:tblPr bandRow="1">
                <a:tableStyleId>{2D5ABB26-0587-4C30-8999-92F81FD0307C}</a:tableStyleId>
              </a:tblPr>
              <a:tblGrid>
                <a:gridCol w="1419481">
                  <a:extLst>
                    <a:ext uri="{9D8B030D-6E8A-4147-A177-3AD203B41FA5}">
                      <a16:colId xmlns:a16="http://schemas.microsoft.com/office/drawing/2014/main" val="1678076792"/>
                    </a:ext>
                  </a:extLst>
                </a:gridCol>
                <a:gridCol w="630426">
                  <a:extLst>
                    <a:ext uri="{9D8B030D-6E8A-4147-A177-3AD203B41FA5}">
                      <a16:colId xmlns:a16="http://schemas.microsoft.com/office/drawing/2014/main" val="2601369493"/>
                    </a:ext>
                  </a:extLst>
                </a:gridCol>
                <a:gridCol w="715216">
                  <a:extLst>
                    <a:ext uri="{9D8B030D-6E8A-4147-A177-3AD203B41FA5}">
                      <a16:colId xmlns:a16="http://schemas.microsoft.com/office/drawing/2014/main" val="2395970223"/>
                    </a:ext>
                  </a:extLst>
                </a:gridCol>
                <a:gridCol w="566211">
                  <a:extLst>
                    <a:ext uri="{9D8B030D-6E8A-4147-A177-3AD203B41FA5}">
                      <a16:colId xmlns:a16="http://schemas.microsoft.com/office/drawing/2014/main" val="3235649811"/>
                    </a:ext>
                  </a:extLst>
                </a:gridCol>
                <a:gridCol w="516544">
                  <a:extLst>
                    <a:ext uri="{9D8B030D-6E8A-4147-A177-3AD203B41FA5}">
                      <a16:colId xmlns:a16="http://schemas.microsoft.com/office/drawing/2014/main" val="1050073455"/>
                    </a:ext>
                  </a:extLst>
                </a:gridCol>
                <a:gridCol w="497700">
                  <a:extLst>
                    <a:ext uri="{9D8B030D-6E8A-4147-A177-3AD203B41FA5}">
                      <a16:colId xmlns:a16="http://schemas.microsoft.com/office/drawing/2014/main" val="3827523272"/>
                    </a:ext>
                  </a:extLst>
                </a:gridCol>
              </a:tblGrid>
              <a:tr h="161505">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rtl="0" fontAlgn="b"/>
                      <a:r>
                        <a:rPr lang="sv-SE" sz="700" u="none" strike="noStrike" dirty="0">
                          <a:effectLst/>
                        </a:rPr>
                        <a:t>Change (%)</a:t>
                      </a:r>
                      <a:endParaRPr lang="sv-SE" sz="7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700" u="none" strike="noStrike">
                          <a:effectLst/>
                        </a:rPr>
                        <a:t>R12*</a:t>
                      </a:r>
                      <a:endParaRPr lang="sv-SE" sz="7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9580">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2022 Q1</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-1 year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-5 </a:t>
                      </a:r>
                      <a:r>
                        <a:rPr lang="sv-SE" sz="700" u="none" strike="noStrike" dirty="0" err="1">
                          <a:effectLst/>
                        </a:rPr>
                        <a:t>years</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err="1">
                          <a:effectLst/>
                        </a:rPr>
                        <a:t>Ch</a:t>
                      </a:r>
                      <a:r>
                        <a:rPr lang="sv-SE" sz="700" u="none" strike="noStrike" dirty="0">
                          <a:effectLst/>
                        </a:rPr>
                        <a:t>., %</a:t>
                      </a:r>
                      <a:endParaRPr lang="sv-SE" sz="7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193535">
                <a:tc>
                  <a:txBody>
                    <a:bodyPr/>
                    <a:lstStyle/>
                    <a:p>
                      <a:pPr marL="0" algn="l" defTabSz="914400" rtl="0" eaLnBrk="1" fontAlgn="b" latinLnBrk="0" hangingPunct="1"/>
                      <a:r>
                        <a:rPr lang="sv-SE" sz="800" b="1" u="none" strike="noStrike" kern="1200" dirty="0">
                          <a:effectLst/>
                        </a:rPr>
                        <a:t>The Stockholm Region</a:t>
                      </a:r>
                      <a:endParaRPr lang="sv-SE" sz="800" b="1"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1" i="0" u="none" strike="noStrike">
                          <a:solidFill>
                            <a:srgbClr val="000000"/>
                          </a:solidFill>
                          <a:effectLst/>
                          <a:latin typeface="Futura Std Book" panose="020B0502020204020303"/>
                        </a:rPr>
                        <a:t>868</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3 517</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-8</a:t>
                      </a:r>
                    </a:p>
                  </a:txBody>
                  <a:tcPr marL="9525" marR="9525" marT="9525" marB="0" anchor="b"/>
                </a:tc>
                <a:extLst>
                  <a:ext uri="{0D108BD9-81ED-4DB2-BD59-A6C34878D82A}">
                    <a16:rowId xmlns:a16="http://schemas.microsoft.com/office/drawing/2014/main" val="1544414373"/>
                  </a:ext>
                </a:extLst>
              </a:tr>
              <a:tr h="193535">
                <a:tc>
                  <a:txBody>
                    <a:bodyPr/>
                    <a:lstStyle/>
                    <a:p>
                      <a:pPr marL="0" algn="l" defTabSz="914400" rtl="0" eaLnBrk="1" fontAlgn="b" latinLnBrk="0" hangingPunct="1"/>
                      <a:r>
                        <a:rPr lang="sv-SE" sz="800" b="1" u="none" strike="noStrike" kern="1200" dirty="0">
                          <a:effectLst/>
                        </a:rPr>
                        <a:t>Rest of Sweden</a:t>
                      </a:r>
                      <a:endParaRPr lang="sv-SE" sz="800" b="1"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1" i="0" u="none" strike="noStrike">
                          <a:solidFill>
                            <a:srgbClr val="000000"/>
                          </a:solidFill>
                          <a:effectLst/>
                          <a:latin typeface="Futura Std Book" panose="020B0502020204020303"/>
                        </a:rPr>
                        <a:t>771</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3 272</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a:t>
                      </a:r>
                    </a:p>
                  </a:txBody>
                  <a:tcPr marL="9525" marR="9525" marT="9525" marB="0" anchor="b"/>
                </a:tc>
                <a:extLst>
                  <a:ext uri="{0D108BD9-81ED-4DB2-BD59-A6C34878D82A}">
                    <a16:rowId xmlns:a16="http://schemas.microsoft.com/office/drawing/2014/main" val="4178915708"/>
                  </a:ext>
                </a:extLst>
              </a:tr>
              <a:tr h="193535">
                <a:tc>
                  <a:txBody>
                    <a:bodyPr/>
                    <a:lstStyle/>
                    <a:p>
                      <a:pPr marL="0" algn="l" defTabSz="914400" rtl="0" eaLnBrk="1" fontAlgn="b" latinLnBrk="0" hangingPunct="1"/>
                      <a:r>
                        <a:rPr lang="sv-SE" sz="800" u="none" strike="noStrike" kern="1200" dirty="0">
                          <a:effectLst/>
                        </a:rPr>
                        <a:t>Stockholm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588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2 323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a:t>
                      </a:r>
                    </a:p>
                  </a:txBody>
                  <a:tcPr marL="9525" marR="9525" marT="9525" marB="0" anchor="b"/>
                </a:tc>
                <a:extLst>
                  <a:ext uri="{0D108BD9-81ED-4DB2-BD59-A6C34878D82A}">
                    <a16:rowId xmlns:a16="http://schemas.microsoft.com/office/drawing/2014/main" val="1554613420"/>
                  </a:ext>
                </a:extLst>
              </a:tr>
              <a:tr h="193535">
                <a:tc>
                  <a:txBody>
                    <a:bodyPr/>
                    <a:lstStyle/>
                    <a:p>
                      <a:pPr marL="0" algn="l" defTabSz="914400" rtl="0" eaLnBrk="1" fontAlgn="b" latinLnBrk="0" hangingPunct="1"/>
                      <a:r>
                        <a:rPr lang="sv-SE" sz="800" u="none" strike="noStrike" kern="1200" dirty="0">
                          <a:effectLst/>
                        </a:rPr>
                        <a:t>Uppsala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45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198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a:t>
                      </a:r>
                    </a:p>
                  </a:txBody>
                  <a:tcPr marL="9525" marR="9525" marT="9525" marB="0" anchor="b"/>
                </a:tc>
                <a:extLst>
                  <a:ext uri="{0D108BD9-81ED-4DB2-BD59-A6C34878D82A}">
                    <a16:rowId xmlns:a16="http://schemas.microsoft.com/office/drawing/2014/main" val="923977588"/>
                  </a:ext>
                </a:extLst>
              </a:tr>
              <a:tr h="193535">
                <a:tc>
                  <a:txBody>
                    <a:bodyPr/>
                    <a:lstStyle/>
                    <a:p>
                      <a:pPr marL="0" algn="l" defTabSz="914400" rtl="0" eaLnBrk="1" fontAlgn="b" latinLnBrk="0" hangingPunct="1"/>
                      <a:r>
                        <a:rPr lang="sv-SE" sz="800" u="none" strike="noStrike" kern="1200" dirty="0">
                          <a:effectLst/>
                        </a:rPr>
                        <a:t>Södermanland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37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a:t>
                      </a:r>
                    </a:p>
                  </a:txBody>
                  <a:tcPr marL="9525" marR="9525" marT="9525" marB="0" anchor="b"/>
                </a:tc>
                <a:extLst>
                  <a:ext uri="{0D108BD9-81ED-4DB2-BD59-A6C34878D82A}">
                    <a16:rowId xmlns:a16="http://schemas.microsoft.com/office/drawing/2014/main" val="2632995549"/>
                  </a:ext>
                </a:extLst>
              </a:tr>
              <a:tr h="193535">
                <a:tc>
                  <a:txBody>
                    <a:bodyPr/>
                    <a:lstStyle/>
                    <a:p>
                      <a:pPr marL="0" algn="l" defTabSz="914400" rtl="0" eaLnBrk="1" fontAlgn="b" latinLnBrk="0" hangingPunct="1"/>
                      <a:r>
                        <a:rPr lang="sv-SE" sz="800" u="none" strike="noStrike" kern="1200" dirty="0">
                          <a:effectLst/>
                        </a:rPr>
                        <a:t>Östergötland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41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-19</a:t>
                      </a:r>
                    </a:p>
                  </a:txBody>
                  <a:tcPr marL="9525" marR="9525" marT="9525" marB="0" anchor="b"/>
                </a:tc>
                <a:extLst>
                  <a:ext uri="{0D108BD9-81ED-4DB2-BD59-A6C34878D82A}">
                    <a16:rowId xmlns:a16="http://schemas.microsoft.com/office/drawing/2014/main" val="1272737229"/>
                  </a:ext>
                </a:extLst>
              </a:tr>
              <a:tr h="193535">
                <a:tc>
                  <a:txBody>
                    <a:bodyPr/>
                    <a:lstStyle/>
                    <a:p>
                      <a:pPr marL="0" algn="l" defTabSz="914400" rtl="0" eaLnBrk="1" fontAlgn="b" latinLnBrk="0" hangingPunct="1"/>
                      <a:r>
                        <a:rPr lang="sv-SE" sz="800" u="none" strike="noStrike" kern="1200" dirty="0">
                          <a:effectLst/>
                        </a:rPr>
                        <a:t>Örebro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39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162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a:t>
                      </a:r>
                    </a:p>
                  </a:txBody>
                  <a:tcPr marL="9525" marR="9525" marT="9525" marB="0" anchor="b"/>
                </a:tc>
                <a:extLst>
                  <a:ext uri="{0D108BD9-81ED-4DB2-BD59-A6C34878D82A}">
                    <a16:rowId xmlns:a16="http://schemas.microsoft.com/office/drawing/2014/main" val="2904050235"/>
                  </a:ext>
                </a:extLst>
              </a:tr>
              <a:tr h="193535">
                <a:tc>
                  <a:txBody>
                    <a:bodyPr/>
                    <a:lstStyle/>
                    <a:p>
                      <a:pPr marL="0" algn="l" defTabSz="914400" rtl="0" eaLnBrk="1" fontAlgn="b" latinLnBrk="0" hangingPunct="1"/>
                      <a:r>
                        <a:rPr lang="sv-SE" sz="800" u="none" strike="noStrike" kern="1200" dirty="0">
                          <a:effectLst/>
                        </a:rPr>
                        <a:t>Västmanland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37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158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extLst>
                  <a:ext uri="{0D108BD9-81ED-4DB2-BD59-A6C34878D82A}">
                    <a16:rowId xmlns:a16="http://schemas.microsoft.com/office/drawing/2014/main" val="2274722386"/>
                  </a:ext>
                </a:extLst>
              </a:tr>
              <a:tr h="193535">
                <a:tc>
                  <a:txBody>
                    <a:bodyPr/>
                    <a:lstStyle/>
                    <a:p>
                      <a:pPr marL="0" algn="l" defTabSz="914400" rtl="0" eaLnBrk="1" fontAlgn="b" latinLnBrk="0" hangingPunct="1"/>
                      <a:r>
                        <a:rPr lang="sv-SE" sz="800" u="none" strike="noStrike" kern="1200" dirty="0">
                          <a:effectLst/>
                        </a:rPr>
                        <a:t>Dalarna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38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-20</a:t>
                      </a:r>
                    </a:p>
                  </a:txBody>
                  <a:tcPr marL="9525" marR="9525" marT="9525" marB="0" anchor="b"/>
                </a:tc>
                <a:extLst>
                  <a:ext uri="{0D108BD9-81ED-4DB2-BD59-A6C34878D82A}">
                    <a16:rowId xmlns:a16="http://schemas.microsoft.com/office/drawing/2014/main" val="2828395267"/>
                  </a:ext>
                </a:extLst>
              </a:tr>
              <a:tr h="193535">
                <a:tc>
                  <a:txBody>
                    <a:bodyPr/>
                    <a:lstStyle/>
                    <a:p>
                      <a:pPr marL="0" algn="l" defTabSz="914400" rtl="0" eaLnBrk="1" fontAlgn="b" latinLnBrk="0" hangingPunct="1"/>
                      <a:r>
                        <a:rPr lang="sv-SE" sz="800" u="none" strike="noStrike" kern="1200" dirty="0">
                          <a:effectLst/>
                        </a:rPr>
                        <a:t>Gävleborg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43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179</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8</a:t>
                      </a:r>
                    </a:p>
                  </a:txBody>
                  <a:tcPr marL="9525" marR="9525" marT="9525" marB="0" anchor="b"/>
                </a:tc>
                <a:extLst>
                  <a:ext uri="{0D108BD9-81ED-4DB2-BD59-A6C34878D82A}">
                    <a16:rowId xmlns:a16="http://schemas.microsoft.com/office/drawing/2014/main" val="3033885077"/>
                  </a:ext>
                </a:extLst>
              </a:tr>
            </a:tbl>
          </a:graphicData>
        </a:graphic>
      </p:graphicFrame>
      <p:sp>
        <p:nvSpPr>
          <p:cNvPr id="29" name="textruta 28">
            <a:extLst>
              <a:ext uri="{FF2B5EF4-FFF2-40B4-BE49-F238E27FC236}">
                <a16:creationId xmlns:a16="http://schemas.microsoft.com/office/drawing/2014/main" id="{3BE44604-3DF2-4944-A002-6657ABB9829B}"/>
              </a:ext>
            </a:extLst>
          </p:cNvPr>
          <p:cNvSpPr txBox="1"/>
          <p:nvPr/>
        </p:nvSpPr>
        <p:spPr>
          <a:xfrm>
            <a:off x="6744445" y="3429000"/>
            <a:ext cx="1949573" cy="461665"/>
          </a:xfrm>
          <a:prstGeom prst="rect">
            <a:avLst/>
          </a:prstGeom>
          <a:noFill/>
        </p:spPr>
        <p:txBody>
          <a:bodyPr wrap="none" rtlCol="0">
            <a:spAutoFit/>
          </a:bodyPr>
          <a:lstStyle/>
          <a:p>
            <a:r>
              <a:rPr lang="sv-SE" sz="1200" b="1" dirty="0">
                <a:cs typeface="Arial" panose="020B0604020202020204" pitchFamily="34" charset="0"/>
              </a:rPr>
              <a:t>Company </a:t>
            </a:r>
            <a:r>
              <a:rPr lang="sv-SE" sz="1200" b="1" dirty="0" err="1">
                <a:cs typeface="Arial" panose="020B0604020202020204" pitchFamily="34" charset="0"/>
              </a:rPr>
              <a:t>bankruptcies</a:t>
            </a:r>
            <a:endParaRPr lang="sv-SE" sz="1200" b="1" dirty="0">
              <a:cs typeface="Arial" panose="020B0604020202020204" pitchFamily="34" charset="0"/>
            </a:endParaRPr>
          </a:p>
          <a:p>
            <a:endParaRPr lang="sv-SE" sz="1200" b="1" dirty="0">
              <a:latin typeface="+mj-lt"/>
              <a:cs typeface="Arial" panose="020B0604020202020204" pitchFamily="34" charset="0"/>
            </a:endParaRPr>
          </a:p>
        </p:txBody>
      </p:sp>
      <p:graphicFrame>
        <p:nvGraphicFramePr>
          <p:cNvPr id="12" name="Diagram 1">
            <a:extLst>
              <a:ext uri="{FF2B5EF4-FFF2-40B4-BE49-F238E27FC236}">
                <a16:creationId xmlns:a16="http://schemas.microsoft.com/office/drawing/2014/main" id="{E8346A31-27E6-49AE-AD4E-2A80816B0C24}"/>
              </a:ext>
            </a:extLst>
          </p:cNvPr>
          <p:cNvGraphicFramePr>
            <a:graphicFrameLocks/>
          </p:cNvGraphicFramePr>
          <p:nvPr>
            <p:extLst>
              <p:ext uri="{D42A27DB-BD31-4B8C-83A1-F6EECF244321}">
                <p14:modId xmlns:p14="http://schemas.microsoft.com/office/powerpoint/2010/main" val="3714247187"/>
              </p:ext>
            </p:extLst>
          </p:nvPr>
        </p:nvGraphicFramePr>
        <p:xfrm>
          <a:off x="732405" y="2102265"/>
          <a:ext cx="5866671" cy="36547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err="1"/>
              <a:t>Employment</a:t>
            </a:r>
            <a:r>
              <a:rPr lang="sv-SE" dirty="0"/>
              <a:t>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1435008" cy="215444"/>
          </a:xfrm>
          <a:prstGeom prst="rect">
            <a:avLst/>
          </a:prstGeom>
          <a:noFill/>
        </p:spPr>
        <p:txBody>
          <a:bodyPr wrap="none" rtlCol="0">
            <a:spAutoFit/>
          </a:bodyPr>
          <a:lstStyle/>
          <a:p>
            <a:r>
              <a:rPr lang="sv-SE" sz="800" dirty="0"/>
              <a:t>Source: </a:t>
            </a:r>
            <a:r>
              <a:rPr lang="sv-SE" sz="800" dirty="0" err="1"/>
              <a:t>Statistics</a:t>
            </a:r>
            <a:r>
              <a:rPr lang="sv-SE" sz="800" dirty="0"/>
              <a:t> Sweden</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2" y="1634845"/>
            <a:ext cx="4722414" cy="1786430"/>
          </a:xfrm>
        </p:spPr>
        <p:txBody>
          <a:bodyPr/>
          <a:lstStyle/>
          <a:p>
            <a:pPr marL="171450" lvl="0" indent="-171450">
              <a:lnSpc>
                <a:spcPct val="107000"/>
              </a:lnSpc>
              <a:buFont typeface="Arial" panose="020B0604020202020204" pitchFamily="34" charset="0"/>
              <a:buChar char="•"/>
              <a:tabLst>
                <a:tab pos="457200" algn="l"/>
              </a:tabLst>
            </a:pPr>
            <a:r>
              <a:rPr lang="en-US" sz="1200" dirty="0">
                <a:effectLst/>
                <a:ea typeface="Calibri" panose="020F0502020204030204" pitchFamily="34" charset="0"/>
                <a:cs typeface="Times New Roman" panose="02020603050405020304" pitchFamily="18" charset="0"/>
              </a:rPr>
              <a:t>Employment increased in the first quarter.</a:t>
            </a:r>
          </a:p>
          <a:p>
            <a:pPr marL="171450" lvl="0" indent="-171450">
              <a:lnSpc>
                <a:spcPct val="107000"/>
              </a:lnSpc>
              <a:buFont typeface="Arial" panose="020B0604020202020204" pitchFamily="34" charset="0"/>
              <a:buChar char="•"/>
              <a:tabLst>
                <a:tab pos="457200" algn="l"/>
              </a:tabLst>
            </a:pPr>
            <a:r>
              <a:rPr lang="en-US" sz="1200" dirty="0">
                <a:effectLst/>
                <a:ea typeface="Calibri" panose="020F0502020204030204" pitchFamily="34" charset="0"/>
                <a:cs typeface="Times New Roman" panose="02020603050405020304" pitchFamily="18" charset="0"/>
              </a:rPr>
              <a:t>During the first quarter, the strongest growth in employment was seen in personal and cultural services and in construction.</a:t>
            </a:r>
          </a:p>
          <a:p>
            <a:pPr marL="171450" lvl="0" indent="-171450">
              <a:lnSpc>
                <a:spcPct val="107000"/>
              </a:lnSpc>
              <a:buFont typeface="Arial" panose="020B0604020202020204" pitchFamily="34" charset="0"/>
              <a:buChar char="•"/>
              <a:tabLst>
                <a:tab pos="457200" algn="l"/>
              </a:tabLst>
            </a:pPr>
            <a:r>
              <a:rPr lang="en-US" sz="1200" dirty="0">
                <a:effectLst/>
                <a:ea typeface="Calibri" panose="020F0502020204030204" pitchFamily="34" charset="0"/>
                <a:cs typeface="Times New Roman" panose="02020603050405020304" pitchFamily="18" charset="0"/>
              </a:rPr>
              <a:t>Employment dropped most within the transport sector, and in manufacturing, mining, power, and environmental industries. </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2053767" cy="492443"/>
          </a:xfrm>
          <a:prstGeom prst="rect">
            <a:avLst/>
          </a:prstGeom>
          <a:noFill/>
        </p:spPr>
        <p:txBody>
          <a:bodyPr wrap="none" rtlCol="0">
            <a:spAutoFit/>
          </a:bodyPr>
          <a:lstStyle/>
          <a:p>
            <a:r>
              <a:rPr lang="sv-SE" sz="1400" b="1" dirty="0" err="1"/>
              <a:t>Employed</a:t>
            </a:r>
            <a:r>
              <a:rPr lang="sv-SE" sz="1400" b="1" dirty="0"/>
              <a:t> population</a:t>
            </a:r>
            <a:br>
              <a:rPr lang="sv-SE" sz="1400" dirty="0"/>
            </a:br>
            <a:r>
              <a:rPr lang="sv-SE" sz="1200" dirty="0"/>
              <a:t>Index 100 = 2012 Q1</a:t>
            </a:r>
            <a:endParaRPr lang="sv-SE" sz="1400" dirty="0"/>
          </a:p>
        </p:txBody>
      </p:sp>
      <p:graphicFrame>
        <p:nvGraphicFramePr>
          <p:cNvPr id="17" name="Tabell 16">
            <a:extLst>
              <a:ext uri="{FF2B5EF4-FFF2-40B4-BE49-F238E27FC236}">
                <a16:creationId xmlns:a16="http://schemas.microsoft.com/office/drawing/2014/main" id="{61816007-B286-4781-ACB6-F2CC06E93D3C}"/>
              </a:ext>
            </a:extLst>
          </p:cNvPr>
          <p:cNvGraphicFramePr>
            <a:graphicFrameLocks noGrp="1"/>
          </p:cNvGraphicFramePr>
          <p:nvPr>
            <p:extLst>
              <p:ext uri="{D42A27DB-BD31-4B8C-83A1-F6EECF244321}">
                <p14:modId xmlns:p14="http://schemas.microsoft.com/office/powerpoint/2010/main" val="280126019"/>
              </p:ext>
            </p:extLst>
          </p:nvPr>
        </p:nvGraphicFramePr>
        <p:xfrm>
          <a:off x="6862274" y="3606991"/>
          <a:ext cx="4499849" cy="2272518"/>
        </p:xfrm>
        <a:graphic>
          <a:graphicData uri="http://schemas.openxmlformats.org/drawingml/2006/table">
            <a:tbl>
              <a:tblPr bandRow="1">
                <a:tableStyleId>{2D5ABB26-0587-4C30-8999-92F81FD0307C}</a:tableStyleId>
              </a:tblPr>
              <a:tblGrid>
                <a:gridCol w="1659992">
                  <a:extLst>
                    <a:ext uri="{9D8B030D-6E8A-4147-A177-3AD203B41FA5}">
                      <a16:colId xmlns:a16="http://schemas.microsoft.com/office/drawing/2014/main" val="1678076792"/>
                    </a:ext>
                  </a:extLst>
                </a:gridCol>
                <a:gridCol w="737244">
                  <a:extLst>
                    <a:ext uri="{9D8B030D-6E8A-4147-A177-3AD203B41FA5}">
                      <a16:colId xmlns:a16="http://schemas.microsoft.com/office/drawing/2014/main" val="2601369493"/>
                    </a:ext>
                  </a:extLst>
                </a:gridCol>
                <a:gridCol w="836399">
                  <a:extLst>
                    <a:ext uri="{9D8B030D-6E8A-4147-A177-3AD203B41FA5}">
                      <a16:colId xmlns:a16="http://schemas.microsoft.com/office/drawing/2014/main" val="2395970223"/>
                    </a:ext>
                  </a:extLst>
                </a:gridCol>
                <a:gridCol w="662148">
                  <a:extLst>
                    <a:ext uri="{9D8B030D-6E8A-4147-A177-3AD203B41FA5}">
                      <a16:colId xmlns:a16="http://schemas.microsoft.com/office/drawing/2014/main" val="3235649811"/>
                    </a:ext>
                  </a:extLst>
                </a:gridCol>
                <a:gridCol w="604066">
                  <a:extLst>
                    <a:ext uri="{9D8B030D-6E8A-4147-A177-3AD203B41FA5}">
                      <a16:colId xmlns:a16="http://schemas.microsoft.com/office/drawing/2014/main" val="1050073455"/>
                    </a:ext>
                  </a:extLst>
                </a:gridCol>
              </a:tblGrid>
              <a:tr h="168386">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700" u="none" strike="noStrike" dirty="0">
                          <a:effectLst/>
                        </a:rPr>
                        <a:t>Change (</a:t>
                      </a:r>
                      <a:r>
                        <a:rPr lang="sv-SE" sz="700" u="none" strike="noStrike" dirty="0" err="1">
                          <a:effectLst/>
                        </a:rPr>
                        <a:t>number</a:t>
                      </a:r>
                      <a:r>
                        <a:rPr lang="sv-SE" sz="700" u="none" strike="noStrike" dirty="0">
                          <a:effectLst/>
                        </a:rPr>
                        <a:t>)</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gridSpan="2">
                  <a:txBody>
                    <a:bodyPr/>
                    <a:lstStyle/>
                    <a:p>
                      <a:pPr algn="ctr" rtl="0" fontAlgn="b"/>
                      <a:r>
                        <a:rPr lang="sv-SE" sz="700" u="none" strike="noStrike" dirty="0">
                          <a:effectLst/>
                        </a:rPr>
                        <a:t>Change (%)</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168386">
                <a:tc>
                  <a:txBody>
                    <a:bodyPr/>
                    <a:lstStyle/>
                    <a:p>
                      <a:pPr algn="ctr" rtl="0" fontAlgn="b"/>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2022 Q1</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700" u="none" strike="noStrike" dirty="0">
                          <a:effectLst/>
                        </a:rPr>
                        <a:t>-1 year</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700" u="none" strike="noStrike" dirty="0">
                          <a:effectLst/>
                        </a:rPr>
                        <a:t>-1 year</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700" u="none" strike="noStrike" dirty="0">
                          <a:effectLst/>
                        </a:rPr>
                        <a:t>-5 </a:t>
                      </a:r>
                      <a:r>
                        <a:rPr lang="sv-SE" sz="700" u="none" strike="noStrike" dirty="0" err="1">
                          <a:effectLst/>
                        </a:rPr>
                        <a:t>years</a:t>
                      </a:r>
                      <a:endParaRPr lang="sv-SE" sz="700" b="0" i="0" u="none" strike="noStrike" dirty="0">
                        <a:solidFill>
                          <a:srgbClr val="000000"/>
                        </a:solidFill>
                        <a:effectLst/>
                        <a:latin typeface="Futura Std Book" panose="020B0502020204020303" pitchFamily="34" charset="0"/>
                      </a:endParaRPr>
                    </a:p>
                  </a:txBody>
                  <a:tcPr marL="9525" marR="9525" marT="9525" marB="0" anchor="ctr"/>
                </a:tc>
                <a:extLst>
                  <a:ext uri="{0D108BD9-81ED-4DB2-BD59-A6C34878D82A}">
                    <a16:rowId xmlns:a16="http://schemas.microsoft.com/office/drawing/2014/main" val="1194244375"/>
                  </a:ext>
                </a:extLst>
              </a:tr>
              <a:tr h="192170">
                <a:tc>
                  <a:txBody>
                    <a:bodyPr/>
                    <a:lstStyle/>
                    <a:p>
                      <a:pPr marL="0" algn="l" defTabSz="914400" rtl="0" eaLnBrk="1" fontAlgn="b" latinLnBrk="0" hangingPunct="1"/>
                      <a:r>
                        <a:rPr lang="sv-SE" sz="800" b="1" u="none" strike="noStrike" kern="1200" dirty="0">
                          <a:effectLst/>
                        </a:rPr>
                        <a:t>The Stockholm Region</a:t>
                      </a:r>
                      <a:endParaRPr lang="sv-SE" sz="800" b="1"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1" i="0" u="none" strike="noStrike">
                          <a:solidFill>
                            <a:srgbClr val="000000"/>
                          </a:solidFill>
                          <a:effectLst/>
                          <a:latin typeface="Futura Std Book" panose="020B0502020204020303"/>
                        </a:rPr>
                        <a:t>2 342 900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52 400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2,3</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4,2</a:t>
                      </a:r>
                    </a:p>
                  </a:txBody>
                  <a:tcPr marL="9525" marR="9525" marT="9525" marB="0" anchor="b"/>
                </a:tc>
                <a:extLst>
                  <a:ext uri="{0D108BD9-81ED-4DB2-BD59-A6C34878D82A}">
                    <a16:rowId xmlns:a16="http://schemas.microsoft.com/office/drawing/2014/main" val="1544414373"/>
                  </a:ext>
                </a:extLst>
              </a:tr>
              <a:tr h="192170">
                <a:tc>
                  <a:txBody>
                    <a:bodyPr/>
                    <a:lstStyle/>
                    <a:p>
                      <a:pPr marL="0" algn="l" defTabSz="914400" rtl="0" eaLnBrk="1" fontAlgn="b" latinLnBrk="0" hangingPunct="1"/>
                      <a:r>
                        <a:rPr lang="sv-SE" sz="800" b="1" u="none" strike="noStrike" kern="1200" dirty="0">
                          <a:effectLst/>
                        </a:rPr>
                        <a:t>Rest of Sweden</a:t>
                      </a:r>
                      <a:endParaRPr lang="sv-SE" sz="800" b="1"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1" i="0" u="none" strike="noStrike" dirty="0">
                          <a:solidFill>
                            <a:srgbClr val="000000"/>
                          </a:solidFill>
                          <a:effectLst/>
                          <a:latin typeface="Futura Std Book" panose="020B0502020204020303"/>
                        </a:rPr>
                        <a:t>2 732 800</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101 900</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3,9</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2,1</a:t>
                      </a:r>
                    </a:p>
                  </a:txBody>
                  <a:tcPr marL="9525" marR="9525" marT="9525" marB="0" anchor="b"/>
                </a:tc>
                <a:extLst>
                  <a:ext uri="{0D108BD9-81ED-4DB2-BD59-A6C34878D82A}">
                    <a16:rowId xmlns:a16="http://schemas.microsoft.com/office/drawing/2014/main" val="4178915708"/>
                  </a:ext>
                </a:extLst>
              </a:tr>
              <a:tr h="192170">
                <a:tc>
                  <a:txBody>
                    <a:bodyPr/>
                    <a:lstStyle/>
                    <a:p>
                      <a:pPr marL="0" algn="l" defTabSz="914400" rtl="0" eaLnBrk="1" fontAlgn="b" latinLnBrk="0" hangingPunct="1"/>
                      <a:r>
                        <a:rPr lang="sv-SE" sz="800" u="none" strike="noStrike" kern="1200" dirty="0">
                          <a:effectLst/>
                        </a:rPr>
                        <a:t>Stockholm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1 298 400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48 200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7,4</a:t>
                      </a:r>
                    </a:p>
                  </a:txBody>
                  <a:tcPr marL="9525" marR="9525" marT="9525" marB="0" anchor="b"/>
                </a:tc>
                <a:extLst>
                  <a:ext uri="{0D108BD9-81ED-4DB2-BD59-A6C34878D82A}">
                    <a16:rowId xmlns:a16="http://schemas.microsoft.com/office/drawing/2014/main" val="1554613420"/>
                  </a:ext>
                </a:extLst>
              </a:tr>
              <a:tr h="192170">
                <a:tc>
                  <a:txBody>
                    <a:bodyPr/>
                    <a:lstStyle/>
                    <a:p>
                      <a:pPr marL="0" algn="l" defTabSz="914400" rtl="0" eaLnBrk="1" fontAlgn="b" latinLnBrk="0" hangingPunct="1"/>
                      <a:r>
                        <a:rPr lang="sv-SE" sz="800" u="none" strike="noStrike" kern="1200" dirty="0">
                          <a:effectLst/>
                        </a:rPr>
                        <a:t>Uppsala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181 500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1 500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-0,8</a:t>
                      </a:r>
                    </a:p>
                  </a:txBody>
                  <a:tcPr marL="9525" marR="9525" marT="9525" marB="0" anchor="b"/>
                </a:tc>
                <a:extLst>
                  <a:ext uri="{0D108BD9-81ED-4DB2-BD59-A6C34878D82A}">
                    <a16:rowId xmlns:a16="http://schemas.microsoft.com/office/drawing/2014/main" val="3181428885"/>
                  </a:ext>
                </a:extLst>
              </a:tr>
              <a:tr h="192170">
                <a:tc>
                  <a:txBody>
                    <a:bodyPr/>
                    <a:lstStyle/>
                    <a:p>
                      <a:pPr marL="0" algn="l" defTabSz="914400" rtl="0" eaLnBrk="1" fontAlgn="b" latinLnBrk="0" hangingPunct="1"/>
                      <a:r>
                        <a:rPr lang="sv-SE" sz="800" u="none" strike="noStrike" kern="1200" dirty="0">
                          <a:effectLst/>
                        </a:rPr>
                        <a:t>Södermanland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128 300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0,2</a:t>
                      </a:r>
                    </a:p>
                  </a:txBody>
                  <a:tcPr marL="9525" marR="9525" marT="9525" marB="0" anchor="b"/>
                </a:tc>
                <a:extLst>
                  <a:ext uri="{0D108BD9-81ED-4DB2-BD59-A6C34878D82A}">
                    <a16:rowId xmlns:a16="http://schemas.microsoft.com/office/drawing/2014/main" val="1932110646"/>
                  </a:ext>
                </a:extLst>
              </a:tr>
              <a:tr h="192170">
                <a:tc>
                  <a:txBody>
                    <a:bodyPr/>
                    <a:lstStyle/>
                    <a:p>
                      <a:pPr marL="0" algn="l" defTabSz="914400" rtl="0" eaLnBrk="1" fontAlgn="b" latinLnBrk="0" hangingPunct="1"/>
                      <a:r>
                        <a:rPr lang="sv-SE" sz="800" u="none" strike="noStrike" kern="1200" dirty="0">
                          <a:effectLst/>
                        </a:rPr>
                        <a:t>Östergötland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216 000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4 700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a:t>
                      </a:r>
                    </a:p>
                  </a:txBody>
                  <a:tcPr marL="9525" marR="9525" marT="9525" marB="0" anchor="b"/>
                </a:tc>
                <a:extLst>
                  <a:ext uri="{0D108BD9-81ED-4DB2-BD59-A6C34878D82A}">
                    <a16:rowId xmlns:a16="http://schemas.microsoft.com/office/drawing/2014/main" val="480846545"/>
                  </a:ext>
                </a:extLst>
              </a:tr>
              <a:tr h="206216">
                <a:tc>
                  <a:txBody>
                    <a:bodyPr/>
                    <a:lstStyle/>
                    <a:p>
                      <a:pPr marL="0" algn="l" defTabSz="914400" rtl="0" eaLnBrk="1" fontAlgn="b" latinLnBrk="0" hangingPunct="1"/>
                      <a:r>
                        <a:rPr lang="sv-SE" sz="800" u="none" strike="noStrike" kern="1200" dirty="0">
                          <a:effectLst/>
                        </a:rPr>
                        <a:t>Örebro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145 300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3 300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4,9</a:t>
                      </a:r>
                    </a:p>
                  </a:txBody>
                  <a:tcPr marL="9525" marR="9525" marT="9525" marB="0" anchor="b"/>
                </a:tc>
                <a:extLst>
                  <a:ext uri="{0D108BD9-81ED-4DB2-BD59-A6C34878D82A}">
                    <a16:rowId xmlns:a16="http://schemas.microsoft.com/office/drawing/2014/main" val="537178757"/>
                  </a:ext>
                </a:extLst>
              </a:tr>
              <a:tr h="192170">
                <a:tc>
                  <a:txBody>
                    <a:bodyPr/>
                    <a:lstStyle/>
                    <a:p>
                      <a:pPr marL="0" algn="l" defTabSz="914400" rtl="0" eaLnBrk="1" fontAlgn="b" latinLnBrk="0" hangingPunct="1"/>
                      <a:r>
                        <a:rPr lang="sv-SE" sz="800" u="none" strike="noStrike" kern="1200" dirty="0">
                          <a:effectLst/>
                        </a:rPr>
                        <a:t>Västmanland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118 500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-4 600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-2,8</a:t>
                      </a:r>
                    </a:p>
                  </a:txBody>
                  <a:tcPr marL="9525" marR="9525" marT="9525" marB="0" anchor="b"/>
                </a:tc>
                <a:extLst>
                  <a:ext uri="{0D108BD9-81ED-4DB2-BD59-A6C34878D82A}">
                    <a16:rowId xmlns:a16="http://schemas.microsoft.com/office/drawing/2014/main" val="878848246"/>
                  </a:ext>
                </a:extLst>
              </a:tr>
              <a:tr h="192170">
                <a:tc>
                  <a:txBody>
                    <a:bodyPr/>
                    <a:lstStyle/>
                    <a:p>
                      <a:pPr marL="0" algn="l" defTabSz="914400" rtl="0" eaLnBrk="1" fontAlgn="b" latinLnBrk="0" hangingPunct="1"/>
                      <a:r>
                        <a:rPr lang="sv-SE" sz="800" u="none" strike="noStrike" kern="1200" dirty="0">
                          <a:effectLst/>
                        </a:rPr>
                        <a:t>Dalarna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129 100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-2 700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3,9</a:t>
                      </a:r>
                    </a:p>
                  </a:txBody>
                  <a:tcPr marL="9525" marR="9525" marT="9525" marB="0" anchor="b"/>
                </a:tc>
                <a:extLst>
                  <a:ext uri="{0D108BD9-81ED-4DB2-BD59-A6C34878D82A}">
                    <a16:rowId xmlns:a16="http://schemas.microsoft.com/office/drawing/2014/main" val="3744487247"/>
                  </a:ext>
                </a:extLst>
              </a:tr>
              <a:tr h="192170">
                <a:tc>
                  <a:txBody>
                    <a:bodyPr/>
                    <a:lstStyle/>
                    <a:p>
                      <a:pPr marL="0" algn="l" defTabSz="914400" rtl="0" eaLnBrk="1" fontAlgn="b" latinLnBrk="0" hangingPunct="1"/>
                      <a:r>
                        <a:rPr lang="sv-SE" sz="800" u="none" strike="noStrike" kern="1200" dirty="0">
                          <a:effectLst/>
                        </a:rPr>
                        <a:t>Gävleborg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125 800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2 800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-4,2</a:t>
                      </a:r>
                    </a:p>
                  </a:txBody>
                  <a:tcPr marL="9525" marR="9525" marT="9525" marB="0" anchor="b"/>
                </a:tc>
                <a:extLst>
                  <a:ext uri="{0D108BD9-81ED-4DB2-BD59-A6C34878D82A}">
                    <a16:rowId xmlns:a16="http://schemas.microsoft.com/office/drawing/2014/main" val="547625832"/>
                  </a:ext>
                </a:extLst>
              </a:tr>
            </a:tbl>
          </a:graphicData>
        </a:graphic>
      </p:graphicFrame>
      <p:sp>
        <p:nvSpPr>
          <p:cNvPr id="26" name="textruta 25">
            <a:extLst>
              <a:ext uri="{FF2B5EF4-FFF2-40B4-BE49-F238E27FC236}">
                <a16:creationId xmlns:a16="http://schemas.microsoft.com/office/drawing/2014/main" id="{515986CB-690A-469B-964F-75EEEDF509D5}"/>
              </a:ext>
            </a:extLst>
          </p:cNvPr>
          <p:cNvSpPr txBox="1"/>
          <p:nvPr/>
        </p:nvSpPr>
        <p:spPr>
          <a:xfrm>
            <a:off x="6755211" y="3429000"/>
            <a:ext cx="1157689" cy="276999"/>
          </a:xfrm>
          <a:prstGeom prst="rect">
            <a:avLst/>
          </a:prstGeom>
          <a:noFill/>
        </p:spPr>
        <p:txBody>
          <a:bodyPr wrap="none" rtlCol="0">
            <a:spAutoFit/>
          </a:bodyPr>
          <a:lstStyle/>
          <a:p>
            <a:r>
              <a:rPr lang="sv-SE" sz="1200" b="1" dirty="0" err="1">
                <a:cs typeface="Arial" panose="020B0604020202020204" pitchFamily="34" charset="0"/>
              </a:rPr>
              <a:t>Employment</a:t>
            </a:r>
            <a:endParaRPr lang="sv-SE" sz="1200" b="1" dirty="0">
              <a:cs typeface="Arial" panose="020B0604020202020204" pitchFamily="34" charset="0"/>
            </a:endParaRPr>
          </a:p>
        </p:txBody>
      </p:sp>
      <p:graphicFrame>
        <p:nvGraphicFramePr>
          <p:cNvPr id="13" name="Diagram 1">
            <a:extLst>
              <a:ext uri="{FF2B5EF4-FFF2-40B4-BE49-F238E27FC236}">
                <a16:creationId xmlns:a16="http://schemas.microsoft.com/office/drawing/2014/main" id="{612D9330-BCB2-4A96-9BCC-8D7C30F2CA15}"/>
              </a:ext>
            </a:extLst>
          </p:cNvPr>
          <p:cNvGraphicFramePr>
            <a:graphicFrameLocks/>
          </p:cNvGraphicFramePr>
          <p:nvPr>
            <p:extLst>
              <p:ext uri="{D42A27DB-BD31-4B8C-83A1-F6EECF244321}">
                <p14:modId xmlns:p14="http://schemas.microsoft.com/office/powerpoint/2010/main" val="2235017074"/>
              </p:ext>
            </p:extLst>
          </p:nvPr>
        </p:nvGraphicFramePr>
        <p:xfrm>
          <a:off x="717112" y="1958669"/>
          <a:ext cx="5985434" cy="37983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err="1"/>
              <a:t>Employed</a:t>
            </a:r>
            <a:r>
              <a:rPr lang="sv-SE" dirty="0"/>
              <a:t> population, by </a:t>
            </a:r>
            <a:r>
              <a:rPr lang="sv-SE" dirty="0" err="1"/>
              <a:t>industry</a:t>
            </a:r>
            <a:endParaRPr lang="sv-SE" dirty="0"/>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732755270"/>
              </p:ext>
            </p:extLst>
          </p:nvPr>
        </p:nvGraphicFramePr>
        <p:xfrm>
          <a:off x="1882774" y="1621872"/>
          <a:ext cx="8426450" cy="439560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   </a:t>
                      </a:r>
                      <a:r>
                        <a:rPr lang="sv-SE" sz="1000" b="0" dirty="0" err="1">
                          <a:solidFill>
                            <a:schemeClr val="bg1"/>
                          </a:solidFill>
                        </a:rPr>
                        <a:t>Number</a:t>
                      </a:r>
                      <a:r>
                        <a:rPr lang="sv-SE" sz="1000" b="0" dirty="0">
                          <a:solidFill>
                            <a:schemeClr val="bg1"/>
                          </a:solidFill>
                        </a:rPr>
                        <a:t> </a:t>
                      </a:r>
                      <a:r>
                        <a:rPr lang="sv-SE" sz="1000" dirty="0">
                          <a:solidFill>
                            <a:schemeClr val="bg1"/>
                          </a:solidFill>
                        </a:rPr>
                        <a:t>                             </a:t>
                      </a:r>
                      <a:r>
                        <a:rPr lang="sv-SE" sz="1000" b="0" dirty="0">
                          <a:solidFill>
                            <a:schemeClr val="bg1"/>
                          </a:solidFill>
                        </a:rPr>
                        <a:t>Change (</a:t>
                      </a:r>
                      <a:r>
                        <a:rPr lang="sv-SE" sz="1000" b="0" dirty="0" err="1">
                          <a:solidFill>
                            <a:schemeClr val="bg1"/>
                          </a:solidFill>
                        </a:rPr>
                        <a:t>number</a:t>
                      </a:r>
                      <a:r>
                        <a:rPr lang="sv-SE" sz="1000" b="0" dirty="0">
                          <a:solidFill>
                            <a:schemeClr val="bg1"/>
                          </a:solidFill>
                        </a:rPr>
                        <a:t>)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Change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The Stockholm Region</a:t>
                      </a:r>
                      <a:endParaRPr lang="sv-SE" sz="900" b="1" dirty="0">
                        <a:solidFill>
                          <a:schemeClr val="bg1"/>
                        </a:solidFill>
                      </a:endParaRPr>
                    </a:p>
                  </a:txBody>
                  <a:tcPr marL="14400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Q1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a:t>
                      </a:r>
                      <a:r>
                        <a:rPr lang="sv-SE" sz="1000" dirty="0" err="1">
                          <a:solidFill>
                            <a:schemeClr val="bg1"/>
                          </a:solidFill>
                        </a:rPr>
                        <a:t>years</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err="1"/>
                        <a:t>Agriculture</a:t>
                      </a:r>
                      <a:r>
                        <a:rPr lang="sv-SE" sz="800" b="0" dirty="0"/>
                        <a:t>, </a:t>
                      </a:r>
                      <a:r>
                        <a:rPr lang="sv-SE" sz="800" b="0" dirty="0" err="1"/>
                        <a:t>forestry</a:t>
                      </a:r>
                      <a:r>
                        <a:rPr lang="sv-SE" sz="800" b="0" dirty="0"/>
                        <a:t> &amp; </a:t>
                      </a:r>
                      <a:r>
                        <a:rPr lang="sv-SE" sz="800" b="0" dirty="0" err="1"/>
                        <a:t>fishing</a:t>
                      </a:r>
                      <a:endParaRPr lang="sv-SE" sz="800" b="0" dirty="0"/>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N/A</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N/A</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N/A</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Manufacturing</a:t>
                      </a:r>
                      <a:r>
                        <a:rPr lang="sv-SE" sz="800" dirty="0"/>
                        <a:t>, mining, </a:t>
                      </a:r>
                      <a:r>
                        <a:rPr lang="sv-SE" sz="800" dirty="0" err="1"/>
                        <a:t>quarrying</a:t>
                      </a:r>
                      <a:r>
                        <a:rPr lang="sv-SE" sz="800" dirty="0"/>
                        <a:t> &amp; </a:t>
                      </a:r>
                      <a:r>
                        <a:rPr lang="sv-SE" sz="800" dirty="0" err="1"/>
                        <a:t>utilities</a:t>
                      </a:r>
                      <a:endParaRPr lang="sv-SE" sz="800" dirty="0"/>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212 800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Manufacturing</a:t>
                      </a:r>
                      <a:r>
                        <a:rPr lang="sv-SE" sz="800" dirty="0"/>
                        <a:t> of workshop </a:t>
                      </a:r>
                      <a:r>
                        <a:rPr lang="sv-SE" sz="800" dirty="0" err="1"/>
                        <a:t>products</a:t>
                      </a:r>
                      <a:endParaRPr lang="sv-SE" sz="800" dirty="0"/>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109 000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Construction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144 500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Trade</a:t>
                      </a:r>
                      <a:endParaRPr lang="sv-SE" sz="800" dirty="0"/>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227 400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63 700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-38,5</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Accommodation</a:t>
                      </a:r>
                      <a:r>
                        <a:rPr lang="sv-SE" sz="800" dirty="0"/>
                        <a:t> &amp; </a:t>
                      </a:r>
                      <a:r>
                        <a:rPr lang="sv-SE" sz="800" dirty="0" err="1"/>
                        <a:t>food</a:t>
                      </a:r>
                      <a:r>
                        <a:rPr lang="sv-SE" sz="800" dirty="0"/>
                        <a:t> services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35 200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-55,8</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&amp; </a:t>
                      </a:r>
                      <a:r>
                        <a:rPr lang="sv-SE" sz="800" dirty="0" err="1"/>
                        <a:t>communication</a:t>
                      </a:r>
                      <a:endParaRPr lang="sv-SE" sz="800" dirty="0"/>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167 000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38,9</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Arts, entertainment, recreation &amp; other services</a:t>
                      </a:r>
                      <a:endParaRPr lang="sv-SE" sz="800" dirty="0"/>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106 800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-11,4</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Financial</a:t>
                      </a:r>
                      <a:r>
                        <a:rPr lang="sv-SE" sz="800" dirty="0"/>
                        <a:t> &amp; </a:t>
                      </a:r>
                      <a:r>
                        <a:rPr lang="sv-SE" sz="800" dirty="0" err="1"/>
                        <a:t>insurance</a:t>
                      </a:r>
                      <a:endParaRPr lang="sv-SE" sz="800" dirty="0"/>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494 500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9,3</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Public administration</a:t>
                      </a:r>
                    </a:p>
                  </a:txBody>
                  <a:tcPr>
                    <a:lnL w="12700" cmpd="sng">
                      <a:noFill/>
                    </a:lnL>
                  </a:tcPr>
                </a:tc>
                <a:tc>
                  <a:txBody>
                    <a:bodyPr/>
                    <a:lstStyle/>
                    <a:p>
                      <a:pPr algn="ctr" rtl="0" fontAlgn="ctr"/>
                      <a:r>
                        <a:rPr lang="sv-SE" sz="800" b="1" i="0" u="none" strike="noStrike">
                          <a:solidFill>
                            <a:srgbClr val="000000"/>
                          </a:solidFill>
                          <a:effectLst/>
                          <a:latin typeface="Futura Std Book" panose="020B0502020204020303"/>
                        </a:rPr>
                        <a:t>193 100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21,8</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Education</a:t>
                      </a:r>
                      <a:endParaRPr lang="sv-SE" sz="800" dirty="0"/>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264 100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Health</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308 600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Unspecified</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N/A</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N/A</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N/A</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Employed</a:t>
                      </a:r>
                      <a:r>
                        <a:rPr lang="sv-SE" sz="800" dirty="0"/>
                        <a:t> in Sweden</a:t>
                      </a:r>
                    </a:p>
                  </a:txBody>
                  <a:tcP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2 330 400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Employed</a:t>
                      </a:r>
                      <a:r>
                        <a:rPr lang="sv-SE" sz="800" dirty="0"/>
                        <a:t> </a:t>
                      </a:r>
                      <a:r>
                        <a:rPr lang="sv-SE" sz="800" dirty="0" err="1"/>
                        <a:t>abroad</a:t>
                      </a:r>
                      <a:endParaRPr lang="sv-SE" sz="800" dirty="0"/>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9 300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126,8</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endParaRPr lang="sv-SE" sz="800" dirty="0"/>
                    </a:p>
                  </a:txBody>
                  <a:tcPr>
                    <a:lnL w="12700" cmpd="sng">
                      <a:noFill/>
                    </a:lnL>
                  </a:tcPr>
                </a:tc>
                <a:tc>
                  <a:txBody>
                    <a:bodyPr/>
                    <a:lstStyle/>
                    <a:p>
                      <a:pPr algn="ctr" rtl="0" fontAlgn="ctr"/>
                      <a:r>
                        <a:rPr lang="sv-SE" sz="800" b="1" i="0" u="none" strike="noStrike">
                          <a:solidFill>
                            <a:srgbClr val="000000"/>
                          </a:solidFill>
                          <a:effectLst/>
                          <a:latin typeface="Futura Std Book" panose="020B0502020204020303"/>
                        </a:rPr>
                        <a:t>2 342 900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52 400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2,3</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6017472"/>
            <a:ext cx="1435008" cy="215444"/>
          </a:xfrm>
          <a:prstGeom prst="rect">
            <a:avLst/>
          </a:prstGeom>
          <a:noFill/>
        </p:spPr>
        <p:txBody>
          <a:bodyPr wrap="none" rtlCol="0">
            <a:spAutoFit/>
          </a:bodyPr>
          <a:lstStyle/>
          <a:p>
            <a:r>
              <a:rPr lang="sv-SE" sz="800" dirty="0"/>
              <a:t>Source: </a:t>
            </a:r>
            <a:r>
              <a:rPr lang="sv-SE" sz="800" dirty="0" err="1"/>
              <a:t>Statistics</a:t>
            </a:r>
            <a:r>
              <a:rPr lang="sv-SE" sz="800" dirty="0"/>
              <a:t> Sweden</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err="1"/>
              <a:t>Employed</a:t>
            </a:r>
            <a:r>
              <a:rPr lang="sv-SE" dirty="0"/>
              <a:t> population, by </a:t>
            </a:r>
            <a:r>
              <a:rPr lang="sv-SE" dirty="0" err="1"/>
              <a:t>occupation</a:t>
            </a:r>
            <a:endParaRPr lang="sv-SE" dirty="0"/>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622336490"/>
              </p:ext>
            </p:extLst>
          </p:nvPr>
        </p:nvGraphicFramePr>
        <p:xfrm>
          <a:off x="1882773" y="1628775"/>
          <a:ext cx="7206093" cy="376284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err="1">
                          <a:solidFill>
                            <a:schemeClr val="bg1"/>
                          </a:solidFill>
                        </a:rPr>
                        <a:t>Number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Change -1 year</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The Stockholm Region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Q1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err="1">
                          <a:solidFill>
                            <a:schemeClr val="bg1"/>
                          </a:solidFill>
                        </a:rPr>
                        <a:t>Number</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err="1"/>
                        <a:t>Armed</a:t>
                      </a:r>
                      <a:r>
                        <a:rPr lang="sv-SE" sz="800" b="0" dirty="0"/>
                        <a:t> </a:t>
                      </a:r>
                      <a:r>
                        <a:rPr lang="sv-SE" sz="800" b="0" dirty="0" err="1"/>
                        <a:t>forces</a:t>
                      </a:r>
                      <a:r>
                        <a:rPr lang="sv-SE" sz="800" b="0" dirty="0"/>
                        <a:t> </a:t>
                      </a:r>
                      <a:r>
                        <a:rPr lang="sv-SE" sz="800" b="0" dirty="0" err="1"/>
                        <a:t>occupations</a:t>
                      </a:r>
                      <a:endParaRPr lang="sv-SE" sz="800" b="0" dirty="0"/>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N/A</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N/A</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Managers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182 300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Occupations requiring advanced level of higher education</a:t>
                      </a:r>
                      <a:endParaRPr lang="sv-SE" sz="800" dirty="0"/>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783 300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Occupations requiring higher education qualifications or equivalent</a:t>
                      </a:r>
                      <a:endParaRPr lang="sv-SE" sz="800" dirty="0"/>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404 500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Administration and customer service clerks</a:t>
                      </a:r>
                      <a:endParaRPr lang="sv-SE" sz="800" dirty="0"/>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162 300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Service, care and shop sales workers</a:t>
                      </a:r>
                      <a:endParaRPr lang="sv-SE" sz="800" dirty="0"/>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341 700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Agricultural, horticultural, forestry and fishery workers</a:t>
                      </a:r>
                      <a:endParaRPr lang="sv-SE" sz="800" dirty="0"/>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8 900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-19,1</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Building</a:t>
                      </a:r>
                      <a:r>
                        <a:rPr lang="sv-SE" sz="800" dirty="0"/>
                        <a:t> and </a:t>
                      </a:r>
                      <a:r>
                        <a:rPr lang="sv-SE" sz="800" dirty="0" err="1"/>
                        <a:t>manufacturing</a:t>
                      </a:r>
                      <a:r>
                        <a:rPr lang="sv-SE" sz="800" dirty="0"/>
                        <a:t> </a:t>
                      </a:r>
                      <a:r>
                        <a:rPr lang="sv-SE" sz="800" dirty="0" err="1"/>
                        <a:t>workers</a:t>
                      </a:r>
                      <a:endParaRPr lang="sv-SE" sz="800" dirty="0"/>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166 300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Mechanical manufacturing and transport workers, etc.</a:t>
                      </a:r>
                      <a:endParaRPr lang="sv-SE" sz="800" dirty="0"/>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115 400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Elementary</a:t>
                      </a:r>
                      <a:r>
                        <a:rPr lang="sv-SE" sz="800" dirty="0"/>
                        <a:t> </a:t>
                      </a:r>
                      <a:r>
                        <a:rPr lang="sv-SE" sz="800" dirty="0" err="1"/>
                        <a:t>occupations</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N/A</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N/A</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N/A</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err="1"/>
                        <a:t>Unspecified</a:t>
                      </a:r>
                      <a:endParaRPr lang="sv-SE" sz="800" b="0" dirty="0"/>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62 600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62 600</a:t>
                      </a:r>
                    </a:p>
                  </a:txBody>
                  <a:tcPr marL="9525" marR="9525" marT="9525" marB="0" anchor="ctr"/>
                </a:tc>
                <a:tc>
                  <a:txBody>
                    <a:bodyPr/>
                    <a:lstStyle/>
                    <a:p>
                      <a:pPr algn="ctr" rtl="0" fontAlgn="ctr"/>
                      <a:r>
                        <a:rPr lang="sv-SE" sz="800" b="0" i="0" u="none" strike="noStrike">
                          <a:solidFill>
                            <a:srgbClr val="000000"/>
                          </a:solidFill>
                          <a:effectLst/>
                          <a:latin typeface="+mn-lt"/>
                        </a:rPr>
                        <a:t>N/A</a:t>
                      </a:r>
                      <a:endParaRPr lang="sv-SE" sz="8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Employed in Sweden</a:t>
                      </a:r>
                    </a:p>
                  </a:txBody>
                  <a:tcP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2 330 400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Employed</a:t>
                      </a:r>
                      <a:r>
                        <a:rPr lang="sv-SE" sz="800" dirty="0"/>
                        <a:t> </a:t>
                      </a:r>
                      <a:r>
                        <a:rPr lang="sv-SE" sz="800" dirty="0" err="1"/>
                        <a:t>Abroad</a:t>
                      </a:r>
                      <a:endParaRPr lang="sv-SE" sz="800" dirty="0"/>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9 300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10,7</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rtl="0" fontAlgn="ctr"/>
                      <a:r>
                        <a:rPr lang="sv-SE" sz="800" b="1" i="0" u="none" strike="noStrike">
                          <a:solidFill>
                            <a:srgbClr val="000000"/>
                          </a:solidFill>
                          <a:effectLst/>
                          <a:latin typeface="Futura Std Book" panose="020B0502020204020303"/>
                        </a:rPr>
                        <a:t>2 342 900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52 400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455814"/>
            <a:ext cx="1435008" cy="338554"/>
          </a:xfrm>
          <a:prstGeom prst="rect">
            <a:avLst/>
          </a:prstGeom>
          <a:noFill/>
        </p:spPr>
        <p:txBody>
          <a:bodyPr wrap="none" rtlCol="0">
            <a:spAutoFit/>
          </a:bodyPr>
          <a:lstStyle/>
          <a:p>
            <a:r>
              <a:rPr lang="sv-SE" sz="800" dirty="0"/>
              <a:t>Source: </a:t>
            </a:r>
            <a:r>
              <a:rPr lang="sv-SE" sz="800" dirty="0" err="1"/>
              <a:t>Statistics</a:t>
            </a:r>
            <a:r>
              <a:rPr lang="sv-SE" sz="800" dirty="0"/>
              <a:t> Sweden</a:t>
            </a:r>
          </a:p>
          <a:p>
            <a:endParaRPr lang="sv-SE" sz="800" dirty="0"/>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err="1"/>
              <a:t>Recently</a:t>
            </a:r>
            <a:r>
              <a:rPr lang="sv-SE" dirty="0"/>
              <a:t> </a:t>
            </a:r>
            <a:r>
              <a:rPr lang="sv-SE" dirty="0" err="1"/>
              <a:t>listed</a:t>
            </a:r>
            <a:r>
              <a:rPr lang="sv-SE" dirty="0"/>
              <a:t> positions</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2558714" cy="215444"/>
          </a:xfrm>
          <a:prstGeom prst="rect">
            <a:avLst/>
          </a:prstGeom>
          <a:noFill/>
        </p:spPr>
        <p:txBody>
          <a:bodyPr wrap="none" rtlCol="0">
            <a:spAutoFit/>
          </a:bodyPr>
          <a:lstStyle/>
          <a:p>
            <a:r>
              <a:rPr lang="en-US" sz="800" dirty="0"/>
              <a:t>Source: The Swedish Public Employment Service</a:t>
            </a:r>
            <a:endParaRPr lang="sv-SE" sz="800" dirty="0"/>
          </a:p>
        </p:txBody>
      </p:sp>
      <p:sp>
        <p:nvSpPr>
          <p:cNvPr id="10" name="Rektangel 9">
            <a:extLst>
              <a:ext uri="{FF2B5EF4-FFF2-40B4-BE49-F238E27FC236}">
                <a16:creationId xmlns:a16="http://schemas.microsoft.com/office/drawing/2014/main" id="{5172B7A3-1950-454E-A840-C9FF0842E69C}"/>
              </a:ext>
            </a:extLst>
          </p:cNvPr>
          <p:cNvSpPr/>
          <p:nvPr/>
        </p:nvSpPr>
        <p:spPr>
          <a:xfrm>
            <a:off x="6744447" y="3429001"/>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6" y="1700613"/>
            <a:ext cx="4725915" cy="1724136"/>
          </a:xfrm>
        </p:spPr>
        <p:txBody>
          <a:bodyPr/>
          <a:lstStyle/>
          <a:p>
            <a:pPr marL="285750" lvl="0" indent="-285750">
              <a:lnSpc>
                <a:spcPct val="107000"/>
              </a:lnSpc>
              <a:buFont typeface="Arial" panose="020B0604020202020204" pitchFamily="34" charset="0"/>
              <a:buChar char="•"/>
              <a:tabLst>
                <a:tab pos="457200" algn="l"/>
              </a:tabLst>
            </a:pPr>
            <a:r>
              <a:rPr lang="en-US" sz="1400" dirty="0">
                <a:effectLst/>
                <a:ea typeface="Calibri" panose="020F0502020204030204" pitchFamily="34" charset="0"/>
                <a:cs typeface="Times New Roman" panose="02020603050405020304" pitchFamily="18" charset="0"/>
              </a:rPr>
              <a:t>The number of vacant jobs listed at the Swedish Public Employment Service grew by 72 percent in the Stockholm region. </a:t>
            </a:r>
          </a:p>
          <a:p>
            <a:pPr marL="285750" lvl="0" indent="-285750">
              <a:lnSpc>
                <a:spcPct val="107000"/>
              </a:lnSpc>
              <a:buFont typeface="Arial" panose="020B0604020202020204" pitchFamily="34" charset="0"/>
              <a:buChar char="•"/>
              <a:tabLst>
                <a:tab pos="457200" algn="l"/>
              </a:tabLst>
            </a:pPr>
            <a:r>
              <a:rPr lang="en-US" sz="1400" dirty="0">
                <a:effectLst/>
                <a:ea typeface="Calibri" panose="020F0502020204030204" pitchFamily="34" charset="0"/>
                <a:cs typeface="Times New Roman" panose="02020603050405020304" pitchFamily="18" charset="0"/>
              </a:rPr>
              <a:t>The number of new vacancies registered grew most within hotels and restaurants, followed by transport companies and retail.</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5972431"/>
            <a:ext cx="869149" cy="184666"/>
          </a:xfrm>
          <a:prstGeom prst="rect">
            <a:avLst/>
          </a:prstGeom>
          <a:noFill/>
        </p:spPr>
        <p:txBody>
          <a:bodyPr wrap="none" rtlCol="0">
            <a:spAutoFit/>
          </a:bodyPr>
          <a:lstStyle/>
          <a:p>
            <a:r>
              <a:rPr lang="sv-SE" sz="600" dirty="0"/>
              <a:t>* Last </a:t>
            </a:r>
            <a:r>
              <a:rPr lang="sv-SE" sz="600" dirty="0" err="1"/>
              <a:t>four</a:t>
            </a:r>
            <a:r>
              <a:rPr lang="sv-SE" sz="600" dirty="0"/>
              <a:t> </a:t>
            </a:r>
            <a:r>
              <a:rPr lang="sv-SE" sz="600" dirty="0" err="1"/>
              <a:t>quarters</a:t>
            </a:r>
            <a:endParaRPr lang="sv-SE" sz="600" dirty="0"/>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5960286" cy="492443"/>
          </a:xfrm>
          <a:prstGeom prst="rect">
            <a:avLst/>
          </a:prstGeom>
          <a:noFill/>
        </p:spPr>
        <p:txBody>
          <a:bodyPr wrap="none" rtlCol="0">
            <a:spAutoFit/>
          </a:bodyPr>
          <a:lstStyle/>
          <a:p>
            <a:r>
              <a:rPr lang="en-US" sz="1400" b="1" dirty="0"/>
              <a:t>Recently listed positions at the Swedish Public Employment Service</a:t>
            </a:r>
            <a:br>
              <a:rPr lang="sv-SE" sz="1400" dirty="0"/>
            </a:br>
            <a:r>
              <a:rPr lang="sv-SE" sz="1200" dirty="0"/>
              <a:t>Index 100 = 2012 Q1</a:t>
            </a:r>
            <a:endParaRPr lang="sv-SE" sz="1400" dirty="0"/>
          </a:p>
        </p:txBody>
      </p:sp>
      <p:graphicFrame>
        <p:nvGraphicFramePr>
          <p:cNvPr id="26" name="Tabell 25">
            <a:extLst>
              <a:ext uri="{FF2B5EF4-FFF2-40B4-BE49-F238E27FC236}">
                <a16:creationId xmlns:a16="http://schemas.microsoft.com/office/drawing/2014/main" id="{183E5421-7877-4D4B-AE95-F26FC9E6CAC2}"/>
              </a:ext>
            </a:extLst>
          </p:cNvPr>
          <p:cNvGraphicFramePr>
            <a:graphicFrameLocks noGrp="1"/>
          </p:cNvGraphicFramePr>
          <p:nvPr>
            <p:extLst>
              <p:ext uri="{D42A27DB-BD31-4B8C-83A1-F6EECF244321}">
                <p14:modId xmlns:p14="http://schemas.microsoft.com/office/powerpoint/2010/main" val="3613267648"/>
              </p:ext>
            </p:extLst>
          </p:nvPr>
        </p:nvGraphicFramePr>
        <p:xfrm>
          <a:off x="6830111" y="3598284"/>
          <a:ext cx="4293326" cy="2266427"/>
        </p:xfrm>
        <a:graphic>
          <a:graphicData uri="http://schemas.openxmlformats.org/drawingml/2006/table">
            <a:tbl>
              <a:tblPr bandRow="1">
                <a:tableStyleId>{2D5ABB26-0587-4C30-8999-92F81FD0307C}</a:tableStyleId>
              </a:tblPr>
              <a:tblGrid>
                <a:gridCol w="1265495">
                  <a:extLst>
                    <a:ext uri="{9D8B030D-6E8A-4147-A177-3AD203B41FA5}">
                      <a16:colId xmlns:a16="http://schemas.microsoft.com/office/drawing/2014/main" val="1678076792"/>
                    </a:ext>
                  </a:extLst>
                </a:gridCol>
                <a:gridCol w="652345">
                  <a:extLst>
                    <a:ext uri="{9D8B030D-6E8A-4147-A177-3AD203B41FA5}">
                      <a16:colId xmlns:a16="http://schemas.microsoft.com/office/drawing/2014/main" val="2601369493"/>
                    </a:ext>
                  </a:extLst>
                </a:gridCol>
                <a:gridCol w="593147">
                  <a:extLst>
                    <a:ext uri="{9D8B030D-6E8A-4147-A177-3AD203B41FA5}">
                      <a16:colId xmlns:a16="http://schemas.microsoft.com/office/drawing/2014/main" val="2395970223"/>
                    </a:ext>
                  </a:extLst>
                </a:gridCol>
                <a:gridCol w="585042">
                  <a:extLst>
                    <a:ext uri="{9D8B030D-6E8A-4147-A177-3AD203B41FA5}">
                      <a16:colId xmlns:a16="http://schemas.microsoft.com/office/drawing/2014/main" val="3235649811"/>
                    </a:ext>
                  </a:extLst>
                </a:gridCol>
                <a:gridCol w="682294">
                  <a:extLst>
                    <a:ext uri="{9D8B030D-6E8A-4147-A177-3AD203B41FA5}">
                      <a16:colId xmlns:a16="http://schemas.microsoft.com/office/drawing/2014/main" val="1050073455"/>
                    </a:ext>
                  </a:extLst>
                </a:gridCol>
                <a:gridCol w="515003">
                  <a:extLst>
                    <a:ext uri="{9D8B030D-6E8A-4147-A177-3AD203B41FA5}">
                      <a16:colId xmlns:a16="http://schemas.microsoft.com/office/drawing/2014/main" val="3827523272"/>
                    </a:ext>
                  </a:extLst>
                </a:gridCol>
              </a:tblGrid>
              <a:tr h="161505">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144000" marR="9525" marT="9525" marB="0" anchor="b"/>
                </a:tc>
                <a:tc>
                  <a:txBody>
                    <a:bodyPr/>
                    <a:lstStyle/>
                    <a:p>
                      <a:pPr algn="ctr"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700" u="none" strike="noStrike" dirty="0">
                          <a:effectLst/>
                        </a:rPr>
                        <a:t>Change (%)</a:t>
                      </a:r>
                      <a:endParaRPr lang="sv-SE" sz="7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700" u="none" strike="noStrike">
                          <a:effectLst/>
                        </a:rPr>
                        <a:t>R12*</a:t>
                      </a:r>
                      <a:endParaRPr lang="sv-SE" sz="7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9582">
                <a:tc>
                  <a:txBody>
                    <a:bodyPr/>
                    <a:lstStyle/>
                    <a:p>
                      <a:pPr algn="ctr" rtl="0" fontAlgn="b"/>
                      <a:endParaRPr lang="sv-SE" sz="700" b="0" i="0" u="none" strike="noStrike" dirty="0">
                        <a:solidFill>
                          <a:srgbClr val="000000"/>
                        </a:solidFill>
                        <a:effectLst/>
                        <a:latin typeface="Futura Std Book" panose="020B0502020204020303" pitchFamily="34" charset="0"/>
                      </a:endParaRPr>
                    </a:p>
                  </a:txBody>
                  <a:tcPr marL="144000" marR="9525" marT="9525" marB="0" anchor="b"/>
                </a:tc>
                <a:tc>
                  <a:txBody>
                    <a:bodyPr/>
                    <a:lstStyle/>
                    <a:p>
                      <a:pPr algn="ctr" rtl="0" fontAlgn="b"/>
                      <a:r>
                        <a:rPr lang="sv-SE" sz="700" u="none" strike="noStrike" dirty="0">
                          <a:effectLst/>
                        </a:rPr>
                        <a:t>2022 Q1</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-1 year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-5 </a:t>
                      </a:r>
                      <a:r>
                        <a:rPr lang="sv-SE" sz="700" u="none" strike="noStrike" dirty="0" err="1">
                          <a:effectLst/>
                        </a:rPr>
                        <a:t>years</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err="1">
                          <a:effectLst/>
                        </a:rPr>
                        <a:t>Ch</a:t>
                      </a:r>
                      <a:r>
                        <a:rPr lang="sv-SE" sz="700" u="none" strike="noStrike" dirty="0">
                          <a:effectLst/>
                        </a:rPr>
                        <a:t>., %</a:t>
                      </a:r>
                      <a:endParaRPr lang="sv-SE" sz="7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193534">
                <a:tc>
                  <a:txBody>
                    <a:bodyPr/>
                    <a:lstStyle/>
                    <a:p>
                      <a:pPr marL="72000" algn="l" fontAlgn="b"/>
                      <a:r>
                        <a:rPr lang="sv-SE" sz="800" b="1" u="none" strike="noStrike" dirty="0">
                          <a:effectLst/>
                        </a:rPr>
                        <a:t>The Stockholm Region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235 620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72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31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713 937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76 </a:t>
                      </a:r>
                    </a:p>
                  </a:txBody>
                  <a:tcPr marL="9525" marR="9525" marT="9525" marB="0" anchor="b"/>
                </a:tc>
                <a:extLst>
                  <a:ext uri="{0D108BD9-81ED-4DB2-BD59-A6C34878D82A}">
                    <a16:rowId xmlns:a16="http://schemas.microsoft.com/office/drawing/2014/main" val="1544414373"/>
                  </a:ext>
                </a:extLst>
              </a:tr>
              <a:tr h="193534">
                <a:tc>
                  <a:txBody>
                    <a:bodyPr/>
                    <a:lstStyle/>
                    <a:p>
                      <a:pPr marL="72000" algn="l" fontAlgn="b"/>
                      <a:r>
                        <a:rPr lang="sv-SE" sz="800" b="1" u="none" strike="noStrike" dirty="0">
                          <a:effectLst/>
                        </a:rPr>
                        <a:t>Rest of Sweden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269 235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55</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32</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802 020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59</a:t>
                      </a:r>
                    </a:p>
                  </a:txBody>
                  <a:tcPr marL="9525" marR="9525" marT="9525" marB="0" anchor="b"/>
                </a:tc>
                <a:extLst>
                  <a:ext uri="{0D108BD9-81ED-4DB2-BD59-A6C34878D82A}">
                    <a16:rowId xmlns:a16="http://schemas.microsoft.com/office/drawing/2014/main" val="4178915708"/>
                  </a:ext>
                </a:extLst>
              </a:tr>
              <a:tr h="193534">
                <a:tc>
                  <a:txBody>
                    <a:bodyPr/>
                    <a:lstStyle/>
                    <a:p>
                      <a:pPr marL="72000" algn="l" fontAlgn="b"/>
                      <a:r>
                        <a:rPr lang="sv-SE" sz="800" u="none" strike="noStrike" dirty="0">
                          <a:effectLst/>
                        </a:rPr>
                        <a:t>Stockholm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132 331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408 955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91</a:t>
                      </a:r>
                    </a:p>
                  </a:txBody>
                  <a:tcPr marL="9525" marR="9525" marT="9525" marB="0" anchor="b"/>
                </a:tc>
                <a:extLst>
                  <a:ext uri="{0D108BD9-81ED-4DB2-BD59-A6C34878D82A}">
                    <a16:rowId xmlns:a16="http://schemas.microsoft.com/office/drawing/2014/main" val="1554613420"/>
                  </a:ext>
                </a:extLst>
              </a:tr>
              <a:tr h="193534">
                <a:tc>
                  <a:txBody>
                    <a:bodyPr/>
                    <a:lstStyle/>
                    <a:p>
                      <a:pPr marL="72000" algn="l" fontAlgn="b"/>
                      <a:r>
                        <a:rPr lang="sv-SE" sz="800" u="none" strike="noStrike" dirty="0">
                          <a:effectLst/>
                        </a:rPr>
                        <a:t>Uppsala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16 574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49 971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62</a:t>
                      </a:r>
                    </a:p>
                  </a:txBody>
                  <a:tcPr marL="9525" marR="9525" marT="9525" marB="0" anchor="b"/>
                </a:tc>
                <a:extLst>
                  <a:ext uri="{0D108BD9-81ED-4DB2-BD59-A6C34878D82A}">
                    <a16:rowId xmlns:a16="http://schemas.microsoft.com/office/drawing/2014/main" val="923977588"/>
                  </a:ext>
                </a:extLst>
              </a:tr>
              <a:tr h="193534">
                <a:tc>
                  <a:txBody>
                    <a:bodyPr/>
                    <a:lstStyle/>
                    <a:p>
                      <a:pPr marL="72000" algn="l" fontAlgn="b"/>
                      <a:r>
                        <a:rPr lang="sv-SE" sz="800" u="none" strike="noStrike" dirty="0">
                          <a:effectLst/>
                        </a:rPr>
                        <a:t>Södermanland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12 901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37 417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69</a:t>
                      </a:r>
                    </a:p>
                  </a:txBody>
                  <a:tcPr marL="9525" marR="9525" marT="9525" marB="0" anchor="b"/>
                </a:tc>
                <a:extLst>
                  <a:ext uri="{0D108BD9-81ED-4DB2-BD59-A6C34878D82A}">
                    <a16:rowId xmlns:a16="http://schemas.microsoft.com/office/drawing/2014/main" val="969307260"/>
                  </a:ext>
                </a:extLst>
              </a:tr>
              <a:tr h="193534">
                <a:tc>
                  <a:txBody>
                    <a:bodyPr/>
                    <a:lstStyle/>
                    <a:p>
                      <a:pPr marL="72000" algn="l" fontAlgn="b"/>
                      <a:r>
                        <a:rPr lang="sv-SE" sz="800" u="none" strike="noStrike" dirty="0">
                          <a:effectLst/>
                        </a:rPr>
                        <a:t>Östergötland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23 208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71 020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57</a:t>
                      </a:r>
                    </a:p>
                  </a:txBody>
                  <a:tcPr marL="9525" marR="9525" marT="9525" marB="0" anchor="b"/>
                </a:tc>
                <a:extLst>
                  <a:ext uri="{0D108BD9-81ED-4DB2-BD59-A6C34878D82A}">
                    <a16:rowId xmlns:a16="http://schemas.microsoft.com/office/drawing/2014/main" val="604524990"/>
                  </a:ext>
                </a:extLst>
              </a:tr>
              <a:tr h="193534">
                <a:tc>
                  <a:txBody>
                    <a:bodyPr/>
                    <a:lstStyle/>
                    <a:p>
                      <a:pPr marL="72000" algn="l" fontAlgn="b"/>
                      <a:r>
                        <a:rPr lang="sv-SE" sz="800" u="none" strike="noStrike" dirty="0">
                          <a:effectLst/>
                        </a:rPr>
                        <a:t>Örebro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14 166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38 984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60</a:t>
                      </a:r>
                    </a:p>
                  </a:txBody>
                  <a:tcPr marL="9525" marR="9525" marT="9525" marB="0" anchor="b"/>
                </a:tc>
                <a:extLst>
                  <a:ext uri="{0D108BD9-81ED-4DB2-BD59-A6C34878D82A}">
                    <a16:rowId xmlns:a16="http://schemas.microsoft.com/office/drawing/2014/main" val="2311283792"/>
                  </a:ext>
                </a:extLst>
              </a:tr>
              <a:tr h="193534">
                <a:tc>
                  <a:txBody>
                    <a:bodyPr/>
                    <a:lstStyle/>
                    <a:p>
                      <a:pPr marL="72000" algn="l" fontAlgn="b"/>
                      <a:r>
                        <a:rPr lang="sv-SE" sz="800" u="none" strike="noStrike" dirty="0">
                          <a:effectLst/>
                        </a:rPr>
                        <a:t>Västmanland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12 773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36 524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51</a:t>
                      </a:r>
                    </a:p>
                  </a:txBody>
                  <a:tcPr marL="9525" marR="9525" marT="9525" marB="0" anchor="b"/>
                </a:tc>
                <a:extLst>
                  <a:ext uri="{0D108BD9-81ED-4DB2-BD59-A6C34878D82A}">
                    <a16:rowId xmlns:a16="http://schemas.microsoft.com/office/drawing/2014/main" val="1821739583"/>
                  </a:ext>
                </a:extLst>
              </a:tr>
              <a:tr h="193534">
                <a:tc>
                  <a:txBody>
                    <a:bodyPr/>
                    <a:lstStyle/>
                    <a:p>
                      <a:pPr marL="72000" algn="l" fontAlgn="b"/>
                      <a:r>
                        <a:rPr lang="sv-SE" sz="800" u="none" strike="noStrike" dirty="0">
                          <a:effectLst/>
                        </a:rPr>
                        <a:t>Dalarna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12 498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38 138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56</a:t>
                      </a:r>
                    </a:p>
                  </a:txBody>
                  <a:tcPr marL="9525" marR="9525" marT="9525" marB="0" anchor="b"/>
                </a:tc>
                <a:extLst>
                  <a:ext uri="{0D108BD9-81ED-4DB2-BD59-A6C34878D82A}">
                    <a16:rowId xmlns:a16="http://schemas.microsoft.com/office/drawing/2014/main" val="2127214107"/>
                  </a:ext>
                </a:extLst>
              </a:tr>
              <a:tr h="193534">
                <a:tc>
                  <a:txBody>
                    <a:bodyPr/>
                    <a:lstStyle/>
                    <a:p>
                      <a:pPr marL="72000" algn="l" fontAlgn="b"/>
                      <a:r>
                        <a:rPr lang="sv-SE" sz="800" u="none" strike="noStrike" dirty="0">
                          <a:effectLst/>
                        </a:rPr>
                        <a:t>Gävleborg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11 169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32 928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55</a:t>
                      </a:r>
                    </a:p>
                  </a:txBody>
                  <a:tcPr marL="9525" marR="9525" marT="9525" marB="0" anchor="b"/>
                </a:tc>
                <a:extLst>
                  <a:ext uri="{0D108BD9-81ED-4DB2-BD59-A6C34878D82A}">
                    <a16:rowId xmlns:a16="http://schemas.microsoft.com/office/drawing/2014/main" val="216829240"/>
                  </a:ext>
                </a:extLst>
              </a:tr>
            </a:tbl>
          </a:graphicData>
        </a:graphic>
      </p:graphicFrame>
      <p:sp>
        <p:nvSpPr>
          <p:cNvPr id="29" name="textruta 28">
            <a:extLst>
              <a:ext uri="{FF2B5EF4-FFF2-40B4-BE49-F238E27FC236}">
                <a16:creationId xmlns:a16="http://schemas.microsoft.com/office/drawing/2014/main" id="{D98D1670-4B71-4E62-AE52-2B84FA711C16}"/>
              </a:ext>
            </a:extLst>
          </p:cNvPr>
          <p:cNvSpPr txBox="1"/>
          <p:nvPr/>
        </p:nvSpPr>
        <p:spPr>
          <a:xfrm>
            <a:off x="6830110" y="3428999"/>
            <a:ext cx="1951175" cy="276999"/>
          </a:xfrm>
          <a:prstGeom prst="rect">
            <a:avLst/>
          </a:prstGeom>
          <a:noFill/>
        </p:spPr>
        <p:txBody>
          <a:bodyPr wrap="none" rtlCol="0">
            <a:spAutoFit/>
          </a:bodyPr>
          <a:lstStyle/>
          <a:p>
            <a:r>
              <a:rPr lang="sv-SE" sz="1200" b="1" dirty="0" err="1">
                <a:cs typeface="Arial" panose="020B0604020202020204" pitchFamily="34" charset="0"/>
              </a:rPr>
              <a:t>Recently</a:t>
            </a:r>
            <a:r>
              <a:rPr lang="sv-SE" sz="1200" b="1" dirty="0">
                <a:cs typeface="Arial" panose="020B0604020202020204" pitchFamily="34" charset="0"/>
              </a:rPr>
              <a:t> </a:t>
            </a:r>
            <a:r>
              <a:rPr lang="sv-SE" sz="1200" b="1" dirty="0" err="1">
                <a:cs typeface="Arial" panose="020B0604020202020204" pitchFamily="34" charset="0"/>
              </a:rPr>
              <a:t>listed</a:t>
            </a:r>
            <a:r>
              <a:rPr lang="sv-SE" sz="1200" b="1" dirty="0">
                <a:cs typeface="Arial" panose="020B0604020202020204" pitchFamily="34" charset="0"/>
              </a:rPr>
              <a:t> positions</a:t>
            </a:r>
          </a:p>
        </p:txBody>
      </p:sp>
      <p:graphicFrame>
        <p:nvGraphicFramePr>
          <p:cNvPr id="13" name="Diagram 1">
            <a:extLst>
              <a:ext uri="{FF2B5EF4-FFF2-40B4-BE49-F238E27FC236}">
                <a16:creationId xmlns:a16="http://schemas.microsoft.com/office/drawing/2014/main" id="{FC890888-DFFE-4BA8-A974-DBC92FB2251C}"/>
              </a:ext>
            </a:extLst>
          </p:cNvPr>
          <p:cNvGraphicFramePr>
            <a:graphicFrameLocks/>
          </p:cNvGraphicFramePr>
          <p:nvPr>
            <p:extLst>
              <p:ext uri="{D42A27DB-BD31-4B8C-83A1-F6EECF244321}">
                <p14:modId xmlns:p14="http://schemas.microsoft.com/office/powerpoint/2010/main" val="4232223567"/>
              </p:ext>
            </p:extLst>
          </p:nvPr>
        </p:nvGraphicFramePr>
        <p:xfrm>
          <a:off x="719274" y="1958351"/>
          <a:ext cx="5763911" cy="36813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en-US" dirty="0"/>
              <a:t>The number of people given notice</a:t>
            </a:r>
            <a:endParaRPr lang="sv-SE" dirty="0"/>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2558714" cy="215444"/>
          </a:xfrm>
          <a:prstGeom prst="rect">
            <a:avLst/>
          </a:prstGeom>
          <a:noFill/>
        </p:spPr>
        <p:txBody>
          <a:bodyPr wrap="none" rtlCol="0">
            <a:spAutoFit/>
          </a:bodyPr>
          <a:lstStyle/>
          <a:p>
            <a:r>
              <a:rPr lang="en-US" sz="800" dirty="0"/>
              <a:t>Source: The Swedish Public Employment Service</a:t>
            </a:r>
            <a:endParaRPr lang="sv-SE" sz="800" dirty="0"/>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85420" y="1777525"/>
            <a:ext cx="4692206" cy="1651475"/>
          </a:xfrm>
        </p:spPr>
        <p:txBody>
          <a:bodyPr/>
          <a:lstStyle/>
          <a:p>
            <a:pPr marL="285750" lvl="0" indent="-285750">
              <a:lnSpc>
                <a:spcPct val="107000"/>
              </a:lnSpc>
              <a:buFont typeface="Arial" panose="020B0604020202020204" pitchFamily="34" charset="0"/>
              <a:buChar char="•"/>
              <a:tabLst>
                <a:tab pos="457200" algn="l"/>
              </a:tabLst>
            </a:pPr>
            <a:r>
              <a:rPr lang="en-US" sz="1400" dirty="0">
                <a:effectLst/>
                <a:ea typeface="Calibri" panose="020F0502020204030204" pitchFamily="34" charset="0"/>
                <a:cs typeface="Times New Roman" panose="02020603050405020304" pitchFamily="18" charset="0"/>
              </a:rPr>
              <a:t>There was a decrease of 43 percent in the number of people who received layoff notifications in the Stockholm region in the quarter. </a:t>
            </a:r>
          </a:p>
          <a:p>
            <a:pPr marL="285750" lvl="0" indent="-285750">
              <a:lnSpc>
                <a:spcPct val="107000"/>
              </a:lnSpc>
              <a:buFont typeface="Arial" panose="020B0604020202020204" pitchFamily="34" charset="0"/>
              <a:buChar char="•"/>
              <a:tabLst>
                <a:tab pos="457200" algn="l"/>
              </a:tabLst>
            </a:pPr>
            <a:r>
              <a:rPr lang="en-US" sz="1400" dirty="0">
                <a:effectLst/>
                <a:ea typeface="Calibri" panose="020F0502020204030204" pitchFamily="34" charset="0"/>
                <a:cs typeface="Times New Roman" panose="02020603050405020304" pitchFamily="18" charset="0"/>
              </a:rPr>
              <a:t>However layoff notifications grew in </a:t>
            </a:r>
            <a:r>
              <a:rPr lang="en-US" sz="1400" dirty="0" err="1">
                <a:effectLst/>
                <a:ea typeface="Calibri" panose="020F0502020204030204" pitchFamily="34" charset="0"/>
                <a:cs typeface="Times New Roman" panose="02020603050405020304" pitchFamily="18" charset="0"/>
              </a:rPr>
              <a:t>Örebro</a:t>
            </a:r>
            <a:r>
              <a:rPr lang="en-US" sz="1400" dirty="0">
                <a:effectLst/>
                <a:ea typeface="Calibri" panose="020F0502020204030204" pitchFamily="34" charset="0"/>
                <a:cs typeface="Times New Roman" panose="02020603050405020304" pitchFamily="18" charset="0"/>
              </a:rPr>
              <a:t>, </a:t>
            </a:r>
            <a:r>
              <a:rPr lang="en-US" sz="1400" dirty="0" err="1">
                <a:effectLst/>
                <a:ea typeface="Calibri" panose="020F0502020204030204" pitchFamily="34" charset="0"/>
                <a:cs typeface="Times New Roman" panose="02020603050405020304" pitchFamily="18" charset="0"/>
              </a:rPr>
              <a:t>Södermanland</a:t>
            </a:r>
            <a:r>
              <a:rPr lang="en-US" sz="1400" dirty="0">
                <a:effectLst/>
                <a:ea typeface="Calibri" panose="020F0502020204030204" pitchFamily="34" charset="0"/>
                <a:cs typeface="Times New Roman" panose="02020603050405020304" pitchFamily="18" charset="0"/>
              </a:rPr>
              <a:t>, and Dalarna County.</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85419" y="3429000"/>
            <a:ext cx="2792752" cy="276999"/>
          </a:xfrm>
          <a:prstGeom prst="rect">
            <a:avLst/>
          </a:prstGeom>
          <a:noFill/>
        </p:spPr>
        <p:txBody>
          <a:bodyPr wrap="none" rtlCol="0">
            <a:spAutoFit/>
          </a:bodyPr>
          <a:lstStyle/>
          <a:p>
            <a:r>
              <a:rPr lang="en-US" sz="1200" b="1" dirty="0">
                <a:cs typeface="Arial" panose="020B0604020202020204" pitchFamily="34" charset="0"/>
              </a:rPr>
              <a:t>The number of people given notice</a:t>
            </a:r>
            <a:endParaRPr lang="sv-SE" sz="1200" b="1" dirty="0">
              <a:cs typeface="Arial" panose="020B0604020202020204" pitchFamily="34" charset="0"/>
            </a:endParaRP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5972433"/>
            <a:ext cx="869149" cy="184666"/>
          </a:xfrm>
          <a:prstGeom prst="rect">
            <a:avLst/>
          </a:prstGeom>
          <a:noFill/>
        </p:spPr>
        <p:txBody>
          <a:bodyPr wrap="none" rtlCol="0">
            <a:spAutoFit/>
          </a:bodyPr>
          <a:lstStyle/>
          <a:p>
            <a:r>
              <a:rPr lang="sv-SE" sz="600"/>
              <a:t>* Last four quarters</a:t>
            </a:r>
            <a:endParaRPr lang="sv-SE" sz="600" dirty="0"/>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3235181" cy="492443"/>
          </a:xfrm>
          <a:prstGeom prst="rect">
            <a:avLst/>
          </a:prstGeom>
          <a:noFill/>
        </p:spPr>
        <p:txBody>
          <a:bodyPr wrap="none" rtlCol="0">
            <a:spAutoFit/>
          </a:bodyPr>
          <a:lstStyle/>
          <a:p>
            <a:r>
              <a:rPr lang="en-US" sz="1400" b="1" dirty="0"/>
              <a:t>The number of people given notice</a:t>
            </a:r>
            <a:br>
              <a:rPr lang="sv-SE" sz="1400" dirty="0"/>
            </a:br>
            <a:r>
              <a:rPr lang="sv-SE" sz="1200" dirty="0"/>
              <a:t>Index 100 = 2012 Q1</a:t>
            </a:r>
            <a:endParaRPr lang="sv-SE" sz="1400" dirty="0"/>
          </a:p>
        </p:txBody>
      </p:sp>
      <p:graphicFrame>
        <p:nvGraphicFramePr>
          <p:cNvPr id="26" name="Tabell 25">
            <a:extLst>
              <a:ext uri="{FF2B5EF4-FFF2-40B4-BE49-F238E27FC236}">
                <a16:creationId xmlns:a16="http://schemas.microsoft.com/office/drawing/2014/main" id="{26664079-993C-4C2E-8CB6-73D4B5A72CE2}"/>
              </a:ext>
            </a:extLst>
          </p:cNvPr>
          <p:cNvGraphicFramePr>
            <a:graphicFrameLocks noGrp="1"/>
          </p:cNvGraphicFramePr>
          <p:nvPr>
            <p:extLst>
              <p:ext uri="{D42A27DB-BD31-4B8C-83A1-F6EECF244321}">
                <p14:modId xmlns:p14="http://schemas.microsoft.com/office/powerpoint/2010/main" val="4214815209"/>
              </p:ext>
            </p:extLst>
          </p:nvPr>
        </p:nvGraphicFramePr>
        <p:xfrm>
          <a:off x="7032035" y="3607189"/>
          <a:ext cx="4206239" cy="2306911"/>
        </p:xfrm>
        <a:graphic>
          <a:graphicData uri="http://schemas.openxmlformats.org/drawingml/2006/table">
            <a:tbl>
              <a:tblPr bandRow="1">
                <a:tableStyleId>{2D5ABB26-0587-4C30-8999-92F81FD0307C}</a:tableStyleId>
              </a:tblPr>
              <a:tblGrid>
                <a:gridCol w="1373966">
                  <a:extLst>
                    <a:ext uri="{9D8B030D-6E8A-4147-A177-3AD203B41FA5}">
                      <a16:colId xmlns:a16="http://schemas.microsoft.com/office/drawing/2014/main" val="1678076792"/>
                    </a:ext>
                  </a:extLst>
                </a:gridCol>
                <a:gridCol w="610213">
                  <a:extLst>
                    <a:ext uri="{9D8B030D-6E8A-4147-A177-3AD203B41FA5}">
                      <a16:colId xmlns:a16="http://schemas.microsoft.com/office/drawing/2014/main" val="2601369493"/>
                    </a:ext>
                  </a:extLst>
                </a:gridCol>
                <a:gridCol w="692283">
                  <a:extLst>
                    <a:ext uri="{9D8B030D-6E8A-4147-A177-3AD203B41FA5}">
                      <a16:colId xmlns:a16="http://schemas.microsoft.com/office/drawing/2014/main" val="2395970223"/>
                    </a:ext>
                  </a:extLst>
                </a:gridCol>
                <a:gridCol w="548056">
                  <a:extLst>
                    <a:ext uri="{9D8B030D-6E8A-4147-A177-3AD203B41FA5}">
                      <a16:colId xmlns:a16="http://schemas.microsoft.com/office/drawing/2014/main" val="3235649811"/>
                    </a:ext>
                  </a:extLst>
                </a:gridCol>
                <a:gridCol w="499981">
                  <a:extLst>
                    <a:ext uri="{9D8B030D-6E8A-4147-A177-3AD203B41FA5}">
                      <a16:colId xmlns:a16="http://schemas.microsoft.com/office/drawing/2014/main" val="1050073455"/>
                    </a:ext>
                  </a:extLst>
                </a:gridCol>
                <a:gridCol w="481740">
                  <a:extLst>
                    <a:ext uri="{9D8B030D-6E8A-4147-A177-3AD203B41FA5}">
                      <a16:colId xmlns:a16="http://schemas.microsoft.com/office/drawing/2014/main" val="3827523272"/>
                    </a:ext>
                  </a:extLst>
                </a:gridCol>
              </a:tblGrid>
              <a:tr h="164391">
                <a:tc>
                  <a:txBody>
                    <a:bodyPr/>
                    <a:lstStyle/>
                    <a:p>
                      <a:pPr algn="l" fontAlgn="b"/>
                      <a:r>
                        <a:rPr lang="sv-SE" sz="700" b="0" i="0" u="none" strike="noStrike" dirty="0">
                          <a:solidFill>
                            <a:srgbClr val="000000"/>
                          </a:solidFill>
                          <a:effectLst/>
                          <a:latin typeface="Arial" panose="020B0604020202020204" pitchFamily="34" charset="0"/>
                        </a:rPr>
                        <a:t> </a:t>
                      </a:r>
                    </a:p>
                  </a:txBody>
                  <a:tcPr marL="9525" marR="9525" marT="9525" marB="0" anchor="b"/>
                </a:tc>
                <a:tc>
                  <a:txBody>
                    <a:bodyPr/>
                    <a:lstStyle/>
                    <a:p>
                      <a:pPr algn="ctr"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700" u="none" strike="noStrike" dirty="0">
                          <a:effectLst/>
                        </a:rPr>
                        <a:t>Change (%)</a:t>
                      </a:r>
                      <a:endParaRPr lang="sv-SE" sz="7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700" u="none" strike="noStrike">
                          <a:effectLst/>
                        </a:rPr>
                        <a:t>R12*</a:t>
                      </a:r>
                      <a:endParaRPr lang="sv-SE" sz="7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72610">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sv-SE" sz="700" u="none" strike="noStrike" dirty="0">
                          <a:effectLst/>
                        </a:rPr>
                        <a:t>2022 Q1</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a:effectLst/>
                        </a:rPr>
                        <a:t>-1 year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a:effectLst/>
                        </a:rPr>
                        <a:t>-5 </a:t>
                      </a:r>
                      <a:r>
                        <a:rPr lang="sv-SE" sz="700" u="none" strike="noStrike" dirty="0" err="1">
                          <a:effectLst/>
                        </a:rPr>
                        <a:t>years</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err="1">
                          <a:effectLst/>
                        </a:rPr>
                        <a:t>Ch</a:t>
                      </a:r>
                      <a:r>
                        <a:rPr lang="sv-SE" sz="700" u="none" strike="noStrike" dirty="0">
                          <a:effectLst/>
                        </a:rPr>
                        <a:t>., %</a:t>
                      </a:r>
                      <a:endParaRPr lang="sv-SE" sz="7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196991">
                <a:tc>
                  <a:txBody>
                    <a:bodyPr/>
                    <a:lstStyle/>
                    <a:p>
                      <a:pPr marL="72000" algn="l" fontAlgn="b"/>
                      <a:r>
                        <a:rPr lang="sv-SE" sz="800" b="1" u="none" strike="noStrike" dirty="0">
                          <a:effectLst/>
                        </a:rPr>
                        <a:t>The Stockholm Region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3 220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-43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-26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14 281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-72 </a:t>
                      </a:r>
                    </a:p>
                  </a:txBody>
                  <a:tcPr marL="9525" marR="9525" marT="9525" marB="0" anchor="b"/>
                </a:tc>
                <a:extLst>
                  <a:ext uri="{0D108BD9-81ED-4DB2-BD59-A6C34878D82A}">
                    <a16:rowId xmlns:a16="http://schemas.microsoft.com/office/drawing/2014/main" val="1544414373"/>
                  </a:ext>
                </a:extLst>
              </a:tr>
              <a:tr h="196991">
                <a:tc>
                  <a:txBody>
                    <a:bodyPr/>
                    <a:lstStyle/>
                    <a:p>
                      <a:pPr marL="72000" algn="l" fontAlgn="b"/>
                      <a:r>
                        <a:rPr lang="sv-SE" sz="800" b="1" u="none" strike="noStrike" dirty="0">
                          <a:effectLst/>
                        </a:rPr>
                        <a:t>Rest of Sweden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1 871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-42</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-62</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9 544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-71</a:t>
                      </a:r>
                    </a:p>
                  </a:txBody>
                  <a:tcPr marL="9525" marR="9525" marT="9525" marB="0" anchor="b"/>
                </a:tc>
                <a:extLst>
                  <a:ext uri="{0D108BD9-81ED-4DB2-BD59-A6C34878D82A}">
                    <a16:rowId xmlns:a16="http://schemas.microsoft.com/office/drawing/2014/main" val="4178915708"/>
                  </a:ext>
                </a:extLst>
              </a:tr>
              <a:tr h="196991">
                <a:tc>
                  <a:txBody>
                    <a:bodyPr/>
                    <a:lstStyle/>
                    <a:p>
                      <a:pPr marL="72000" algn="l" fontAlgn="b"/>
                      <a:r>
                        <a:rPr lang="sv-SE" sz="800" u="none" strike="noStrike" dirty="0">
                          <a:effectLst/>
                        </a:rPr>
                        <a:t>Stockholm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2 232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10 824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-72</a:t>
                      </a:r>
                    </a:p>
                  </a:txBody>
                  <a:tcPr marL="9525" marR="9525" marT="9525" marB="0" anchor="b"/>
                </a:tc>
                <a:extLst>
                  <a:ext uri="{0D108BD9-81ED-4DB2-BD59-A6C34878D82A}">
                    <a16:rowId xmlns:a16="http://schemas.microsoft.com/office/drawing/2014/main" val="1554613420"/>
                  </a:ext>
                </a:extLst>
              </a:tr>
              <a:tr h="196991">
                <a:tc>
                  <a:txBody>
                    <a:bodyPr/>
                    <a:lstStyle/>
                    <a:p>
                      <a:pPr marL="72000" algn="l" fontAlgn="b"/>
                      <a:r>
                        <a:rPr lang="sv-SE" sz="800" u="none" strike="noStrike" dirty="0">
                          <a:effectLst/>
                        </a:rPr>
                        <a:t>Uppsala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68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308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-74</a:t>
                      </a:r>
                    </a:p>
                  </a:txBody>
                  <a:tcPr marL="9525" marR="9525" marT="9525" marB="0" anchor="b"/>
                </a:tc>
                <a:extLst>
                  <a:ext uri="{0D108BD9-81ED-4DB2-BD59-A6C34878D82A}">
                    <a16:rowId xmlns:a16="http://schemas.microsoft.com/office/drawing/2014/main" val="923977588"/>
                  </a:ext>
                </a:extLst>
              </a:tr>
              <a:tr h="196991">
                <a:tc>
                  <a:txBody>
                    <a:bodyPr/>
                    <a:lstStyle/>
                    <a:p>
                      <a:pPr marL="72000" algn="l" fontAlgn="b"/>
                      <a:r>
                        <a:rPr lang="sv-SE" sz="800" u="none" strike="noStrike" dirty="0">
                          <a:effectLst/>
                        </a:rPr>
                        <a:t>Södermanland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255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589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476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-70</a:t>
                      </a:r>
                    </a:p>
                  </a:txBody>
                  <a:tcPr marL="9525" marR="9525" marT="9525" marB="0" anchor="b"/>
                </a:tc>
                <a:extLst>
                  <a:ext uri="{0D108BD9-81ED-4DB2-BD59-A6C34878D82A}">
                    <a16:rowId xmlns:a16="http://schemas.microsoft.com/office/drawing/2014/main" val="3040069239"/>
                  </a:ext>
                </a:extLst>
              </a:tr>
              <a:tr h="196991">
                <a:tc>
                  <a:txBody>
                    <a:bodyPr/>
                    <a:lstStyle/>
                    <a:p>
                      <a:pPr marL="72000" algn="l" fontAlgn="b"/>
                      <a:r>
                        <a:rPr lang="sv-SE" sz="800" u="none" strike="noStrike" dirty="0">
                          <a:effectLst/>
                        </a:rPr>
                        <a:t>Östergötland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259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690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-76</a:t>
                      </a:r>
                    </a:p>
                  </a:txBody>
                  <a:tcPr marL="9525" marR="9525" marT="9525" marB="0" anchor="b"/>
                </a:tc>
                <a:extLst>
                  <a:ext uri="{0D108BD9-81ED-4DB2-BD59-A6C34878D82A}">
                    <a16:rowId xmlns:a16="http://schemas.microsoft.com/office/drawing/2014/main" val="260289198"/>
                  </a:ext>
                </a:extLst>
              </a:tr>
              <a:tr h="196991">
                <a:tc>
                  <a:txBody>
                    <a:bodyPr/>
                    <a:lstStyle/>
                    <a:p>
                      <a:pPr marL="72000" algn="l" fontAlgn="b"/>
                      <a:r>
                        <a:rPr lang="sv-SE" sz="800" u="none" strike="noStrike" dirty="0">
                          <a:effectLst/>
                        </a:rPr>
                        <a:t>Örebro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222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335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602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-56</a:t>
                      </a:r>
                    </a:p>
                  </a:txBody>
                  <a:tcPr marL="9525" marR="9525" marT="9525" marB="0" anchor="b"/>
                </a:tc>
                <a:extLst>
                  <a:ext uri="{0D108BD9-81ED-4DB2-BD59-A6C34878D82A}">
                    <a16:rowId xmlns:a16="http://schemas.microsoft.com/office/drawing/2014/main" val="3222031581"/>
                  </a:ext>
                </a:extLst>
              </a:tr>
              <a:tr h="196991">
                <a:tc>
                  <a:txBody>
                    <a:bodyPr/>
                    <a:lstStyle/>
                    <a:p>
                      <a:pPr marL="72000" algn="l" fontAlgn="b"/>
                      <a:r>
                        <a:rPr lang="sv-SE" sz="800" u="none" strike="noStrike" dirty="0">
                          <a:effectLst/>
                        </a:rPr>
                        <a:t>Västmanland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65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457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-72</a:t>
                      </a:r>
                    </a:p>
                  </a:txBody>
                  <a:tcPr marL="9525" marR="9525" marT="9525" marB="0" anchor="b"/>
                </a:tc>
                <a:extLst>
                  <a:ext uri="{0D108BD9-81ED-4DB2-BD59-A6C34878D82A}">
                    <a16:rowId xmlns:a16="http://schemas.microsoft.com/office/drawing/2014/main" val="2835388665"/>
                  </a:ext>
                </a:extLst>
              </a:tr>
              <a:tr h="196991">
                <a:tc>
                  <a:txBody>
                    <a:bodyPr/>
                    <a:lstStyle/>
                    <a:p>
                      <a:pPr marL="72000" algn="l" fontAlgn="b"/>
                      <a:r>
                        <a:rPr lang="sv-SE" sz="800" u="none" strike="noStrike" dirty="0">
                          <a:effectLst/>
                        </a:rPr>
                        <a:t>Dalarna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108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360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-78</a:t>
                      </a:r>
                    </a:p>
                  </a:txBody>
                  <a:tcPr marL="9525" marR="9525" marT="9525" marB="0" anchor="b"/>
                </a:tc>
                <a:extLst>
                  <a:ext uri="{0D108BD9-81ED-4DB2-BD59-A6C34878D82A}">
                    <a16:rowId xmlns:a16="http://schemas.microsoft.com/office/drawing/2014/main" val="2306719481"/>
                  </a:ext>
                </a:extLst>
              </a:tr>
              <a:tr h="196991">
                <a:tc>
                  <a:txBody>
                    <a:bodyPr/>
                    <a:lstStyle/>
                    <a:p>
                      <a:pPr marL="72000" algn="l" fontAlgn="b"/>
                      <a:r>
                        <a:rPr lang="sv-SE" sz="800" u="none" strike="noStrike" dirty="0">
                          <a:effectLst/>
                        </a:rPr>
                        <a:t>Gävleborg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11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564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-65</a:t>
                      </a:r>
                    </a:p>
                  </a:txBody>
                  <a:tcPr marL="9525" marR="9525" marT="9525" marB="0" anchor="b"/>
                </a:tc>
                <a:extLst>
                  <a:ext uri="{0D108BD9-81ED-4DB2-BD59-A6C34878D82A}">
                    <a16:rowId xmlns:a16="http://schemas.microsoft.com/office/drawing/2014/main" val="4051053083"/>
                  </a:ext>
                </a:extLst>
              </a:tr>
            </a:tbl>
          </a:graphicData>
        </a:graphic>
      </p:graphicFrame>
      <p:graphicFrame>
        <p:nvGraphicFramePr>
          <p:cNvPr id="13" name="Diagram 1">
            <a:extLst>
              <a:ext uri="{FF2B5EF4-FFF2-40B4-BE49-F238E27FC236}">
                <a16:creationId xmlns:a16="http://schemas.microsoft.com/office/drawing/2014/main" id="{A0BD5633-FB51-403D-9355-938629B692C4}"/>
              </a:ext>
            </a:extLst>
          </p:cNvPr>
          <p:cNvGraphicFramePr>
            <a:graphicFrameLocks/>
          </p:cNvGraphicFramePr>
          <p:nvPr>
            <p:extLst>
              <p:ext uri="{D42A27DB-BD31-4B8C-83A1-F6EECF244321}">
                <p14:modId xmlns:p14="http://schemas.microsoft.com/office/powerpoint/2010/main" val="4006284676"/>
              </p:ext>
            </p:extLst>
          </p:nvPr>
        </p:nvGraphicFramePr>
        <p:xfrm>
          <a:off x="726864" y="2025497"/>
          <a:ext cx="5946149" cy="373149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err="1"/>
              <a:t>Unemployment</a:t>
            </a:r>
            <a:endParaRPr lang="sv-SE" dirty="0"/>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3667992" cy="215444"/>
          </a:xfrm>
          <a:prstGeom prst="rect">
            <a:avLst/>
          </a:prstGeom>
          <a:noFill/>
        </p:spPr>
        <p:txBody>
          <a:bodyPr wrap="none" rtlCol="0">
            <a:spAutoFit/>
          </a:bodyPr>
          <a:lstStyle/>
          <a:p>
            <a:r>
              <a:rPr lang="en-US" sz="800" dirty="0"/>
              <a:t>Source: The Swedish Public Employment Service and Statistics Sweden</a:t>
            </a:r>
            <a:endParaRPr lang="sv-SE" sz="800" dirty="0"/>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2" y="1474307"/>
            <a:ext cx="4667523" cy="1972147"/>
          </a:xfrm>
        </p:spPr>
        <p:txBody>
          <a:bodyPr/>
          <a:lstStyle/>
          <a:p>
            <a:pPr marL="285750" lvl="0" indent="-285750">
              <a:lnSpc>
                <a:spcPct val="107000"/>
              </a:lnSpc>
              <a:buFont typeface="Arial" panose="020B0604020202020204" pitchFamily="34" charset="0"/>
              <a:buChar char="•"/>
              <a:tabLst>
                <a:tab pos="457200" algn="l"/>
              </a:tabLst>
            </a:pPr>
            <a:r>
              <a:rPr lang="en-US" sz="1400" dirty="0">
                <a:effectLst/>
                <a:ea typeface="Calibri" panose="020F0502020204030204" pitchFamily="34" charset="0"/>
                <a:cs typeface="Times New Roman" panose="02020603050405020304" pitchFamily="18" charset="0"/>
              </a:rPr>
              <a:t>Unemployment decreased by a little more than 1 percentage point during the first quarter, which corresponds to approximately 38,700 people.</a:t>
            </a:r>
          </a:p>
          <a:p>
            <a:pPr marL="285750" lvl="0" indent="-285750">
              <a:lnSpc>
                <a:spcPct val="107000"/>
              </a:lnSpc>
              <a:buFont typeface="Arial" panose="020B0604020202020204" pitchFamily="34" charset="0"/>
              <a:buChar char="•"/>
              <a:tabLst>
                <a:tab pos="457200" algn="l"/>
              </a:tabLst>
            </a:pPr>
            <a:r>
              <a:rPr lang="en-US" sz="1400" dirty="0">
                <a:effectLst/>
                <a:ea typeface="Calibri" panose="020F0502020204030204" pitchFamily="34" charset="0"/>
                <a:cs typeface="Times New Roman" panose="02020603050405020304" pitchFamily="18" charset="0"/>
              </a:rPr>
              <a:t>The lowest rate of unemployment can be found in Dalarna County (4.2%), followed by Uppsala County (4.3%). </a:t>
            </a:r>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46453"/>
            <a:ext cx="1324402" cy="276999"/>
          </a:xfrm>
          <a:prstGeom prst="rect">
            <a:avLst/>
          </a:prstGeom>
          <a:noFill/>
        </p:spPr>
        <p:txBody>
          <a:bodyPr wrap="none" rtlCol="0">
            <a:spAutoFit/>
          </a:bodyPr>
          <a:lstStyle/>
          <a:p>
            <a:r>
              <a:rPr lang="sv-SE" sz="1200" b="1">
                <a:cs typeface="Arial" panose="020B0604020202020204" pitchFamily="34" charset="0"/>
              </a:rPr>
              <a:t>Unemployment</a:t>
            </a:r>
            <a:endParaRPr lang="sv-SE" sz="1200" b="1" dirty="0">
              <a:cs typeface="Arial" panose="020B0604020202020204" pitchFamily="34" charset="0"/>
            </a:endParaRPr>
          </a:p>
        </p:txBody>
      </p:sp>
      <p:sp>
        <p:nvSpPr>
          <p:cNvPr id="19" name="textruta 18">
            <a:extLst>
              <a:ext uri="{FF2B5EF4-FFF2-40B4-BE49-F238E27FC236}">
                <a16:creationId xmlns:a16="http://schemas.microsoft.com/office/drawing/2014/main" id="{F8AD249B-55F6-456D-B812-30BDBAF78D80}"/>
              </a:ext>
            </a:extLst>
          </p:cNvPr>
          <p:cNvSpPr txBox="1"/>
          <p:nvPr/>
        </p:nvSpPr>
        <p:spPr>
          <a:xfrm>
            <a:off x="721629" y="1456854"/>
            <a:ext cx="5302934" cy="738664"/>
          </a:xfrm>
          <a:prstGeom prst="rect">
            <a:avLst/>
          </a:prstGeom>
          <a:noFill/>
        </p:spPr>
        <p:txBody>
          <a:bodyPr wrap="square" rtlCol="0">
            <a:spAutoFit/>
          </a:bodyPr>
          <a:lstStyle/>
          <a:p>
            <a:br>
              <a:rPr lang="sv-SE" sz="1400" dirty="0"/>
            </a:br>
            <a:r>
              <a:rPr lang="en-US" sz="1400" b="1" dirty="0"/>
              <a:t>Unemployment in relation to the population (%), 15-74 years</a:t>
            </a:r>
            <a:endParaRPr lang="sv-SE" sz="1400" dirty="0"/>
          </a:p>
        </p:txBody>
      </p:sp>
      <p:graphicFrame>
        <p:nvGraphicFramePr>
          <p:cNvPr id="20" name="Tabell 19">
            <a:extLst>
              <a:ext uri="{FF2B5EF4-FFF2-40B4-BE49-F238E27FC236}">
                <a16:creationId xmlns:a16="http://schemas.microsoft.com/office/drawing/2014/main" id="{FF8B7CC6-055B-42F5-9593-383DFAF2FBA4}"/>
              </a:ext>
            </a:extLst>
          </p:cNvPr>
          <p:cNvGraphicFramePr>
            <a:graphicFrameLocks noGrp="1"/>
          </p:cNvGraphicFramePr>
          <p:nvPr>
            <p:extLst>
              <p:ext uri="{D42A27DB-BD31-4B8C-83A1-F6EECF244321}">
                <p14:modId xmlns:p14="http://schemas.microsoft.com/office/powerpoint/2010/main" val="153913602"/>
              </p:ext>
            </p:extLst>
          </p:nvPr>
        </p:nvGraphicFramePr>
        <p:xfrm>
          <a:off x="6905898" y="3596751"/>
          <a:ext cx="4328160" cy="2160238"/>
        </p:xfrm>
        <a:graphic>
          <a:graphicData uri="http://schemas.openxmlformats.org/drawingml/2006/table">
            <a:tbl>
              <a:tblPr bandRow="1">
                <a:tableStyleId>{2D5ABB26-0587-4C30-8999-92F81FD0307C}</a:tableStyleId>
              </a:tblPr>
              <a:tblGrid>
                <a:gridCol w="1413791">
                  <a:extLst>
                    <a:ext uri="{9D8B030D-6E8A-4147-A177-3AD203B41FA5}">
                      <a16:colId xmlns:a16="http://schemas.microsoft.com/office/drawing/2014/main" val="1678076792"/>
                    </a:ext>
                  </a:extLst>
                </a:gridCol>
                <a:gridCol w="627899">
                  <a:extLst>
                    <a:ext uri="{9D8B030D-6E8A-4147-A177-3AD203B41FA5}">
                      <a16:colId xmlns:a16="http://schemas.microsoft.com/office/drawing/2014/main" val="2601369493"/>
                    </a:ext>
                  </a:extLst>
                </a:gridCol>
                <a:gridCol w="712349">
                  <a:extLst>
                    <a:ext uri="{9D8B030D-6E8A-4147-A177-3AD203B41FA5}">
                      <a16:colId xmlns:a16="http://schemas.microsoft.com/office/drawing/2014/main" val="2395970223"/>
                    </a:ext>
                  </a:extLst>
                </a:gridCol>
                <a:gridCol w="563942">
                  <a:extLst>
                    <a:ext uri="{9D8B030D-6E8A-4147-A177-3AD203B41FA5}">
                      <a16:colId xmlns:a16="http://schemas.microsoft.com/office/drawing/2014/main" val="3235649811"/>
                    </a:ext>
                  </a:extLst>
                </a:gridCol>
                <a:gridCol w="514474">
                  <a:extLst>
                    <a:ext uri="{9D8B030D-6E8A-4147-A177-3AD203B41FA5}">
                      <a16:colId xmlns:a16="http://schemas.microsoft.com/office/drawing/2014/main" val="1050073455"/>
                    </a:ext>
                  </a:extLst>
                </a:gridCol>
                <a:gridCol w="495705">
                  <a:extLst>
                    <a:ext uri="{9D8B030D-6E8A-4147-A177-3AD203B41FA5}">
                      <a16:colId xmlns:a16="http://schemas.microsoft.com/office/drawing/2014/main" val="3827523272"/>
                    </a:ext>
                  </a:extLst>
                </a:gridCol>
              </a:tblGrid>
              <a:tr h="255574">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a:effectLst/>
                        </a:rPr>
                        <a:t>Change</a:t>
                      </a:r>
                      <a:endParaRPr lang="sv-SE" sz="700" b="0" i="0" u="none" strike="noStrike" dirty="0">
                        <a:solidFill>
                          <a:srgbClr val="000000"/>
                        </a:solidFill>
                        <a:effectLst/>
                        <a:latin typeface="Futura Std Book" panose="020B0502020204020303" pitchFamily="34" charset="0"/>
                      </a:endParaRPr>
                    </a:p>
                  </a:txBody>
                  <a:tcPr marL="9525" marR="9525" marT="9525" marB="0" anchor="b"/>
                </a:tc>
                <a:tc gridSpan="3">
                  <a:txBody>
                    <a:bodyPr/>
                    <a:lstStyle/>
                    <a:p>
                      <a:pPr algn="ctr" rtl="0" fontAlgn="b"/>
                      <a:r>
                        <a:rPr lang="sv-SE" sz="700" u="none" strike="noStrike" dirty="0" err="1">
                          <a:effectLst/>
                        </a:rPr>
                        <a:t>Unemployed</a:t>
                      </a:r>
                      <a:r>
                        <a:rPr lang="sv-SE" sz="700" u="none" strike="noStrike" dirty="0">
                          <a:effectLst/>
                        </a:rPr>
                        <a:t> </a:t>
                      </a:r>
                      <a:r>
                        <a:rPr lang="sv-SE" sz="700" u="none" strike="noStrike" dirty="0" err="1">
                          <a:effectLst/>
                        </a:rPr>
                        <a:t>out</a:t>
                      </a:r>
                      <a:r>
                        <a:rPr lang="sv-SE" sz="700" u="none" strike="noStrike" dirty="0">
                          <a:effectLst/>
                        </a:rPr>
                        <a:t> of population, </a:t>
                      </a:r>
                    </a:p>
                    <a:p>
                      <a:pPr algn="ctr" rtl="0" fontAlgn="b"/>
                      <a:r>
                        <a:rPr lang="sv-SE" sz="700" u="none" strike="noStrike" dirty="0">
                          <a:effectLst/>
                        </a:rPr>
                        <a:t>15-74 </a:t>
                      </a:r>
                      <a:r>
                        <a:rPr lang="sv-SE" sz="700" u="none" strike="noStrike" dirty="0" err="1">
                          <a:effectLst/>
                        </a:rPr>
                        <a:t>years</a:t>
                      </a:r>
                      <a:endParaRPr lang="sv-SE" sz="7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55574">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a:effectLst/>
                        </a:rPr>
                        <a:t>2022 Q1</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a:effectLst/>
                        </a:rPr>
                        <a:t>-1 year (</a:t>
                      </a:r>
                      <a:r>
                        <a:rPr lang="sv-SE" sz="700" u="none" strike="noStrike" dirty="0" err="1">
                          <a:effectLst/>
                        </a:rPr>
                        <a:t>number</a:t>
                      </a:r>
                      <a:r>
                        <a:rPr lang="sv-SE" sz="700" u="none" strike="noStrike" dirty="0">
                          <a:effectLst/>
                        </a:rPr>
                        <a:t>)</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2022 Q1</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-1 year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-5 </a:t>
                      </a:r>
                      <a:r>
                        <a:rPr lang="sv-SE" sz="700" u="none" strike="noStrike" dirty="0" err="1">
                          <a:effectLst/>
                        </a:rPr>
                        <a:t>years</a:t>
                      </a:r>
                      <a:endParaRPr lang="sv-SE" sz="7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164909">
                <a:tc>
                  <a:txBody>
                    <a:bodyPr/>
                    <a:lstStyle/>
                    <a:p>
                      <a:pPr marL="72000" algn="l" fontAlgn="b"/>
                      <a:r>
                        <a:rPr lang="sv-SE" sz="800" b="1" u="none" strike="noStrike" dirty="0">
                          <a:effectLst/>
                        </a:rPr>
                        <a:t>The Stockholm Region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170 675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-38 712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1544414373"/>
                  </a:ext>
                </a:extLst>
              </a:tr>
              <a:tr h="164909">
                <a:tc>
                  <a:txBody>
                    <a:bodyPr/>
                    <a:lstStyle/>
                    <a:p>
                      <a:pPr marL="72000" algn="l" fontAlgn="b"/>
                      <a:r>
                        <a:rPr lang="sv-SE" sz="800" b="1" u="none" strike="noStrike" dirty="0">
                          <a:effectLst/>
                        </a:rPr>
                        <a:t>Sweden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362 661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-89 746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4178915708"/>
                  </a:ext>
                </a:extLst>
              </a:tr>
              <a:tr h="164909">
                <a:tc>
                  <a:txBody>
                    <a:bodyPr/>
                    <a:lstStyle/>
                    <a:p>
                      <a:pPr marL="72000" algn="l" fontAlgn="b"/>
                      <a:r>
                        <a:rPr lang="sv-SE" sz="800" u="none" strike="noStrike" dirty="0">
                          <a:effectLst/>
                        </a:rPr>
                        <a:t>Stockholm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83 043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-21 925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1554613420"/>
                  </a:ext>
                </a:extLst>
              </a:tr>
              <a:tr h="164909">
                <a:tc>
                  <a:txBody>
                    <a:bodyPr/>
                    <a:lstStyle/>
                    <a:p>
                      <a:pPr marL="72000" algn="l" fontAlgn="b"/>
                      <a:r>
                        <a:rPr lang="sv-SE" sz="800" u="none" strike="noStrike" dirty="0">
                          <a:effectLst/>
                        </a:rPr>
                        <a:t>Uppsala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12 554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-2 125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923977588"/>
                  </a:ext>
                </a:extLst>
              </a:tr>
              <a:tr h="164909">
                <a:tc>
                  <a:txBody>
                    <a:bodyPr/>
                    <a:lstStyle/>
                    <a:p>
                      <a:pPr marL="72000" algn="l" fontAlgn="b"/>
                      <a:r>
                        <a:rPr lang="sv-SE" sz="800" u="none" strike="noStrike" dirty="0">
                          <a:effectLst/>
                        </a:rPr>
                        <a:t>Södermanland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13 681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-2 214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2476165088"/>
                  </a:ext>
                </a:extLst>
              </a:tr>
              <a:tr h="164909">
                <a:tc>
                  <a:txBody>
                    <a:bodyPr/>
                    <a:lstStyle/>
                    <a:p>
                      <a:pPr marL="72000" algn="l" fontAlgn="b"/>
                      <a:r>
                        <a:rPr lang="sv-SE" sz="800" u="none" strike="noStrike" dirty="0">
                          <a:effectLst/>
                        </a:rPr>
                        <a:t>Östergötland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16 930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-3 384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extLst>
                  <a:ext uri="{0D108BD9-81ED-4DB2-BD59-A6C34878D82A}">
                    <a16:rowId xmlns:a16="http://schemas.microsoft.com/office/drawing/2014/main" val="1837739304"/>
                  </a:ext>
                </a:extLst>
              </a:tr>
              <a:tr h="164909">
                <a:tc>
                  <a:txBody>
                    <a:bodyPr/>
                    <a:lstStyle/>
                    <a:p>
                      <a:pPr marL="72000" algn="l" fontAlgn="b"/>
                      <a:r>
                        <a:rPr lang="sv-SE" sz="800" u="none" strike="noStrike" dirty="0">
                          <a:effectLst/>
                        </a:rPr>
                        <a:t>Örebro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11 129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-2 407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769060761"/>
                  </a:ext>
                </a:extLst>
              </a:tr>
              <a:tr h="164909">
                <a:tc>
                  <a:txBody>
                    <a:bodyPr/>
                    <a:lstStyle/>
                    <a:p>
                      <a:pPr marL="72000" algn="l" fontAlgn="b"/>
                      <a:r>
                        <a:rPr lang="sv-SE" sz="800" u="none" strike="noStrike" dirty="0">
                          <a:effectLst/>
                        </a:rPr>
                        <a:t>Västmanland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11 893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-2 505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119973538"/>
                  </a:ext>
                </a:extLst>
              </a:tr>
              <a:tr h="164909">
                <a:tc>
                  <a:txBody>
                    <a:bodyPr/>
                    <a:lstStyle/>
                    <a:p>
                      <a:pPr marL="72000" algn="l" fontAlgn="b"/>
                      <a:r>
                        <a:rPr lang="sv-SE" sz="800" u="none" strike="noStrike" dirty="0">
                          <a:effectLst/>
                        </a:rPr>
                        <a:t>Dalarna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8 561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-1 933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70328077"/>
                  </a:ext>
                </a:extLst>
              </a:tr>
              <a:tr h="164909">
                <a:tc>
                  <a:txBody>
                    <a:bodyPr/>
                    <a:lstStyle/>
                    <a:p>
                      <a:pPr marL="72000" algn="l" fontAlgn="b"/>
                      <a:r>
                        <a:rPr lang="sv-SE" sz="800" u="none" strike="noStrike" dirty="0">
                          <a:effectLst/>
                        </a:rPr>
                        <a:t>Gävleborg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12 883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-2 220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7,4</a:t>
                      </a:r>
                    </a:p>
                  </a:txBody>
                  <a:tcPr marL="9525" marR="9525" marT="9525" marB="0" anchor="ctr"/>
                </a:tc>
                <a:extLst>
                  <a:ext uri="{0D108BD9-81ED-4DB2-BD59-A6C34878D82A}">
                    <a16:rowId xmlns:a16="http://schemas.microsoft.com/office/drawing/2014/main" val="2340225126"/>
                  </a:ext>
                </a:extLst>
              </a:tr>
            </a:tbl>
          </a:graphicData>
        </a:graphic>
      </p:graphicFrame>
      <p:graphicFrame>
        <p:nvGraphicFramePr>
          <p:cNvPr id="13" name="Diagram 2">
            <a:extLst>
              <a:ext uri="{FF2B5EF4-FFF2-40B4-BE49-F238E27FC236}">
                <a16:creationId xmlns:a16="http://schemas.microsoft.com/office/drawing/2014/main" id="{288355E0-792E-4BF6-9B75-C01E3635D5FE}"/>
              </a:ext>
            </a:extLst>
          </p:cNvPr>
          <p:cNvGraphicFramePr>
            <a:graphicFrameLocks/>
          </p:cNvGraphicFramePr>
          <p:nvPr>
            <p:extLst>
              <p:ext uri="{D42A27DB-BD31-4B8C-83A1-F6EECF244321}">
                <p14:modId xmlns:p14="http://schemas.microsoft.com/office/powerpoint/2010/main" val="1879709549"/>
              </p:ext>
            </p:extLst>
          </p:nvPr>
        </p:nvGraphicFramePr>
        <p:xfrm>
          <a:off x="721629" y="2218231"/>
          <a:ext cx="5940702" cy="35115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en-US" dirty="0"/>
              <a:t>Youth unemployment and long term unemployment</a:t>
            </a:r>
            <a:endParaRPr lang="sv-SE" dirty="0"/>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602425462"/>
              </p:ext>
            </p:extLst>
          </p:nvPr>
        </p:nvGraphicFramePr>
        <p:xfrm>
          <a:off x="1882773" y="1628775"/>
          <a:ext cx="8426449" cy="3298113"/>
        </p:xfrm>
        <a:graphic>
          <a:graphicData uri="http://schemas.openxmlformats.org/drawingml/2006/table">
            <a:tbl>
              <a:tblPr firstRow="1" bandRow="1">
                <a:tableStyleId>{5C22544A-7EE6-4342-B048-85BDC9FD1C3A}</a:tableStyleId>
              </a:tblPr>
              <a:tblGrid>
                <a:gridCol w="2563392">
                  <a:extLst>
                    <a:ext uri="{9D8B030D-6E8A-4147-A177-3AD203B41FA5}">
                      <a16:colId xmlns:a16="http://schemas.microsoft.com/office/drawing/2014/main" val="452260278"/>
                    </a:ext>
                  </a:extLst>
                </a:gridCol>
                <a:gridCol w="200496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44771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l"/>
                      <a:r>
                        <a:rPr lang="sv-SE" sz="1000" b="0" dirty="0">
                          <a:solidFill>
                            <a:schemeClr val="bg1"/>
                          </a:solidFill>
                        </a:rPr>
                        <a:t>              No. of persons     </a:t>
                      </a:r>
                      <a:r>
                        <a:rPr lang="sv-SE" sz="1000" dirty="0">
                          <a:solidFill>
                            <a:schemeClr val="bg1"/>
                          </a:solidFill>
                        </a:rPr>
                        <a:t>                 </a:t>
                      </a:r>
                      <a:r>
                        <a:rPr lang="sv-SE" sz="1000" b="0" dirty="0">
                          <a:solidFill>
                            <a:schemeClr val="bg1"/>
                          </a:solidFill>
                        </a:rPr>
                        <a:t>Change (</a:t>
                      </a:r>
                      <a:r>
                        <a:rPr lang="sv-SE" sz="1000" b="0" dirty="0" err="1">
                          <a:solidFill>
                            <a:schemeClr val="bg1"/>
                          </a:solidFill>
                        </a:rPr>
                        <a:t>number</a:t>
                      </a:r>
                      <a:r>
                        <a:rPr lang="sv-SE" sz="1000" b="0" dirty="0">
                          <a:solidFill>
                            <a:schemeClr val="bg1"/>
                          </a:solidFill>
                        </a:rPr>
                        <a:t>)</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Change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475692">
                <a:tc>
                  <a:txBody>
                    <a:bodyPr/>
                    <a:lstStyle/>
                    <a:p>
                      <a:pPr algn="l"/>
                      <a:r>
                        <a:rPr lang="sv-SE" sz="1100" b="1" dirty="0">
                          <a:solidFill>
                            <a:schemeClr val="bg1"/>
                          </a:solidFill>
                        </a:rPr>
                        <a:t>The Stockholm Region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Q1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a:t>
                      </a:r>
                      <a:r>
                        <a:rPr lang="sv-SE" sz="1000" dirty="0" err="1">
                          <a:solidFill>
                            <a:schemeClr val="bg1"/>
                          </a:solidFill>
                        </a:rPr>
                        <a:t>years</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91746">
                <a:tc>
                  <a:txBody>
                    <a:bodyPr/>
                    <a:lstStyle/>
                    <a:p>
                      <a:pPr algn="l" fontAlgn="t">
                        <a:spcAft>
                          <a:spcPts val="500"/>
                        </a:spcAft>
                      </a:pPr>
                      <a:r>
                        <a:rPr lang="sv-SE" sz="800" b="0" dirty="0" err="1"/>
                        <a:t>Open</a:t>
                      </a:r>
                      <a:r>
                        <a:rPr lang="sv-SE" sz="800" b="0" dirty="0"/>
                        <a:t> </a:t>
                      </a:r>
                      <a:r>
                        <a:rPr lang="sv-SE" sz="800" b="0" dirty="0" err="1"/>
                        <a:t>unemployment</a:t>
                      </a:r>
                      <a:endParaRPr lang="sv-SE" sz="800" b="0" dirty="0"/>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83 303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-25 262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-23,3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err="1"/>
                        <a:t>whereof</a:t>
                      </a:r>
                      <a:r>
                        <a:rPr lang="sv-SE" sz="800" dirty="0"/>
                        <a:t> long-term </a:t>
                      </a:r>
                      <a:r>
                        <a:rPr lang="sv-SE" sz="800" dirty="0" err="1"/>
                        <a:t>unemployment</a:t>
                      </a:r>
                      <a:endParaRPr lang="sv-SE" sz="800" dirty="0"/>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31 994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-10 990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22,2</a:t>
                      </a:r>
                    </a:p>
                  </a:txBody>
                  <a:tcPr marL="9525" marR="9525" marT="9525" marB="0" anchor="ctr"/>
                </a:tc>
                <a:extLst>
                  <a:ext uri="{0D108BD9-81ED-4DB2-BD59-A6C34878D82A}">
                    <a16:rowId xmlns:a16="http://schemas.microsoft.com/office/drawing/2014/main" val="293360832"/>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err="1"/>
                        <a:t>whereof</a:t>
                      </a:r>
                      <a:r>
                        <a:rPr lang="sv-SE" sz="800" dirty="0"/>
                        <a:t> </a:t>
                      </a:r>
                      <a:r>
                        <a:rPr lang="sv-SE" sz="800" dirty="0" err="1"/>
                        <a:t>youth</a:t>
                      </a:r>
                      <a:r>
                        <a:rPr lang="sv-SE" sz="800" dirty="0"/>
                        <a:t> </a:t>
                      </a:r>
                      <a:r>
                        <a:rPr lang="sv-SE" sz="800" dirty="0" err="1"/>
                        <a:t>unemployment</a:t>
                      </a:r>
                      <a:endParaRPr lang="sv-SE" sz="800" dirty="0"/>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7 984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-3 236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-21,9</a:t>
                      </a:r>
                    </a:p>
                  </a:txBody>
                  <a:tcPr marL="9525" marR="9525" marT="9525" marB="0" anchor="ctr"/>
                </a:tc>
                <a:extLst>
                  <a:ext uri="{0D108BD9-81ED-4DB2-BD59-A6C34878D82A}">
                    <a16:rowId xmlns:a16="http://schemas.microsoft.com/office/drawing/2014/main" val="1559525621"/>
                  </a:ext>
                </a:extLst>
              </a:tr>
              <a:tr h="396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Active </a:t>
                      </a:r>
                      <a:r>
                        <a:rPr lang="sv-SE" sz="800" dirty="0" err="1"/>
                        <a:t>labour</a:t>
                      </a:r>
                      <a:r>
                        <a:rPr lang="sv-SE" sz="800" dirty="0"/>
                        <a:t> market </a:t>
                      </a:r>
                      <a:r>
                        <a:rPr lang="sv-SE" sz="800" dirty="0" err="1"/>
                        <a:t>programmes</a:t>
                      </a:r>
                      <a:endParaRPr lang="sv-SE" sz="800" dirty="0"/>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87 372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-13 450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14,8</a:t>
                      </a:r>
                    </a:p>
                  </a:txBody>
                  <a:tcPr marL="9525" marR="9525" marT="9525" marB="0" anchor="ctr"/>
                </a:tc>
                <a:extLst>
                  <a:ext uri="{0D108BD9-81ED-4DB2-BD59-A6C34878D82A}">
                    <a16:rowId xmlns:a16="http://schemas.microsoft.com/office/drawing/2014/main" val="1947986397"/>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800" dirty="0"/>
                        <a:t>whereof youth in active</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800" dirty="0" err="1"/>
                        <a:t>labour</a:t>
                      </a:r>
                      <a:r>
                        <a:rPr lang="en-US" sz="800" dirty="0"/>
                        <a:t> market </a:t>
                      </a:r>
                      <a:r>
                        <a:rPr lang="en-US" sz="800" dirty="0" err="1"/>
                        <a:t>programmes</a:t>
                      </a:r>
                      <a:endParaRPr lang="sv-SE" sz="800" dirty="0"/>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10 771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-4 206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-17,0</a:t>
                      </a:r>
                    </a:p>
                  </a:txBody>
                  <a:tcPr marL="9525" marR="9525" marT="9525" marB="0" anchor="ctr"/>
                </a:tc>
                <a:extLst>
                  <a:ext uri="{0D108BD9-81ED-4DB2-BD59-A6C34878D82A}">
                    <a16:rowId xmlns:a16="http://schemas.microsoft.com/office/drawing/2014/main" val="2325918200"/>
                  </a:ext>
                </a:extLst>
              </a:tr>
              <a:tr h="396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 no. of </a:t>
                      </a:r>
                      <a:r>
                        <a:rPr lang="sv-SE" sz="800" b="1" dirty="0" err="1"/>
                        <a:t>unemployed</a:t>
                      </a:r>
                      <a:endParaRPr lang="sv-SE" sz="800" b="1" dirty="0"/>
                    </a:p>
                  </a:txBody>
                  <a:tcPr anchor="ctr">
                    <a:lnL w="12700" cmpd="sng">
                      <a:noFill/>
                    </a:lnL>
                  </a:tcPr>
                </a:tc>
                <a:tc>
                  <a:txBody>
                    <a:bodyPr/>
                    <a:lstStyle/>
                    <a:p>
                      <a:pPr algn="ctr" fontAlgn="ctr"/>
                      <a:r>
                        <a:rPr lang="sv-SE" sz="800" b="1" i="0" u="none" strike="noStrike">
                          <a:solidFill>
                            <a:srgbClr val="000000"/>
                          </a:solidFill>
                          <a:effectLst/>
                          <a:latin typeface="Futura Std Book" panose="020B0502020204020303"/>
                        </a:rPr>
                        <a:t>170 675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-38 712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3944598109"/>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2558714" cy="215444"/>
          </a:xfrm>
          <a:prstGeom prst="rect">
            <a:avLst/>
          </a:prstGeom>
          <a:noFill/>
        </p:spPr>
        <p:txBody>
          <a:bodyPr wrap="none" rtlCol="0">
            <a:spAutoFit/>
          </a:bodyPr>
          <a:lstStyle/>
          <a:p>
            <a:r>
              <a:rPr lang="en-US" sz="800" dirty="0"/>
              <a:t>Source: The Swedish Public Employment Service</a:t>
            </a:r>
            <a:endParaRPr lang="sv-SE" sz="800" dirty="0"/>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Population</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435008" cy="215444"/>
          </a:xfrm>
          <a:prstGeom prst="rect">
            <a:avLst/>
          </a:prstGeom>
          <a:noFill/>
        </p:spPr>
        <p:txBody>
          <a:bodyPr wrap="none" rtlCol="0">
            <a:spAutoFit/>
          </a:bodyPr>
          <a:lstStyle/>
          <a:p>
            <a:r>
              <a:rPr lang="sv-SE" sz="800" dirty="0"/>
              <a:t>Source: </a:t>
            </a:r>
            <a:r>
              <a:rPr lang="sv-SE" sz="800" dirty="0" err="1"/>
              <a:t>Statistics</a:t>
            </a:r>
            <a:r>
              <a:rPr lang="sv-SE" sz="800" dirty="0"/>
              <a:t> Sweden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65163" y="1456854"/>
            <a:ext cx="4705202" cy="1967864"/>
          </a:xfrm>
        </p:spPr>
        <p:txBody>
          <a:bodyPr/>
          <a:lstStyle/>
          <a:p>
            <a:pPr marL="285750" indent="-285750">
              <a:buFont typeface="Arial" panose="020B0604020202020204" pitchFamily="34" charset="0"/>
              <a:buChar char="•"/>
            </a:pPr>
            <a:r>
              <a:rPr lang="en-US" sz="1400" dirty="0"/>
              <a:t>The number of inhabitants in the Stockholm region has increased by 41,300 people since last year, which is the equivalent of 0.9 percent.</a:t>
            </a:r>
          </a:p>
          <a:p>
            <a:pPr marL="285750" indent="-285750">
              <a:buFont typeface="Arial" panose="020B0604020202020204" pitchFamily="34" charset="0"/>
              <a:buChar char="•"/>
            </a:pPr>
            <a:r>
              <a:rPr lang="en-US" sz="1400" dirty="0"/>
              <a:t>Uppsala experienced the greatest growth in population (1.7 percent).</a:t>
            </a:r>
          </a:p>
          <a:p>
            <a:pPr marL="285750" indent="-285750">
              <a:buFont typeface="Arial" panose="020B0604020202020204" pitchFamily="34" charset="0"/>
              <a:buChar char="•"/>
            </a:pPr>
            <a:r>
              <a:rPr lang="en-US" sz="1400" dirty="0"/>
              <a:t>The Stockholm region accounted for more than half of Sweden’s total population growth.</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74947" cy="276999"/>
          </a:xfrm>
          <a:prstGeom prst="rect">
            <a:avLst/>
          </a:prstGeom>
          <a:noFill/>
        </p:spPr>
        <p:txBody>
          <a:bodyPr wrap="none" rtlCol="0">
            <a:spAutoFit/>
          </a:bodyPr>
          <a:lstStyle/>
          <a:p>
            <a:r>
              <a:rPr lang="sv-SE" sz="1200" b="1" dirty="0">
                <a:cs typeface="Arial" panose="020B0604020202020204" pitchFamily="34" charset="0"/>
              </a:rPr>
              <a:t>Population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2421617" cy="553998"/>
          </a:xfrm>
          <a:prstGeom prst="rect">
            <a:avLst/>
          </a:prstGeom>
          <a:noFill/>
        </p:spPr>
        <p:txBody>
          <a:bodyPr wrap="square" rtlCol="0">
            <a:spAutoFit/>
          </a:bodyPr>
          <a:lstStyle/>
          <a:p>
            <a:r>
              <a:rPr lang="sv-SE" sz="1600" b="1" dirty="0"/>
              <a:t>Population </a:t>
            </a:r>
            <a:r>
              <a:rPr lang="sv-SE" sz="1600" b="1" dirty="0" err="1"/>
              <a:t>growth</a:t>
            </a:r>
            <a:br>
              <a:rPr lang="sv-SE" sz="1600" dirty="0"/>
            </a:br>
            <a:r>
              <a:rPr lang="sv-SE" sz="1400" dirty="0"/>
              <a:t>Index 100 = 2012 Q1</a:t>
            </a:r>
            <a:endParaRPr lang="sv-SE" sz="1600" dirty="0"/>
          </a:p>
        </p:txBody>
      </p:sp>
      <p:graphicFrame>
        <p:nvGraphicFramePr>
          <p:cNvPr id="26" name="Tabell 25">
            <a:extLst>
              <a:ext uri="{FF2B5EF4-FFF2-40B4-BE49-F238E27FC236}">
                <a16:creationId xmlns:a16="http://schemas.microsoft.com/office/drawing/2014/main" id="{234A3297-0C50-42B1-BEC4-44ED1A3B10DA}"/>
              </a:ext>
            </a:extLst>
          </p:cNvPr>
          <p:cNvGraphicFramePr>
            <a:graphicFrameLocks noGrp="1"/>
          </p:cNvGraphicFramePr>
          <p:nvPr>
            <p:extLst>
              <p:ext uri="{D42A27DB-BD31-4B8C-83A1-F6EECF244321}">
                <p14:modId xmlns:p14="http://schemas.microsoft.com/office/powerpoint/2010/main" val="3926154468"/>
              </p:ext>
            </p:extLst>
          </p:nvPr>
        </p:nvGraphicFramePr>
        <p:xfrm>
          <a:off x="6938968" y="3606270"/>
          <a:ext cx="4336870" cy="2150719"/>
        </p:xfrm>
        <a:graphic>
          <a:graphicData uri="http://schemas.openxmlformats.org/drawingml/2006/table">
            <a:tbl>
              <a:tblPr bandRow="1">
                <a:tableStyleId>{2D5ABB26-0587-4C30-8999-92F81FD0307C}</a:tableStyleId>
              </a:tblPr>
              <a:tblGrid>
                <a:gridCol w="1593086">
                  <a:extLst>
                    <a:ext uri="{9D8B030D-6E8A-4147-A177-3AD203B41FA5}">
                      <a16:colId xmlns:a16="http://schemas.microsoft.com/office/drawing/2014/main" val="1678076792"/>
                    </a:ext>
                  </a:extLst>
                </a:gridCol>
                <a:gridCol w="773495">
                  <a:extLst>
                    <a:ext uri="{9D8B030D-6E8A-4147-A177-3AD203B41FA5}">
                      <a16:colId xmlns:a16="http://schemas.microsoft.com/office/drawing/2014/main" val="2601369493"/>
                    </a:ext>
                  </a:extLst>
                </a:gridCol>
                <a:gridCol w="755110">
                  <a:extLst>
                    <a:ext uri="{9D8B030D-6E8A-4147-A177-3AD203B41FA5}">
                      <a16:colId xmlns:a16="http://schemas.microsoft.com/office/drawing/2014/main" val="557263932"/>
                    </a:ext>
                  </a:extLst>
                </a:gridCol>
                <a:gridCol w="686828">
                  <a:extLst>
                    <a:ext uri="{9D8B030D-6E8A-4147-A177-3AD203B41FA5}">
                      <a16:colId xmlns:a16="http://schemas.microsoft.com/office/drawing/2014/main" val="3235649811"/>
                    </a:ext>
                  </a:extLst>
                </a:gridCol>
                <a:gridCol w="528351">
                  <a:extLst>
                    <a:ext uri="{9D8B030D-6E8A-4147-A177-3AD203B41FA5}">
                      <a16:colId xmlns:a16="http://schemas.microsoft.com/office/drawing/2014/main" val="1050073455"/>
                    </a:ext>
                  </a:extLst>
                </a:gridCol>
              </a:tblGrid>
              <a:tr h="26005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700" u="none" strike="noStrike" dirty="0">
                          <a:effectLst/>
                        </a:rPr>
                        <a:t>2022 Q1</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Change -1 year</a:t>
                      </a:r>
                      <a:endParaRPr lang="sv-SE" sz="7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700" u="none" strike="noStrike" dirty="0">
                          <a:effectLst/>
                        </a:rPr>
                        <a:t>Change (%) </a:t>
                      </a:r>
                      <a:endParaRPr lang="sv-SE" sz="7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171879">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rtl="0" fontAlgn="b"/>
                      <a:r>
                        <a:rPr lang="sv-SE" sz="700" u="none" strike="noStrike" dirty="0">
                          <a:effectLst/>
                        </a:rPr>
                        <a:t>(in </a:t>
                      </a:r>
                      <a:r>
                        <a:rPr lang="sv-SE" sz="700" u="none" strike="noStrike" dirty="0" err="1">
                          <a:effectLst/>
                        </a:rPr>
                        <a:t>thousands</a:t>
                      </a:r>
                      <a:r>
                        <a:rPr lang="sv-SE" sz="700" u="none" strike="noStrike" dirty="0">
                          <a:effectLst/>
                        </a:rPr>
                        <a:t>)</a:t>
                      </a:r>
                      <a:endParaRPr lang="sv-SE" sz="7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T>
                      <a:noFill/>
                    </a:lnT>
                  </a:tcPr>
                </a:tc>
                <a:tc>
                  <a:txBody>
                    <a:bodyPr/>
                    <a:lstStyle/>
                    <a:p>
                      <a:pPr algn="ctr" rtl="0" fontAlgn="b"/>
                      <a:r>
                        <a:rPr lang="sv-SE" sz="700" u="none" strike="noStrike" dirty="0">
                          <a:effectLst/>
                        </a:rPr>
                        <a:t>-1 year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-5 </a:t>
                      </a:r>
                      <a:r>
                        <a:rPr lang="sv-SE" sz="700" u="none" strike="noStrike" dirty="0" err="1">
                          <a:effectLst/>
                        </a:rPr>
                        <a:t>years</a:t>
                      </a:r>
                      <a:endParaRPr lang="sv-SE" sz="7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2973882648"/>
                  </a:ext>
                </a:extLst>
              </a:tr>
              <a:tr h="171879">
                <a:tc>
                  <a:txBody>
                    <a:bodyPr/>
                    <a:lstStyle/>
                    <a:p>
                      <a:pPr marL="72000" algn="l" fontAlgn="b"/>
                      <a:r>
                        <a:rPr lang="sv-SE" sz="800" b="1" u="none" strike="noStrike" dirty="0">
                          <a:effectLst/>
                        </a:rPr>
                        <a:t>The Stockholm Region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4 752,3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41,3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0,9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1544414373"/>
                  </a:ext>
                </a:extLst>
              </a:tr>
              <a:tr h="171879">
                <a:tc>
                  <a:txBody>
                    <a:bodyPr/>
                    <a:lstStyle/>
                    <a:p>
                      <a:pPr marL="72000" algn="l" fontAlgn="b"/>
                      <a:r>
                        <a:rPr lang="sv-SE" sz="800" b="1" u="none" strike="noStrike" dirty="0">
                          <a:effectLst/>
                        </a:rPr>
                        <a:t>Rest of Sweden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5 716,2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37,4 </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0,7</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3,8</a:t>
                      </a:r>
                    </a:p>
                  </a:txBody>
                  <a:tcPr marL="9525" marR="9525" marT="9525" marB="0" anchor="b"/>
                </a:tc>
                <a:extLst>
                  <a:ext uri="{0D108BD9-81ED-4DB2-BD59-A6C34878D82A}">
                    <a16:rowId xmlns:a16="http://schemas.microsoft.com/office/drawing/2014/main" val="4178915708"/>
                  </a:ext>
                </a:extLst>
              </a:tr>
              <a:tr h="171879">
                <a:tc>
                  <a:txBody>
                    <a:bodyPr/>
                    <a:lstStyle/>
                    <a:p>
                      <a:pPr marL="72000" algn="l" fontAlgn="b"/>
                      <a:r>
                        <a:rPr lang="sv-SE" sz="800" u="none" strike="noStrike" dirty="0">
                          <a:effectLst/>
                        </a:rPr>
                        <a:t>Stockholm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2 421,3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25,6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6,3</a:t>
                      </a:r>
                    </a:p>
                  </a:txBody>
                  <a:tcPr marL="9525" marR="9525" marT="9525" marB="0" anchor="b"/>
                </a:tc>
                <a:extLst>
                  <a:ext uri="{0D108BD9-81ED-4DB2-BD59-A6C34878D82A}">
                    <a16:rowId xmlns:a16="http://schemas.microsoft.com/office/drawing/2014/main" val="1554613420"/>
                  </a:ext>
                </a:extLst>
              </a:tr>
              <a:tr h="171879">
                <a:tc>
                  <a:txBody>
                    <a:bodyPr/>
                    <a:lstStyle/>
                    <a:p>
                      <a:pPr marL="72000" algn="l" fontAlgn="b"/>
                      <a:r>
                        <a:rPr lang="sv-SE" sz="800" u="none" strike="noStrike" dirty="0">
                          <a:effectLst/>
                        </a:rPr>
                        <a:t>Uppsala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396,3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9,2</a:t>
                      </a:r>
                    </a:p>
                  </a:txBody>
                  <a:tcPr marL="9525" marR="9525" marT="9525" marB="0" anchor="b"/>
                </a:tc>
                <a:extLst>
                  <a:ext uri="{0D108BD9-81ED-4DB2-BD59-A6C34878D82A}">
                    <a16:rowId xmlns:a16="http://schemas.microsoft.com/office/drawing/2014/main" val="3047442943"/>
                  </a:ext>
                </a:extLst>
              </a:tr>
              <a:tr h="171879">
                <a:tc>
                  <a:txBody>
                    <a:bodyPr/>
                    <a:lstStyle/>
                    <a:p>
                      <a:pPr marL="72000" algn="l" fontAlgn="b"/>
                      <a:r>
                        <a:rPr lang="sv-SE" sz="800" u="none" strike="noStrike" dirty="0">
                          <a:effectLst/>
                        </a:rPr>
                        <a:t>Södermanland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302,2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4,6</a:t>
                      </a:r>
                    </a:p>
                  </a:txBody>
                  <a:tcPr marL="9525" marR="9525" marT="9525" marB="0" anchor="b"/>
                </a:tc>
                <a:extLst>
                  <a:ext uri="{0D108BD9-81ED-4DB2-BD59-A6C34878D82A}">
                    <a16:rowId xmlns:a16="http://schemas.microsoft.com/office/drawing/2014/main" val="1568786618"/>
                  </a:ext>
                </a:extLst>
              </a:tr>
              <a:tr h="171879">
                <a:tc>
                  <a:txBody>
                    <a:bodyPr/>
                    <a:lstStyle/>
                    <a:p>
                      <a:pPr marL="72000" algn="l" fontAlgn="b"/>
                      <a:r>
                        <a:rPr lang="sv-SE" sz="800" u="none" strike="noStrike" dirty="0">
                          <a:effectLst/>
                        </a:rPr>
                        <a:t>Östergötland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470,1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3,6</a:t>
                      </a:r>
                    </a:p>
                  </a:txBody>
                  <a:tcPr marL="9525" marR="9525" marT="9525" marB="0" anchor="b"/>
                </a:tc>
                <a:extLst>
                  <a:ext uri="{0D108BD9-81ED-4DB2-BD59-A6C34878D82A}">
                    <a16:rowId xmlns:a16="http://schemas.microsoft.com/office/drawing/2014/main" val="2236702091"/>
                  </a:ext>
                </a:extLst>
              </a:tr>
              <a:tr h="171879">
                <a:tc>
                  <a:txBody>
                    <a:bodyPr/>
                    <a:lstStyle/>
                    <a:p>
                      <a:pPr marL="72000" algn="l" fontAlgn="b"/>
                      <a:r>
                        <a:rPr lang="sv-SE" sz="800" u="none" strike="noStrike" dirty="0">
                          <a:effectLst/>
                        </a:rPr>
                        <a:t>Örebro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307,0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3,8</a:t>
                      </a:r>
                    </a:p>
                  </a:txBody>
                  <a:tcPr marL="9525" marR="9525" marT="9525" marB="0" anchor="b"/>
                </a:tc>
                <a:extLst>
                  <a:ext uri="{0D108BD9-81ED-4DB2-BD59-A6C34878D82A}">
                    <a16:rowId xmlns:a16="http://schemas.microsoft.com/office/drawing/2014/main" val="3102384349"/>
                  </a:ext>
                </a:extLst>
              </a:tr>
              <a:tr h="171879">
                <a:tc>
                  <a:txBody>
                    <a:bodyPr/>
                    <a:lstStyle/>
                    <a:p>
                      <a:pPr marL="72000" algn="l" fontAlgn="b"/>
                      <a:r>
                        <a:rPr lang="sv-SE" sz="800" u="none" strike="noStrike" dirty="0">
                          <a:effectLst/>
                        </a:rPr>
                        <a:t>Västmanland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279,4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4,0</a:t>
                      </a:r>
                    </a:p>
                  </a:txBody>
                  <a:tcPr marL="9525" marR="9525" marT="9525" marB="0" anchor="b"/>
                </a:tc>
                <a:extLst>
                  <a:ext uri="{0D108BD9-81ED-4DB2-BD59-A6C34878D82A}">
                    <a16:rowId xmlns:a16="http://schemas.microsoft.com/office/drawing/2014/main" val="392141135"/>
                  </a:ext>
                </a:extLst>
              </a:tr>
              <a:tr h="171879">
                <a:tc>
                  <a:txBody>
                    <a:bodyPr/>
                    <a:lstStyle/>
                    <a:p>
                      <a:pPr marL="72000" algn="l" fontAlgn="b"/>
                      <a:r>
                        <a:rPr lang="sv-SE" sz="800" u="none" strike="noStrike" dirty="0">
                          <a:effectLst/>
                        </a:rPr>
                        <a:t>Dalarna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288,5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a:t>
                      </a:r>
                    </a:p>
                  </a:txBody>
                  <a:tcPr marL="9525" marR="9525" marT="9525" marB="0" anchor="b"/>
                </a:tc>
                <a:extLst>
                  <a:ext uri="{0D108BD9-81ED-4DB2-BD59-A6C34878D82A}">
                    <a16:rowId xmlns:a16="http://schemas.microsoft.com/office/drawing/2014/main" val="923977588"/>
                  </a:ext>
                </a:extLst>
              </a:tr>
              <a:tr h="171879">
                <a:tc>
                  <a:txBody>
                    <a:bodyPr/>
                    <a:lstStyle/>
                    <a:p>
                      <a:pPr marL="72000" algn="l" fontAlgn="b"/>
                      <a:r>
                        <a:rPr lang="sv-SE" sz="800" u="none" strike="noStrike" dirty="0">
                          <a:effectLst/>
                        </a:rPr>
                        <a:t>Gävleborg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287,6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0,0</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1,0</a:t>
                      </a:r>
                    </a:p>
                  </a:txBody>
                  <a:tcPr marL="9525" marR="9525" marT="9525" marB="0" anchor="b"/>
                </a:tc>
                <a:extLst>
                  <a:ext uri="{0D108BD9-81ED-4DB2-BD59-A6C34878D82A}">
                    <a16:rowId xmlns:a16="http://schemas.microsoft.com/office/drawing/2014/main" val="254038644"/>
                  </a:ext>
                </a:extLst>
              </a:tr>
            </a:tbl>
          </a:graphicData>
        </a:graphic>
      </p:graphicFrame>
      <p:graphicFrame>
        <p:nvGraphicFramePr>
          <p:cNvPr id="13" name="Diagram 1">
            <a:extLst>
              <a:ext uri="{FF2B5EF4-FFF2-40B4-BE49-F238E27FC236}">
                <a16:creationId xmlns:a16="http://schemas.microsoft.com/office/drawing/2014/main" id="{7739A69C-44F5-4A32-A253-4DAC960D5FE3}"/>
              </a:ext>
            </a:extLst>
          </p:cNvPr>
          <p:cNvGraphicFramePr>
            <a:graphicFrameLocks/>
          </p:cNvGraphicFramePr>
          <p:nvPr>
            <p:extLst>
              <p:ext uri="{D42A27DB-BD31-4B8C-83A1-F6EECF244321}">
                <p14:modId xmlns:p14="http://schemas.microsoft.com/office/powerpoint/2010/main" val="2722451613"/>
              </p:ext>
            </p:extLst>
          </p:nvPr>
        </p:nvGraphicFramePr>
        <p:xfrm>
          <a:off x="721633" y="2013334"/>
          <a:ext cx="5929313" cy="38052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err="1"/>
              <a:t>Housing</a:t>
            </a:r>
            <a:r>
              <a:rPr lang="sv-SE" dirty="0"/>
              <a:t> </a:t>
            </a:r>
            <a:r>
              <a:rPr lang="sv-SE" dirty="0" err="1"/>
              <a:t>projects</a:t>
            </a:r>
            <a:r>
              <a:rPr lang="sv-SE" dirty="0"/>
              <a:t> </a:t>
            </a:r>
            <a:r>
              <a:rPr lang="sv-SE" dirty="0" err="1"/>
              <a:t>started</a:t>
            </a:r>
            <a:endParaRPr lang="sv-SE" dirty="0"/>
          </a:p>
        </p:txBody>
      </p:sp>
      <p:sp>
        <p:nvSpPr>
          <p:cNvPr id="10" name="Rektangel 9">
            <a:extLst>
              <a:ext uri="{FF2B5EF4-FFF2-40B4-BE49-F238E27FC236}">
                <a16:creationId xmlns:a16="http://schemas.microsoft.com/office/drawing/2014/main" id="{5172B7A3-1950-454E-A840-C9FF0842E69C}"/>
              </a:ext>
            </a:extLst>
          </p:cNvPr>
          <p:cNvSpPr/>
          <p:nvPr/>
        </p:nvSpPr>
        <p:spPr>
          <a:xfrm>
            <a:off x="6744446" y="3436869"/>
            <a:ext cx="4750868" cy="244323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0091" y="1393747"/>
            <a:ext cx="4750868" cy="2043121"/>
          </a:xfrm>
        </p:spPr>
        <p:txBody>
          <a:bodyPr/>
          <a:lstStyle/>
          <a:p>
            <a:pPr marL="285750" lvl="0" indent="-285750">
              <a:buFont typeface="Arial" panose="020B0604020202020204" pitchFamily="34" charset="0"/>
              <a:buChar char="•"/>
            </a:pPr>
            <a:r>
              <a:rPr lang="en-US" sz="1400" dirty="0"/>
              <a:t>Housing construction decreased generally across the Stockholm region in the quarter.</a:t>
            </a:r>
          </a:p>
          <a:p>
            <a:pPr marL="285750" lvl="0" indent="-285750">
              <a:buFont typeface="Arial" panose="020B0604020202020204" pitchFamily="34" charset="0"/>
              <a:buChar char="•"/>
            </a:pPr>
            <a:r>
              <a:rPr lang="en-US" sz="1400" dirty="0"/>
              <a:t>There has nevertheless been an increase in housing construction over the full year.</a:t>
            </a:r>
          </a:p>
          <a:p>
            <a:pPr marL="285750" lvl="0" indent="-285750">
              <a:buFont typeface="Arial" panose="020B0604020202020204" pitchFamily="34" charset="0"/>
              <a:buChar char="•"/>
            </a:pPr>
            <a:r>
              <a:rPr lang="en-US" sz="1400" dirty="0"/>
              <a:t>In terms of housing for which construction commenced during the quarter, the largest increase was in </a:t>
            </a:r>
            <a:r>
              <a:rPr lang="en-US" sz="1400" dirty="0" err="1"/>
              <a:t>Östergötlands</a:t>
            </a:r>
            <a:r>
              <a:rPr lang="en-US" sz="1400" dirty="0"/>
              <a:t> County.</a:t>
            </a:r>
          </a:p>
          <a:p>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4" y="3436869"/>
            <a:ext cx="1972015" cy="276999"/>
          </a:xfrm>
          <a:prstGeom prst="rect">
            <a:avLst/>
          </a:prstGeom>
          <a:noFill/>
        </p:spPr>
        <p:txBody>
          <a:bodyPr wrap="none" rtlCol="0">
            <a:spAutoFit/>
          </a:bodyPr>
          <a:lstStyle/>
          <a:p>
            <a:r>
              <a:rPr lang="sv-SE" sz="1200" b="1" dirty="0" err="1">
                <a:cs typeface="Arial" panose="020B0604020202020204" pitchFamily="34" charset="0"/>
              </a:rPr>
              <a:t>Housing</a:t>
            </a:r>
            <a:r>
              <a:rPr lang="sv-SE" sz="1200" b="1" dirty="0">
                <a:cs typeface="Arial" panose="020B0604020202020204" pitchFamily="34" charset="0"/>
              </a:rPr>
              <a:t> </a:t>
            </a:r>
            <a:r>
              <a:rPr lang="sv-SE" sz="1200" b="1" dirty="0" err="1">
                <a:cs typeface="Arial" panose="020B0604020202020204" pitchFamily="34" charset="0"/>
              </a:rPr>
              <a:t>projects</a:t>
            </a:r>
            <a:r>
              <a:rPr lang="sv-SE" sz="1200" b="1" dirty="0">
                <a:cs typeface="Arial" panose="020B0604020202020204" pitchFamily="34" charset="0"/>
              </a:rPr>
              <a:t> </a:t>
            </a:r>
            <a:r>
              <a:rPr lang="sv-SE" sz="1200" b="1" dirty="0" err="1">
                <a:cs typeface="Arial" panose="020B0604020202020204" pitchFamily="34" charset="0"/>
              </a:rPr>
              <a:t>started</a:t>
            </a:r>
            <a:endParaRPr lang="sv-SE" sz="1200" b="1" dirty="0">
              <a:cs typeface="Arial" panose="020B0604020202020204" pitchFamily="34" charset="0"/>
            </a:endParaRP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869149" cy="184666"/>
          </a:xfrm>
          <a:prstGeom prst="rect">
            <a:avLst/>
          </a:prstGeom>
          <a:noFill/>
        </p:spPr>
        <p:txBody>
          <a:bodyPr wrap="none" rtlCol="0">
            <a:spAutoFit/>
          </a:bodyPr>
          <a:lstStyle/>
          <a:p>
            <a:r>
              <a:rPr lang="sv-SE" sz="600" dirty="0"/>
              <a:t>* Last </a:t>
            </a:r>
            <a:r>
              <a:rPr lang="sv-SE" sz="600" dirty="0" err="1"/>
              <a:t>four</a:t>
            </a:r>
            <a:r>
              <a:rPr lang="sv-SE" sz="600" dirty="0"/>
              <a:t> </a:t>
            </a:r>
            <a:r>
              <a:rPr lang="sv-SE" sz="600" dirty="0" err="1"/>
              <a:t>quarters</a:t>
            </a:r>
            <a:endParaRPr lang="sv-SE" sz="600" dirty="0"/>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en-US" sz="1400" b="1" dirty="0"/>
              <a:t>Number of housing projects started</a:t>
            </a:r>
            <a:br>
              <a:rPr lang="sv-SE" sz="1400" dirty="0"/>
            </a:br>
            <a:r>
              <a:rPr lang="sv-SE" sz="1200" dirty="0"/>
              <a:t>Index 100 = 2012 Q1</a:t>
            </a:r>
            <a:endParaRPr lang="sv-SE" sz="1400" dirty="0"/>
          </a:p>
        </p:txBody>
      </p:sp>
      <p:graphicFrame>
        <p:nvGraphicFramePr>
          <p:cNvPr id="26" name="Tabell 25">
            <a:extLst>
              <a:ext uri="{FF2B5EF4-FFF2-40B4-BE49-F238E27FC236}">
                <a16:creationId xmlns:a16="http://schemas.microsoft.com/office/drawing/2014/main" id="{8F05A520-8982-44C6-A1CB-3860A4812122}"/>
              </a:ext>
            </a:extLst>
          </p:cNvPr>
          <p:cNvGraphicFramePr>
            <a:graphicFrameLocks noGrp="1"/>
          </p:cNvGraphicFramePr>
          <p:nvPr>
            <p:extLst>
              <p:ext uri="{D42A27DB-BD31-4B8C-83A1-F6EECF244321}">
                <p14:modId xmlns:p14="http://schemas.microsoft.com/office/powerpoint/2010/main" val="1443686238"/>
              </p:ext>
            </p:extLst>
          </p:nvPr>
        </p:nvGraphicFramePr>
        <p:xfrm>
          <a:off x="6962330" y="3590761"/>
          <a:ext cx="4310743" cy="2166228"/>
        </p:xfrm>
        <a:graphic>
          <a:graphicData uri="http://schemas.openxmlformats.org/drawingml/2006/table">
            <a:tbl>
              <a:tblPr bandRow="1">
                <a:tableStyleId>{2D5ABB26-0587-4C30-8999-92F81FD0307C}</a:tableStyleId>
              </a:tblPr>
              <a:tblGrid>
                <a:gridCol w="1408102">
                  <a:extLst>
                    <a:ext uri="{9D8B030D-6E8A-4147-A177-3AD203B41FA5}">
                      <a16:colId xmlns:a16="http://schemas.microsoft.com/office/drawing/2014/main" val="1678076792"/>
                    </a:ext>
                  </a:extLst>
                </a:gridCol>
                <a:gridCol w="625374">
                  <a:extLst>
                    <a:ext uri="{9D8B030D-6E8A-4147-A177-3AD203B41FA5}">
                      <a16:colId xmlns:a16="http://schemas.microsoft.com/office/drawing/2014/main" val="2601369493"/>
                    </a:ext>
                  </a:extLst>
                </a:gridCol>
                <a:gridCol w="709482">
                  <a:extLst>
                    <a:ext uri="{9D8B030D-6E8A-4147-A177-3AD203B41FA5}">
                      <a16:colId xmlns:a16="http://schemas.microsoft.com/office/drawing/2014/main" val="2395970223"/>
                    </a:ext>
                  </a:extLst>
                </a:gridCol>
                <a:gridCol w="561672">
                  <a:extLst>
                    <a:ext uri="{9D8B030D-6E8A-4147-A177-3AD203B41FA5}">
                      <a16:colId xmlns:a16="http://schemas.microsoft.com/office/drawing/2014/main" val="3235649811"/>
                    </a:ext>
                  </a:extLst>
                </a:gridCol>
                <a:gridCol w="512404">
                  <a:extLst>
                    <a:ext uri="{9D8B030D-6E8A-4147-A177-3AD203B41FA5}">
                      <a16:colId xmlns:a16="http://schemas.microsoft.com/office/drawing/2014/main" val="1050073455"/>
                    </a:ext>
                  </a:extLst>
                </a:gridCol>
                <a:gridCol w="493709">
                  <a:extLst>
                    <a:ext uri="{9D8B030D-6E8A-4147-A177-3AD203B41FA5}">
                      <a16:colId xmlns:a16="http://schemas.microsoft.com/office/drawing/2014/main" val="3827523272"/>
                    </a:ext>
                  </a:extLst>
                </a:gridCol>
              </a:tblGrid>
              <a:tr h="15436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700" u="none" strike="noStrike" dirty="0">
                          <a:effectLst/>
                        </a:rPr>
                        <a:t>Change (%)</a:t>
                      </a:r>
                      <a:endParaRPr lang="sv-SE" sz="7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700" u="none" strike="noStrike">
                          <a:effectLst/>
                        </a:rPr>
                        <a:t>R12*</a:t>
                      </a:r>
                      <a:endParaRPr lang="sv-SE" sz="7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208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700" u="none" strike="noStrike" dirty="0">
                          <a:effectLst/>
                        </a:rPr>
                        <a:t>2022 Q1</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a:effectLst/>
                        </a:rPr>
                        <a:t>-1 year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a:effectLst/>
                        </a:rPr>
                        <a:t>-5 </a:t>
                      </a:r>
                      <a:r>
                        <a:rPr lang="sv-SE" sz="700" u="none" strike="noStrike" dirty="0" err="1">
                          <a:effectLst/>
                        </a:rPr>
                        <a:t>years</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err="1">
                          <a:effectLst/>
                        </a:rPr>
                        <a:t>Ch</a:t>
                      </a:r>
                      <a:r>
                        <a:rPr lang="sv-SE" sz="700" u="none" strike="noStrike" dirty="0">
                          <a:effectLst/>
                        </a:rPr>
                        <a:t>., %</a:t>
                      </a:r>
                      <a:endParaRPr lang="sv-SE" sz="7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184978">
                <a:tc>
                  <a:txBody>
                    <a:bodyPr/>
                    <a:lstStyle/>
                    <a:p>
                      <a:pPr marL="72000" algn="l" fontAlgn="b"/>
                      <a:r>
                        <a:rPr lang="sv-SE" sz="800" b="1" u="none" strike="noStrike" dirty="0">
                          <a:effectLst/>
                        </a:rPr>
                        <a:t>The Stockholm Region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6 405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-24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26 733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19 </a:t>
                      </a:r>
                    </a:p>
                  </a:txBody>
                  <a:tcPr marL="9525" marR="9525" marT="9525" marB="0" anchor="ctr"/>
                </a:tc>
                <a:extLst>
                  <a:ext uri="{0D108BD9-81ED-4DB2-BD59-A6C34878D82A}">
                    <a16:rowId xmlns:a16="http://schemas.microsoft.com/office/drawing/2014/main" val="1544414373"/>
                  </a:ext>
                </a:extLst>
              </a:tr>
              <a:tr h="184978">
                <a:tc>
                  <a:txBody>
                    <a:bodyPr/>
                    <a:lstStyle/>
                    <a:p>
                      <a:pPr marL="72000" algn="l" fontAlgn="b"/>
                      <a:r>
                        <a:rPr lang="sv-SE" sz="800" b="1" u="none" strike="noStrike" dirty="0">
                          <a:effectLst/>
                        </a:rPr>
                        <a:t>Rest of Sweden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7 291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-17</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-15</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28 133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4178915708"/>
                  </a:ext>
                </a:extLst>
              </a:tr>
              <a:tr h="184978">
                <a:tc>
                  <a:txBody>
                    <a:bodyPr/>
                    <a:lstStyle/>
                    <a:p>
                      <a:pPr marL="72000" algn="l" fontAlgn="b"/>
                      <a:r>
                        <a:rPr lang="sv-SE" sz="800" u="none" strike="noStrike" dirty="0">
                          <a:effectLst/>
                        </a:rPr>
                        <a:t>Stockholm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2 935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13 857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554613420"/>
                  </a:ext>
                </a:extLst>
              </a:tr>
              <a:tr h="184978">
                <a:tc>
                  <a:txBody>
                    <a:bodyPr/>
                    <a:lstStyle/>
                    <a:p>
                      <a:pPr marL="72000" algn="l" fontAlgn="b"/>
                      <a:r>
                        <a:rPr lang="sv-SE" sz="800" u="none" strike="noStrike" dirty="0">
                          <a:effectLst/>
                        </a:rPr>
                        <a:t>Uppsala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4 344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923977588"/>
                  </a:ext>
                </a:extLst>
              </a:tr>
              <a:tr h="184978">
                <a:tc>
                  <a:txBody>
                    <a:bodyPr/>
                    <a:lstStyle/>
                    <a:p>
                      <a:pPr marL="72000" algn="l" fontAlgn="b"/>
                      <a:r>
                        <a:rPr lang="sv-SE" sz="800" u="none" strike="noStrike" dirty="0">
                          <a:effectLst/>
                        </a:rPr>
                        <a:t>Södermanland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2 300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906481131"/>
                  </a:ext>
                </a:extLst>
              </a:tr>
              <a:tr h="184978">
                <a:tc>
                  <a:txBody>
                    <a:bodyPr/>
                    <a:lstStyle/>
                    <a:p>
                      <a:pPr marL="72000" algn="l" fontAlgn="b"/>
                      <a:r>
                        <a:rPr lang="sv-SE" sz="800" u="none" strike="noStrike" dirty="0">
                          <a:effectLst/>
                        </a:rPr>
                        <a:t>Östergötland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1 019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2 213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extLst>
                  <a:ext uri="{0D108BD9-81ED-4DB2-BD59-A6C34878D82A}">
                    <a16:rowId xmlns:a16="http://schemas.microsoft.com/office/drawing/2014/main" val="3147949284"/>
                  </a:ext>
                </a:extLst>
              </a:tr>
              <a:tr h="184978">
                <a:tc>
                  <a:txBody>
                    <a:bodyPr/>
                    <a:lstStyle/>
                    <a:p>
                      <a:pPr marL="72000" algn="l" fontAlgn="b"/>
                      <a:r>
                        <a:rPr lang="sv-SE" sz="800" u="none" strike="noStrike" dirty="0">
                          <a:effectLst/>
                        </a:rPr>
                        <a:t>Örebro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2892915560"/>
                  </a:ext>
                </a:extLst>
              </a:tr>
              <a:tr h="184978">
                <a:tc>
                  <a:txBody>
                    <a:bodyPr/>
                    <a:lstStyle/>
                    <a:p>
                      <a:pPr marL="72000" algn="l" fontAlgn="b"/>
                      <a:r>
                        <a:rPr lang="sv-SE" sz="800" u="none" strike="noStrike" dirty="0">
                          <a:effectLst/>
                        </a:rPr>
                        <a:t>Västmanland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1 879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3464285669"/>
                  </a:ext>
                </a:extLst>
              </a:tr>
              <a:tr h="184978">
                <a:tc>
                  <a:txBody>
                    <a:bodyPr/>
                    <a:lstStyle/>
                    <a:p>
                      <a:pPr marL="72000" algn="l" fontAlgn="b"/>
                      <a:r>
                        <a:rPr lang="sv-SE" sz="800" u="none" strike="noStrike" dirty="0">
                          <a:effectLst/>
                        </a:rPr>
                        <a:t>Dalarna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1690122003"/>
                  </a:ext>
                </a:extLst>
              </a:tr>
              <a:tr h="184978">
                <a:tc>
                  <a:txBody>
                    <a:bodyPr/>
                    <a:lstStyle/>
                    <a:p>
                      <a:pPr marL="72000" algn="l" fontAlgn="b"/>
                      <a:r>
                        <a:rPr lang="sv-SE" sz="800" u="none" strike="noStrike" dirty="0">
                          <a:effectLst/>
                        </a:rPr>
                        <a:t>Gävleborg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759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2641346115"/>
                  </a:ext>
                </a:extLst>
              </a:tr>
            </a:tbl>
          </a:graphicData>
        </a:graphic>
      </p:graphicFrame>
      <p:sp>
        <p:nvSpPr>
          <p:cNvPr id="13" name="textruta 12">
            <a:extLst>
              <a:ext uri="{FF2B5EF4-FFF2-40B4-BE49-F238E27FC236}">
                <a16:creationId xmlns:a16="http://schemas.microsoft.com/office/drawing/2014/main" id="{0766511A-FDFA-42DF-ACA0-AED99E4E0315}"/>
              </a:ext>
            </a:extLst>
          </p:cNvPr>
          <p:cNvSpPr txBox="1"/>
          <p:nvPr/>
        </p:nvSpPr>
        <p:spPr>
          <a:xfrm>
            <a:off x="721637" y="5756989"/>
            <a:ext cx="1874079" cy="215444"/>
          </a:xfrm>
          <a:prstGeom prst="rect">
            <a:avLst/>
          </a:prstGeom>
          <a:noFill/>
        </p:spPr>
        <p:txBody>
          <a:bodyPr wrap="square" rtlCol="0">
            <a:spAutoFit/>
          </a:bodyPr>
          <a:lstStyle/>
          <a:p>
            <a:r>
              <a:rPr lang="sv-SE" sz="800" dirty="0"/>
              <a:t>Source: </a:t>
            </a:r>
            <a:r>
              <a:rPr lang="sv-SE" sz="800" dirty="0" err="1"/>
              <a:t>Statistics</a:t>
            </a:r>
            <a:r>
              <a:rPr lang="sv-SE" sz="800" dirty="0"/>
              <a:t> Sweden</a:t>
            </a:r>
          </a:p>
        </p:txBody>
      </p:sp>
      <p:graphicFrame>
        <p:nvGraphicFramePr>
          <p:cNvPr id="14" name="Diagram 2">
            <a:extLst>
              <a:ext uri="{FF2B5EF4-FFF2-40B4-BE49-F238E27FC236}">
                <a16:creationId xmlns:a16="http://schemas.microsoft.com/office/drawing/2014/main" id="{604145E7-2B49-4019-9851-81E5CE55E1FA}"/>
              </a:ext>
            </a:extLst>
          </p:cNvPr>
          <p:cNvGraphicFramePr>
            <a:graphicFrameLocks/>
          </p:cNvGraphicFramePr>
          <p:nvPr>
            <p:extLst>
              <p:ext uri="{D42A27DB-BD31-4B8C-83A1-F6EECF244321}">
                <p14:modId xmlns:p14="http://schemas.microsoft.com/office/powerpoint/2010/main" val="2601440774"/>
              </p:ext>
            </p:extLst>
          </p:nvPr>
        </p:nvGraphicFramePr>
        <p:xfrm>
          <a:off x="721637" y="1949297"/>
          <a:ext cx="5918445"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Commercial </a:t>
            </a:r>
            <a:r>
              <a:rPr lang="sv-SE" dirty="0" err="1"/>
              <a:t>accomodations</a:t>
            </a:r>
            <a:endParaRPr lang="sv-SE" dirty="0"/>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4305987" cy="215444"/>
          </a:xfrm>
          <a:prstGeom prst="rect">
            <a:avLst/>
          </a:prstGeom>
          <a:noFill/>
        </p:spPr>
        <p:txBody>
          <a:bodyPr wrap="none" rtlCol="0">
            <a:spAutoFit/>
          </a:bodyPr>
          <a:lstStyle/>
          <a:p>
            <a:r>
              <a:rPr lang="en-US" sz="800" dirty="0"/>
              <a:t>Source: Statistics Sweden and Swedish Agency for Economic and Regional Growth</a:t>
            </a:r>
            <a:endParaRPr lang="sv-SE" sz="800" dirty="0"/>
          </a:p>
        </p:txBody>
      </p:sp>
      <p:sp>
        <p:nvSpPr>
          <p:cNvPr id="10" name="Rektangel 9">
            <a:extLst>
              <a:ext uri="{FF2B5EF4-FFF2-40B4-BE49-F238E27FC236}">
                <a16:creationId xmlns:a16="http://schemas.microsoft.com/office/drawing/2014/main" id="{5172B7A3-1950-454E-A840-C9FF0842E69C}"/>
              </a:ext>
            </a:extLst>
          </p:cNvPr>
          <p:cNvSpPr/>
          <p:nvPr/>
        </p:nvSpPr>
        <p:spPr>
          <a:xfrm>
            <a:off x="6744441" y="2026297"/>
            <a:ext cx="4730008" cy="2561606"/>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4378325" cy="707886"/>
          </a:xfrm>
          <a:prstGeom prst="rect">
            <a:avLst/>
          </a:prstGeom>
          <a:noFill/>
        </p:spPr>
        <p:txBody>
          <a:bodyPr wrap="square" rtlCol="0">
            <a:spAutoFit/>
          </a:bodyPr>
          <a:lstStyle/>
          <a:p>
            <a:r>
              <a:rPr lang="sv-SE" sz="1400" b="1" dirty="0"/>
              <a:t>Commercial </a:t>
            </a:r>
            <a:r>
              <a:rPr lang="sv-SE" sz="1400" b="1" dirty="0" err="1"/>
              <a:t>accomodations</a:t>
            </a:r>
            <a:endParaRPr lang="sv-SE" sz="1400" b="1" dirty="0"/>
          </a:p>
          <a:p>
            <a:r>
              <a:rPr lang="en-US" sz="1400" b="1" dirty="0"/>
              <a:t>(hotels, hostels, cabin villages and camp sites)</a:t>
            </a:r>
            <a:br>
              <a:rPr lang="sv-SE" sz="1400" dirty="0"/>
            </a:br>
            <a:r>
              <a:rPr lang="sv-SE" sz="1200" dirty="0"/>
              <a:t>Index 100 = 2012 Q1</a:t>
            </a:r>
            <a:endParaRPr lang="sv-SE" sz="1400" dirty="0"/>
          </a:p>
        </p:txBody>
      </p:sp>
      <p:graphicFrame>
        <p:nvGraphicFramePr>
          <p:cNvPr id="29" name="Tabell 28">
            <a:extLst>
              <a:ext uri="{FF2B5EF4-FFF2-40B4-BE49-F238E27FC236}">
                <a16:creationId xmlns:a16="http://schemas.microsoft.com/office/drawing/2014/main" id="{7A9A587A-633F-4973-B4A2-D0E29EAC7C5E}"/>
              </a:ext>
            </a:extLst>
          </p:cNvPr>
          <p:cNvGraphicFramePr>
            <a:graphicFrameLocks noGrp="1"/>
          </p:cNvGraphicFramePr>
          <p:nvPr>
            <p:extLst>
              <p:ext uri="{D42A27DB-BD31-4B8C-83A1-F6EECF244321}">
                <p14:modId xmlns:p14="http://schemas.microsoft.com/office/powerpoint/2010/main" val="2896661999"/>
              </p:ext>
            </p:extLst>
          </p:nvPr>
        </p:nvGraphicFramePr>
        <p:xfrm>
          <a:off x="6817285" y="2336805"/>
          <a:ext cx="4433811" cy="2179247"/>
        </p:xfrm>
        <a:graphic>
          <a:graphicData uri="http://schemas.openxmlformats.org/drawingml/2006/table">
            <a:tbl>
              <a:tblPr bandRow="1">
                <a:tableStyleId>{2D5ABB26-0587-4C30-8999-92F81FD0307C}</a:tableStyleId>
              </a:tblPr>
              <a:tblGrid>
                <a:gridCol w="1425171">
                  <a:extLst>
                    <a:ext uri="{9D8B030D-6E8A-4147-A177-3AD203B41FA5}">
                      <a16:colId xmlns:a16="http://schemas.microsoft.com/office/drawing/2014/main" val="1678076792"/>
                    </a:ext>
                  </a:extLst>
                </a:gridCol>
                <a:gridCol w="632954">
                  <a:extLst>
                    <a:ext uri="{9D8B030D-6E8A-4147-A177-3AD203B41FA5}">
                      <a16:colId xmlns:a16="http://schemas.microsoft.com/office/drawing/2014/main" val="2601369493"/>
                    </a:ext>
                  </a:extLst>
                </a:gridCol>
                <a:gridCol w="718081">
                  <a:extLst>
                    <a:ext uri="{9D8B030D-6E8A-4147-A177-3AD203B41FA5}">
                      <a16:colId xmlns:a16="http://schemas.microsoft.com/office/drawing/2014/main" val="2395970223"/>
                    </a:ext>
                  </a:extLst>
                </a:gridCol>
                <a:gridCol w="568481">
                  <a:extLst>
                    <a:ext uri="{9D8B030D-6E8A-4147-A177-3AD203B41FA5}">
                      <a16:colId xmlns:a16="http://schemas.microsoft.com/office/drawing/2014/main" val="3235649811"/>
                    </a:ext>
                  </a:extLst>
                </a:gridCol>
                <a:gridCol w="518615">
                  <a:extLst>
                    <a:ext uri="{9D8B030D-6E8A-4147-A177-3AD203B41FA5}">
                      <a16:colId xmlns:a16="http://schemas.microsoft.com/office/drawing/2014/main" val="1050073455"/>
                    </a:ext>
                  </a:extLst>
                </a:gridCol>
                <a:gridCol w="570509">
                  <a:extLst>
                    <a:ext uri="{9D8B030D-6E8A-4147-A177-3AD203B41FA5}">
                      <a16:colId xmlns:a16="http://schemas.microsoft.com/office/drawing/2014/main" val="3827523272"/>
                    </a:ext>
                  </a:extLst>
                </a:gridCol>
              </a:tblGrid>
              <a:tr h="19499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700" u="none" strike="noStrike" dirty="0">
                          <a:effectLst/>
                        </a:rPr>
                        <a:t>2022 Q1</a:t>
                      </a:r>
                      <a:endParaRPr lang="sv-SE" sz="7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700" u="none" strike="noStrike" dirty="0">
                          <a:effectLst/>
                        </a:rPr>
                        <a:t>Change (%)</a:t>
                      </a:r>
                      <a:endParaRPr lang="sv-SE" sz="7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700" u="none" strike="noStrike" dirty="0">
                          <a:effectLst/>
                        </a:rPr>
                        <a:t>R12*</a:t>
                      </a:r>
                      <a:endParaRPr lang="sv-SE" sz="7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4639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600" u="none" strike="noStrike" dirty="0">
                          <a:effectLst/>
                        </a:rPr>
                        <a:t>(</a:t>
                      </a:r>
                      <a:r>
                        <a:rPr lang="sv-SE" sz="600" u="none" strike="noStrike" dirty="0" err="1">
                          <a:effectLst/>
                        </a:rPr>
                        <a:t>thousands</a:t>
                      </a:r>
                      <a:r>
                        <a:rPr lang="sv-SE" sz="600" u="none" strike="noStrike" dirty="0">
                          <a:effectLst/>
                        </a:rPr>
                        <a:t>)</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-1 year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-5 </a:t>
                      </a:r>
                      <a:r>
                        <a:rPr lang="sv-SE" sz="700" u="none" strike="noStrike" dirty="0" err="1">
                          <a:effectLst/>
                        </a:rPr>
                        <a:t>years</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600" u="none" strike="noStrike" dirty="0">
                          <a:effectLst/>
                        </a:rPr>
                        <a:t>(</a:t>
                      </a:r>
                      <a:r>
                        <a:rPr lang="sv-SE" sz="600" u="none" strike="noStrike" dirty="0" err="1">
                          <a:effectLst/>
                        </a:rPr>
                        <a:t>thousands</a:t>
                      </a:r>
                      <a:r>
                        <a:rPr lang="sv-SE" sz="600" u="none" strike="noStrike" dirty="0">
                          <a:effectLst/>
                        </a:rPr>
                        <a:t>)</a:t>
                      </a:r>
                      <a:endParaRPr lang="sv-SE" sz="6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err="1">
                          <a:effectLst/>
                        </a:rPr>
                        <a:t>Ch</a:t>
                      </a:r>
                      <a:r>
                        <a:rPr lang="sv-SE" sz="700" u="none" strike="noStrike" dirty="0">
                          <a:effectLst/>
                        </a:rPr>
                        <a:t>., %</a:t>
                      </a:r>
                      <a:endParaRPr lang="sv-SE" sz="7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167078">
                <a:tc>
                  <a:txBody>
                    <a:bodyPr/>
                    <a:lstStyle/>
                    <a:p>
                      <a:pPr marL="72000" algn="l" fontAlgn="ctr"/>
                      <a:r>
                        <a:rPr lang="sv-SE" sz="700" b="1" u="none" strike="noStrike" dirty="0">
                          <a:effectLst/>
                        </a:rPr>
                        <a:t>The Stockholm Region</a:t>
                      </a:r>
                      <a:endParaRPr lang="sv-SE" sz="700" b="1"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4 178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67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17 075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65 </a:t>
                      </a:r>
                    </a:p>
                  </a:txBody>
                  <a:tcPr marL="9525" marR="9525" marT="9525" marB="0" anchor="ctr"/>
                </a:tc>
                <a:extLst>
                  <a:ext uri="{0D108BD9-81ED-4DB2-BD59-A6C34878D82A}">
                    <a16:rowId xmlns:a16="http://schemas.microsoft.com/office/drawing/2014/main" val="1544414373"/>
                  </a:ext>
                </a:extLst>
              </a:tr>
              <a:tr h="167078">
                <a:tc>
                  <a:txBody>
                    <a:bodyPr/>
                    <a:lstStyle/>
                    <a:p>
                      <a:pPr marL="72000" algn="l" fontAlgn="ctr"/>
                      <a:r>
                        <a:rPr lang="sv-SE" sz="700" b="0" i="1" u="none" strike="noStrike" dirty="0">
                          <a:effectLst/>
                        </a:rPr>
                        <a:t>Of </a:t>
                      </a:r>
                      <a:r>
                        <a:rPr lang="sv-SE" sz="700" b="0" i="1" u="none" strike="noStrike" dirty="0" err="1">
                          <a:effectLst/>
                        </a:rPr>
                        <a:t>which</a:t>
                      </a:r>
                      <a:r>
                        <a:rPr lang="sv-SE" sz="700" b="0" i="1" u="none" strike="noStrike" dirty="0">
                          <a:effectLst/>
                        </a:rPr>
                        <a:t> </a:t>
                      </a:r>
                      <a:r>
                        <a:rPr lang="sv-SE" sz="700" b="0" i="1" u="none" strike="noStrike" dirty="0" err="1">
                          <a:effectLst/>
                        </a:rPr>
                        <a:t>foreign</a:t>
                      </a:r>
                      <a:r>
                        <a:rPr lang="sv-SE" sz="700" b="0" i="1" u="none" strike="noStrike" dirty="0">
                          <a:effectLst/>
                        </a:rPr>
                        <a:t>**</a:t>
                      </a:r>
                      <a:endParaRPr lang="sv-SE" sz="700" b="0" i="1"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772 </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152</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2 766 </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106</a:t>
                      </a:r>
                    </a:p>
                  </a:txBody>
                  <a:tcPr marL="9525" marR="9525" marT="9525" marB="0" anchor="ctr"/>
                </a:tc>
                <a:extLst>
                  <a:ext uri="{0D108BD9-81ED-4DB2-BD59-A6C34878D82A}">
                    <a16:rowId xmlns:a16="http://schemas.microsoft.com/office/drawing/2014/main" val="4178915708"/>
                  </a:ext>
                </a:extLst>
              </a:tr>
              <a:tr h="167078">
                <a:tc>
                  <a:txBody>
                    <a:bodyPr/>
                    <a:lstStyle/>
                    <a:p>
                      <a:pPr marL="72000" algn="l" fontAlgn="ctr"/>
                      <a:r>
                        <a:rPr lang="sv-SE" sz="700" b="1" u="none" strike="noStrike" dirty="0">
                          <a:effectLst/>
                        </a:rPr>
                        <a:t>Rest of Sweden</a:t>
                      </a:r>
                      <a:endParaRPr lang="sv-SE" sz="700" b="1"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4 077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59</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-4</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20 961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1554613420"/>
                  </a:ext>
                </a:extLst>
              </a:tr>
              <a:tr h="167078">
                <a:tc>
                  <a:txBody>
                    <a:bodyPr/>
                    <a:lstStyle/>
                    <a:p>
                      <a:pPr marL="72000" algn="l" fontAlgn="ctr"/>
                      <a:r>
                        <a:rPr lang="sv-SE" sz="700" u="none" strike="noStrike" dirty="0">
                          <a:effectLst/>
                        </a:rPr>
                        <a:t>Stockholm County</a:t>
                      </a:r>
                      <a:endParaRPr lang="sv-SE" sz="7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2 127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9 605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923977588"/>
                  </a:ext>
                </a:extLst>
              </a:tr>
              <a:tr h="167078">
                <a:tc>
                  <a:txBody>
                    <a:bodyPr/>
                    <a:lstStyle/>
                    <a:p>
                      <a:pPr marL="72000" algn="l" fontAlgn="ctr"/>
                      <a:r>
                        <a:rPr lang="sv-SE" sz="700" u="none" strike="noStrike" dirty="0">
                          <a:effectLst/>
                        </a:rPr>
                        <a:t>Uppsala County</a:t>
                      </a:r>
                      <a:endParaRPr lang="sv-SE" sz="7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extLst>
                  <a:ext uri="{0D108BD9-81ED-4DB2-BD59-A6C34878D82A}">
                    <a16:rowId xmlns:a16="http://schemas.microsoft.com/office/drawing/2014/main" val="1906481131"/>
                  </a:ext>
                </a:extLst>
              </a:tr>
              <a:tr h="167078">
                <a:tc>
                  <a:txBody>
                    <a:bodyPr/>
                    <a:lstStyle/>
                    <a:p>
                      <a:pPr marL="72000" algn="l" fontAlgn="ctr"/>
                      <a:r>
                        <a:rPr lang="sv-SE" sz="700" u="none" strike="noStrike" dirty="0">
                          <a:effectLst/>
                        </a:rPr>
                        <a:t>Södermanland County</a:t>
                      </a:r>
                      <a:endParaRPr lang="sv-SE" sz="7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3147949284"/>
                  </a:ext>
                </a:extLst>
              </a:tr>
              <a:tr h="167078">
                <a:tc>
                  <a:txBody>
                    <a:bodyPr/>
                    <a:lstStyle/>
                    <a:p>
                      <a:pPr marL="72000" algn="l" fontAlgn="ctr"/>
                      <a:r>
                        <a:rPr lang="sv-SE" sz="700" u="none" strike="noStrike" dirty="0">
                          <a:effectLst/>
                        </a:rPr>
                        <a:t>Östergötland County</a:t>
                      </a:r>
                      <a:endParaRPr lang="sv-SE" sz="7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1 387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2892915560"/>
                  </a:ext>
                </a:extLst>
              </a:tr>
              <a:tr h="167078">
                <a:tc>
                  <a:txBody>
                    <a:bodyPr/>
                    <a:lstStyle/>
                    <a:p>
                      <a:pPr marL="72000" algn="l" fontAlgn="ctr"/>
                      <a:r>
                        <a:rPr lang="sv-SE" sz="700" u="none" strike="noStrike" dirty="0">
                          <a:effectLst/>
                        </a:rPr>
                        <a:t>Örebro County</a:t>
                      </a:r>
                      <a:endParaRPr lang="sv-SE" sz="7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3464285669"/>
                  </a:ext>
                </a:extLst>
              </a:tr>
              <a:tr h="167078">
                <a:tc>
                  <a:txBody>
                    <a:bodyPr/>
                    <a:lstStyle/>
                    <a:p>
                      <a:pPr marL="72000" algn="l" fontAlgn="ctr"/>
                      <a:r>
                        <a:rPr lang="sv-SE" sz="700" u="none" strike="noStrike" dirty="0">
                          <a:effectLst/>
                        </a:rPr>
                        <a:t>Västmanland County</a:t>
                      </a:r>
                      <a:endParaRPr lang="sv-SE" sz="7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690122003"/>
                  </a:ext>
                </a:extLst>
              </a:tr>
              <a:tr h="167078">
                <a:tc>
                  <a:txBody>
                    <a:bodyPr/>
                    <a:lstStyle/>
                    <a:p>
                      <a:pPr marL="72000" algn="l" fontAlgn="ctr"/>
                      <a:r>
                        <a:rPr lang="sv-SE" sz="700" u="none" strike="noStrike" dirty="0">
                          <a:effectLst/>
                        </a:rPr>
                        <a:t>Dalarna County</a:t>
                      </a:r>
                      <a:endParaRPr lang="sv-SE" sz="7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1 096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2 565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2641346115"/>
                  </a:ext>
                </a:extLst>
              </a:tr>
              <a:tr h="167078">
                <a:tc>
                  <a:txBody>
                    <a:bodyPr/>
                    <a:lstStyle/>
                    <a:p>
                      <a:pPr marL="72000" algn="l" fontAlgn="ctr"/>
                      <a:r>
                        <a:rPr lang="sv-SE" sz="700" u="none" strike="noStrike" dirty="0">
                          <a:effectLst/>
                        </a:rPr>
                        <a:t>Gävleborg County</a:t>
                      </a:r>
                      <a:endParaRPr lang="sv-SE" sz="7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810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2026898791"/>
                  </a:ext>
                </a:extLst>
              </a:tr>
            </a:tbl>
          </a:graphicData>
        </a:graphic>
      </p:graphicFrame>
      <p:sp>
        <p:nvSpPr>
          <p:cNvPr id="12" name="textruta 11">
            <a:extLst>
              <a:ext uri="{FF2B5EF4-FFF2-40B4-BE49-F238E27FC236}">
                <a16:creationId xmlns:a16="http://schemas.microsoft.com/office/drawing/2014/main" id="{9D5C2097-1824-450A-A8D0-DCB1C5C37150}"/>
              </a:ext>
            </a:extLst>
          </p:cNvPr>
          <p:cNvSpPr txBox="1"/>
          <p:nvPr/>
        </p:nvSpPr>
        <p:spPr>
          <a:xfrm>
            <a:off x="6744440" y="2064950"/>
            <a:ext cx="2671649" cy="276999"/>
          </a:xfrm>
          <a:prstGeom prst="rect">
            <a:avLst/>
          </a:prstGeom>
          <a:noFill/>
        </p:spPr>
        <p:txBody>
          <a:bodyPr wrap="square" rtlCol="0">
            <a:spAutoFit/>
          </a:bodyPr>
          <a:lstStyle/>
          <a:p>
            <a:r>
              <a:rPr lang="sv-SE" sz="1200" b="1" dirty="0">
                <a:latin typeface="+mj-lt"/>
                <a:cs typeface="Arial" panose="020B0604020202020204" pitchFamily="34" charset="0"/>
              </a:rPr>
              <a:t>Commercial </a:t>
            </a:r>
            <a:r>
              <a:rPr lang="sv-SE" sz="1200" b="1" dirty="0" err="1">
                <a:latin typeface="+mj-lt"/>
                <a:cs typeface="Arial" panose="020B0604020202020204" pitchFamily="34" charset="0"/>
              </a:rPr>
              <a:t>accomodations</a:t>
            </a:r>
            <a:endParaRPr lang="sv-SE" sz="1200" b="1" dirty="0">
              <a:latin typeface="+mj-lt"/>
              <a:cs typeface="Arial" panose="020B0604020202020204" pitchFamily="34" charset="0"/>
            </a:endParaRPr>
          </a:p>
        </p:txBody>
      </p:sp>
      <p:sp>
        <p:nvSpPr>
          <p:cNvPr id="14" name="textruta 13">
            <a:extLst>
              <a:ext uri="{FF2B5EF4-FFF2-40B4-BE49-F238E27FC236}">
                <a16:creationId xmlns:a16="http://schemas.microsoft.com/office/drawing/2014/main" id="{C38BCD5F-2ABD-45A9-B37F-A4E26C563DA6}"/>
              </a:ext>
            </a:extLst>
          </p:cNvPr>
          <p:cNvSpPr txBox="1"/>
          <p:nvPr/>
        </p:nvSpPr>
        <p:spPr>
          <a:xfrm>
            <a:off x="9692282" y="4587903"/>
            <a:ext cx="2144883" cy="184666"/>
          </a:xfrm>
          <a:prstGeom prst="rect">
            <a:avLst/>
          </a:prstGeom>
          <a:noFill/>
        </p:spPr>
        <p:txBody>
          <a:bodyPr wrap="square" rtlCol="0">
            <a:spAutoFit/>
          </a:bodyPr>
          <a:lstStyle/>
          <a:p>
            <a:r>
              <a:rPr lang="sv-SE" sz="600" dirty="0"/>
              <a:t>* </a:t>
            </a:r>
            <a:r>
              <a:rPr lang="sv-SE" sz="600" dirty="0" err="1"/>
              <a:t>Development</a:t>
            </a:r>
            <a:r>
              <a:rPr lang="sv-SE" sz="600" dirty="0"/>
              <a:t> last </a:t>
            </a:r>
            <a:r>
              <a:rPr lang="sv-SE" sz="600" dirty="0" err="1"/>
              <a:t>four</a:t>
            </a:r>
            <a:r>
              <a:rPr lang="sv-SE" sz="600" dirty="0"/>
              <a:t> </a:t>
            </a:r>
            <a:r>
              <a:rPr lang="sv-SE" sz="600" dirty="0" err="1"/>
              <a:t>quarters</a:t>
            </a:r>
            <a:endParaRPr lang="sv-SE" sz="600" dirty="0"/>
          </a:p>
        </p:txBody>
      </p:sp>
      <p:sp>
        <p:nvSpPr>
          <p:cNvPr id="15" name="textruta 14">
            <a:extLst>
              <a:ext uri="{FF2B5EF4-FFF2-40B4-BE49-F238E27FC236}">
                <a16:creationId xmlns:a16="http://schemas.microsoft.com/office/drawing/2014/main" id="{EC7AE594-656D-4358-938D-9B6C1B7BB68B}"/>
              </a:ext>
            </a:extLst>
          </p:cNvPr>
          <p:cNvSpPr txBox="1"/>
          <p:nvPr/>
        </p:nvSpPr>
        <p:spPr>
          <a:xfrm>
            <a:off x="9692282" y="4806078"/>
            <a:ext cx="1909497" cy="184666"/>
          </a:xfrm>
          <a:prstGeom prst="rect">
            <a:avLst/>
          </a:prstGeom>
          <a:noFill/>
        </p:spPr>
        <p:txBody>
          <a:bodyPr wrap="none" rtlCol="0">
            <a:spAutoFit/>
          </a:bodyPr>
          <a:lstStyle/>
          <a:p>
            <a:r>
              <a:rPr lang="sv-SE" sz="600" dirty="0"/>
              <a:t>** </a:t>
            </a:r>
            <a:r>
              <a:rPr lang="sv-SE" sz="600" dirty="0" err="1"/>
              <a:t>Foreign</a:t>
            </a:r>
            <a:r>
              <a:rPr lang="sv-SE" sz="600" dirty="0"/>
              <a:t> </a:t>
            </a:r>
            <a:r>
              <a:rPr lang="sv-SE" sz="600" dirty="0" err="1"/>
              <a:t>accomodations</a:t>
            </a:r>
            <a:r>
              <a:rPr lang="sv-SE" sz="600" dirty="0"/>
              <a:t> </a:t>
            </a:r>
            <a:r>
              <a:rPr lang="sv-SE" sz="600" dirty="0" err="1"/>
              <a:t>excluding</a:t>
            </a:r>
            <a:r>
              <a:rPr lang="sv-SE" sz="600" dirty="0"/>
              <a:t> camping</a:t>
            </a:r>
          </a:p>
        </p:txBody>
      </p:sp>
      <p:graphicFrame>
        <p:nvGraphicFramePr>
          <p:cNvPr id="11" name="Diagram 3">
            <a:extLst>
              <a:ext uri="{FF2B5EF4-FFF2-40B4-BE49-F238E27FC236}">
                <a16:creationId xmlns:a16="http://schemas.microsoft.com/office/drawing/2014/main" id="{EFC8BA24-1B3E-45C0-BE64-5994D8FFA424}"/>
              </a:ext>
            </a:extLst>
          </p:cNvPr>
          <p:cNvGraphicFramePr>
            <a:graphicFrameLocks/>
          </p:cNvGraphicFramePr>
          <p:nvPr>
            <p:extLst>
              <p:ext uri="{D42A27DB-BD31-4B8C-83A1-F6EECF244321}">
                <p14:modId xmlns:p14="http://schemas.microsoft.com/office/powerpoint/2010/main" val="2955710358"/>
              </p:ext>
            </p:extLst>
          </p:nvPr>
        </p:nvGraphicFramePr>
        <p:xfrm>
          <a:off x="717550" y="2203393"/>
          <a:ext cx="6003711" cy="34495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6467279" y="0"/>
            <a:ext cx="5727202" cy="6858000"/>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730246" y="1628775"/>
            <a:ext cx="5357681" cy="3995277"/>
          </a:xfrm>
        </p:spPr>
        <p:txBody>
          <a:bodyPr/>
          <a:lstStyle/>
          <a:p>
            <a:r>
              <a:rPr lang="en-US" sz="1200" dirty="0">
                <a:solidFill>
                  <a:schemeClr val="bg1"/>
                </a:solidFill>
              </a:rPr>
              <a:t>Stockholm Business Region is the official business office for the city of Stockholm, responsible for the strategic development and international promotion of the city, as well as the brand Stockholm – The Capital of Scandinavia.</a:t>
            </a:r>
            <a:endParaRPr lang="sv-SE" sz="1200" dirty="0">
              <a:solidFill>
                <a:schemeClr val="bg1"/>
              </a:solidFill>
            </a:endParaRPr>
          </a:p>
          <a:p>
            <a:r>
              <a:rPr lang="en-GB" sz="1200" dirty="0">
                <a:solidFill>
                  <a:schemeClr val="bg1"/>
                </a:solidFill>
              </a:rPr>
              <a:t>The company is owned by Stockholm City and has two subsidiaries, </a:t>
            </a:r>
            <a:br>
              <a:rPr lang="en-GB" sz="1200" dirty="0">
                <a:solidFill>
                  <a:schemeClr val="bg1"/>
                </a:solidFill>
              </a:rPr>
            </a:br>
            <a:r>
              <a:rPr lang="en-GB" sz="1200" dirty="0">
                <a:solidFill>
                  <a:schemeClr val="bg1"/>
                </a:solidFill>
              </a:rPr>
              <a:t>Invest Stockholm and Visit Stockholm.</a:t>
            </a:r>
            <a:endParaRPr lang="sv-SE" sz="1200" dirty="0">
              <a:solidFill>
                <a:schemeClr val="bg1"/>
              </a:solidFill>
            </a:endParaRPr>
          </a:p>
          <a:p>
            <a:r>
              <a:rPr lang="sv-SE" sz="1200" dirty="0">
                <a:solidFill>
                  <a:schemeClr val="bg1"/>
                </a:solidFill>
              </a:rPr>
              <a:t>All </a:t>
            </a:r>
            <a:r>
              <a:rPr lang="sv-SE" sz="1200" dirty="0" err="1">
                <a:solidFill>
                  <a:schemeClr val="bg1"/>
                </a:solidFill>
              </a:rPr>
              <a:t>reports</a:t>
            </a:r>
            <a:r>
              <a:rPr lang="sv-SE" sz="1200" dirty="0">
                <a:solidFill>
                  <a:schemeClr val="bg1"/>
                </a:solidFill>
              </a:rPr>
              <a:t> </a:t>
            </a:r>
            <a:r>
              <a:rPr lang="sv-SE" sz="1200" dirty="0" err="1">
                <a:solidFill>
                  <a:schemeClr val="bg1"/>
                </a:solidFill>
              </a:rPr>
              <a:t>can</a:t>
            </a:r>
            <a:r>
              <a:rPr lang="sv-SE" sz="1200" dirty="0">
                <a:solidFill>
                  <a:schemeClr val="bg1"/>
                </a:solidFill>
              </a:rPr>
              <a:t> be </a:t>
            </a:r>
            <a:r>
              <a:rPr lang="sv-SE" sz="1200" dirty="0" err="1">
                <a:solidFill>
                  <a:schemeClr val="bg1"/>
                </a:solidFill>
              </a:rPr>
              <a:t>found</a:t>
            </a:r>
            <a:r>
              <a:rPr lang="sv-SE" sz="1200" dirty="0">
                <a:solidFill>
                  <a:schemeClr val="bg1"/>
                </a:solidFill>
              </a:rPr>
              <a:t> at</a:t>
            </a:r>
            <a:br>
              <a:rPr lang="sv-SE" sz="1200" dirty="0">
                <a:solidFill>
                  <a:schemeClr val="bg1"/>
                </a:solidFill>
              </a:rPr>
            </a:br>
            <a:r>
              <a:rPr lang="sv-SE" sz="1200" u="sng" dirty="0">
                <a:solidFill>
                  <a:schemeClr val="bg1"/>
                </a:solidFill>
                <a:hlinkClick r:id="rId3">
                  <a:extLst>
                    <a:ext uri="{A12FA001-AC4F-418D-AE19-62706E023703}">
                      <ahyp:hlinkClr xmlns:ahyp="http://schemas.microsoft.com/office/drawing/2018/hyperlinkcolor"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Q</a:t>
            </a:r>
            <a:r>
              <a:rPr lang="en-US" sz="1200" dirty="0" err="1">
                <a:solidFill>
                  <a:schemeClr val="bg1"/>
                </a:solidFill>
              </a:rPr>
              <a:t>uestions</a:t>
            </a:r>
            <a:r>
              <a:rPr lang="en-US" sz="1200" dirty="0">
                <a:solidFill>
                  <a:schemeClr val="bg1"/>
                </a:solidFill>
              </a:rPr>
              <a:t> can be addressed to Stefan Frid , Invest Stockholm.</a:t>
            </a:r>
            <a:br>
              <a:rPr lang="en-US" sz="1200" dirty="0">
                <a:solidFill>
                  <a:schemeClr val="bg1"/>
                </a:solidFill>
              </a:rPr>
            </a:br>
            <a:r>
              <a:rPr lang="en-US" sz="1200" dirty="0">
                <a:solidFill>
                  <a:schemeClr val="bg1"/>
                </a:solidFill>
              </a:rPr>
              <a:t>Publisher: </a:t>
            </a:r>
            <a:r>
              <a:rPr lang="sv-SE" sz="1200" dirty="0">
                <a:solidFill>
                  <a:schemeClr val="bg1"/>
                </a:solidFill>
              </a:rPr>
              <a:t>Staffan Ingvarsson, CEO Stockholm Business Region</a:t>
            </a:r>
            <a:endParaRPr lang="en-US" sz="1200" dirty="0">
              <a:solidFill>
                <a:schemeClr val="bg1"/>
              </a:solidFill>
            </a:endParaRP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err="1">
                <a:solidFill>
                  <a:schemeClr val="bg1"/>
                </a:solidFill>
              </a:rPr>
              <a:t>Phone</a:t>
            </a:r>
            <a:r>
              <a:rPr lang="sv-SE" sz="1200" dirty="0">
                <a:solidFill>
                  <a:schemeClr val="bg1"/>
                </a:solidFill>
              </a:rPr>
              <a:t>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730249" y="342899"/>
            <a:ext cx="5296792" cy="1113955"/>
          </a:xfrm>
        </p:spPr>
        <p:txBody>
          <a:bodyPr/>
          <a:lstStyle/>
          <a:p>
            <a:r>
              <a:rPr lang="sv-SE" dirty="0">
                <a:solidFill>
                  <a:schemeClr val="bg1"/>
                </a:solidFill>
              </a:rPr>
              <a:t>Stockholm Business Region</a:t>
            </a:r>
          </a:p>
        </p:txBody>
      </p:sp>
      <p:pic>
        <p:nvPicPr>
          <p:cNvPr id="6" name="Bildobjekt 5">
            <a:extLst>
              <a:ext uri="{FF2B5EF4-FFF2-40B4-BE49-F238E27FC236}">
                <a16:creationId xmlns:a16="http://schemas.microsoft.com/office/drawing/2014/main" id="{98AF5AE4-9335-46AF-A398-88ED86C2B0CE}"/>
              </a:ext>
            </a:extLst>
          </p:cNvPr>
          <p:cNvPicPr>
            <a:picLocks noChangeAspect="1"/>
          </p:cNvPicPr>
          <p:nvPr/>
        </p:nvPicPr>
        <p:blipFill rotWithShape="1">
          <a:blip r:embed="rId4"/>
          <a:srcRect t="41640" b="10477"/>
          <a:stretch/>
        </p:blipFill>
        <p:spPr>
          <a:xfrm>
            <a:off x="6104073" y="0"/>
            <a:ext cx="5983152"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2264</TotalTime>
  <Words>3431</Words>
  <Application>Microsoft Office PowerPoint</Application>
  <PresentationFormat>Bredbild</PresentationFormat>
  <Paragraphs>1272</Paragraphs>
  <Slides>18</Slides>
  <Notes>1</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18</vt:i4>
      </vt:variant>
    </vt:vector>
  </HeadingPairs>
  <TitlesOfParts>
    <vt:vector size="23" baseType="lpstr">
      <vt:lpstr>Arial</vt:lpstr>
      <vt:lpstr>Futura Std Book</vt:lpstr>
      <vt:lpstr>Garamond</vt:lpstr>
      <vt:lpstr>Minion Pro</vt:lpstr>
      <vt:lpstr>Stockholm Business Region</vt:lpstr>
      <vt:lpstr>PowerPoint-presentation</vt:lpstr>
      <vt:lpstr>About the report</vt:lpstr>
      <vt:lpstr>Recovery continues</vt:lpstr>
      <vt:lpstr>Economic growth</vt:lpstr>
      <vt:lpstr>Economic growth by sector</vt:lpstr>
      <vt:lpstr>Newly registered businesses</vt:lpstr>
      <vt:lpstr>Company bankruptcies</vt:lpstr>
      <vt:lpstr>Employment </vt:lpstr>
      <vt:lpstr>Employed population, by industry</vt:lpstr>
      <vt:lpstr>Employed population, by occupation</vt:lpstr>
      <vt:lpstr>Recently listed positions</vt:lpstr>
      <vt:lpstr>The number of people given notice</vt:lpstr>
      <vt:lpstr>Unemployment</vt:lpstr>
      <vt:lpstr>Youth unemployment and long term unemployment</vt:lpstr>
      <vt:lpstr>Population</vt:lpstr>
      <vt:lpstr>Housing projects started</vt:lpstr>
      <vt:lpstr>Commercial accomodations</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Rasmus Ragnarsson</cp:lastModifiedBy>
  <cp:revision>405</cp:revision>
  <cp:lastPrinted>2022-07-06T07:02:24Z</cp:lastPrinted>
  <dcterms:created xsi:type="dcterms:W3CDTF">2019-04-29T08:02:07Z</dcterms:created>
  <dcterms:modified xsi:type="dcterms:W3CDTF">2022-07-06T07:20:09Z</dcterms:modified>
</cp:coreProperties>
</file>