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Override PartName="/ppt/authors.xml" ContentType="application/vnd.ms-powerpoint.author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9"/>
  </p:notesMasterIdLst>
  <p:handoutMasterIdLst>
    <p:handoutMasterId r:id="rId20"/>
  </p:handoutMasterIdLst>
  <p:sldIdLst>
    <p:sldId id="369" r:id="rId2"/>
    <p:sldId id="308" r:id="rId3"/>
    <p:sldId id="379" r:id="rId4"/>
    <p:sldId id="351" r:id="rId5"/>
    <p:sldId id="372" r:id="rId6"/>
    <p:sldId id="373" r:id="rId7"/>
    <p:sldId id="354" r:id="rId8"/>
    <p:sldId id="358" r:id="rId9"/>
    <p:sldId id="359" r:id="rId10"/>
    <p:sldId id="374" r:id="rId11"/>
    <p:sldId id="375" r:id="rId12"/>
    <p:sldId id="370" r:id="rId13"/>
    <p:sldId id="371" r:id="rId14"/>
    <p:sldId id="376" r:id="rId15"/>
    <p:sldId id="377" r:id="rId16"/>
    <p:sldId id="378" r:id="rId17"/>
    <p:sldId id="367" r:id="rId18"/>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Rapport" id="{E2D09124-2141-4BB3-A39B-6EEF30579164}">
          <p14:sldIdLst>
            <p14:sldId id="369"/>
            <p14:sldId id="308"/>
            <p14:sldId id="379"/>
            <p14:sldId id="351"/>
            <p14:sldId id="372"/>
            <p14:sldId id="373"/>
            <p14:sldId id="354"/>
            <p14:sldId id="358"/>
            <p14:sldId id="359"/>
            <p14:sldId id="374"/>
            <p14:sldId id="375"/>
            <p14:sldId id="370"/>
            <p14:sldId id="371"/>
            <p14:sldId id="376"/>
            <p14:sldId id="377"/>
            <p14:sldId id="378"/>
            <p14:sldId id="367"/>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93808A4-ACDE-016B-D1E4-DBD7B3BC39E2}" name="Maria Kalmeus" initials="MK" userId="S::maria.kalmeus@datainsamling.se::3a36a153-18d6-45f0-b0df-d58fd4b4066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40064"/>
    <a:srgbClr val="FFFFFF"/>
    <a:srgbClr val="052364"/>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E3FDE45-AF77-4B5C-9715-49D594BDF05E}" styleName="Ljust format 1 - Dekorfärg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just format 1 - Dekorfärg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75" autoAdjust="0"/>
    <p:restoredTop sz="94660"/>
  </p:normalViewPr>
  <p:slideViewPr>
    <p:cSldViewPr snapToGrid="0">
      <p:cViewPr varScale="1">
        <p:scale>
          <a:sx n="61" d="100"/>
          <a:sy n="61" d="100"/>
        </p:scale>
        <p:origin x="612" y="48"/>
      </p:cViewPr>
      <p:guideLst/>
    </p:cSldViewPr>
  </p:slideViewPr>
  <p:notesTextViewPr>
    <p:cViewPr>
      <p:scale>
        <a:sx n="3" d="2"/>
        <a:sy n="3" d="2"/>
      </p:scale>
      <p:origin x="0" y="0"/>
    </p:cViewPr>
  </p:notesTextViewPr>
  <p:sorterViewPr>
    <p:cViewPr>
      <p:scale>
        <a:sx n="78" d="100"/>
        <a:sy n="78" d="100"/>
      </p:scale>
      <p:origin x="0" y="0"/>
    </p:cViewPr>
  </p:sorterViewPr>
  <p:notesViewPr>
    <p:cSldViewPr snapToGrid="0" showGuides="1">
      <p:cViewPr varScale="1">
        <p:scale>
          <a:sx n="92" d="100"/>
          <a:sy n="92" d="100"/>
        </p:scale>
        <p:origin x="2796"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8/10/relationships/authors" Targe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file:///\\FILESERVER1\gemensam\2%20Projekt\SBA%20-%20Q42019%20fram&#229;t\4.4%20-%20Rapportexcellmallar\Totalmallar\Rapport_underlag_SBA%20NY_klar.xlsx" TargetMode="External"/><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's6'!$P$13</c:f>
              <c:strCache>
                <c:ptCount val="1"/>
                <c:pt idx="0">
                  <c:v>The Stockholm Region</c:v>
                </c:pt>
              </c:strCache>
            </c:strRef>
          </c:tx>
          <c:spPr>
            <a:ln w="28575" cap="rnd">
              <a:solidFill>
                <a:schemeClr val="accent2"/>
              </a:solidFill>
              <a:round/>
            </a:ln>
            <a:effectLst/>
          </c:spPr>
          <c:marker>
            <c:symbol val="none"/>
          </c:marker>
          <c:cat>
            <c:numRef>
              <c:f>'s6'!$Q$12:$BE$12</c:f>
              <c:numCache>
                <c:formatCode>General</c:formatCode>
                <c:ptCount val="41"/>
                <c:pt idx="0">
                  <c:v>2012</c:v>
                </c:pt>
                <c:pt idx="3">
                  <c:v>2013</c:v>
                </c:pt>
                <c:pt idx="7">
                  <c:v>2014</c:v>
                </c:pt>
                <c:pt idx="11">
                  <c:v>2015</c:v>
                </c:pt>
                <c:pt idx="15">
                  <c:v>2016</c:v>
                </c:pt>
                <c:pt idx="19">
                  <c:v>2017</c:v>
                </c:pt>
                <c:pt idx="23">
                  <c:v>2018</c:v>
                </c:pt>
                <c:pt idx="27">
                  <c:v>2019</c:v>
                </c:pt>
                <c:pt idx="31">
                  <c:v>2020</c:v>
                </c:pt>
                <c:pt idx="35">
                  <c:v>2021</c:v>
                </c:pt>
                <c:pt idx="39">
                  <c:v>2022</c:v>
                </c:pt>
              </c:numCache>
            </c:numRef>
          </c:cat>
          <c:val>
            <c:numRef>
              <c:f>'s6'!$Q$13:$BE$13</c:f>
              <c:numCache>
                <c:formatCode>General</c:formatCode>
                <c:ptCount val="41"/>
                <c:pt idx="0">
                  <c:v>8624.75</c:v>
                </c:pt>
                <c:pt idx="1">
                  <c:v>8224.75</c:v>
                </c:pt>
                <c:pt idx="2">
                  <c:v>8169.25</c:v>
                </c:pt>
                <c:pt idx="3">
                  <c:v>7987.25</c:v>
                </c:pt>
                <c:pt idx="4">
                  <c:v>7783.25</c:v>
                </c:pt>
                <c:pt idx="5">
                  <c:v>7832.75</c:v>
                </c:pt>
                <c:pt idx="6">
                  <c:v>7771.25</c:v>
                </c:pt>
                <c:pt idx="7">
                  <c:v>7870</c:v>
                </c:pt>
                <c:pt idx="8">
                  <c:v>7823.75</c:v>
                </c:pt>
                <c:pt idx="9">
                  <c:v>7891.75</c:v>
                </c:pt>
                <c:pt idx="10">
                  <c:v>8023.5</c:v>
                </c:pt>
                <c:pt idx="11">
                  <c:v>8165</c:v>
                </c:pt>
                <c:pt idx="12">
                  <c:v>8274</c:v>
                </c:pt>
                <c:pt idx="13">
                  <c:v>8290.5</c:v>
                </c:pt>
                <c:pt idx="14">
                  <c:v>8362</c:v>
                </c:pt>
                <c:pt idx="15">
                  <c:v>8574.5</c:v>
                </c:pt>
                <c:pt idx="16">
                  <c:v>8749</c:v>
                </c:pt>
                <c:pt idx="17">
                  <c:v>9094.75</c:v>
                </c:pt>
                <c:pt idx="18">
                  <c:v>9073.25</c:v>
                </c:pt>
                <c:pt idx="19">
                  <c:v>9102.75</c:v>
                </c:pt>
                <c:pt idx="20">
                  <c:v>9166.25</c:v>
                </c:pt>
                <c:pt idx="21">
                  <c:v>8994.25</c:v>
                </c:pt>
                <c:pt idx="22">
                  <c:v>9079.25</c:v>
                </c:pt>
                <c:pt idx="23">
                  <c:v>9036</c:v>
                </c:pt>
                <c:pt idx="24">
                  <c:v>8736</c:v>
                </c:pt>
                <c:pt idx="25">
                  <c:v>8654.75</c:v>
                </c:pt>
                <c:pt idx="26">
                  <c:v>8526.75</c:v>
                </c:pt>
                <c:pt idx="27">
                  <c:v>8346.25</c:v>
                </c:pt>
                <c:pt idx="28">
                  <c:v>8546.5</c:v>
                </c:pt>
                <c:pt idx="29">
                  <c:v>8480.75</c:v>
                </c:pt>
                <c:pt idx="30">
                  <c:v>8574</c:v>
                </c:pt>
                <c:pt idx="31">
                  <c:v>8476.5</c:v>
                </c:pt>
                <c:pt idx="32">
                  <c:v>8788</c:v>
                </c:pt>
                <c:pt idx="33">
                  <c:v>8818</c:v>
                </c:pt>
                <c:pt idx="34">
                  <c:v>9043</c:v>
                </c:pt>
                <c:pt idx="35">
                  <c:v>9565</c:v>
                </c:pt>
                <c:pt idx="36">
                  <c:v>9607.25</c:v>
                </c:pt>
                <c:pt idx="37">
                  <c:v>9871.5</c:v>
                </c:pt>
                <c:pt idx="38">
                  <c:v>9951.5</c:v>
                </c:pt>
                <c:pt idx="39">
                  <c:v>10112.5</c:v>
                </c:pt>
                <c:pt idx="40">
                  <c:v>10124.5</c:v>
                </c:pt>
              </c:numCache>
            </c:numRef>
          </c:val>
          <c:smooth val="0"/>
          <c:extLst>
            <c:ext xmlns:c16="http://schemas.microsoft.com/office/drawing/2014/chart" uri="{C3380CC4-5D6E-409C-BE32-E72D297353CC}">
              <c16:uniqueId val="{00000000-AFB7-44B8-8E40-B800CA522D74}"/>
            </c:ext>
          </c:extLst>
        </c:ser>
        <c:ser>
          <c:idx val="1"/>
          <c:order val="1"/>
          <c:tx>
            <c:strRef>
              <c:f>'s6'!$P$14</c:f>
              <c:strCache>
                <c:ptCount val="1"/>
                <c:pt idx="0">
                  <c:v>Rest of Sweden</c:v>
                </c:pt>
              </c:strCache>
            </c:strRef>
          </c:tx>
          <c:spPr>
            <a:ln w="28575" cap="rnd">
              <a:solidFill>
                <a:schemeClr val="accent1"/>
              </a:solidFill>
              <a:prstDash val="sysDash"/>
              <a:round/>
            </a:ln>
            <a:effectLst/>
          </c:spPr>
          <c:marker>
            <c:symbol val="none"/>
          </c:marker>
          <c:cat>
            <c:numRef>
              <c:f>'s6'!$Q$12:$BE$12</c:f>
              <c:numCache>
                <c:formatCode>General</c:formatCode>
                <c:ptCount val="41"/>
                <c:pt idx="0">
                  <c:v>2012</c:v>
                </c:pt>
                <c:pt idx="3">
                  <c:v>2013</c:v>
                </c:pt>
                <c:pt idx="7">
                  <c:v>2014</c:v>
                </c:pt>
                <c:pt idx="11">
                  <c:v>2015</c:v>
                </c:pt>
                <c:pt idx="15">
                  <c:v>2016</c:v>
                </c:pt>
                <c:pt idx="19">
                  <c:v>2017</c:v>
                </c:pt>
                <c:pt idx="23">
                  <c:v>2018</c:v>
                </c:pt>
                <c:pt idx="27">
                  <c:v>2019</c:v>
                </c:pt>
                <c:pt idx="31">
                  <c:v>2020</c:v>
                </c:pt>
                <c:pt idx="35">
                  <c:v>2021</c:v>
                </c:pt>
                <c:pt idx="39">
                  <c:v>2022</c:v>
                </c:pt>
              </c:numCache>
            </c:numRef>
          </c:cat>
          <c:val>
            <c:numRef>
              <c:f>'s6'!$Q$14:$BE$14</c:f>
              <c:numCache>
                <c:formatCode>General</c:formatCode>
                <c:ptCount val="41"/>
                <c:pt idx="0">
                  <c:v>8021.5</c:v>
                </c:pt>
                <c:pt idx="1">
                  <c:v>7679.75</c:v>
                </c:pt>
                <c:pt idx="2">
                  <c:v>7611.25</c:v>
                </c:pt>
                <c:pt idx="3">
                  <c:v>7456.5</c:v>
                </c:pt>
                <c:pt idx="4">
                  <c:v>7220.5</c:v>
                </c:pt>
                <c:pt idx="5">
                  <c:v>7236.5</c:v>
                </c:pt>
                <c:pt idx="6">
                  <c:v>7209.25</c:v>
                </c:pt>
                <c:pt idx="7">
                  <c:v>7262</c:v>
                </c:pt>
                <c:pt idx="8">
                  <c:v>7220.25</c:v>
                </c:pt>
                <c:pt idx="9">
                  <c:v>7212.75</c:v>
                </c:pt>
                <c:pt idx="10">
                  <c:v>7315</c:v>
                </c:pt>
                <c:pt idx="11">
                  <c:v>7428</c:v>
                </c:pt>
                <c:pt idx="12">
                  <c:v>7498.25</c:v>
                </c:pt>
                <c:pt idx="13">
                  <c:v>7418.5</c:v>
                </c:pt>
                <c:pt idx="14">
                  <c:v>7406.75</c:v>
                </c:pt>
                <c:pt idx="15">
                  <c:v>7581.75</c:v>
                </c:pt>
                <c:pt idx="16">
                  <c:v>7687</c:v>
                </c:pt>
                <c:pt idx="17">
                  <c:v>7991.5</c:v>
                </c:pt>
                <c:pt idx="18">
                  <c:v>8023.25</c:v>
                </c:pt>
                <c:pt idx="19">
                  <c:v>8095.5</c:v>
                </c:pt>
                <c:pt idx="20">
                  <c:v>8157</c:v>
                </c:pt>
                <c:pt idx="21">
                  <c:v>7963</c:v>
                </c:pt>
                <c:pt idx="22">
                  <c:v>8019.25</c:v>
                </c:pt>
                <c:pt idx="23">
                  <c:v>7992.25</c:v>
                </c:pt>
                <c:pt idx="24">
                  <c:v>7790.25</c:v>
                </c:pt>
                <c:pt idx="25">
                  <c:v>7831</c:v>
                </c:pt>
                <c:pt idx="26">
                  <c:v>7721.75</c:v>
                </c:pt>
                <c:pt idx="27">
                  <c:v>7558.75</c:v>
                </c:pt>
                <c:pt idx="28">
                  <c:v>7766</c:v>
                </c:pt>
                <c:pt idx="29">
                  <c:v>7680</c:v>
                </c:pt>
                <c:pt idx="30">
                  <c:v>7765.5</c:v>
                </c:pt>
                <c:pt idx="31">
                  <c:v>7639.5</c:v>
                </c:pt>
                <c:pt idx="32">
                  <c:v>7871.5</c:v>
                </c:pt>
                <c:pt idx="33">
                  <c:v>7968</c:v>
                </c:pt>
                <c:pt idx="34">
                  <c:v>8185.5</c:v>
                </c:pt>
                <c:pt idx="35">
                  <c:v>8801</c:v>
                </c:pt>
                <c:pt idx="36">
                  <c:v>8981.5</c:v>
                </c:pt>
                <c:pt idx="37">
                  <c:v>9338.25</c:v>
                </c:pt>
                <c:pt idx="38">
                  <c:v>9464</c:v>
                </c:pt>
                <c:pt idx="39">
                  <c:v>9564.75</c:v>
                </c:pt>
                <c:pt idx="40">
                  <c:v>9567</c:v>
                </c:pt>
              </c:numCache>
            </c:numRef>
          </c:val>
          <c:smooth val="0"/>
          <c:extLst>
            <c:ext xmlns:c16="http://schemas.microsoft.com/office/drawing/2014/chart" uri="{C3380CC4-5D6E-409C-BE32-E72D297353CC}">
              <c16:uniqueId val="{00000001-AFB7-44B8-8E40-B800CA522D74}"/>
            </c:ext>
          </c:extLst>
        </c:ser>
        <c:dLbls>
          <c:showLegendKey val="0"/>
          <c:showVal val="0"/>
          <c:showCatName val="0"/>
          <c:showSerName val="0"/>
          <c:showPercent val="0"/>
          <c:showBubbleSize val="0"/>
        </c:dLbls>
        <c:smooth val="0"/>
        <c:axId val="464036736"/>
        <c:axId val="464034768"/>
      </c:lineChart>
      <c:catAx>
        <c:axId val="464036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34768"/>
        <c:crosses val="autoZero"/>
        <c:auto val="1"/>
        <c:lblAlgn val="ctr"/>
        <c:lblOffset val="100"/>
        <c:noMultiLvlLbl val="0"/>
      </c:catAx>
      <c:valAx>
        <c:axId val="464034768"/>
        <c:scaling>
          <c:orientation val="minMax"/>
          <c:max val="1200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36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's7'!$AT$9</c:f>
              <c:strCache>
                <c:ptCount val="1"/>
                <c:pt idx="0">
                  <c:v>The Stockholm Region</c:v>
                </c:pt>
              </c:strCache>
            </c:strRef>
          </c:tx>
          <c:spPr>
            <a:ln w="28575" cap="rnd">
              <a:solidFill>
                <a:schemeClr val="accent2"/>
              </a:solidFill>
              <a:round/>
            </a:ln>
            <a:effectLst/>
          </c:spPr>
          <c:marker>
            <c:symbol val="none"/>
          </c:marker>
          <c:cat>
            <c:numRef>
              <c:f>'s7'!$AU$8:$CI$8</c:f>
              <c:numCache>
                <c:formatCode>General</c:formatCode>
                <c:ptCount val="41"/>
                <c:pt idx="0">
                  <c:v>2012</c:v>
                </c:pt>
                <c:pt idx="3">
                  <c:v>2013</c:v>
                </c:pt>
                <c:pt idx="7">
                  <c:v>2014</c:v>
                </c:pt>
                <c:pt idx="11">
                  <c:v>2015</c:v>
                </c:pt>
                <c:pt idx="15">
                  <c:v>2016</c:v>
                </c:pt>
                <c:pt idx="19">
                  <c:v>2017</c:v>
                </c:pt>
                <c:pt idx="23">
                  <c:v>2018</c:v>
                </c:pt>
                <c:pt idx="27">
                  <c:v>2019</c:v>
                </c:pt>
                <c:pt idx="31">
                  <c:v>2020</c:v>
                </c:pt>
                <c:pt idx="35">
                  <c:v>2021</c:v>
                </c:pt>
                <c:pt idx="39">
                  <c:v>2022</c:v>
                </c:pt>
              </c:numCache>
            </c:numRef>
          </c:cat>
          <c:val>
            <c:numRef>
              <c:f>'s7'!$AU$9:$CI$9</c:f>
              <c:numCache>
                <c:formatCode>General</c:formatCode>
                <c:ptCount val="41"/>
                <c:pt idx="0">
                  <c:v>907.75</c:v>
                </c:pt>
                <c:pt idx="1">
                  <c:v>949.25</c:v>
                </c:pt>
                <c:pt idx="2">
                  <c:v>977</c:v>
                </c:pt>
                <c:pt idx="3">
                  <c:v>991.25</c:v>
                </c:pt>
                <c:pt idx="4">
                  <c:v>1004.5</c:v>
                </c:pt>
                <c:pt idx="5">
                  <c:v>971.25</c:v>
                </c:pt>
                <c:pt idx="6">
                  <c:v>968.75</c:v>
                </c:pt>
                <c:pt idx="7">
                  <c:v>933.75</c:v>
                </c:pt>
                <c:pt idx="8">
                  <c:v>917.75</c:v>
                </c:pt>
                <c:pt idx="9">
                  <c:v>911</c:v>
                </c:pt>
                <c:pt idx="10">
                  <c:v>909.5</c:v>
                </c:pt>
                <c:pt idx="11">
                  <c:v>889.25</c:v>
                </c:pt>
                <c:pt idx="12">
                  <c:v>868</c:v>
                </c:pt>
                <c:pt idx="13">
                  <c:v>839</c:v>
                </c:pt>
                <c:pt idx="14">
                  <c:v>791.75</c:v>
                </c:pt>
                <c:pt idx="15">
                  <c:v>770</c:v>
                </c:pt>
                <c:pt idx="16">
                  <c:v>757.75</c:v>
                </c:pt>
                <c:pt idx="17">
                  <c:v>764.5</c:v>
                </c:pt>
                <c:pt idx="18">
                  <c:v>772.5</c:v>
                </c:pt>
                <c:pt idx="19">
                  <c:v>802.5</c:v>
                </c:pt>
                <c:pt idx="20">
                  <c:v>837</c:v>
                </c:pt>
                <c:pt idx="21">
                  <c:v>830.5</c:v>
                </c:pt>
                <c:pt idx="22">
                  <c:v>828.5</c:v>
                </c:pt>
                <c:pt idx="23">
                  <c:v>805.25</c:v>
                </c:pt>
                <c:pt idx="24">
                  <c:v>825.5</c:v>
                </c:pt>
                <c:pt idx="25">
                  <c:v>900</c:v>
                </c:pt>
                <c:pt idx="26">
                  <c:v>943.5</c:v>
                </c:pt>
                <c:pt idx="27">
                  <c:v>997.25</c:v>
                </c:pt>
                <c:pt idx="28">
                  <c:v>1012.75</c:v>
                </c:pt>
                <c:pt idx="29">
                  <c:v>1016.75</c:v>
                </c:pt>
                <c:pt idx="30">
                  <c:v>1035.25</c:v>
                </c:pt>
                <c:pt idx="31">
                  <c:v>1055.5</c:v>
                </c:pt>
                <c:pt idx="32">
                  <c:v>1073</c:v>
                </c:pt>
                <c:pt idx="33">
                  <c:v>1022.75</c:v>
                </c:pt>
                <c:pt idx="34">
                  <c:v>989.5</c:v>
                </c:pt>
                <c:pt idx="35">
                  <c:v>953.75</c:v>
                </c:pt>
                <c:pt idx="36">
                  <c:v>885.25</c:v>
                </c:pt>
                <c:pt idx="37">
                  <c:v>895.25</c:v>
                </c:pt>
                <c:pt idx="38">
                  <c:v>886.5</c:v>
                </c:pt>
                <c:pt idx="39">
                  <c:v>879.25</c:v>
                </c:pt>
                <c:pt idx="40">
                  <c:v>878</c:v>
                </c:pt>
              </c:numCache>
            </c:numRef>
          </c:val>
          <c:smooth val="0"/>
          <c:extLst>
            <c:ext xmlns:c16="http://schemas.microsoft.com/office/drawing/2014/chart" uri="{C3380CC4-5D6E-409C-BE32-E72D297353CC}">
              <c16:uniqueId val="{00000000-56F5-48CC-A29F-BCDBE8F455AF}"/>
            </c:ext>
          </c:extLst>
        </c:ser>
        <c:ser>
          <c:idx val="1"/>
          <c:order val="1"/>
          <c:tx>
            <c:strRef>
              <c:f>'s7'!$AT$10</c:f>
              <c:strCache>
                <c:ptCount val="1"/>
                <c:pt idx="0">
                  <c:v>Rest of Sweden</c:v>
                </c:pt>
              </c:strCache>
            </c:strRef>
          </c:tx>
          <c:spPr>
            <a:ln w="28575" cap="rnd">
              <a:solidFill>
                <a:schemeClr val="accent1"/>
              </a:solidFill>
              <a:prstDash val="sysDash"/>
              <a:round/>
            </a:ln>
            <a:effectLst/>
          </c:spPr>
          <c:marker>
            <c:symbol val="none"/>
          </c:marker>
          <c:cat>
            <c:numRef>
              <c:f>'s7'!$AU$8:$CI$8</c:f>
              <c:numCache>
                <c:formatCode>General</c:formatCode>
                <c:ptCount val="41"/>
                <c:pt idx="0">
                  <c:v>2012</c:v>
                </c:pt>
                <c:pt idx="3">
                  <c:v>2013</c:v>
                </c:pt>
                <c:pt idx="7">
                  <c:v>2014</c:v>
                </c:pt>
                <c:pt idx="11">
                  <c:v>2015</c:v>
                </c:pt>
                <c:pt idx="15">
                  <c:v>2016</c:v>
                </c:pt>
                <c:pt idx="19">
                  <c:v>2017</c:v>
                </c:pt>
                <c:pt idx="23">
                  <c:v>2018</c:v>
                </c:pt>
                <c:pt idx="27">
                  <c:v>2019</c:v>
                </c:pt>
                <c:pt idx="31">
                  <c:v>2020</c:v>
                </c:pt>
                <c:pt idx="35">
                  <c:v>2021</c:v>
                </c:pt>
                <c:pt idx="39">
                  <c:v>2022</c:v>
                </c:pt>
              </c:numCache>
            </c:numRef>
          </c:cat>
          <c:val>
            <c:numRef>
              <c:f>'s7'!$AU$10:$CI$10</c:f>
              <c:numCache>
                <c:formatCode>General</c:formatCode>
                <c:ptCount val="41"/>
                <c:pt idx="0">
                  <c:v>868</c:v>
                </c:pt>
                <c:pt idx="1">
                  <c:v>889.25</c:v>
                </c:pt>
                <c:pt idx="2">
                  <c:v>890.75</c:v>
                </c:pt>
                <c:pt idx="3">
                  <c:v>931.5</c:v>
                </c:pt>
                <c:pt idx="4">
                  <c:v>966.75</c:v>
                </c:pt>
                <c:pt idx="5">
                  <c:v>970.75</c:v>
                </c:pt>
                <c:pt idx="6">
                  <c:v>956.5</c:v>
                </c:pt>
                <c:pt idx="7">
                  <c:v>920.25</c:v>
                </c:pt>
                <c:pt idx="8">
                  <c:v>895.25</c:v>
                </c:pt>
                <c:pt idx="9">
                  <c:v>880.25</c:v>
                </c:pt>
                <c:pt idx="10">
                  <c:v>879</c:v>
                </c:pt>
                <c:pt idx="11">
                  <c:v>855.25</c:v>
                </c:pt>
                <c:pt idx="12">
                  <c:v>852.25</c:v>
                </c:pt>
                <c:pt idx="13">
                  <c:v>828.75</c:v>
                </c:pt>
                <c:pt idx="14">
                  <c:v>814.75</c:v>
                </c:pt>
                <c:pt idx="15">
                  <c:v>787.75</c:v>
                </c:pt>
                <c:pt idx="16">
                  <c:v>767.75</c:v>
                </c:pt>
                <c:pt idx="17">
                  <c:v>760.25</c:v>
                </c:pt>
                <c:pt idx="18">
                  <c:v>732.25</c:v>
                </c:pt>
                <c:pt idx="19">
                  <c:v>752.25</c:v>
                </c:pt>
                <c:pt idx="20">
                  <c:v>744.75</c:v>
                </c:pt>
                <c:pt idx="21">
                  <c:v>758.75</c:v>
                </c:pt>
                <c:pt idx="22">
                  <c:v>770</c:v>
                </c:pt>
                <c:pt idx="23">
                  <c:v>778.5</c:v>
                </c:pt>
                <c:pt idx="24">
                  <c:v>801.25</c:v>
                </c:pt>
                <c:pt idx="25">
                  <c:v>832</c:v>
                </c:pt>
                <c:pt idx="26">
                  <c:v>890.25</c:v>
                </c:pt>
                <c:pt idx="27">
                  <c:v>912.5</c:v>
                </c:pt>
                <c:pt idx="28">
                  <c:v>912.75</c:v>
                </c:pt>
                <c:pt idx="29">
                  <c:v>918.5</c:v>
                </c:pt>
                <c:pt idx="30">
                  <c:v>908.75</c:v>
                </c:pt>
                <c:pt idx="31">
                  <c:v>948.25</c:v>
                </c:pt>
                <c:pt idx="32">
                  <c:v>978.75</c:v>
                </c:pt>
                <c:pt idx="33">
                  <c:v>937.25</c:v>
                </c:pt>
                <c:pt idx="34">
                  <c:v>934.25</c:v>
                </c:pt>
                <c:pt idx="35">
                  <c:v>881.75</c:v>
                </c:pt>
                <c:pt idx="36">
                  <c:v>828.5</c:v>
                </c:pt>
                <c:pt idx="37">
                  <c:v>835.5</c:v>
                </c:pt>
                <c:pt idx="38">
                  <c:v>838.75</c:v>
                </c:pt>
                <c:pt idx="39">
                  <c:v>818</c:v>
                </c:pt>
                <c:pt idx="40">
                  <c:v>806</c:v>
                </c:pt>
              </c:numCache>
            </c:numRef>
          </c:val>
          <c:smooth val="0"/>
          <c:extLst>
            <c:ext xmlns:c16="http://schemas.microsoft.com/office/drawing/2014/chart" uri="{C3380CC4-5D6E-409C-BE32-E72D297353CC}">
              <c16:uniqueId val="{00000001-56F5-48CC-A29F-BCDBE8F455AF}"/>
            </c:ext>
          </c:extLst>
        </c:ser>
        <c:dLbls>
          <c:showLegendKey val="0"/>
          <c:showVal val="0"/>
          <c:showCatName val="0"/>
          <c:showSerName val="0"/>
          <c:showPercent val="0"/>
          <c:showBubbleSize val="0"/>
        </c:dLbls>
        <c:smooth val="0"/>
        <c:axId val="793232792"/>
        <c:axId val="793235744"/>
      </c:lineChart>
      <c:catAx>
        <c:axId val="793232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93235744"/>
        <c:crosses val="autoZero"/>
        <c:auto val="1"/>
        <c:lblAlgn val="ctr"/>
        <c:lblOffset val="100"/>
        <c:noMultiLvlLbl val="0"/>
      </c:catAx>
      <c:valAx>
        <c:axId val="7932357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93232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's8'!$Q$11</c:f>
              <c:strCache>
                <c:ptCount val="1"/>
                <c:pt idx="0">
                  <c:v>The Stockholm Region</c:v>
                </c:pt>
              </c:strCache>
            </c:strRef>
          </c:tx>
          <c:spPr>
            <a:ln w="28575" cap="rnd">
              <a:solidFill>
                <a:schemeClr val="accent2"/>
              </a:solidFill>
              <a:round/>
            </a:ln>
            <a:effectLst/>
          </c:spPr>
          <c:marker>
            <c:symbol val="none"/>
          </c:marker>
          <c:cat>
            <c:numRef>
              <c:f>'s8'!$R$10:$BF$10</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's8'!$R$11:$BF$11</c:f>
              <c:numCache>
                <c:formatCode>General</c:formatCode>
                <c:ptCount val="41"/>
                <c:pt idx="0">
                  <c:v>100</c:v>
                </c:pt>
                <c:pt idx="1">
                  <c:v>101.07252539570045</c:v>
                </c:pt>
                <c:pt idx="2">
                  <c:v>100.10394519253485</c:v>
                </c:pt>
                <c:pt idx="3">
                  <c:v>99.258209307819513</c:v>
                </c:pt>
                <c:pt idx="4">
                  <c:v>101.3607370659107</c:v>
                </c:pt>
                <c:pt idx="5">
                  <c:v>102.45688636900543</c:v>
                </c:pt>
                <c:pt idx="6">
                  <c:v>101.76234349161351</c:v>
                </c:pt>
                <c:pt idx="7">
                  <c:v>100.60477202929364</c:v>
                </c:pt>
                <c:pt idx="8">
                  <c:v>102.80652019844082</c:v>
                </c:pt>
                <c:pt idx="9">
                  <c:v>104.70588235294117</c:v>
                </c:pt>
                <c:pt idx="10">
                  <c:v>103.26009922041105</c:v>
                </c:pt>
                <c:pt idx="11">
                  <c:v>102.62225372076541</c:v>
                </c:pt>
                <c:pt idx="12">
                  <c:v>104.38459721237892</c:v>
                </c:pt>
                <c:pt idx="13">
                  <c:v>105.50437042286794</c:v>
                </c:pt>
                <c:pt idx="14">
                  <c:v>104.89959839310181</c:v>
                </c:pt>
                <c:pt idx="15">
                  <c:v>104.16725726387904</c:v>
                </c:pt>
                <c:pt idx="16">
                  <c:v>106.90763052208835</c:v>
                </c:pt>
                <c:pt idx="17">
                  <c:v>107.29978738483345</c:v>
                </c:pt>
                <c:pt idx="18">
                  <c:v>106.48240018899126</c:v>
                </c:pt>
                <c:pt idx="19">
                  <c:v>106.21781242617529</c:v>
                </c:pt>
                <c:pt idx="20">
                  <c:v>108.72194660996929</c:v>
                </c:pt>
                <c:pt idx="21">
                  <c:v>110.04016064257029</c:v>
                </c:pt>
                <c:pt idx="22">
                  <c:v>109.08575478384125</c:v>
                </c:pt>
                <c:pt idx="23">
                  <c:v>109.06213087644696</c:v>
                </c:pt>
                <c:pt idx="24">
                  <c:v>110.93314434207417</c:v>
                </c:pt>
                <c:pt idx="25">
                  <c:v>112.23245924875974</c:v>
                </c:pt>
                <c:pt idx="26">
                  <c:v>110.90952043467989</c:v>
                </c:pt>
                <c:pt idx="27">
                  <c:v>110.70635483108906</c:v>
                </c:pt>
                <c:pt idx="28">
                  <c:v>112.0859910229152</c:v>
                </c:pt>
                <c:pt idx="29">
                  <c:v>113.37585636664305</c:v>
                </c:pt>
                <c:pt idx="30">
                  <c:v>112.10489014883062</c:v>
                </c:pt>
                <c:pt idx="31">
                  <c:v>111.15520907158044</c:v>
                </c:pt>
                <c:pt idx="32">
                  <c:v>110.55043704228679</c:v>
                </c:pt>
                <c:pt idx="33">
                  <c:v>110.78195133475077</c:v>
                </c:pt>
                <c:pt idx="34">
                  <c:v>110.02598629813372</c:v>
                </c:pt>
                <c:pt idx="35">
                  <c:v>108.22111977321049</c:v>
                </c:pt>
                <c:pt idx="36">
                  <c:v>110.85282305693362</c:v>
                </c:pt>
                <c:pt idx="37">
                  <c:v>113.11126860382707</c:v>
                </c:pt>
                <c:pt idx="38">
                  <c:v>110.86227261989133</c:v>
                </c:pt>
                <c:pt idx="39">
                  <c:v>110.69690526813135</c:v>
                </c:pt>
                <c:pt idx="40">
                  <c:v>114.05622489959839</c:v>
                </c:pt>
              </c:numCache>
            </c:numRef>
          </c:val>
          <c:smooth val="0"/>
          <c:extLst>
            <c:ext xmlns:c16="http://schemas.microsoft.com/office/drawing/2014/chart" uri="{C3380CC4-5D6E-409C-BE32-E72D297353CC}">
              <c16:uniqueId val="{00000000-C1EF-42B5-AF83-C73DCB5DEA40}"/>
            </c:ext>
          </c:extLst>
        </c:ser>
        <c:ser>
          <c:idx val="1"/>
          <c:order val="1"/>
          <c:tx>
            <c:strRef>
              <c:f>'s8'!$Q$12</c:f>
              <c:strCache>
                <c:ptCount val="1"/>
                <c:pt idx="0">
                  <c:v>Rest of Sweden</c:v>
                </c:pt>
              </c:strCache>
            </c:strRef>
          </c:tx>
          <c:spPr>
            <a:ln w="28575" cap="rnd">
              <a:solidFill>
                <a:schemeClr val="accent1"/>
              </a:solidFill>
              <a:prstDash val="sysDash"/>
              <a:round/>
            </a:ln>
            <a:effectLst/>
          </c:spPr>
          <c:marker>
            <c:symbol val="none"/>
          </c:marker>
          <c:cat>
            <c:numRef>
              <c:f>'s8'!$R$10:$BF$10</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's8'!$R$12:$BF$12</c:f>
              <c:numCache>
                <c:formatCode>General</c:formatCode>
                <c:ptCount val="41"/>
                <c:pt idx="0">
                  <c:v>100</c:v>
                </c:pt>
                <c:pt idx="1">
                  <c:v>101.35467499512005</c:v>
                </c:pt>
                <c:pt idx="2">
                  <c:v>98.610189342182309</c:v>
                </c:pt>
                <c:pt idx="3">
                  <c:v>97.899668163185638</c:v>
                </c:pt>
                <c:pt idx="4">
                  <c:v>100.37087643958618</c:v>
                </c:pt>
                <c:pt idx="5">
                  <c:v>102.19793089986337</c:v>
                </c:pt>
                <c:pt idx="6">
                  <c:v>99.703298848331059</c:v>
                </c:pt>
                <c:pt idx="7">
                  <c:v>98.77415576810462</c:v>
                </c:pt>
                <c:pt idx="8">
                  <c:v>101.60843255904743</c:v>
                </c:pt>
                <c:pt idx="9">
                  <c:v>103.94300214717939</c:v>
                </c:pt>
                <c:pt idx="10">
                  <c:v>101.00331836814367</c:v>
                </c:pt>
                <c:pt idx="11">
                  <c:v>100.24985360140542</c:v>
                </c:pt>
                <c:pt idx="12">
                  <c:v>102.56880733944953</c:v>
                </c:pt>
                <c:pt idx="13">
                  <c:v>105.0673433535038</c:v>
                </c:pt>
                <c:pt idx="14">
                  <c:v>102.56099941479603</c:v>
                </c:pt>
                <c:pt idx="15">
                  <c:v>101.76459105641227</c:v>
                </c:pt>
                <c:pt idx="16">
                  <c:v>104.30607066172165</c:v>
                </c:pt>
                <c:pt idx="17">
                  <c:v>105.50849111848527</c:v>
                </c:pt>
                <c:pt idx="18">
                  <c:v>104.1264883857115</c:v>
                </c:pt>
                <c:pt idx="19">
                  <c:v>104.48174897520984</c:v>
                </c:pt>
                <c:pt idx="20">
                  <c:v>106.68748780011713</c:v>
                </c:pt>
                <c:pt idx="21">
                  <c:v>108.32715205934024</c:v>
                </c:pt>
                <c:pt idx="22">
                  <c:v>106.04723794651571</c:v>
                </c:pt>
                <c:pt idx="23">
                  <c:v>105.75053679484677</c:v>
                </c:pt>
                <c:pt idx="24">
                  <c:v>108.22564903376927</c:v>
                </c:pt>
                <c:pt idx="25">
                  <c:v>108.77220378684365</c:v>
                </c:pt>
                <c:pt idx="26">
                  <c:v>107.10521178996682</c:v>
                </c:pt>
                <c:pt idx="27">
                  <c:v>105.77396056997853</c:v>
                </c:pt>
                <c:pt idx="28">
                  <c:v>108.26468865898887</c:v>
                </c:pt>
                <c:pt idx="29">
                  <c:v>109.27581495217646</c:v>
                </c:pt>
                <c:pt idx="30">
                  <c:v>107.64005465547531</c:v>
                </c:pt>
                <c:pt idx="31">
                  <c:v>105.52020300605115</c:v>
                </c:pt>
                <c:pt idx="32">
                  <c:v>105.71149716962717</c:v>
                </c:pt>
                <c:pt idx="33">
                  <c:v>107.3980089791138</c:v>
                </c:pt>
                <c:pt idx="34">
                  <c:v>106.58598477454616</c:v>
                </c:pt>
                <c:pt idx="35">
                  <c:v>102.7093499902401</c:v>
                </c:pt>
                <c:pt idx="36">
                  <c:v>106.50790552410697</c:v>
                </c:pt>
                <c:pt idx="37">
                  <c:v>107.75326956861214</c:v>
                </c:pt>
                <c:pt idx="38">
                  <c:v>106.86707007612726</c:v>
                </c:pt>
                <c:pt idx="39">
                  <c:v>106.68748780011713</c:v>
                </c:pt>
                <c:pt idx="40">
                  <c:v>109.86921725551434</c:v>
                </c:pt>
              </c:numCache>
            </c:numRef>
          </c:val>
          <c:smooth val="0"/>
          <c:extLst>
            <c:ext xmlns:c16="http://schemas.microsoft.com/office/drawing/2014/chart" uri="{C3380CC4-5D6E-409C-BE32-E72D297353CC}">
              <c16:uniqueId val="{00000001-C1EF-42B5-AF83-C73DCB5DEA40}"/>
            </c:ext>
          </c:extLst>
        </c:ser>
        <c:dLbls>
          <c:showLegendKey val="0"/>
          <c:showVal val="0"/>
          <c:showCatName val="0"/>
          <c:showSerName val="0"/>
          <c:showPercent val="0"/>
          <c:showBubbleSize val="0"/>
        </c:dLbls>
        <c:smooth val="0"/>
        <c:axId val="696705056"/>
        <c:axId val="696703088"/>
      </c:lineChart>
      <c:catAx>
        <c:axId val="696705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696703088"/>
        <c:crosses val="autoZero"/>
        <c:auto val="1"/>
        <c:lblAlgn val="ctr"/>
        <c:lblOffset val="100"/>
        <c:noMultiLvlLbl val="0"/>
      </c:catAx>
      <c:valAx>
        <c:axId val="696703088"/>
        <c:scaling>
          <c:orientation val="minMax"/>
          <c:min val="85"/>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6967050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'13 Graf'!$A$2</c:f>
              <c:strCache>
                <c:ptCount val="1"/>
                <c:pt idx="0">
                  <c:v>The Stockholm Region</c:v>
                </c:pt>
              </c:strCache>
            </c:strRef>
          </c:tx>
          <c:spPr>
            <a:ln w="28575" cap="rnd">
              <a:solidFill>
                <a:schemeClr val="accent2"/>
              </a:solidFill>
              <a:prstDash val="solid"/>
              <a:round/>
            </a:ln>
            <a:effectLst/>
          </c:spPr>
          <c:marker>
            <c:symbol val="none"/>
          </c:marker>
          <c:cat>
            <c:numRef>
              <c:f>'13 Graf'!$B$1:$AP$1</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'13 Graf'!$B$2:$AP$2</c:f>
              <c:numCache>
                <c:formatCode>General</c:formatCode>
                <c:ptCount val="41"/>
                <c:pt idx="0">
                  <c:v>5.0010671000000002</c:v>
                </c:pt>
                <c:pt idx="1">
                  <c:v>5.1782148000000001</c:v>
                </c:pt>
                <c:pt idx="2">
                  <c:v>5.3953179000000002</c:v>
                </c:pt>
                <c:pt idx="3">
                  <c:v>5.5419051000000001</c:v>
                </c:pt>
                <c:pt idx="4">
                  <c:v>5.2437776999999999</c:v>
                </c:pt>
                <c:pt idx="5">
                  <c:v>5.3645101000000004</c:v>
                </c:pt>
                <c:pt idx="6">
                  <c:v>5.3601355000000002</c:v>
                </c:pt>
                <c:pt idx="7">
                  <c:v>5.2919352000000002</c:v>
                </c:pt>
                <c:pt idx="8">
                  <c:v>4.8974510000000002</c:v>
                </c:pt>
                <c:pt idx="9">
                  <c:v>4.9245058000000004</c:v>
                </c:pt>
                <c:pt idx="10">
                  <c:v>4.9633238000000004</c:v>
                </c:pt>
                <c:pt idx="11">
                  <c:v>5.0178478999999996</c:v>
                </c:pt>
                <c:pt idx="12">
                  <c:v>4.7765000000000004</c:v>
                </c:pt>
                <c:pt idx="13">
                  <c:v>4.8890190999999996</c:v>
                </c:pt>
                <c:pt idx="14">
                  <c:v>4.9702282999999996</c:v>
                </c:pt>
                <c:pt idx="15">
                  <c:v>4.9772156000000001</c:v>
                </c:pt>
                <c:pt idx="16">
                  <c:v>4.6782830000000004</c:v>
                </c:pt>
                <c:pt idx="17">
                  <c:v>4.7287435999999996</c:v>
                </c:pt>
                <c:pt idx="18">
                  <c:v>4.8007308999999996</c:v>
                </c:pt>
                <c:pt idx="19">
                  <c:v>4.8891187</c:v>
                </c:pt>
                <c:pt idx="20">
                  <c:v>4.6929730000000003</c:v>
                </c:pt>
                <c:pt idx="21">
                  <c:v>4.7292706000000004</c:v>
                </c:pt>
                <c:pt idx="22">
                  <c:v>4.7346294000000002</c:v>
                </c:pt>
                <c:pt idx="23">
                  <c:v>4.7222562000000003</c:v>
                </c:pt>
                <c:pt idx="24">
                  <c:v>4.4586030000000001</c:v>
                </c:pt>
                <c:pt idx="25">
                  <c:v>4.4747602999999998</c:v>
                </c:pt>
                <c:pt idx="26">
                  <c:v>4.4244275000000002</c:v>
                </c:pt>
                <c:pt idx="27">
                  <c:v>4.4824197000000003</c:v>
                </c:pt>
                <c:pt idx="28">
                  <c:v>4.3680611000000003</c:v>
                </c:pt>
                <c:pt idx="29">
                  <c:v>4.5621017000000004</c:v>
                </c:pt>
                <c:pt idx="30">
                  <c:v>4.7287838089076519</c:v>
                </c:pt>
                <c:pt idx="31">
                  <c:v>4.95733281374656</c:v>
                </c:pt>
                <c:pt idx="32">
                  <c:v>5.8894773015222137</c:v>
                </c:pt>
                <c:pt idx="33">
                  <c:v>6.3834116388477549</c:v>
                </c:pt>
                <c:pt idx="34">
                  <c:v>6.133152539585959</c:v>
                </c:pt>
                <c:pt idx="35">
                  <c:v>6.0746811276419743</c:v>
                </c:pt>
                <c:pt idx="36">
                  <c:v>5.6431255060196657</c:v>
                </c:pt>
                <c:pt idx="37">
                  <c:v>5.4661731285464841</c:v>
                </c:pt>
                <c:pt idx="38">
                  <c:v>5.0625470965390464</c:v>
                </c:pt>
                <c:pt idx="39">
                  <c:v>4.9186757803741745</c:v>
                </c:pt>
                <c:pt idx="40">
                  <c:v>4.6252950549764815</c:v>
                </c:pt>
              </c:numCache>
            </c:numRef>
          </c:val>
          <c:smooth val="0"/>
          <c:extLst>
            <c:ext xmlns:c16="http://schemas.microsoft.com/office/drawing/2014/chart" uri="{C3380CC4-5D6E-409C-BE32-E72D297353CC}">
              <c16:uniqueId val="{00000000-6ECD-49A2-9236-083E883F3325}"/>
            </c:ext>
          </c:extLst>
        </c:ser>
        <c:ser>
          <c:idx val="1"/>
          <c:order val="1"/>
          <c:tx>
            <c:strRef>
              <c:f>'13 Graf'!$A$3</c:f>
              <c:strCache>
                <c:ptCount val="1"/>
                <c:pt idx="0">
                  <c:v>Sweden</c:v>
                </c:pt>
              </c:strCache>
            </c:strRef>
          </c:tx>
          <c:spPr>
            <a:ln w="28575" cap="rnd">
              <a:solidFill>
                <a:schemeClr val="accent1"/>
              </a:solidFill>
              <a:prstDash val="solid"/>
              <a:round/>
            </a:ln>
            <a:effectLst/>
          </c:spPr>
          <c:marker>
            <c:symbol val="none"/>
          </c:marker>
          <c:cat>
            <c:numRef>
              <c:f>'13 Graf'!$B$1:$AP$1</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'13 Graf'!$B$3:$AP$3</c:f>
              <c:numCache>
                <c:formatCode>General</c:formatCode>
                <c:ptCount val="41"/>
                <c:pt idx="0">
                  <c:v>5.2812840999999997</c:v>
                </c:pt>
                <c:pt idx="1">
                  <c:v>5.4272818000000003</c:v>
                </c:pt>
                <c:pt idx="2">
                  <c:v>5.6900012000000002</c:v>
                </c:pt>
                <c:pt idx="3">
                  <c:v>5.8598794999999999</c:v>
                </c:pt>
                <c:pt idx="4">
                  <c:v>5.4593397000000001</c:v>
                </c:pt>
                <c:pt idx="5">
                  <c:v>5.5785103999999999</c:v>
                </c:pt>
                <c:pt idx="6">
                  <c:v>5.6457477999999996</c:v>
                </c:pt>
                <c:pt idx="7">
                  <c:v>5.5976245000000002</c:v>
                </c:pt>
                <c:pt idx="8">
                  <c:v>5.0938878000000001</c:v>
                </c:pt>
                <c:pt idx="9">
                  <c:v>5.1062773000000004</c:v>
                </c:pt>
                <c:pt idx="10">
                  <c:v>5.2243864999999996</c:v>
                </c:pt>
                <c:pt idx="11">
                  <c:v>5.2929404</c:v>
                </c:pt>
                <c:pt idx="12">
                  <c:v>4.9356795</c:v>
                </c:pt>
                <c:pt idx="13">
                  <c:v>5.0270139</c:v>
                </c:pt>
                <c:pt idx="14">
                  <c:v>5.1607665000000003</c:v>
                </c:pt>
                <c:pt idx="15">
                  <c:v>5.1933197</c:v>
                </c:pt>
                <c:pt idx="16">
                  <c:v>4.8013187999999998</c:v>
                </c:pt>
                <c:pt idx="17">
                  <c:v>4.8220586000000001</c:v>
                </c:pt>
                <c:pt idx="18">
                  <c:v>4.9710428000000002</c:v>
                </c:pt>
                <c:pt idx="19">
                  <c:v>5.0919134000000001</c:v>
                </c:pt>
                <c:pt idx="20">
                  <c:v>4.8117241000000002</c:v>
                </c:pt>
                <c:pt idx="21">
                  <c:v>4.8194819000000004</c:v>
                </c:pt>
                <c:pt idx="22">
                  <c:v>4.8820189999999997</c:v>
                </c:pt>
                <c:pt idx="23">
                  <c:v>4.9013086000000001</c:v>
                </c:pt>
                <c:pt idx="24">
                  <c:v>4.5815858</c:v>
                </c:pt>
                <c:pt idx="25">
                  <c:v>4.5682245000000004</c:v>
                </c:pt>
                <c:pt idx="26">
                  <c:v>4.5652578999999998</c:v>
                </c:pt>
                <c:pt idx="27">
                  <c:v>4.6360673999999999</c:v>
                </c:pt>
                <c:pt idx="28">
                  <c:v>4.4652865000000004</c:v>
                </c:pt>
                <c:pt idx="29">
                  <c:v>4.6453017000000001</c:v>
                </c:pt>
                <c:pt idx="30">
                  <c:v>4.8557554528969531</c:v>
                </c:pt>
                <c:pt idx="31">
                  <c:v>5.0690150105641782</c:v>
                </c:pt>
                <c:pt idx="32">
                  <c:v>5.8655588453141814</c:v>
                </c:pt>
                <c:pt idx="33">
                  <c:v>6.2768198893320166</c:v>
                </c:pt>
                <c:pt idx="34">
                  <c:v>6.0307963571851229</c:v>
                </c:pt>
                <c:pt idx="35">
                  <c:v>5.9896784238545449</c:v>
                </c:pt>
                <c:pt idx="36">
                  <c:v>5.5009540448191512</c:v>
                </c:pt>
                <c:pt idx="37">
                  <c:v>5.2183485831050209</c:v>
                </c:pt>
                <c:pt idx="38">
                  <c:v>4.884944021055655</c:v>
                </c:pt>
                <c:pt idx="39">
                  <c:v>4.777268648691491</c:v>
                </c:pt>
                <c:pt idx="40">
                  <c:v>4.4472037730696314</c:v>
                </c:pt>
              </c:numCache>
            </c:numRef>
          </c:val>
          <c:smooth val="0"/>
          <c:extLst>
            <c:ext xmlns:c16="http://schemas.microsoft.com/office/drawing/2014/chart" uri="{C3380CC4-5D6E-409C-BE32-E72D297353CC}">
              <c16:uniqueId val="{00000001-6ECD-49A2-9236-083E883F3325}"/>
            </c:ext>
          </c:extLst>
        </c:ser>
        <c:dLbls>
          <c:showLegendKey val="0"/>
          <c:showVal val="0"/>
          <c:showCatName val="0"/>
          <c:showSerName val="0"/>
          <c:showPercent val="0"/>
          <c:showBubbleSize val="0"/>
        </c:dLbls>
        <c:smooth val="0"/>
        <c:axId val="758167848"/>
        <c:axId val="758165880"/>
      </c:lineChart>
      <c:catAx>
        <c:axId val="7581678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58165880"/>
        <c:crosses val="autoZero"/>
        <c:auto val="1"/>
        <c:lblAlgn val="ctr"/>
        <c:lblOffset val="100"/>
        <c:noMultiLvlLbl val="0"/>
      </c:catAx>
      <c:valAx>
        <c:axId val="7581658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58167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'11 Graf'!$A$6</c:f>
              <c:strCache>
                <c:ptCount val="1"/>
                <c:pt idx="0">
                  <c:v>The Stockholm Region</c:v>
                </c:pt>
              </c:strCache>
            </c:strRef>
          </c:tx>
          <c:spPr>
            <a:ln w="28575" cap="rnd">
              <a:solidFill>
                <a:schemeClr val="accent2"/>
              </a:solidFill>
              <a:prstDash val="solid"/>
              <a:round/>
            </a:ln>
            <a:effectLst/>
          </c:spPr>
          <c:marker>
            <c:symbol val="none"/>
          </c:marker>
          <c:cat>
            <c:numRef>
              <c:f>'11 Graf'!$B$5:$AP$5</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'11 Graf'!$B$6:$AP$6</c:f>
              <c:numCache>
                <c:formatCode>General</c:formatCode>
                <c:ptCount val="41"/>
                <c:pt idx="0">
                  <c:v>100</c:v>
                </c:pt>
                <c:pt idx="1">
                  <c:v>79.17448190676609</c:v>
                </c:pt>
                <c:pt idx="2">
                  <c:v>83.210576879088705</c:v>
                </c:pt>
                <c:pt idx="3">
                  <c:v>110.85594034493802</c:v>
                </c:pt>
                <c:pt idx="4">
                  <c:v>100.28477972459856</c:v>
                </c:pt>
                <c:pt idx="5">
                  <c:v>80.49773548652729</c:v>
                </c:pt>
                <c:pt idx="6">
                  <c:v>84.01573722494166</c:v>
                </c:pt>
                <c:pt idx="7">
                  <c:v>109.67221739329338</c:v>
                </c:pt>
                <c:pt idx="8">
                  <c:v>119.64636991628161</c:v>
                </c:pt>
                <c:pt idx="9">
                  <c:v>101.00645043231621</c:v>
                </c:pt>
                <c:pt idx="10">
                  <c:v>118.66508074477331</c:v>
                </c:pt>
                <c:pt idx="11">
                  <c:v>167.27320554462693</c:v>
                </c:pt>
                <c:pt idx="12">
                  <c:v>148.43313966787136</c:v>
                </c:pt>
                <c:pt idx="13">
                  <c:v>128.42193146987512</c:v>
                </c:pt>
                <c:pt idx="14">
                  <c:v>156.29374628299558</c:v>
                </c:pt>
                <c:pt idx="15">
                  <c:v>199.88563063269135</c:v>
                </c:pt>
                <c:pt idx="16">
                  <c:v>191.93924699208566</c:v>
                </c:pt>
                <c:pt idx="17">
                  <c:v>160.49224575689647</c:v>
                </c:pt>
                <c:pt idx="18">
                  <c:v>175.73882611281394</c:v>
                </c:pt>
                <c:pt idx="19">
                  <c:v>205.85342421885721</c:v>
                </c:pt>
                <c:pt idx="20">
                  <c:v>169.4096253259527</c:v>
                </c:pt>
                <c:pt idx="21">
                  <c:v>141.93238483004711</c:v>
                </c:pt>
                <c:pt idx="22">
                  <c:v>159.82547234548699</c:v>
                </c:pt>
                <c:pt idx="23">
                  <c:v>214.37051100233316</c:v>
                </c:pt>
                <c:pt idx="24">
                  <c:v>187.717873644723</c:v>
                </c:pt>
                <c:pt idx="25">
                  <c:v>144.36959604739465</c:v>
                </c:pt>
                <c:pt idx="26">
                  <c:v>162.90543940710918</c:v>
                </c:pt>
                <c:pt idx="27">
                  <c:v>199.64659865501625</c:v>
                </c:pt>
                <c:pt idx="28">
                  <c:v>161.13500160117113</c:v>
                </c:pt>
                <c:pt idx="29">
                  <c:v>126.18829772633697</c:v>
                </c:pt>
                <c:pt idx="30">
                  <c:v>141.8832060021044</c:v>
                </c:pt>
                <c:pt idx="31">
                  <c:v>190.1836772038977</c:v>
                </c:pt>
                <c:pt idx="32">
                  <c:v>96.836543300242468</c:v>
                </c:pt>
                <c:pt idx="33">
                  <c:v>85.279518733702361</c:v>
                </c:pt>
                <c:pt idx="34">
                  <c:v>125.91609863214236</c:v>
                </c:pt>
                <c:pt idx="35">
                  <c:v>156.52248501761287</c:v>
                </c:pt>
                <c:pt idx="36">
                  <c:v>155.44169449654603</c:v>
                </c:pt>
                <c:pt idx="37">
                  <c:v>165.33693215609131</c:v>
                </c:pt>
                <c:pt idx="38">
                  <c:v>226.26949997712612</c:v>
                </c:pt>
                <c:pt idx="39">
                  <c:v>269.47710325266479</c:v>
                </c:pt>
                <c:pt idx="40">
                  <c:v>285.35843359714534</c:v>
                </c:pt>
              </c:numCache>
            </c:numRef>
          </c:val>
          <c:smooth val="0"/>
          <c:extLst>
            <c:ext xmlns:c16="http://schemas.microsoft.com/office/drawing/2014/chart" uri="{C3380CC4-5D6E-409C-BE32-E72D297353CC}">
              <c16:uniqueId val="{00000000-729F-47DB-AF1F-8C1FE95A909F}"/>
            </c:ext>
          </c:extLst>
        </c:ser>
        <c:ser>
          <c:idx val="1"/>
          <c:order val="1"/>
          <c:tx>
            <c:strRef>
              <c:f>'11 Graf'!$A$7</c:f>
              <c:strCache>
                <c:ptCount val="1"/>
                <c:pt idx="0">
                  <c:v>Rest of Sweden</c:v>
                </c:pt>
              </c:strCache>
            </c:strRef>
          </c:tx>
          <c:spPr>
            <a:ln w="28575" cap="rnd">
              <a:solidFill>
                <a:schemeClr val="accent1"/>
              </a:solidFill>
              <a:prstDash val="sysDash"/>
              <a:round/>
            </a:ln>
            <a:effectLst/>
          </c:spPr>
          <c:marker>
            <c:symbol val="none"/>
          </c:marker>
          <c:cat>
            <c:numRef>
              <c:f>'11 Graf'!$B$5:$AP$5</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'11 Graf'!$B$7:$AP$7</c:f>
              <c:numCache>
                <c:formatCode>General</c:formatCode>
                <c:ptCount val="41"/>
                <c:pt idx="0">
                  <c:v>100</c:v>
                </c:pt>
                <c:pt idx="1">
                  <c:v>74.995932975435181</c:v>
                </c:pt>
                <c:pt idx="2">
                  <c:v>82.353761416718967</c:v>
                </c:pt>
                <c:pt idx="3">
                  <c:v>126.90511050686746</c:v>
                </c:pt>
                <c:pt idx="4">
                  <c:v>103.7776848172163</c:v>
                </c:pt>
                <c:pt idx="5">
                  <c:v>77.089869622812529</c:v>
                </c:pt>
                <c:pt idx="6">
                  <c:v>88.474052383276387</c:v>
                </c:pt>
                <c:pt idx="7">
                  <c:v>135.988519370657</c:v>
                </c:pt>
                <c:pt idx="8">
                  <c:v>118.82335169304423</c:v>
                </c:pt>
                <c:pt idx="9">
                  <c:v>96.552325176044064</c:v>
                </c:pt>
                <c:pt idx="10">
                  <c:v>116.87815194403774</c:v>
                </c:pt>
                <c:pt idx="11">
                  <c:v>179.18380627018988</c:v>
                </c:pt>
                <c:pt idx="12">
                  <c:v>161.69211462037231</c:v>
                </c:pt>
                <c:pt idx="13">
                  <c:v>128.58537265565084</c:v>
                </c:pt>
                <c:pt idx="14">
                  <c:v>173.11464361244742</c:v>
                </c:pt>
                <c:pt idx="15">
                  <c:v>221.65632480420183</c:v>
                </c:pt>
                <c:pt idx="16">
                  <c:v>215.53022380255177</c:v>
                </c:pt>
                <c:pt idx="17">
                  <c:v>153.74863464175323</c:v>
                </c:pt>
                <c:pt idx="18">
                  <c:v>179.62304492319134</c:v>
                </c:pt>
                <c:pt idx="19">
                  <c:v>236.60089706941832</c:v>
                </c:pt>
                <c:pt idx="20">
                  <c:v>210.00604243649633</c:v>
                </c:pt>
                <c:pt idx="21">
                  <c:v>157.94464198563759</c:v>
                </c:pt>
                <c:pt idx="22">
                  <c:v>193.51483882962651</c:v>
                </c:pt>
                <c:pt idx="23">
                  <c:v>251.83132306119126</c:v>
                </c:pt>
                <c:pt idx="24">
                  <c:v>222.23849032048153</c:v>
                </c:pt>
                <c:pt idx="25">
                  <c:v>154.45862093007042</c:v>
                </c:pt>
                <c:pt idx="26">
                  <c:v>184.20600060424366</c:v>
                </c:pt>
                <c:pt idx="27">
                  <c:v>231.4543679843826</c:v>
                </c:pt>
                <c:pt idx="28">
                  <c:v>181.08833577354807</c:v>
                </c:pt>
                <c:pt idx="29">
                  <c:v>125.61993074438169</c:v>
                </c:pt>
                <c:pt idx="30">
                  <c:v>147.46101466452856</c:v>
                </c:pt>
                <c:pt idx="31">
                  <c:v>218.59095028933976</c:v>
                </c:pt>
                <c:pt idx="32">
                  <c:v>120.07599525901136</c:v>
                </c:pt>
                <c:pt idx="33">
                  <c:v>97.325059843361444</c:v>
                </c:pt>
                <c:pt idx="34">
                  <c:v>166.13098143112782</c:v>
                </c:pt>
                <c:pt idx="35">
                  <c:v>202.2008412930814</c:v>
                </c:pt>
                <c:pt idx="36">
                  <c:v>205.1535011271468</c:v>
                </c:pt>
                <c:pt idx="37">
                  <c:v>174.63919682074879</c:v>
                </c:pt>
                <c:pt idx="38">
                  <c:v>239.30721141555696</c:v>
                </c:pt>
                <c:pt idx="39">
                  <c:v>312.85295963187616</c:v>
                </c:pt>
                <c:pt idx="40">
                  <c:v>338.96674335912991</c:v>
                </c:pt>
              </c:numCache>
            </c:numRef>
          </c:val>
          <c:smooth val="0"/>
          <c:extLst>
            <c:ext xmlns:c16="http://schemas.microsoft.com/office/drawing/2014/chart" uri="{C3380CC4-5D6E-409C-BE32-E72D297353CC}">
              <c16:uniqueId val="{00000001-729F-47DB-AF1F-8C1FE95A909F}"/>
            </c:ext>
          </c:extLst>
        </c:ser>
        <c:dLbls>
          <c:showLegendKey val="0"/>
          <c:showVal val="0"/>
          <c:showCatName val="0"/>
          <c:showSerName val="0"/>
          <c:showPercent val="0"/>
          <c:showBubbleSize val="0"/>
        </c:dLbls>
        <c:smooth val="0"/>
        <c:axId val="772784184"/>
        <c:axId val="772785824"/>
      </c:lineChart>
      <c:catAx>
        <c:axId val="772784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5824"/>
        <c:crosses val="autoZero"/>
        <c:auto val="1"/>
        <c:lblAlgn val="ctr"/>
        <c:lblOffset val="100"/>
        <c:noMultiLvlLbl val="0"/>
      </c:catAx>
      <c:valAx>
        <c:axId val="772785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72784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'12 Graf'!$A$2</c:f>
              <c:strCache>
                <c:ptCount val="1"/>
                <c:pt idx="0">
                  <c:v>The Stockholm Region</c:v>
                </c:pt>
              </c:strCache>
            </c:strRef>
          </c:tx>
          <c:spPr>
            <a:ln w="28575" cap="rnd">
              <a:solidFill>
                <a:schemeClr val="accent2"/>
              </a:solidFill>
              <a:prstDash val="solid"/>
              <a:round/>
            </a:ln>
            <a:effectLst/>
          </c:spPr>
          <c:marker>
            <c:symbol val="none"/>
          </c:marker>
          <c:cat>
            <c:numRef>
              <c:f>'12 Graf'!$B$1:$AP$1</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'12 Graf'!$B$2:$AP$2</c:f>
              <c:numCache>
                <c:formatCode>General</c:formatCode>
                <c:ptCount val="41"/>
                <c:pt idx="0">
                  <c:v>100</c:v>
                </c:pt>
                <c:pt idx="1">
                  <c:v>118.92149390243902</c:v>
                </c:pt>
                <c:pt idx="2">
                  <c:v>230.3734756097561</c:v>
                </c:pt>
                <c:pt idx="3">
                  <c:v>157.66006097560975</c:v>
                </c:pt>
                <c:pt idx="4">
                  <c:v>128.92530487804879</c:v>
                </c:pt>
                <c:pt idx="5">
                  <c:v>103.01067073170732</c:v>
                </c:pt>
                <c:pt idx="6">
                  <c:v>133.4032012195122</c:v>
                </c:pt>
                <c:pt idx="7">
                  <c:v>121.30335365853658</c:v>
                </c:pt>
                <c:pt idx="8">
                  <c:v>122.73246951219512</c:v>
                </c:pt>
                <c:pt idx="9">
                  <c:v>91.063262195121951</c:v>
                </c:pt>
                <c:pt idx="10">
                  <c:v>98.666158536585371</c:v>
                </c:pt>
                <c:pt idx="11">
                  <c:v>171.85594512195121</c:v>
                </c:pt>
                <c:pt idx="12">
                  <c:v>73.971036585365852</c:v>
                </c:pt>
                <c:pt idx="13">
                  <c:v>70.998475609756099</c:v>
                </c:pt>
                <c:pt idx="14">
                  <c:v>95.96036585365853</c:v>
                </c:pt>
                <c:pt idx="15">
                  <c:v>99.009146341463421</c:v>
                </c:pt>
                <c:pt idx="16">
                  <c:v>71.570121951219505</c:v>
                </c:pt>
                <c:pt idx="17">
                  <c:v>73.990091463414629</c:v>
                </c:pt>
                <c:pt idx="18">
                  <c:v>113.58612804878049</c:v>
                </c:pt>
                <c:pt idx="19">
                  <c:v>83.384146341463421</c:v>
                </c:pt>
                <c:pt idx="20">
                  <c:v>60.403963414634148</c:v>
                </c:pt>
                <c:pt idx="21">
                  <c:v>87.766768292682926</c:v>
                </c:pt>
                <c:pt idx="22">
                  <c:v>78.982469512195124</c:v>
                </c:pt>
                <c:pt idx="23">
                  <c:v>79.611280487804876</c:v>
                </c:pt>
                <c:pt idx="24">
                  <c:v>96.074695121951223</c:v>
                </c:pt>
                <c:pt idx="25">
                  <c:v>72.465701219512198</c:v>
                </c:pt>
                <c:pt idx="26">
                  <c:v>93.845274390243901</c:v>
                </c:pt>
                <c:pt idx="27">
                  <c:v>188.71951219512195</c:v>
                </c:pt>
                <c:pt idx="28">
                  <c:v>120.23628048780488</c:v>
                </c:pt>
                <c:pt idx="29">
                  <c:v>81.25</c:v>
                </c:pt>
                <c:pt idx="30">
                  <c:v>160.57545731707316</c:v>
                </c:pt>
                <c:pt idx="31">
                  <c:v>597.48475609756099</c:v>
                </c:pt>
                <c:pt idx="32">
                  <c:v>527.47713414634143</c:v>
                </c:pt>
                <c:pt idx="33">
                  <c:v>141.86356707317074</c:v>
                </c:pt>
                <c:pt idx="34">
                  <c:v>180.88795731707316</c:v>
                </c:pt>
                <c:pt idx="35">
                  <c:v>107.14557926829268</c:v>
                </c:pt>
                <c:pt idx="36">
                  <c:v>85.480182926829272</c:v>
                </c:pt>
                <c:pt idx="37">
                  <c:v>56.021341463414636</c:v>
                </c:pt>
                <c:pt idx="38">
                  <c:v>69.264481707317074</c:v>
                </c:pt>
                <c:pt idx="39">
                  <c:v>61.356707317073173</c:v>
                </c:pt>
                <c:pt idx="40">
                  <c:v>73.418445121951223</c:v>
                </c:pt>
              </c:numCache>
            </c:numRef>
          </c:val>
          <c:smooth val="0"/>
          <c:extLst>
            <c:ext xmlns:c16="http://schemas.microsoft.com/office/drawing/2014/chart" uri="{C3380CC4-5D6E-409C-BE32-E72D297353CC}">
              <c16:uniqueId val="{00000000-4F89-4E07-A2DE-42D5367FE4C3}"/>
            </c:ext>
          </c:extLst>
        </c:ser>
        <c:ser>
          <c:idx val="1"/>
          <c:order val="1"/>
          <c:tx>
            <c:strRef>
              <c:f>'12 Graf'!$A$3</c:f>
              <c:strCache>
                <c:ptCount val="1"/>
                <c:pt idx="0">
                  <c:v>Rest of Sweden</c:v>
                </c:pt>
              </c:strCache>
            </c:strRef>
          </c:tx>
          <c:spPr>
            <a:ln w="28575" cap="rnd">
              <a:solidFill>
                <a:schemeClr val="accent1"/>
              </a:solidFill>
              <a:prstDash val="sysDash"/>
              <a:round/>
            </a:ln>
            <a:effectLst/>
          </c:spPr>
          <c:marker>
            <c:symbol val="none"/>
          </c:marker>
          <c:cat>
            <c:numRef>
              <c:f>'12 Graf'!$B$1:$AP$1</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'12 Graf'!$B$3:$AP$3</c:f>
              <c:numCache>
                <c:formatCode>General</c:formatCode>
                <c:ptCount val="41"/>
                <c:pt idx="0">
                  <c:v>100</c:v>
                </c:pt>
                <c:pt idx="1">
                  <c:v>109.84008068001729</c:v>
                </c:pt>
                <c:pt idx="2">
                  <c:v>186.01786486097103</c:v>
                </c:pt>
                <c:pt idx="3">
                  <c:v>123.92306584065696</c:v>
                </c:pt>
                <c:pt idx="4">
                  <c:v>112.05157758248092</c:v>
                </c:pt>
                <c:pt idx="5">
                  <c:v>82.668203428900739</c:v>
                </c:pt>
                <c:pt idx="6">
                  <c:v>104.5958795562599</c:v>
                </c:pt>
                <c:pt idx="7">
                  <c:v>94.287566633049991</c:v>
                </c:pt>
                <c:pt idx="8">
                  <c:v>90.671373001008504</c:v>
                </c:pt>
                <c:pt idx="9">
                  <c:v>73.390001440714599</c:v>
                </c:pt>
                <c:pt idx="10">
                  <c:v>80.752053018297076</c:v>
                </c:pt>
                <c:pt idx="11">
                  <c:v>120.73188301397494</c:v>
                </c:pt>
                <c:pt idx="12">
                  <c:v>64.637660279498633</c:v>
                </c:pt>
                <c:pt idx="13">
                  <c:v>55.589972626422707</c:v>
                </c:pt>
                <c:pt idx="14">
                  <c:v>69.817029246506266</c:v>
                </c:pt>
                <c:pt idx="15">
                  <c:v>75.868030543149402</c:v>
                </c:pt>
                <c:pt idx="16">
                  <c:v>64.666474571387411</c:v>
                </c:pt>
                <c:pt idx="17">
                  <c:v>54.920040340008647</c:v>
                </c:pt>
                <c:pt idx="18">
                  <c:v>82.509724823512457</c:v>
                </c:pt>
                <c:pt idx="19">
                  <c:v>67.339000144071463</c:v>
                </c:pt>
                <c:pt idx="20">
                  <c:v>55.4747154588676</c:v>
                </c:pt>
                <c:pt idx="21">
                  <c:v>60.654084425875233</c:v>
                </c:pt>
                <c:pt idx="22">
                  <c:v>65.631753349661437</c:v>
                </c:pt>
                <c:pt idx="23">
                  <c:v>59.912116409739234</c:v>
                </c:pt>
                <c:pt idx="24">
                  <c:v>68.938193343898575</c:v>
                </c:pt>
                <c:pt idx="25">
                  <c:v>50.720357297219422</c:v>
                </c:pt>
                <c:pt idx="26">
                  <c:v>78.093934591557414</c:v>
                </c:pt>
                <c:pt idx="27">
                  <c:v>114.74571387408155</c:v>
                </c:pt>
                <c:pt idx="28">
                  <c:v>86.903904336550923</c:v>
                </c:pt>
                <c:pt idx="29">
                  <c:v>60.106612879988475</c:v>
                </c:pt>
                <c:pt idx="30">
                  <c:v>98.357585362339719</c:v>
                </c:pt>
                <c:pt idx="31">
                  <c:v>352.24751476732462</c:v>
                </c:pt>
                <c:pt idx="32">
                  <c:v>336.24837919608126</c:v>
                </c:pt>
                <c:pt idx="33">
                  <c:v>97.557988762426163</c:v>
                </c:pt>
                <c:pt idx="34">
                  <c:v>103.37847572395908</c:v>
                </c:pt>
                <c:pt idx="35">
                  <c:v>63.730010085002164</c:v>
                </c:pt>
                <c:pt idx="36">
                  <c:v>55.323440426451519</c:v>
                </c:pt>
                <c:pt idx="37">
                  <c:v>36.262786342025642</c:v>
                </c:pt>
                <c:pt idx="38">
                  <c:v>43.365509292609133</c:v>
                </c:pt>
                <c:pt idx="39">
                  <c:v>36.673390001440715</c:v>
                </c:pt>
                <c:pt idx="40">
                  <c:v>46.520674254430197</c:v>
                </c:pt>
              </c:numCache>
            </c:numRef>
          </c:val>
          <c:smooth val="0"/>
          <c:extLst>
            <c:ext xmlns:c16="http://schemas.microsoft.com/office/drawing/2014/chart" uri="{C3380CC4-5D6E-409C-BE32-E72D297353CC}">
              <c16:uniqueId val="{00000001-4F89-4E07-A2DE-42D5367FE4C3}"/>
            </c:ext>
          </c:extLst>
        </c:ser>
        <c:dLbls>
          <c:showLegendKey val="0"/>
          <c:showVal val="0"/>
          <c:showCatName val="0"/>
          <c:showSerName val="0"/>
          <c:showPercent val="0"/>
          <c:showBubbleSize val="0"/>
        </c:dLbls>
        <c:smooth val="0"/>
        <c:axId val="464037336"/>
        <c:axId val="464042256"/>
      </c:lineChart>
      <c:catAx>
        <c:axId val="464037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42256"/>
        <c:crosses val="autoZero"/>
        <c:auto val="1"/>
        <c:lblAlgn val="ctr"/>
        <c:lblOffset val="100"/>
        <c:noMultiLvlLbl val="0"/>
      </c:catAx>
      <c:valAx>
        <c:axId val="464042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37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chart>
  <c:spPr>
    <a:noFill/>
    <a:ln>
      <a:noFill/>
    </a:ln>
    <a:effectLst/>
  </c:spPr>
  <c:txPr>
    <a:bodyPr/>
    <a:lstStyle/>
    <a:p>
      <a:pPr>
        <a:defRPr/>
      </a:pPr>
      <a:endParaRPr lang="sv-SE"/>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's4 graf'!$B$12</c:f>
              <c:strCache>
                <c:ptCount val="1"/>
                <c:pt idx="0">
                  <c:v>Total</c:v>
                </c:pt>
              </c:strCache>
            </c:strRef>
          </c:tx>
          <c:spPr>
            <a:ln w="28575" cap="rnd">
              <a:solidFill>
                <a:schemeClr val="accent2"/>
              </a:solidFill>
              <a:round/>
            </a:ln>
            <a:effectLst/>
          </c:spPr>
          <c:marker>
            <c:symbol val="none"/>
          </c:marker>
          <c:cat>
            <c:strRef>
              <c:f>'s4 graf'!$C$11:$AQ$11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graf'!$C$12:$AQ$12</c:f>
              <c:numCache>
                <c:formatCode>General</c:formatCode>
                <c:ptCount val="41"/>
                <c:pt idx="0">
                  <c:v>100</c:v>
                </c:pt>
                <c:pt idx="1">
                  <c:v>105.37711668830092</c:v>
                </c:pt>
                <c:pt idx="2">
                  <c:v>103.62226830981585</c:v>
                </c:pt>
                <c:pt idx="3">
                  <c:v>104.05996382807167</c:v>
                </c:pt>
                <c:pt idx="4">
                  <c:v>103.02113207495059</c:v>
                </c:pt>
                <c:pt idx="5">
                  <c:v>107.81821856714525</c:v>
                </c:pt>
                <c:pt idx="6">
                  <c:v>106.65896697773194</c:v>
                </c:pt>
                <c:pt idx="7">
                  <c:v>107.21959863496021</c:v>
                </c:pt>
                <c:pt idx="8">
                  <c:v>106.80656547863416</c:v>
                </c:pt>
                <c:pt idx="9">
                  <c:v>112.73123409344005</c:v>
                </c:pt>
                <c:pt idx="10">
                  <c:v>111.31634125060936</c:v>
                </c:pt>
                <c:pt idx="11">
                  <c:v>110.79124558815634</c:v>
                </c:pt>
                <c:pt idx="12">
                  <c:v>111.89173255209394</c:v>
                </c:pt>
                <c:pt idx="13">
                  <c:v>118.27124201969151</c:v>
                </c:pt>
                <c:pt idx="14">
                  <c:v>116.42850022954511</c:v>
                </c:pt>
                <c:pt idx="15">
                  <c:v>116.72080111610451</c:v>
                </c:pt>
                <c:pt idx="16">
                  <c:v>118.03129898990605</c:v>
                </c:pt>
                <c:pt idx="17">
                  <c:v>123.15572949642909</c:v>
                </c:pt>
                <c:pt idx="18">
                  <c:v>122.33934954369747</c:v>
                </c:pt>
                <c:pt idx="19">
                  <c:v>123.4076840249613</c:v>
                </c:pt>
                <c:pt idx="20">
                  <c:v>123.72903664994142</c:v>
                </c:pt>
                <c:pt idx="21">
                  <c:v>130.24759506946037</c:v>
                </c:pt>
                <c:pt idx="22">
                  <c:v>128.36197435241567</c:v>
                </c:pt>
                <c:pt idx="23">
                  <c:v>129.26450880376544</c:v>
                </c:pt>
                <c:pt idx="24">
                  <c:v>129.51703224407839</c:v>
                </c:pt>
                <c:pt idx="25">
                  <c:v>137.6177019714344</c:v>
                </c:pt>
                <c:pt idx="26">
                  <c:v>135.16044639477033</c:v>
                </c:pt>
                <c:pt idx="27">
                  <c:v>135.25421933274632</c:v>
                </c:pt>
                <c:pt idx="28">
                  <c:v>136.07682759446394</c:v>
                </c:pt>
                <c:pt idx="29">
                  <c:v>142.89707331156845</c:v>
                </c:pt>
                <c:pt idx="30">
                  <c:v>140.86865997038376</c:v>
                </c:pt>
                <c:pt idx="31">
                  <c:v>140.59988255014599</c:v>
                </c:pt>
                <c:pt idx="32">
                  <c:v>141.78974334896904</c:v>
                </c:pt>
                <c:pt idx="33">
                  <c:v>143.03967634234726</c:v>
                </c:pt>
                <c:pt idx="34">
                  <c:v>140.58032725798796</c:v>
                </c:pt>
                <c:pt idx="35">
                  <c:v>141.70703746331881</c:v>
                </c:pt>
                <c:pt idx="36">
                  <c:v>145.55082398806829</c:v>
                </c:pt>
                <c:pt idx="37">
                  <c:v>153.07810440543093</c:v>
                </c:pt>
                <c:pt idx="38">
                  <c:v>151.09981771356223</c:v>
                </c:pt>
                <c:pt idx="39">
                  <c:v>151.64201981761198</c:v>
                </c:pt>
                <c:pt idx="40">
                  <c:v>154.57599397539721</c:v>
                </c:pt>
              </c:numCache>
            </c:numRef>
          </c:val>
          <c:smooth val="0"/>
          <c:extLst>
            <c:ext xmlns:c16="http://schemas.microsoft.com/office/drawing/2014/chart" uri="{C3380CC4-5D6E-409C-BE32-E72D297353CC}">
              <c16:uniqueId val="{00000000-A77A-40F8-A46B-D2F295C37849}"/>
            </c:ext>
          </c:extLst>
        </c:ser>
        <c:ser>
          <c:idx val="1"/>
          <c:order val="1"/>
          <c:tx>
            <c:strRef>
              <c:f>'s4 graf'!$B$13</c:f>
              <c:strCache>
                <c:ptCount val="1"/>
                <c:pt idx="0">
                  <c:v>Per capita</c:v>
                </c:pt>
              </c:strCache>
            </c:strRef>
          </c:tx>
          <c:spPr>
            <a:ln w="28575" cap="rnd">
              <a:solidFill>
                <a:schemeClr val="accent1"/>
              </a:solidFill>
              <a:round/>
            </a:ln>
            <a:effectLst/>
          </c:spPr>
          <c:marker>
            <c:symbol val="none"/>
          </c:marker>
          <c:cat>
            <c:strRef>
              <c:f>'s4 graf'!$C$11:$AQ$11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graf'!$C$13:$AQ$13</c:f>
              <c:numCache>
                <c:formatCode>General</c:formatCode>
                <c:ptCount val="41"/>
                <c:pt idx="0">
                  <c:v>100</c:v>
                </c:pt>
                <c:pt idx="1">
                  <c:v>105.06450443561577</c:v>
                </c:pt>
                <c:pt idx="2">
                  <c:v>102.94487886316942</c:v>
                </c:pt>
                <c:pt idx="3">
                  <c:v>103.13322502329027</c:v>
                </c:pt>
                <c:pt idx="4">
                  <c:v>101.81301416255405</c:v>
                </c:pt>
                <c:pt idx="5">
                  <c:v>106.21040247673541</c:v>
                </c:pt>
                <c:pt idx="6">
                  <c:v>104.66607807387676</c:v>
                </c:pt>
                <c:pt idx="7">
                  <c:v>104.94519436714133</c:v>
                </c:pt>
                <c:pt idx="8">
                  <c:v>104.22528486347554</c:v>
                </c:pt>
                <c:pt idx="9">
                  <c:v>109.6204115639994</c:v>
                </c:pt>
                <c:pt idx="10">
                  <c:v>107.81911681280296</c:v>
                </c:pt>
                <c:pt idx="11">
                  <c:v>107.08396160146646</c:v>
                </c:pt>
                <c:pt idx="12">
                  <c:v>107.87813237647713</c:v>
                </c:pt>
                <c:pt idx="13">
                  <c:v>113.66534175625637</c:v>
                </c:pt>
                <c:pt idx="14">
                  <c:v>111.42863009150915</c:v>
                </c:pt>
                <c:pt idx="15">
                  <c:v>111.42554868090129</c:v>
                </c:pt>
                <c:pt idx="16">
                  <c:v>112.3534298764359</c:v>
                </c:pt>
                <c:pt idx="17">
                  <c:v>116.81832204785943</c:v>
                </c:pt>
                <c:pt idx="18">
                  <c:v>115.44390739023495</c:v>
                </c:pt>
                <c:pt idx="19">
                  <c:v>115.9979690756192</c:v>
                </c:pt>
                <c:pt idx="20">
                  <c:v>115.91246102631754</c:v>
                </c:pt>
                <c:pt idx="21">
                  <c:v>121.58383759701017</c:v>
                </c:pt>
                <c:pt idx="22">
                  <c:v>119.28444277596159</c:v>
                </c:pt>
                <c:pt idx="23">
                  <c:v>119.7626050164591</c:v>
                </c:pt>
                <c:pt idx="24">
                  <c:v>119.68102409836627</c:v>
                </c:pt>
                <c:pt idx="25">
                  <c:v>126.73902614197777</c:v>
                </c:pt>
                <c:pt idx="26">
                  <c:v>123.98877608920343</c:v>
                </c:pt>
                <c:pt idx="27">
                  <c:v>123.71619768585614</c:v>
                </c:pt>
                <c:pt idx="28">
                  <c:v>124.10131816851698</c:v>
                </c:pt>
                <c:pt idx="29">
                  <c:v>129.9132145179951</c:v>
                </c:pt>
                <c:pt idx="30">
                  <c:v>127.61440434579492</c:v>
                </c:pt>
                <c:pt idx="31">
                  <c:v>127.14517813442139</c:v>
                </c:pt>
                <c:pt idx="32">
                  <c:v>127.98016434299643</c:v>
                </c:pt>
                <c:pt idx="33">
                  <c:v>129.00325691081576</c:v>
                </c:pt>
                <c:pt idx="34">
                  <c:v>126.52765522614669</c:v>
                </c:pt>
                <c:pt idx="35">
                  <c:v>127.46334031854586</c:v>
                </c:pt>
                <c:pt idx="36">
                  <c:v>130.75171856945701</c:v>
                </c:pt>
                <c:pt idx="37">
                  <c:v>137.20376957711281</c:v>
                </c:pt>
                <c:pt idx="38">
                  <c:v>135.10414846984875</c:v>
                </c:pt>
                <c:pt idx="39">
                  <c:v>135.28753751962506</c:v>
                </c:pt>
                <c:pt idx="40">
                  <c:v>137.65239025134093</c:v>
                </c:pt>
              </c:numCache>
            </c:numRef>
          </c:val>
          <c:smooth val="0"/>
          <c:extLst>
            <c:ext xmlns:c16="http://schemas.microsoft.com/office/drawing/2014/chart" uri="{C3380CC4-5D6E-409C-BE32-E72D297353CC}">
              <c16:uniqueId val="{00000001-A77A-40F8-A46B-D2F295C37849}"/>
            </c:ext>
          </c:extLst>
        </c:ser>
        <c:ser>
          <c:idx val="2"/>
          <c:order val="2"/>
          <c:tx>
            <c:strRef>
              <c:f>'s4 graf'!$B$14</c:f>
              <c:strCache>
                <c:ptCount val="1"/>
                <c:pt idx="0">
                  <c:v>Per employed</c:v>
                </c:pt>
              </c:strCache>
            </c:strRef>
          </c:tx>
          <c:spPr>
            <a:ln w="28575" cap="rnd">
              <a:solidFill>
                <a:schemeClr val="accent3"/>
              </a:solidFill>
              <a:prstDash val="sysDash"/>
              <a:round/>
            </a:ln>
            <a:effectLst/>
          </c:spPr>
          <c:marker>
            <c:symbol val="none"/>
          </c:marker>
          <c:cat>
            <c:strRef>
              <c:f>'s4 graf'!$C$11:$AQ$11</c:f>
              <c:strCache>
                <c:ptCount val="41"/>
                <c:pt idx="0">
                  <c:v>2012</c:v>
                </c:pt>
                <c:pt idx="4">
                  <c:v>2013</c:v>
                </c:pt>
                <c:pt idx="8">
                  <c:v>2014</c:v>
                </c:pt>
                <c:pt idx="12">
                  <c:v>2015</c:v>
                </c:pt>
                <c:pt idx="16">
                  <c:v>2016</c:v>
                </c:pt>
                <c:pt idx="20">
                  <c:v>2017</c:v>
                </c:pt>
                <c:pt idx="24">
                  <c:v>2018</c:v>
                </c:pt>
                <c:pt idx="28">
                  <c:v>2019</c:v>
                </c:pt>
                <c:pt idx="32">
                  <c:v>2020</c:v>
                </c:pt>
                <c:pt idx="36">
                  <c:v>2021</c:v>
                </c:pt>
                <c:pt idx="40">
                  <c:v>2022</c:v>
                </c:pt>
              </c:strCache>
            </c:strRef>
          </c:cat>
          <c:val>
            <c:numRef>
              <c:f>'s4 graf'!$C$14:$AQ$14</c:f>
              <c:numCache>
                <c:formatCode>General</c:formatCode>
                <c:ptCount val="41"/>
                <c:pt idx="0">
                  <c:v>100</c:v>
                </c:pt>
                <c:pt idx="1">
                  <c:v>103.55486180014036</c:v>
                </c:pt>
                <c:pt idx="2">
                  <c:v>100.74979237920063</c:v>
                </c:pt>
                <c:pt idx="3">
                  <c:v>102.15430158399315</c:v>
                </c:pt>
                <c:pt idx="4">
                  <c:v>101.99621696624608</c:v>
                </c:pt>
                <c:pt idx="5">
                  <c:v>104.5313535625812</c:v>
                </c:pt>
                <c:pt idx="6">
                  <c:v>102.30112308830282</c:v>
                </c:pt>
                <c:pt idx="7">
                  <c:v>103.54073878765612</c:v>
                </c:pt>
                <c:pt idx="8">
                  <c:v>104.32864112103093</c:v>
                </c:pt>
                <c:pt idx="9">
                  <c:v>107.75756872601954</c:v>
                </c:pt>
                <c:pt idx="10">
                  <c:v>104.47491456484019</c:v>
                </c:pt>
                <c:pt idx="11">
                  <c:v>105.43798293242111</c:v>
                </c:pt>
                <c:pt idx="12">
                  <c:v>107.14715218006454</c:v>
                </c:pt>
                <c:pt idx="13">
                  <c:v>111.34402583476955</c:v>
                </c:pt>
                <c:pt idx="14">
                  <c:v>108.44587444130356</c:v>
                </c:pt>
                <c:pt idx="15">
                  <c:v>109.34492128748727</c:v>
                </c:pt>
                <c:pt idx="16">
                  <c:v>111.34997903126009</c:v>
                </c:pt>
                <c:pt idx="17">
                  <c:v>113.20617040686918</c:v>
                </c:pt>
                <c:pt idx="18">
                  <c:v>112.04474377628198</c:v>
                </c:pt>
                <c:pt idx="19">
                  <c:v>113.89077605871104</c:v>
                </c:pt>
                <c:pt idx="20">
                  <c:v>114.47178654339805</c:v>
                </c:pt>
                <c:pt idx="21">
                  <c:v>117.72716222022974</c:v>
                </c:pt>
                <c:pt idx="22">
                  <c:v>114.63291990364506</c:v>
                </c:pt>
                <c:pt idx="23">
                  <c:v>116.4489136611884</c:v>
                </c:pt>
                <c:pt idx="24">
                  <c:v>116.70167455030051</c:v>
                </c:pt>
                <c:pt idx="25">
                  <c:v>121.90939065990308</c:v>
                </c:pt>
                <c:pt idx="26">
                  <c:v>118.34647320724206</c:v>
                </c:pt>
                <c:pt idx="27">
                  <c:v>119.8412076297943</c:v>
                </c:pt>
                <c:pt idx="28">
                  <c:v>120.79134211673662</c:v>
                </c:pt>
                <c:pt idx="29">
                  <c:v>125.28416422068506</c:v>
                </c:pt>
                <c:pt idx="30">
                  <c:v>122.1006525555931</c:v>
                </c:pt>
                <c:pt idx="31">
                  <c:v>123.24933439374917</c:v>
                </c:pt>
                <c:pt idx="32">
                  <c:v>125.35428342749331</c:v>
                </c:pt>
                <c:pt idx="33">
                  <c:v>127.15113378256605</c:v>
                </c:pt>
                <c:pt idx="34">
                  <c:v>124.70380972571719</c:v>
                </c:pt>
                <c:pt idx="35">
                  <c:v>126.56695461843809</c:v>
                </c:pt>
                <c:pt idx="36">
                  <c:v>132.16815490625768</c:v>
                </c:pt>
                <c:pt idx="37">
                  <c:v>135.70332851114816</c:v>
                </c:pt>
                <c:pt idx="38">
                  <c:v>131.27506719400088</c:v>
                </c:pt>
                <c:pt idx="39">
                  <c:v>134.41878495510193</c:v>
                </c:pt>
                <c:pt idx="40">
                  <c:v>137.22421352572823</c:v>
                </c:pt>
              </c:numCache>
            </c:numRef>
          </c:val>
          <c:smooth val="0"/>
          <c:extLst>
            <c:ext xmlns:c16="http://schemas.microsoft.com/office/drawing/2014/chart" uri="{C3380CC4-5D6E-409C-BE32-E72D297353CC}">
              <c16:uniqueId val="{00000002-A77A-40F8-A46B-D2F295C37849}"/>
            </c:ext>
          </c:extLst>
        </c:ser>
        <c:dLbls>
          <c:showLegendKey val="0"/>
          <c:showVal val="0"/>
          <c:showCatName val="0"/>
          <c:showSerName val="0"/>
          <c:showPercent val="0"/>
          <c:showBubbleSize val="0"/>
        </c:dLbls>
        <c:smooth val="0"/>
        <c:axId val="312635688"/>
        <c:axId val="312637328"/>
      </c:lineChart>
      <c:catAx>
        <c:axId val="3126356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312637328"/>
        <c:crosses val="autoZero"/>
        <c:auto val="1"/>
        <c:lblAlgn val="ctr"/>
        <c:lblOffset val="100"/>
        <c:noMultiLvlLbl val="0"/>
      </c:catAx>
      <c:valAx>
        <c:axId val="312637328"/>
        <c:scaling>
          <c:orientation val="minMax"/>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312635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's5 graf'!$B$42</c:f>
              <c:strCache>
                <c:ptCount val="1"/>
                <c:pt idx="0">
                  <c:v>The Stockholm Region, whereof</c:v>
                </c:pt>
              </c:strCache>
            </c:strRef>
          </c:tx>
          <c:spPr>
            <a:ln w="41275" cap="rnd">
              <a:solidFill>
                <a:schemeClr val="accent1"/>
              </a:solidFill>
              <a:round/>
            </a:ln>
            <a:effectLst/>
          </c:spPr>
          <c:marker>
            <c:symbol val="none"/>
          </c:marker>
          <c:cat>
            <c:numRef>
              <c:f>'s5 graf'!$C$41:$AQ$41</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's5 graf'!$C$42:$AQ$42</c:f>
              <c:numCache>
                <c:formatCode>General</c:formatCode>
                <c:ptCount val="41"/>
                <c:pt idx="0">
                  <c:v>100</c:v>
                </c:pt>
                <c:pt idx="1">
                  <c:v>106.24387724169496</c:v>
                </c:pt>
                <c:pt idx="2">
                  <c:v>103.21429628702684</c:v>
                </c:pt>
                <c:pt idx="3">
                  <c:v>103.51200001905256</c:v>
                </c:pt>
                <c:pt idx="4">
                  <c:v>102.58635171884482</c:v>
                </c:pt>
                <c:pt idx="5">
                  <c:v>108.06305191601683</c:v>
                </c:pt>
                <c:pt idx="6">
                  <c:v>105.56410432038464</c:v>
                </c:pt>
                <c:pt idx="7">
                  <c:v>106.99523835952381</c:v>
                </c:pt>
                <c:pt idx="8">
                  <c:v>106.45087335143512</c:v>
                </c:pt>
                <c:pt idx="9">
                  <c:v>112.83303386021728</c:v>
                </c:pt>
                <c:pt idx="10">
                  <c:v>110.11456201123576</c:v>
                </c:pt>
                <c:pt idx="11">
                  <c:v>110.55661237686387</c:v>
                </c:pt>
                <c:pt idx="12">
                  <c:v>111.66409635796703</c:v>
                </c:pt>
                <c:pt idx="13">
                  <c:v>118.72151737085368</c:v>
                </c:pt>
                <c:pt idx="14">
                  <c:v>115.4858002862052</c:v>
                </c:pt>
                <c:pt idx="15">
                  <c:v>116.85491632043329</c:v>
                </c:pt>
                <c:pt idx="16">
                  <c:v>117.99491353108579</c:v>
                </c:pt>
                <c:pt idx="17">
                  <c:v>123.36980104858877</c:v>
                </c:pt>
                <c:pt idx="18">
                  <c:v>121.27724090611413</c:v>
                </c:pt>
                <c:pt idx="19">
                  <c:v>123.27991776950694</c:v>
                </c:pt>
                <c:pt idx="20">
                  <c:v>123.6137642198625</c:v>
                </c:pt>
                <c:pt idx="21">
                  <c:v>130.57523411070653</c:v>
                </c:pt>
                <c:pt idx="22">
                  <c:v>127.15870899683263</c:v>
                </c:pt>
                <c:pt idx="23">
                  <c:v>129.24836462367122</c:v>
                </c:pt>
                <c:pt idx="24">
                  <c:v>129.4655543423109</c:v>
                </c:pt>
                <c:pt idx="25">
                  <c:v>138.32916187366627</c:v>
                </c:pt>
                <c:pt idx="26">
                  <c:v>134.42484434659863</c:v>
                </c:pt>
                <c:pt idx="27">
                  <c:v>135.18787695028968</c:v>
                </c:pt>
                <c:pt idx="28">
                  <c:v>135.87206089614887</c:v>
                </c:pt>
                <c:pt idx="29">
                  <c:v>143.46565389420621</c:v>
                </c:pt>
                <c:pt idx="30">
                  <c:v>139.32403531531935</c:v>
                </c:pt>
                <c:pt idx="31">
                  <c:v>140.13620010553871</c:v>
                </c:pt>
                <c:pt idx="32">
                  <c:v>141.30232043725925</c:v>
                </c:pt>
                <c:pt idx="33">
                  <c:v>141.98789811660447</c:v>
                </c:pt>
                <c:pt idx="34">
                  <c:v>138.00548310885367</c:v>
                </c:pt>
                <c:pt idx="35">
                  <c:v>139.69732138521636</c:v>
                </c:pt>
                <c:pt idx="36">
                  <c:v>144.25836518354913</c:v>
                </c:pt>
                <c:pt idx="37">
                  <c:v>152.6090458699698</c:v>
                </c:pt>
                <c:pt idx="38">
                  <c:v>149.49429652305668</c:v>
                </c:pt>
                <c:pt idx="39">
                  <c:v>151.7659360967227</c:v>
                </c:pt>
                <c:pt idx="40">
                  <c:v>156.18260056690417</c:v>
                </c:pt>
              </c:numCache>
            </c:numRef>
          </c:val>
          <c:smooth val="0"/>
          <c:extLst>
            <c:ext xmlns:c16="http://schemas.microsoft.com/office/drawing/2014/chart" uri="{C3380CC4-5D6E-409C-BE32-E72D297353CC}">
              <c16:uniqueId val="{00000000-EF85-47C2-BF95-1D5FB55CEED6}"/>
            </c:ext>
          </c:extLst>
        </c:ser>
        <c:ser>
          <c:idx val="1"/>
          <c:order val="1"/>
          <c:tx>
            <c:strRef>
              <c:f>'s5 graf'!$B$43</c:f>
              <c:strCache>
                <c:ptCount val="1"/>
                <c:pt idx="0">
                  <c:v>Industry</c:v>
                </c:pt>
              </c:strCache>
            </c:strRef>
          </c:tx>
          <c:spPr>
            <a:ln w="28575" cap="rnd">
              <a:solidFill>
                <a:schemeClr val="accent2"/>
              </a:solidFill>
              <a:round/>
            </a:ln>
            <a:effectLst/>
          </c:spPr>
          <c:marker>
            <c:symbol val="none"/>
          </c:marker>
          <c:cat>
            <c:numRef>
              <c:f>'s5 graf'!$C$41:$AQ$41</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's5 graf'!$C$43:$AQ$43</c:f>
              <c:numCache>
                <c:formatCode>General</c:formatCode>
                <c:ptCount val="41"/>
                <c:pt idx="0">
                  <c:v>100</c:v>
                </c:pt>
                <c:pt idx="1">
                  <c:v>109.35046461075459</c:v>
                </c:pt>
                <c:pt idx="2">
                  <c:v>101.39885576217438</c:v>
                </c:pt>
                <c:pt idx="3">
                  <c:v>98.444400019165457</c:v>
                </c:pt>
                <c:pt idx="4">
                  <c:v>100.6374471996066</c:v>
                </c:pt>
                <c:pt idx="5">
                  <c:v>106.60168871613629</c:v>
                </c:pt>
                <c:pt idx="6">
                  <c:v>99.985899787828814</c:v>
                </c:pt>
                <c:pt idx="7">
                  <c:v>99.811589650931381</c:v>
                </c:pt>
                <c:pt idx="8">
                  <c:v>100.41708327471029</c:v>
                </c:pt>
                <c:pt idx="9">
                  <c:v>107.87162056408965</c:v>
                </c:pt>
                <c:pt idx="10">
                  <c:v>100.82704833690519</c:v>
                </c:pt>
                <c:pt idx="11">
                  <c:v>99.127341853185982</c:v>
                </c:pt>
                <c:pt idx="12">
                  <c:v>101.70854078256951</c:v>
                </c:pt>
                <c:pt idx="13">
                  <c:v>111.61615450470541</c:v>
                </c:pt>
                <c:pt idx="14">
                  <c:v>102.1500355421548</c:v>
                </c:pt>
                <c:pt idx="15">
                  <c:v>100.7459056677951</c:v>
                </c:pt>
                <c:pt idx="16">
                  <c:v>105.02494389654463</c:v>
                </c:pt>
                <c:pt idx="17">
                  <c:v>110.04274233800194</c:v>
                </c:pt>
                <c:pt idx="18">
                  <c:v>103.81582055950201</c:v>
                </c:pt>
                <c:pt idx="19">
                  <c:v>103.64537356362975</c:v>
                </c:pt>
                <c:pt idx="20">
                  <c:v>105.24175923794262</c:v>
                </c:pt>
                <c:pt idx="21">
                  <c:v>106.7474918947176</c:v>
                </c:pt>
                <c:pt idx="22">
                  <c:v>99.444704643305315</c:v>
                </c:pt>
                <c:pt idx="23">
                  <c:v>99.245952505123014</c:v>
                </c:pt>
                <c:pt idx="24">
                  <c:v>101.86970502494594</c:v>
                </c:pt>
                <c:pt idx="25">
                  <c:v>114.14413681071478</c:v>
                </c:pt>
                <c:pt idx="26">
                  <c:v>103.19785736801613</c:v>
                </c:pt>
                <c:pt idx="27">
                  <c:v>102.061616986296</c:v>
                </c:pt>
                <c:pt idx="28">
                  <c:v>105.03312043120135</c:v>
                </c:pt>
                <c:pt idx="29">
                  <c:v>120.19755417523248</c:v>
                </c:pt>
                <c:pt idx="30">
                  <c:v>107.07007621584142</c:v>
                </c:pt>
                <c:pt idx="31">
                  <c:v>105.59275808344204</c:v>
                </c:pt>
                <c:pt idx="32">
                  <c:v>108.04928495794424</c:v>
                </c:pt>
                <c:pt idx="33">
                  <c:v>117.01277988726484</c:v>
                </c:pt>
                <c:pt idx="34">
                  <c:v>104.73866291587436</c:v>
                </c:pt>
                <c:pt idx="35">
                  <c:v>105.12755398956875</c:v>
                </c:pt>
                <c:pt idx="36">
                  <c:v>112.17018819845141</c:v>
                </c:pt>
                <c:pt idx="37">
                  <c:v>123.66878609657903</c:v>
                </c:pt>
                <c:pt idx="38">
                  <c:v>111.99151805955935</c:v>
                </c:pt>
                <c:pt idx="39">
                  <c:v>110.8857756678009</c:v>
                </c:pt>
                <c:pt idx="40">
                  <c:v>117.21218317673267</c:v>
                </c:pt>
              </c:numCache>
            </c:numRef>
          </c:val>
          <c:smooth val="0"/>
          <c:extLst>
            <c:ext xmlns:c16="http://schemas.microsoft.com/office/drawing/2014/chart" uri="{C3380CC4-5D6E-409C-BE32-E72D297353CC}">
              <c16:uniqueId val="{00000001-EF85-47C2-BF95-1D5FB55CEED6}"/>
            </c:ext>
          </c:extLst>
        </c:ser>
        <c:ser>
          <c:idx val="2"/>
          <c:order val="2"/>
          <c:tx>
            <c:strRef>
              <c:f>'s5 graf'!$B$44</c:f>
              <c:strCache>
                <c:ptCount val="1"/>
                <c:pt idx="0">
                  <c:v>Services</c:v>
                </c:pt>
              </c:strCache>
            </c:strRef>
          </c:tx>
          <c:spPr>
            <a:ln w="28575" cap="rnd">
              <a:solidFill>
                <a:schemeClr val="accent3"/>
              </a:solidFill>
              <a:round/>
            </a:ln>
            <a:effectLst/>
          </c:spPr>
          <c:marker>
            <c:symbol val="none"/>
          </c:marker>
          <c:cat>
            <c:numRef>
              <c:f>'s5 graf'!$C$41:$AQ$41</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's5 graf'!$C$44:$AQ$44</c:f>
              <c:numCache>
                <c:formatCode>General</c:formatCode>
                <c:ptCount val="41"/>
                <c:pt idx="0">
                  <c:v>100</c:v>
                </c:pt>
                <c:pt idx="1">
                  <c:v>104.54182526392394</c:v>
                </c:pt>
                <c:pt idx="2">
                  <c:v>102.92760925192852</c:v>
                </c:pt>
                <c:pt idx="3">
                  <c:v>103.55870709438965</c:v>
                </c:pt>
                <c:pt idx="4">
                  <c:v>102.99462258364102</c:v>
                </c:pt>
                <c:pt idx="5">
                  <c:v>107.4012470590027</c:v>
                </c:pt>
                <c:pt idx="6">
                  <c:v>106.00662159111791</c:v>
                </c:pt>
                <c:pt idx="7">
                  <c:v>107.40115344840301</c:v>
                </c:pt>
                <c:pt idx="8">
                  <c:v>108.03765650927822</c:v>
                </c:pt>
                <c:pt idx="9">
                  <c:v>113.08959048476481</c:v>
                </c:pt>
                <c:pt idx="10">
                  <c:v>111.60873214357878</c:v>
                </c:pt>
                <c:pt idx="11">
                  <c:v>112.0006106666436</c:v>
                </c:pt>
                <c:pt idx="12">
                  <c:v>114.13119266470495</c:v>
                </c:pt>
                <c:pt idx="13">
                  <c:v>119.17985633250703</c:v>
                </c:pt>
                <c:pt idx="14">
                  <c:v>117.52970451731841</c:v>
                </c:pt>
                <c:pt idx="15">
                  <c:v>118.99884851919506</c:v>
                </c:pt>
                <c:pt idx="16">
                  <c:v>120.87808840654561</c:v>
                </c:pt>
                <c:pt idx="17">
                  <c:v>125.01768131807646</c:v>
                </c:pt>
                <c:pt idx="18">
                  <c:v>124.25935114722563</c:v>
                </c:pt>
                <c:pt idx="19">
                  <c:v>126.14334559132074</c:v>
                </c:pt>
                <c:pt idx="20">
                  <c:v>127.6469543245771</c:v>
                </c:pt>
                <c:pt idx="21">
                  <c:v>134.53729156146116</c:v>
                </c:pt>
                <c:pt idx="22">
                  <c:v>132.15902020226721</c:v>
                </c:pt>
                <c:pt idx="23">
                  <c:v>134.15691610226438</c:v>
                </c:pt>
                <c:pt idx="24">
                  <c:v>135.25442130371482</c:v>
                </c:pt>
                <c:pt idx="25">
                  <c:v>142.00104105477922</c:v>
                </c:pt>
                <c:pt idx="26">
                  <c:v>140.08294500193122</c:v>
                </c:pt>
                <c:pt idx="27">
                  <c:v>140.73460086099962</c:v>
                </c:pt>
                <c:pt idx="28">
                  <c:v>142.3291312113185</c:v>
                </c:pt>
                <c:pt idx="29">
                  <c:v>146.66396756279161</c:v>
                </c:pt>
                <c:pt idx="30">
                  <c:v>145.21254838642648</c:v>
                </c:pt>
                <c:pt idx="31">
                  <c:v>146.14990804012672</c:v>
                </c:pt>
                <c:pt idx="32">
                  <c:v>148.58965324937964</c:v>
                </c:pt>
                <c:pt idx="33">
                  <c:v>145.37976204530554</c:v>
                </c:pt>
                <c:pt idx="34">
                  <c:v>143.74858878760278</c:v>
                </c:pt>
                <c:pt idx="35">
                  <c:v>145.4881313185526</c:v>
                </c:pt>
                <c:pt idx="36">
                  <c:v>150.88064437430654</c:v>
                </c:pt>
                <c:pt idx="37">
                  <c:v>157.13954637742881</c:v>
                </c:pt>
                <c:pt idx="38">
                  <c:v>156.49423014054187</c:v>
                </c:pt>
                <c:pt idx="39">
                  <c:v>159.25242214787352</c:v>
                </c:pt>
                <c:pt idx="40">
                  <c:v>165.02212349525277</c:v>
                </c:pt>
              </c:numCache>
            </c:numRef>
          </c:val>
          <c:smooth val="0"/>
          <c:extLst>
            <c:ext xmlns:c16="http://schemas.microsoft.com/office/drawing/2014/chart" uri="{C3380CC4-5D6E-409C-BE32-E72D297353CC}">
              <c16:uniqueId val="{00000002-EF85-47C2-BF95-1D5FB55CEED6}"/>
            </c:ext>
          </c:extLst>
        </c:ser>
        <c:ser>
          <c:idx val="3"/>
          <c:order val="3"/>
          <c:tx>
            <c:strRef>
              <c:f>'s5 graf'!$B$45</c:f>
              <c:strCache>
                <c:ptCount val="1"/>
                <c:pt idx="0">
                  <c:v>Other</c:v>
                </c:pt>
              </c:strCache>
            </c:strRef>
          </c:tx>
          <c:spPr>
            <a:ln w="28575" cap="rnd">
              <a:solidFill>
                <a:schemeClr val="accent5"/>
              </a:solidFill>
              <a:prstDash val="sysDash"/>
              <a:round/>
            </a:ln>
            <a:effectLst/>
          </c:spPr>
          <c:marker>
            <c:symbol val="none"/>
          </c:marker>
          <c:cat>
            <c:numRef>
              <c:f>'s5 graf'!$C$41:$AQ$41</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's5 graf'!$C$45:$AQ$45</c:f>
              <c:numCache>
                <c:formatCode>General</c:formatCode>
                <c:ptCount val="41"/>
                <c:pt idx="0">
                  <c:v>100</c:v>
                </c:pt>
                <c:pt idx="1">
                  <c:v>113.63412570118568</c:v>
                </c:pt>
                <c:pt idx="2">
                  <c:v>109.79244747038426</c:v>
                </c:pt>
                <c:pt idx="3">
                  <c:v>114.67135619917325</c:v>
                </c:pt>
                <c:pt idx="4">
                  <c:v>103.55873362583604</c:v>
                </c:pt>
                <c:pt idx="5">
                  <c:v>117.02385137709568</c:v>
                </c:pt>
                <c:pt idx="6">
                  <c:v>114.52179541845835</c:v>
                </c:pt>
                <c:pt idx="7">
                  <c:v>119.92539092483428</c:v>
                </c:pt>
                <c:pt idx="8">
                  <c:v>106.71633682159137</c:v>
                </c:pt>
                <c:pt idx="9">
                  <c:v>121.96560943389584</c:v>
                </c:pt>
                <c:pt idx="10">
                  <c:v>118.58769050308211</c:v>
                </c:pt>
                <c:pt idx="11">
                  <c:v>124.34065386269916</c:v>
                </c:pt>
                <c:pt idx="12">
                  <c:v>113.38662453353031</c:v>
                </c:pt>
                <c:pt idx="13">
                  <c:v>131.02731212008476</c:v>
                </c:pt>
                <c:pt idx="14">
                  <c:v>128.51578533874647</c:v>
                </c:pt>
                <c:pt idx="15">
                  <c:v>135.35856892858556</c:v>
                </c:pt>
                <c:pt idx="16">
                  <c:v>123.05329916698497</c:v>
                </c:pt>
                <c:pt idx="17">
                  <c:v>139.7478392763274</c:v>
                </c:pt>
                <c:pt idx="18">
                  <c:v>135.7369199024848</c:v>
                </c:pt>
                <c:pt idx="19">
                  <c:v>143.7046762326315</c:v>
                </c:pt>
                <c:pt idx="20">
                  <c:v>131.21131455218855</c:v>
                </c:pt>
                <c:pt idx="21">
                  <c:v>151.21942491414396</c:v>
                </c:pt>
                <c:pt idx="22">
                  <c:v>147.83582524198908</c:v>
                </c:pt>
                <c:pt idx="23">
                  <c:v>155.92450444064272</c:v>
                </c:pt>
                <c:pt idx="24">
                  <c:v>143.16710443153062</c:v>
                </c:pt>
                <c:pt idx="25">
                  <c:v>162.25589299976312</c:v>
                </c:pt>
                <c:pt idx="26">
                  <c:v>157.5192121825377</c:v>
                </c:pt>
                <c:pt idx="27">
                  <c:v>163.56068278672828</c:v>
                </c:pt>
                <c:pt idx="28">
                  <c:v>151.28123859634169</c:v>
                </c:pt>
                <c:pt idx="29">
                  <c:v>169.33241674255166</c:v>
                </c:pt>
                <c:pt idx="30">
                  <c:v>162.8008972823358</c:v>
                </c:pt>
                <c:pt idx="31">
                  <c:v>167.76949030006028</c:v>
                </c:pt>
                <c:pt idx="32">
                  <c:v>155.1615727939741</c:v>
                </c:pt>
                <c:pt idx="33">
                  <c:v>170.09775606003188</c:v>
                </c:pt>
                <c:pt idx="34">
                  <c:v>165.02874418399449</c:v>
                </c:pt>
                <c:pt idx="35">
                  <c:v>169.2862378817174</c:v>
                </c:pt>
                <c:pt idx="36">
                  <c:v>161.11699591117193</c:v>
                </c:pt>
                <c:pt idx="37">
                  <c:v>180.07802648057759</c:v>
                </c:pt>
                <c:pt idx="38">
                  <c:v>175.48913781057544</c:v>
                </c:pt>
                <c:pt idx="39">
                  <c:v>181.32504539427231</c:v>
                </c:pt>
                <c:pt idx="40">
                  <c:v>169.87994312793549</c:v>
                </c:pt>
              </c:numCache>
            </c:numRef>
          </c:val>
          <c:smooth val="0"/>
          <c:extLst>
            <c:ext xmlns:c16="http://schemas.microsoft.com/office/drawing/2014/chart" uri="{C3380CC4-5D6E-409C-BE32-E72D297353CC}">
              <c16:uniqueId val="{00000003-EF85-47C2-BF95-1D5FB55CEED6}"/>
            </c:ext>
          </c:extLst>
        </c:ser>
        <c:dLbls>
          <c:showLegendKey val="0"/>
          <c:showVal val="0"/>
          <c:showCatName val="0"/>
          <c:showSerName val="0"/>
          <c:showPercent val="0"/>
          <c:showBubbleSize val="0"/>
        </c:dLbls>
        <c:smooth val="0"/>
        <c:axId val="464049856"/>
        <c:axId val="464044608"/>
      </c:lineChart>
      <c:catAx>
        <c:axId val="4640498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44608"/>
        <c:crosses val="autoZero"/>
        <c:auto val="1"/>
        <c:lblAlgn val="ctr"/>
        <c:lblOffset val="100"/>
        <c:noMultiLvlLbl val="0"/>
      </c:catAx>
      <c:valAx>
        <c:axId val="464044608"/>
        <c:scaling>
          <c:orientation val="minMax"/>
          <c:min val="6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464049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'15 Graf'!$A$20</c:f>
              <c:strCache>
                <c:ptCount val="1"/>
                <c:pt idx="0">
                  <c:v>The Stockholm Region</c:v>
                </c:pt>
              </c:strCache>
            </c:strRef>
          </c:tx>
          <c:spPr>
            <a:ln w="28575" cap="rnd">
              <a:solidFill>
                <a:schemeClr val="accent2"/>
              </a:solidFill>
              <a:round/>
            </a:ln>
            <a:effectLst/>
          </c:spPr>
          <c:marker>
            <c:symbol val="none"/>
          </c:marker>
          <c:cat>
            <c:numRef>
              <c:f>'15 Graf'!$B$19:$AP$19</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'15 Graf'!$B$20:$AP$20</c:f>
              <c:numCache>
                <c:formatCode>General</c:formatCode>
                <c:ptCount val="41"/>
                <c:pt idx="0">
                  <c:v>100</c:v>
                </c:pt>
                <c:pt idx="1">
                  <c:v>100.3593992625424</c:v>
                </c:pt>
                <c:pt idx="2">
                  <c:v>100.59925792474785</c:v>
                </c:pt>
                <c:pt idx="3">
                  <c:v>100.88642394317651</c:v>
                </c:pt>
                <c:pt idx="4">
                  <c:v>101.21265151370582</c:v>
                </c:pt>
                <c:pt idx="5">
                  <c:v>101.60173567108949</c:v>
                </c:pt>
                <c:pt idx="6">
                  <c:v>101.86414071771009</c:v>
                </c:pt>
                <c:pt idx="7">
                  <c:v>102.17262802965568</c:v>
                </c:pt>
                <c:pt idx="8">
                  <c:v>102.53273407540858</c:v>
                </c:pt>
                <c:pt idx="9">
                  <c:v>102.93732034454268</c:v>
                </c:pt>
                <c:pt idx="10">
                  <c:v>103.15510381113998</c:v>
                </c:pt>
                <c:pt idx="11">
                  <c:v>103.41279696969055</c:v>
                </c:pt>
                <c:pt idx="12">
                  <c:v>103.74347727444604</c:v>
                </c:pt>
                <c:pt idx="13">
                  <c:v>104.17708877409159</c:v>
                </c:pt>
                <c:pt idx="14">
                  <c:v>104.44151993258231</c:v>
                </c:pt>
                <c:pt idx="15">
                  <c:v>104.74192635648778</c:v>
                </c:pt>
                <c:pt idx="16">
                  <c:v>105.11225719935268</c:v>
                </c:pt>
                <c:pt idx="17">
                  <c:v>105.65860062107397</c:v>
                </c:pt>
                <c:pt idx="18">
                  <c:v>106.07218659642184</c:v>
                </c:pt>
                <c:pt idx="19">
                  <c:v>106.42685041145384</c:v>
                </c:pt>
                <c:pt idx="20">
                  <c:v>106.80794791855878</c:v>
                </c:pt>
                <c:pt idx="21">
                  <c:v>107.29075152965557</c:v>
                </c:pt>
                <c:pt idx="22">
                  <c:v>107.61375145685689</c:v>
                </c:pt>
                <c:pt idx="23">
                  <c:v>107.89747779699442</c:v>
                </c:pt>
                <c:pt idx="24">
                  <c:v>108.26140047208406</c:v>
                </c:pt>
                <c:pt idx="25">
                  <c:v>108.6868368459281</c:v>
                </c:pt>
                <c:pt idx="26">
                  <c:v>109.00187368229105</c:v>
                </c:pt>
                <c:pt idx="27">
                  <c:v>109.32449665844678</c:v>
                </c:pt>
                <c:pt idx="28">
                  <c:v>109.66794617987209</c:v>
                </c:pt>
                <c:pt idx="29">
                  <c:v>110.0587030575206</c:v>
                </c:pt>
                <c:pt idx="30">
                  <c:v>110.25410505578522</c:v>
                </c:pt>
                <c:pt idx="31">
                  <c:v>110.46173440359159</c:v>
                </c:pt>
                <c:pt idx="32">
                  <c:v>110.55173146572938</c:v>
                </c:pt>
                <c:pt idx="33">
                  <c:v>110.77679479939489</c:v>
                </c:pt>
                <c:pt idx="34">
                  <c:v>110.84492870088769</c:v>
                </c:pt>
                <c:pt idx="35">
                  <c:v>110.98824077653801</c:v>
                </c:pt>
                <c:pt idx="36">
                  <c:v>111.23891322186419</c:v>
                </c:pt>
                <c:pt idx="37">
                  <c:v>111.50772643626006</c:v>
                </c:pt>
                <c:pt idx="38">
                  <c:v>111.75616073475298</c:v>
                </c:pt>
                <c:pt idx="39">
                  <c:v>111.96131634132257</c:v>
                </c:pt>
                <c:pt idx="40">
                  <c:v>112.20612248600158</c:v>
                </c:pt>
              </c:numCache>
            </c:numRef>
          </c:val>
          <c:smooth val="0"/>
          <c:extLst>
            <c:ext xmlns:c16="http://schemas.microsoft.com/office/drawing/2014/chart" uri="{C3380CC4-5D6E-409C-BE32-E72D297353CC}">
              <c16:uniqueId val="{00000000-1D52-4EBA-A18F-2B665A2C712E}"/>
            </c:ext>
          </c:extLst>
        </c:ser>
        <c:ser>
          <c:idx val="1"/>
          <c:order val="1"/>
          <c:tx>
            <c:strRef>
              <c:f>'15 Graf'!$A$21</c:f>
              <c:strCache>
                <c:ptCount val="1"/>
                <c:pt idx="0">
                  <c:v>Rest of Sweden</c:v>
                </c:pt>
              </c:strCache>
            </c:strRef>
          </c:tx>
          <c:spPr>
            <a:ln w="28575" cap="rnd">
              <a:solidFill>
                <a:schemeClr val="accent1"/>
              </a:solidFill>
              <a:prstDash val="sysDash"/>
              <a:round/>
            </a:ln>
            <a:effectLst/>
          </c:spPr>
          <c:marker>
            <c:symbol val="none"/>
          </c:marker>
          <c:cat>
            <c:numRef>
              <c:f>'15 Graf'!$B$19:$AP$19</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'15 Graf'!$B$21:$AP$21</c:f>
              <c:numCache>
                <c:formatCode>General</c:formatCode>
                <c:ptCount val="41"/>
                <c:pt idx="0">
                  <c:v>100</c:v>
                </c:pt>
                <c:pt idx="1">
                  <c:v>100.19742598565455</c:v>
                </c:pt>
                <c:pt idx="2">
                  <c:v>100.30458328486554</c:v>
                </c:pt>
                <c:pt idx="3">
                  <c:v>100.40674990412391</c:v>
                </c:pt>
                <c:pt idx="4">
                  <c:v>100.57986767297497</c:v>
                </c:pt>
                <c:pt idx="5">
                  <c:v>100.81693445870953</c:v>
                </c:pt>
                <c:pt idx="6">
                  <c:v>100.97409343729382</c:v>
                </c:pt>
                <c:pt idx="7">
                  <c:v>101.14322625257053</c:v>
                </c:pt>
                <c:pt idx="8">
                  <c:v>101.37165897222734</c:v>
                </c:pt>
                <c:pt idx="9">
                  <c:v>101.69673630404664</c:v>
                </c:pt>
                <c:pt idx="10">
                  <c:v>101.8791522979045</c:v>
                </c:pt>
                <c:pt idx="11">
                  <c:v>102.05115048456086</c:v>
                </c:pt>
                <c:pt idx="12">
                  <c:v>102.27466842814265</c:v>
                </c:pt>
                <c:pt idx="13">
                  <c:v>102.59874003358367</c:v>
                </c:pt>
                <c:pt idx="14">
                  <c:v>102.81009438077901</c:v>
                </c:pt>
                <c:pt idx="15">
                  <c:v>103.03040538553192</c:v>
                </c:pt>
                <c:pt idx="16">
                  <c:v>103.31948530339633</c:v>
                </c:pt>
                <c:pt idx="17">
                  <c:v>103.79196796552749</c:v>
                </c:pt>
                <c:pt idx="18">
                  <c:v>104.23179298431845</c:v>
                </c:pt>
                <c:pt idx="19">
                  <c:v>104.49149810154914</c:v>
                </c:pt>
                <c:pt idx="20">
                  <c:v>104.7380338960151</c:v>
                </c:pt>
                <c:pt idx="21">
                  <c:v>105.12096895853998</c:v>
                </c:pt>
                <c:pt idx="22">
                  <c:v>105.36382341494202</c:v>
                </c:pt>
                <c:pt idx="23">
                  <c:v>105.56119247268836</c:v>
                </c:pt>
                <c:pt idx="24">
                  <c:v>105.81529967894558</c:v>
                </c:pt>
                <c:pt idx="25">
                  <c:v>106.14745504735168</c:v>
                </c:pt>
                <c:pt idx="26">
                  <c:v>106.33203430172134</c:v>
                </c:pt>
                <c:pt idx="27">
                  <c:v>106.54500160631581</c:v>
                </c:pt>
                <c:pt idx="28">
                  <c:v>106.76339603815916</c:v>
                </c:pt>
                <c:pt idx="29">
                  <c:v>107.06078743062149</c:v>
                </c:pt>
                <c:pt idx="30">
                  <c:v>107.1717588996822</c:v>
                </c:pt>
                <c:pt idx="31">
                  <c:v>107.30460966146302</c:v>
                </c:pt>
                <c:pt idx="32">
                  <c:v>107.40265849536122</c:v>
                </c:pt>
                <c:pt idx="33">
                  <c:v>107.61674538215041</c:v>
                </c:pt>
                <c:pt idx="34">
                  <c:v>107.67705101290878</c:v>
                </c:pt>
                <c:pt idx="35">
                  <c:v>107.76107660541919</c:v>
                </c:pt>
                <c:pt idx="36">
                  <c:v>107.92810308809233</c:v>
                </c:pt>
                <c:pt idx="37">
                  <c:v>108.20873869957302</c:v>
                </c:pt>
                <c:pt idx="38">
                  <c:v>108.32893248976293</c:v>
                </c:pt>
                <c:pt idx="39">
                  <c:v>108.47026550986627</c:v>
                </c:pt>
                <c:pt idx="40">
                  <c:v>108.64078357090931</c:v>
                </c:pt>
              </c:numCache>
            </c:numRef>
          </c:val>
          <c:smooth val="0"/>
          <c:extLst>
            <c:ext xmlns:c16="http://schemas.microsoft.com/office/drawing/2014/chart" uri="{C3380CC4-5D6E-409C-BE32-E72D297353CC}">
              <c16:uniqueId val="{00000001-1D52-4EBA-A18F-2B665A2C712E}"/>
            </c:ext>
          </c:extLst>
        </c:ser>
        <c:dLbls>
          <c:showLegendKey val="0"/>
          <c:showVal val="0"/>
          <c:showCatName val="0"/>
          <c:showSerName val="0"/>
          <c:showPercent val="0"/>
          <c:showBubbleSize val="0"/>
        </c:dLbls>
        <c:smooth val="0"/>
        <c:axId val="789520360"/>
        <c:axId val="789515440"/>
      </c:lineChart>
      <c:catAx>
        <c:axId val="789520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89515440"/>
        <c:crosses val="autoZero"/>
        <c:auto val="1"/>
        <c:lblAlgn val="ctr"/>
        <c:lblOffset val="100"/>
        <c:noMultiLvlLbl val="0"/>
      </c:catAx>
      <c:valAx>
        <c:axId val="789515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89520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1"/>
          <c:order val="0"/>
          <c:tx>
            <c:strRef>
              <c:f>'16 Graf'!$A$5</c:f>
              <c:strCache>
                <c:ptCount val="1"/>
                <c:pt idx="0">
                  <c:v>The Stockholm Region</c:v>
                </c:pt>
              </c:strCache>
            </c:strRef>
          </c:tx>
          <c:spPr>
            <a:ln w="28575" cap="rnd">
              <a:solidFill>
                <a:schemeClr val="accent2"/>
              </a:solidFill>
              <a:round/>
            </a:ln>
            <a:effectLst/>
          </c:spPr>
          <c:marker>
            <c:symbol val="none"/>
          </c:marker>
          <c:cat>
            <c:numRef>
              <c:f>'16 Graf'!$B$1:$AP$1</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'16 Graf'!$B$3:$AP$3</c:f>
              <c:numCache>
                <c:formatCode>General</c:formatCode>
                <c:ptCount val="41"/>
                <c:pt idx="0">
                  <c:v>100</c:v>
                </c:pt>
                <c:pt idx="1">
                  <c:v>69.042520648516373</c:v>
                </c:pt>
                <c:pt idx="2">
                  <c:v>82.165799938819205</c:v>
                </c:pt>
                <c:pt idx="3">
                  <c:v>136.52493117161211</c:v>
                </c:pt>
                <c:pt idx="4">
                  <c:v>129.64209238299173</c:v>
                </c:pt>
                <c:pt idx="5">
                  <c:v>116.57999388192108</c:v>
                </c:pt>
                <c:pt idx="6">
                  <c:v>158.27470174365249</c:v>
                </c:pt>
                <c:pt idx="7">
                  <c:v>151.7589476904252</c:v>
                </c:pt>
                <c:pt idx="8">
                  <c:v>159.68185989599266</c:v>
                </c:pt>
                <c:pt idx="9">
                  <c:v>129.82563475068829</c:v>
                </c:pt>
                <c:pt idx="10">
                  <c:v>195.77852554297951</c:v>
                </c:pt>
                <c:pt idx="11">
                  <c:v>216.09054756806364</c:v>
                </c:pt>
                <c:pt idx="12">
                  <c:v>229.82563475068829</c:v>
                </c:pt>
                <c:pt idx="13">
                  <c:v>182.96115019883757</c:v>
                </c:pt>
                <c:pt idx="14">
                  <c:v>187.24380544509023</c:v>
                </c:pt>
                <c:pt idx="15">
                  <c:v>280.08565310492503</c:v>
                </c:pt>
                <c:pt idx="16">
                  <c:v>263.07739369837873</c:v>
                </c:pt>
                <c:pt idx="17">
                  <c:v>236.43315998776384</c:v>
                </c:pt>
                <c:pt idx="18">
                  <c:v>240.89935760171306</c:v>
                </c:pt>
                <c:pt idx="19">
                  <c:v>258.02997858672376</c:v>
                </c:pt>
                <c:pt idx="20">
                  <c:v>293.66778831446925</c:v>
                </c:pt>
                <c:pt idx="21">
                  <c:v>201.19302539002754</c:v>
                </c:pt>
                <c:pt idx="22">
                  <c:v>274.60997246864486</c:v>
                </c:pt>
                <c:pt idx="23">
                  <c:v>192.47476292444173</c:v>
                </c:pt>
                <c:pt idx="24">
                  <c:v>179.6573875802998</c:v>
                </c:pt>
                <c:pt idx="25">
                  <c:v>136.9226063016213</c:v>
                </c:pt>
                <c:pt idx="26">
                  <c:v>214.68338941572347</c:v>
                </c:pt>
                <c:pt idx="27">
                  <c:v>158.02997858672376</c:v>
                </c:pt>
                <c:pt idx="28">
                  <c:v>188.49801162434994</c:v>
                </c:pt>
                <c:pt idx="29">
                  <c:v>136.43315998776384</c:v>
                </c:pt>
                <c:pt idx="30">
                  <c:v>234.87304986234324</c:v>
                </c:pt>
                <c:pt idx="31">
                  <c:v>177.76078311410217</c:v>
                </c:pt>
                <c:pt idx="32">
                  <c:v>180.29978586723769</c:v>
                </c:pt>
                <c:pt idx="33">
                  <c:v>135.63780972774549</c:v>
                </c:pt>
                <c:pt idx="34">
                  <c:v>168.33894157234627</c:v>
                </c:pt>
                <c:pt idx="35">
                  <c:v>201.59070052003671</c:v>
                </c:pt>
                <c:pt idx="36">
                  <c:v>226.61364331599879</c:v>
                </c:pt>
                <c:pt idx="37">
                  <c:v>168.73661670235546</c:v>
                </c:pt>
                <c:pt idx="38">
                  <c:v>226.49128173753442</c:v>
                </c:pt>
                <c:pt idx="39">
                  <c:v>195.93147751605997</c:v>
                </c:pt>
                <c:pt idx="40">
                  <c:v>217.34475374732335</c:v>
                </c:pt>
              </c:numCache>
            </c:numRef>
          </c:val>
          <c:smooth val="0"/>
          <c:extLst>
            <c:ext xmlns:c16="http://schemas.microsoft.com/office/drawing/2014/chart" uri="{C3380CC4-5D6E-409C-BE32-E72D297353CC}">
              <c16:uniqueId val="{00000000-2456-45DE-93B8-CED32BFB6326}"/>
            </c:ext>
          </c:extLst>
        </c:ser>
        <c:ser>
          <c:idx val="0"/>
          <c:order val="1"/>
          <c:tx>
            <c:strRef>
              <c:f>'16 Graf'!$A$4</c:f>
              <c:strCache>
                <c:ptCount val="1"/>
                <c:pt idx="0">
                  <c:v>Rest of Sweden</c:v>
                </c:pt>
              </c:strCache>
            </c:strRef>
          </c:tx>
          <c:spPr>
            <a:ln w="28575" cap="rnd">
              <a:solidFill>
                <a:schemeClr val="accent1"/>
              </a:solidFill>
              <a:prstDash val="sysDash"/>
              <a:round/>
            </a:ln>
            <a:effectLst/>
          </c:spPr>
          <c:marker>
            <c:symbol val="none"/>
          </c:marker>
          <c:cat>
            <c:numRef>
              <c:f>'16 Graf'!$B$1:$AP$1</c:f>
              <c:numCache>
                <c:formatCode>General</c:formatCode>
                <c:ptCount val="41"/>
                <c:pt idx="0">
                  <c:v>2012</c:v>
                </c:pt>
                <c:pt idx="4">
                  <c:v>2013</c:v>
                </c:pt>
                <c:pt idx="8">
                  <c:v>2014</c:v>
                </c:pt>
                <c:pt idx="12">
                  <c:v>2015</c:v>
                </c:pt>
                <c:pt idx="16">
                  <c:v>2016</c:v>
                </c:pt>
                <c:pt idx="20">
                  <c:v>2017</c:v>
                </c:pt>
                <c:pt idx="24">
                  <c:v>2018</c:v>
                </c:pt>
                <c:pt idx="28">
                  <c:v>2019</c:v>
                </c:pt>
                <c:pt idx="32">
                  <c:v>2020</c:v>
                </c:pt>
                <c:pt idx="36">
                  <c:v>2021</c:v>
                </c:pt>
                <c:pt idx="40">
                  <c:v>2022</c:v>
                </c:pt>
              </c:numCache>
            </c:numRef>
          </c:cat>
          <c:val>
            <c:numRef>
              <c:f>'16 Graf'!$B$2:$AP$2</c:f>
              <c:numCache>
                <c:formatCode>General</c:formatCode>
                <c:ptCount val="41"/>
                <c:pt idx="0">
                  <c:v>100</c:v>
                </c:pt>
                <c:pt idx="1">
                  <c:v>72.844534962661243</c:v>
                </c:pt>
                <c:pt idx="2">
                  <c:v>82.484725050916495</c:v>
                </c:pt>
                <c:pt idx="3">
                  <c:v>98.065173116089611</c:v>
                </c:pt>
                <c:pt idx="4">
                  <c:v>121.69042769857434</c:v>
                </c:pt>
                <c:pt idx="5">
                  <c:v>91.717583163611678</c:v>
                </c:pt>
                <c:pt idx="6">
                  <c:v>123.5234215885947</c:v>
                </c:pt>
                <c:pt idx="7">
                  <c:v>127.90224032586558</c:v>
                </c:pt>
                <c:pt idx="8">
                  <c:v>136.01493550577052</c:v>
                </c:pt>
                <c:pt idx="9">
                  <c:v>119.38221317040055</c:v>
                </c:pt>
                <c:pt idx="10">
                  <c:v>159.16496945010184</c:v>
                </c:pt>
                <c:pt idx="11">
                  <c:v>144.22946367956553</c:v>
                </c:pt>
                <c:pt idx="12">
                  <c:v>193.7202987101154</c:v>
                </c:pt>
                <c:pt idx="13">
                  <c:v>196.60556687033267</c:v>
                </c:pt>
                <c:pt idx="14">
                  <c:v>192.29463679565512</c:v>
                </c:pt>
                <c:pt idx="15">
                  <c:v>194.36524100475219</c:v>
                </c:pt>
                <c:pt idx="16">
                  <c:v>270.77393075356417</c:v>
                </c:pt>
                <c:pt idx="17">
                  <c:v>235.33604887983708</c:v>
                </c:pt>
                <c:pt idx="18">
                  <c:v>243.27902240325867</c:v>
                </c:pt>
                <c:pt idx="19">
                  <c:v>289.78275627970129</c:v>
                </c:pt>
                <c:pt idx="20">
                  <c:v>275.35641547861508</c:v>
                </c:pt>
                <c:pt idx="21">
                  <c:v>208.28241683638834</c:v>
                </c:pt>
                <c:pt idx="22">
                  <c:v>251.32382892057026</c:v>
                </c:pt>
                <c:pt idx="23">
                  <c:v>254.48065173116089</c:v>
                </c:pt>
                <c:pt idx="24">
                  <c:v>288.42498302783434</c:v>
                </c:pt>
                <c:pt idx="25">
                  <c:v>222.70875763747455</c:v>
                </c:pt>
                <c:pt idx="26">
                  <c:v>228.24168363883231</c:v>
                </c:pt>
                <c:pt idx="27">
                  <c:v>219.21249151391717</c:v>
                </c:pt>
                <c:pt idx="28">
                  <c:v>220.02715546503734</c:v>
                </c:pt>
                <c:pt idx="29">
                  <c:v>150.57705363204346</c:v>
                </c:pt>
                <c:pt idx="30">
                  <c:v>217.99049558723692</c:v>
                </c:pt>
                <c:pt idx="31">
                  <c:v>205.15953835709436</c:v>
                </c:pt>
                <c:pt idx="32">
                  <c:v>224.37202987101153</c:v>
                </c:pt>
                <c:pt idx="33">
                  <c:v>198.20095044127632</c:v>
                </c:pt>
                <c:pt idx="34">
                  <c:v>249.45689069925322</c:v>
                </c:pt>
                <c:pt idx="35">
                  <c:v>299.42294636795657</c:v>
                </c:pt>
                <c:pt idx="36">
                  <c:v>246.80923285811269</c:v>
                </c:pt>
                <c:pt idx="37">
                  <c:v>187.67820773930754</c:v>
                </c:pt>
                <c:pt idx="38">
                  <c:v>272.98031228784794</c:v>
                </c:pt>
                <c:pt idx="39">
                  <c:v>247.48811948404617</c:v>
                </c:pt>
                <c:pt idx="40">
                  <c:v>189.30753564154787</c:v>
                </c:pt>
              </c:numCache>
            </c:numRef>
          </c:val>
          <c:smooth val="0"/>
          <c:extLst>
            <c:ext xmlns:c16="http://schemas.microsoft.com/office/drawing/2014/chart" uri="{C3380CC4-5D6E-409C-BE32-E72D297353CC}">
              <c16:uniqueId val="{00000001-2456-45DE-93B8-CED32BFB6326}"/>
            </c:ext>
          </c:extLst>
        </c:ser>
        <c:dLbls>
          <c:showLegendKey val="0"/>
          <c:showVal val="0"/>
          <c:showCatName val="0"/>
          <c:showSerName val="0"/>
          <c:showPercent val="0"/>
          <c:showBubbleSize val="0"/>
        </c:dLbls>
        <c:smooth val="0"/>
        <c:axId val="733173808"/>
        <c:axId val="733172824"/>
      </c:lineChart>
      <c:catAx>
        <c:axId val="7331738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3172824"/>
        <c:crosses val="autoZero"/>
        <c:auto val="1"/>
        <c:lblAlgn val="ctr"/>
        <c:lblOffset val="100"/>
        <c:noMultiLvlLbl val="0"/>
      </c:catAx>
      <c:valAx>
        <c:axId val="733172824"/>
        <c:scaling>
          <c:orientation val="minMax"/>
          <c:max val="6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7331738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sv-SE"/>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959978853400994E-2"/>
          <c:y val="6.9100447147485838E-2"/>
          <c:w val="0.89022332187063558"/>
          <c:h val="0.72281834932131217"/>
        </c:manualLayout>
      </c:layout>
      <c:lineChart>
        <c:grouping val="standard"/>
        <c:varyColors val="0"/>
        <c:ser>
          <c:idx val="0"/>
          <c:order val="0"/>
          <c:tx>
            <c:strRef>
              <c:f>'17 graf'!$A$6</c:f>
              <c:strCache>
                <c:ptCount val="1"/>
                <c:pt idx="0">
                  <c:v>The Stockholm Region</c:v>
                </c:pt>
              </c:strCache>
            </c:strRef>
          </c:tx>
          <c:spPr>
            <a:ln w="28575" cap="rnd">
              <a:solidFill>
                <a:schemeClr val="accent2"/>
              </a:solidFill>
              <a:round/>
            </a:ln>
            <a:effectLst/>
          </c:spPr>
          <c:marker>
            <c:symbol val="none"/>
          </c:marker>
          <c:cat>
            <c:numRef>
              <c:f>'17 graf'!$B$5:$L$5</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'17 graf'!$B$8:$L$8</c:f>
              <c:numCache>
                <c:formatCode>General</c:formatCode>
                <c:ptCount val="11"/>
                <c:pt idx="0">
                  <c:v>100</c:v>
                </c:pt>
                <c:pt idx="1">
                  <c:v>102.656351809383</c:v>
                </c:pt>
                <c:pt idx="2">
                  <c:v>108.44338134727268</c:v>
                </c:pt>
                <c:pt idx="3">
                  <c:v>114.65653205956538</c:v>
                </c:pt>
                <c:pt idx="4">
                  <c:v>121.69440043065178</c:v>
                </c:pt>
                <c:pt idx="5">
                  <c:v>125.95656214185932</c:v>
                </c:pt>
                <c:pt idx="6">
                  <c:v>132.27257724877327</c:v>
                </c:pt>
                <c:pt idx="7">
                  <c:v>137.98166076184933</c:v>
                </c:pt>
                <c:pt idx="8">
                  <c:v>39.126907089556326</c:v>
                </c:pt>
                <c:pt idx="9">
                  <c:v>67.700580088931545</c:v>
                </c:pt>
                <c:pt idx="10">
                  <c:v>140.76465050342171</c:v>
                </c:pt>
              </c:numCache>
            </c:numRef>
          </c:val>
          <c:smooth val="0"/>
          <c:extLst>
            <c:ext xmlns:c16="http://schemas.microsoft.com/office/drawing/2014/chart" uri="{C3380CC4-5D6E-409C-BE32-E72D297353CC}">
              <c16:uniqueId val="{00000000-7003-48F9-943B-43207A6A391D}"/>
            </c:ext>
          </c:extLst>
        </c:ser>
        <c:ser>
          <c:idx val="1"/>
          <c:order val="1"/>
          <c:tx>
            <c:strRef>
              <c:f>'17 graf'!$A$7</c:f>
              <c:strCache>
                <c:ptCount val="1"/>
                <c:pt idx="0">
                  <c:v>Rest of Sweden</c:v>
                </c:pt>
              </c:strCache>
            </c:strRef>
          </c:tx>
          <c:spPr>
            <a:ln w="28575" cap="rnd">
              <a:solidFill>
                <a:schemeClr val="accent1"/>
              </a:solidFill>
              <a:prstDash val="sysDash"/>
              <a:round/>
            </a:ln>
            <a:effectLst/>
          </c:spPr>
          <c:marker>
            <c:symbol val="none"/>
          </c:marker>
          <c:cat>
            <c:numRef>
              <c:f>'17 graf'!$B$5:$L$5</c:f>
              <c:numCache>
                <c:formatCode>General</c:formatCode>
                <c:ptCount val="11"/>
                <c:pt idx="0">
                  <c:v>2012</c:v>
                </c:pt>
                <c:pt idx="1">
                  <c:v>2013</c:v>
                </c:pt>
                <c:pt idx="2">
                  <c:v>2014</c:v>
                </c:pt>
                <c:pt idx="3">
                  <c:v>2015</c:v>
                </c:pt>
                <c:pt idx="4">
                  <c:v>2016</c:v>
                </c:pt>
                <c:pt idx="5">
                  <c:v>2017</c:v>
                </c:pt>
                <c:pt idx="6">
                  <c:v>2018</c:v>
                </c:pt>
                <c:pt idx="7">
                  <c:v>2019</c:v>
                </c:pt>
                <c:pt idx="8">
                  <c:v>2020</c:v>
                </c:pt>
                <c:pt idx="9">
                  <c:v>2021</c:v>
                </c:pt>
                <c:pt idx="10">
                  <c:v>2022</c:v>
                </c:pt>
              </c:numCache>
            </c:numRef>
          </c:cat>
          <c:val>
            <c:numRef>
              <c:f>'17 graf'!$B$9:$L$9</c:f>
              <c:numCache>
                <c:formatCode>General</c:formatCode>
                <c:ptCount val="11"/>
                <c:pt idx="0">
                  <c:v>100</c:v>
                </c:pt>
                <c:pt idx="1">
                  <c:v>103.13731250729025</c:v>
                </c:pt>
                <c:pt idx="2">
                  <c:v>110.05036318924546</c:v>
                </c:pt>
                <c:pt idx="3">
                  <c:v>118.80219620812873</c:v>
                </c:pt>
                <c:pt idx="4">
                  <c:v>121.03495586202818</c:v>
                </c:pt>
                <c:pt idx="5">
                  <c:v>126.43060263267229</c:v>
                </c:pt>
                <c:pt idx="6">
                  <c:v>128.93689144288692</c:v>
                </c:pt>
                <c:pt idx="7">
                  <c:v>136.66370053140648</c:v>
                </c:pt>
                <c:pt idx="8">
                  <c:v>48.252413145440926</c:v>
                </c:pt>
                <c:pt idx="9">
                  <c:v>86.116539095350902</c:v>
                </c:pt>
                <c:pt idx="10">
                  <c:v>146.18442180872529</c:v>
                </c:pt>
              </c:numCache>
            </c:numRef>
          </c:val>
          <c:smooth val="0"/>
          <c:extLst>
            <c:ext xmlns:c16="http://schemas.microsoft.com/office/drawing/2014/chart" uri="{C3380CC4-5D6E-409C-BE32-E72D297353CC}">
              <c16:uniqueId val="{00000001-7003-48F9-943B-43207A6A391D}"/>
            </c:ext>
          </c:extLst>
        </c:ser>
        <c:dLbls>
          <c:showLegendKey val="0"/>
          <c:showVal val="0"/>
          <c:showCatName val="0"/>
          <c:showSerName val="0"/>
          <c:showPercent val="0"/>
          <c:showBubbleSize val="0"/>
        </c:dLbls>
        <c:smooth val="0"/>
        <c:axId val="764737160"/>
        <c:axId val="764738144"/>
      </c:lineChart>
      <c:catAx>
        <c:axId val="764737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0" spcFirstLastPara="1" vertOverflow="ellipsis" wrap="square" anchor="ctr" anchorCtr="1"/>
          <a:lstStyle/>
          <a:p>
            <a:pPr>
              <a:defRPr sz="1100" b="0" i="0" u="none" strike="noStrike" kern="1200" baseline="0">
                <a:solidFill>
                  <a:schemeClr val="tx1">
                    <a:lumMod val="65000"/>
                    <a:lumOff val="35000"/>
                  </a:schemeClr>
                </a:solidFill>
                <a:latin typeface="Futura Std Book" panose="020B0502020204020303" pitchFamily="34" charset="0"/>
                <a:ea typeface="+mn-ea"/>
                <a:cs typeface="+mn-cs"/>
              </a:defRPr>
            </a:pPr>
            <a:endParaRPr lang="sv-SE"/>
          </a:p>
        </c:txPr>
        <c:crossAx val="764738144"/>
        <c:crosses val="autoZero"/>
        <c:auto val="1"/>
        <c:lblAlgn val="ctr"/>
        <c:lblOffset val="100"/>
        <c:noMultiLvlLbl val="0"/>
      </c:catAx>
      <c:valAx>
        <c:axId val="764738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Futura Std Book" panose="020B0502020204020303" pitchFamily="34" charset="0"/>
                <a:ea typeface="+mn-ea"/>
                <a:cs typeface="+mn-cs"/>
              </a:defRPr>
            </a:pPr>
            <a:endParaRPr lang="sv-SE"/>
          </a:p>
        </c:txPr>
        <c:crossAx val="764737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Futura Std Book" panose="020B0502020204020303" pitchFamily="34" charset="0"/>
              <a:ea typeface="+mn-ea"/>
              <a:cs typeface="+mn-cs"/>
            </a:defRPr>
          </a:pPr>
          <a:endParaRPr lang="sv-SE"/>
        </a:p>
      </c:txPr>
    </c:legend>
    <c:plotVisOnly val="1"/>
    <c:dispBlanksAs val="gap"/>
    <c:showDLblsOverMax val="0"/>
  </c:chart>
  <c:spPr>
    <a:noFill/>
    <a:ln>
      <a:noFill/>
    </a:ln>
    <a:effectLst/>
  </c:spPr>
  <c:txPr>
    <a:bodyPr/>
    <a:lstStyle/>
    <a:p>
      <a:pPr>
        <a:defRPr sz="1100">
          <a:latin typeface="Futura Std Book" panose="020B0502020204020303" pitchFamily="34" charset="0"/>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dirty="0"/>
          </a:p>
        </p:txBody>
      </p:sp>
      <p:sp>
        <p:nvSpPr>
          <p:cNvPr id="3" name="Platshållare för datum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424198A5-9F51-4395-A9D1-A450078D54B5}" type="datetimeFigureOut">
              <a:rPr lang="sv-SE" smtClean="0"/>
              <a:t>2022-10-05</a:t>
            </a:fld>
            <a:endParaRPr lang="sv-SE"/>
          </a:p>
        </p:txBody>
      </p:sp>
      <p:sp>
        <p:nvSpPr>
          <p:cNvPr id="4" name="Platshållare för sidfot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746FB2-947D-4403-805A-8A78101255B7}" type="slidenum">
              <a:rPr lang="sv-SE" smtClean="0"/>
              <a:t>‹#›</a:t>
            </a:fld>
            <a:endParaRPr lang="sv-SE"/>
          </a:p>
        </p:txBody>
      </p:sp>
    </p:spTree>
    <p:extLst>
      <p:ext uri="{BB962C8B-B14F-4D97-AF65-F5344CB8AC3E}">
        <p14:creationId xmlns:p14="http://schemas.microsoft.com/office/powerpoint/2010/main" val="1847427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29142CCA-F011-46CA-B4AE-D8CB4AFC968E}" type="datetimeFigureOut">
              <a:rPr lang="en-GB" smtClean="0"/>
              <a:t>05/10/2022</a:t>
            </a:fld>
            <a:endParaRPr lang="en-GB" dirty="0"/>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0241C740-7330-441A-80F0-A683365F9479}" type="slidenum">
              <a:rPr lang="en-GB" smtClean="0"/>
              <a:t>‹#›</a:t>
            </a:fld>
            <a:endParaRPr lang="en-GB" dirty="0"/>
          </a:p>
        </p:txBody>
      </p:sp>
    </p:spTree>
    <p:extLst>
      <p:ext uri="{BB962C8B-B14F-4D97-AF65-F5344CB8AC3E}">
        <p14:creationId xmlns:p14="http://schemas.microsoft.com/office/powerpoint/2010/main" val="33017173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en-US" dirty="0"/>
          </a:p>
        </p:txBody>
      </p:sp>
      <p:sp>
        <p:nvSpPr>
          <p:cNvPr id="4" name="Platshållare för bildnummer 3"/>
          <p:cNvSpPr>
            <a:spLocks noGrp="1"/>
          </p:cNvSpPr>
          <p:nvPr>
            <p:ph type="sldNum" sz="quarter" idx="5"/>
          </p:nvPr>
        </p:nvSpPr>
        <p:spPr/>
        <p:txBody>
          <a:bodyPr/>
          <a:lstStyle/>
          <a:p>
            <a:fld id="{0241C740-7330-441A-80F0-A683365F9479}" type="slidenum">
              <a:rPr lang="en-US" smtClean="0"/>
              <a:t>2</a:t>
            </a:fld>
            <a:endParaRPr lang="en-US" dirty="0"/>
          </a:p>
        </p:txBody>
      </p:sp>
    </p:spTree>
    <p:extLst>
      <p:ext uri="{BB962C8B-B14F-4D97-AF65-F5344CB8AC3E}">
        <p14:creationId xmlns:p14="http://schemas.microsoft.com/office/powerpoint/2010/main" val="378214637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3.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1" cy="2072175"/>
          </a:xfrm>
        </p:spPr>
        <p:txBody>
          <a:bodyPr anchor="b"/>
          <a:lstStyle>
            <a:lvl1pPr algn="l">
              <a:defRPr sz="6000">
                <a:solidFill>
                  <a:schemeClr val="bg1"/>
                </a:solidFill>
              </a:defRPr>
            </a:lvl1pPr>
          </a:lstStyle>
          <a:p>
            <a:r>
              <a:rPr lang="en-US" noProof="0" dirty="0"/>
              <a:t>Click to edit Master </a:t>
            </a:r>
            <a:r>
              <a:rPr lang="en-US" noProof="0"/>
              <a:t>title style</a:t>
            </a:r>
            <a:endParaRPr lang="en-US" noProof="0" dirty="0"/>
          </a:p>
        </p:txBody>
      </p:sp>
      <p:sp>
        <p:nvSpPr>
          <p:cNvPr id="3" name="Subtitle 2"/>
          <p:cNvSpPr>
            <a:spLocks noGrp="1"/>
          </p:cNvSpPr>
          <p:nvPr>
            <p:ph type="subTitle" idx="1" hasCustomPrompt="1"/>
          </p:nvPr>
        </p:nvSpPr>
        <p:spPr>
          <a:xfrm>
            <a:off x="1882774" y="3974122"/>
            <a:ext cx="8426451"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a:t>
            </a:r>
            <a:r>
              <a:rPr lang="en-US"/>
              <a:t>subtitle style</a:t>
            </a:r>
            <a:endParaRPr lang="en-US" dirty="0"/>
          </a:p>
        </p:txBody>
      </p:sp>
      <p:sp>
        <p:nvSpPr>
          <p:cNvPr id="7" name="Text Placeholder 5">
            <a:extLst>
              <a:ext uri="{FF2B5EF4-FFF2-40B4-BE49-F238E27FC236}">
                <a16:creationId xmlns:a16="http://schemas.microsoft.com/office/drawing/2014/main" id="{E7C98A5A-7BCD-421C-A388-7040FF5BD54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6" name="textruta 3">
            <a:extLst>
              <a:ext uri="{FF2B5EF4-FFF2-40B4-BE49-F238E27FC236}">
                <a16:creationId xmlns:a16="http://schemas.microsoft.com/office/drawing/2014/main" id="{D6992F92-5969-411B-954B-8A2E3E431F86}"/>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37267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Whit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tx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tx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5" name="Bildobjekt 4">
            <a:extLst>
              <a:ext uri="{FF2B5EF4-FFF2-40B4-BE49-F238E27FC236}">
                <a16:creationId xmlns:a16="http://schemas.microsoft.com/office/drawing/2014/main" id="{FA437823-05E9-4468-B206-93FA8BF968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310161" y="6152490"/>
            <a:ext cx="1544400" cy="378542"/>
          </a:xfrm>
          <a:prstGeom prst="rect">
            <a:avLst/>
          </a:prstGeom>
        </p:spPr>
      </p:pic>
      <p:sp>
        <p:nvSpPr>
          <p:cNvPr id="6" name="textruta 3">
            <a:extLst>
              <a:ext uri="{FF2B5EF4-FFF2-40B4-BE49-F238E27FC236}">
                <a16:creationId xmlns:a16="http://schemas.microsoft.com/office/drawing/2014/main" id="{08C98C77-6E94-481B-9660-1D4BDB7F9E5B}"/>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5786188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882774" y="1808163"/>
            <a:ext cx="8426452" cy="2072175"/>
          </a:xfrm>
        </p:spPr>
        <p:txBody>
          <a:bodyPr anchor="b"/>
          <a:lstStyle>
            <a:lvl1pPr algn="l">
              <a:defRPr sz="6000">
                <a:solidFill>
                  <a:schemeClr val="bg1"/>
                </a:solidFill>
              </a:defRPr>
            </a:lvl1pPr>
          </a:lstStyle>
          <a:p>
            <a:r>
              <a:rPr lang="en-US" noProof="0" dirty="0"/>
              <a:t>Click to edit Master title style</a:t>
            </a:r>
          </a:p>
        </p:txBody>
      </p:sp>
      <p:sp>
        <p:nvSpPr>
          <p:cNvPr id="3" name="Subtitle 2"/>
          <p:cNvSpPr>
            <a:spLocks noGrp="1"/>
          </p:cNvSpPr>
          <p:nvPr>
            <p:ph type="subTitle" idx="1" hasCustomPrompt="1"/>
          </p:nvPr>
        </p:nvSpPr>
        <p:spPr>
          <a:xfrm>
            <a:off x="1882774" y="3974122"/>
            <a:ext cx="8426452" cy="1283677"/>
          </a:xfrm>
        </p:spPr>
        <p:txBody>
          <a:bodyPr/>
          <a:lstStyle>
            <a:lvl1pPr marL="0" indent="0" algn="l">
              <a:buNone/>
              <a:defRPr sz="2800">
                <a:solidFill>
                  <a:schemeClr val="bg1"/>
                </a:solidFill>
                <a:latin typeface="Futura Std Book" panose="020B0502020204020303"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6" name="Text Placeholder 5">
            <a:extLst>
              <a:ext uri="{FF2B5EF4-FFF2-40B4-BE49-F238E27FC236}">
                <a16:creationId xmlns:a16="http://schemas.microsoft.com/office/drawing/2014/main" id="{BAFF53CB-3A20-4001-AB2A-716EFA975400}"/>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F56E23AE-002D-4DEB-AEF1-557C861066DF}"/>
              </a:ext>
            </a:extLst>
          </p:cNvPr>
          <p:cNvSpPr txBox="1"/>
          <p:nvPr userDrawn="1"/>
        </p:nvSpPr>
        <p:spPr>
          <a:xfrm>
            <a:off x="-1" y="-299801"/>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1675868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White">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p>
            <a:pPr lvl="0"/>
            <a:r>
              <a:rPr lang="en-US" noProof="0" dirty="0"/>
              <a:t>Edit Master text styles</a:t>
            </a:r>
          </a:p>
          <a:p>
            <a:pPr lvl="1"/>
            <a:r>
              <a:rPr lang="en-US" noProof="0" dirty="0"/>
              <a:t>Second level</a:t>
            </a:r>
          </a:p>
          <a:p>
            <a:pPr lvl="2"/>
            <a:r>
              <a:rPr lang="en-US" noProof="0" dirty="0"/>
              <a:t>Third level</a:t>
            </a:r>
          </a:p>
          <a:p>
            <a:pPr lvl="3"/>
            <a:r>
              <a:rPr lang="en-US" noProof="0" dirty="0"/>
              <a:t>Fourth level</a:t>
            </a:r>
          </a:p>
          <a:p>
            <a:pPr lvl="4"/>
            <a:r>
              <a:rPr lang="en-US" noProof="0"/>
              <a:t>Fifth level</a:t>
            </a:r>
            <a:endParaRPr lang="en-US" noProof="0" dirty="0"/>
          </a:p>
        </p:txBody>
      </p:sp>
      <p:sp>
        <p:nvSpPr>
          <p:cNvPr id="4" name="Date Placeholder 3"/>
          <p:cNvSpPr>
            <a:spLocks noGrp="1"/>
          </p:cNvSpPr>
          <p:nvPr>
            <p:ph type="dt" sz="half" idx="10"/>
          </p:nvPr>
        </p:nvSpPr>
        <p:spPr/>
        <p:txBody>
          <a:bodyPr/>
          <a:lstStyle/>
          <a:p>
            <a:fld id="{C0B651FB-F249-4DFD-8C6B-22C3D08DF8BB}" type="datetime1">
              <a:rPr lang="en-US" smtClean="0"/>
              <a:t>10/5/2022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2" name="Title 1">
            <a:extLst>
              <a:ext uri="{FF2B5EF4-FFF2-40B4-BE49-F238E27FC236}">
                <a16:creationId xmlns:a16="http://schemas.microsoft.com/office/drawing/2014/main" id="{24933570-62A5-4479-AA84-BDAB17DE5ACD}"/>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905045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ection Header – Blu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10/5/2022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1198920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ection Header – Whit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1" y="2002631"/>
            <a:ext cx="8426452" cy="2304449"/>
          </a:xfrm>
        </p:spPr>
        <p:txBody>
          <a:bodyPr anchor="t" anchorCtr="0"/>
          <a:lstStyle>
            <a:lvl1pPr>
              <a:defRPr sz="4800"/>
            </a:lvl1pPr>
          </a:lstStyle>
          <a:p>
            <a:r>
              <a:rPr lang="en-US" noProof="0"/>
              <a:t>Click</a:t>
            </a:r>
            <a:r>
              <a:rPr lang="en-US"/>
              <a:t> to edit Master title style</a:t>
            </a:r>
            <a:endParaRPr lang="en-US" dirty="0"/>
          </a:p>
        </p:txBody>
      </p:sp>
      <p:sp>
        <p:nvSpPr>
          <p:cNvPr id="4" name="Date Placeholder 3"/>
          <p:cNvSpPr>
            <a:spLocks noGrp="1"/>
          </p:cNvSpPr>
          <p:nvPr>
            <p:ph type="dt" sz="half" idx="10"/>
          </p:nvPr>
        </p:nvSpPr>
        <p:spPr/>
        <p:txBody>
          <a:bodyPr/>
          <a:lstStyle/>
          <a:p>
            <a:fld id="{F94C7E1F-992A-4EE1-A2AA-130820D5E180}" type="datetime1">
              <a:rPr lang="en-US" smtClean="0"/>
              <a:t>10/5/2022</a:t>
            </a:fld>
            <a:endParaRPr lang="en-US" dirty="0"/>
          </a:p>
        </p:txBody>
      </p:sp>
      <p:sp>
        <p:nvSpPr>
          <p:cNvPr id="5" name="Footer Placeholder 4"/>
          <p:cNvSpPr>
            <a:spLocks noGrp="1"/>
          </p:cNvSpPr>
          <p:nvPr>
            <p:ph type="ftr" sz="quarter" idx="11"/>
          </p:nvPr>
        </p:nvSpPr>
        <p:spPr/>
        <p:txBody>
          <a:body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p>
            <a:fld id="{0B1617BE-BA58-4B59-88D5-A8C7B239E913}" type="slidenum">
              <a:rPr lang="en-US" smtClean="0"/>
              <a:t>‹#›</a:t>
            </a:fld>
            <a:endParaRPr lang="en-US" dirty="0"/>
          </a:p>
        </p:txBody>
      </p:sp>
      <p:sp>
        <p:nvSpPr>
          <p:cNvPr id="8" name="Text Placeholder 5">
            <a:extLst>
              <a:ext uri="{FF2B5EF4-FFF2-40B4-BE49-F238E27FC236}">
                <a16:creationId xmlns:a16="http://schemas.microsoft.com/office/drawing/2014/main" id="{E3B159D7-EB37-4CE2-BDDB-438035FEC757}"/>
              </a:ext>
            </a:extLst>
          </p:cNvPr>
          <p:cNvSpPr>
            <a:spLocks noGrp="1" noChangeAspect="1"/>
          </p:cNvSpPr>
          <p:nvPr>
            <p:ph type="body" sz="quarter" idx="13" hasCustomPrompt="1"/>
          </p:nvPr>
        </p:nvSpPr>
        <p:spPr>
          <a:xfrm>
            <a:off x="337439" y="330830"/>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7" name="textruta 3">
            <a:extLst>
              <a:ext uri="{FF2B5EF4-FFF2-40B4-BE49-F238E27FC236}">
                <a16:creationId xmlns:a16="http://schemas.microsoft.com/office/drawing/2014/main" id="{3C5EA1A0-2885-46AD-83A2-8133DBA105DA}"/>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Tree>
    <p:extLst>
      <p:ext uri="{BB962C8B-B14F-4D97-AF65-F5344CB8AC3E}">
        <p14:creationId xmlns:p14="http://schemas.microsoft.com/office/powerpoint/2010/main" val="3889282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 Pink">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882772" y="2002631"/>
            <a:ext cx="8426452" cy="2304449"/>
          </a:xfrm>
        </p:spPr>
        <p:txBody>
          <a:bodyPr anchor="t" anchorCtr="0"/>
          <a:lstStyle>
            <a:lvl1pPr>
              <a:defRPr sz="4800">
                <a:solidFill>
                  <a:schemeClr val="bg1"/>
                </a:solidFill>
              </a:defRPr>
            </a:lvl1pPr>
          </a:lstStyle>
          <a:p>
            <a:r>
              <a:rPr lang="en-US" dirty="0"/>
              <a:t>Click to edit Master title style</a:t>
            </a:r>
          </a:p>
        </p:txBody>
      </p:sp>
      <p:sp>
        <p:nvSpPr>
          <p:cNvPr id="4" name="Date Placeholder 3"/>
          <p:cNvSpPr>
            <a:spLocks noGrp="1"/>
          </p:cNvSpPr>
          <p:nvPr>
            <p:ph type="dt" sz="half" idx="10"/>
          </p:nvPr>
        </p:nvSpPr>
        <p:spPr/>
        <p:txBody>
          <a:bodyPr/>
          <a:lstStyle>
            <a:lvl1pPr>
              <a:defRPr>
                <a:solidFill>
                  <a:schemeClr val="bg1"/>
                </a:solidFill>
              </a:defRPr>
            </a:lvl1pPr>
          </a:lstStyle>
          <a:p>
            <a:fld id="{07DDF7BE-A49D-45C5-B9F4-70A602BBC59A}" type="datetime1">
              <a:rPr lang="en-US" smtClean="0"/>
              <a:t>10/5/2022</a:t>
            </a:fld>
            <a:endParaRPr lang="en-US" dirty="0"/>
          </a:p>
        </p:txBody>
      </p:sp>
      <p:sp>
        <p:nvSpPr>
          <p:cNvPr id="5" name="Footer Placeholder 4"/>
          <p:cNvSpPr>
            <a:spLocks noGrp="1"/>
          </p:cNvSpPr>
          <p:nvPr>
            <p:ph type="ftr" sz="quarter" idx="11"/>
          </p:nvPr>
        </p:nvSpPr>
        <p:spPr/>
        <p:txBody>
          <a:bodyPr/>
          <a:lstStyle>
            <a:lvl1pPr>
              <a:defRPr>
                <a:solidFill>
                  <a:schemeClr val="bg1"/>
                </a:solidFill>
              </a:defRPr>
            </a:lvl1pPr>
          </a:lstStyle>
          <a:p>
            <a:r>
              <a:rPr lang="en-US"/>
              <a:t>Stockholm – The Capital of Scandinavia</a:t>
            </a:r>
            <a:endParaRPr lang="en-US" dirty="0"/>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0B1617BE-BA58-4B59-88D5-A8C7B239E913}" type="slidenum">
              <a:rPr lang="en-US" smtClean="0"/>
              <a:pPr/>
              <a:t>‹#›</a:t>
            </a:fld>
            <a:endParaRPr lang="en-US" dirty="0"/>
          </a:p>
        </p:txBody>
      </p:sp>
      <p:sp>
        <p:nvSpPr>
          <p:cNvPr id="11" name="Text Placeholder 5"/>
          <p:cNvSpPr>
            <a:spLocks noGrp="1" noChangeAspect="1"/>
          </p:cNvSpPr>
          <p:nvPr>
            <p:ph type="body" sz="quarter" idx="13" hasCustomPrompt="1"/>
          </p:nvPr>
        </p:nvSpPr>
        <p:spPr>
          <a:xfrm>
            <a:off x="337439" y="330829"/>
            <a:ext cx="1545336" cy="379341"/>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9" name="textruta 3">
            <a:extLst>
              <a:ext uri="{FF2B5EF4-FFF2-40B4-BE49-F238E27FC236}">
                <a16:creationId xmlns:a16="http://schemas.microsoft.com/office/drawing/2014/main" id="{33087D7D-7678-4F7E-9B5E-CB2D4939FDD2}"/>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or change color</a:t>
            </a:r>
          </a:p>
        </p:txBody>
      </p:sp>
    </p:spTree>
    <p:extLst>
      <p:ext uri="{BB962C8B-B14F-4D97-AF65-F5344CB8AC3E}">
        <p14:creationId xmlns:p14="http://schemas.microsoft.com/office/powerpoint/2010/main" val="16918418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a:t>
            </a:r>
            <a:r>
              <a:rPr lang="en-US"/>
              <a:t>title style</a:t>
            </a:r>
            <a:endParaRPr lang="en-US" dirty="0"/>
          </a:p>
        </p:txBody>
      </p:sp>
      <p:sp>
        <p:nvSpPr>
          <p:cNvPr id="3" name="Content Placeholder 2"/>
          <p:cNvSpPr>
            <a:spLocks noGrp="1"/>
          </p:cNvSpPr>
          <p:nvPr>
            <p:ph sz="half" idx="1" hasCustomPrompt="1"/>
          </p:nvPr>
        </p:nvSpPr>
        <p:spPr>
          <a:xfrm>
            <a:off x="1882774" y="1628775"/>
            <a:ext cx="4137026"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6172200" y="1628775"/>
            <a:ext cx="4137025" cy="425091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7EECDC1D-8FDB-42DB-94E9-5BAA0A0F6D47}"/>
              </a:ext>
            </a:extLst>
          </p:cNvPr>
          <p:cNvSpPr>
            <a:spLocks noGrp="1"/>
          </p:cNvSpPr>
          <p:nvPr>
            <p:ph type="dt" sz="half" idx="10"/>
          </p:nvPr>
        </p:nvSpPr>
        <p:spPr/>
        <p:txBody>
          <a:bodyPr/>
          <a:lstStyle/>
          <a:p>
            <a:fld id="{05668059-E414-4B4A-803F-F9221CB545D9}" type="datetime1">
              <a:rPr lang="en-US" smtClean="0"/>
              <a:t>10/5/2022</a:t>
            </a:fld>
            <a:endParaRPr lang="en-US" dirty="0"/>
          </a:p>
        </p:txBody>
      </p:sp>
      <p:sp>
        <p:nvSpPr>
          <p:cNvPr id="6" name="Footer Placeholder 5">
            <a:extLst>
              <a:ext uri="{FF2B5EF4-FFF2-40B4-BE49-F238E27FC236}">
                <a16:creationId xmlns:a16="http://schemas.microsoft.com/office/drawing/2014/main" id="{C73E3E0F-389E-4C9C-8426-EEFB93D0328D}"/>
              </a:ext>
            </a:extLst>
          </p:cNvPr>
          <p:cNvSpPr>
            <a:spLocks noGrp="1"/>
          </p:cNvSpPr>
          <p:nvPr>
            <p:ph type="ftr" sz="quarter" idx="11"/>
          </p:nvPr>
        </p:nvSpPr>
        <p:spPr/>
        <p:txBody>
          <a:bodyPr/>
          <a:lstStyle/>
          <a:p>
            <a:r>
              <a:rPr lang="en-US"/>
              <a:t>Stockholm – The Capital of Scandinavia</a:t>
            </a:r>
            <a:endParaRPr lang="en-US" dirty="0"/>
          </a:p>
        </p:txBody>
      </p:sp>
      <p:sp>
        <p:nvSpPr>
          <p:cNvPr id="7" name="Slide Number Placeholder 6">
            <a:extLst>
              <a:ext uri="{FF2B5EF4-FFF2-40B4-BE49-F238E27FC236}">
                <a16:creationId xmlns:a16="http://schemas.microsoft.com/office/drawing/2014/main" id="{BC7FD08B-5434-476C-816B-BF16F6697F6D}"/>
              </a:ext>
            </a:extLst>
          </p:cNvPr>
          <p:cNvSpPr>
            <a:spLocks noGrp="1"/>
          </p:cNvSpPr>
          <p:nvPr>
            <p:ph type="sldNum" sz="quarter" idx="12"/>
          </p:nvPr>
        </p:nvSpPr>
        <p:spPr/>
        <p:txBody>
          <a:bodyPr/>
          <a:lstStyle/>
          <a:p>
            <a:fld id="{0B1617BE-BA58-4B59-88D5-A8C7B239E913}" type="slidenum">
              <a:rPr lang="en-US" smtClean="0"/>
              <a:pPr/>
              <a:t>‹#›</a:t>
            </a:fld>
            <a:endParaRPr lang="en-US" dirty="0"/>
          </a:p>
        </p:txBody>
      </p:sp>
    </p:spTree>
    <p:extLst>
      <p:ext uri="{BB962C8B-B14F-4D97-AF65-F5344CB8AC3E}">
        <p14:creationId xmlns:p14="http://schemas.microsoft.com/office/powerpoint/2010/main" val="1386337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 Box">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sz="half" idx="1" hasCustomPrompt="1"/>
          </p:nvPr>
        </p:nvSpPr>
        <p:spPr>
          <a:xfrm>
            <a:off x="1882774" y="1628775"/>
            <a:ext cx="5893899" cy="4250916"/>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4" name="Content Placeholder 3"/>
          <p:cNvSpPr>
            <a:spLocks noGrp="1"/>
          </p:cNvSpPr>
          <p:nvPr>
            <p:ph sz="half" idx="2" hasCustomPrompt="1"/>
          </p:nvPr>
        </p:nvSpPr>
        <p:spPr>
          <a:xfrm>
            <a:off x="7938089" y="1628775"/>
            <a:ext cx="3916472" cy="4251600"/>
          </a:xfrm>
          <a:solidFill>
            <a:schemeClr val="accent2"/>
          </a:solidFill>
        </p:spPr>
        <p:txBody>
          <a:bodyPr lIns="144000" tIns="144000" rIns="144000" bIns="144000"/>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170747B-206C-46CF-831B-A2BD37E9ED09}" type="datetime1">
              <a:rPr lang="en-US" smtClean="0"/>
              <a:t>10/5/2022</a:t>
            </a:fld>
            <a:endParaRPr lang="en-US" dirty="0"/>
          </a:p>
        </p:txBody>
      </p:sp>
      <p:sp>
        <p:nvSpPr>
          <p:cNvPr id="6" name="Footer Placeholder 5"/>
          <p:cNvSpPr>
            <a:spLocks noGrp="1"/>
          </p:cNvSpPr>
          <p:nvPr>
            <p:ph type="ftr" sz="quarter" idx="11"/>
          </p:nvPr>
        </p:nvSpPr>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Tree>
    <p:extLst>
      <p:ext uri="{BB962C8B-B14F-4D97-AF65-F5344CB8AC3E}">
        <p14:creationId xmlns:p14="http://schemas.microsoft.com/office/powerpoint/2010/main" val="2153733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wo content, subtitles">
    <p:spTree>
      <p:nvGrpSpPr>
        <p:cNvPr id="1" name=""/>
        <p:cNvGrpSpPr/>
        <p:nvPr/>
      </p:nvGrpSpPr>
      <p:grpSpPr>
        <a:xfrm>
          <a:off x="0" y="0"/>
          <a:ext cx="0" cy="0"/>
          <a:chOff x="0" y="0"/>
          <a:chExt cx="0" cy="0"/>
        </a:xfrm>
      </p:grpSpPr>
      <p:sp>
        <p:nvSpPr>
          <p:cNvPr id="3" name="Text Placeholder 2"/>
          <p:cNvSpPr>
            <a:spLocks noGrp="1"/>
          </p:cNvSpPr>
          <p:nvPr>
            <p:ph type="body" idx="1" hasCustomPrompt="1"/>
          </p:nvPr>
        </p:nvSpPr>
        <p:spPr>
          <a:xfrm>
            <a:off x="1882775"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4" name="Content Placeholder 3"/>
          <p:cNvSpPr>
            <a:spLocks noGrp="1"/>
          </p:cNvSpPr>
          <p:nvPr>
            <p:ph sz="half" idx="2" hasCustomPrompt="1"/>
          </p:nvPr>
        </p:nvSpPr>
        <p:spPr>
          <a:xfrm>
            <a:off x="1882775"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Text Placeholder 4"/>
          <p:cNvSpPr>
            <a:spLocks noGrp="1"/>
          </p:cNvSpPr>
          <p:nvPr>
            <p:ph type="body" sz="quarter" idx="3" hasCustomPrompt="1"/>
          </p:nvPr>
        </p:nvSpPr>
        <p:spPr>
          <a:xfrm>
            <a:off x="6172200" y="1640329"/>
            <a:ext cx="4137025" cy="516477"/>
          </a:xfrm>
        </p:spPr>
        <p:txBody>
          <a:bodyPr anchor="t"/>
          <a:lstStyle>
            <a:lvl1pPr marL="0" indent="0">
              <a:buNone/>
              <a:defRPr sz="2000" b="1">
                <a:latin typeface="Futura Std Book" panose="020B05020202040203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Edit Master text styles</a:t>
            </a:r>
          </a:p>
        </p:txBody>
      </p:sp>
      <p:sp>
        <p:nvSpPr>
          <p:cNvPr id="6" name="Content Placeholder 5"/>
          <p:cNvSpPr>
            <a:spLocks noGrp="1"/>
          </p:cNvSpPr>
          <p:nvPr>
            <p:ph sz="quarter" idx="4" hasCustomPrompt="1"/>
          </p:nvPr>
        </p:nvSpPr>
        <p:spPr>
          <a:xfrm>
            <a:off x="6172200" y="2340281"/>
            <a:ext cx="4137024" cy="3490248"/>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F26C3B6-65F2-46A0-A0ED-778F3FE52B05}" type="datetime1">
              <a:rPr lang="en-US" smtClean="0"/>
              <a:t>10/5/2022</a:t>
            </a:fld>
            <a:endParaRPr lang="en-US" dirty="0"/>
          </a:p>
        </p:txBody>
      </p:sp>
      <p:sp>
        <p:nvSpPr>
          <p:cNvPr id="8" name="Footer Placeholder 7"/>
          <p:cNvSpPr>
            <a:spLocks noGrp="1"/>
          </p:cNvSpPr>
          <p:nvPr>
            <p:ph type="ftr" sz="quarter" idx="11"/>
          </p:nvPr>
        </p:nvSpPr>
        <p:spPr/>
        <p:txBody>
          <a:bodyPr/>
          <a:lstStyle/>
          <a:p>
            <a:r>
              <a:rPr lang="en-US"/>
              <a:t>Stockholm – The Capital of Scandinavia</a:t>
            </a:r>
            <a:endParaRPr lang="en-US" dirty="0"/>
          </a:p>
        </p:txBody>
      </p:sp>
      <p:sp>
        <p:nvSpPr>
          <p:cNvPr id="9" name="Slide Number Placeholder 8"/>
          <p:cNvSpPr>
            <a:spLocks noGrp="1"/>
          </p:cNvSpPr>
          <p:nvPr>
            <p:ph type="sldNum" sz="quarter" idx="12"/>
          </p:nvPr>
        </p:nvSpPr>
        <p:spPr/>
        <p:txBody>
          <a:bodyPr/>
          <a:lstStyle/>
          <a:p>
            <a:fld id="{0B1617BE-BA58-4B59-88D5-A8C7B239E913}" type="slidenum">
              <a:rPr lang="en-US" smtClean="0"/>
              <a:t>‹#›</a:t>
            </a:fld>
            <a:endParaRPr lang="en-US" dirty="0"/>
          </a:p>
        </p:txBody>
      </p:sp>
      <p:sp>
        <p:nvSpPr>
          <p:cNvPr id="10" name="Title 9">
            <a:extLst>
              <a:ext uri="{FF2B5EF4-FFF2-40B4-BE49-F238E27FC236}">
                <a16:creationId xmlns:a16="http://schemas.microsoft.com/office/drawing/2014/main" id="{B0A398B2-4A8D-4EDB-B284-2B3255E405C2}"/>
              </a:ext>
            </a:extLst>
          </p:cNvPr>
          <p:cNvSpPr>
            <a:spLocks noGrp="1"/>
          </p:cNvSpPr>
          <p:nvPr>
            <p:ph type="title" hasCustomPrompt="1"/>
          </p:nvPr>
        </p:nvSpPr>
        <p:spPr/>
        <p:txBody>
          <a:bodyPr/>
          <a:lstStyle/>
          <a:p>
            <a:r>
              <a:rPr lang="en-US" dirty="0"/>
              <a:t>Click to edit Master </a:t>
            </a:r>
            <a:r>
              <a:rPr lang="en-US"/>
              <a:t>title style</a:t>
            </a:r>
            <a:endParaRPr lang="en-US" dirty="0"/>
          </a:p>
        </p:txBody>
      </p:sp>
    </p:spTree>
    <p:extLst>
      <p:ext uri="{BB962C8B-B14F-4D97-AF65-F5344CB8AC3E}">
        <p14:creationId xmlns:p14="http://schemas.microsoft.com/office/powerpoint/2010/main" val="38179988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right">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3C82396-10D6-4649-BEE6-6EA7ED5E71CE}"/>
              </a:ext>
            </a:extLst>
          </p:cNvPr>
          <p:cNvSpPr>
            <a:spLocks noGrp="1"/>
          </p:cNvSpPr>
          <p:nvPr>
            <p:ph type="pic" sz="quarter" idx="13" hasCustomPrompt="1"/>
          </p:nvPr>
        </p:nvSpPr>
        <p:spPr>
          <a:xfrm>
            <a:off x="6164960" y="0"/>
            <a:ext cx="6027040" cy="6858000"/>
          </a:xfrm>
          <a:noFill/>
        </p:spPr>
        <p:txBody>
          <a:bodyPr lIns="36000" tIns="36000" rIns="36000" bIns="36000"/>
          <a:lstStyle>
            <a:lvl1pPr marL="0" indent="0" algn="ctr">
              <a:buNone/>
              <a:defRPr sz="1200"/>
            </a:lvl1pPr>
          </a:lstStyle>
          <a:p>
            <a:r>
              <a:rPr lang="en-US" dirty="0"/>
              <a:t>Click icon to add picture</a:t>
            </a:r>
          </a:p>
        </p:txBody>
      </p:sp>
      <p:sp>
        <p:nvSpPr>
          <p:cNvPr id="3" name="Content Placeholder 2"/>
          <p:cNvSpPr>
            <a:spLocks noGrp="1"/>
          </p:cNvSpPr>
          <p:nvPr>
            <p:ph sz="half" idx="1" hasCustomPrompt="1"/>
          </p:nvPr>
        </p:nvSpPr>
        <p:spPr>
          <a:xfrm>
            <a:off x="730249"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2FA1375-9856-43E1-B64F-22738AF44705}" type="datetime1">
              <a:rPr lang="en-US" smtClean="0"/>
              <a:t>10/5/2022</a:t>
            </a:fld>
            <a:endParaRPr lang="en-US" dirty="0"/>
          </a:p>
        </p:txBody>
      </p:sp>
      <p:sp>
        <p:nvSpPr>
          <p:cNvPr id="6" name="Footer Placeholder 5"/>
          <p:cNvSpPr>
            <a:spLocks noGrp="1"/>
          </p:cNvSpPr>
          <p:nvPr>
            <p:ph type="ftr" sz="quarter" idx="11"/>
          </p:nvPr>
        </p:nvSpPr>
        <p:spPr>
          <a:xfrm>
            <a:off x="6641003" y="6282587"/>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4" name="Title 3">
            <a:extLst>
              <a:ext uri="{FF2B5EF4-FFF2-40B4-BE49-F238E27FC236}">
                <a16:creationId xmlns:a16="http://schemas.microsoft.com/office/drawing/2014/main" id="{C32BEAF3-2FAB-4124-A633-4AB21F68452B}"/>
              </a:ext>
            </a:extLst>
          </p:cNvPr>
          <p:cNvSpPr>
            <a:spLocks noGrp="1"/>
          </p:cNvSpPr>
          <p:nvPr>
            <p:ph type="title" hasCustomPrompt="1"/>
          </p:nvPr>
        </p:nvSpPr>
        <p:spPr>
          <a:xfrm>
            <a:off x="730249" y="342899"/>
            <a:ext cx="4951380" cy="1113955"/>
          </a:xfrm>
        </p:spPr>
        <p:txBody>
          <a:bodyPr/>
          <a:lstStyle/>
          <a:p>
            <a:r>
              <a:rPr lang="en-US" dirty="0"/>
              <a:t>Click to edit Master title style</a:t>
            </a:r>
          </a:p>
        </p:txBody>
      </p:sp>
      <p:pic>
        <p:nvPicPr>
          <p:cNvPr id="8" name="Bildobjekt 7">
            <a:extLst>
              <a:ext uri="{FF2B5EF4-FFF2-40B4-BE49-F238E27FC236}">
                <a16:creationId xmlns:a16="http://schemas.microsoft.com/office/drawing/2014/main" id="{44383A4D-713F-426E-A17D-16867474EFE2}"/>
              </a:ext>
            </a:extLst>
          </p:cNvPr>
          <p:cNvPicPr>
            <a:picLocks noChangeAspect="1"/>
          </p:cNvPicPr>
          <p:nvPr userDrawn="1"/>
        </p:nvPicPr>
        <p:blipFill>
          <a:blip r:embed="rId2" cstate="screen">
            <a:lum bright="100000"/>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13260149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Content and picture lef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6515133" y="1628775"/>
            <a:ext cx="4951381" cy="3995277"/>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3D6164BA-C3D4-45C7-9145-3ED20F0F0FA8}" type="datetime1">
              <a:rPr lang="en-US" smtClean="0"/>
              <a:t>10/5/2022</a:t>
            </a:fld>
            <a:endParaRPr lang="en-US" dirty="0"/>
          </a:p>
        </p:txBody>
      </p:sp>
      <p:sp>
        <p:nvSpPr>
          <p:cNvPr id="6" name="Footer Placeholder 5"/>
          <p:cNvSpPr>
            <a:spLocks noGrp="1"/>
          </p:cNvSpPr>
          <p:nvPr>
            <p:ph type="ftr" sz="quarter" idx="11"/>
          </p:nvPr>
        </p:nvSpPr>
        <p:spPr>
          <a:xfrm>
            <a:off x="6627474" y="6279602"/>
            <a:ext cx="3696797" cy="252000"/>
          </a:xfrm>
        </p:spPr>
        <p:txBody>
          <a:body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p>
            <a:fld id="{0B1617BE-BA58-4B59-88D5-A8C7B239E913}" type="slidenum">
              <a:rPr lang="en-US" smtClean="0"/>
              <a:t>‹#›</a:t>
            </a:fld>
            <a:endParaRPr lang="en-US" dirty="0"/>
          </a:p>
        </p:txBody>
      </p:sp>
      <p:sp>
        <p:nvSpPr>
          <p:cNvPr id="8" name="Picture Placeholder 8"/>
          <p:cNvSpPr>
            <a:spLocks noGrp="1"/>
          </p:cNvSpPr>
          <p:nvPr>
            <p:ph type="pic" sz="quarter" idx="13" hasCustomPrompt="1"/>
          </p:nvPr>
        </p:nvSpPr>
        <p:spPr>
          <a:xfrm>
            <a:off x="0" y="0"/>
            <a:ext cx="6024563" cy="6858000"/>
          </a:xfrm>
          <a:noFill/>
        </p:spPr>
        <p:txBody>
          <a:bodyPr lIns="36000" tIns="36000" rIns="36000" bIns="36000"/>
          <a:lstStyle>
            <a:lvl1pPr marL="0" indent="0">
              <a:buNone/>
              <a:defRPr/>
            </a:lvl1pPr>
          </a:lstStyle>
          <a:p>
            <a:r>
              <a:rPr lang="en-US" dirty="0"/>
              <a:t>Click icon to add picture</a:t>
            </a:r>
          </a:p>
        </p:txBody>
      </p:sp>
      <p:sp>
        <p:nvSpPr>
          <p:cNvPr id="4" name="Title 3">
            <a:extLst>
              <a:ext uri="{FF2B5EF4-FFF2-40B4-BE49-F238E27FC236}">
                <a16:creationId xmlns:a16="http://schemas.microsoft.com/office/drawing/2014/main" id="{C5D7110B-A7EB-4ECB-9B2B-0A816F9BF284}"/>
              </a:ext>
            </a:extLst>
          </p:cNvPr>
          <p:cNvSpPr>
            <a:spLocks noGrp="1"/>
          </p:cNvSpPr>
          <p:nvPr>
            <p:ph type="title" hasCustomPrompt="1"/>
          </p:nvPr>
        </p:nvSpPr>
        <p:spPr>
          <a:xfrm>
            <a:off x="6526244" y="333375"/>
            <a:ext cx="4951381" cy="1113955"/>
          </a:xfrm>
        </p:spPr>
        <p:txBody>
          <a:bodyPr/>
          <a:lstStyle/>
          <a:p>
            <a:r>
              <a:rPr lang="en-US" dirty="0"/>
              <a:t>Click to edit Master title style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37439" y="6152489"/>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85469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Quot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613E99BA-A178-4890-B95A-C5C55C67D76D}"/>
              </a:ext>
            </a:extLst>
          </p:cNvPr>
          <p:cNvSpPr/>
          <p:nvPr userDrawn="1"/>
        </p:nvSpPr>
        <p:spPr>
          <a:xfrm>
            <a:off x="0" y="0"/>
            <a:ext cx="12192000" cy="6858000"/>
          </a:xfrm>
          <a:prstGeom prst="rect">
            <a:avLst/>
          </a:prstGeom>
          <a:solidFill>
            <a:schemeClr val="tx1">
              <a:alpha val="4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4" name="Text Placeholder 5">
            <a:extLst>
              <a:ext uri="{FF2B5EF4-FFF2-40B4-BE49-F238E27FC236}">
                <a16:creationId xmlns:a16="http://schemas.microsoft.com/office/drawing/2014/main" id="{2FEBAAC9-09BA-4BAD-B3BB-628F3CD85071}"/>
              </a:ext>
            </a:extLst>
          </p:cNvPr>
          <p:cNvSpPr>
            <a:spLocks noGrp="1" noChangeAspect="1"/>
          </p:cNvSpPr>
          <p:nvPr>
            <p:ph type="body" sz="quarter" idx="14" hasCustomPrompt="1"/>
          </p:nvPr>
        </p:nvSpPr>
        <p:spPr>
          <a:xfrm>
            <a:off x="10310161" y="6152490"/>
            <a:ext cx="1544400" cy="379111"/>
          </a:xfrm>
          <a:blipFill>
            <a:blip r:embed="rId3"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Platshållare för text 4">
            <a:extLst>
              <a:ext uri="{FF2B5EF4-FFF2-40B4-BE49-F238E27FC236}">
                <a16:creationId xmlns:a16="http://schemas.microsoft.com/office/drawing/2014/main" id="{7F0EC390-3F45-408A-A32B-EBD8E8BAB9A9}"/>
              </a:ext>
            </a:extLst>
          </p:cNvPr>
          <p:cNvSpPr>
            <a:spLocks noGrp="1"/>
          </p:cNvSpPr>
          <p:nvPr>
            <p:ph type="body" sz="quarter" idx="15" hasCustomPrompt="1"/>
          </p:nvPr>
        </p:nvSpPr>
        <p:spPr>
          <a:xfrm>
            <a:off x="1882775" y="1632347"/>
            <a:ext cx="8426450" cy="3593306"/>
          </a:xfrm>
          <a:ln w="69850">
            <a:solidFill>
              <a:schemeClr val="bg1"/>
            </a:solidFill>
          </a:ln>
        </p:spPr>
        <p:txBody>
          <a:bodyPr lIns="540000" tIns="540000" rIns="540000" bIns="540000" anchor="ctr"/>
          <a:lstStyle>
            <a:lvl1pPr algn="ctr">
              <a:spcBef>
                <a:spcPts val="0"/>
              </a:spcBef>
              <a:spcAft>
                <a:spcPts val="1200"/>
              </a:spcAft>
              <a:defRPr sz="2400" b="1" cap="all" baseline="0">
                <a:solidFill>
                  <a:schemeClr val="bg1"/>
                </a:solidFill>
              </a:defRPr>
            </a:lvl1pPr>
            <a:lvl2pPr marL="0" indent="0" algn="ctr">
              <a:spcBef>
                <a:spcPts val="600"/>
              </a:spcBef>
              <a:spcAft>
                <a:spcPts val="0"/>
              </a:spcAft>
              <a:buNone/>
              <a:defRPr sz="1400">
                <a:solidFill>
                  <a:schemeClr val="bg1"/>
                </a:solidFill>
              </a:defRPr>
            </a:lvl2pPr>
            <a:lvl3pPr marL="0" indent="0" algn="ctr">
              <a:spcBef>
                <a:spcPts val="1800"/>
              </a:spcBef>
              <a:buNone/>
              <a:defRPr sz="800">
                <a:solidFill>
                  <a:schemeClr val="bg1"/>
                </a:solidFill>
              </a:defRPr>
            </a:lvl3pPr>
            <a:lvl4pPr algn="ctr">
              <a:defRPr>
                <a:solidFill>
                  <a:schemeClr val="bg1"/>
                </a:solidFill>
              </a:defRPr>
            </a:lvl4pPr>
            <a:lvl5pPr algn="ctr">
              <a:defRPr>
                <a:solidFill>
                  <a:schemeClr val="bg1"/>
                </a:solidFill>
              </a:defRPr>
            </a:lvl5pPr>
          </a:lstStyle>
          <a:p>
            <a:pPr lvl="0"/>
            <a:r>
              <a:rPr lang="sv-SE" dirty="0"/>
              <a:t>REDIGERA FORMAT FÖR BAKGRUNDSTEXT</a:t>
            </a:r>
          </a:p>
          <a:p>
            <a:pPr lvl="1"/>
            <a:r>
              <a:rPr lang="sv-SE" dirty="0"/>
              <a:t>Nivå två</a:t>
            </a:r>
          </a:p>
          <a:p>
            <a:pPr lvl="2"/>
            <a:r>
              <a:rPr lang="sv-SE" dirty="0"/>
              <a:t>Nivå tre</a:t>
            </a:r>
          </a:p>
        </p:txBody>
      </p:sp>
      <p:sp>
        <p:nvSpPr>
          <p:cNvPr id="7" name="textruta 3">
            <a:extLst>
              <a:ext uri="{FF2B5EF4-FFF2-40B4-BE49-F238E27FC236}">
                <a16:creationId xmlns:a16="http://schemas.microsoft.com/office/drawing/2014/main" id="{356153CF-8DF9-43CD-89DB-557BD920E077}"/>
              </a:ext>
            </a:extLst>
          </p:cNvPr>
          <p:cNvSpPr txBox="1"/>
          <p:nvPr userDrawn="1"/>
        </p:nvSpPr>
        <p:spPr>
          <a:xfrm>
            <a:off x="0" y="-308552"/>
            <a:ext cx="67056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fill with picture </a:t>
            </a:r>
            <a:r>
              <a:rPr lang="en-US" sz="1200" kern="1200" dirty="0">
                <a:solidFill>
                  <a:schemeClr val="tx1"/>
                </a:solidFill>
                <a:latin typeface="+mn-lt"/>
                <a:ea typeface="+mn-ea"/>
                <a:cs typeface="+mn-cs"/>
              </a:rPr>
              <a:t>or change color</a:t>
            </a:r>
            <a:endParaRPr lang="en-US" sz="1200" dirty="0">
              <a:latin typeface="+mj-lt"/>
            </a:endParaRPr>
          </a:p>
        </p:txBody>
      </p:sp>
      <p:sp>
        <p:nvSpPr>
          <p:cNvPr id="8" name="Rectangle 81">
            <a:extLst>
              <a:ext uri="{FF2B5EF4-FFF2-40B4-BE49-F238E27FC236}">
                <a16:creationId xmlns:a16="http://schemas.microsoft.com/office/drawing/2014/main" id="{C8C78D9D-DECE-46CA-8895-8EC4D093CF7E}"/>
              </a:ext>
            </a:extLst>
          </p:cNvPr>
          <p:cNvSpPr/>
          <p:nvPr userDrawn="1"/>
        </p:nvSpPr>
        <p:spPr>
          <a:xfrm>
            <a:off x="8685226" y="-540485"/>
            <a:ext cx="3175175" cy="494643"/>
          </a:xfrm>
          <a:prstGeom prst="rect">
            <a:avLst/>
          </a:prstGeom>
          <a:noFill/>
        </p:spPr>
        <p:txBody>
          <a:bodyPr wrap="square" lIns="0" tIns="0" rIns="0" bIns="32659" rtlCol="0">
            <a:spAutoFit/>
          </a:bodyPr>
          <a:lstStyle/>
          <a:p>
            <a:r>
              <a:rPr lang="en-US" sz="1000" b="1" dirty="0"/>
              <a:t>Quote Slide - </a:t>
            </a:r>
            <a:r>
              <a:rPr lang="en-US" sz="1000" dirty="0"/>
              <a:t>Keep the text to a maximum of 3 rows and body text to a maximum of 2 rows.  </a:t>
            </a:r>
          </a:p>
          <a:p>
            <a:r>
              <a:rPr lang="en-US" sz="1000" dirty="0"/>
              <a:t>To insert body text press Tab or Increase List Level. </a:t>
            </a:r>
          </a:p>
        </p:txBody>
      </p:sp>
      <p:pic>
        <p:nvPicPr>
          <p:cNvPr id="9" name="Picture 9">
            <a:extLst>
              <a:ext uri="{FF2B5EF4-FFF2-40B4-BE49-F238E27FC236}">
                <a16:creationId xmlns:a16="http://schemas.microsoft.com/office/drawing/2014/main" id="{D1727756-5EF6-4E8A-805C-F0F0ACFE27DC}"/>
              </a:ext>
            </a:extLst>
          </p:cNvPr>
          <p:cNvPicPr>
            <a:picLocks noChangeAspect="1"/>
          </p:cNvPicPr>
          <p:nvPr userDrawn="1"/>
        </p:nvPicPr>
        <p:blipFill rotWithShape="1">
          <a:blip r:embed="rId4"/>
          <a:srcRect l="24551" t="27004" r="58760" b="42166"/>
          <a:stretch/>
        </p:blipFill>
        <p:spPr>
          <a:xfrm>
            <a:off x="11796901" y="-368377"/>
            <a:ext cx="366986" cy="262079"/>
          </a:xfrm>
          <a:prstGeom prst="rect">
            <a:avLst/>
          </a:prstGeom>
          <a:ln w="9525">
            <a:solidFill>
              <a:schemeClr val="tx2"/>
            </a:solidFill>
          </a:ln>
        </p:spPr>
      </p:pic>
    </p:spTree>
    <p:extLst>
      <p:ext uri="{BB962C8B-B14F-4D97-AF65-F5344CB8AC3E}">
        <p14:creationId xmlns:p14="http://schemas.microsoft.com/office/powerpoint/2010/main" val="339128947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White">
    <p:bg>
      <p:bgPr>
        <a:solidFill>
          <a:schemeClr val="accent1"/>
        </a:solidFill>
        <a:effectLst/>
      </p:bgPr>
    </p:bg>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6" name="Text Placeholder 5"/>
          <p:cNvSpPr>
            <a:spLocks noGrp="1" noChangeAspect="1"/>
          </p:cNvSpPr>
          <p:nvPr>
            <p:ph type="body" sz="quarter" idx="11" hasCustomPrompt="1"/>
          </p:nvPr>
        </p:nvSpPr>
        <p:spPr>
          <a:xfrm>
            <a:off x="693738" y="685837"/>
            <a:ext cx="3182400" cy="781200"/>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1895714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Picture and large logo Black">
    <p:spTree>
      <p:nvGrpSpPr>
        <p:cNvPr id="1" name=""/>
        <p:cNvGrpSpPr/>
        <p:nvPr/>
      </p:nvGrpSpPr>
      <p:grpSpPr>
        <a:xfrm>
          <a:off x="0" y="0"/>
          <a:ext cx="0" cy="0"/>
          <a:chOff x="0" y="0"/>
          <a:chExt cx="0" cy="0"/>
        </a:xfrm>
      </p:grpSpPr>
      <p:sp>
        <p:nvSpPr>
          <p:cNvPr id="7" name="Picture Placeholder 8">
            <a:extLst>
              <a:ext uri="{FF2B5EF4-FFF2-40B4-BE49-F238E27FC236}">
                <a16:creationId xmlns:a16="http://schemas.microsoft.com/office/drawing/2014/main" id="{D1C585ED-4271-4292-B6A9-0051F505F743}"/>
              </a:ext>
            </a:extLst>
          </p:cNvPr>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4" name="Text Placeholder 5">
            <a:extLst>
              <a:ext uri="{FF2B5EF4-FFF2-40B4-BE49-F238E27FC236}">
                <a16:creationId xmlns:a16="http://schemas.microsoft.com/office/drawing/2014/main" id="{7FFC9DB0-05E3-4C79-B91F-8C6606C84710}"/>
              </a:ext>
            </a:extLst>
          </p:cNvPr>
          <p:cNvSpPr>
            <a:spLocks noGrp="1" noChangeAspect="1"/>
          </p:cNvSpPr>
          <p:nvPr>
            <p:ph type="body" sz="quarter" idx="14" hasCustomPrompt="1"/>
          </p:nvPr>
        </p:nvSpPr>
        <p:spPr>
          <a:xfrm>
            <a:off x="693738" y="685836"/>
            <a:ext cx="3182400" cy="781202"/>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7451966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342076" y="6135988"/>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43852194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White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solidFill>
            <a:schemeClr val="accent1"/>
          </a:solidFill>
        </p:spPr>
        <p:txBody>
          <a:bodyPr lIns="36000" tIns="36000" rIns="36000" bIns="36000" anchor="t" anchorCtr="0"/>
          <a:lstStyle>
            <a:lvl1pPr marL="0" indent="0" algn="ctr">
              <a:buNone/>
              <a:defRPr sz="1200">
                <a:solidFill>
                  <a:schemeClr val="bg1"/>
                </a:solidFill>
              </a:defRPr>
            </a:lvl1pPr>
          </a:lstStyle>
          <a:p>
            <a:r>
              <a:rPr lang="en-US" dirty="0"/>
              <a:t>Click icon to add picture</a:t>
            </a:r>
          </a:p>
        </p:txBody>
      </p:sp>
      <p:sp>
        <p:nvSpPr>
          <p:cNvPr id="9" name="Text Placeholder 5">
            <a:extLst>
              <a:ext uri="{FF2B5EF4-FFF2-40B4-BE49-F238E27FC236}">
                <a16:creationId xmlns:a16="http://schemas.microsoft.com/office/drawing/2014/main" id="{3F01EEE0-782A-45A6-BBAF-0859BEC834A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23080743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lef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5" name="Date Placeholder 4"/>
          <p:cNvSpPr>
            <a:spLocks noGrp="1"/>
          </p:cNvSpPr>
          <p:nvPr>
            <p:ph type="dt" sz="half" idx="10"/>
          </p:nvPr>
        </p:nvSpPr>
        <p:spPr/>
        <p:txBody>
          <a:bodyPr/>
          <a:lstStyle>
            <a:lvl1pPr>
              <a:defRPr>
                <a:solidFill>
                  <a:schemeClr val="tx1"/>
                </a:solidFill>
              </a:defRPr>
            </a:lvl1pPr>
          </a:lstStyle>
          <a:p>
            <a:fld id="{067D24D2-37F8-44AE-B517-5FD12A2F2930}" type="datetime1">
              <a:rPr lang="en-US" smtClean="0"/>
              <a:pPr/>
              <a:t>10/5/2022</a:t>
            </a:fld>
            <a:endParaRPr lang="en-US" dirty="0"/>
          </a:p>
        </p:txBody>
      </p:sp>
      <p:sp>
        <p:nvSpPr>
          <p:cNvPr id="6" name="Footer Placeholder 5"/>
          <p:cNvSpPr>
            <a:spLocks noGrp="1"/>
          </p:cNvSpPr>
          <p:nvPr>
            <p:ph type="ftr" sz="quarter" idx="11"/>
          </p:nvPr>
        </p:nvSpPr>
        <p:spPr/>
        <p:txBody>
          <a:bodyPr/>
          <a:lstStyle>
            <a:lvl1pPr>
              <a:defRPr>
                <a:solidFill>
                  <a:schemeClr val="tx1"/>
                </a:solidFill>
              </a:defRPr>
            </a:lvl1pPr>
          </a:lstStyle>
          <a:p>
            <a:r>
              <a:rPr lang="en-US"/>
              <a:t>Stockholm – The Capital of Scandinavia</a:t>
            </a:r>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0B1617BE-BA58-4B59-88D5-A8C7B239E913}" type="slidenum">
              <a:rPr lang="en-US" smtClean="0"/>
              <a:pPr/>
              <a:t>‹#›</a:t>
            </a:fld>
            <a:endParaRPr lang="en-US" dirty="0"/>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337439"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7166748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Picture full slide Black logo right">
    <p:spTree>
      <p:nvGrpSpPr>
        <p:cNvPr id="1" name=""/>
        <p:cNvGrpSpPr/>
        <p:nvPr/>
      </p:nvGrpSpPr>
      <p:grpSpPr>
        <a:xfrm>
          <a:off x="0" y="0"/>
          <a:ext cx="0" cy="0"/>
          <a:chOff x="0" y="0"/>
          <a:chExt cx="0" cy="0"/>
        </a:xfrm>
      </p:grpSpPr>
      <p:sp>
        <p:nvSpPr>
          <p:cNvPr id="8" name="Picture Placeholder 8"/>
          <p:cNvSpPr>
            <a:spLocks noGrp="1"/>
          </p:cNvSpPr>
          <p:nvPr>
            <p:ph type="pic" sz="quarter" idx="13" hasCustomPrompt="1"/>
          </p:nvPr>
        </p:nvSpPr>
        <p:spPr>
          <a:xfrm>
            <a:off x="0" y="0"/>
            <a:ext cx="12192000" cy="6858000"/>
          </a:xfrm>
          <a:noFill/>
        </p:spPr>
        <p:txBody>
          <a:bodyPr lIns="36000" tIns="36000" rIns="36000" bIns="36000" anchor="t" anchorCtr="0"/>
          <a:lstStyle>
            <a:lvl1pPr marL="0" indent="0" algn="ctr">
              <a:buNone/>
              <a:defRPr sz="1200"/>
            </a:lvl1pPr>
          </a:lstStyle>
          <a:p>
            <a:r>
              <a:rPr lang="en-US" dirty="0"/>
              <a:t>Click icon to add picture</a:t>
            </a:r>
          </a:p>
        </p:txBody>
      </p:sp>
      <p:sp>
        <p:nvSpPr>
          <p:cNvPr id="10" name="Text Placeholder 5">
            <a:extLst>
              <a:ext uri="{FF2B5EF4-FFF2-40B4-BE49-F238E27FC236}">
                <a16:creationId xmlns:a16="http://schemas.microsoft.com/office/drawing/2014/main" id="{A327259E-9C8F-4656-8156-8483C37FEE64}"/>
              </a:ext>
            </a:extLst>
          </p:cNvPr>
          <p:cNvSpPr>
            <a:spLocks noGrp="1" noChangeAspect="1"/>
          </p:cNvSpPr>
          <p:nvPr>
            <p:ph type="body" sz="quarter" idx="14" hasCustomPrompt="1"/>
          </p:nvPr>
        </p:nvSpPr>
        <p:spPr>
          <a:xfrm>
            <a:off x="10310161" y="6152490"/>
            <a:ext cx="1544400" cy="379113"/>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0192965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Tom">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57138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userDrawn="1">
  <p:cSld name="Logo – Blue">
    <p:bg>
      <p:bgPr>
        <a:solidFill>
          <a:schemeClr val="accent1"/>
        </a:solidFill>
        <a:effectLst/>
      </p:bgPr>
    </p:bg>
    <p:spTree>
      <p:nvGrpSpPr>
        <p:cNvPr id="1" name=""/>
        <p:cNvGrpSpPr/>
        <p:nvPr/>
      </p:nvGrpSpPr>
      <p:grpSpPr>
        <a:xfrm>
          <a:off x="0" y="0"/>
          <a:ext cx="0" cy="0"/>
          <a:chOff x="0" y="0"/>
          <a:chExt cx="0" cy="0"/>
        </a:xfrm>
      </p:grpSpPr>
      <p:sp>
        <p:nvSpPr>
          <p:cNvPr id="3" name="Text Placeholder 5"/>
          <p:cNvSpPr>
            <a:spLocks noGrp="1" noChangeAspect="1"/>
          </p:cNvSpPr>
          <p:nvPr>
            <p:ph type="body" sz="quarter" idx="13" hasCustomPrompt="1"/>
          </p:nvPr>
        </p:nvSpPr>
        <p:spPr>
          <a:xfrm>
            <a:off x="3123567" y="2698749"/>
            <a:ext cx="5944865" cy="1459314"/>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dirty="0">
                <a:latin typeface="+mj-lt"/>
              </a:rPr>
              <a:t>Right click on the background and choose Format Background to change background color</a:t>
            </a:r>
          </a:p>
        </p:txBody>
      </p:sp>
    </p:spTree>
    <p:extLst>
      <p:ext uri="{BB962C8B-B14F-4D97-AF65-F5344CB8AC3E}">
        <p14:creationId xmlns:p14="http://schemas.microsoft.com/office/powerpoint/2010/main" val="34805448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Logo – White">
    <p:spTree>
      <p:nvGrpSpPr>
        <p:cNvPr id="1" name=""/>
        <p:cNvGrpSpPr/>
        <p:nvPr/>
      </p:nvGrpSpPr>
      <p:grpSpPr>
        <a:xfrm>
          <a:off x="0" y="0"/>
          <a:ext cx="0" cy="0"/>
          <a:chOff x="0" y="0"/>
          <a:chExt cx="0" cy="0"/>
        </a:xfrm>
      </p:grpSpPr>
      <p:sp>
        <p:nvSpPr>
          <p:cNvPr id="5" name="textruta 3">
            <a:extLst>
              <a:ext uri="{FF2B5EF4-FFF2-40B4-BE49-F238E27FC236}">
                <a16:creationId xmlns:a16="http://schemas.microsoft.com/office/drawing/2014/main" id="{0CEA7B61-A963-4F91-86B0-0A4B0A88AE54}"/>
              </a:ext>
            </a:extLst>
          </p:cNvPr>
          <p:cNvSpPr txBox="1"/>
          <p:nvPr userDrawn="1"/>
        </p:nvSpPr>
        <p:spPr>
          <a:xfrm>
            <a:off x="0" y="-308552"/>
            <a:ext cx="12192000" cy="276999"/>
          </a:xfrm>
          <a:prstGeom prst="rect">
            <a:avLst/>
          </a:prstGeom>
          <a:solidFill>
            <a:schemeClr val="bg1"/>
          </a:solidFill>
        </p:spPr>
        <p:txBody>
          <a:bodyPr wrap="square" rtlCol="0">
            <a:spAutoFit/>
          </a:bodyPr>
          <a:lstStyle/>
          <a:p>
            <a:r>
              <a:rPr lang="en-US" sz="1200">
                <a:latin typeface="+mj-lt"/>
              </a:rPr>
              <a:t>Right click on the background and choose Format Background to change background color</a:t>
            </a:r>
            <a:endParaRPr lang="en-US" sz="1200" dirty="0">
              <a:latin typeface="+mj-lt"/>
            </a:endParaRPr>
          </a:p>
        </p:txBody>
      </p:sp>
      <p:sp>
        <p:nvSpPr>
          <p:cNvPr id="4" name="Text Placeholder 5">
            <a:extLst>
              <a:ext uri="{FF2B5EF4-FFF2-40B4-BE49-F238E27FC236}">
                <a16:creationId xmlns:a16="http://schemas.microsoft.com/office/drawing/2014/main" id="{D957EFD0-8D8B-4B6E-A843-C8FB32239363}"/>
              </a:ext>
            </a:extLst>
          </p:cNvPr>
          <p:cNvSpPr>
            <a:spLocks noGrp="1" noChangeAspect="1"/>
          </p:cNvSpPr>
          <p:nvPr>
            <p:ph type="body" sz="quarter" idx="11" hasCustomPrompt="1"/>
          </p:nvPr>
        </p:nvSpPr>
        <p:spPr>
          <a:xfrm>
            <a:off x="3123567" y="2698749"/>
            <a:ext cx="5944865" cy="1459316"/>
          </a:xfrm>
          <a:blipFill>
            <a:blip r:embed="rId2" cstate="screen">
              <a:extLst>
                <a:ext uri="{28A0092B-C50C-407E-A947-70E740481C1C}">
                  <a14:useLocalDpi xmlns:a14="http://schemas.microsoft.com/office/drawing/2010/main"/>
                </a:ext>
              </a:extLst>
            </a:blip>
            <a:stretch>
              <a:fillRect/>
            </a:stretch>
          </a:blipFill>
        </p:spPr>
        <p:txBody>
          <a:bodyPr/>
          <a:lstStyle>
            <a:lvl1pPr marL="0" indent="0">
              <a:buNone/>
              <a:defRPr/>
            </a:lvl1pPr>
            <a:lvl2pPr marL="180000" indent="0">
              <a:buNone/>
              <a:defRPr/>
            </a:lvl2pPr>
            <a:lvl3pPr marL="360000" indent="0">
              <a:buNone/>
              <a:defRPr/>
            </a:lvl3pPr>
            <a:lvl4pPr marL="540000" indent="0">
              <a:buNone/>
              <a:defRPr/>
            </a:lvl4pPr>
            <a:lvl5pPr marL="720000" indent="0">
              <a:buNone/>
              <a:defRPr/>
            </a:lvl5pPr>
          </a:lstStyle>
          <a:p>
            <a:pPr lvl="0"/>
            <a:r>
              <a:rPr lang="en-US"/>
              <a:t>  </a:t>
            </a:r>
            <a:endParaRPr lang="en-US" dirty="0"/>
          </a:p>
        </p:txBody>
      </p:sp>
    </p:spTree>
    <p:extLst>
      <p:ext uri="{BB962C8B-B14F-4D97-AF65-F5344CB8AC3E}">
        <p14:creationId xmlns:p14="http://schemas.microsoft.com/office/powerpoint/2010/main" val="3829073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82774" y="342899"/>
            <a:ext cx="8426449" cy="1113955"/>
          </a:xfrm>
          <a:prstGeom prst="rect">
            <a:avLst/>
          </a:prstGeom>
        </p:spPr>
        <p:txBody>
          <a:bodyPr vert="horz" lIns="0" tIns="0" rIns="0" bIns="0" rtlCol="0" anchor="b" anchorCtr="0">
            <a:noAutofit/>
          </a:bodyPr>
          <a:lstStyle/>
          <a:p>
            <a:r>
              <a:rPr lang="sv-SE" noProof="0"/>
              <a:t>Klicka här för att ändra format</a:t>
            </a:r>
            <a:endParaRPr lang="en-US" dirty="0"/>
          </a:p>
        </p:txBody>
      </p:sp>
      <p:sp>
        <p:nvSpPr>
          <p:cNvPr id="3" name="Text Placeholder 2"/>
          <p:cNvSpPr>
            <a:spLocks noGrp="1"/>
          </p:cNvSpPr>
          <p:nvPr>
            <p:ph type="body" idx="1"/>
          </p:nvPr>
        </p:nvSpPr>
        <p:spPr>
          <a:xfrm>
            <a:off x="1882774" y="1628775"/>
            <a:ext cx="8426450" cy="4083767"/>
          </a:xfrm>
          <a:prstGeom prst="rect">
            <a:avLst/>
          </a:prstGeom>
        </p:spPr>
        <p:txBody>
          <a:bodyPr vert="horz" lIns="0" tIns="0" rIns="0" bIns="0" rtlCol="0">
            <a:noAutofit/>
          </a:bodyPr>
          <a:lstStyle/>
          <a:p>
            <a:pPr lvl="0"/>
            <a:r>
              <a:rPr lang="en-US" dirty="0"/>
              <a:t>Edit Master </a:t>
            </a:r>
            <a:r>
              <a:rPr lang="en-US" noProof="0" dirty="0"/>
              <a:t>text</a:t>
            </a:r>
            <a:r>
              <a:rPr lang="en-US" dirty="0"/>
              <a: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0337800" y="6279603"/>
            <a:ext cx="1070506"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58259EB8-5A42-4C32-9FF7-906656555CB5}" type="datetime1">
              <a:rPr lang="en-US" smtClean="0"/>
              <a:t>10/5/2022</a:t>
            </a:fld>
            <a:endParaRPr lang="en-US" dirty="0"/>
          </a:p>
        </p:txBody>
      </p:sp>
      <p:sp>
        <p:nvSpPr>
          <p:cNvPr id="5" name="Footer Placeholder 4"/>
          <p:cNvSpPr>
            <a:spLocks noGrp="1"/>
          </p:cNvSpPr>
          <p:nvPr>
            <p:ph type="ftr" sz="quarter" idx="3"/>
          </p:nvPr>
        </p:nvSpPr>
        <p:spPr>
          <a:xfrm>
            <a:off x="2576052" y="6279603"/>
            <a:ext cx="7729472" cy="235498"/>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r>
              <a:rPr lang="en-US"/>
              <a:t>Stockholm – The Capital of Scandinavia</a:t>
            </a:r>
            <a:endParaRPr lang="en-US" dirty="0"/>
          </a:p>
        </p:txBody>
      </p:sp>
      <p:sp>
        <p:nvSpPr>
          <p:cNvPr id="6" name="Slide Number Placeholder 5"/>
          <p:cNvSpPr>
            <a:spLocks noGrp="1"/>
          </p:cNvSpPr>
          <p:nvPr>
            <p:ph type="sldNum" sz="quarter" idx="4"/>
          </p:nvPr>
        </p:nvSpPr>
        <p:spPr>
          <a:xfrm>
            <a:off x="11440583" y="6279603"/>
            <a:ext cx="413978" cy="252000"/>
          </a:xfrm>
          <a:prstGeom prst="rect">
            <a:avLst/>
          </a:prstGeom>
        </p:spPr>
        <p:txBody>
          <a:bodyPr vert="horz" lIns="0" tIns="0" rIns="0" bIns="0" rtlCol="0" anchor="b" anchorCtr="0"/>
          <a:lstStyle>
            <a:lvl1pPr algn="r">
              <a:defRPr sz="900">
                <a:solidFill>
                  <a:schemeClr val="tx1"/>
                </a:solidFill>
                <a:latin typeface="Futura Std Book" panose="020B0502020204020303" pitchFamily="34" charset="0"/>
              </a:defRPr>
            </a:lvl1pPr>
          </a:lstStyle>
          <a:p>
            <a:fld id="{0B1617BE-BA58-4B59-88D5-A8C7B239E913}" type="slidenum">
              <a:rPr lang="en-US" smtClean="0"/>
              <a:pPr/>
              <a:t>‹#›</a:t>
            </a:fld>
            <a:endParaRPr lang="en-US" dirty="0"/>
          </a:p>
        </p:txBody>
      </p:sp>
      <p:pic>
        <p:nvPicPr>
          <p:cNvPr id="10" name="Bildobjekt 9">
            <a:extLst>
              <a:ext uri="{FF2B5EF4-FFF2-40B4-BE49-F238E27FC236}">
                <a16:creationId xmlns:a16="http://schemas.microsoft.com/office/drawing/2014/main" id="{FAD42CFA-F57F-4561-BF8C-9CEC01BC3422}"/>
              </a:ext>
            </a:extLst>
          </p:cNvPr>
          <p:cNvPicPr>
            <a:picLocks noChangeAspect="1"/>
          </p:cNvPicPr>
          <p:nvPr userDrawn="1"/>
        </p:nvPicPr>
        <p:blipFill>
          <a:blip r:embed="rId24" cstate="screen">
            <a:extLst>
              <a:ext uri="{28A0092B-C50C-407E-A947-70E740481C1C}">
                <a14:useLocalDpi xmlns:a14="http://schemas.microsoft.com/office/drawing/2010/main"/>
              </a:ext>
            </a:extLst>
          </a:blip>
          <a:stretch>
            <a:fillRect/>
          </a:stretch>
        </p:blipFill>
        <p:spPr>
          <a:xfrm>
            <a:off x="338374" y="6153061"/>
            <a:ext cx="1544400" cy="378542"/>
          </a:xfrm>
          <a:prstGeom prst="rect">
            <a:avLst/>
          </a:prstGeom>
        </p:spPr>
      </p:pic>
    </p:spTree>
    <p:extLst>
      <p:ext uri="{BB962C8B-B14F-4D97-AF65-F5344CB8AC3E}">
        <p14:creationId xmlns:p14="http://schemas.microsoft.com/office/powerpoint/2010/main" val="2847329068"/>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82" r:id="rId3"/>
    <p:sldLayoutId id="2147483650" r:id="rId4"/>
    <p:sldLayoutId id="2147483663" r:id="rId5"/>
    <p:sldLayoutId id="2147483651" r:id="rId6"/>
    <p:sldLayoutId id="2147483681" r:id="rId7"/>
    <p:sldLayoutId id="2147483652" r:id="rId8"/>
    <p:sldLayoutId id="2147483673" r:id="rId9"/>
    <p:sldLayoutId id="2147483653" r:id="rId10"/>
    <p:sldLayoutId id="2147483665" r:id="rId11"/>
    <p:sldLayoutId id="2147483666" r:id="rId12"/>
    <p:sldLayoutId id="2147483680" r:id="rId13"/>
    <p:sldLayoutId id="2147483677" r:id="rId14"/>
    <p:sldLayoutId id="2147483683" r:id="rId15"/>
    <p:sldLayoutId id="2147483674" r:id="rId16"/>
    <p:sldLayoutId id="2147483678" r:id="rId17"/>
    <p:sldLayoutId id="2147483676" r:id="rId18"/>
    <p:sldLayoutId id="2147483679" r:id="rId19"/>
    <p:sldLayoutId id="2147483655" r:id="rId20"/>
    <p:sldLayoutId id="2147483667" r:id="rId21"/>
    <p:sldLayoutId id="2147483675" r:id="rId22"/>
  </p:sldLayoutIdLst>
  <p:hf sldNum="0" hdr="0" ftr="0" dt="0"/>
  <p:txStyles>
    <p:titleStyle>
      <a:lvl1pPr algn="l" defTabSz="914400" rtl="0" eaLnBrk="1" latinLnBrk="0" hangingPunct="1">
        <a:lnSpc>
          <a:spcPct val="100000"/>
        </a:lnSpc>
        <a:spcBef>
          <a:spcPct val="0"/>
        </a:spcBef>
        <a:buNone/>
        <a:defRPr sz="32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77800" indent="-1778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mn-lt"/>
          <a:ea typeface="+mn-ea"/>
          <a:cs typeface="+mn-cs"/>
        </a:defRPr>
      </a:lvl2pPr>
      <a:lvl3pPr marL="358775" indent="-180975" algn="l" defTabSz="914400" rtl="0" eaLnBrk="1" latinLnBrk="0" hangingPunct="1">
        <a:lnSpc>
          <a:spcPct val="100000"/>
        </a:lnSpc>
        <a:spcBef>
          <a:spcPts val="500"/>
        </a:spcBef>
        <a:buFont typeface="Garamond" panose="02020404030301010803" pitchFamily="18" charset="0"/>
        <a:buChar char="–"/>
        <a:defRPr sz="2000" kern="1200">
          <a:solidFill>
            <a:schemeClr val="tx1"/>
          </a:solidFill>
          <a:latin typeface="+mn-lt"/>
          <a:ea typeface="+mn-ea"/>
          <a:cs typeface="+mn-cs"/>
        </a:defRPr>
      </a:lvl3pPr>
      <a:lvl4pPr marL="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179388" indent="-179388"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913" userDrawn="1">
          <p15:clr>
            <a:srgbClr val="F26B43"/>
          </p15:clr>
        </p15:guide>
        <p15:guide id="3" orient="horz" pos="210" userDrawn="1">
          <p15:clr>
            <a:srgbClr val="F26B43"/>
          </p15:clr>
        </p15:guide>
        <p15:guide id="4" orient="horz" pos="3861" userDrawn="1">
          <p15:clr>
            <a:srgbClr val="F26B43"/>
          </p15:clr>
        </p15:guide>
        <p15:guide id="5" orient="horz" pos="3952" userDrawn="1">
          <p15:clr>
            <a:srgbClr val="F26B43"/>
          </p15:clr>
        </p15:guide>
        <p15:guide id="6" orient="horz" pos="4110" userDrawn="1">
          <p15:clr>
            <a:srgbClr val="F26B43"/>
          </p15:clr>
        </p15:guide>
        <p15:guide id="7" pos="211" userDrawn="1">
          <p15:clr>
            <a:srgbClr val="F26B43"/>
          </p15:clr>
        </p15:guide>
        <p15:guide id="8" pos="7469" userDrawn="1">
          <p15:clr>
            <a:srgbClr val="F26B43"/>
          </p15:clr>
        </p15:guide>
        <p15:guide id="9" orient="horz" pos="640" userDrawn="1">
          <p15:clr>
            <a:srgbClr val="F26B43"/>
          </p15:clr>
        </p15:guide>
        <p15:guide id="10" pos="1186" userDrawn="1">
          <p15:clr>
            <a:srgbClr val="F26B43"/>
          </p15:clr>
        </p15:guide>
        <p15:guide id="11" pos="6494" userDrawn="1">
          <p15:clr>
            <a:srgbClr val="F26B43"/>
          </p15:clr>
        </p15:guide>
        <p15:guide id="12" orient="horz" pos="2160" userDrawn="1">
          <p15:clr>
            <a:srgbClr val="F26B43"/>
          </p15:clr>
        </p15:guide>
        <p15:guide id="13" orient="horz" pos="1026" userDrawn="1">
          <p15:clr>
            <a:srgbClr val="F26B43"/>
          </p15:clr>
        </p15:guide>
        <p15:guide id="14" orient="horz" pos="428" userDrawn="1">
          <p15:clr>
            <a:srgbClr val="F26B43"/>
          </p15:clr>
        </p15:guide>
        <p15:guide id="15" pos="3795" userDrawn="1">
          <p15:clr>
            <a:srgbClr val="F26B43"/>
          </p15:clr>
        </p15:guide>
        <p15:guide id="16" pos="3885" userDrawn="1">
          <p15:clr>
            <a:srgbClr val="F26B43"/>
          </p15:clr>
        </p15:guide>
        <p15:guide id="17" pos="452" userDrawn="1">
          <p15:clr>
            <a:srgbClr val="F26B43"/>
          </p15:clr>
        </p15:guide>
        <p15:guide id="18" pos="723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g"/><Relationship Id="rId1" Type="http://schemas.openxmlformats.org/officeDocument/2006/relationships/slideLayout" Target="../slideLayouts/slideLayout20.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hyperlink" Target="https://stockholmbusinessalliance.se/material/?cat=konjunkturrapporter"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9.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hyperlink" Target="https://stockholmbusinessalliance.se/material/?cat=konjunkturrapporter" TargetMode="External"/><Relationship Id="rId2" Type="http://schemas.openxmlformats.org/officeDocument/2006/relationships/image" Target="../media/image7.jpg"/><Relationship Id="rId1" Type="http://schemas.openxmlformats.org/officeDocument/2006/relationships/slideLayout" Target="../slideLayouts/slideLayout11.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3" name="textruta 2">
            <a:extLst>
              <a:ext uri="{FF2B5EF4-FFF2-40B4-BE49-F238E27FC236}">
                <a16:creationId xmlns:a16="http://schemas.microsoft.com/office/drawing/2014/main" id="{45DC991A-0CE0-41C6-B5E2-A1BB8299CB27}"/>
              </a:ext>
            </a:extLst>
          </p:cNvPr>
          <p:cNvSpPr txBox="1"/>
          <p:nvPr/>
        </p:nvSpPr>
        <p:spPr>
          <a:xfrm>
            <a:off x="1" y="4248971"/>
            <a:ext cx="5473700" cy="2617417"/>
          </a:xfrm>
          <a:prstGeom prst="rect">
            <a:avLst/>
          </a:prstGeom>
          <a:solidFill>
            <a:schemeClr val="accent4">
              <a:lumMod val="50000"/>
              <a:alpha val="50196"/>
            </a:schemeClr>
          </a:solidFill>
        </p:spPr>
        <p:txBody>
          <a:bodyPr wrap="square" lIns="432000" rtlCol="0" anchor="ctr">
            <a:noAutofit/>
          </a:bodyPr>
          <a:lstStyle/>
          <a:p>
            <a:r>
              <a:rPr lang="en-GB" sz="3200" dirty="0">
                <a:solidFill>
                  <a:schemeClr val="bg1"/>
                </a:solidFill>
              </a:rPr>
              <a:t>The Stockholm Region Economy</a:t>
            </a:r>
          </a:p>
          <a:p>
            <a:r>
              <a:rPr lang="sv-SE" sz="2000" dirty="0">
                <a:solidFill>
                  <a:schemeClr val="bg1"/>
                </a:solidFill>
              </a:rPr>
              <a:t>2022 Q2</a:t>
            </a:r>
          </a:p>
          <a:p>
            <a:endParaRPr lang="sv-SE" sz="2000" dirty="0">
              <a:solidFill>
                <a:schemeClr val="bg1"/>
              </a:solidFill>
              <a:latin typeface="+mj-lt"/>
            </a:endParaRPr>
          </a:p>
          <a:p>
            <a:r>
              <a:rPr lang="sv-SE" sz="2000" dirty="0" smtClean="0">
                <a:solidFill>
                  <a:schemeClr val="bg1"/>
                </a:solidFill>
                <a:latin typeface="+mj-lt"/>
              </a:rPr>
              <a:t>Stockholm </a:t>
            </a:r>
            <a:r>
              <a:rPr lang="sv-SE" sz="2000" dirty="0">
                <a:solidFill>
                  <a:schemeClr val="bg1"/>
                </a:solidFill>
                <a:latin typeface="+mj-lt"/>
              </a:rPr>
              <a:t>Business Region</a:t>
            </a:r>
          </a:p>
        </p:txBody>
      </p:sp>
      <p:sp>
        <p:nvSpPr>
          <p:cNvPr id="5" name="Text Placeholder 5">
            <a:extLst>
              <a:ext uri="{FF2B5EF4-FFF2-40B4-BE49-F238E27FC236}">
                <a16:creationId xmlns:a16="http://schemas.microsoft.com/office/drawing/2014/main" id="{A8A177CB-7B08-4787-8ABC-81789830F7AA}"/>
              </a:ext>
            </a:extLst>
          </p:cNvPr>
          <p:cNvSpPr txBox="1">
            <a:spLocks noChangeAspect="1"/>
          </p:cNvSpPr>
          <p:nvPr/>
        </p:nvSpPr>
        <p:spPr>
          <a:xfrm>
            <a:off x="693738" y="685837"/>
            <a:ext cx="3182400" cy="781200"/>
          </a:xfrm>
          <a:prstGeom prst="rect">
            <a:avLst/>
          </a:prstGeom>
          <a:blipFill>
            <a:blip r:embed="rId3" cstate="screen">
              <a:lum bright="-100000"/>
              <a:extLst>
                <a:ext uri="{28A0092B-C50C-407E-A947-70E740481C1C}">
                  <a14:useLocalDpi xmlns:a14="http://schemas.microsoft.com/office/drawing/2010/main"/>
                </a:ext>
              </a:extLst>
            </a:blip>
            <a:stretch>
              <a:fillRect/>
            </a:stretch>
          </a:blipFill>
        </p:spPr>
        <p:txBody>
          <a:bodyPr/>
          <a:lstStyle>
            <a:lvl1pPr marL="0" indent="0" algn="l" defTabSz="914400" rtl="0" eaLnBrk="1" latinLnBrk="0" hangingPunct="1">
              <a:lnSpc>
                <a:spcPct val="100000"/>
              </a:lnSpc>
              <a:spcBef>
                <a:spcPts val="1000"/>
              </a:spcBef>
              <a:buFont typeface="Arial" panose="020B0604020202020204" pitchFamily="34" charset="0"/>
              <a:buNone/>
              <a:defRPr sz="2000" kern="1200">
                <a:solidFill>
                  <a:schemeClr val="tx1"/>
                </a:solidFill>
                <a:latin typeface="+mn-lt"/>
                <a:ea typeface="+mn-ea"/>
                <a:cs typeface="+mn-cs"/>
              </a:defRPr>
            </a:lvl1pPr>
            <a:lvl2pPr marL="180000" indent="0" algn="l" defTabSz="914400" rtl="0" eaLnBrk="1" latinLnBrk="0" hangingPunct="1">
              <a:lnSpc>
                <a:spcPct val="100000"/>
              </a:lnSpc>
              <a:spcBef>
                <a:spcPts val="500"/>
              </a:spcBef>
              <a:buFont typeface="Arial" panose="020B0604020202020204" pitchFamily="34" charset="0"/>
              <a:buNone/>
              <a:defRPr sz="2000" kern="1200">
                <a:solidFill>
                  <a:schemeClr val="tx1"/>
                </a:solidFill>
                <a:latin typeface="+mn-lt"/>
                <a:ea typeface="+mn-ea"/>
                <a:cs typeface="+mn-cs"/>
              </a:defRPr>
            </a:lvl2pPr>
            <a:lvl3pPr marL="360000" indent="0" algn="l" defTabSz="914400" rtl="0" eaLnBrk="1" latinLnBrk="0" hangingPunct="1">
              <a:lnSpc>
                <a:spcPct val="100000"/>
              </a:lnSpc>
              <a:spcBef>
                <a:spcPts val="500"/>
              </a:spcBef>
              <a:buFont typeface="Garamond" panose="02020404030301010803" pitchFamily="18" charset="0"/>
              <a:buNone/>
              <a:defRPr sz="2000" kern="1200">
                <a:solidFill>
                  <a:schemeClr val="tx1"/>
                </a:solidFill>
                <a:latin typeface="+mn-lt"/>
                <a:ea typeface="+mn-ea"/>
                <a:cs typeface="+mn-cs"/>
              </a:defRPr>
            </a:lvl3pPr>
            <a:lvl4pPr marL="54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4pPr>
            <a:lvl5pPr marL="720000" indent="0" algn="l" defTabSz="914400" rtl="0" eaLnBrk="1" latinLnBrk="0" hangingPunct="1">
              <a:lnSpc>
                <a:spcPct val="100000"/>
              </a:lnSpc>
              <a:spcBef>
                <a:spcPts val="500"/>
              </a:spcBef>
              <a:buFont typeface="Arial" panose="020B0604020202020204" pitchFamily="34" charset="0"/>
              <a:buNone/>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  </a:t>
            </a:r>
            <a:endParaRPr lang="en-US" dirty="0"/>
          </a:p>
        </p:txBody>
      </p:sp>
      <p:pic>
        <p:nvPicPr>
          <p:cNvPr id="6" name="Bildobjekt 5">
            <a:extLst>
              <a:ext uri="{FF2B5EF4-FFF2-40B4-BE49-F238E27FC236}">
                <a16:creationId xmlns:a16="http://schemas.microsoft.com/office/drawing/2014/main" id="{1112999F-A2C6-4E44-99F6-15DA1A8B287D}"/>
              </a:ext>
            </a:extLst>
          </p:cNvPr>
          <p:cNvPicPr>
            <a:picLocks noChangeAspect="1"/>
          </p:cNvPicPr>
          <p:nvPr/>
        </p:nvPicPr>
        <p:blipFill rotWithShape="1">
          <a:blip r:embed="rId4"/>
          <a:srcRect t="41640" b="10477"/>
          <a:stretch/>
        </p:blipFill>
        <p:spPr>
          <a:xfrm>
            <a:off x="6208847" y="8388"/>
            <a:ext cx="5983152" cy="6858000"/>
          </a:xfrm>
          <a:prstGeom prst="rect">
            <a:avLst/>
          </a:prstGeom>
        </p:spPr>
      </p:pic>
    </p:spTree>
    <p:extLst>
      <p:ext uri="{BB962C8B-B14F-4D97-AF65-F5344CB8AC3E}">
        <p14:creationId xmlns:p14="http://schemas.microsoft.com/office/powerpoint/2010/main" val="2456353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tshållare för bild 5" descr="En bild som visar utomhus, himmel, träd, byggnad&#10;&#10;Automatiskt genererad beskrivning">
            <a:extLst>
              <a:ext uri="{FF2B5EF4-FFF2-40B4-BE49-F238E27FC236}">
                <a16:creationId xmlns:a16="http://schemas.microsoft.com/office/drawing/2014/main" id="{05093794-FC30-41DF-A8F2-A2F52806EF4C}"/>
              </a:ext>
            </a:extLst>
          </p:cNvPr>
          <p:cNvPicPr>
            <a:picLocks noGrp="1" noChangeAspect="1"/>
          </p:cNvPicPr>
          <p:nvPr>
            <p:ph type="pic" sz="quarter" idx="13"/>
          </p:nvPr>
        </p:nvPicPr>
        <p:blipFill>
          <a:blip r:embed="rId3"/>
          <a:srcRect t="2468" b="2468"/>
          <a:stretch>
            <a:fillRect/>
          </a:stretch>
        </p:blipFill>
        <p:spPr/>
      </p:pic>
      <p:sp>
        <p:nvSpPr>
          <p:cNvPr id="9" name="Platshållare för innehåll 8">
            <a:extLst>
              <a:ext uri="{FF2B5EF4-FFF2-40B4-BE49-F238E27FC236}">
                <a16:creationId xmlns:a16="http://schemas.microsoft.com/office/drawing/2014/main" id="{F1F827C4-3106-42A7-B524-F8FC580C0E36}"/>
              </a:ext>
            </a:extLst>
          </p:cNvPr>
          <p:cNvSpPr>
            <a:spLocks noGrp="1"/>
          </p:cNvSpPr>
          <p:nvPr>
            <p:ph sz="half" idx="1"/>
          </p:nvPr>
        </p:nvSpPr>
        <p:spPr>
          <a:xfrm>
            <a:off x="6515133" y="1495425"/>
            <a:ext cx="4951381" cy="5029200"/>
          </a:xfrm>
        </p:spPr>
        <p:txBody>
          <a:bodyPr/>
          <a:lstStyle/>
          <a:p>
            <a:r>
              <a:rPr lang="en-US" sz="1100" dirty="0"/>
              <a:t>The report is published each quarter by Stockholm Business Region. The report includes </a:t>
            </a:r>
            <a:r>
              <a:rPr lang="en-GB" sz="1100" dirty="0"/>
              <a:t>Stockholm County, Uppsala County, </a:t>
            </a:r>
            <a:r>
              <a:rPr lang="en-GB" sz="1100" dirty="0" err="1"/>
              <a:t>Södermanland</a:t>
            </a:r>
            <a:r>
              <a:rPr lang="en-GB" sz="1100" dirty="0"/>
              <a:t> County, </a:t>
            </a:r>
            <a:r>
              <a:rPr lang="en-GB" sz="1100" dirty="0" err="1"/>
              <a:t>Östergötland</a:t>
            </a:r>
            <a:r>
              <a:rPr lang="en-GB" sz="1100" dirty="0"/>
              <a:t> County, </a:t>
            </a:r>
            <a:r>
              <a:rPr lang="en-GB" sz="1100" dirty="0" err="1"/>
              <a:t>Örebro</a:t>
            </a:r>
            <a:r>
              <a:rPr lang="en-GB" sz="1100" dirty="0"/>
              <a:t> County, </a:t>
            </a:r>
            <a:r>
              <a:rPr lang="en-GB" sz="1100" dirty="0" err="1"/>
              <a:t>Västmanland</a:t>
            </a:r>
            <a:r>
              <a:rPr lang="en-GB" sz="1100" dirty="0"/>
              <a:t> County, </a:t>
            </a:r>
            <a:r>
              <a:rPr lang="en-GB" sz="1100" dirty="0" err="1"/>
              <a:t>Gävleborg</a:t>
            </a:r>
            <a:r>
              <a:rPr lang="en-GB" sz="1100" dirty="0"/>
              <a:t> County and Dalarna County.</a:t>
            </a:r>
            <a:endParaRPr lang="sv-SE" sz="1100" dirty="0"/>
          </a:p>
          <a:p>
            <a:r>
              <a:rPr lang="en-GB" sz="1100" dirty="0"/>
              <a:t>The statistics are based on data from Statistics Sweden, the Swedish Employment Service and the Swedish Companies Registration Office. </a:t>
            </a:r>
            <a:endParaRPr lang="sv-SE" sz="1100" dirty="0"/>
          </a:p>
          <a:p>
            <a:r>
              <a:rPr lang="en-GB" sz="1100" dirty="0"/>
              <a:t>The report primarily compares the development with the same quarter last year, for example, quarter 1 is compared with quarter 1 last year and so on. The total rolling 12 values are also presented for certain indicators, with the four most recent quarters added together in order to ensure more stability in the trend. These are then compared with the previous four quarters. The diagrams which show the absolute values are seasonally adjusted to show the trend. Other diagrams have index-linked values which show the percentage change from the first year, with value 100, with the corresponding quarter 10 years ago.</a:t>
            </a:r>
            <a:endParaRPr lang="sv-SE" sz="1100" dirty="0"/>
          </a:p>
          <a:p>
            <a:r>
              <a:rPr lang="en-US" sz="1100" dirty="0"/>
              <a:t>Individual county reports for the above mentioned can be found in Swedish here: </a:t>
            </a:r>
            <a:r>
              <a:rPr lang="sv-SE" sz="1100" dirty="0"/>
              <a:t/>
            </a:r>
            <a:br>
              <a:rPr lang="sv-SE" sz="1100" dirty="0"/>
            </a:br>
            <a:r>
              <a:rPr lang="sv-SE" sz="1100" u="sng" dirty="0">
                <a:hlinkClick r:id="rId4">
                  <a:extLst>
                    <a:ext uri="{A12FA001-AC4F-418D-AE19-62706E023703}">
                      <ahyp:hlinkClr xmlns:ahyp="http://schemas.microsoft.com/office/drawing/2018/hyperlinkcolor" xmlns="" val="tx"/>
                    </a:ext>
                  </a:extLst>
                </a:hlinkClick>
              </a:rPr>
              <a:t>https://stockholmbusinessalliance.se/material/?cat=konjunkturrapporter</a:t>
            </a:r>
            <a:endParaRPr lang="sv-SE" sz="1100" u="sng" dirty="0"/>
          </a:p>
          <a:p>
            <a:r>
              <a:rPr lang="sv-SE" sz="1100" dirty="0"/>
              <a:t/>
            </a:r>
            <a:br>
              <a:rPr lang="sv-SE" sz="1100" dirty="0"/>
            </a:br>
            <a:r>
              <a:rPr lang="en-US" sz="1100" dirty="0"/>
              <a:t>Questions can be addressed to Stefan Frid at Invest Stockholm.</a:t>
            </a:r>
            <a:br>
              <a:rPr lang="en-US" sz="1100" dirty="0"/>
            </a:br>
            <a:r>
              <a:rPr lang="en-US" sz="1100" dirty="0"/>
              <a:t>Publisher: </a:t>
            </a:r>
            <a:r>
              <a:rPr lang="en-GB" sz="1100" dirty="0"/>
              <a:t>Staffan </a:t>
            </a:r>
            <a:r>
              <a:rPr lang="en-GB" sz="1100" dirty="0" err="1"/>
              <a:t>Ingvarsson</a:t>
            </a:r>
            <a:r>
              <a:rPr lang="en-GB" sz="1100" dirty="0"/>
              <a:t>, CEO Stockholm Business Region.</a:t>
            </a:r>
            <a:endParaRPr lang="en-US" sz="1100" dirty="0"/>
          </a:p>
          <a:p>
            <a:r>
              <a:rPr lang="sv-SE" sz="1100" dirty="0"/>
              <a:t/>
            </a:r>
            <a:br>
              <a:rPr lang="sv-SE" sz="1100" dirty="0"/>
            </a:br>
            <a:r>
              <a:rPr lang="sv-SE" sz="1100" dirty="0"/>
              <a:t/>
            </a:r>
            <a:br>
              <a:rPr lang="sv-SE" sz="1100" dirty="0"/>
            </a:br>
            <a:endParaRPr lang="en-US" sz="1100" dirty="0"/>
          </a:p>
        </p:txBody>
      </p:sp>
      <p:sp>
        <p:nvSpPr>
          <p:cNvPr id="8" name="Rubrik 7">
            <a:extLst>
              <a:ext uri="{FF2B5EF4-FFF2-40B4-BE49-F238E27FC236}">
                <a16:creationId xmlns:a16="http://schemas.microsoft.com/office/drawing/2014/main" id="{D0BB0A45-356C-4EF6-B3CF-1A12EF48F661}"/>
              </a:ext>
            </a:extLst>
          </p:cNvPr>
          <p:cNvSpPr>
            <a:spLocks noGrp="1"/>
          </p:cNvSpPr>
          <p:nvPr>
            <p:ph type="title"/>
          </p:nvPr>
        </p:nvSpPr>
        <p:spPr/>
        <p:txBody>
          <a:bodyPr/>
          <a:lstStyle/>
          <a:p>
            <a:r>
              <a:rPr lang="en-US" dirty="0"/>
              <a:t>About the report</a:t>
            </a:r>
          </a:p>
        </p:txBody>
      </p:sp>
      <p:sp>
        <p:nvSpPr>
          <p:cNvPr id="10" name="Platshållare för text 9">
            <a:extLst>
              <a:ext uri="{FF2B5EF4-FFF2-40B4-BE49-F238E27FC236}">
                <a16:creationId xmlns:a16="http://schemas.microsoft.com/office/drawing/2014/main" id="{7A6F38D0-3263-46C2-98E7-6AB776B804B5}"/>
              </a:ext>
            </a:extLst>
          </p:cNvPr>
          <p:cNvSpPr>
            <a:spLocks noGrp="1"/>
          </p:cNvSpPr>
          <p:nvPr>
            <p:ph type="body" sz="quarter" idx="14"/>
          </p:nvPr>
        </p:nvSpPr>
        <p:spPr/>
        <p:txBody>
          <a:bodyPr/>
          <a:lstStyle/>
          <a:p>
            <a:endParaRPr lang="en-US" dirty="0"/>
          </a:p>
        </p:txBody>
      </p:sp>
    </p:spTree>
    <p:extLst>
      <p:ext uri="{BB962C8B-B14F-4D97-AF65-F5344CB8AC3E}">
        <p14:creationId xmlns:p14="http://schemas.microsoft.com/office/powerpoint/2010/main" val="2927075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tshållare för bild 8" descr="En bild som visar utomhus, himmel, träd, byggnad&#10;&#10;Automatiskt genererad beskrivning">
            <a:extLst>
              <a:ext uri="{FF2B5EF4-FFF2-40B4-BE49-F238E27FC236}">
                <a16:creationId xmlns:a16="http://schemas.microsoft.com/office/drawing/2014/main" id="{58749C77-B791-4B52-8513-AA247DA6AAAF}"/>
              </a:ext>
            </a:extLst>
          </p:cNvPr>
          <p:cNvPicPr>
            <a:picLocks noGrp="1" noChangeAspect="1"/>
          </p:cNvPicPr>
          <p:nvPr>
            <p:ph type="pic" sz="quarter" idx="13"/>
          </p:nvPr>
        </p:nvPicPr>
        <p:blipFill>
          <a:blip r:embed="rId2"/>
          <a:srcRect t="2468" b="2468"/>
          <a:stretch>
            <a:fillRect/>
          </a:stretch>
        </p:blipFill>
        <p:spPr/>
      </p:pic>
      <p:sp>
        <p:nvSpPr>
          <p:cNvPr id="2" name="Platshållare för innehåll 1">
            <a:extLst>
              <a:ext uri="{FF2B5EF4-FFF2-40B4-BE49-F238E27FC236}">
                <a16:creationId xmlns:a16="http://schemas.microsoft.com/office/drawing/2014/main" id="{D1F8F9E8-EABC-4D65-941B-F81F9B6A1FCA}"/>
              </a:ext>
            </a:extLst>
          </p:cNvPr>
          <p:cNvSpPr>
            <a:spLocks noGrp="1"/>
          </p:cNvSpPr>
          <p:nvPr>
            <p:ph sz="half" idx="1"/>
          </p:nvPr>
        </p:nvSpPr>
        <p:spPr>
          <a:xfrm>
            <a:off x="6515133" y="1175555"/>
            <a:ext cx="5254621" cy="5057465"/>
          </a:xfrm>
        </p:spPr>
        <p:txBody>
          <a:bodyPr/>
          <a:lstStyle/>
          <a:p>
            <a:pPr>
              <a:lnSpc>
                <a:spcPct val="107000"/>
              </a:lnSpc>
              <a:spcAft>
                <a:spcPts val="800"/>
              </a:spcAft>
            </a:pPr>
            <a:r>
              <a:rPr lang="en-US" sz="1100" b="1" dirty="0">
                <a:effectLst/>
                <a:ea typeface="Minion Pro" panose="02040503050201020203"/>
                <a:cs typeface="Times New Roman" panose="02020603050405020304" pitchFamily="18" charset="0"/>
              </a:rPr>
              <a:t>In spite of an uneasy global economy with rising prices and higher interest rates, the SBA economy is strong. This was most evident in the labor market with unemployment falling and employment continuing to rise. However, several analysts believe there is a tough fall ahead with a slowing down of the economy.</a:t>
            </a:r>
            <a:br>
              <a:rPr lang="en-US" sz="1100" b="1" dirty="0">
                <a:effectLst/>
                <a:ea typeface="Minion Pro" panose="02040503050201020203"/>
                <a:cs typeface="Times New Roman" panose="02020603050405020304" pitchFamily="18" charset="0"/>
              </a:rPr>
            </a:br>
            <a:r>
              <a:rPr lang="en-US" sz="1100" b="1" dirty="0">
                <a:effectLst/>
                <a:ea typeface="Minion Pro" panose="02040503050201020203"/>
                <a:cs typeface="Times New Roman" panose="02020603050405020304" pitchFamily="18" charset="0"/>
              </a:rPr>
              <a:t/>
            </a:r>
            <a:br>
              <a:rPr lang="en-US" sz="1100" b="1" dirty="0">
                <a:effectLst/>
                <a:ea typeface="Minion Pro" panose="02040503050201020203"/>
                <a:cs typeface="Times New Roman" panose="02020603050405020304" pitchFamily="18" charset="0"/>
              </a:rPr>
            </a:br>
            <a:r>
              <a:rPr lang="en-US" sz="1100" dirty="0">
                <a:effectLst/>
                <a:ea typeface="Minion Pro" panose="02040503050201020203"/>
                <a:cs typeface="Times New Roman" panose="02020603050405020304" pitchFamily="18" charset="0"/>
              </a:rPr>
              <a:t>Company bankruptcies in the SBA region have gone down slightly by one percentage point, now at lower than pre-pandemic levels in 2020. At the same time, company start-ups have decreased somewhat in the SBA region as a whole. Even though there have been fewer new companies during the quarter, nine new companies have been started for every company bankruptcy. </a:t>
            </a:r>
            <a:br>
              <a:rPr lang="en-US" sz="1100" dirty="0">
                <a:effectLst/>
                <a:ea typeface="Minion Pro" panose="02040503050201020203"/>
                <a:cs typeface="Times New Roman" panose="02020603050405020304" pitchFamily="18" charset="0"/>
              </a:rPr>
            </a:br>
            <a:r>
              <a:rPr lang="en-US" sz="1100" dirty="0">
                <a:effectLst/>
                <a:ea typeface="Minion Pro" panose="02040503050201020203"/>
                <a:cs typeface="Times New Roman" panose="02020603050405020304" pitchFamily="18" charset="0"/>
              </a:rPr>
              <a:t/>
            </a:r>
            <a:br>
              <a:rPr lang="en-US" sz="1100" dirty="0">
                <a:effectLst/>
                <a:ea typeface="Minion Pro" panose="02040503050201020203"/>
                <a:cs typeface="Times New Roman" panose="02020603050405020304" pitchFamily="18" charset="0"/>
              </a:rPr>
            </a:br>
            <a:r>
              <a:rPr lang="en-US" sz="1100" dirty="0">
                <a:effectLst/>
                <a:ea typeface="Minion Pro" panose="02040503050201020203"/>
                <a:cs typeface="Times New Roman" panose="02020603050405020304" pitchFamily="18" charset="0"/>
              </a:rPr>
              <a:t>Labor market developments continued to look positive in the SBA region. The decrease in unemployment has continued in the second quarter while employment is on the rise. The number of people employed has gone up by 67,800 in the SBA region and unemployment has decreased by one percentage point, approx. 34,000 people compared with the same quarter of 2021. Layoffs notifications have decreased by 14 per cent and the number of vacant jobs continues to rise.</a:t>
            </a:r>
            <a:br>
              <a:rPr lang="en-US" sz="1100" dirty="0">
                <a:effectLst/>
                <a:ea typeface="Minion Pro" panose="02040503050201020203"/>
                <a:cs typeface="Times New Roman" panose="02020603050405020304" pitchFamily="18" charset="0"/>
              </a:rPr>
            </a:br>
            <a:r>
              <a:rPr lang="en-US" sz="1100" dirty="0">
                <a:effectLst/>
                <a:ea typeface="Minion Pro" panose="02040503050201020203"/>
                <a:cs typeface="Times New Roman" panose="02020603050405020304" pitchFamily="18" charset="0"/>
              </a:rPr>
              <a:t/>
            </a:r>
            <a:br>
              <a:rPr lang="en-US" sz="1100" dirty="0">
                <a:effectLst/>
                <a:ea typeface="Minion Pro" panose="02040503050201020203"/>
                <a:cs typeface="Times New Roman" panose="02020603050405020304" pitchFamily="18" charset="0"/>
              </a:rPr>
            </a:br>
            <a:r>
              <a:rPr lang="en-US" sz="1100" dirty="0">
                <a:effectLst/>
                <a:ea typeface="Minion Pro" panose="02040503050201020203"/>
                <a:cs typeface="Times New Roman" panose="02020603050405020304" pitchFamily="18" charset="0"/>
              </a:rPr>
              <a:t>The number of inhabitants in the Stockholm region went up by 0.9 percent, or 41,100 people, which is slightly higher than the rate for Sweden as a whole. </a:t>
            </a:r>
            <a:endParaRPr lang="sv-SE" sz="1100" dirty="0">
              <a:effectLst/>
              <a:ea typeface="Minion Pro" panose="02040503050201020203"/>
              <a:cs typeface="Times New Roman" panose="02020603050405020304" pitchFamily="18" charset="0"/>
            </a:endParaRPr>
          </a:p>
          <a:p>
            <a:pPr>
              <a:lnSpc>
                <a:spcPct val="107000"/>
              </a:lnSpc>
              <a:spcAft>
                <a:spcPts val="800"/>
              </a:spcAft>
            </a:pPr>
            <a:r>
              <a:rPr lang="en-US" sz="1050" dirty="0">
                <a:effectLst/>
                <a:ea typeface="Minion Pro" panose="02040503050201020203"/>
                <a:cs typeface="Times New Roman" panose="02020603050405020304" pitchFamily="18" charset="0"/>
              </a:rPr>
              <a:t/>
            </a:r>
            <a:br>
              <a:rPr lang="en-US" sz="1050" dirty="0">
                <a:effectLst/>
                <a:ea typeface="Minion Pro" panose="02040503050201020203"/>
                <a:cs typeface="Times New Roman" panose="02020603050405020304" pitchFamily="18" charset="0"/>
              </a:rPr>
            </a:br>
            <a:r>
              <a:rPr lang="en-US" sz="1050" dirty="0" err="1">
                <a:effectLst/>
                <a:ea typeface="Minion Pro" panose="02040503050201020203"/>
                <a:cs typeface="Times New Roman" panose="02020603050405020304" pitchFamily="18" charset="0"/>
              </a:rPr>
              <a:t>Staffan</a:t>
            </a:r>
            <a:r>
              <a:rPr lang="en-US" sz="1050" dirty="0">
                <a:effectLst/>
                <a:ea typeface="Minion Pro" panose="02040503050201020203"/>
                <a:cs typeface="Times New Roman" panose="02020603050405020304" pitchFamily="18" charset="0"/>
              </a:rPr>
              <a:t> </a:t>
            </a:r>
            <a:r>
              <a:rPr lang="en-US" sz="1050" dirty="0" err="1">
                <a:effectLst/>
                <a:ea typeface="Minion Pro" panose="02040503050201020203"/>
                <a:cs typeface="Times New Roman" panose="02020603050405020304" pitchFamily="18" charset="0"/>
              </a:rPr>
              <a:t>Ingvarsson</a:t>
            </a:r>
            <a:r>
              <a:rPr lang="en-US" sz="1050" dirty="0">
                <a:effectLst/>
                <a:ea typeface="Minion Pro" panose="02040503050201020203"/>
                <a:cs typeface="Times New Roman" panose="02020603050405020304" pitchFamily="18" charset="0"/>
              </a:rPr>
              <a:t/>
            </a:r>
            <a:br>
              <a:rPr lang="en-US" sz="1050" dirty="0">
                <a:effectLst/>
                <a:ea typeface="Minion Pro" panose="02040503050201020203"/>
                <a:cs typeface="Times New Roman" panose="02020603050405020304" pitchFamily="18" charset="0"/>
              </a:rPr>
            </a:br>
            <a:r>
              <a:rPr lang="en-US" sz="1050" dirty="0">
                <a:effectLst/>
                <a:ea typeface="Minion Pro" panose="02040503050201020203"/>
                <a:cs typeface="Times New Roman" panose="02020603050405020304" pitchFamily="18" charset="0"/>
              </a:rPr>
              <a:t>CEO Stockholm Business Region</a:t>
            </a:r>
            <a:endParaRPr lang="sv-SE" sz="1050" dirty="0">
              <a:effectLst/>
              <a:ea typeface="Minion Pro" panose="02040503050201020203"/>
              <a:cs typeface="Times New Roman" panose="02020603050405020304" pitchFamily="18" charset="0"/>
            </a:endParaRPr>
          </a:p>
          <a:p>
            <a:endParaRPr lang="en-US" sz="1100" dirty="0"/>
          </a:p>
        </p:txBody>
      </p:sp>
      <p:sp>
        <p:nvSpPr>
          <p:cNvPr id="4" name="Rubrik 3">
            <a:extLst>
              <a:ext uri="{FF2B5EF4-FFF2-40B4-BE49-F238E27FC236}">
                <a16:creationId xmlns:a16="http://schemas.microsoft.com/office/drawing/2014/main" id="{93EB36B5-4A72-4230-BF50-BF5AF08FBDCB}"/>
              </a:ext>
            </a:extLst>
          </p:cNvPr>
          <p:cNvSpPr>
            <a:spLocks noGrp="1"/>
          </p:cNvSpPr>
          <p:nvPr>
            <p:ph type="title"/>
          </p:nvPr>
        </p:nvSpPr>
        <p:spPr>
          <a:xfrm>
            <a:off x="6515133" y="194802"/>
            <a:ext cx="5463830" cy="900573"/>
          </a:xfrm>
        </p:spPr>
        <p:txBody>
          <a:bodyPr/>
          <a:lstStyle/>
          <a:p>
            <a:pPr>
              <a:lnSpc>
                <a:spcPct val="107000"/>
              </a:lnSpc>
              <a:spcAft>
                <a:spcPts val="800"/>
              </a:spcAft>
            </a:pPr>
            <a:r>
              <a:rPr lang="en-US" sz="2400" b="1" dirty="0">
                <a:effectLst/>
                <a:ea typeface="Minion Pro" panose="02040503050201020203"/>
                <a:cs typeface="Times New Roman" panose="02020603050405020304" pitchFamily="18" charset="0"/>
              </a:rPr>
              <a:t>Strong quarter for the SBA economy, despite worldwide uncertainty.</a:t>
            </a:r>
            <a:endParaRPr lang="sv-SE" sz="2400" dirty="0">
              <a:effectLst/>
              <a:ea typeface="Minion Pro" panose="02040503050201020203"/>
              <a:cs typeface="Times New Roman" panose="02020603050405020304" pitchFamily="18" charset="0"/>
            </a:endParaRPr>
          </a:p>
        </p:txBody>
      </p:sp>
      <p:sp>
        <p:nvSpPr>
          <p:cNvPr id="13" name="Platshållare för text 12">
            <a:extLst>
              <a:ext uri="{FF2B5EF4-FFF2-40B4-BE49-F238E27FC236}">
                <a16:creationId xmlns:a16="http://schemas.microsoft.com/office/drawing/2014/main" id="{08C2CC2A-24E6-4A09-93DC-BB09A5E1AF0C}"/>
              </a:ext>
            </a:extLst>
          </p:cNvPr>
          <p:cNvSpPr>
            <a:spLocks noGrp="1"/>
          </p:cNvSpPr>
          <p:nvPr>
            <p:ph type="body" sz="quarter" idx="14"/>
          </p:nvPr>
        </p:nvSpPr>
        <p:spPr/>
        <p:txBody>
          <a:bodyPr/>
          <a:lstStyle/>
          <a:p>
            <a:endParaRPr lang="sv-SE"/>
          </a:p>
        </p:txBody>
      </p:sp>
      <p:sp>
        <p:nvSpPr>
          <p:cNvPr id="3" name="textruta 2">
            <a:extLst>
              <a:ext uri="{FF2B5EF4-FFF2-40B4-BE49-F238E27FC236}">
                <a16:creationId xmlns:a16="http://schemas.microsoft.com/office/drawing/2014/main" id="{8FDA5FA1-75C1-4499-A907-6FA66F947740}"/>
              </a:ext>
            </a:extLst>
          </p:cNvPr>
          <p:cNvSpPr txBox="1"/>
          <p:nvPr/>
        </p:nvSpPr>
        <p:spPr>
          <a:xfrm>
            <a:off x="213037" y="1095375"/>
            <a:ext cx="5369157" cy="4685168"/>
          </a:xfrm>
          <a:prstGeom prst="rect">
            <a:avLst/>
          </a:prstGeom>
          <a:solidFill>
            <a:srgbClr val="FFFFFF">
              <a:alpha val="69804"/>
            </a:srgbClr>
          </a:solidFill>
        </p:spPr>
        <p:txBody>
          <a:bodyPr wrap="square" lIns="216000" tIns="216000" rtlCol="0">
            <a:noAutofit/>
          </a:bodyPr>
          <a:lstStyle/>
          <a:p>
            <a:r>
              <a:rPr lang="sv-SE" sz="2000" b="1" dirty="0"/>
              <a:t>The Stockholm Region </a:t>
            </a:r>
            <a:r>
              <a:rPr lang="sv-SE" sz="2000" b="1" dirty="0" err="1"/>
              <a:t>Economy</a:t>
            </a:r>
            <a:r>
              <a:rPr lang="sv-SE" sz="2000" b="1" dirty="0"/>
              <a:t>, </a:t>
            </a:r>
          </a:p>
          <a:p>
            <a:r>
              <a:rPr lang="sv-SE" sz="2000" b="1" dirty="0"/>
              <a:t>2022 Q2</a:t>
            </a:r>
          </a:p>
        </p:txBody>
      </p:sp>
      <p:graphicFrame>
        <p:nvGraphicFramePr>
          <p:cNvPr id="14" name="Tabell 13">
            <a:extLst>
              <a:ext uri="{FF2B5EF4-FFF2-40B4-BE49-F238E27FC236}">
                <a16:creationId xmlns:a16="http://schemas.microsoft.com/office/drawing/2014/main" id="{6C265B5A-20C6-42BE-BA4E-BC1A7B8D15BD}"/>
              </a:ext>
            </a:extLst>
          </p:cNvPr>
          <p:cNvGraphicFramePr>
            <a:graphicFrameLocks noGrp="1"/>
          </p:cNvGraphicFramePr>
          <p:nvPr>
            <p:extLst>
              <p:ext uri="{D42A27DB-BD31-4B8C-83A1-F6EECF244321}">
                <p14:modId xmlns:p14="http://schemas.microsoft.com/office/powerpoint/2010/main" val="1812067526"/>
              </p:ext>
            </p:extLst>
          </p:nvPr>
        </p:nvGraphicFramePr>
        <p:xfrm>
          <a:off x="337440" y="1997071"/>
          <a:ext cx="5035750" cy="3829192"/>
        </p:xfrm>
        <a:graphic>
          <a:graphicData uri="http://schemas.openxmlformats.org/drawingml/2006/table">
            <a:tbl>
              <a:tblPr>
                <a:tableStyleId>{5C22544A-7EE6-4342-B048-85BDC9FD1C3A}</a:tableStyleId>
              </a:tblPr>
              <a:tblGrid>
                <a:gridCol w="1569293">
                  <a:extLst>
                    <a:ext uri="{9D8B030D-6E8A-4147-A177-3AD203B41FA5}">
                      <a16:colId xmlns:a16="http://schemas.microsoft.com/office/drawing/2014/main" val="1445391966"/>
                    </a:ext>
                  </a:extLst>
                </a:gridCol>
                <a:gridCol w="1437585">
                  <a:extLst>
                    <a:ext uri="{9D8B030D-6E8A-4147-A177-3AD203B41FA5}">
                      <a16:colId xmlns:a16="http://schemas.microsoft.com/office/drawing/2014/main" val="3782094969"/>
                    </a:ext>
                  </a:extLst>
                </a:gridCol>
                <a:gridCol w="1356318">
                  <a:extLst>
                    <a:ext uri="{9D8B030D-6E8A-4147-A177-3AD203B41FA5}">
                      <a16:colId xmlns:a16="http://schemas.microsoft.com/office/drawing/2014/main" val="464390418"/>
                    </a:ext>
                  </a:extLst>
                </a:gridCol>
                <a:gridCol w="672554">
                  <a:extLst>
                    <a:ext uri="{9D8B030D-6E8A-4147-A177-3AD203B41FA5}">
                      <a16:colId xmlns:a16="http://schemas.microsoft.com/office/drawing/2014/main" val="772953022"/>
                    </a:ext>
                  </a:extLst>
                </a:gridCol>
              </a:tblGrid>
              <a:tr h="209598">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gridSpan="2">
                  <a:txBody>
                    <a:bodyPr/>
                    <a:lstStyle/>
                    <a:p>
                      <a:pPr algn="ctr" fontAlgn="b"/>
                      <a:r>
                        <a:rPr lang="sv-SE" sz="1100" u="none" strike="noStrike" dirty="0">
                          <a:effectLst/>
                        </a:rPr>
                        <a:t>The Stockholm Region</a:t>
                      </a:r>
                      <a:endParaRPr lang="sv-SE" sz="1100" b="0" i="0" u="none" strike="noStrike" dirty="0">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sv-SE"/>
                    </a:p>
                  </a:txBody>
                  <a:tcPr/>
                </a:tc>
                <a:tc>
                  <a:txBody>
                    <a:bodyPr/>
                    <a:lstStyle/>
                    <a:p>
                      <a:pPr algn="l" fontAlgn="b"/>
                      <a:endParaRPr lang="sv-SE" sz="1100" b="0" i="0" u="none" strike="noStrike">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13361381"/>
                  </a:ext>
                </a:extLst>
              </a:tr>
              <a:tr h="419194">
                <a:tc>
                  <a:txBody>
                    <a:bodyPr/>
                    <a:lstStyle/>
                    <a:p>
                      <a:pPr algn="l" fontAlgn="b"/>
                      <a:r>
                        <a:rPr lang="sv-SE" sz="1100" u="none" strike="noStrike" dirty="0" err="1">
                          <a:effectLst/>
                        </a:rPr>
                        <a:t>Indicator</a:t>
                      </a:r>
                      <a:endParaRPr lang="sv-SE" sz="1100" b="0" i="0" u="none" strike="noStrike" dirty="0">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100" u="none" strike="noStrike" dirty="0">
                          <a:effectLst/>
                        </a:rPr>
                        <a:t>  </a:t>
                      </a:r>
                      <a:r>
                        <a:rPr lang="sv-SE" sz="1100" u="none" strike="noStrike" dirty="0" err="1">
                          <a:effectLst/>
                        </a:rPr>
                        <a:t>Value</a:t>
                      </a:r>
                      <a:r>
                        <a:rPr lang="sv-SE" sz="1100" u="none" strike="noStrike" dirty="0">
                          <a:effectLst/>
                        </a:rPr>
                        <a:t/>
                      </a:r>
                      <a:br>
                        <a:rPr lang="sv-SE" sz="1100" u="none" strike="noStrike" dirty="0">
                          <a:effectLst/>
                        </a:rPr>
                      </a:br>
                      <a:r>
                        <a:rPr lang="sv-SE" sz="1100" u="none" strike="noStrike" dirty="0">
                          <a:effectLst/>
                        </a:rPr>
                        <a:t>2022 Q2</a:t>
                      </a:r>
                      <a:endParaRPr lang="sv-SE" sz="1100" b="0" i="0" u="none" strike="noStrike" dirty="0">
                        <a:solidFill>
                          <a:srgbClr val="000000"/>
                        </a:solidFill>
                        <a:effectLst/>
                        <a:latin typeface="Futura Std Book" panose="020B0502020204020303" pitchFamily="34"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100" u="none" strike="noStrike" dirty="0">
                          <a:effectLst/>
                        </a:rPr>
                        <a:t>Change (%)</a:t>
                      </a:r>
                      <a:br>
                        <a:rPr lang="sv-SE" sz="1100" u="none" strike="noStrike" dirty="0">
                          <a:effectLst/>
                        </a:rPr>
                      </a:br>
                      <a:r>
                        <a:rPr lang="sv-SE" sz="1100" u="none" strike="noStrike" dirty="0">
                          <a:effectLst/>
                        </a:rPr>
                        <a:t>-1 year</a:t>
                      </a:r>
                      <a:endParaRPr lang="sv-SE" sz="1100" b="0" i="0" u="none" strike="noStrike" dirty="0">
                        <a:solidFill>
                          <a:srgbClr val="000000"/>
                        </a:solidFill>
                        <a:effectLst/>
                        <a:latin typeface="Futura Std Book" panose="020B0502020204020303" pitchFamily="34"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453861032"/>
                  </a:ext>
                </a:extLst>
              </a:tr>
              <a:tr h="274320">
                <a:tc>
                  <a:txBody>
                    <a:bodyPr/>
                    <a:lstStyle/>
                    <a:p>
                      <a:pPr algn="l" rtl="0" fontAlgn="ctr"/>
                      <a:r>
                        <a:rPr lang="en-US" sz="900" u="none" strike="noStrike" dirty="0" err="1">
                          <a:effectLst/>
                        </a:rPr>
                        <a:t>Aggr</a:t>
                      </a:r>
                      <a:r>
                        <a:rPr lang="en-US" sz="900" u="none" strike="noStrike" dirty="0">
                          <a:effectLst/>
                        </a:rPr>
                        <a:t>. gross pay private</a:t>
                      </a:r>
                    </a:p>
                    <a:p>
                      <a:pPr algn="l" rtl="0" fontAlgn="ctr"/>
                      <a:r>
                        <a:rPr lang="en-US" sz="900" u="none" strike="noStrike" dirty="0">
                          <a:effectLst/>
                        </a:rPr>
                        <a:t>sector (billion SEK)</a:t>
                      </a:r>
                      <a:endParaRPr lang="sv-SE" sz="9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dirty="0">
                          <a:solidFill>
                            <a:srgbClr val="000000"/>
                          </a:solidFill>
                          <a:effectLst/>
                          <a:latin typeface="Futura Std Book" panose="020B0502020204020303"/>
                        </a:rPr>
                        <a:t>198,0**</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dirty="0">
                          <a:solidFill>
                            <a:srgbClr val="000000"/>
                          </a:solidFill>
                          <a:effectLst/>
                          <a:latin typeface="Futura Std Book" panose="020B0502020204020303"/>
                        </a:rPr>
                        <a:t>8,3**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55204443"/>
                  </a:ext>
                </a:extLst>
              </a:tr>
              <a:tr h="274320">
                <a:tc>
                  <a:txBody>
                    <a:bodyPr/>
                    <a:lstStyle/>
                    <a:p>
                      <a:pPr algn="l" rtl="0" fontAlgn="ctr"/>
                      <a:r>
                        <a:rPr lang="sv-SE" sz="900" u="none" strike="noStrike" dirty="0" err="1">
                          <a:effectLst/>
                        </a:rPr>
                        <a:t>Newly</a:t>
                      </a:r>
                      <a:r>
                        <a:rPr lang="sv-SE" sz="900" u="none" strike="noStrike" dirty="0">
                          <a:effectLst/>
                        </a:rPr>
                        <a:t> </a:t>
                      </a:r>
                      <a:r>
                        <a:rPr lang="sv-SE" sz="900" u="none" strike="noStrike" dirty="0" err="1">
                          <a:effectLst/>
                        </a:rPr>
                        <a:t>registered</a:t>
                      </a:r>
                      <a:r>
                        <a:rPr lang="sv-SE" sz="900" u="none" strike="noStrike" dirty="0">
                          <a:effectLst/>
                        </a:rPr>
                        <a:t> </a:t>
                      </a:r>
                      <a:r>
                        <a:rPr lang="sv-SE" sz="900" u="none" strike="noStrike" dirty="0" err="1">
                          <a:effectLst/>
                        </a:rPr>
                        <a:t>businesses</a:t>
                      </a:r>
                      <a:endParaRPr lang="sv-SE" sz="9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9 022</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05159724"/>
                  </a:ext>
                </a:extLst>
              </a:tr>
              <a:tr h="274320">
                <a:tc>
                  <a:txBody>
                    <a:bodyPr/>
                    <a:lstStyle/>
                    <a:p>
                      <a:pPr algn="l" rtl="0" fontAlgn="ctr"/>
                      <a:r>
                        <a:rPr lang="sv-SE" sz="900" u="none" strike="noStrike" dirty="0">
                          <a:effectLst/>
                        </a:rPr>
                        <a:t>Company </a:t>
                      </a:r>
                      <a:r>
                        <a:rPr lang="sv-SE" sz="900" u="none" strike="noStrike" dirty="0" err="1">
                          <a:effectLst/>
                        </a:rPr>
                        <a:t>bankruptcies</a:t>
                      </a:r>
                      <a:endParaRPr lang="sv-SE" sz="9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994</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-1</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663902846"/>
                  </a:ext>
                </a:extLst>
              </a:tr>
              <a:tr h="274320">
                <a:tc>
                  <a:txBody>
                    <a:bodyPr/>
                    <a:lstStyle/>
                    <a:p>
                      <a:pPr algn="l" rtl="0" fontAlgn="ctr"/>
                      <a:r>
                        <a:rPr lang="sv-SE" sz="900" u="none" strike="noStrike" dirty="0" err="1">
                          <a:effectLst/>
                        </a:rPr>
                        <a:t>Employment</a:t>
                      </a:r>
                      <a:endParaRPr lang="sv-SE" sz="9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2 342 900</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2,3</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19971001"/>
                  </a:ext>
                </a:extLst>
              </a:tr>
              <a:tr h="274320">
                <a:tc>
                  <a:txBody>
                    <a:bodyPr/>
                    <a:lstStyle/>
                    <a:p>
                      <a:pPr algn="l" rtl="0" fontAlgn="ctr"/>
                      <a:r>
                        <a:rPr lang="sv-SE" sz="900" u="none" strike="noStrike" dirty="0" err="1">
                          <a:effectLst/>
                        </a:rPr>
                        <a:t>Recently</a:t>
                      </a:r>
                      <a:r>
                        <a:rPr lang="sv-SE" sz="900" u="none" strike="noStrike" dirty="0">
                          <a:effectLst/>
                        </a:rPr>
                        <a:t> </a:t>
                      </a:r>
                      <a:r>
                        <a:rPr lang="sv-SE" sz="900" u="none" strike="noStrike" dirty="0" err="1">
                          <a:effectLst/>
                        </a:rPr>
                        <a:t>listed</a:t>
                      </a:r>
                      <a:r>
                        <a:rPr lang="sv-SE" sz="900" u="none" strike="noStrike" dirty="0">
                          <a:effectLst/>
                        </a:rPr>
                        <a:t> positions</a:t>
                      </a:r>
                      <a:endParaRPr lang="sv-SE" sz="9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235 620</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72</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06683519"/>
                  </a:ext>
                </a:extLst>
              </a:tr>
              <a:tr h="274320">
                <a:tc>
                  <a:txBody>
                    <a:bodyPr/>
                    <a:lstStyle/>
                    <a:p>
                      <a:pPr algn="l" rtl="0" fontAlgn="ctr"/>
                      <a:r>
                        <a:rPr lang="en-US" sz="900" u="none" strike="noStrike" dirty="0">
                          <a:effectLst/>
                        </a:rPr>
                        <a:t>No. of people given notice</a:t>
                      </a:r>
                      <a:endParaRPr lang="sv-SE" sz="9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3 853</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-14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88531028"/>
                  </a:ext>
                </a:extLst>
              </a:tr>
              <a:tr h="274320">
                <a:tc>
                  <a:txBody>
                    <a:bodyPr/>
                    <a:lstStyle/>
                    <a:p>
                      <a:pPr algn="l" rtl="0" fontAlgn="ctr"/>
                      <a:r>
                        <a:rPr lang="sv-SE" sz="900" u="none" strike="noStrike" dirty="0" err="1">
                          <a:effectLst/>
                        </a:rPr>
                        <a:t>Unemployment</a:t>
                      </a:r>
                      <a:r>
                        <a:rPr lang="sv-SE" sz="900" u="none" strike="noStrike" dirty="0">
                          <a:effectLst/>
                        </a:rPr>
                        <a:t> (%)</a:t>
                      </a:r>
                      <a:endParaRPr lang="sv-SE" sz="9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4,6</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dirty="0">
                          <a:solidFill>
                            <a:srgbClr val="000000"/>
                          </a:solidFill>
                          <a:effectLst/>
                          <a:latin typeface="Futura Std Book" panose="020B0502020204020303"/>
                        </a:rPr>
                        <a:t>-1 </a:t>
                      </a:r>
                      <a:r>
                        <a:rPr lang="sv-SE" sz="1000" b="0" i="0" u="none" strike="noStrike" dirty="0" err="1">
                          <a:solidFill>
                            <a:srgbClr val="000000"/>
                          </a:solidFill>
                          <a:effectLst/>
                          <a:latin typeface="Futura Std Book" panose="020B0502020204020303"/>
                        </a:rPr>
                        <a:t>p.p</a:t>
                      </a:r>
                      <a:r>
                        <a:rPr lang="sv-SE" sz="1000" b="0" i="0" u="none" strike="noStrike" dirty="0">
                          <a:solidFill>
                            <a:srgbClr val="000000"/>
                          </a:solidFill>
                          <a:effectLst/>
                          <a:latin typeface="Futura Std Book" panose="020B0502020204020303"/>
                        </a:rPr>
                        <a:t>*</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02926581"/>
                  </a:ext>
                </a:extLst>
              </a:tr>
              <a:tr h="274320">
                <a:tc>
                  <a:txBody>
                    <a:bodyPr/>
                    <a:lstStyle/>
                    <a:p>
                      <a:pPr algn="l" rtl="0" fontAlgn="ctr"/>
                      <a:r>
                        <a:rPr lang="sv-SE" sz="900" u="none" strike="noStrike" dirty="0">
                          <a:effectLst/>
                        </a:rPr>
                        <a:t>Population (in </a:t>
                      </a:r>
                      <a:r>
                        <a:rPr lang="sv-SE" sz="900" u="none" strike="noStrike" dirty="0" err="1">
                          <a:effectLst/>
                        </a:rPr>
                        <a:t>thousands</a:t>
                      </a:r>
                      <a:r>
                        <a:rPr lang="sv-SE" sz="900" u="none" strike="noStrike" dirty="0">
                          <a:effectLst/>
                        </a:rPr>
                        <a:t>)</a:t>
                      </a:r>
                      <a:endParaRPr lang="sv-SE" sz="9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4 762,7</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0,9</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72022198"/>
                  </a:ext>
                </a:extLst>
              </a:tr>
              <a:tr h="274320">
                <a:tc>
                  <a:txBody>
                    <a:bodyPr/>
                    <a:lstStyle/>
                    <a:p>
                      <a:pPr algn="l" rtl="0" fontAlgn="ctr"/>
                      <a:r>
                        <a:rPr lang="sv-SE" sz="900" u="none" strike="noStrike" dirty="0" err="1">
                          <a:effectLst/>
                        </a:rPr>
                        <a:t>Housing</a:t>
                      </a:r>
                      <a:r>
                        <a:rPr lang="sv-SE" sz="900" u="none" strike="noStrike" dirty="0">
                          <a:effectLst/>
                        </a:rPr>
                        <a:t> </a:t>
                      </a:r>
                      <a:r>
                        <a:rPr lang="sv-SE" sz="900" u="none" strike="noStrike" dirty="0" err="1">
                          <a:effectLst/>
                        </a:rPr>
                        <a:t>projects</a:t>
                      </a:r>
                      <a:r>
                        <a:rPr lang="sv-SE" sz="900" u="none" strike="noStrike" dirty="0">
                          <a:effectLst/>
                        </a:rPr>
                        <a:t> </a:t>
                      </a:r>
                      <a:r>
                        <a:rPr lang="sv-SE" sz="900" u="none" strike="noStrike" dirty="0" err="1">
                          <a:effectLst/>
                        </a:rPr>
                        <a:t>started</a:t>
                      </a:r>
                      <a:endParaRPr lang="sv-SE" sz="9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7 105</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-4</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566950787"/>
                  </a:ext>
                </a:extLst>
              </a:tr>
              <a:tr h="274320">
                <a:tc>
                  <a:txBody>
                    <a:bodyPr/>
                    <a:lstStyle/>
                    <a:p>
                      <a:pPr algn="l" rtl="0" fontAlgn="ctr"/>
                      <a:r>
                        <a:rPr lang="sv-SE" sz="900" u="none" strike="noStrike" dirty="0">
                          <a:effectLst/>
                        </a:rPr>
                        <a:t>Commercial</a:t>
                      </a:r>
                    </a:p>
                    <a:p>
                      <a:pPr algn="l" rtl="0" fontAlgn="ctr"/>
                      <a:r>
                        <a:rPr lang="sv-SE" sz="900" u="none" strike="noStrike" dirty="0" err="1">
                          <a:effectLst/>
                        </a:rPr>
                        <a:t>accomodations</a:t>
                      </a:r>
                      <a:r>
                        <a:rPr lang="sv-SE" sz="900" u="none" strike="noStrike" dirty="0">
                          <a:effectLst/>
                        </a:rPr>
                        <a:t> (in</a:t>
                      </a:r>
                    </a:p>
                    <a:p>
                      <a:pPr algn="l" rtl="0" fontAlgn="ctr"/>
                      <a:r>
                        <a:rPr lang="sv-SE" sz="900" u="none" strike="noStrike" dirty="0" err="1">
                          <a:effectLst/>
                        </a:rPr>
                        <a:t>thousands</a:t>
                      </a:r>
                      <a:r>
                        <a:rPr lang="sv-SE" sz="900" u="none" strike="noStrike" dirty="0">
                          <a:effectLst/>
                        </a:rPr>
                        <a:t>)</a:t>
                      </a:r>
                      <a:endParaRPr lang="sv-SE" sz="900" b="0" i="0" u="none" strike="noStrike" dirty="0">
                        <a:solidFill>
                          <a:srgbClr val="000000"/>
                        </a:solidFill>
                        <a:effectLst/>
                        <a:latin typeface="Futura Std Book" panose="020B0502020204020303" pitchFamily="34" charset="0"/>
                      </a:endParaRPr>
                    </a:p>
                  </a:txBody>
                  <a:tcPr marL="0" marR="0" marT="0" marB="0" anchor="ctr">
                    <a:lnL w="12700" cmpd="sng">
                      <a:noFill/>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ctr"/>
                      <a:r>
                        <a:rPr lang="sv-SE" sz="1000" b="0" i="0" u="none" strike="noStrike">
                          <a:solidFill>
                            <a:srgbClr val="000000"/>
                          </a:solidFill>
                          <a:effectLst/>
                          <a:latin typeface="Futura Std Book" panose="020B0502020204020303"/>
                        </a:rPr>
                        <a:t>5 779</a:t>
                      </a:r>
                    </a:p>
                  </a:txBody>
                  <a:tcPr marL="9525" marR="9525" marT="9525" marB="0" anchor="ctr">
                    <a:lnL w="12700" cap="flat" cmpd="sng" algn="ctr">
                      <a:no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ctr"/>
                      <a:r>
                        <a:rPr lang="sv-SE" sz="1000" b="0" i="0" u="none" strike="noStrike" dirty="0">
                          <a:solidFill>
                            <a:srgbClr val="000000"/>
                          </a:solidFill>
                          <a:effectLst/>
                          <a:latin typeface="Futura Std Book" panose="020B0502020204020303"/>
                        </a:rPr>
                        <a:t>108</a:t>
                      </a:r>
                    </a:p>
                  </a:txBody>
                  <a:tcPr marL="9525" marR="9525" marT="9525" marB="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ap="flat" cmpd="sng" algn="ctr">
                      <a:noFill/>
                      <a:prstDash val="solid"/>
                      <a:round/>
                      <a:headEnd type="none" w="med" len="med"/>
                      <a:tailEnd type="none" w="med" len="med"/>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593387026"/>
                  </a:ext>
                </a:extLst>
              </a:tr>
              <a:tr h="274320">
                <a:tc gridSpan="2">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US" sz="700" u="none" strike="noStrike" dirty="0">
                          <a:effectLst/>
                        </a:rPr>
                        <a:t>*Change in unemployment in percentage units</a:t>
                      </a:r>
                    </a:p>
                    <a:p>
                      <a:pPr marL="0" marR="0" lvl="0" indent="0" algn="l" defTabSz="914400" rtl="0" eaLnBrk="1" fontAlgn="ctr" latinLnBrk="0" hangingPunct="1">
                        <a:lnSpc>
                          <a:spcPct val="100000"/>
                        </a:lnSpc>
                        <a:spcBef>
                          <a:spcPts val="0"/>
                        </a:spcBef>
                        <a:spcAft>
                          <a:spcPts val="0"/>
                        </a:spcAft>
                        <a:buClrTx/>
                        <a:buSzTx/>
                        <a:buFontTx/>
                        <a:buNone/>
                        <a:tabLst/>
                        <a:defRPr/>
                      </a:pPr>
                      <a:r>
                        <a:rPr lang="sv-SE" sz="700" b="0" i="0" u="none" strike="noStrike" dirty="0">
                          <a:solidFill>
                            <a:srgbClr val="000000"/>
                          </a:solidFill>
                          <a:effectLst/>
                          <a:latin typeface="Futura Std Book" panose="020B0502020204020303" pitchFamily="34" charset="0"/>
                        </a:rPr>
                        <a:t>** </a:t>
                      </a:r>
                      <a:r>
                        <a:rPr lang="sv-SE" sz="700" b="0" i="0" u="none" strike="noStrike" dirty="0" err="1">
                          <a:solidFill>
                            <a:srgbClr val="000000"/>
                          </a:solidFill>
                          <a:effectLst/>
                          <a:latin typeface="Futura Std Book" panose="020B0502020204020303" pitchFamily="34" charset="0"/>
                        </a:rPr>
                        <a:t>Aggr</a:t>
                      </a:r>
                      <a:r>
                        <a:rPr lang="sv-SE" sz="700" b="0" i="0" u="none" strike="noStrike" dirty="0">
                          <a:solidFill>
                            <a:srgbClr val="000000"/>
                          </a:solidFill>
                          <a:effectLst/>
                          <a:latin typeface="Futura Std Book" panose="020B0502020204020303" pitchFamily="34" charset="0"/>
                        </a:rPr>
                        <a:t>. Gross </a:t>
                      </a:r>
                      <a:r>
                        <a:rPr lang="sv-SE" sz="700" b="0" i="0" u="none" strike="noStrike" dirty="0" err="1">
                          <a:solidFill>
                            <a:srgbClr val="000000"/>
                          </a:solidFill>
                          <a:effectLst/>
                          <a:latin typeface="Futura Std Book" panose="020B0502020204020303" pitchFamily="34" charset="0"/>
                        </a:rPr>
                        <a:t>pay</a:t>
                      </a:r>
                      <a:r>
                        <a:rPr lang="sv-SE" sz="700" b="0" i="0" u="none" strike="noStrike" dirty="0">
                          <a:solidFill>
                            <a:srgbClr val="000000"/>
                          </a:solidFill>
                          <a:effectLst/>
                          <a:latin typeface="Futura Std Book" panose="020B0502020204020303" pitchFamily="34" charset="0"/>
                        </a:rPr>
                        <a:t> for </a:t>
                      </a:r>
                      <a:r>
                        <a:rPr lang="sv-SE" sz="700" b="0" i="0" u="none" strike="noStrike" dirty="0" err="1">
                          <a:solidFill>
                            <a:srgbClr val="000000"/>
                          </a:solidFill>
                          <a:effectLst/>
                          <a:latin typeface="Futura Std Book" panose="020B0502020204020303" pitchFamily="34" charset="0"/>
                        </a:rPr>
                        <a:t>previous</a:t>
                      </a:r>
                      <a:r>
                        <a:rPr lang="sv-SE" sz="700" b="0" i="0" u="none" strike="noStrike" dirty="0">
                          <a:solidFill>
                            <a:srgbClr val="000000"/>
                          </a:solidFill>
                          <a:effectLst/>
                          <a:latin typeface="Futura Std Book" panose="020B0502020204020303" pitchFamily="34" charset="0"/>
                        </a:rPr>
                        <a:t> </a:t>
                      </a:r>
                      <a:r>
                        <a:rPr lang="sv-SE" sz="700" b="0" i="0" u="none" strike="noStrike" dirty="0" err="1">
                          <a:solidFill>
                            <a:srgbClr val="000000"/>
                          </a:solidFill>
                          <a:effectLst/>
                          <a:latin typeface="Futura Std Book" panose="020B0502020204020303" pitchFamily="34" charset="0"/>
                        </a:rPr>
                        <a:t>quarter</a:t>
                      </a:r>
                      <a:r>
                        <a:rPr lang="sv-SE" sz="700" b="0" i="0" u="none" strike="noStrike" dirty="0">
                          <a:solidFill>
                            <a:srgbClr val="000000"/>
                          </a:solidFill>
                          <a:effectLst/>
                          <a:latin typeface="Futura Std Book" panose="020B0502020204020303" pitchFamily="34" charset="0"/>
                        </a:rPr>
                        <a:t>.</a:t>
                      </a:r>
                    </a:p>
                    <a:p>
                      <a:pPr algn="l" rtl="0" fontAlgn="ctr"/>
                      <a:endParaRPr lang="sv-SE" sz="700" b="0" i="0" u="none" strike="noStrike" dirty="0">
                        <a:solidFill>
                          <a:srgbClr val="000000"/>
                        </a:solidFill>
                        <a:effectLst/>
                        <a:latin typeface="Futura Std Book" panose="020B0502020204020303" pitchFamily="34" charset="0"/>
                      </a:endParaRP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hMerge="1">
                  <a:txBody>
                    <a:bodyPr/>
                    <a:lstStyle/>
                    <a:p>
                      <a:endParaRPr lang="sv-SE"/>
                    </a:p>
                  </a:txBody>
                  <a:tcPr/>
                </a:tc>
                <a:tc>
                  <a:txBody>
                    <a:bodyPr/>
                    <a:lstStyle/>
                    <a:p>
                      <a:pPr algn="l" fontAlgn="b"/>
                      <a:endParaRPr lang="sv-SE" sz="1100" b="0" i="0" u="none" strike="noStrike">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l" fontAlgn="b"/>
                      <a:endParaRPr lang="sv-SE" sz="1100" b="0" i="0" u="none" strike="noStrike" dirty="0">
                        <a:solidFill>
                          <a:srgbClr val="000000"/>
                        </a:solidFill>
                        <a:effectLst/>
                        <a:latin typeface="Futura Std Book" panose="020B0502020204020303" pitchFamily="34" charset="0"/>
                      </a:endParaRPr>
                    </a:p>
                  </a:txBody>
                  <a:tcPr marL="0" marR="0" marT="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704952469"/>
                  </a:ext>
                </a:extLst>
              </a:tr>
            </a:tbl>
          </a:graphicData>
        </a:graphic>
      </p:graphicFrame>
      <p:sp>
        <p:nvSpPr>
          <p:cNvPr id="45" name="Likbent triangel 44">
            <a:extLst>
              <a:ext uri="{FF2B5EF4-FFF2-40B4-BE49-F238E27FC236}">
                <a16:creationId xmlns:a16="http://schemas.microsoft.com/office/drawing/2014/main" id="{77889251-56AB-4C4F-AC04-5835F3155AD2}"/>
              </a:ext>
            </a:extLst>
          </p:cNvPr>
          <p:cNvSpPr/>
          <p:nvPr/>
        </p:nvSpPr>
        <p:spPr>
          <a:xfrm>
            <a:off x="4957062" y="2660176"/>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47" name="Likbent triangel 46">
            <a:extLst>
              <a:ext uri="{FF2B5EF4-FFF2-40B4-BE49-F238E27FC236}">
                <a16:creationId xmlns:a16="http://schemas.microsoft.com/office/drawing/2014/main" id="{61304814-C9AC-4B42-A3F1-72C32F9001ED}"/>
              </a:ext>
            </a:extLst>
          </p:cNvPr>
          <p:cNvSpPr/>
          <p:nvPr/>
        </p:nvSpPr>
        <p:spPr>
          <a:xfrm rot="10800000">
            <a:off x="4957062" y="3256732"/>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48" name="Likbent triangel 47">
            <a:extLst>
              <a:ext uri="{FF2B5EF4-FFF2-40B4-BE49-F238E27FC236}">
                <a16:creationId xmlns:a16="http://schemas.microsoft.com/office/drawing/2014/main" id="{58976A50-E7E8-482B-80F4-AB13AD3D7A11}"/>
              </a:ext>
            </a:extLst>
          </p:cNvPr>
          <p:cNvSpPr/>
          <p:nvPr/>
        </p:nvSpPr>
        <p:spPr>
          <a:xfrm rot="10800000" flipV="1">
            <a:off x="4957062" y="3528648"/>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49" name="Likbent triangel 48">
            <a:extLst>
              <a:ext uri="{FF2B5EF4-FFF2-40B4-BE49-F238E27FC236}">
                <a16:creationId xmlns:a16="http://schemas.microsoft.com/office/drawing/2014/main" id="{31FE3FF8-6C6B-4C68-9A29-6D7454DF412C}"/>
              </a:ext>
            </a:extLst>
          </p:cNvPr>
          <p:cNvSpPr/>
          <p:nvPr/>
        </p:nvSpPr>
        <p:spPr>
          <a:xfrm>
            <a:off x="4957063" y="3800564"/>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50" name="Likbent triangel 49">
            <a:extLst>
              <a:ext uri="{FF2B5EF4-FFF2-40B4-BE49-F238E27FC236}">
                <a16:creationId xmlns:a16="http://schemas.microsoft.com/office/drawing/2014/main" id="{78A2FEF7-7F86-4587-8B39-F7C4C87DC2FF}"/>
              </a:ext>
            </a:extLst>
          </p:cNvPr>
          <p:cNvSpPr/>
          <p:nvPr/>
        </p:nvSpPr>
        <p:spPr>
          <a:xfrm rot="10800000">
            <a:off x="4957062" y="4072480"/>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51" name="Likbent triangel 50">
            <a:extLst>
              <a:ext uri="{FF2B5EF4-FFF2-40B4-BE49-F238E27FC236}">
                <a16:creationId xmlns:a16="http://schemas.microsoft.com/office/drawing/2014/main" id="{0657305E-8890-43E2-8428-25AC0D6175D7}"/>
              </a:ext>
            </a:extLst>
          </p:cNvPr>
          <p:cNvSpPr/>
          <p:nvPr/>
        </p:nvSpPr>
        <p:spPr>
          <a:xfrm flipV="1">
            <a:off x="4957063" y="4344396"/>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52" name="Likbent triangel 51">
            <a:extLst>
              <a:ext uri="{FF2B5EF4-FFF2-40B4-BE49-F238E27FC236}">
                <a16:creationId xmlns:a16="http://schemas.microsoft.com/office/drawing/2014/main" id="{403ED09C-A599-4FF9-B0CE-ABB9402705E1}"/>
              </a:ext>
            </a:extLst>
          </p:cNvPr>
          <p:cNvSpPr/>
          <p:nvPr/>
        </p:nvSpPr>
        <p:spPr>
          <a:xfrm>
            <a:off x="4957062" y="4616312"/>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53" name="Likbent triangel 52">
            <a:extLst>
              <a:ext uri="{FF2B5EF4-FFF2-40B4-BE49-F238E27FC236}">
                <a16:creationId xmlns:a16="http://schemas.microsoft.com/office/drawing/2014/main" id="{83439278-D0E7-4C44-A843-95BE7EDCB54B}"/>
              </a:ext>
            </a:extLst>
          </p:cNvPr>
          <p:cNvSpPr/>
          <p:nvPr/>
        </p:nvSpPr>
        <p:spPr>
          <a:xfrm rot="10800000">
            <a:off x="4957062" y="4888228"/>
            <a:ext cx="168232" cy="136238"/>
          </a:xfrm>
          <a:prstGeom prst="triangle">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54" name="Likbent triangel 53">
            <a:extLst>
              <a:ext uri="{FF2B5EF4-FFF2-40B4-BE49-F238E27FC236}">
                <a16:creationId xmlns:a16="http://schemas.microsoft.com/office/drawing/2014/main" id="{71019FFB-0605-4133-8848-E4989828B36A}"/>
              </a:ext>
            </a:extLst>
          </p:cNvPr>
          <p:cNvSpPr/>
          <p:nvPr/>
        </p:nvSpPr>
        <p:spPr>
          <a:xfrm>
            <a:off x="4957062" y="5235974"/>
            <a:ext cx="168232" cy="136238"/>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
        <p:nvSpPr>
          <p:cNvPr id="18" name="Likbent triangel 17">
            <a:extLst>
              <a:ext uri="{FF2B5EF4-FFF2-40B4-BE49-F238E27FC236}">
                <a16:creationId xmlns:a16="http://schemas.microsoft.com/office/drawing/2014/main" id="{F3BEB2AE-CD6B-46D8-B1D8-EBBFAAB9B1B3}"/>
              </a:ext>
            </a:extLst>
          </p:cNvPr>
          <p:cNvSpPr/>
          <p:nvPr/>
        </p:nvSpPr>
        <p:spPr>
          <a:xfrm flipV="1">
            <a:off x="4957062" y="2974210"/>
            <a:ext cx="168232" cy="136238"/>
          </a:xfrm>
          <a:prstGeom prst="triangle">
            <a:avLst/>
          </a:prstGeom>
          <a:solidFill>
            <a:srgbClr val="C4006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44000" tIns="144000" rIns="144000" bIns="144000" numCol="1" spcCol="0" rtlCol="0" fromWordArt="0" anchor="t" anchorCtr="0" forceAA="0" compatLnSpc="1">
            <a:prstTxWarp prst="textNoShape">
              <a:avLst/>
            </a:prstTxWarp>
            <a:noAutofit/>
          </a:bodyP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l"/>
            <a:endParaRPr lang="sv-SE" sz="1100" dirty="0">
              <a:latin typeface="+mj-lt"/>
            </a:endParaRPr>
          </a:p>
        </p:txBody>
      </p:sp>
    </p:spTree>
    <p:extLst>
      <p:ext uri="{BB962C8B-B14F-4D97-AF65-F5344CB8AC3E}">
        <p14:creationId xmlns:p14="http://schemas.microsoft.com/office/powerpoint/2010/main" val="2771732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9" y="342899"/>
            <a:ext cx="8426449" cy="1113955"/>
          </a:xfrm>
        </p:spPr>
        <p:txBody>
          <a:bodyPr/>
          <a:lstStyle/>
          <a:p>
            <a:r>
              <a:rPr lang="sv-SE" dirty="0" err="1"/>
              <a:t>Newly</a:t>
            </a:r>
            <a:r>
              <a:rPr lang="sv-SE" dirty="0"/>
              <a:t> </a:t>
            </a:r>
            <a:r>
              <a:rPr lang="sv-SE" dirty="0" err="1"/>
              <a:t>registered</a:t>
            </a:r>
            <a:r>
              <a:rPr lang="sv-SE" dirty="0"/>
              <a:t> </a:t>
            </a:r>
            <a:r>
              <a:rPr lang="sv-SE" dirty="0" err="1"/>
              <a:t>businesses</a:t>
            </a:r>
            <a:endParaRPr lang="sv-SE" dirty="0"/>
          </a:p>
        </p:txBody>
      </p:sp>
      <p:sp>
        <p:nvSpPr>
          <p:cNvPr id="8" name="textruta 7">
            <a:extLst>
              <a:ext uri="{FF2B5EF4-FFF2-40B4-BE49-F238E27FC236}">
                <a16:creationId xmlns:a16="http://schemas.microsoft.com/office/drawing/2014/main" id="{B79D6868-AEFB-4F6E-A0E9-CF7AB0F1BC33}"/>
              </a:ext>
            </a:extLst>
          </p:cNvPr>
          <p:cNvSpPr txBox="1"/>
          <p:nvPr/>
        </p:nvSpPr>
        <p:spPr>
          <a:xfrm>
            <a:off x="732409" y="5756989"/>
            <a:ext cx="2741456" cy="215444"/>
          </a:xfrm>
          <a:prstGeom prst="rect">
            <a:avLst/>
          </a:prstGeom>
          <a:noFill/>
        </p:spPr>
        <p:txBody>
          <a:bodyPr wrap="none" rtlCol="0">
            <a:spAutoFit/>
          </a:bodyPr>
          <a:lstStyle/>
          <a:p>
            <a:r>
              <a:rPr lang="en-US" sz="800" dirty="0"/>
              <a:t>Source: The Swedish Companies Registration Office</a:t>
            </a:r>
            <a:endParaRPr lang="sv-SE" sz="800" dirty="0"/>
          </a:p>
        </p:txBody>
      </p:sp>
      <p:sp>
        <p:nvSpPr>
          <p:cNvPr id="10" name="Rektangel 9">
            <a:extLst>
              <a:ext uri="{FF2B5EF4-FFF2-40B4-BE49-F238E27FC236}">
                <a16:creationId xmlns:a16="http://schemas.microsoft.com/office/drawing/2014/main" id="{5172B7A3-1950-454E-A840-C9FF0842E69C}"/>
              </a:ext>
            </a:extLst>
          </p:cNvPr>
          <p:cNvSpPr/>
          <p:nvPr/>
        </p:nvSpPr>
        <p:spPr>
          <a:xfrm>
            <a:off x="6755218" y="3429000"/>
            <a:ext cx="4704373" cy="2543433"/>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2" y="1282542"/>
            <a:ext cx="4704381" cy="2155012"/>
          </a:xfrm>
        </p:spPr>
        <p:txBody>
          <a:bodyPr/>
          <a:lstStyle/>
          <a:p>
            <a:pPr marL="342900" lvl="0" indent="-342900">
              <a:lnSpc>
                <a:spcPct val="107000"/>
              </a:lnSpc>
              <a:spcAft>
                <a:spcPts val="800"/>
              </a:spcAft>
              <a:buFont typeface="Arial" panose="020B0604020202020204" pitchFamily="34" charset="0"/>
              <a:buChar char="•"/>
              <a:tabLst>
                <a:tab pos="457200" algn="l"/>
              </a:tabLst>
            </a:pPr>
            <a:r>
              <a:rPr lang="en-US" sz="1200" dirty="0">
                <a:effectLst/>
                <a:ea typeface="Minion Pro"/>
                <a:cs typeface="Times New Roman" panose="02020603050405020304" pitchFamily="18" charset="0"/>
              </a:rPr>
              <a:t>The second quarter saw 9,022 new companies start up in the Stockholm region. In comparison to the second quarter of 2021, this means almost no change. </a:t>
            </a:r>
            <a:endParaRPr lang="sv-SE" sz="1200" dirty="0">
              <a:effectLst/>
              <a:ea typeface="Minion Pro"/>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US" sz="1200" dirty="0" err="1">
                <a:effectLst/>
                <a:ea typeface="Minion Pro"/>
                <a:cs typeface="Times New Roman" panose="02020603050405020304" pitchFamily="18" charset="0"/>
              </a:rPr>
              <a:t>Örebro</a:t>
            </a:r>
            <a:r>
              <a:rPr lang="en-US" sz="1200" dirty="0">
                <a:effectLst/>
                <a:ea typeface="Minion Pro"/>
                <a:cs typeface="Times New Roman" panose="02020603050405020304" pitchFamily="18" charset="0"/>
              </a:rPr>
              <a:t> and Uppsala Counties accounted for the greatest increase in new companies.</a:t>
            </a:r>
            <a:endParaRPr lang="sv-SE" sz="1200" dirty="0">
              <a:effectLst/>
              <a:ea typeface="Minion Pro"/>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pPr>
            <a:r>
              <a:rPr lang="en-US" sz="1200" dirty="0">
                <a:effectLst/>
                <a:ea typeface="Minion Pro"/>
                <a:cs typeface="Times New Roman" panose="02020603050405020304" pitchFamily="18" charset="0"/>
              </a:rPr>
              <a:t>According to the seasonally adjusted figures, the rate of start-ups is at its highest point for ten years.</a:t>
            </a:r>
            <a:endParaRPr lang="sv-SE" sz="1200" dirty="0">
              <a:effectLst/>
              <a:ea typeface="Minion Pro"/>
              <a:cs typeface="Times New Roman" panose="02020603050405020304" pitchFamily="18" charset="0"/>
            </a:endParaRP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3"/>
            <a:ext cx="848309" cy="184666"/>
          </a:xfrm>
          <a:prstGeom prst="rect">
            <a:avLst/>
          </a:prstGeom>
          <a:noFill/>
        </p:spPr>
        <p:txBody>
          <a:bodyPr wrap="none" rtlCol="0">
            <a:spAutoFit/>
          </a:bodyPr>
          <a:lstStyle/>
          <a:p>
            <a:r>
              <a:rPr lang="sv-SE" sz="600" dirty="0"/>
              <a:t>*Last </a:t>
            </a:r>
            <a:r>
              <a:rPr lang="sv-SE" sz="600" dirty="0" err="1"/>
              <a:t>four</a:t>
            </a:r>
            <a:r>
              <a:rPr lang="sv-SE" sz="600" dirty="0"/>
              <a:t> </a:t>
            </a:r>
            <a:r>
              <a:rPr lang="sv-SE" sz="600" dirty="0" err="1"/>
              <a:t>quarters</a:t>
            </a:r>
            <a:endParaRPr lang="sv-SE" sz="600" dirty="0"/>
          </a:p>
        </p:txBody>
      </p:sp>
      <p:sp>
        <p:nvSpPr>
          <p:cNvPr id="25" name="textruta 24">
            <a:extLst>
              <a:ext uri="{FF2B5EF4-FFF2-40B4-BE49-F238E27FC236}">
                <a16:creationId xmlns:a16="http://schemas.microsoft.com/office/drawing/2014/main" id="{6AEEC28D-7035-4B16-8EEC-D32667B73FBA}"/>
              </a:ext>
            </a:extLst>
          </p:cNvPr>
          <p:cNvSpPr txBox="1"/>
          <p:nvPr/>
        </p:nvSpPr>
        <p:spPr>
          <a:xfrm>
            <a:off x="732409" y="1453192"/>
            <a:ext cx="3882794" cy="492443"/>
          </a:xfrm>
          <a:prstGeom prst="rect">
            <a:avLst/>
          </a:prstGeom>
          <a:noFill/>
        </p:spPr>
        <p:txBody>
          <a:bodyPr wrap="none" rtlCol="0">
            <a:spAutoFit/>
          </a:bodyPr>
          <a:lstStyle/>
          <a:p>
            <a:r>
              <a:rPr lang="en-US" sz="1400" b="1" dirty="0"/>
              <a:t>The number of newly registered businesses</a:t>
            </a:r>
            <a:r>
              <a:rPr lang="sv-SE" sz="1400" dirty="0"/>
              <a:t/>
            </a:r>
            <a:br>
              <a:rPr lang="sv-SE" sz="1400" dirty="0"/>
            </a:br>
            <a:r>
              <a:rPr lang="sv-SE" sz="1200" dirty="0" err="1"/>
              <a:t>Deseasonalized</a:t>
            </a:r>
            <a:r>
              <a:rPr lang="sv-SE" sz="1200" dirty="0"/>
              <a:t> </a:t>
            </a:r>
            <a:r>
              <a:rPr lang="sv-SE" sz="1200" dirty="0" err="1"/>
              <a:t>values</a:t>
            </a:r>
            <a:r>
              <a:rPr lang="sv-SE" sz="1200" dirty="0"/>
              <a:t> (</a:t>
            </a:r>
            <a:r>
              <a:rPr lang="sv-SE" sz="1200" dirty="0" err="1"/>
              <a:t>moving</a:t>
            </a:r>
            <a:r>
              <a:rPr lang="sv-SE" sz="1200" dirty="0"/>
              <a:t> </a:t>
            </a:r>
            <a:r>
              <a:rPr lang="sv-SE" sz="1200" dirty="0" err="1"/>
              <a:t>average</a:t>
            </a:r>
            <a:r>
              <a:rPr lang="sv-SE" sz="1200" dirty="0"/>
              <a:t>)</a:t>
            </a:r>
            <a:endParaRPr lang="sv-SE" sz="1400" dirty="0"/>
          </a:p>
        </p:txBody>
      </p:sp>
      <p:graphicFrame>
        <p:nvGraphicFramePr>
          <p:cNvPr id="26" name="Tabell 25">
            <a:extLst>
              <a:ext uri="{FF2B5EF4-FFF2-40B4-BE49-F238E27FC236}">
                <a16:creationId xmlns:a16="http://schemas.microsoft.com/office/drawing/2014/main" id="{939CDD42-BDD7-4554-B633-F6201AB90704}"/>
              </a:ext>
            </a:extLst>
          </p:cNvPr>
          <p:cNvGraphicFramePr>
            <a:graphicFrameLocks noGrp="1"/>
          </p:cNvGraphicFramePr>
          <p:nvPr>
            <p:extLst>
              <p:ext uri="{D42A27DB-BD31-4B8C-83A1-F6EECF244321}">
                <p14:modId xmlns:p14="http://schemas.microsoft.com/office/powerpoint/2010/main" val="1788146792"/>
              </p:ext>
            </p:extLst>
          </p:nvPr>
        </p:nvGraphicFramePr>
        <p:xfrm>
          <a:off x="6845181" y="3637350"/>
          <a:ext cx="4435010" cy="2232218"/>
        </p:xfrm>
        <a:graphic>
          <a:graphicData uri="http://schemas.openxmlformats.org/drawingml/2006/table">
            <a:tbl>
              <a:tblPr bandRow="1">
                <a:tableStyleId>{2D5ABB26-0587-4C30-8999-92F81FD0307C}</a:tableStyleId>
              </a:tblPr>
              <a:tblGrid>
                <a:gridCol w="1448695">
                  <a:extLst>
                    <a:ext uri="{9D8B030D-6E8A-4147-A177-3AD203B41FA5}">
                      <a16:colId xmlns:a16="http://schemas.microsoft.com/office/drawing/2014/main" val="1678076792"/>
                    </a:ext>
                  </a:extLst>
                </a:gridCol>
                <a:gridCol w="643400">
                  <a:extLst>
                    <a:ext uri="{9D8B030D-6E8A-4147-A177-3AD203B41FA5}">
                      <a16:colId xmlns:a16="http://schemas.microsoft.com/office/drawing/2014/main" val="2601369493"/>
                    </a:ext>
                  </a:extLst>
                </a:gridCol>
                <a:gridCol w="729934">
                  <a:extLst>
                    <a:ext uri="{9D8B030D-6E8A-4147-A177-3AD203B41FA5}">
                      <a16:colId xmlns:a16="http://schemas.microsoft.com/office/drawing/2014/main" val="2395970223"/>
                    </a:ext>
                  </a:extLst>
                </a:gridCol>
                <a:gridCol w="577864">
                  <a:extLst>
                    <a:ext uri="{9D8B030D-6E8A-4147-A177-3AD203B41FA5}">
                      <a16:colId xmlns:a16="http://schemas.microsoft.com/office/drawing/2014/main" val="3235649811"/>
                    </a:ext>
                  </a:extLst>
                </a:gridCol>
                <a:gridCol w="527175">
                  <a:extLst>
                    <a:ext uri="{9D8B030D-6E8A-4147-A177-3AD203B41FA5}">
                      <a16:colId xmlns:a16="http://schemas.microsoft.com/office/drawing/2014/main" val="1050073455"/>
                    </a:ext>
                  </a:extLst>
                </a:gridCol>
                <a:gridCol w="507942">
                  <a:extLst>
                    <a:ext uri="{9D8B030D-6E8A-4147-A177-3AD203B41FA5}">
                      <a16:colId xmlns:a16="http://schemas.microsoft.com/office/drawing/2014/main" val="3827523272"/>
                    </a:ext>
                  </a:extLst>
                </a:gridCol>
              </a:tblGrid>
              <a:tr h="159067">
                <a:tc>
                  <a:txBody>
                    <a:bodyPr/>
                    <a:lstStyle/>
                    <a:p>
                      <a:pPr algn="ctr" rtl="0" fontAlgn="b"/>
                      <a:r>
                        <a:rPr lang="sv-SE" sz="700" b="0" i="0" u="none" strike="noStrike" dirty="0">
                          <a:solidFill>
                            <a:srgbClr val="000000"/>
                          </a:solidFill>
                          <a:effectLst/>
                          <a:latin typeface="Futura Std Book" panose="020B0502020204020303" pitchFamily="34" charset="0"/>
                        </a:rPr>
                        <a:t> </a:t>
                      </a:r>
                    </a:p>
                  </a:txBody>
                  <a:tcPr marL="9525" marR="9525" marT="9525" marB="0" anchor="b"/>
                </a:tc>
                <a:tc>
                  <a:txBody>
                    <a:bodyPr/>
                    <a:lstStyle/>
                    <a:p>
                      <a:pPr algn="ctr" rtl="0" fontAlgn="b"/>
                      <a:r>
                        <a:rPr lang="sv-SE" sz="700" u="none" strike="noStrike" dirty="0" err="1">
                          <a:effectLst/>
                        </a:rPr>
                        <a:t>Number</a:t>
                      </a:r>
                      <a:endParaRPr lang="sv-SE" sz="700" b="0" i="0" u="none" strike="noStrike" dirty="0">
                        <a:solidFill>
                          <a:srgbClr val="000000"/>
                        </a:solidFill>
                        <a:effectLst/>
                        <a:latin typeface="Futura Std Book" panose="020B0502020204020303" pitchFamily="34" charset="0"/>
                      </a:endParaRPr>
                    </a:p>
                  </a:txBody>
                  <a:tcPr marL="9525" marR="9525" marT="9525" marB="0" anchor="b"/>
                </a:tc>
                <a:tc gridSpan="2">
                  <a:txBody>
                    <a:bodyPr/>
                    <a:lstStyle/>
                    <a:p>
                      <a:pPr algn="ctr" rtl="0" fontAlgn="b"/>
                      <a:r>
                        <a:rPr lang="sv-SE" sz="700" u="none" strike="noStrike" dirty="0">
                          <a:effectLst/>
                        </a:rPr>
                        <a:t>Change (%)</a:t>
                      </a:r>
                      <a:endParaRPr lang="sv-SE" sz="700" b="0" i="0" u="none" strike="noStrike" dirty="0">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700" u="none" strike="noStrike">
                          <a:effectLst/>
                        </a:rPr>
                        <a:t>R12*</a:t>
                      </a:r>
                      <a:endParaRPr lang="sv-SE" sz="7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67021">
                <a:tc>
                  <a:txBody>
                    <a:bodyPr/>
                    <a:lstStyle/>
                    <a:p>
                      <a:pPr algn="ctr" rtl="0" fontAlgn="b"/>
                      <a:r>
                        <a:rPr lang="sv-SE" sz="700" b="0" i="0" u="none" strike="noStrike" dirty="0">
                          <a:solidFill>
                            <a:srgbClr val="000000"/>
                          </a:solidFill>
                          <a:effectLst/>
                          <a:latin typeface="Futura Std Book" panose="020B0502020204020303" pitchFamily="34" charset="0"/>
                        </a:rPr>
                        <a:t> </a:t>
                      </a:r>
                    </a:p>
                  </a:txBody>
                  <a:tcPr marL="9525" marR="9525" marT="9525" marB="0" anchor="b"/>
                </a:tc>
                <a:tc>
                  <a:txBody>
                    <a:bodyPr/>
                    <a:lstStyle/>
                    <a:p>
                      <a:pPr algn="ctr" rtl="0" fontAlgn="b"/>
                      <a:r>
                        <a:rPr lang="sv-SE" sz="700" u="none" strike="noStrike" dirty="0">
                          <a:effectLst/>
                        </a:rPr>
                        <a:t>2022 Q2</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u="none" strike="noStrike" dirty="0">
                          <a:effectLst/>
                        </a:rPr>
                        <a:t>-1 year</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u="none" strike="noStrike" dirty="0">
                          <a:effectLst/>
                        </a:rPr>
                        <a:t>-5 </a:t>
                      </a:r>
                      <a:r>
                        <a:rPr lang="sv-SE" sz="700" u="none" strike="noStrike" dirty="0" err="1">
                          <a:effectLst/>
                        </a:rPr>
                        <a:t>years</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u="none" strike="noStrike" dirty="0" err="1">
                          <a:effectLst/>
                        </a:rPr>
                        <a:t>Number</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u="none" strike="noStrike" dirty="0" err="1">
                          <a:effectLst/>
                        </a:rPr>
                        <a:t>Ch</a:t>
                      </a:r>
                      <a:r>
                        <a:rPr lang="sv-SE" sz="700" u="none" strike="noStrike" dirty="0">
                          <a:effectLst/>
                        </a:rPr>
                        <a:t>., %</a:t>
                      </a:r>
                      <a:endParaRPr lang="sv-SE" sz="700" b="0" i="0" u="none" strike="noStrike" dirty="0">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190613">
                <a:tc>
                  <a:txBody>
                    <a:bodyPr/>
                    <a:lstStyle/>
                    <a:p>
                      <a:pPr marL="0" algn="l" defTabSz="914400" rtl="0" eaLnBrk="1" fontAlgn="b" latinLnBrk="0" hangingPunct="1"/>
                      <a:r>
                        <a:rPr lang="sv-SE" sz="800" b="1" u="none" strike="noStrike" kern="1200" dirty="0">
                          <a:effectLst/>
                        </a:rPr>
                        <a:t>The Stockholm Region</a:t>
                      </a:r>
                      <a:endParaRPr lang="sv-SE" sz="800" b="1"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1" i="0" u="none" strike="noStrike">
                          <a:solidFill>
                            <a:srgbClr val="000000"/>
                          </a:solidFill>
                          <a:effectLst/>
                          <a:latin typeface="Futura Std Book" panose="020B0502020204020303"/>
                        </a:rPr>
                        <a:t>9 022</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6</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40 401</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2</a:t>
                      </a:r>
                    </a:p>
                  </a:txBody>
                  <a:tcPr marL="9525" marR="9525" marT="9525" marB="0" anchor="b"/>
                </a:tc>
                <a:extLst>
                  <a:ext uri="{0D108BD9-81ED-4DB2-BD59-A6C34878D82A}">
                    <a16:rowId xmlns:a16="http://schemas.microsoft.com/office/drawing/2014/main" val="1544414373"/>
                  </a:ext>
                </a:extLst>
              </a:tr>
              <a:tr h="190613">
                <a:tc>
                  <a:txBody>
                    <a:bodyPr/>
                    <a:lstStyle/>
                    <a:p>
                      <a:pPr marL="0" algn="l" defTabSz="914400" rtl="0" eaLnBrk="1" fontAlgn="b" latinLnBrk="0" hangingPunct="1"/>
                      <a:r>
                        <a:rPr lang="sv-SE" sz="800" b="1" u="none" strike="noStrike" kern="1200" dirty="0">
                          <a:effectLst/>
                        </a:rPr>
                        <a:t>Rest of Sweden</a:t>
                      </a:r>
                      <a:endParaRPr lang="sv-SE" sz="800" b="1"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1" i="0" u="none" strike="noStrike">
                          <a:solidFill>
                            <a:srgbClr val="000000"/>
                          </a:solidFill>
                          <a:effectLst/>
                          <a:latin typeface="Futura Std Book" panose="020B0502020204020303"/>
                        </a:rPr>
                        <a:t>8 318</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-6</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15</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37 714</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a:t>
                      </a:r>
                    </a:p>
                  </a:txBody>
                  <a:tcPr marL="9525" marR="9525" marT="9525" marB="0" anchor="b"/>
                </a:tc>
                <a:extLst>
                  <a:ext uri="{0D108BD9-81ED-4DB2-BD59-A6C34878D82A}">
                    <a16:rowId xmlns:a16="http://schemas.microsoft.com/office/drawing/2014/main" val="4178915708"/>
                  </a:ext>
                </a:extLst>
              </a:tr>
              <a:tr h="190613">
                <a:tc>
                  <a:txBody>
                    <a:bodyPr/>
                    <a:lstStyle/>
                    <a:p>
                      <a:pPr marL="0" algn="l" defTabSz="914400" rtl="0" eaLnBrk="1" fontAlgn="b" latinLnBrk="0" hangingPunct="1"/>
                      <a:r>
                        <a:rPr lang="sv-SE" sz="800" u="none" strike="noStrike" kern="1200" dirty="0">
                          <a:effectLst/>
                        </a:rPr>
                        <a:t>Stockholm County</a:t>
                      </a:r>
                      <a:endParaRPr lang="sv-SE" sz="800" b="0"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0" i="0" u="none" strike="noStrike">
                          <a:solidFill>
                            <a:srgbClr val="000000"/>
                          </a:solidFill>
                          <a:effectLst/>
                          <a:latin typeface="Futura Std Book" panose="020B0502020204020303"/>
                        </a:rPr>
                        <a:t>6 089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27 067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a:t>
                      </a:r>
                    </a:p>
                  </a:txBody>
                  <a:tcPr marL="9525" marR="9525" marT="9525" marB="0" anchor="b"/>
                </a:tc>
                <a:extLst>
                  <a:ext uri="{0D108BD9-81ED-4DB2-BD59-A6C34878D82A}">
                    <a16:rowId xmlns:a16="http://schemas.microsoft.com/office/drawing/2014/main" val="1554613420"/>
                  </a:ext>
                </a:extLst>
              </a:tr>
              <a:tr h="190613">
                <a:tc>
                  <a:txBody>
                    <a:bodyPr/>
                    <a:lstStyle/>
                    <a:p>
                      <a:pPr marL="0" algn="l" defTabSz="914400" rtl="0" eaLnBrk="1" fontAlgn="b" latinLnBrk="0" hangingPunct="1"/>
                      <a:r>
                        <a:rPr lang="sv-SE" sz="800" u="none" strike="noStrike" kern="1200" dirty="0">
                          <a:effectLst/>
                        </a:rPr>
                        <a:t>Uppsala County</a:t>
                      </a:r>
                      <a:endParaRPr lang="sv-SE" sz="800" b="0"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0" i="0" u="none" strike="noStrike">
                          <a:solidFill>
                            <a:srgbClr val="000000"/>
                          </a:solidFill>
                          <a:effectLst/>
                          <a:latin typeface="Futura Std Book" panose="020B0502020204020303"/>
                        </a:rPr>
                        <a:t>538</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2 352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a:t>
                      </a:r>
                    </a:p>
                  </a:txBody>
                  <a:tcPr marL="9525" marR="9525" marT="9525" marB="0" anchor="b"/>
                </a:tc>
                <a:extLst>
                  <a:ext uri="{0D108BD9-81ED-4DB2-BD59-A6C34878D82A}">
                    <a16:rowId xmlns:a16="http://schemas.microsoft.com/office/drawing/2014/main" val="923977588"/>
                  </a:ext>
                </a:extLst>
              </a:tr>
              <a:tr h="190613">
                <a:tc>
                  <a:txBody>
                    <a:bodyPr/>
                    <a:lstStyle/>
                    <a:p>
                      <a:pPr marL="0" algn="l" defTabSz="914400" rtl="0" eaLnBrk="1" fontAlgn="b" latinLnBrk="0" hangingPunct="1"/>
                      <a:r>
                        <a:rPr lang="sv-SE" sz="800" u="none" strike="noStrike" kern="1200" dirty="0">
                          <a:effectLst/>
                        </a:rPr>
                        <a:t>Södermanland County</a:t>
                      </a:r>
                      <a:endParaRPr lang="sv-SE" sz="800" b="0"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0" i="0" u="none" strike="noStrike">
                          <a:solidFill>
                            <a:srgbClr val="000000"/>
                          </a:solidFill>
                          <a:effectLst/>
                          <a:latin typeface="Futura Std Book" panose="020B0502020204020303"/>
                        </a:rPr>
                        <a:t>368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1 806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a:t>
                      </a:r>
                    </a:p>
                  </a:txBody>
                  <a:tcPr marL="9525" marR="9525" marT="9525" marB="0" anchor="b"/>
                </a:tc>
                <a:extLst>
                  <a:ext uri="{0D108BD9-81ED-4DB2-BD59-A6C34878D82A}">
                    <a16:rowId xmlns:a16="http://schemas.microsoft.com/office/drawing/2014/main" val="2632995549"/>
                  </a:ext>
                </a:extLst>
              </a:tr>
              <a:tr h="190613">
                <a:tc>
                  <a:txBody>
                    <a:bodyPr/>
                    <a:lstStyle/>
                    <a:p>
                      <a:pPr marL="0" algn="l" defTabSz="914400" rtl="0" eaLnBrk="1" fontAlgn="b" latinLnBrk="0" hangingPunct="1"/>
                      <a:r>
                        <a:rPr lang="sv-SE" sz="800" u="none" strike="noStrike" kern="1200" dirty="0">
                          <a:effectLst/>
                        </a:rPr>
                        <a:t>Östergötland County</a:t>
                      </a:r>
                      <a:endParaRPr lang="sv-SE" sz="800" b="0"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0" i="0" u="none" strike="noStrike">
                          <a:solidFill>
                            <a:srgbClr val="000000"/>
                          </a:solidFill>
                          <a:effectLst/>
                          <a:latin typeface="Futura Std Book" panose="020B0502020204020303"/>
                        </a:rPr>
                        <a:t>563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2 544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a:t>
                      </a:r>
                    </a:p>
                  </a:txBody>
                  <a:tcPr marL="9525" marR="9525" marT="9525" marB="0" anchor="b"/>
                </a:tc>
                <a:extLst>
                  <a:ext uri="{0D108BD9-81ED-4DB2-BD59-A6C34878D82A}">
                    <a16:rowId xmlns:a16="http://schemas.microsoft.com/office/drawing/2014/main" val="1272737229"/>
                  </a:ext>
                </a:extLst>
              </a:tr>
              <a:tr h="190613">
                <a:tc>
                  <a:txBody>
                    <a:bodyPr/>
                    <a:lstStyle/>
                    <a:p>
                      <a:pPr marL="0" algn="l" defTabSz="914400" rtl="0" eaLnBrk="1" fontAlgn="b" latinLnBrk="0" hangingPunct="1"/>
                      <a:r>
                        <a:rPr lang="sv-SE" sz="800" u="none" strike="noStrike" kern="1200" dirty="0">
                          <a:effectLst/>
                        </a:rPr>
                        <a:t>Örebro County</a:t>
                      </a:r>
                      <a:endParaRPr lang="sv-SE" sz="800" b="0"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0" i="0" u="none" strike="noStrike">
                          <a:solidFill>
                            <a:srgbClr val="000000"/>
                          </a:solidFill>
                          <a:effectLst/>
                          <a:latin typeface="Futura Std Book" panose="020B0502020204020303"/>
                        </a:rPr>
                        <a:t>396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1 759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0</a:t>
                      </a:r>
                    </a:p>
                  </a:txBody>
                  <a:tcPr marL="9525" marR="9525" marT="9525" marB="0" anchor="b"/>
                </a:tc>
                <a:extLst>
                  <a:ext uri="{0D108BD9-81ED-4DB2-BD59-A6C34878D82A}">
                    <a16:rowId xmlns:a16="http://schemas.microsoft.com/office/drawing/2014/main" val="2904050235"/>
                  </a:ext>
                </a:extLst>
              </a:tr>
              <a:tr h="190613">
                <a:tc>
                  <a:txBody>
                    <a:bodyPr/>
                    <a:lstStyle/>
                    <a:p>
                      <a:pPr marL="0" algn="l" defTabSz="914400" rtl="0" eaLnBrk="1" fontAlgn="b" latinLnBrk="0" hangingPunct="1"/>
                      <a:r>
                        <a:rPr lang="sv-SE" sz="800" u="none" strike="noStrike" kern="1200" dirty="0">
                          <a:effectLst/>
                        </a:rPr>
                        <a:t>Västmanland County</a:t>
                      </a:r>
                      <a:endParaRPr lang="sv-SE" sz="800" b="0"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0" i="0" u="none" strike="noStrike">
                          <a:solidFill>
                            <a:srgbClr val="000000"/>
                          </a:solidFill>
                          <a:effectLst/>
                          <a:latin typeface="Futura Std Book" panose="020B0502020204020303"/>
                        </a:rPr>
                        <a:t>341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1 633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a:t>
                      </a:r>
                    </a:p>
                  </a:txBody>
                  <a:tcPr marL="9525" marR="9525" marT="9525" marB="0" anchor="b"/>
                </a:tc>
                <a:extLst>
                  <a:ext uri="{0D108BD9-81ED-4DB2-BD59-A6C34878D82A}">
                    <a16:rowId xmlns:a16="http://schemas.microsoft.com/office/drawing/2014/main" val="2274722386"/>
                  </a:ext>
                </a:extLst>
              </a:tr>
              <a:tr h="190613">
                <a:tc>
                  <a:txBody>
                    <a:bodyPr/>
                    <a:lstStyle/>
                    <a:p>
                      <a:pPr marL="0" algn="l" defTabSz="914400" rtl="0" eaLnBrk="1" fontAlgn="b" latinLnBrk="0" hangingPunct="1"/>
                      <a:r>
                        <a:rPr lang="sv-SE" sz="800" u="none" strike="noStrike" kern="1200" dirty="0">
                          <a:effectLst/>
                        </a:rPr>
                        <a:t>Dalarna County</a:t>
                      </a:r>
                      <a:endParaRPr lang="sv-SE" sz="800" b="0"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0" i="0" u="none" strike="noStrike">
                          <a:solidFill>
                            <a:srgbClr val="000000"/>
                          </a:solidFill>
                          <a:effectLst/>
                          <a:latin typeface="Futura Std Book" panose="020B0502020204020303"/>
                        </a:rPr>
                        <a:t>399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1 677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a:t>
                      </a:r>
                    </a:p>
                  </a:txBody>
                  <a:tcPr marL="9525" marR="9525" marT="9525" marB="0" anchor="b"/>
                </a:tc>
                <a:extLst>
                  <a:ext uri="{0D108BD9-81ED-4DB2-BD59-A6C34878D82A}">
                    <a16:rowId xmlns:a16="http://schemas.microsoft.com/office/drawing/2014/main" val="2828395267"/>
                  </a:ext>
                </a:extLst>
              </a:tr>
              <a:tr h="190613">
                <a:tc>
                  <a:txBody>
                    <a:bodyPr/>
                    <a:lstStyle/>
                    <a:p>
                      <a:pPr marL="0" algn="l" defTabSz="914400" rtl="0" eaLnBrk="1" fontAlgn="b" latinLnBrk="0" hangingPunct="1"/>
                      <a:r>
                        <a:rPr lang="sv-SE" sz="800" u="none" strike="noStrike" kern="1200" dirty="0">
                          <a:effectLst/>
                        </a:rPr>
                        <a:t>Gävleborg County</a:t>
                      </a:r>
                      <a:endParaRPr lang="sv-SE" sz="800" b="0"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0" i="0" u="none" strike="noStrike">
                          <a:solidFill>
                            <a:srgbClr val="000000"/>
                          </a:solidFill>
                          <a:effectLst/>
                          <a:latin typeface="Futura Std Book" panose="020B0502020204020303"/>
                        </a:rPr>
                        <a:t>328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1 563</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11</a:t>
                      </a:r>
                    </a:p>
                  </a:txBody>
                  <a:tcPr marL="9525" marR="9525" marT="9525" marB="0" anchor="b"/>
                </a:tc>
                <a:extLst>
                  <a:ext uri="{0D108BD9-81ED-4DB2-BD59-A6C34878D82A}">
                    <a16:rowId xmlns:a16="http://schemas.microsoft.com/office/drawing/2014/main" val="3033885077"/>
                  </a:ext>
                </a:extLst>
              </a:tr>
            </a:tbl>
          </a:graphicData>
        </a:graphic>
      </p:graphicFrame>
      <p:sp>
        <p:nvSpPr>
          <p:cNvPr id="29" name="textruta 28">
            <a:extLst>
              <a:ext uri="{FF2B5EF4-FFF2-40B4-BE49-F238E27FC236}">
                <a16:creationId xmlns:a16="http://schemas.microsoft.com/office/drawing/2014/main" id="{8A0C9E91-2DAF-4976-AAF5-3AEF2CF79889}"/>
              </a:ext>
            </a:extLst>
          </p:cNvPr>
          <p:cNvSpPr txBox="1"/>
          <p:nvPr/>
        </p:nvSpPr>
        <p:spPr>
          <a:xfrm>
            <a:off x="6755212" y="3446110"/>
            <a:ext cx="2266967" cy="276999"/>
          </a:xfrm>
          <a:prstGeom prst="rect">
            <a:avLst/>
          </a:prstGeom>
          <a:noFill/>
        </p:spPr>
        <p:txBody>
          <a:bodyPr wrap="none" rtlCol="0">
            <a:spAutoFit/>
          </a:bodyPr>
          <a:lstStyle/>
          <a:p>
            <a:r>
              <a:rPr lang="sv-SE" sz="1200" b="1" dirty="0" err="1">
                <a:cs typeface="Arial" panose="020B0604020202020204" pitchFamily="34" charset="0"/>
              </a:rPr>
              <a:t>Newly</a:t>
            </a:r>
            <a:r>
              <a:rPr lang="sv-SE" sz="1200" b="1" dirty="0">
                <a:cs typeface="Arial" panose="020B0604020202020204" pitchFamily="34" charset="0"/>
              </a:rPr>
              <a:t> </a:t>
            </a:r>
            <a:r>
              <a:rPr lang="sv-SE" sz="1200" b="1" dirty="0" err="1">
                <a:cs typeface="Arial" panose="020B0604020202020204" pitchFamily="34" charset="0"/>
              </a:rPr>
              <a:t>registered</a:t>
            </a:r>
            <a:r>
              <a:rPr lang="sv-SE" sz="1200" b="1" dirty="0">
                <a:cs typeface="Arial" panose="020B0604020202020204" pitchFamily="34" charset="0"/>
              </a:rPr>
              <a:t> </a:t>
            </a:r>
            <a:r>
              <a:rPr lang="sv-SE" sz="1200" b="1" dirty="0" err="1">
                <a:cs typeface="Arial" panose="020B0604020202020204" pitchFamily="34" charset="0"/>
              </a:rPr>
              <a:t>businesses</a:t>
            </a:r>
            <a:endParaRPr lang="sv-SE" sz="1200" b="1" dirty="0">
              <a:cs typeface="Arial" panose="020B0604020202020204" pitchFamily="34" charset="0"/>
            </a:endParaRPr>
          </a:p>
        </p:txBody>
      </p:sp>
      <p:graphicFrame>
        <p:nvGraphicFramePr>
          <p:cNvPr id="3" name="Diagram 2">
            <a:extLst>
              <a:ext uri="{FF2B5EF4-FFF2-40B4-BE49-F238E27FC236}">
                <a16:creationId xmlns:a16="http://schemas.microsoft.com/office/drawing/2014/main" id="{107CA260-73AD-4D60-ADA1-1BE604A1F294}"/>
              </a:ext>
            </a:extLst>
          </p:cNvPr>
          <p:cNvGraphicFramePr>
            <a:graphicFrameLocks/>
          </p:cNvGraphicFramePr>
          <p:nvPr>
            <p:extLst>
              <p:ext uri="{D42A27DB-BD31-4B8C-83A1-F6EECF244321}">
                <p14:modId xmlns:p14="http://schemas.microsoft.com/office/powerpoint/2010/main" val="3812110597"/>
              </p:ext>
            </p:extLst>
          </p:nvPr>
        </p:nvGraphicFramePr>
        <p:xfrm>
          <a:off x="732406" y="1999376"/>
          <a:ext cx="6022803" cy="387019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312298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5" y="342899"/>
            <a:ext cx="8426449" cy="1113955"/>
          </a:xfrm>
        </p:spPr>
        <p:txBody>
          <a:bodyPr/>
          <a:lstStyle/>
          <a:p>
            <a:r>
              <a:rPr lang="sv-SE" dirty="0"/>
              <a:t>Company </a:t>
            </a:r>
            <a:r>
              <a:rPr lang="sv-SE" dirty="0" err="1"/>
              <a:t>bankruptcies</a:t>
            </a:r>
            <a:endParaRPr lang="sv-SE" dirty="0"/>
          </a:p>
        </p:txBody>
      </p:sp>
      <p:sp>
        <p:nvSpPr>
          <p:cNvPr id="8" name="textruta 7">
            <a:extLst>
              <a:ext uri="{FF2B5EF4-FFF2-40B4-BE49-F238E27FC236}">
                <a16:creationId xmlns:a16="http://schemas.microsoft.com/office/drawing/2014/main" id="{B79D6868-AEFB-4F6E-A0E9-CF7AB0F1BC33}"/>
              </a:ext>
            </a:extLst>
          </p:cNvPr>
          <p:cNvSpPr txBox="1"/>
          <p:nvPr/>
        </p:nvSpPr>
        <p:spPr>
          <a:xfrm>
            <a:off x="732405" y="5756989"/>
            <a:ext cx="1435008" cy="215444"/>
          </a:xfrm>
          <a:prstGeom prst="rect">
            <a:avLst/>
          </a:prstGeom>
          <a:noFill/>
        </p:spPr>
        <p:txBody>
          <a:bodyPr wrap="none" rtlCol="0">
            <a:spAutoFit/>
          </a:bodyPr>
          <a:lstStyle/>
          <a:p>
            <a:r>
              <a:rPr lang="sv-SE" sz="800" dirty="0"/>
              <a:t>Source: </a:t>
            </a:r>
            <a:r>
              <a:rPr lang="sv-SE" sz="800" dirty="0" err="1"/>
              <a:t>Statistics</a:t>
            </a:r>
            <a:r>
              <a:rPr lang="sv-SE" sz="800" dirty="0"/>
              <a:t> Sweden</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0"/>
            <a:ext cx="4722412" cy="2543434"/>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5" y="1626130"/>
            <a:ext cx="4722412" cy="1802869"/>
          </a:xfrm>
        </p:spPr>
        <p:txBody>
          <a:bodyPr/>
          <a:lstStyle/>
          <a:p>
            <a:pPr marL="342900" lvl="0" indent="-342900">
              <a:lnSpc>
                <a:spcPct val="107000"/>
              </a:lnSpc>
              <a:spcAft>
                <a:spcPts val="800"/>
              </a:spcAft>
              <a:buFont typeface="Arial" panose="020B0604020202020204" pitchFamily="34" charset="0"/>
              <a:buChar char="•"/>
              <a:tabLst>
                <a:tab pos="457200" algn="l"/>
              </a:tabLst>
            </a:pPr>
            <a:r>
              <a:rPr lang="en-US" sz="1400" dirty="0">
                <a:effectLst/>
                <a:ea typeface="Minion Pro" panose="02040503050201020203"/>
                <a:cs typeface="Times New Roman" panose="02020603050405020304" pitchFamily="18" charset="0"/>
              </a:rPr>
              <a:t>Company bankruptcies decreased slightly across the Stockholm region in the quarter.</a:t>
            </a:r>
            <a:endParaRPr lang="sv-SE" sz="1400" dirty="0">
              <a:effectLst/>
              <a:ea typeface="Minion Pro" panose="02040503050201020203"/>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US" sz="1400" dirty="0">
                <a:effectLst/>
                <a:ea typeface="Minion Pro" panose="02040503050201020203"/>
                <a:cs typeface="Times New Roman" panose="02020603050405020304" pitchFamily="18" charset="0"/>
              </a:rPr>
              <a:t>Most notably, bankruptcies are on the rise in the wood, wood products, travel agency and tour operator sectors. </a:t>
            </a:r>
            <a:endParaRPr lang="sv-SE" sz="1400" dirty="0">
              <a:effectLst/>
              <a:ea typeface="Minion Pro" panose="02040503050201020203"/>
              <a:cs typeface="Times New Roman" panose="02020603050405020304" pitchFamily="18" charset="0"/>
            </a:endParaRPr>
          </a:p>
          <a:p>
            <a:pPr marL="171450" indent="-171450">
              <a:buFont typeface="Arial" panose="020B0604020202020204" pitchFamily="34" charset="0"/>
              <a:buChar char="•"/>
            </a:pPr>
            <a:endParaRPr lang="en-US" sz="1400" dirty="0">
              <a:highlight>
                <a:srgbClr val="FFFF00"/>
              </a:highlight>
            </a:endParaRPr>
          </a:p>
          <a:p>
            <a:endParaRPr lang="en-US" sz="1400" dirty="0">
              <a:highlight>
                <a:srgbClr val="FFFF00"/>
              </a:highlight>
            </a:endParaRP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972433"/>
            <a:ext cx="869149" cy="184666"/>
          </a:xfrm>
          <a:prstGeom prst="rect">
            <a:avLst/>
          </a:prstGeom>
          <a:noFill/>
        </p:spPr>
        <p:txBody>
          <a:bodyPr wrap="none" rtlCol="0">
            <a:spAutoFit/>
          </a:bodyPr>
          <a:lstStyle/>
          <a:p>
            <a:r>
              <a:rPr lang="sv-SE" sz="600"/>
              <a:t>* Last four quarters</a:t>
            </a:r>
            <a:endParaRPr lang="sv-SE" sz="600" dirty="0"/>
          </a:p>
        </p:txBody>
      </p:sp>
      <p:sp>
        <p:nvSpPr>
          <p:cNvPr id="25" name="textruta 24">
            <a:extLst>
              <a:ext uri="{FF2B5EF4-FFF2-40B4-BE49-F238E27FC236}">
                <a16:creationId xmlns:a16="http://schemas.microsoft.com/office/drawing/2014/main" id="{6AEEC28D-7035-4B16-8EEC-D32667B73FBA}"/>
              </a:ext>
            </a:extLst>
          </p:cNvPr>
          <p:cNvSpPr txBox="1"/>
          <p:nvPr/>
        </p:nvSpPr>
        <p:spPr>
          <a:xfrm>
            <a:off x="714374" y="1456854"/>
            <a:ext cx="5292158" cy="553998"/>
          </a:xfrm>
          <a:prstGeom prst="rect">
            <a:avLst/>
          </a:prstGeom>
          <a:noFill/>
        </p:spPr>
        <p:txBody>
          <a:bodyPr wrap="square" rtlCol="0">
            <a:spAutoFit/>
          </a:bodyPr>
          <a:lstStyle/>
          <a:p>
            <a:r>
              <a:rPr lang="sv-SE" sz="1600" b="1" dirty="0"/>
              <a:t>Company </a:t>
            </a:r>
            <a:r>
              <a:rPr lang="sv-SE" sz="1600" b="1" dirty="0" err="1"/>
              <a:t>bankruptcies</a:t>
            </a:r>
            <a:r>
              <a:rPr lang="sv-SE" sz="1600" dirty="0"/>
              <a:t/>
            </a:r>
            <a:br>
              <a:rPr lang="sv-SE" sz="1600" dirty="0"/>
            </a:br>
            <a:r>
              <a:rPr lang="sv-SE" sz="1400" dirty="0" err="1"/>
              <a:t>Deaseasonalized</a:t>
            </a:r>
            <a:r>
              <a:rPr lang="sv-SE" sz="1400" dirty="0"/>
              <a:t> </a:t>
            </a:r>
            <a:r>
              <a:rPr lang="sv-SE" sz="1400" dirty="0" err="1"/>
              <a:t>values</a:t>
            </a:r>
            <a:r>
              <a:rPr lang="sv-SE" sz="1400" dirty="0"/>
              <a:t> (</a:t>
            </a:r>
            <a:r>
              <a:rPr lang="sv-SE" sz="1400" dirty="0" err="1"/>
              <a:t>moving</a:t>
            </a:r>
            <a:r>
              <a:rPr lang="sv-SE" sz="1400" dirty="0"/>
              <a:t> </a:t>
            </a:r>
            <a:r>
              <a:rPr lang="sv-SE" sz="1400" dirty="0" err="1"/>
              <a:t>average</a:t>
            </a:r>
            <a:r>
              <a:rPr lang="sv-SE" sz="1400" dirty="0"/>
              <a:t>)</a:t>
            </a:r>
            <a:endParaRPr lang="sv-SE" sz="1600" dirty="0"/>
          </a:p>
        </p:txBody>
      </p:sp>
      <p:graphicFrame>
        <p:nvGraphicFramePr>
          <p:cNvPr id="26" name="Tabell 25">
            <a:extLst>
              <a:ext uri="{FF2B5EF4-FFF2-40B4-BE49-F238E27FC236}">
                <a16:creationId xmlns:a16="http://schemas.microsoft.com/office/drawing/2014/main" id="{514B3F7E-81B8-47B7-88CC-7D0F6FE429E8}"/>
              </a:ext>
            </a:extLst>
          </p:cNvPr>
          <p:cNvGraphicFramePr>
            <a:graphicFrameLocks noGrp="1"/>
          </p:cNvGraphicFramePr>
          <p:nvPr>
            <p:extLst>
              <p:ext uri="{D42A27DB-BD31-4B8C-83A1-F6EECF244321}">
                <p14:modId xmlns:p14="http://schemas.microsoft.com/office/powerpoint/2010/main" val="570271400"/>
              </p:ext>
            </p:extLst>
          </p:nvPr>
        </p:nvGraphicFramePr>
        <p:xfrm>
          <a:off x="6856546" y="3598276"/>
          <a:ext cx="4345578" cy="2266435"/>
        </p:xfrm>
        <a:graphic>
          <a:graphicData uri="http://schemas.openxmlformats.org/drawingml/2006/table">
            <a:tbl>
              <a:tblPr bandRow="1">
                <a:tableStyleId>{2D5ABB26-0587-4C30-8999-92F81FD0307C}</a:tableStyleId>
              </a:tblPr>
              <a:tblGrid>
                <a:gridCol w="1419481">
                  <a:extLst>
                    <a:ext uri="{9D8B030D-6E8A-4147-A177-3AD203B41FA5}">
                      <a16:colId xmlns:a16="http://schemas.microsoft.com/office/drawing/2014/main" val="1678076792"/>
                    </a:ext>
                  </a:extLst>
                </a:gridCol>
                <a:gridCol w="630426">
                  <a:extLst>
                    <a:ext uri="{9D8B030D-6E8A-4147-A177-3AD203B41FA5}">
                      <a16:colId xmlns:a16="http://schemas.microsoft.com/office/drawing/2014/main" val="2601369493"/>
                    </a:ext>
                  </a:extLst>
                </a:gridCol>
                <a:gridCol w="715216">
                  <a:extLst>
                    <a:ext uri="{9D8B030D-6E8A-4147-A177-3AD203B41FA5}">
                      <a16:colId xmlns:a16="http://schemas.microsoft.com/office/drawing/2014/main" val="2395970223"/>
                    </a:ext>
                  </a:extLst>
                </a:gridCol>
                <a:gridCol w="566211">
                  <a:extLst>
                    <a:ext uri="{9D8B030D-6E8A-4147-A177-3AD203B41FA5}">
                      <a16:colId xmlns:a16="http://schemas.microsoft.com/office/drawing/2014/main" val="3235649811"/>
                    </a:ext>
                  </a:extLst>
                </a:gridCol>
                <a:gridCol w="516544">
                  <a:extLst>
                    <a:ext uri="{9D8B030D-6E8A-4147-A177-3AD203B41FA5}">
                      <a16:colId xmlns:a16="http://schemas.microsoft.com/office/drawing/2014/main" val="1050073455"/>
                    </a:ext>
                  </a:extLst>
                </a:gridCol>
                <a:gridCol w="497700">
                  <a:extLst>
                    <a:ext uri="{9D8B030D-6E8A-4147-A177-3AD203B41FA5}">
                      <a16:colId xmlns:a16="http://schemas.microsoft.com/office/drawing/2014/main" val="3827523272"/>
                    </a:ext>
                  </a:extLst>
                </a:gridCol>
              </a:tblGrid>
              <a:tr h="161505">
                <a:tc>
                  <a:txBody>
                    <a:bodyPr/>
                    <a:lstStyle/>
                    <a:p>
                      <a:pPr algn="ctr" rtl="0" fontAlgn="b"/>
                      <a:r>
                        <a:rPr lang="sv-SE" sz="700" b="0" i="0" u="none" strike="noStrike" dirty="0">
                          <a:solidFill>
                            <a:srgbClr val="000000"/>
                          </a:solidFill>
                          <a:effectLst/>
                          <a:latin typeface="Futura Std Book" panose="020B0502020204020303" pitchFamily="34" charset="0"/>
                        </a:rPr>
                        <a:t> </a:t>
                      </a:r>
                    </a:p>
                  </a:txBody>
                  <a:tcPr marL="9525" marR="9525" marT="9525" marB="0" anchor="b"/>
                </a:tc>
                <a:tc>
                  <a:txBody>
                    <a:bodyPr/>
                    <a:lstStyle/>
                    <a:p>
                      <a:pPr algn="ctr" rtl="0" fontAlgn="b"/>
                      <a:r>
                        <a:rPr lang="sv-SE" sz="700" u="none" strike="noStrike" dirty="0" err="1">
                          <a:effectLst/>
                        </a:rPr>
                        <a:t>Number</a:t>
                      </a:r>
                      <a:endParaRPr lang="sv-SE" sz="700" b="0" i="0" u="none" strike="noStrike" dirty="0">
                        <a:solidFill>
                          <a:srgbClr val="000000"/>
                        </a:solidFill>
                        <a:effectLst/>
                        <a:latin typeface="Futura Std Book" panose="020B0502020204020303" pitchFamily="34" charset="0"/>
                      </a:endParaRPr>
                    </a:p>
                  </a:txBody>
                  <a:tcPr marL="9525" marR="9525" marT="9525" marB="0" anchor="b"/>
                </a:tc>
                <a:tc gridSpan="2">
                  <a:txBody>
                    <a:bodyPr/>
                    <a:lstStyle/>
                    <a:p>
                      <a:pPr algn="ctr" rtl="0" fontAlgn="b"/>
                      <a:r>
                        <a:rPr lang="sv-SE" sz="700" u="none" strike="noStrike" dirty="0">
                          <a:effectLst/>
                        </a:rPr>
                        <a:t>Change (%)</a:t>
                      </a:r>
                      <a:endParaRPr lang="sv-SE" sz="700" b="0" i="0" u="none" strike="noStrike" dirty="0">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rtl="0" fontAlgn="b"/>
                      <a:r>
                        <a:rPr lang="sv-SE" sz="700" u="none" strike="noStrike">
                          <a:effectLst/>
                        </a:rPr>
                        <a:t>R12*</a:t>
                      </a:r>
                      <a:endParaRPr lang="sv-SE" sz="7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69580">
                <a:tc>
                  <a:txBody>
                    <a:bodyPr/>
                    <a:lstStyle/>
                    <a:p>
                      <a:pPr algn="ctr" rtl="0" fontAlgn="b"/>
                      <a:endParaRPr lang="sv-SE" sz="7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u="none" strike="noStrike" dirty="0">
                          <a:effectLst/>
                        </a:rPr>
                        <a:t>2022 Q2</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u="none" strike="noStrike" dirty="0">
                          <a:effectLst/>
                        </a:rPr>
                        <a:t>-1 year</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u="none" strike="noStrike" dirty="0">
                          <a:effectLst/>
                        </a:rPr>
                        <a:t>-5 </a:t>
                      </a:r>
                      <a:r>
                        <a:rPr lang="sv-SE" sz="700" u="none" strike="noStrike" dirty="0" err="1">
                          <a:effectLst/>
                        </a:rPr>
                        <a:t>years</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u="none" strike="noStrike" dirty="0" err="1">
                          <a:effectLst/>
                        </a:rPr>
                        <a:t>Number</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u="none" strike="noStrike" dirty="0" err="1">
                          <a:effectLst/>
                        </a:rPr>
                        <a:t>Ch</a:t>
                      </a:r>
                      <a:r>
                        <a:rPr lang="sv-SE" sz="700" u="none" strike="noStrike" dirty="0">
                          <a:effectLst/>
                        </a:rPr>
                        <a:t>., %</a:t>
                      </a:r>
                      <a:endParaRPr lang="sv-SE" sz="700" b="0" i="0" u="none" strike="noStrike" dirty="0">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193535">
                <a:tc>
                  <a:txBody>
                    <a:bodyPr/>
                    <a:lstStyle/>
                    <a:p>
                      <a:pPr marL="0" algn="l" defTabSz="914400" rtl="0" eaLnBrk="1" fontAlgn="b" latinLnBrk="0" hangingPunct="1"/>
                      <a:r>
                        <a:rPr lang="sv-SE" sz="800" b="1" u="none" strike="noStrike" kern="1200" dirty="0">
                          <a:effectLst/>
                        </a:rPr>
                        <a:t>The Stockholm Region</a:t>
                      </a:r>
                      <a:endParaRPr lang="sv-SE" sz="800" b="1"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1" i="0" u="none" strike="noStrike">
                          <a:solidFill>
                            <a:srgbClr val="000000"/>
                          </a:solidFill>
                          <a:effectLst/>
                          <a:latin typeface="Futura Std Book" panose="020B0502020204020303"/>
                        </a:rPr>
                        <a:t>994</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-6</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3 512</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a:t>
                      </a:r>
                    </a:p>
                  </a:txBody>
                  <a:tcPr marL="9525" marR="9525" marT="9525" marB="0" anchor="b"/>
                </a:tc>
                <a:extLst>
                  <a:ext uri="{0D108BD9-81ED-4DB2-BD59-A6C34878D82A}">
                    <a16:rowId xmlns:a16="http://schemas.microsoft.com/office/drawing/2014/main" val="1544414373"/>
                  </a:ext>
                </a:extLst>
              </a:tr>
              <a:tr h="193535">
                <a:tc>
                  <a:txBody>
                    <a:bodyPr/>
                    <a:lstStyle/>
                    <a:p>
                      <a:pPr marL="0" algn="l" defTabSz="914400" rtl="0" eaLnBrk="1" fontAlgn="b" latinLnBrk="0" hangingPunct="1"/>
                      <a:r>
                        <a:rPr lang="sv-SE" sz="800" b="1" u="none" strike="noStrike" kern="1200" dirty="0">
                          <a:effectLst/>
                        </a:rPr>
                        <a:t>Rest of Sweden</a:t>
                      </a:r>
                      <a:endParaRPr lang="sv-SE" sz="800" b="1"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1" i="0" u="none" strike="noStrike">
                          <a:solidFill>
                            <a:srgbClr val="000000"/>
                          </a:solidFill>
                          <a:effectLst/>
                          <a:latin typeface="Futura Std Book" panose="020B0502020204020303"/>
                        </a:rPr>
                        <a:t>788</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-8</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-8</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3 206</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-3</a:t>
                      </a:r>
                    </a:p>
                  </a:txBody>
                  <a:tcPr marL="9525" marR="9525" marT="9525" marB="0" anchor="b"/>
                </a:tc>
                <a:extLst>
                  <a:ext uri="{0D108BD9-81ED-4DB2-BD59-A6C34878D82A}">
                    <a16:rowId xmlns:a16="http://schemas.microsoft.com/office/drawing/2014/main" val="4178915708"/>
                  </a:ext>
                </a:extLst>
              </a:tr>
              <a:tr h="193535">
                <a:tc>
                  <a:txBody>
                    <a:bodyPr/>
                    <a:lstStyle/>
                    <a:p>
                      <a:pPr marL="0" algn="l" defTabSz="914400" rtl="0" eaLnBrk="1" fontAlgn="b" latinLnBrk="0" hangingPunct="1"/>
                      <a:r>
                        <a:rPr lang="sv-SE" sz="800" u="none" strike="noStrike" kern="1200" dirty="0">
                          <a:effectLst/>
                        </a:rPr>
                        <a:t>Stockholm County</a:t>
                      </a:r>
                      <a:endParaRPr lang="sv-SE" sz="800" b="0"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0" i="0" u="none" strike="noStrike">
                          <a:solidFill>
                            <a:srgbClr val="000000"/>
                          </a:solidFill>
                          <a:effectLst/>
                          <a:latin typeface="Futura Std Book" panose="020B0502020204020303"/>
                        </a:rPr>
                        <a:t>645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2 276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a:t>
                      </a:r>
                    </a:p>
                  </a:txBody>
                  <a:tcPr marL="9525" marR="9525" marT="9525" marB="0" anchor="b"/>
                </a:tc>
                <a:extLst>
                  <a:ext uri="{0D108BD9-81ED-4DB2-BD59-A6C34878D82A}">
                    <a16:rowId xmlns:a16="http://schemas.microsoft.com/office/drawing/2014/main" val="1554613420"/>
                  </a:ext>
                </a:extLst>
              </a:tr>
              <a:tr h="193535">
                <a:tc>
                  <a:txBody>
                    <a:bodyPr/>
                    <a:lstStyle/>
                    <a:p>
                      <a:pPr marL="0" algn="l" defTabSz="914400" rtl="0" eaLnBrk="1" fontAlgn="b" latinLnBrk="0" hangingPunct="1"/>
                      <a:r>
                        <a:rPr lang="sv-SE" sz="800" u="none" strike="noStrike" kern="1200" dirty="0">
                          <a:effectLst/>
                        </a:rPr>
                        <a:t>Uppsala County</a:t>
                      </a:r>
                      <a:endParaRPr lang="sv-SE" sz="800" b="0"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0" i="0" u="none" strike="noStrike">
                          <a:solidFill>
                            <a:srgbClr val="000000"/>
                          </a:solidFill>
                          <a:effectLst/>
                          <a:latin typeface="Futura Std Book" panose="020B0502020204020303"/>
                        </a:rPr>
                        <a:t>75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225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15</a:t>
                      </a:r>
                    </a:p>
                  </a:txBody>
                  <a:tcPr marL="9525" marR="9525" marT="9525" marB="0" anchor="b"/>
                </a:tc>
                <a:extLst>
                  <a:ext uri="{0D108BD9-81ED-4DB2-BD59-A6C34878D82A}">
                    <a16:rowId xmlns:a16="http://schemas.microsoft.com/office/drawing/2014/main" val="923977588"/>
                  </a:ext>
                </a:extLst>
              </a:tr>
              <a:tr h="193535">
                <a:tc>
                  <a:txBody>
                    <a:bodyPr/>
                    <a:lstStyle/>
                    <a:p>
                      <a:pPr marL="0" algn="l" defTabSz="914400" rtl="0" eaLnBrk="1" fontAlgn="b" latinLnBrk="0" hangingPunct="1"/>
                      <a:r>
                        <a:rPr lang="sv-SE" sz="800" u="none" strike="noStrike" kern="1200" dirty="0">
                          <a:effectLst/>
                        </a:rPr>
                        <a:t>Södermanland County</a:t>
                      </a:r>
                      <a:endParaRPr lang="sv-SE" sz="800" b="0"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0" i="0" u="none" strike="noStrike">
                          <a:solidFill>
                            <a:srgbClr val="000000"/>
                          </a:solidFill>
                          <a:effectLst/>
                          <a:latin typeface="Futura Std Book" panose="020B0502020204020303"/>
                        </a:rPr>
                        <a:t>54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194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10</a:t>
                      </a:r>
                    </a:p>
                  </a:txBody>
                  <a:tcPr marL="9525" marR="9525" marT="9525" marB="0" anchor="b"/>
                </a:tc>
                <a:extLst>
                  <a:ext uri="{0D108BD9-81ED-4DB2-BD59-A6C34878D82A}">
                    <a16:rowId xmlns:a16="http://schemas.microsoft.com/office/drawing/2014/main" val="2632995549"/>
                  </a:ext>
                </a:extLst>
              </a:tr>
              <a:tr h="193535">
                <a:tc>
                  <a:txBody>
                    <a:bodyPr/>
                    <a:lstStyle/>
                    <a:p>
                      <a:pPr marL="0" algn="l" defTabSz="914400" rtl="0" eaLnBrk="1" fontAlgn="b" latinLnBrk="0" hangingPunct="1"/>
                      <a:r>
                        <a:rPr lang="sv-SE" sz="800" u="none" strike="noStrike" kern="1200" dirty="0">
                          <a:effectLst/>
                        </a:rPr>
                        <a:t>Östergötland County</a:t>
                      </a:r>
                      <a:endParaRPr lang="sv-SE" sz="800" b="0"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0" i="0" u="none" strike="noStrike">
                          <a:solidFill>
                            <a:srgbClr val="000000"/>
                          </a:solidFill>
                          <a:effectLst/>
                          <a:latin typeface="Futura Std Book" panose="020B0502020204020303"/>
                        </a:rPr>
                        <a:t>64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193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a:t>
                      </a:r>
                    </a:p>
                  </a:txBody>
                  <a:tcPr marL="9525" marR="9525" marT="9525" marB="0" anchor="b"/>
                </a:tc>
                <a:extLst>
                  <a:ext uri="{0D108BD9-81ED-4DB2-BD59-A6C34878D82A}">
                    <a16:rowId xmlns:a16="http://schemas.microsoft.com/office/drawing/2014/main" val="1272737229"/>
                  </a:ext>
                </a:extLst>
              </a:tr>
              <a:tr h="193535">
                <a:tc>
                  <a:txBody>
                    <a:bodyPr/>
                    <a:lstStyle/>
                    <a:p>
                      <a:pPr marL="0" algn="l" defTabSz="914400" rtl="0" eaLnBrk="1" fontAlgn="b" latinLnBrk="0" hangingPunct="1"/>
                      <a:r>
                        <a:rPr lang="sv-SE" sz="800" u="none" strike="noStrike" kern="1200" dirty="0">
                          <a:effectLst/>
                        </a:rPr>
                        <a:t>Örebro County</a:t>
                      </a:r>
                      <a:endParaRPr lang="sv-SE" sz="800" b="0"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0" i="0" u="none" strike="noStrike">
                          <a:solidFill>
                            <a:srgbClr val="000000"/>
                          </a:solidFill>
                          <a:effectLst/>
                          <a:latin typeface="Futura Std Book" panose="020B0502020204020303"/>
                        </a:rPr>
                        <a:t>47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172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20</a:t>
                      </a:r>
                    </a:p>
                  </a:txBody>
                  <a:tcPr marL="9525" marR="9525" marT="9525" marB="0" anchor="b"/>
                </a:tc>
                <a:extLst>
                  <a:ext uri="{0D108BD9-81ED-4DB2-BD59-A6C34878D82A}">
                    <a16:rowId xmlns:a16="http://schemas.microsoft.com/office/drawing/2014/main" val="2904050235"/>
                  </a:ext>
                </a:extLst>
              </a:tr>
              <a:tr h="193535">
                <a:tc>
                  <a:txBody>
                    <a:bodyPr/>
                    <a:lstStyle/>
                    <a:p>
                      <a:pPr marL="0" algn="l" defTabSz="914400" rtl="0" eaLnBrk="1" fontAlgn="b" latinLnBrk="0" hangingPunct="1"/>
                      <a:r>
                        <a:rPr lang="sv-SE" sz="800" u="none" strike="noStrike" kern="1200" dirty="0">
                          <a:effectLst/>
                        </a:rPr>
                        <a:t>Västmanland County</a:t>
                      </a:r>
                      <a:endParaRPr lang="sv-SE" sz="800" b="0"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0" i="0" u="none" strike="noStrike">
                          <a:solidFill>
                            <a:srgbClr val="000000"/>
                          </a:solidFill>
                          <a:effectLst/>
                          <a:latin typeface="Futura Std Book" panose="020B0502020204020303"/>
                        </a:rPr>
                        <a:t>40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152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a:t>
                      </a:r>
                    </a:p>
                  </a:txBody>
                  <a:tcPr marL="9525" marR="9525" marT="9525" marB="0" anchor="b"/>
                </a:tc>
                <a:extLst>
                  <a:ext uri="{0D108BD9-81ED-4DB2-BD59-A6C34878D82A}">
                    <a16:rowId xmlns:a16="http://schemas.microsoft.com/office/drawing/2014/main" val="2274722386"/>
                  </a:ext>
                </a:extLst>
              </a:tr>
              <a:tr h="193535">
                <a:tc>
                  <a:txBody>
                    <a:bodyPr/>
                    <a:lstStyle/>
                    <a:p>
                      <a:pPr marL="0" algn="l" defTabSz="914400" rtl="0" eaLnBrk="1" fontAlgn="b" latinLnBrk="0" hangingPunct="1"/>
                      <a:r>
                        <a:rPr lang="sv-SE" sz="800" u="none" strike="noStrike" kern="1200" dirty="0">
                          <a:effectLst/>
                        </a:rPr>
                        <a:t>Dalarna County</a:t>
                      </a:r>
                      <a:endParaRPr lang="sv-SE" sz="800" b="0"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0" i="0" u="none" strike="noStrike">
                          <a:solidFill>
                            <a:srgbClr val="000000"/>
                          </a:solidFill>
                          <a:effectLst/>
                          <a:latin typeface="Futura Std Book" panose="020B0502020204020303"/>
                        </a:rPr>
                        <a:t>38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136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-13</a:t>
                      </a:r>
                    </a:p>
                  </a:txBody>
                  <a:tcPr marL="9525" marR="9525" marT="9525" marB="0" anchor="b"/>
                </a:tc>
                <a:extLst>
                  <a:ext uri="{0D108BD9-81ED-4DB2-BD59-A6C34878D82A}">
                    <a16:rowId xmlns:a16="http://schemas.microsoft.com/office/drawing/2014/main" val="2828395267"/>
                  </a:ext>
                </a:extLst>
              </a:tr>
              <a:tr h="193535">
                <a:tc>
                  <a:txBody>
                    <a:bodyPr/>
                    <a:lstStyle/>
                    <a:p>
                      <a:pPr marL="0" algn="l" defTabSz="914400" rtl="0" eaLnBrk="1" fontAlgn="b" latinLnBrk="0" hangingPunct="1"/>
                      <a:r>
                        <a:rPr lang="sv-SE" sz="800" u="none" strike="noStrike" kern="1200" dirty="0">
                          <a:effectLst/>
                        </a:rPr>
                        <a:t>Gävleborg County</a:t>
                      </a:r>
                      <a:endParaRPr lang="sv-SE" sz="800" b="0"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0" i="0" u="none" strike="noStrike">
                          <a:solidFill>
                            <a:srgbClr val="000000"/>
                          </a:solidFill>
                          <a:effectLst/>
                          <a:latin typeface="Futura Std Book" panose="020B0502020204020303"/>
                        </a:rPr>
                        <a:t>31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164</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6</a:t>
                      </a:r>
                    </a:p>
                  </a:txBody>
                  <a:tcPr marL="9525" marR="9525" marT="9525" marB="0" anchor="b"/>
                </a:tc>
                <a:extLst>
                  <a:ext uri="{0D108BD9-81ED-4DB2-BD59-A6C34878D82A}">
                    <a16:rowId xmlns:a16="http://schemas.microsoft.com/office/drawing/2014/main" val="3033885077"/>
                  </a:ext>
                </a:extLst>
              </a:tr>
            </a:tbl>
          </a:graphicData>
        </a:graphic>
      </p:graphicFrame>
      <p:sp>
        <p:nvSpPr>
          <p:cNvPr id="29" name="textruta 28">
            <a:extLst>
              <a:ext uri="{FF2B5EF4-FFF2-40B4-BE49-F238E27FC236}">
                <a16:creationId xmlns:a16="http://schemas.microsoft.com/office/drawing/2014/main" id="{3BE44604-3DF2-4944-A002-6657ABB9829B}"/>
              </a:ext>
            </a:extLst>
          </p:cNvPr>
          <p:cNvSpPr txBox="1"/>
          <p:nvPr/>
        </p:nvSpPr>
        <p:spPr>
          <a:xfrm>
            <a:off x="6744445" y="3429000"/>
            <a:ext cx="1949573" cy="461665"/>
          </a:xfrm>
          <a:prstGeom prst="rect">
            <a:avLst/>
          </a:prstGeom>
          <a:noFill/>
        </p:spPr>
        <p:txBody>
          <a:bodyPr wrap="none" rtlCol="0">
            <a:spAutoFit/>
          </a:bodyPr>
          <a:lstStyle/>
          <a:p>
            <a:r>
              <a:rPr lang="sv-SE" sz="1200" b="1" dirty="0">
                <a:cs typeface="Arial" panose="020B0604020202020204" pitchFamily="34" charset="0"/>
              </a:rPr>
              <a:t>Company </a:t>
            </a:r>
            <a:r>
              <a:rPr lang="sv-SE" sz="1200" b="1" dirty="0" err="1">
                <a:cs typeface="Arial" panose="020B0604020202020204" pitchFamily="34" charset="0"/>
              </a:rPr>
              <a:t>bankruptcies</a:t>
            </a:r>
            <a:endParaRPr lang="sv-SE" sz="1200" b="1" dirty="0">
              <a:cs typeface="Arial" panose="020B0604020202020204" pitchFamily="34" charset="0"/>
            </a:endParaRPr>
          </a:p>
          <a:p>
            <a:endParaRPr lang="sv-SE" sz="1200" b="1" dirty="0">
              <a:latin typeface="+mj-lt"/>
              <a:cs typeface="Arial" panose="020B0604020202020204" pitchFamily="34" charset="0"/>
            </a:endParaRPr>
          </a:p>
        </p:txBody>
      </p:sp>
      <p:graphicFrame>
        <p:nvGraphicFramePr>
          <p:cNvPr id="3" name="Diagram 2">
            <a:extLst>
              <a:ext uri="{FF2B5EF4-FFF2-40B4-BE49-F238E27FC236}">
                <a16:creationId xmlns:a16="http://schemas.microsoft.com/office/drawing/2014/main" id="{E8346A31-27E6-49AE-AD4E-2A80816B0C24}"/>
              </a:ext>
            </a:extLst>
          </p:cNvPr>
          <p:cNvGraphicFramePr>
            <a:graphicFrameLocks/>
          </p:cNvGraphicFramePr>
          <p:nvPr>
            <p:extLst>
              <p:ext uri="{D42A27DB-BD31-4B8C-83A1-F6EECF244321}">
                <p14:modId xmlns:p14="http://schemas.microsoft.com/office/powerpoint/2010/main" val="856847434"/>
              </p:ext>
            </p:extLst>
          </p:nvPr>
        </p:nvGraphicFramePr>
        <p:xfrm>
          <a:off x="746921" y="2010852"/>
          <a:ext cx="5986754" cy="385385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588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32406" y="342899"/>
            <a:ext cx="8426449" cy="1113955"/>
          </a:xfrm>
        </p:spPr>
        <p:txBody>
          <a:bodyPr/>
          <a:lstStyle/>
          <a:p>
            <a:r>
              <a:rPr lang="sv-SE" dirty="0" err="1"/>
              <a:t>Employment</a:t>
            </a:r>
            <a:r>
              <a:rPr lang="sv-SE" dirty="0"/>
              <a:t> </a:t>
            </a:r>
          </a:p>
        </p:txBody>
      </p:sp>
      <p:sp>
        <p:nvSpPr>
          <p:cNvPr id="8" name="textruta 7">
            <a:extLst>
              <a:ext uri="{FF2B5EF4-FFF2-40B4-BE49-F238E27FC236}">
                <a16:creationId xmlns:a16="http://schemas.microsoft.com/office/drawing/2014/main" id="{B79D6868-AEFB-4F6E-A0E9-CF7AB0F1BC33}"/>
              </a:ext>
            </a:extLst>
          </p:cNvPr>
          <p:cNvSpPr txBox="1"/>
          <p:nvPr/>
        </p:nvSpPr>
        <p:spPr>
          <a:xfrm>
            <a:off x="732406" y="5756989"/>
            <a:ext cx="1435008" cy="215444"/>
          </a:xfrm>
          <a:prstGeom prst="rect">
            <a:avLst/>
          </a:prstGeom>
          <a:noFill/>
        </p:spPr>
        <p:txBody>
          <a:bodyPr wrap="none" rtlCol="0">
            <a:spAutoFit/>
          </a:bodyPr>
          <a:lstStyle/>
          <a:p>
            <a:r>
              <a:rPr lang="sv-SE" sz="800" dirty="0"/>
              <a:t>Source: </a:t>
            </a:r>
            <a:r>
              <a:rPr lang="sv-SE" sz="800" dirty="0" err="1"/>
              <a:t>Statistics</a:t>
            </a:r>
            <a:r>
              <a:rPr lang="sv-SE" sz="800" dirty="0"/>
              <a:t> Sweden</a:t>
            </a:r>
          </a:p>
        </p:txBody>
      </p:sp>
      <p:sp>
        <p:nvSpPr>
          <p:cNvPr id="10" name="Rektangel 9">
            <a:extLst>
              <a:ext uri="{FF2B5EF4-FFF2-40B4-BE49-F238E27FC236}">
                <a16:creationId xmlns:a16="http://schemas.microsoft.com/office/drawing/2014/main" id="{5172B7A3-1950-454E-A840-C9FF0842E69C}"/>
              </a:ext>
            </a:extLst>
          </p:cNvPr>
          <p:cNvSpPr/>
          <p:nvPr/>
        </p:nvSpPr>
        <p:spPr>
          <a:xfrm>
            <a:off x="6755215" y="3429001"/>
            <a:ext cx="4722411"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55212" y="1634845"/>
            <a:ext cx="4722414" cy="1786430"/>
          </a:xfrm>
        </p:spPr>
        <p:txBody>
          <a:bodyPr/>
          <a:lstStyle/>
          <a:p>
            <a:pPr marL="342900" lvl="0" indent="-342900">
              <a:lnSpc>
                <a:spcPct val="107000"/>
              </a:lnSpc>
              <a:spcAft>
                <a:spcPts val="800"/>
              </a:spcAft>
              <a:buFont typeface="Arial" panose="020B0604020202020204" pitchFamily="34" charset="0"/>
              <a:buChar char="•"/>
              <a:tabLst>
                <a:tab pos="457200" algn="l"/>
              </a:tabLst>
            </a:pPr>
            <a:r>
              <a:rPr lang="en-US" sz="1200" dirty="0">
                <a:effectLst/>
                <a:ea typeface="Minion Pro" panose="02040503050201020203"/>
                <a:cs typeface="Times New Roman" panose="02020603050405020304" pitchFamily="18" charset="0"/>
              </a:rPr>
              <a:t>Employment increased during the second quarter.</a:t>
            </a:r>
            <a:endParaRPr lang="sv-SE" sz="1200" dirty="0">
              <a:effectLst/>
              <a:ea typeface="Minion Pro" panose="02040503050201020203"/>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US" sz="1200" dirty="0">
                <a:effectLst/>
                <a:ea typeface="Minion Pro" panose="02040503050201020203"/>
                <a:cs typeface="Times New Roman" panose="02020603050405020304" pitchFamily="18" charset="0"/>
              </a:rPr>
              <a:t>Growth in employment was strongest within hotels and restaurants in the second quarter.</a:t>
            </a:r>
            <a:endParaRPr lang="sv-SE" sz="1200" dirty="0">
              <a:effectLst/>
              <a:ea typeface="Minion Pro" panose="02040503050201020203"/>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US" sz="1200" dirty="0">
                <a:effectLst/>
                <a:ea typeface="Minion Pro" panose="02040503050201020203"/>
                <a:cs typeface="Times New Roman" panose="02020603050405020304" pitchFamily="18" charset="0"/>
              </a:rPr>
              <a:t>The largest decrease in employment was in transport and construction.</a:t>
            </a:r>
            <a:endParaRPr lang="sv-SE" sz="1200" dirty="0">
              <a:effectLst/>
              <a:ea typeface="Minion Pro" panose="02040503050201020203"/>
              <a:cs typeface="Times New Roman" panose="02020603050405020304" pitchFamily="18" charset="0"/>
            </a:endParaRP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0817"/>
            <a:ext cx="2053767" cy="492443"/>
          </a:xfrm>
          <a:prstGeom prst="rect">
            <a:avLst/>
          </a:prstGeom>
          <a:noFill/>
        </p:spPr>
        <p:txBody>
          <a:bodyPr wrap="none" rtlCol="0">
            <a:spAutoFit/>
          </a:bodyPr>
          <a:lstStyle/>
          <a:p>
            <a:r>
              <a:rPr lang="sv-SE" sz="1400" b="1" dirty="0" err="1"/>
              <a:t>Employed</a:t>
            </a:r>
            <a:r>
              <a:rPr lang="sv-SE" sz="1400" b="1" dirty="0"/>
              <a:t> population</a:t>
            </a:r>
            <a:r>
              <a:rPr lang="sv-SE" sz="1400" dirty="0"/>
              <a:t/>
            </a:r>
            <a:br>
              <a:rPr lang="sv-SE" sz="1400" dirty="0"/>
            </a:br>
            <a:r>
              <a:rPr lang="sv-SE" sz="1200" dirty="0"/>
              <a:t>Index 100 = 2012 Q2</a:t>
            </a:r>
            <a:endParaRPr lang="sv-SE" sz="1400" dirty="0"/>
          </a:p>
        </p:txBody>
      </p:sp>
      <p:graphicFrame>
        <p:nvGraphicFramePr>
          <p:cNvPr id="17" name="Tabell 16">
            <a:extLst>
              <a:ext uri="{FF2B5EF4-FFF2-40B4-BE49-F238E27FC236}">
                <a16:creationId xmlns:a16="http://schemas.microsoft.com/office/drawing/2014/main" id="{61816007-B286-4781-ACB6-F2CC06E93D3C}"/>
              </a:ext>
            </a:extLst>
          </p:cNvPr>
          <p:cNvGraphicFramePr>
            <a:graphicFrameLocks noGrp="1"/>
          </p:cNvGraphicFramePr>
          <p:nvPr>
            <p:extLst>
              <p:ext uri="{D42A27DB-BD31-4B8C-83A1-F6EECF244321}">
                <p14:modId xmlns:p14="http://schemas.microsoft.com/office/powerpoint/2010/main" val="3747665598"/>
              </p:ext>
            </p:extLst>
          </p:nvPr>
        </p:nvGraphicFramePr>
        <p:xfrm>
          <a:off x="6862274" y="3606991"/>
          <a:ext cx="4499849" cy="2272518"/>
        </p:xfrm>
        <a:graphic>
          <a:graphicData uri="http://schemas.openxmlformats.org/drawingml/2006/table">
            <a:tbl>
              <a:tblPr bandRow="1">
                <a:tableStyleId>{2D5ABB26-0587-4C30-8999-92F81FD0307C}</a:tableStyleId>
              </a:tblPr>
              <a:tblGrid>
                <a:gridCol w="1659992">
                  <a:extLst>
                    <a:ext uri="{9D8B030D-6E8A-4147-A177-3AD203B41FA5}">
                      <a16:colId xmlns:a16="http://schemas.microsoft.com/office/drawing/2014/main" val="1678076792"/>
                    </a:ext>
                  </a:extLst>
                </a:gridCol>
                <a:gridCol w="737244">
                  <a:extLst>
                    <a:ext uri="{9D8B030D-6E8A-4147-A177-3AD203B41FA5}">
                      <a16:colId xmlns:a16="http://schemas.microsoft.com/office/drawing/2014/main" val="2601369493"/>
                    </a:ext>
                  </a:extLst>
                </a:gridCol>
                <a:gridCol w="836399">
                  <a:extLst>
                    <a:ext uri="{9D8B030D-6E8A-4147-A177-3AD203B41FA5}">
                      <a16:colId xmlns:a16="http://schemas.microsoft.com/office/drawing/2014/main" val="2395970223"/>
                    </a:ext>
                  </a:extLst>
                </a:gridCol>
                <a:gridCol w="662148">
                  <a:extLst>
                    <a:ext uri="{9D8B030D-6E8A-4147-A177-3AD203B41FA5}">
                      <a16:colId xmlns:a16="http://schemas.microsoft.com/office/drawing/2014/main" val="3235649811"/>
                    </a:ext>
                  </a:extLst>
                </a:gridCol>
                <a:gridCol w="604066">
                  <a:extLst>
                    <a:ext uri="{9D8B030D-6E8A-4147-A177-3AD203B41FA5}">
                      <a16:colId xmlns:a16="http://schemas.microsoft.com/office/drawing/2014/main" val="1050073455"/>
                    </a:ext>
                  </a:extLst>
                </a:gridCol>
              </a:tblGrid>
              <a:tr h="168386">
                <a:tc>
                  <a:txBody>
                    <a:bodyPr/>
                    <a:lstStyle/>
                    <a:p>
                      <a:pPr algn="ctr" rtl="0" fontAlgn="b"/>
                      <a:r>
                        <a:rPr lang="sv-SE" sz="700" b="0" i="0" u="none" strike="noStrike" dirty="0">
                          <a:solidFill>
                            <a:srgbClr val="000000"/>
                          </a:solidFill>
                          <a:effectLst/>
                          <a:latin typeface="Futura Std Book" panose="020B0502020204020303" pitchFamily="34" charset="0"/>
                        </a:rPr>
                        <a:t> </a:t>
                      </a:r>
                    </a:p>
                  </a:txBody>
                  <a:tcPr marL="9525" marR="9525" marT="9525" marB="0" anchor="b"/>
                </a:tc>
                <a:tc>
                  <a:txBody>
                    <a:bodyPr/>
                    <a:lstStyle/>
                    <a:p>
                      <a:pPr algn="ctr" rtl="0" fontAlgn="b"/>
                      <a:r>
                        <a:rPr lang="sv-SE" sz="700" u="none" strike="noStrike" dirty="0" err="1">
                          <a:effectLst/>
                        </a:rPr>
                        <a:t>Number</a:t>
                      </a:r>
                      <a:endParaRPr lang="sv-SE" sz="7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b"/>
                      <a:r>
                        <a:rPr lang="sv-SE" sz="700" u="none" strike="noStrike" dirty="0">
                          <a:effectLst/>
                        </a:rPr>
                        <a:t>Change (</a:t>
                      </a:r>
                      <a:r>
                        <a:rPr lang="sv-SE" sz="700" u="none" strike="noStrike" dirty="0" err="1">
                          <a:effectLst/>
                        </a:rPr>
                        <a:t>number</a:t>
                      </a:r>
                      <a:r>
                        <a:rPr lang="sv-SE" sz="700" u="none" strike="noStrike" dirty="0">
                          <a:effectLst/>
                        </a:rPr>
                        <a:t>)</a:t>
                      </a:r>
                      <a:endParaRPr lang="sv-SE" sz="700" b="0" i="0" u="none" strike="noStrike" dirty="0">
                        <a:solidFill>
                          <a:srgbClr val="000000"/>
                        </a:solidFill>
                        <a:effectLst/>
                        <a:latin typeface="Futura Std Book" panose="020B0502020204020303" pitchFamily="34" charset="0"/>
                      </a:endParaRPr>
                    </a:p>
                  </a:txBody>
                  <a:tcPr marL="9525" marR="9525" marT="9525" marB="0" anchor="ctr"/>
                </a:tc>
                <a:tc gridSpan="2">
                  <a:txBody>
                    <a:bodyPr/>
                    <a:lstStyle/>
                    <a:p>
                      <a:pPr algn="ctr" rtl="0" fontAlgn="b"/>
                      <a:r>
                        <a:rPr lang="sv-SE" sz="700" u="none" strike="noStrike" dirty="0">
                          <a:effectLst/>
                        </a:rPr>
                        <a:t>Change (%)</a:t>
                      </a:r>
                      <a:endParaRPr lang="sv-SE" sz="700" b="0" i="0" u="none" strike="noStrike" dirty="0">
                        <a:solidFill>
                          <a:srgbClr val="000000"/>
                        </a:solidFill>
                        <a:effectLst/>
                        <a:latin typeface="Futura Std Book" panose="020B0502020204020303" pitchFamily="34" charset="0"/>
                      </a:endParaRPr>
                    </a:p>
                  </a:txBody>
                  <a:tcPr marL="9525" marR="9525" marT="9525" marB="0" anchor="ctr"/>
                </a:tc>
                <a:tc hMerge="1">
                  <a:txBody>
                    <a:bodyPr/>
                    <a:lstStyle/>
                    <a:p>
                      <a:endParaRPr lang="sv-SE"/>
                    </a:p>
                  </a:txBody>
                  <a:tcP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98386554"/>
                  </a:ext>
                </a:extLst>
              </a:tr>
              <a:tr h="168386">
                <a:tc>
                  <a:txBody>
                    <a:bodyPr/>
                    <a:lstStyle/>
                    <a:p>
                      <a:pPr algn="ctr" rtl="0" fontAlgn="b"/>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u="none" strike="noStrike" dirty="0">
                          <a:effectLst/>
                        </a:rPr>
                        <a:t>2022 Q2</a:t>
                      </a:r>
                      <a:endParaRPr lang="sv-SE" sz="7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b"/>
                      <a:r>
                        <a:rPr lang="sv-SE" sz="700" u="none" strike="noStrike" dirty="0">
                          <a:effectLst/>
                        </a:rPr>
                        <a:t>-1 year</a:t>
                      </a:r>
                      <a:endParaRPr lang="sv-SE" sz="7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b"/>
                      <a:r>
                        <a:rPr lang="sv-SE" sz="700" u="none" strike="noStrike" dirty="0">
                          <a:effectLst/>
                        </a:rPr>
                        <a:t>-1 year</a:t>
                      </a:r>
                      <a:endParaRPr lang="sv-SE" sz="7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b"/>
                      <a:r>
                        <a:rPr lang="sv-SE" sz="700" u="none" strike="noStrike" dirty="0">
                          <a:effectLst/>
                        </a:rPr>
                        <a:t>-5 </a:t>
                      </a:r>
                      <a:r>
                        <a:rPr lang="sv-SE" sz="700" u="none" strike="noStrike" dirty="0" err="1">
                          <a:effectLst/>
                        </a:rPr>
                        <a:t>years</a:t>
                      </a:r>
                      <a:endParaRPr lang="sv-SE" sz="700" b="0" i="0" u="none" strike="noStrike" dirty="0">
                        <a:solidFill>
                          <a:srgbClr val="000000"/>
                        </a:solidFill>
                        <a:effectLst/>
                        <a:latin typeface="Futura Std Book" panose="020B0502020204020303" pitchFamily="34" charset="0"/>
                      </a:endParaRPr>
                    </a:p>
                  </a:txBody>
                  <a:tcPr marL="9525" marR="9525" marT="9525" marB="0" anchor="ctr"/>
                </a:tc>
                <a:extLst>
                  <a:ext uri="{0D108BD9-81ED-4DB2-BD59-A6C34878D82A}">
                    <a16:rowId xmlns:a16="http://schemas.microsoft.com/office/drawing/2014/main" val="1194244375"/>
                  </a:ext>
                </a:extLst>
              </a:tr>
              <a:tr h="192170">
                <a:tc>
                  <a:txBody>
                    <a:bodyPr/>
                    <a:lstStyle/>
                    <a:p>
                      <a:pPr marL="0" algn="l" defTabSz="914400" rtl="0" eaLnBrk="1" fontAlgn="b" latinLnBrk="0" hangingPunct="1"/>
                      <a:r>
                        <a:rPr lang="sv-SE" sz="800" b="1" u="none" strike="noStrike" kern="1200" dirty="0">
                          <a:effectLst/>
                        </a:rPr>
                        <a:t>The Stockholm Region</a:t>
                      </a:r>
                      <a:endParaRPr lang="sv-SE" sz="800" b="1"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1" i="0" u="none" strike="noStrike" dirty="0">
                          <a:solidFill>
                            <a:srgbClr val="000000"/>
                          </a:solidFill>
                          <a:effectLst/>
                          <a:latin typeface="Futura Std Book" panose="020B0502020204020303"/>
                        </a:rPr>
                        <a:t>2 414 000</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67 800</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2,9</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4,9</a:t>
                      </a:r>
                    </a:p>
                  </a:txBody>
                  <a:tcPr marL="9525" marR="9525" marT="9525" marB="0" anchor="b"/>
                </a:tc>
                <a:extLst>
                  <a:ext uri="{0D108BD9-81ED-4DB2-BD59-A6C34878D82A}">
                    <a16:rowId xmlns:a16="http://schemas.microsoft.com/office/drawing/2014/main" val="1544414373"/>
                  </a:ext>
                </a:extLst>
              </a:tr>
              <a:tr h="192170">
                <a:tc>
                  <a:txBody>
                    <a:bodyPr/>
                    <a:lstStyle/>
                    <a:p>
                      <a:pPr marL="0" algn="l" defTabSz="914400" rtl="0" eaLnBrk="1" fontAlgn="b" latinLnBrk="0" hangingPunct="1"/>
                      <a:r>
                        <a:rPr lang="sv-SE" sz="800" b="1" u="none" strike="noStrike" kern="1200" dirty="0">
                          <a:effectLst/>
                        </a:rPr>
                        <a:t>Rest of Sweden</a:t>
                      </a:r>
                      <a:endParaRPr lang="sv-SE" sz="800" b="1"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0" i="0" u="none" strike="noStrike" dirty="0">
                          <a:solidFill>
                            <a:srgbClr val="000000"/>
                          </a:solidFill>
                          <a:effectLst/>
                          <a:latin typeface="Futura Std Book" panose="020B0502020204020303"/>
                        </a:rPr>
                        <a:t>2 814 300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86 100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3,0</a:t>
                      </a:r>
                    </a:p>
                  </a:txBody>
                  <a:tcPr marL="9525" marR="9525" marT="9525" marB="0" anchor="b"/>
                </a:tc>
                <a:extLst>
                  <a:ext uri="{0D108BD9-81ED-4DB2-BD59-A6C34878D82A}">
                    <a16:rowId xmlns:a16="http://schemas.microsoft.com/office/drawing/2014/main" val="4178915708"/>
                  </a:ext>
                </a:extLst>
              </a:tr>
              <a:tr h="192170">
                <a:tc>
                  <a:txBody>
                    <a:bodyPr/>
                    <a:lstStyle/>
                    <a:p>
                      <a:pPr marL="0" algn="l" defTabSz="914400" rtl="0" eaLnBrk="1" fontAlgn="b" latinLnBrk="0" hangingPunct="1"/>
                      <a:r>
                        <a:rPr lang="sv-SE" sz="800" u="none" strike="noStrike" kern="1200" dirty="0">
                          <a:effectLst/>
                        </a:rPr>
                        <a:t>Stockholm County</a:t>
                      </a:r>
                      <a:endParaRPr lang="sv-SE" sz="800" b="0"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0" i="0" u="none" strike="noStrike">
                          <a:solidFill>
                            <a:srgbClr val="000000"/>
                          </a:solidFill>
                          <a:effectLst/>
                          <a:latin typeface="Futura Std Book" panose="020B0502020204020303"/>
                        </a:rPr>
                        <a:t>1 326 400</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53 700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7,7</a:t>
                      </a:r>
                    </a:p>
                  </a:txBody>
                  <a:tcPr marL="9525" marR="9525" marT="9525" marB="0" anchor="b"/>
                </a:tc>
                <a:extLst>
                  <a:ext uri="{0D108BD9-81ED-4DB2-BD59-A6C34878D82A}">
                    <a16:rowId xmlns:a16="http://schemas.microsoft.com/office/drawing/2014/main" val="1554613420"/>
                  </a:ext>
                </a:extLst>
              </a:tr>
              <a:tr h="192170">
                <a:tc>
                  <a:txBody>
                    <a:bodyPr/>
                    <a:lstStyle/>
                    <a:p>
                      <a:pPr marL="0" algn="l" defTabSz="914400" rtl="0" eaLnBrk="1" fontAlgn="b" latinLnBrk="0" hangingPunct="1"/>
                      <a:r>
                        <a:rPr lang="sv-SE" sz="800" u="none" strike="noStrike" kern="1200" dirty="0">
                          <a:effectLst/>
                        </a:rPr>
                        <a:t>Uppsala County</a:t>
                      </a:r>
                      <a:endParaRPr lang="sv-SE" sz="800" b="0"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0" i="0" u="none" strike="noStrike">
                          <a:solidFill>
                            <a:srgbClr val="000000"/>
                          </a:solidFill>
                          <a:effectLst/>
                          <a:latin typeface="Futura Std Book" panose="020B0502020204020303"/>
                        </a:rPr>
                        <a:t>198 700</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11 700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6,8</a:t>
                      </a:r>
                    </a:p>
                  </a:txBody>
                  <a:tcPr marL="9525" marR="9525" marT="9525" marB="0" anchor="b"/>
                </a:tc>
                <a:extLst>
                  <a:ext uri="{0D108BD9-81ED-4DB2-BD59-A6C34878D82A}">
                    <a16:rowId xmlns:a16="http://schemas.microsoft.com/office/drawing/2014/main" val="3181428885"/>
                  </a:ext>
                </a:extLst>
              </a:tr>
              <a:tr h="192170">
                <a:tc>
                  <a:txBody>
                    <a:bodyPr/>
                    <a:lstStyle/>
                    <a:p>
                      <a:pPr marL="0" algn="l" defTabSz="914400" rtl="0" eaLnBrk="1" fontAlgn="b" latinLnBrk="0" hangingPunct="1"/>
                      <a:r>
                        <a:rPr lang="sv-SE" sz="800" u="none" strike="noStrike" kern="1200" dirty="0">
                          <a:effectLst/>
                        </a:rPr>
                        <a:t>Södermanland County</a:t>
                      </a:r>
                      <a:endParaRPr lang="sv-SE" sz="800" b="0"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0" i="0" u="none" strike="noStrike" dirty="0">
                          <a:solidFill>
                            <a:srgbClr val="000000"/>
                          </a:solidFill>
                          <a:effectLst/>
                          <a:latin typeface="Futura Std Book" panose="020B0502020204020303"/>
                        </a:rPr>
                        <a:t>130 800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-6 800</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-4,9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-2,8</a:t>
                      </a:r>
                    </a:p>
                  </a:txBody>
                  <a:tcPr marL="9525" marR="9525" marT="9525" marB="0" anchor="b"/>
                </a:tc>
                <a:extLst>
                  <a:ext uri="{0D108BD9-81ED-4DB2-BD59-A6C34878D82A}">
                    <a16:rowId xmlns:a16="http://schemas.microsoft.com/office/drawing/2014/main" val="1932110646"/>
                  </a:ext>
                </a:extLst>
              </a:tr>
              <a:tr h="192170">
                <a:tc>
                  <a:txBody>
                    <a:bodyPr/>
                    <a:lstStyle/>
                    <a:p>
                      <a:pPr marL="0" algn="l" defTabSz="914400" rtl="0" eaLnBrk="1" fontAlgn="b" latinLnBrk="0" hangingPunct="1"/>
                      <a:r>
                        <a:rPr lang="sv-SE" sz="800" u="none" strike="noStrike" kern="1200" dirty="0">
                          <a:effectLst/>
                        </a:rPr>
                        <a:t>Östergötland County</a:t>
                      </a:r>
                      <a:endParaRPr lang="sv-SE" sz="800" b="0"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0" i="0" u="none" strike="noStrike" dirty="0">
                          <a:solidFill>
                            <a:srgbClr val="000000"/>
                          </a:solidFill>
                          <a:effectLst/>
                          <a:latin typeface="Futura Std Book" panose="020B0502020204020303"/>
                        </a:rPr>
                        <a:t>222 200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-4 500</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-2,0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3,3</a:t>
                      </a:r>
                    </a:p>
                  </a:txBody>
                  <a:tcPr marL="9525" marR="9525" marT="9525" marB="0" anchor="b"/>
                </a:tc>
                <a:extLst>
                  <a:ext uri="{0D108BD9-81ED-4DB2-BD59-A6C34878D82A}">
                    <a16:rowId xmlns:a16="http://schemas.microsoft.com/office/drawing/2014/main" val="480846545"/>
                  </a:ext>
                </a:extLst>
              </a:tr>
              <a:tr h="206216">
                <a:tc>
                  <a:txBody>
                    <a:bodyPr/>
                    <a:lstStyle/>
                    <a:p>
                      <a:pPr marL="0" algn="l" defTabSz="914400" rtl="0" eaLnBrk="1" fontAlgn="b" latinLnBrk="0" hangingPunct="1"/>
                      <a:r>
                        <a:rPr lang="sv-SE" sz="800" u="none" strike="noStrike" kern="1200" dirty="0">
                          <a:effectLst/>
                        </a:rPr>
                        <a:t>Örebro County</a:t>
                      </a:r>
                      <a:endParaRPr lang="sv-SE" sz="800" b="0"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0" i="0" u="none" strike="noStrike">
                          <a:solidFill>
                            <a:srgbClr val="000000"/>
                          </a:solidFill>
                          <a:effectLst/>
                          <a:latin typeface="Futura Std Book" panose="020B0502020204020303"/>
                        </a:rPr>
                        <a:t>144 400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-2 800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1,8</a:t>
                      </a:r>
                    </a:p>
                  </a:txBody>
                  <a:tcPr marL="9525" marR="9525" marT="9525" marB="0" anchor="b"/>
                </a:tc>
                <a:extLst>
                  <a:ext uri="{0D108BD9-81ED-4DB2-BD59-A6C34878D82A}">
                    <a16:rowId xmlns:a16="http://schemas.microsoft.com/office/drawing/2014/main" val="537178757"/>
                  </a:ext>
                </a:extLst>
              </a:tr>
              <a:tr h="192170">
                <a:tc>
                  <a:txBody>
                    <a:bodyPr/>
                    <a:lstStyle/>
                    <a:p>
                      <a:pPr marL="0" algn="l" defTabSz="914400" rtl="0" eaLnBrk="1" fontAlgn="b" latinLnBrk="0" hangingPunct="1"/>
                      <a:r>
                        <a:rPr lang="sv-SE" sz="800" u="none" strike="noStrike" kern="1200" dirty="0">
                          <a:effectLst/>
                        </a:rPr>
                        <a:t>Västmanland County</a:t>
                      </a:r>
                      <a:endParaRPr lang="sv-SE" sz="800" b="0"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0" i="0" u="none" strike="noStrike">
                          <a:solidFill>
                            <a:srgbClr val="000000"/>
                          </a:solidFill>
                          <a:effectLst/>
                          <a:latin typeface="Futura Std Book" panose="020B0502020204020303"/>
                        </a:rPr>
                        <a:t>125 300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-1 100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-0,9</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0,8</a:t>
                      </a:r>
                    </a:p>
                  </a:txBody>
                  <a:tcPr marL="9525" marR="9525" marT="9525" marB="0" anchor="b"/>
                </a:tc>
                <a:extLst>
                  <a:ext uri="{0D108BD9-81ED-4DB2-BD59-A6C34878D82A}">
                    <a16:rowId xmlns:a16="http://schemas.microsoft.com/office/drawing/2014/main" val="878848246"/>
                  </a:ext>
                </a:extLst>
              </a:tr>
              <a:tr h="192170">
                <a:tc>
                  <a:txBody>
                    <a:bodyPr/>
                    <a:lstStyle/>
                    <a:p>
                      <a:pPr marL="0" algn="l" defTabSz="914400" rtl="0" eaLnBrk="1" fontAlgn="b" latinLnBrk="0" hangingPunct="1"/>
                      <a:r>
                        <a:rPr lang="sv-SE" sz="800" u="none" strike="noStrike" kern="1200" dirty="0">
                          <a:effectLst/>
                        </a:rPr>
                        <a:t>Dalarna County</a:t>
                      </a:r>
                      <a:endParaRPr lang="sv-SE" sz="800" b="0"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0" i="0" u="none" strike="noStrike">
                          <a:solidFill>
                            <a:srgbClr val="000000"/>
                          </a:solidFill>
                          <a:effectLst/>
                          <a:latin typeface="Futura Std Book" panose="020B0502020204020303"/>
                        </a:rPr>
                        <a:t>132 600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3 200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2,5</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-0,6</a:t>
                      </a:r>
                    </a:p>
                  </a:txBody>
                  <a:tcPr marL="9525" marR="9525" marT="9525" marB="0" anchor="b"/>
                </a:tc>
                <a:extLst>
                  <a:ext uri="{0D108BD9-81ED-4DB2-BD59-A6C34878D82A}">
                    <a16:rowId xmlns:a16="http://schemas.microsoft.com/office/drawing/2014/main" val="3744487247"/>
                  </a:ext>
                </a:extLst>
              </a:tr>
              <a:tr h="192170">
                <a:tc>
                  <a:txBody>
                    <a:bodyPr/>
                    <a:lstStyle/>
                    <a:p>
                      <a:pPr marL="0" algn="l" defTabSz="914400" rtl="0" eaLnBrk="1" fontAlgn="b" latinLnBrk="0" hangingPunct="1"/>
                      <a:r>
                        <a:rPr lang="sv-SE" sz="800" u="none" strike="noStrike" kern="1200" dirty="0">
                          <a:effectLst/>
                        </a:rPr>
                        <a:t>Gävleborg County</a:t>
                      </a:r>
                      <a:endParaRPr lang="sv-SE" sz="800" b="0" i="0" u="none" strike="noStrike" kern="1200" dirty="0">
                        <a:solidFill>
                          <a:srgbClr val="000000"/>
                        </a:solidFill>
                        <a:effectLst/>
                        <a:latin typeface="Futura Std Book" panose="020B0502020204020303" pitchFamily="34" charset="0"/>
                        <a:ea typeface="+mn-ea"/>
                        <a:cs typeface="+mn-cs"/>
                      </a:endParaRPr>
                    </a:p>
                  </a:txBody>
                  <a:tcPr marL="72000" marR="9525" marT="9525" marB="0" anchor="ctr"/>
                </a:tc>
                <a:tc>
                  <a:txBody>
                    <a:bodyPr/>
                    <a:lstStyle/>
                    <a:p>
                      <a:pPr algn="ctr" rtl="0" fontAlgn="b"/>
                      <a:r>
                        <a:rPr lang="sv-SE" sz="800" b="0" i="0" u="none" strike="noStrike">
                          <a:solidFill>
                            <a:srgbClr val="000000"/>
                          </a:solidFill>
                          <a:effectLst/>
                          <a:latin typeface="Futura Std Book" panose="020B0502020204020303"/>
                        </a:rPr>
                        <a:t>133 600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14 400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12,1</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-0,1</a:t>
                      </a:r>
                    </a:p>
                  </a:txBody>
                  <a:tcPr marL="9525" marR="9525" marT="9525" marB="0" anchor="b"/>
                </a:tc>
                <a:extLst>
                  <a:ext uri="{0D108BD9-81ED-4DB2-BD59-A6C34878D82A}">
                    <a16:rowId xmlns:a16="http://schemas.microsoft.com/office/drawing/2014/main" val="547625832"/>
                  </a:ext>
                </a:extLst>
              </a:tr>
            </a:tbl>
          </a:graphicData>
        </a:graphic>
      </p:graphicFrame>
      <p:sp>
        <p:nvSpPr>
          <p:cNvPr id="26" name="textruta 25">
            <a:extLst>
              <a:ext uri="{FF2B5EF4-FFF2-40B4-BE49-F238E27FC236}">
                <a16:creationId xmlns:a16="http://schemas.microsoft.com/office/drawing/2014/main" id="{515986CB-690A-469B-964F-75EEEDF509D5}"/>
              </a:ext>
            </a:extLst>
          </p:cNvPr>
          <p:cNvSpPr txBox="1"/>
          <p:nvPr/>
        </p:nvSpPr>
        <p:spPr>
          <a:xfrm>
            <a:off x="6755211" y="3429000"/>
            <a:ext cx="1157689" cy="276999"/>
          </a:xfrm>
          <a:prstGeom prst="rect">
            <a:avLst/>
          </a:prstGeom>
          <a:noFill/>
        </p:spPr>
        <p:txBody>
          <a:bodyPr wrap="none" rtlCol="0">
            <a:spAutoFit/>
          </a:bodyPr>
          <a:lstStyle/>
          <a:p>
            <a:r>
              <a:rPr lang="sv-SE" sz="1200" b="1" dirty="0" err="1">
                <a:cs typeface="Arial" panose="020B0604020202020204" pitchFamily="34" charset="0"/>
              </a:rPr>
              <a:t>Employment</a:t>
            </a:r>
            <a:endParaRPr lang="sv-SE" sz="1200" b="1" dirty="0">
              <a:cs typeface="Arial" panose="020B0604020202020204" pitchFamily="34" charset="0"/>
            </a:endParaRPr>
          </a:p>
        </p:txBody>
      </p:sp>
      <p:graphicFrame>
        <p:nvGraphicFramePr>
          <p:cNvPr id="3" name="Diagram 2">
            <a:extLst>
              <a:ext uri="{FF2B5EF4-FFF2-40B4-BE49-F238E27FC236}">
                <a16:creationId xmlns:a16="http://schemas.microsoft.com/office/drawing/2014/main" id="{612D9330-BCB2-4A96-9BCC-8D7C30F2CA15}"/>
              </a:ext>
            </a:extLst>
          </p:cNvPr>
          <p:cNvGraphicFramePr>
            <a:graphicFrameLocks/>
          </p:cNvGraphicFramePr>
          <p:nvPr>
            <p:extLst>
              <p:ext uri="{D42A27DB-BD31-4B8C-83A1-F6EECF244321}">
                <p14:modId xmlns:p14="http://schemas.microsoft.com/office/powerpoint/2010/main" val="2665885335"/>
              </p:ext>
            </p:extLst>
          </p:nvPr>
        </p:nvGraphicFramePr>
        <p:xfrm>
          <a:off x="636385" y="1906765"/>
          <a:ext cx="6110386" cy="389548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2383180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sv-SE" dirty="0" err="1"/>
              <a:t>Employed</a:t>
            </a:r>
            <a:r>
              <a:rPr lang="sv-SE" dirty="0"/>
              <a:t> population, by </a:t>
            </a:r>
            <a:r>
              <a:rPr lang="sv-SE" dirty="0" err="1"/>
              <a:t>industry</a:t>
            </a:r>
            <a:endParaRPr lang="sv-SE" dirty="0"/>
          </a:p>
        </p:txBody>
      </p:sp>
      <p:graphicFrame>
        <p:nvGraphicFramePr>
          <p:cNvPr id="6" name="Platshållare för innehåll 4">
            <a:extLst>
              <a:ext uri="{FF2B5EF4-FFF2-40B4-BE49-F238E27FC236}">
                <a16:creationId xmlns:a16="http://schemas.microsoft.com/office/drawing/2014/main" id="{DFBFA55F-03E7-4044-9A75-66E68F711984}"/>
              </a:ext>
            </a:extLst>
          </p:cNvPr>
          <p:cNvGraphicFramePr>
            <a:graphicFrameLocks noGrp="1"/>
          </p:cNvGraphicFramePr>
          <p:nvPr>
            <p:ph idx="1"/>
            <p:extLst>
              <p:ext uri="{D42A27DB-BD31-4B8C-83A1-F6EECF244321}">
                <p14:modId xmlns:p14="http://schemas.microsoft.com/office/powerpoint/2010/main" val="1602697110"/>
              </p:ext>
            </p:extLst>
          </p:nvPr>
        </p:nvGraphicFramePr>
        <p:xfrm>
          <a:off x="1882774" y="1621872"/>
          <a:ext cx="8426450" cy="4395600"/>
        </p:xfrm>
        <a:graphic>
          <a:graphicData uri="http://schemas.openxmlformats.org/drawingml/2006/table">
            <a:tbl>
              <a:tblPr firstRow="1" bandRow="1">
                <a:tableStyleId>{5C22544A-7EE6-4342-B048-85BDC9FD1C3A}</a:tableStyleId>
              </a:tblPr>
              <a:tblGrid>
                <a:gridCol w="2135553">
                  <a:extLst>
                    <a:ext uri="{9D8B030D-6E8A-4147-A177-3AD203B41FA5}">
                      <a16:colId xmlns:a16="http://schemas.microsoft.com/office/drawing/2014/main" val="452260278"/>
                    </a:ext>
                  </a:extLst>
                </a:gridCol>
                <a:gridCol w="1702965">
                  <a:extLst>
                    <a:ext uri="{9D8B030D-6E8A-4147-A177-3AD203B41FA5}">
                      <a16:colId xmlns:a16="http://schemas.microsoft.com/office/drawing/2014/main" val="1889858293"/>
                    </a:ext>
                  </a:extLst>
                </a:gridCol>
                <a:gridCol w="1672285">
                  <a:extLst>
                    <a:ext uri="{9D8B030D-6E8A-4147-A177-3AD203B41FA5}">
                      <a16:colId xmlns:a16="http://schemas.microsoft.com/office/drawing/2014/main" val="1671515360"/>
                    </a:ext>
                  </a:extLst>
                </a:gridCol>
                <a:gridCol w="1456808">
                  <a:extLst>
                    <a:ext uri="{9D8B030D-6E8A-4147-A177-3AD203B41FA5}">
                      <a16:colId xmlns:a16="http://schemas.microsoft.com/office/drawing/2014/main" val="2818758293"/>
                    </a:ext>
                  </a:extLst>
                </a:gridCol>
                <a:gridCol w="1458839">
                  <a:extLst>
                    <a:ext uri="{9D8B030D-6E8A-4147-A177-3AD203B41FA5}">
                      <a16:colId xmlns:a16="http://schemas.microsoft.com/office/drawing/2014/main" val="1452816917"/>
                    </a:ext>
                  </a:extLst>
                </a:gridCol>
              </a:tblGrid>
              <a:tr h="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r"/>
                      <a:r>
                        <a:rPr lang="sv-SE" sz="1000" b="0" dirty="0">
                          <a:solidFill>
                            <a:schemeClr val="bg1"/>
                          </a:solidFill>
                        </a:rPr>
                        <a:t>   </a:t>
                      </a:r>
                      <a:r>
                        <a:rPr lang="sv-SE" sz="1000" b="0" dirty="0" err="1">
                          <a:solidFill>
                            <a:schemeClr val="bg1"/>
                          </a:solidFill>
                        </a:rPr>
                        <a:t>Number</a:t>
                      </a:r>
                      <a:r>
                        <a:rPr lang="sv-SE" sz="1000" b="0" dirty="0">
                          <a:solidFill>
                            <a:schemeClr val="bg1"/>
                          </a:solidFill>
                        </a:rPr>
                        <a:t> </a:t>
                      </a:r>
                      <a:r>
                        <a:rPr lang="sv-SE" sz="1000" dirty="0">
                          <a:solidFill>
                            <a:schemeClr val="bg1"/>
                          </a:solidFill>
                        </a:rPr>
                        <a:t>                             </a:t>
                      </a:r>
                      <a:r>
                        <a:rPr lang="sv-SE" sz="1000" b="0" dirty="0">
                          <a:solidFill>
                            <a:schemeClr val="bg1"/>
                          </a:solidFill>
                        </a:rPr>
                        <a:t>Change (</a:t>
                      </a:r>
                      <a:r>
                        <a:rPr lang="sv-SE" sz="1000" b="0" dirty="0" err="1">
                          <a:solidFill>
                            <a:schemeClr val="bg1"/>
                          </a:solidFill>
                        </a:rPr>
                        <a:t>number</a:t>
                      </a:r>
                      <a:r>
                        <a:rPr lang="sv-SE" sz="1000" b="0" dirty="0">
                          <a:solidFill>
                            <a:schemeClr val="bg1"/>
                          </a:solidFill>
                        </a:rPr>
                        <a:t>)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Change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1000" b="1" dirty="0">
                          <a:solidFill>
                            <a:schemeClr val="bg1"/>
                          </a:solidFill>
                        </a:rPr>
                        <a:t>The Stockholm Region</a:t>
                      </a:r>
                      <a:endParaRPr lang="sv-SE" sz="900" b="1" dirty="0">
                        <a:solidFill>
                          <a:schemeClr val="bg1"/>
                        </a:solidFill>
                      </a:endParaRPr>
                    </a:p>
                  </a:txBody>
                  <a:tcPr marL="144000" marR="45720" anchor="ct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2022 Q2</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year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year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-5 </a:t>
                      </a:r>
                      <a:r>
                        <a:rPr lang="sv-SE" sz="1000" dirty="0" err="1">
                          <a:solidFill>
                            <a:schemeClr val="bg1"/>
                          </a:solidFill>
                        </a:rPr>
                        <a:t>years</a:t>
                      </a: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0">
                <a:tc>
                  <a:txBody>
                    <a:bodyPr/>
                    <a:lstStyle/>
                    <a:p>
                      <a:pPr algn="l" fontAlgn="t">
                        <a:spcAft>
                          <a:spcPts val="500"/>
                        </a:spcAft>
                      </a:pPr>
                      <a:r>
                        <a:rPr lang="sv-SE" sz="800" b="0" dirty="0" err="1"/>
                        <a:t>Agriculture</a:t>
                      </a:r>
                      <a:r>
                        <a:rPr lang="sv-SE" sz="800" b="0" dirty="0"/>
                        <a:t>, </a:t>
                      </a:r>
                      <a:r>
                        <a:rPr lang="sv-SE" sz="800" b="0" dirty="0" err="1"/>
                        <a:t>forestry</a:t>
                      </a:r>
                      <a:r>
                        <a:rPr lang="sv-SE" sz="800" b="0" dirty="0"/>
                        <a:t> &amp; </a:t>
                      </a:r>
                      <a:r>
                        <a:rPr lang="sv-SE" sz="800" b="0" dirty="0" err="1"/>
                        <a:t>fishing</a:t>
                      </a:r>
                      <a:endParaRPr lang="sv-SE" sz="800" b="0" dirty="0"/>
                    </a:p>
                  </a:txBody>
                  <a:tcP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dirty="0">
                          <a:solidFill>
                            <a:srgbClr val="000000"/>
                          </a:solidFill>
                          <a:effectLst/>
                          <a:latin typeface="Futura Std Book" panose="020B0502020204020303"/>
                        </a:rPr>
                        <a:t>6 900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dirty="0">
                          <a:solidFill>
                            <a:srgbClr val="000000"/>
                          </a:solidFill>
                          <a:effectLst/>
                          <a:latin typeface="Futura Std Book" panose="020B0502020204020303"/>
                        </a:rPr>
                        <a:t>6 900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mn-lt"/>
                          <a:ea typeface="+mn-ea"/>
                          <a:cs typeface="+mn-cs"/>
                        </a:rPr>
                        <a:t>i.u</a:t>
                      </a:r>
                      <a:r>
                        <a:rPr kumimoji="0" lang="sv-SE" sz="800" b="0" i="0" u="none" strike="noStrike" kern="1200" cap="none" spc="0" normalizeH="0" baseline="0" noProof="0" dirty="0">
                          <a:ln>
                            <a:noFill/>
                          </a:ln>
                          <a:solidFill>
                            <a:srgbClr val="000000"/>
                          </a:solidFill>
                          <a:effectLst/>
                          <a:uLnTx/>
                          <a:uFillTx/>
                          <a:latin typeface="+mn-lt"/>
                          <a:ea typeface="+mn-ea"/>
                          <a:cs typeface="+mn-cs"/>
                        </a:rPr>
                        <a:t>.</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rtl="0" fontAlgn="ctr"/>
                      <a:r>
                        <a:rPr lang="sv-SE" sz="800" b="0" i="0" u="none" strike="noStrike" dirty="0">
                          <a:solidFill>
                            <a:srgbClr val="000000"/>
                          </a:solidFill>
                          <a:effectLst/>
                          <a:latin typeface="Futura Std Book" panose="020B0502020204020303"/>
                        </a:rPr>
                        <a:t>-61,2</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Manufacturing</a:t>
                      </a:r>
                      <a:r>
                        <a:rPr lang="sv-SE" sz="800" dirty="0"/>
                        <a:t>, mining, </a:t>
                      </a:r>
                      <a:r>
                        <a:rPr lang="sv-SE" sz="800" dirty="0" err="1"/>
                        <a:t>quarrying</a:t>
                      </a:r>
                      <a:r>
                        <a:rPr lang="sv-SE" sz="800" dirty="0"/>
                        <a:t> &amp; </a:t>
                      </a:r>
                      <a:r>
                        <a:rPr lang="sv-SE" sz="800" dirty="0" err="1"/>
                        <a:t>utilities</a:t>
                      </a:r>
                      <a:endParaRPr lang="sv-SE" sz="800" dirty="0"/>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219 700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0,8</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6,9</a:t>
                      </a:r>
                    </a:p>
                  </a:txBody>
                  <a:tcPr marL="9525" marR="9525" marT="9525" marB="0" anchor="ctr"/>
                </a:tc>
                <a:extLst>
                  <a:ext uri="{0D108BD9-81ED-4DB2-BD59-A6C34878D82A}">
                    <a16:rowId xmlns:a16="http://schemas.microsoft.com/office/drawing/2014/main" val="29336083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Manufacturing</a:t>
                      </a:r>
                      <a:r>
                        <a:rPr lang="sv-SE" sz="800" dirty="0"/>
                        <a:t> of workshop </a:t>
                      </a:r>
                      <a:r>
                        <a:rPr lang="sv-SE" sz="800" dirty="0" err="1"/>
                        <a:t>products</a:t>
                      </a:r>
                      <a:endParaRPr lang="sv-SE" sz="800" dirty="0"/>
                    </a:p>
                  </a:txBody>
                  <a:tcPr>
                    <a:lnL w="12700" cmpd="sng">
                      <a:noFill/>
                    </a:lnL>
                  </a:tcPr>
                </a:tc>
                <a:tc>
                  <a:txBody>
                    <a:bodyPr/>
                    <a:lstStyle/>
                    <a:p>
                      <a:pPr algn="ctr" rtl="0" fontAlgn="ctr"/>
                      <a:r>
                        <a:rPr lang="sv-SE" sz="800" b="0" i="0" u="none" strike="noStrike" dirty="0">
                          <a:solidFill>
                            <a:srgbClr val="000000"/>
                          </a:solidFill>
                          <a:effectLst/>
                          <a:latin typeface="Futura Std Book" panose="020B0502020204020303"/>
                        </a:rPr>
                        <a:t>105 600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6,7</a:t>
                      </a:r>
                    </a:p>
                  </a:txBody>
                  <a:tcPr marL="9525" marR="9525" marT="9525" marB="0" anchor="ctr"/>
                </a:tc>
                <a:extLst>
                  <a:ext uri="{0D108BD9-81ED-4DB2-BD59-A6C34878D82A}">
                    <a16:rowId xmlns:a16="http://schemas.microsoft.com/office/drawing/2014/main" val="1559525621"/>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Construction</a:t>
                      </a:r>
                    </a:p>
                  </a:txBody>
                  <a:tcPr>
                    <a:lnL w="12700" cmpd="sng">
                      <a:noFill/>
                    </a:lnL>
                  </a:tcPr>
                </a:tc>
                <a:tc>
                  <a:txBody>
                    <a:bodyPr/>
                    <a:lstStyle/>
                    <a:p>
                      <a:pPr algn="ctr" rtl="0" fontAlgn="ctr"/>
                      <a:r>
                        <a:rPr lang="sv-SE" sz="800" b="0" i="0" u="none" strike="noStrike" dirty="0">
                          <a:solidFill>
                            <a:srgbClr val="000000"/>
                          </a:solidFill>
                          <a:effectLst/>
                          <a:latin typeface="Futura Std Book" panose="020B0502020204020303"/>
                        </a:rPr>
                        <a:t>130 200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-10,0</a:t>
                      </a:r>
                    </a:p>
                  </a:txBody>
                  <a:tcPr marL="9525" marR="9525" marT="9525" marB="0" anchor="ctr"/>
                </a:tc>
                <a:extLst>
                  <a:ext uri="{0D108BD9-81ED-4DB2-BD59-A6C34878D82A}">
                    <a16:rowId xmlns:a16="http://schemas.microsoft.com/office/drawing/2014/main" val="194798639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Trade</a:t>
                      </a:r>
                      <a:endParaRPr lang="sv-SE" sz="800" dirty="0"/>
                    </a:p>
                  </a:txBody>
                  <a:tcPr>
                    <a:lnL w="12700" cmpd="sng">
                      <a:noFill/>
                    </a:lnL>
                  </a:tcPr>
                </a:tc>
                <a:tc>
                  <a:txBody>
                    <a:bodyPr/>
                    <a:lstStyle/>
                    <a:p>
                      <a:pPr algn="ctr" rtl="0" fontAlgn="ctr"/>
                      <a:r>
                        <a:rPr lang="sv-SE" sz="800" b="0" i="0" u="none" strike="noStrike" dirty="0">
                          <a:solidFill>
                            <a:srgbClr val="000000"/>
                          </a:solidFill>
                          <a:effectLst/>
                          <a:latin typeface="Futura Std Book" panose="020B0502020204020303"/>
                        </a:rPr>
                        <a:t>230 800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-9,1</a:t>
                      </a:r>
                    </a:p>
                  </a:txBody>
                  <a:tcPr marL="9525" marR="9525" marT="9525" marB="0" anchor="ctr"/>
                </a:tc>
                <a:extLst>
                  <a:ext uri="{0D108BD9-81ED-4DB2-BD59-A6C34878D82A}">
                    <a16:rowId xmlns:a16="http://schemas.microsoft.com/office/drawing/2014/main" val="232591820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Transport</a:t>
                      </a:r>
                    </a:p>
                  </a:txBody>
                  <a:tcPr>
                    <a:lnL w="12700" cmpd="sng">
                      <a:noFill/>
                    </a:lnL>
                  </a:tcPr>
                </a:tc>
                <a:tc>
                  <a:txBody>
                    <a:bodyPr/>
                    <a:lstStyle/>
                    <a:p>
                      <a:pPr algn="ctr" rtl="0" fontAlgn="ctr"/>
                      <a:r>
                        <a:rPr lang="sv-SE" sz="800" b="0" i="0" u="none" strike="noStrike" dirty="0">
                          <a:solidFill>
                            <a:srgbClr val="000000"/>
                          </a:solidFill>
                          <a:effectLst/>
                          <a:latin typeface="Futura Std Book" panose="020B0502020204020303"/>
                        </a:rPr>
                        <a:t>71 800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-32,6</a:t>
                      </a:r>
                    </a:p>
                  </a:txBody>
                  <a:tcPr marL="9525" marR="9525" marT="9525" marB="0" anchor="ctr"/>
                </a:tc>
                <a:extLst>
                  <a:ext uri="{0D108BD9-81ED-4DB2-BD59-A6C34878D82A}">
                    <a16:rowId xmlns:a16="http://schemas.microsoft.com/office/drawing/2014/main" val="39445981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Accommodation</a:t>
                      </a:r>
                      <a:r>
                        <a:rPr lang="sv-SE" sz="800" dirty="0"/>
                        <a:t> &amp; </a:t>
                      </a:r>
                      <a:r>
                        <a:rPr lang="sv-SE" sz="800" dirty="0" err="1"/>
                        <a:t>food</a:t>
                      </a:r>
                      <a:r>
                        <a:rPr lang="sv-SE" sz="800" dirty="0"/>
                        <a:t> services</a:t>
                      </a:r>
                    </a:p>
                  </a:txBody>
                  <a:tcPr>
                    <a:lnL w="12700" cmpd="sng">
                      <a:noFill/>
                    </a:lnL>
                  </a:tcPr>
                </a:tc>
                <a:tc>
                  <a:txBody>
                    <a:bodyPr/>
                    <a:lstStyle/>
                    <a:p>
                      <a:pPr algn="ctr" rtl="0" fontAlgn="ctr"/>
                      <a:r>
                        <a:rPr lang="sv-SE" sz="800" b="0" i="0" u="none" strike="noStrike" dirty="0">
                          <a:solidFill>
                            <a:srgbClr val="000000"/>
                          </a:solidFill>
                          <a:effectLst/>
                          <a:latin typeface="Futura Std Book" panose="020B0502020204020303"/>
                        </a:rPr>
                        <a:t>55 600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22 900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70,0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-33,3</a:t>
                      </a:r>
                    </a:p>
                  </a:txBody>
                  <a:tcPr marL="9525" marR="9525" marT="9525" marB="0" anchor="ctr"/>
                </a:tc>
                <a:extLst>
                  <a:ext uri="{0D108BD9-81ED-4DB2-BD59-A6C34878D82A}">
                    <a16:rowId xmlns:a16="http://schemas.microsoft.com/office/drawing/2014/main" val="3208508909"/>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Information &amp; </a:t>
                      </a:r>
                      <a:r>
                        <a:rPr lang="sv-SE" sz="800" dirty="0" err="1"/>
                        <a:t>communication</a:t>
                      </a:r>
                      <a:endParaRPr lang="sv-SE" sz="800" dirty="0"/>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174 400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7 400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31,9</a:t>
                      </a:r>
                    </a:p>
                  </a:txBody>
                  <a:tcPr marL="9525" marR="9525" marT="9525" marB="0" anchor="ctr"/>
                </a:tc>
                <a:extLst>
                  <a:ext uri="{0D108BD9-81ED-4DB2-BD59-A6C34878D82A}">
                    <a16:rowId xmlns:a16="http://schemas.microsoft.com/office/drawing/2014/main" val="1121273573"/>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dirty="0"/>
                        <a:t>Arts, entertainment, recreation &amp; other services</a:t>
                      </a:r>
                      <a:endParaRPr lang="sv-SE" sz="800" dirty="0"/>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99 700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8 200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-19,1</a:t>
                      </a:r>
                    </a:p>
                  </a:txBody>
                  <a:tcPr marL="9525" marR="9525" marT="9525" marB="0" anchor="ctr"/>
                </a:tc>
                <a:extLst>
                  <a:ext uri="{0D108BD9-81ED-4DB2-BD59-A6C34878D82A}">
                    <a16:rowId xmlns:a16="http://schemas.microsoft.com/office/drawing/2014/main" val="1084239425"/>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Financial</a:t>
                      </a:r>
                      <a:r>
                        <a:rPr lang="sv-SE" sz="800" dirty="0"/>
                        <a:t> &amp; </a:t>
                      </a:r>
                      <a:r>
                        <a:rPr lang="sv-SE" sz="800" dirty="0" err="1"/>
                        <a:t>insurance</a:t>
                      </a:r>
                      <a:endParaRPr lang="sv-SE" sz="800" dirty="0"/>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505 100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28 800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10,9</a:t>
                      </a:r>
                    </a:p>
                  </a:txBody>
                  <a:tcPr marL="9525" marR="9525" marT="9525" marB="0" anchor="ctr"/>
                </a:tc>
                <a:extLst>
                  <a:ext uri="{0D108BD9-81ED-4DB2-BD59-A6C34878D82A}">
                    <a16:rowId xmlns:a16="http://schemas.microsoft.com/office/drawing/2014/main" val="204746581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Public administration</a:t>
                      </a:r>
                    </a:p>
                  </a:txBody>
                  <a:tcPr>
                    <a:lnL w="12700" cmpd="sng">
                      <a:noFill/>
                    </a:lnL>
                  </a:tcPr>
                </a:tc>
                <a:tc>
                  <a:txBody>
                    <a:bodyPr/>
                    <a:lstStyle/>
                    <a:p>
                      <a:pPr algn="ctr" rtl="0" fontAlgn="ctr"/>
                      <a:r>
                        <a:rPr lang="sv-SE" sz="800" b="1" i="0" u="none" strike="noStrike">
                          <a:solidFill>
                            <a:srgbClr val="000000"/>
                          </a:solidFill>
                          <a:effectLst/>
                          <a:latin typeface="Futura Std Book" panose="020B0502020204020303"/>
                        </a:rPr>
                        <a:t>204 300</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8 700</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4,4</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23,5</a:t>
                      </a:r>
                    </a:p>
                  </a:txBody>
                  <a:tcPr marL="9525" marR="9525" marT="9525" marB="0" anchor="ctr"/>
                </a:tc>
                <a:extLst>
                  <a:ext uri="{0D108BD9-81ED-4DB2-BD59-A6C34878D82A}">
                    <a16:rowId xmlns:a16="http://schemas.microsoft.com/office/drawing/2014/main" val="4226078857"/>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Education</a:t>
                      </a:r>
                      <a:endParaRPr lang="sv-SE" sz="800" dirty="0"/>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252 200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-7 700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-3,0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-3,4</a:t>
                      </a:r>
                    </a:p>
                  </a:txBody>
                  <a:tcPr marL="9525" marR="9525" marT="9525" marB="0" anchor="ctr"/>
                </a:tc>
                <a:extLst>
                  <a:ext uri="{0D108BD9-81ED-4DB2-BD59-A6C34878D82A}">
                    <a16:rowId xmlns:a16="http://schemas.microsoft.com/office/drawing/2014/main" val="2443966492"/>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Health</a:t>
                      </a:r>
                    </a:p>
                  </a:txBody>
                  <a:tcPr>
                    <a:lnL w="12700" cmpd="sng">
                      <a:noFill/>
                    </a:lnL>
                  </a:tcPr>
                </a:tc>
                <a:tc>
                  <a:txBody>
                    <a:bodyPr/>
                    <a:lstStyle/>
                    <a:p>
                      <a:pPr algn="ctr" rtl="0" fontAlgn="ctr"/>
                      <a:r>
                        <a:rPr lang="sv-SE" sz="800" b="0" i="0" u="none" strike="noStrike">
                          <a:solidFill>
                            <a:srgbClr val="000000"/>
                          </a:solidFill>
                          <a:effectLst/>
                          <a:latin typeface="Futura Std Book" panose="020B0502020204020303"/>
                        </a:rPr>
                        <a:t>330 600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8 100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2,5</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-0,5</a:t>
                      </a:r>
                    </a:p>
                  </a:txBody>
                  <a:tcPr marL="9525" marR="9525" marT="9525" marB="0" anchor="ctr"/>
                </a:tc>
                <a:extLst>
                  <a:ext uri="{0D108BD9-81ED-4DB2-BD59-A6C34878D82A}">
                    <a16:rowId xmlns:a16="http://schemas.microsoft.com/office/drawing/2014/main" val="3055248050"/>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Unspecified</a:t>
                      </a:r>
                      <a:endParaRPr lang="sv-SE" sz="800" dirty="0"/>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88421016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Employed</a:t>
                      </a:r>
                      <a:r>
                        <a:rPr lang="sv-SE" sz="800" dirty="0"/>
                        <a:t> in Sweden</a:t>
                      </a:r>
                    </a:p>
                  </a:txBody>
                  <a:tcPr>
                    <a:lnL w="12700" cmpd="sng">
                      <a:noFill/>
                    </a:lnL>
                  </a:tcPr>
                </a:tc>
                <a:tc>
                  <a:txBody>
                    <a:bodyPr/>
                    <a:lstStyle/>
                    <a:p>
                      <a:pPr algn="ctr" rtl="0" fontAlgn="ctr"/>
                      <a:r>
                        <a:rPr lang="sv-SE" sz="800" b="0" i="0" u="none" strike="noStrike" dirty="0">
                          <a:solidFill>
                            <a:srgbClr val="000000"/>
                          </a:solidFill>
                          <a:effectLst/>
                          <a:latin typeface="Futura Std Book" panose="020B0502020204020303"/>
                        </a:rPr>
                        <a:t>2 406 200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74 700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3,2</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2561171434"/>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err="1"/>
                        <a:t>Employed</a:t>
                      </a:r>
                      <a:r>
                        <a:rPr lang="sv-SE" sz="800" dirty="0"/>
                        <a:t> </a:t>
                      </a:r>
                      <a:r>
                        <a:rPr lang="sv-SE" sz="800" dirty="0" err="1"/>
                        <a:t>abroad</a:t>
                      </a:r>
                      <a:endParaRPr lang="sv-SE" sz="800" dirty="0"/>
                    </a:p>
                  </a:txBody>
                  <a:tcPr>
                    <a:lnL w="12700" cmpd="sng">
                      <a:noFill/>
                    </a:ln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a:ln>
                            <a:noFill/>
                          </a:ln>
                          <a:solidFill>
                            <a:srgbClr val="000000"/>
                          </a:solidFill>
                          <a:effectLst/>
                          <a:uLnTx/>
                          <a:uFillTx/>
                          <a:latin typeface="Futura Std Book" panose="020B0502020204020303"/>
                          <a:ea typeface="+mn-ea"/>
                          <a:cs typeface="+mn-cs"/>
                        </a:rPr>
                        <a:t>i.u.</a:t>
                      </a:r>
                      <a:endPar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endParaRPr>
                    </a:p>
                  </a:txBody>
                  <a:tcPr marL="9525" marR="9525" marT="9525" marB="0" anchor="ct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kumimoji="0" lang="sv-SE" sz="800" b="0" i="0" u="none" strike="noStrike" kern="1200" cap="none" spc="0" normalizeH="0" baseline="0" noProof="0" dirty="0" err="1">
                          <a:ln>
                            <a:noFill/>
                          </a:ln>
                          <a:solidFill>
                            <a:srgbClr val="000000"/>
                          </a:solidFill>
                          <a:effectLst/>
                          <a:uLnTx/>
                          <a:uFillTx/>
                          <a:latin typeface="Futura Std Book" panose="020B0502020204020303"/>
                          <a:ea typeface="+mn-ea"/>
                          <a:cs typeface="+mn-cs"/>
                        </a:rPr>
                        <a:t>i.u</a:t>
                      </a:r>
                      <a:r>
                        <a:rPr kumimoji="0" lang="sv-SE" sz="800" b="0" i="0" u="none" strike="noStrike" kern="1200" cap="none" spc="0" normalizeH="0" baseline="0" noProof="0" dirty="0">
                          <a:ln>
                            <a:noFill/>
                          </a:ln>
                          <a:solidFill>
                            <a:srgbClr val="000000"/>
                          </a:solidFill>
                          <a:effectLst/>
                          <a:uLnTx/>
                          <a:uFillTx/>
                          <a:latin typeface="Futura Std Book" panose="020B0502020204020303"/>
                          <a:ea typeface="+mn-ea"/>
                          <a:cs typeface="+mn-cs"/>
                        </a:rPr>
                        <a:t>.</a:t>
                      </a:r>
                    </a:p>
                  </a:txBody>
                  <a:tcPr marL="9525" marR="9525" marT="9525" marB="0" anchor="ctr"/>
                </a:tc>
                <a:extLst>
                  <a:ext uri="{0D108BD9-81ED-4DB2-BD59-A6C34878D82A}">
                    <a16:rowId xmlns:a16="http://schemas.microsoft.com/office/drawing/2014/main" val="219391046"/>
                  </a:ext>
                </a:extLst>
              </a:tr>
              <a:tr h="216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a:t>
                      </a:r>
                      <a:endParaRPr lang="sv-SE" sz="800" dirty="0"/>
                    </a:p>
                  </a:txBody>
                  <a:tcPr>
                    <a:lnL w="12700" cmpd="sng">
                      <a:noFill/>
                    </a:lnL>
                  </a:tcPr>
                </a:tc>
                <a:tc>
                  <a:txBody>
                    <a:bodyPr/>
                    <a:lstStyle/>
                    <a:p>
                      <a:pPr algn="ctr" rtl="0" fontAlgn="ctr"/>
                      <a:r>
                        <a:rPr lang="sv-SE" sz="800" b="1" i="0" u="none" strike="noStrike">
                          <a:solidFill>
                            <a:srgbClr val="000000"/>
                          </a:solidFill>
                          <a:effectLst/>
                          <a:latin typeface="Futura Std Book" panose="020B0502020204020303"/>
                        </a:rPr>
                        <a:t>2 414 000</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67 800</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2,9</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1325546280"/>
                  </a:ext>
                </a:extLst>
              </a:tr>
            </a:tbl>
          </a:graphicData>
        </a:graphic>
      </p:graphicFrame>
      <p:sp>
        <p:nvSpPr>
          <p:cNvPr id="4" name="textruta 3">
            <a:extLst>
              <a:ext uri="{FF2B5EF4-FFF2-40B4-BE49-F238E27FC236}">
                <a16:creationId xmlns:a16="http://schemas.microsoft.com/office/drawing/2014/main" id="{E2A516BB-0D10-45CD-BDB3-49F93ADE33A2}"/>
              </a:ext>
            </a:extLst>
          </p:cNvPr>
          <p:cNvSpPr txBox="1"/>
          <p:nvPr/>
        </p:nvSpPr>
        <p:spPr>
          <a:xfrm>
            <a:off x="1882774" y="6017472"/>
            <a:ext cx="1435008" cy="215444"/>
          </a:xfrm>
          <a:prstGeom prst="rect">
            <a:avLst/>
          </a:prstGeom>
          <a:noFill/>
        </p:spPr>
        <p:txBody>
          <a:bodyPr wrap="none" rtlCol="0">
            <a:spAutoFit/>
          </a:bodyPr>
          <a:lstStyle/>
          <a:p>
            <a:r>
              <a:rPr lang="sv-SE" sz="800" dirty="0"/>
              <a:t>Source: </a:t>
            </a:r>
            <a:r>
              <a:rPr lang="sv-SE" sz="800" dirty="0" err="1"/>
              <a:t>Statistics</a:t>
            </a:r>
            <a:r>
              <a:rPr lang="sv-SE" sz="800" dirty="0"/>
              <a:t> Sweden</a:t>
            </a:r>
          </a:p>
        </p:txBody>
      </p:sp>
    </p:spTree>
    <p:extLst>
      <p:ext uri="{BB962C8B-B14F-4D97-AF65-F5344CB8AC3E}">
        <p14:creationId xmlns:p14="http://schemas.microsoft.com/office/powerpoint/2010/main" val="3966327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0" y="342899"/>
            <a:ext cx="8426449" cy="1113955"/>
          </a:xfrm>
        </p:spPr>
        <p:txBody>
          <a:bodyPr/>
          <a:lstStyle/>
          <a:p>
            <a:r>
              <a:rPr lang="sv-SE" dirty="0" err="1"/>
              <a:t>Unemployment</a:t>
            </a:r>
            <a:endParaRPr lang="sv-SE" dirty="0"/>
          </a:p>
        </p:txBody>
      </p:sp>
      <p:sp>
        <p:nvSpPr>
          <p:cNvPr id="8" name="textruta 7">
            <a:extLst>
              <a:ext uri="{FF2B5EF4-FFF2-40B4-BE49-F238E27FC236}">
                <a16:creationId xmlns:a16="http://schemas.microsoft.com/office/drawing/2014/main" id="{CD2ACD43-3A01-4617-AD46-8B798494D895}"/>
              </a:ext>
            </a:extLst>
          </p:cNvPr>
          <p:cNvSpPr txBox="1"/>
          <p:nvPr/>
        </p:nvSpPr>
        <p:spPr>
          <a:xfrm>
            <a:off x="721630" y="5756989"/>
            <a:ext cx="3667992" cy="215444"/>
          </a:xfrm>
          <a:prstGeom prst="rect">
            <a:avLst/>
          </a:prstGeom>
          <a:noFill/>
        </p:spPr>
        <p:txBody>
          <a:bodyPr wrap="none" rtlCol="0">
            <a:spAutoFit/>
          </a:bodyPr>
          <a:lstStyle/>
          <a:p>
            <a:r>
              <a:rPr lang="en-US" sz="800" dirty="0"/>
              <a:t>Source: The Swedish Public Employment Service and Statistics Sweden</a:t>
            </a:r>
            <a:endParaRPr lang="sv-SE" sz="800" dirty="0"/>
          </a:p>
        </p:txBody>
      </p:sp>
      <p:sp>
        <p:nvSpPr>
          <p:cNvPr id="9" name="Rektangel 8">
            <a:extLst>
              <a:ext uri="{FF2B5EF4-FFF2-40B4-BE49-F238E27FC236}">
                <a16:creationId xmlns:a16="http://schemas.microsoft.com/office/drawing/2014/main" id="{1D7A9D34-7147-43AF-B6BC-177834550829}"/>
              </a:ext>
            </a:extLst>
          </p:cNvPr>
          <p:cNvSpPr/>
          <p:nvPr/>
        </p:nvSpPr>
        <p:spPr>
          <a:xfrm>
            <a:off x="6810103" y="3429000"/>
            <a:ext cx="4667523" cy="245110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0" name="Platshållare för innehåll 3">
            <a:extLst>
              <a:ext uri="{FF2B5EF4-FFF2-40B4-BE49-F238E27FC236}">
                <a16:creationId xmlns:a16="http://schemas.microsoft.com/office/drawing/2014/main" id="{65F7B4B2-65FA-4963-9D5C-4FA5AA3BCA81}"/>
              </a:ext>
            </a:extLst>
          </p:cNvPr>
          <p:cNvSpPr>
            <a:spLocks noGrp="1"/>
          </p:cNvSpPr>
          <p:nvPr>
            <p:ph sz="half" idx="2"/>
          </p:nvPr>
        </p:nvSpPr>
        <p:spPr>
          <a:xfrm>
            <a:off x="6810102" y="1474307"/>
            <a:ext cx="4667523" cy="1972147"/>
          </a:xfrm>
        </p:spPr>
        <p:txBody>
          <a:bodyPr/>
          <a:lstStyle/>
          <a:p>
            <a:pPr marL="342900" lvl="0" indent="-342900">
              <a:lnSpc>
                <a:spcPct val="107000"/>
              </a:lnSpc>
              <a:spcAft>
                <a:spcPts val="800"/>
              </a:spcAft>
              <a:buFont typeface="Arial" panose="020B0604020202020204" pitchFamily="34" charset="0"/>
              <a:buChar char="•"/>
              <a:tabLst>
                <a:tab pos="457200" algn="l"/>
              </a:tabLst>
            </a:pPr>
            <a:r>
              <a:rPr lang="en-US" sz="1400" dirty="0">
                <a:effectLst/>
                <a:ea typeface="Minion Pro" panose="02040503050201020203"/>
                <a:cs typeface="Times New Roman" panose="02020603050405020304" pitchFamily="18" charset="0"/>
              </a:rPr>
              <a:t>Unemployment decreased by 1 percentage point during the second quarter, which corresponds to approximately 33,995 people.</a:t>
            </a:r>
            <a:endParaRPr lang="sv-SE" sz="1400" dirty="0">
              <a:effectLst/>
              <a:ea typeface="Minion Pro" panose="02040503050201020203"/>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US" sz="1400" dirty="0">
                <a:effectLst/>
                <a:ea typeface="Minion Pro" panose="02040503050201020203"/>
                <a:cs typeface="Times New Roman" panose="02020603050405020304" pitchFamily="18" charset="0"/>
              </a:rPr>
              <a:t>The lowest rate of unemployment can be found in Dalarna County (3.9%), followed by Uppsala County (4.1%). </a:t>
            </a:r>
            <a:endParaRPr lang="sv-SE" sz="1400" dirty="0">
              <a:effectLst/>
              <a:ea typeface="Minion Pro" panose="02040503050201020203"/>
              <a:cs typeface="Times New Roman" panose="02020603050405020304" pitchFamily="18" charset="0"/>
            </a:endParaRPr>
          </a:p>
        </p:txBody>
      </p:sp>
      <p:sp>
        <p:nvSpPr>
          <p:cNvPr id="11" name="textruta 10">
            <a:extLst>
              <a:ext uri="{FF2B5EF4-FFF2-40B4-BE49-F238E27FC236}">
                <a16:creationId xmlns:a16="http://schemas.microsoft.com/office/drawing/2014/main" id="{319CC01C-D60B-4393-9844-C417DB841EB4}"/>
              </a:ext>
            </a:extLst>
          </p:cNvPr>
          <p:cNvSpPr txBox="1"/>
          <p:nvPr/>
        </p:nvSpPr>
        <p:spPr>
          <a:xfrm>
            <a:off x="6810102" y="3446453"/>
            <a:ext cx="1324402" cy="276999"/>
          </a:xfrm>
          <a:prstGeom prst="rect">
            <a:avLst/>
          </a:prstGeom>
          <a:noFill/>
        </p:spPr>
        <p:txBody>
          <a:bodyPr wrap="none" rtlCol="0">
            <a:spAutoFit/>
          </a:bodyPr>
          <a:lstStyle/>
          <a:p>
            <a:r>
              <a:rPr lang="sv-SE" sz="1200" b="1">
                <a:cs typeface="Arial" panose="020B0604020202020204" pitchFamily="34" charset="0"/>
              </a:rPr>
              <a:t>Unemployment</a:t>
            </a:r>
            <a:endParaRPr lang="sv-SE" sz="1200" b="1" dirty="0">
              <a:cs typeface="Arial" panose="020B0604020202020204" pitchFamily="34" charset="0"/>
            </a:endParaRPr>
          </a:p>
        </p:txBody>
      </p:sp>
      <p:sp>
        <p:nvSpPr>
          <p:cNvPr id="19" name="textruta 18">
            <a:extLst>
              <a:ext uri="{FF2B5EF4-FFF2-40B4-BE49-F238E27FC236}">
                <a16:creationId xmlns:a16="http://schemas.microsoft.com/office/drawing/2014/main" id="{F8AD249B-55F6-456D-B812-30BDBAF78D80}"/>
              </a:ext>
            </a:extLst>
          </p:cNvPr>
          <p:cNvSpPr txBox="1"/>
          <p:nvPr/>
        </p:nvSpPr>
        <p:spPr>
          <a:xfrm>
            <a:off x="721629" y="1456854"/>
            <a:ext cx="5302934" cy="738664"/>
          </a:xfrm>
          <a:prstGeom prst="rect">
            <a:avLst/>
          </a:prstGeom>
          <a:noFill/>
        </p:spPr>
        <p:txBody>
          <a:bodyPr wrap="square" rtlCol="0">
            <a:spAutoFit/>
          </a:bodyPr>
          <a:lstStyle/>
          <a:p>
            <a:r>
              <a:rPr lang="sv-SE" sz="1400" dirty="0"/>
              <a:t/>
            </a:r>
            <a:br>
              <a:rPr lang="sv-SE" sz="1400" dirty="0"/>
            </a:br>
            <a:r>
              <a:rPr lang="en-US" sz="1400" b="1" dirty="0"/>
              <a:t>Unemployment in relation to the population (%), 15-74 years</a:t>
            </a:r>
            <a:endParaRPr lang="sv-SE" sz="1400" dirty="0"/>
          </a:p>
        </p:txBody>
      </p:sp>
      <p:graphicFrame>
        <p:nvGraphicFramePr>
          <p:cNvPr id="20" name="Tabell 19">
            <a:extLst>
              <a:ext uri="{FF2B5EF4-FFF2-40B4-BE49-F238E27FC236}">
                <a16:creationId xmlns:a16="http://schemas.microsoft.com/office/drawing/2014/main" id="{FF8B7CC6-055B-42F5-9593-383DFAF2FBA4}"/>
              </a:ext>
            </a:extLst>
          </p:cNvPr>
          <p:cNvGraphicFramePr>
            <a:graphicFrameLocks noGrp="1"/>
          </p:cNvGraphicFramePr>
          <p:nvPr>
            <p:extLst>
              <p:ext uri="{D42A27DB-BD31-4B8C-83A1-F6EECF244321}">
                <p14:modId xmlns:p14="http://schemas.microsoft.com/office/powerpoint/2010/main" val="1663053598"/>
              </p:ext>
            </p:extLst>
          </p:nvPr>
        </p:nvGraphicFramePr>
        <p:xfrm>
          <a:off x="6905898" y="3596751"/>
          <a:ext cx="4328160" cy="2160238"/>
        </p:xfrm>
        <a:graphic>
          <a:graphicData uri="http://schemas.openxmlformats.org/drawingml/2006/table">
            <a:tbl>
              <a:tblPr bandRow="1">
                <a:tableStyleId>{2D5ABB26-0587-4C30-8999-92F81FD0307C}</a:tableStyleId>
              </a:tblPr>
              <a:tblGrid>
                <a:gridCol w="1413791">
                  <a:extLst>
                    <a:ext uri="{9D8B030D-6E8A-4147-A177-3AD203B41FA5}">
                      <a16:colId xmlns:a16="http://schemas.microsoft.com/office/drawing/2014/main" val="1678076792"/>
                    </a:ext>
                  </a:extLst>
                </a:gridCol>
                <a:gridCol w="627899">
                  <a:extLst>
                    <a:ext uri="{9D8B030D-6E8A-4147-A177-3AD203B41FA5}">
                      <a16:colId xmlns:a16="http://schemas.microsoft.com/office/drawing/2014/main" val="2601369493"/>
                    </a:ext>
                  </a:extLst>
                </a:gridCol>
                <a:gridCol w="712349">
                  <a:extLst>
                    <a:ext uri="{9D8B030D-6E8A-4147-A177-3AD203B41FA5}">
                      <a16:colId xmlns:a16="http://schemas.microsoft.com/office/drawing/2014/main" val="2395970223"/>
                    </a:ext>
                  </a:extLst>
                </a:gridCol>
                <a:gridCol w="563942">
                  <a:extLst>
                    <a:ext uri="{9D8B030D-6E8A-4147-A177-3AD203B41FA5}">
                      <a16:colId xmlns:a16="http://schemas.microsoft.com/office/drawing/2014/main" val="3235649811"/>
                    </a:ext>
                  </a:extLst>
                </a:gridCol>
                <a:gridCol w="514474">
                  <a:extLst>
                    <a:ext uri="{9D8B030D-6E8A-4147-A177-3AD203B41FA5}">
                      <a16:colId xmlns:a16="http://schemas.microsoft.com/office/drawing/2014/main" val="1050073455"/>
                    </a:ext>
                  </a:extLst>
                </a:gridCol>
                <a:gridCol w="495705">
                  <a:extLst>
                    <a:ext uri="{9D8B030D-6E8A-4147-A177-3AD203B41FA5}">
                      <a16:colId xmlns:a16="http://schemas.microsoft.com/office/drawing/2014/main" val="3827523272"/>
                    </a:ext>
                  </a:extLst>
                </a:gridCol>
              </a:tblGrid>
              <a:tr h="255574">
                <a:tc>
                  <a:txBody>
                    <a:bodyPr/>
                    <a:lstStyle/>
                    <a:p>
                      <a:pPr algn="ctr" rtl="0" fontAlgn="b"/>
                      <a:r>
                        <a:rPr lang="sv-SE" sz="700" b="0" i="0" u="none" strike="noStrike" dirty="0">
                          <a:solidFill>
                            <a:srgbClr val="000000"/>
                          </a:solidFill>
                          <a:effectLst/>
                          <a:latin typeface="Futura Std Book" panose="020B0502020204020303" pitchFamily="34" charset="0"/>
                        </a:rPr>
                        <a:t> </a:t>
                      </a:r>
                    </a:p>
                  </a:txBody>
                  <a:tcPr marL="9525" marR="9525" marT="9525" marB="0" anchor="b"/>
                </a:tc>
                <a:tc>
                  <a:txBody>
                    <a:bodyPr/>
                    <a:lstStyle/>
                    <a:p>
                      <a:pPr algn="ctr" rtl="0" fontAlgn="b"/>
                      <a:r>
                        <a:rPr lang="sv-SE" sz="700" u="none" strike="noStrike" dirty="0" err="1">
                          <a:effectLst/>
                        </a:rPr>
                        <a:t>Number</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700" u="none" strike="noStrike" dirty="0">
                          <a:effectLst/>
                        </a:rPr>
                        <a:t>Change</a:t>
                      </a:r>
                      <a:endParaRPr lang="sv-SE" sz="700" b="0" i="0" u="none" strike="noStrike" dirty="0">
                        <a:solidFill>
                          <a:srgbClr val="000000"/>
                        </a:solidFill>
                        <a:effectLst/>
                        <a:latin typeface="Futura Std Book" panose="020B0502020204020303" pitchFamily="34" charset="0"/>
                      </a:endParaRPr>
                    </a:p>
                  </a:txBody>
                  <a:tcPr marL="9525" marR="9525" marT="9525" marB="0" anchor="b"/>
                </a:tc>
                <a:tc gridSpan="3">
                  <a:txBody>
                    <a:bodyPr/>
                    <a:lstStyle/>
                    <a:p>
                      <a:pPr algn="ctr" rtl="0" fontAlgn="b"/>
                      <a:r>
                        <a:rPr lang="sv-SE" sz="700" u="none" strike="noStrike" dirty="0" err="1">
                          <a:effectLst/>
                        </a:rPr>
                        <a:t>Unemployed</a:t>
                      </a:r>
                      <a:r>
                        <a:rPr lang="sv-SE" sz="700" u="none" strike="noStrike" dirty="0">
                          <a:effectLst/>
                        </a:rPr>
                        <a:t> </a:t>
                      </a:r>
                      <a:r>
                        <a:rPr lang="sv-SE" sz="700" u="none" strike="noStrike" dirty="0" err="1">
                          <a:effectLst/>
                        </a:rPr>
                        <a:t>out</a:t>
                      </a:r>
                      <a:r>
                        <a:rPr lang="sv-SE" sz="700" u="none" strike="noStrike" dirty="0">
                          <a:effectLst/>
                        </a:rPr>
                        <a:t> of population, </a:t>
                      </a:r>
                    </a:p>
                    <a:p>
                      <a:pPr algn="ctr" rtl="0" fontAlgn="b"/>
                      <a:r>
                        <a:rPr lang="sv-SE" sz="700" u="none" strike="noStrike" dirty="0">
                          <a:effectLst/>
                        </a:rPr>
                        <a:t>15-74 </a:t>
                      </a:r>
                      <a:r>
                        <a:rPr lang="sv-SE" sz="700" u="none" strike="noStrike" dirty="0" err="1">
                          <a:effectLst/>
                        </a:rPr>
                        <a:t>years</a:t>
                      </a:r>
                      <a:endParaRPr lang="sv-SE" sz="700" b="0" i="0" u="none" strike="noStrike" dirty="0">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T>
                      <a:noFill/>
                    </a:lnT>
                  </a:tcPr>
                </a:tc>
                <a:tc hMerge="1">
                  <a:txBody>
                    <a:bodyPr/>
                    <a:lstStyle/>
                    <a:p>
                      <a:endParaRPr lang="sv-SE"/>
                    </a:p>
                  </a:txBody>
                  <a:tcPr>
                    <a:lnT>
                      <a:noFill/>
                    </a:lnT>
                  </a:tcPr>
                </a:tc>
                <a:extLst>
                  <a:ext uri="{0D108BD9-81ED-4DB2-BD59-A6C34878D82A}">
                    <a16:rowId xmlns:a16="http://schemas.microsoft.com/office/drawing/2014/main" val="41492332"/>
                  </a:ext>
                </a:extLst>
              </a:tr>
              <a:tr h="255574">
                <a:tc>
                  <a:txBody>
                    <a:bodyPr/>
                    <a:lstStyle/>
                    <a:p>
                      <a:pPr algn="ctr" rtl="0" fontAlgn="b"/>
                      <a:endParaRPr lang="sv-SE" sz="700" b="0" i="0" u="none" strike="noStrike">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700" u="none" strike="noStrike" dirty="0">
                          <a:effectLst/>
                        </a:rPr>
                        <a:t>2022 Q2</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700" u="none" strike="noStrike" dirty="0">
                          <a:effectLst/>
                        </a:rPr>
                        <a:t>-1 year (</a:t>
                      </a:r>
                      <a:r>
                        <a:rPr lang="sv-SE" sz="700" u="none" strike="noStrike" dirty="0" err="1">
                          <a:effectLst/>
                        </a:rPr>
                        <a:t>number</a:t>
                      </a:r>
                      <a:r>
                        <a:rPr lang="sv-SE" sz="700" u="none" strike="noStrike" dirty="0">
                          <a:effectLst/>
                        </a:rPr>
                        <a:t>)</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u="none" strike="noStrike" dirty="0">
                          <a:effectLst/>
                        </a:rPr>
                        <a:t>2022 Q2</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u="none" strike="noStrike" dirty="0">
                          <a:effectLst/>
                        </a:rPr>
                        <a:t>-1 year</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u="none" strike="noStrike" dirty="0">
                          <a:effectLst/>
                        </a:rPr>
                        <a:t>-5 </a:t>
                      </a:r>
                      <a:r>
                        <a:rPr lang="sv-SE" sz="700" u="none" strike="noStrike" dirty="0" err="1">
                          <a:effectLst/>
                        </a:rPr>
                        <a:t>years</a:t>
                      </a:r>
                      <a:endParaRPr lang="sv-SE" sz="700" b="0" i="0" u="none" strike="noStrike" dirty="0">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164909">
                <a:tc>
                  <a:txBody>
                    <a:bodyPr/>
                    <a:lstStyle/>
                    <a:p>
                      <a:pPr marL="72000" algn="l" fontAlgn="b"/>
                      <a:r>
                        <a:rPr lang="sv-SE" sz="800" b="1" u="none" strike="noStrike" dirty="0">
                          <a:effectLst/>
                        </a:rPr>
                        <a:t>The Stockholm Region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160 653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-33 995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4,6</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5,6</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4,7</a:t>
                      </a:r>
                    </a:p>
                  </a:txBody>
                  <a:tcPr marL="9525" marR="9525" marT="9525" marB="0" anchor="ctr"/>
                </a:tc>
                <a:extLst>
                  <a:ext uri="{0D108BD9-81ED-4DB2-BD59-A6C34878D82A}">
                    <a16:rowId xmlns:a16="http://schemas.microsoft.com/office/drawing/2014/main" val="1544414373"/>
                  </a:ext>
                </a:extLst>
              </a:tr>
              <a:tr h="164909">
                <a:tc>
                  <a:txBody>
                    <a:bodyPr/>
                    <a:lstStyle/>
                    <a:p>
                      <a:pPr marL="72000" algn="l" fontAlgn="b"/>
                      <a:r>
                        <a:rPr lang="sv-SE" sz="800" b="1" u="none" strike="noStrike" dirty="0">
                          <a:effectLst/>
                        </a:rPr>
                        <a:t>Sweden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337 848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-77 780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4,4</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5,5</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4,8</a:t>
                      </a:r>
                    </a:p>
                  </a:txBody>
                  <a:tcPr marL="9525" marR="9525" marT="9525" marB="0" anchor="ctr"/>
                </a:tc>
                <a:extLst>
                  <a:ext uri="{0D108BD9-81ED-4DB2-BD59-A6C34878D82A}">
                    <a16:rowId xmlns:a16="http://schemas.microsoft.com/office/drawing/2014/main" val="4178915708"/>
                  </a:ext>
                </a:extLst>
              </a:tr>
              <a:tr h="164909">
                <a:tc>
                  <a:txBody>
                    <a:bodyPr/>
                    <a:lstStyle/>
                    <a:p>
                      <a:pPr marL="72000" algn="l" fontAlgn="b"/>
                      <a:r>
                        <a:rPr lang="sv-SE" sz="800" u="none" strike="noStrike" dirty="0">
                          <a:effectLst/>
                        </a:rPr>
                        <a:t>Stockholm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78 707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-19 251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4,1</a:t>
                      </a:r>
                    </a:p>
                  </a:txBody>
                  <a:tcPr marL="9525" marR="9525" marT="9525" marB="0" anchor="ctr"/>
                </a:tc>
                <a:extLst>
                  <a:ext uri="{0D108BD9-81ED-4DB2-BD59-A6C34878D82A}">
                    <a16:rowId xmlns:a16="http://schemas.microsoft.com/office/drawing/2014/main" val="1554613420"/>
                  </a:ext>
                </a:extLst>
              </a:tr>
              <a:tr h="164909">
                <a:tc>
                  <a:txBody>
                    <a:bodyPr/>
                    <a:lstStyle/>
                    <a:p>
                      <a:pPr marL="72000" algn="l" fontAlgn="b"/>
                      <a:r>
                        <a:rPr lang="sv-SE" sz="800" u="none" strike="noStrike" dirty="0">
                          <a:effectLst/>
                        </a:rPr>
                        <a:t>Uppsala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11 906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-1 840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3,7</a:t>
                      </a:r>
                    </a:p>
                  </a:txBody>
                  <a:tcPr marL="9525" marR="9525" marT="9525" marB="0" anchor="ctr"/>
                </a:tc>
                <a:extLst>
                  <a:ext uri="{0D108BD9-81ED-4DB2-BD59-A6C34878D82A}">
                    <a16:rowId xmlns:a16="http://schemas.microsoft.com/office/drawing/2014/main" val="923977588"/>
                  </a:ext>
                </a:extLst>
              </a:tr>
              <a:tr h="164909">
                <a:tc>
                  <a:txBody>
                    <a:bodyPr/>
                    <a:lstStyle/>
                    <a:p>
                      <a:pPr marL="72000" algn="l" fontAlgn="b"/>
                      <a:r>
                        <a:rPr lang="sv-SE" sz="800" u="none" strike="noStrike" dirty="0">
                          <a:effectLst/>
                        </a:rPr>
                        <a:t>Södermanland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12 841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-2 026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6,6</a:t>
                      </a:r>
                    </a:p>
                  </a:txBody>
                  <a:tcPr marL="9525" marR="9525" marT="9525" marB="0" anchor="ctr"/>
                </a:tc>
                <a:extLst>
                  <a:ext uri="{0D108BD9-81ED-4DB2-BD59-A6C34878D82A}">
                    <a16:rowId xmlns:a16="http://schemas.microsoft.com/office/drawing/2014/main" val="2476165088"/>
                  </a:ext>
                </a:extLst>
              </a:tr>
              <a:tr h="164909">
                <a:tc>
                  <a:txBody>
                    <a:bodyPr/>
                    <a:lstStyle/>
                    <a:p>
                      <a:pPr marL="72000" algn="l" fontAlgn="b"/>
                      <a:r>
                        <a:rPr lang="sv-SE" sz="800" u="none" strike="noStrike" dirty="0">
                          <a:effectLst/>
                        </a:rPr>
                        <a:t>Östergötland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15 858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-2 666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5,5</a:t>
                      </a:r>
                    </a:p>
                  </a:txBody>
                  <a:tcPr marL="9525" marR="9525" marT="9525" marB="0" anchor="ctr"/>
                </a:tc>
                <a:extLst>
                  <a:ext uri="{0D108BD9-81ED-4DB2-BD59-A6C34878D82A}">
                    <a16:rowId xmlns:a16="http://schemas.microsoft.com/office/drawing/2014/main" val="1837739304"/>
                  </a:ext>
                </a:extLst>
              </a:tr>
              <a:tr h="164909">
                <a:tc>
                  <a:txBody>
                    <a:bodyPr/>
                    <a:lstStyle/>
                    <a:p>
                      <a:pPr marL="72000" algn="l" fontAlgn="b"/>
                      <a:r>
                        <a:rPr lang="sv-SE" sz="800" u="none" strike="noStrike" dirty="0">
                          <a:effectLst/>
                        </a:rPr>
                        <a:t>Örebro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10 343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-2 250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4,9</a:t>
                      </a:r>
                    </a:p>
                  </a:txBody>
                  <a:tcPr marL="9525" marR="9525" marT="9525" marB="0" anchor="ctr"/>
                </a:tc>
                <a:extLst>
                  <a:ext uri="{0D108BD9-81ED-4DB2-BD59-A6C34878D82A}">
                    <a16:rowId xmlns:a16="http://schemas.microsoft.com/office/drawing/2014/main" val="769060761"/>
                  </a:ext>
                </a:extLst>
              </a:tr>
              <a:tr h="164909">
                <a:tc>
                  <a:txBody>
                    <a:bodyPr/>
                    <a:lstStyle/>
                    <a:p>
                      <a:pPr marL="72000" algn="l" fontAlgn="b"/>
                      <a:r>
                        <a:rPr lang="sv-SE" sz="800" u="none" strike="noStrike" dirty="0">
                          <a:effectLst/>
                        </a:rPr>
                        <a:t>Västmanland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10 958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-2 582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5,9</a:t>
                      </a:r>
                    </a:p>
                  </a:txBody>
                  <a:tcPr marL="9525" marR="9525" marT="9525" marB="0" anchor="ctr"/>
                </a:tc>
                <a:extLst>
                  <a:ext uri="{0D108BD9-81ED-4DB2-BD59-A6C34878D82A}">
                    <a16:rowId xmlns:a16="http://schemas.microsoft.com/office/drawing/2014/main" val="119973538"/>
                  </a:ext>
                </a:extLst>
              </a:tr>
              <a:tr h="164909">
                <a:tc>
                  <a:txBody>
                    <a:bodyPr/>
                    <a:lstStyle/>
                    <a:p>
                      <a:pPr marL="72000" algn="l" fontAlgn="b"/>
                      <a:r>
                        <a:rPr lang="sv-SE" sz="800" u="none" strike="noStrike" dirty="0">
                          <a:effectLst/>
                        </a:rPr>
                        <a:t>Dalarna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7 869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-1 641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4,5</a:t>
                      </a:r>
                    </a:p>
                  </a:txBody>
                  <a:tcPr marL="9525" marR="9525" marT="9525" marB="0" anchor="ctr"/>
                </a:tc>
                <a:extLst>
                  <a:ext uri="{0D108BD9-81ED-4DB2-BD59-A6C34878D82A}">
                    <a16:rowId xmlns:a16="http://schemas.microsoft.com/office/drawing/2014/main" val="270328077"/>
                  </a:ext>
                </a:extLst>
              </a:tr>
              <a:tr h="164909">
                <a:tc>
                  <a:txBody>
                    <a:bodyPr/>
                    <a:lstStyle/>
                    <a:p>
                      <a:pPr marL="72000" algn="l" fontAlgn="b"/>
                      <a:r>
                        <a:rPr lang="sv-SE" sz="800" u="none" strike="noStrike" dirty="0">
                          <a:effectLst/>
                        </a:rPr>
                        <a:t>Gävleborg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12 172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-1 739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6,8</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6,8</a:t>
                      </a:r>
                    </a:p>
                  </a:txBody>
                  <a:tcPr marL="9525" marR="9525" marT="9525" marB="0" anchor="ctr"/>
                </a:tc>
                <a:extLst>
                  <a:ext uri="{0D108BD9-81ED-4DB2-BD59-A6C34878D82A}">
                    <a16:rowId xmlns:a16="http://schemas.microsoft.com/office/drawing/2014/main" val="2340225126"/>
                  </a:ext>
                </a:extLst>
              </a:tr>
            </a:tbl>
          </a:graphicData>
        </a:graphic>
      </p:graphicFrame>
      <p:graphicFrame>
        <p:nvGraphicFramePr>
          <p:cNvPr id="3" name="Diagram 2">
            <a:extLst>
              <a:ext uri="{FF2B5EF4-FFF2-40B4-BE49-F238E27FC236}">
                <a16:creationId xmlns:a16="http://schemas.microsoft.com/office/drawing/2014/main" id="{288355E0-792E-4BF6-9B75-C01E3635D5FE}"/>
              </a:ext>
            </a:extLst>
          </p:cNvPr>
          <p:cNvGraphicFramePr>
            <a:graphicFrameLocks/>
          </p:cNvGraphicFramePr>
          <p:nvPr>
            <p:extLst>
              <p:ext uri="{D42A27DB-BD31-4B8C-83A1-F6EECF244321}">
                <p14:modId xmlns:p14="http://schemas.microsoft.com/office/powerpoint/2010/main" val="1227783951"/>
              </p:ext>
            </p:extLst>
          </p:nvPr>
        </p:nvGraphicFramePr>
        <p:xfrm>
          <a:off x="721629" y="2195518"/>
          <a:ext cx="6088473" cy="362383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6746730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ubrik 2">
            <a:extLst>
              <a:ext uri="{FF2B5EF4-FFF2-40B4-BE49-F238E27FC236}">
                <a16:creationId xmlns:a16="http://schemas.microsoft.com/office/drawing/2014/main" id="{2CD0751C-4FF8-45CE-BACD-DDE0FA873C1D}"/>
              </a:ext>
            </a:extLst>
          </p:cNvPr>
          <p:cNvSpPr>
            <a:spLocks noGrp="1"/>
          </p:cNvSpPr>
          <p:nvPr>
            <p:ph type="title"/>
          </p:nvPr>
        </p:nvSpPr>
        <p:spPr/>
        <p:txBody>
          <a:bodyPr/>
          <a:lstStyle/>
          <a:p>
            <a:r>
              <a:rPr lang="en-US" dirty="0"/>
              <a:t>Youth unemployment and long term unemployment</a:t>
            </a:r>
            <a:endParaRPr lang="sv-SE" dirty="0"/>
          </a:p>
        </p:txBody>
      </p:sp>
      <p:graphicFrame>
        <p:nvGraphicFramePr>
          <p:cNvPr id="6" name="Platshållare för innehåll 4">
            <a:extLst>
              <a:ext uri="{FF2B5EF4-FFF2-40B4-BE49-F238E27FC236}">
                <a16:creationId xmlns:a16="http://schemas.microsoft.com/office/drawing/2014/main" id="{159ACD62-4702-4221-B503-7B3F925A622F}"/>
              </a:ext>
            </a:extLst>
          </p:cNvPr>
          <p:cNvGraphicFramePr>
            <a:graphicFrameLocks noGrp="1"/>
          </p:cNvGraphicFramePr>
          <p:nvPr>
            <p:ph idx="1"/>
            <p:extLst>
              <p:ext uri="{D42A27DB-BD31-4B8C-83A1-F6EECF244321}">
                <p14:modId xmlns:p14="http://schemas.microsoft.com/office/powerpoint/2010/main" val="2175897377"/>
              </p:ext>
            </p:extLst>
          </p:nvPr>
        </p:nvGraphicFramePr>
        <p:xfrm>
          <a:off x="1882773" y="1628775"/>
          <a:ext cx="8426449" cy="3298113"/>
        </p:xfrm>
        <a:graphic>
          <a:graphicData uri="http://schemas.openxmlformats.org/drawingml/2006/table">
            <a:tbl>
              <a:tblPr firstRow="1" bandRow="1">
                <a:tableStyleId>{5C22544A-7EE6-4342-B048-85BDC9FD1C3A}</a:tableStyleId>
              </a:tblPr>
              <a:tblGrid>
                <a:gridCol w="2563392">
                  <a:extLst>
                    <a:ext uri="{9D8B030D-6E8A-4147-A177-3AD203B41FA5}">
                      <a16:colId xmlns:a16="http://schemas.microsoft.com/office/drawing/2014/main" val="452260278"/>
                    </a:ext>
                  </a:extLst>
                </a:gridCol>
                <a:gridCol w="2004969">
                  <a:extLst>
                    <a:ext uri="{9D8B030D-6E8A-4147-A177-3AD203B41FA5}">
                      <a16:colId xmlns:a16="http://schemas.microsoft.com/office/drawing/2014/main" val="1889858293"/>
                    </a:ext>
                  </a:extLst>
                </a:gridCol>
                <a:gridCol w="1661339">
                  <a:extLst>
                    <a:ext uri="{9D8B030D-6E8A-4147-A177-3AD203B41FA5}">
                      <a16:colId xmlns:a16="http://schemas.microsoft.com/office/drawing/2014/main" val="1671515360"/>
                    </a:ext>
                  </a:extLst>
                </a:gridCol>
                <a:gridCol w="1126252">
                  <a:extLst>
                    <a:ext uri="{9D8B030D-6E8A-4147-A177-3AD203B41FA5}">
                      <a16:colId xmlns:a16="http://schemas.microsoft.com/office/drawing/2014/main" val="2818758293"/>
                    </a:ext>
                  </a:extLst>
                </a:gridCol>
                <a:gridCol w="1070497">
                  <a:extLst>
                    <a:ext uri="{9D8B030D-6E8A-4147-A177-3AD203B41FA5}">
                      <a16:colId xmlns:a16="http://schemas.microsoft.com/office/drawing/2014/main" val="1452816917"/>
                    </a:ext>
                  </a:extLst>
                </a:gridCol>
              </a:tblGrid>
              <a:tr h="447710">
                <a:tc>
                  <a:txBody>
                    <a:bodyPr/>
                    <a:lstStyle/>
                    <a:p>
                      <a:pPr algn="ctr"/>
                      <a:endParaRPr lang="sv-SE" sz="1000" dirty="0">
                        <a:solidFill>
                          <a:schemeClr val="bg1"/>
                        </a:solidFill>
                      </a:endParaRP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l"/>
                      <a:r>
                        <a:rPr lang="sv-SE" sz="1000" b="0" dirty="0">
                          <a:solidFill>
                            <a:schemeClr val="bg1"/>
                          </a:solidFill>
                        </a:rPr>
                        <a:t>              No. of persons     </a:t>
                      </a:r>
                      <a:r>
                        <a:rPr lang="sv-SE" sz="1000" dirty="0">
                          <a:solidFill>
                            <a:schemeClr val="bg1"/>
                          </a:solidFill>
                        </a:rPr>
                        <a:t>                 </a:t>
                      </a:r>
                      <a:r>
                        <a:rPr lang="sv-SE" sz="1000" b="0" dirty="0">
                          <a:solidFill>
                            <a:schemeClr val="bg1"/>
                          </a:solidFill>
                        </a:rPr>
                        <a:t>Change (</a:t>
                      </a:r>
                      <a:r>
                        <a:rPr lang="sv-SE" sz="1000" b="0" dirty="0" err="1">
                          <a:solidFill>
                            <a:schemeClr val="bg1"/>
                          </a:solidFill>
                        </a:rPr>
                        <a:t>number</a:t>
                      </a:r>
                      <a:r>
                        <a:rPr lang="sv-SE" sz="1000" b="0" dirty="0">
                          <a:solidFill>
                            <a:schemeClr val="bg1"/>
                          </a:solidFill>
                        </a:rPr>
                        <a:t>)</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pPr algn="l"/>
                      <a:endParaRPr lang="sv-SE" sz="1000" dirty="0">
                        <a:solidFill>
                          <a:schemeClr val="bg1"/>
                        </a:solidFill>
                      </a:endParaRPr>
                    </a:p>
                  </a:txBody>
                  <a:tcPr>
                    <a:lnL w="12700" cap="flat" cmpd="sng" algn="ctr">
                      <a:noFill/>
                      <a:prstDash val="solid"/>
                      <a:round/>
                      <a:headEnd type="none" w="med" len="med"/>
                      <a:tailEnd type="none" w="med" len="med"/>
                    </a:lnL>
                    <a:lnR w="12700" cmpd="sng">
                      <a:noFill/>
                    </a:lnR>
                    <a:lnT w="38100" cmpd="sng">
                      <a:noFill/>
                    </a:lnT>
                    <a:lnB w="12700" cmpd="sng">
                      <a:noFill/>
                    </a:lnB>
                    <a:lnTlToBr w="12700" cmpd="sng">
                      <a:noFill/>
                      <a:prstDash val="solid"/>
                    </a:lnTlToBr>
                    <a:lnBlToTr w="12700" cmpd="sng">
                      <a:noFill/>
                      <a:prstDash val="solid"/>
                    </a:lnBlToTr>
                    <a:solidFill>
                      <a:srgbClr val="052364"/>
                    </a:solidFill>
                  </a:tcPr>
                </a:tc>
                <a:tc gridSpan="2">
                  <a:txBody>
                    <a:bodyPr/>
                    <a:lstStyle/>
                    <a:p>
                      <a:pPr algn="ctr"/>
                      <a:r>
                        <a:rPr lang="sv-SE" sz="1000" b="0" dirty="0">
                          <a:solidFill>
                            <a:schemeClr val="bg1"/>
                          </a:solidFill>
                        </a:rPr>
                        <a:t>Change (%)</a:t>
                      </a:r>
                    </a:p>
                  </a:txBody>
                  <a:tcPr>
                    <a:lnL w="12700" cmpd="sng">
                      <a:noFill/>
                    </a:lnL>
                    <a:lnR w="12700" cap="flat" cmpd="sng" algn="ctr">
                      <a:noFill/>
                      <a:prstDash val="solid"/>
                      <a:round/>
                      <a:headEnd type="none" w="med" len="med"/>
                      <a:tailEnd type="none" w="med" len="med"/>
                    </a:lnR>
                    <a:lnT w="38100" cmpd="sng">
                      <a:noFill/>
                    </a:lnT>
                    <a:lnB w="12700" cmpd="sng">
                      <a:noFill/>
                    </a:lnB>
                    <a:lnTlToBr w="12700" cmpd="sng">
                      <a:noFill/>
                      <a:prstDash val="solid"/>
                    </a:lnTlToBr>
                    <a:lnBlToTr w="12700" cmpd="sng">
                      <a:noFill/>
                      <a:prstDash val="solid"/>
                    </a:lnBlToTr>
                    <a:solidFill>
                      <a:srgbClr val="052364"/>
                    </a:solidFill>
                  </a:tcPr>
                </a:tc>
                <a:tc hMerge="1">
                  <a:txBody>
                    <a:bodyPr/>
                    <a:lstStyle/>
                    <a:p>
                      <a:endParaRPr lang="sv-SE"/>
                    </a:p>
                  </a:txBody>
                  <a:tcPr/>
                </a:tc>
                <a:extLst>
                  <a:ext uri="{0D108BD9-81ED-4DB2-BD59-A6C34878D82A}">
                    <a16:rowId xmlns:a16="http://schemas.microsoft.com/office/drawing/2014/main" val="2696100177"/>
                  </a:ext>
                </a:extLst>
              </a:tr>
              <a:tr h="475692">
                <a:tc>
                  <a:txBody>
                    <a:bodyPr/>
                    <a:lstStyle/>
                    <a:p>
                      <a:pPr algn="l"/>
                      <a:r>
                        <a:rPr lang="sv-SE" sz="1100" b="1" dirty="0">
                          <a:solidFill>
                            <a:schemeClr val="bg1"/>
                          </a:solidFill>
                        </a:rPr>
                        <a:t>The Stockholm Region</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2022 Q2</a:t>
                      </a:r>
                    </a:p>
                  </a:txBody>
                  <a:tcPr>
                    <a:lnL w="12700" cmpd="sng">
                      <a:noFill/>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year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-1 year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tc>
                  <a:txBody>
                    <a:bodyPr/>
                    <a:lstStyle/>
                    <a:p>
                      <a:pPr algn="ctr"/>
                      <a:r>
                        <a:rPr lang="sv-SE" sz="1000" dirty="0">
                          <a:solidFill>
                            <a:schemeClr val="bg1"/>
                          </a:solidFill>
                        </a:rPr>
                        <a:t>-5 </a:t>
                      </a:r>
                      <a:r>
                        <a:rPr lang="sv-SE" sz="1000" dirty="0" err="1">
                          <a:solidFill>
                            <a:schemeClr val="bg1"/>
                          </a:solidFill>
                        </a:rPr>
                        <a:t>years</a:t>
                      </a:r>
                      <a:endParaRPr lang="sv-SE" sz="1000" dirty="0">
                        <a:solidFill>
                          <a:schemeClr val="bg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052364"/>
                    </a:solidFill>
                  </a:tcPr>
                </a:tc>
                <a:extLst>
                  <a:ext uri="{0D108BD9-81ED-4DB2-BD59-A6C34878D82A}">
                    <a16:rowId xmlns:a16="http://schemas.microsoft.com/office/drawing/2014/main" val="3081617630"/>
                  </a:ext>
                </a:extLst>
              </a:tr>
              <a:tr h="391746">
                <a:tc>
                  <a:txBody>
                    <a:bodyPr/>
                    <a:lstStyle/>
                    <a:p>
                      <a:pPr algn="l" fontAlgn="t">
                        <a:spcAft>
                          <a:spcPts val="500"/>
                        </a:spcAft>
                      </a:pPr>
                      <a:r>
                        <a:rPr lang="sv-SE" sz="800" b="0" dirty="0" err="1"/>
                        <a:t>Open</a:t>
                      </a:r>
                      <a:r>
                        <a:rPr lang="sv-SE" sz="800" b="0" dirty="0"/>
                        <a:t> </a:t>
                      </a:r>
                      <a:r>
                        <a:rPr lang="sv-SE" sz="800" b="0" dirty="0" err="1"/>
                        <a:t>unemployment</a:t>
                      </a:r>
                      <a:endParaRPr lang="sv-SE" sz="800" b="0" dirty="0"/>
                    </a:p>
                  </a:txBody>
                  <a:tcPr anchor="ctr">
                    <a:lnL w="12700" cmpd="sng">
                      <a:noFill/>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74 734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-18 435 </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-19,8</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tc>
                  <a:txBody>
                    <a:bodyPr/>
                    <a:lstStyle/>
                    <a:p>
                      <a:pPr algn="ctr" fontAlgn="ctr"/>
                      <a:r>
                        <a:rPr lang="sv-SE" sz="800" b="0" i="0" u="none" strike="noStrike">
                          <a:solidFill>
                            <a:srgbClr val="000000"/>
                          </a:solidFill>
                          <a:effectLst/>
                          <a:latin typeface="Futura Std Book" panose="020B0502020204020303"/>
                        </a:rPr>
                        <a:t>-11,0</a:t>
                      </a:r>
                    </a:p>
                  </a:txBody>
                  <a:tcPr marL="9525" marR="9525" marT="9525" marB="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tcPr>
                </a:tc>
                <a:extLst>
                  <a:ext uri="{0D108BD9-81ED-4DB2-BD59-A6C34878D82A}">
                    <a16:rowId xmlns:a16="http://schemas.microsoft.com/office/drawing/2014/main" val="3745687708"/>
                  </a:ext>
                </a:extLst>
              </a:tr>
              <a:tr h="396593">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err="1"/>
                        <a:t>whereof</a:t>
                      </a:r>
                      <a:r>
                        <a:rPr lang="sv-SE" sz="800" dirty="0"/>
                        <a:t> long-term </a:t>
                      </a:r>
                      <a:r>
                        <a:rPr lang="sv-SE" sz="800" dirty="0" err="1"/>
                        <a:t>unemployment</a:t>
                      </a:r>
                      <a:endParaRPr lang="sv-SE" sz="800" dirty="0"/>
                    </a:p>
                  </a:txBody>
                  <a:tcPr anchor="ctr">
                    <a:lnL w="12700" cmpd="sng">
                      <a:noFill/>
                    </a:lnL>
                  </a:tcPr>
                </a:tc>
                <a:tc>
                  <a:txBody>
                    <a:bodyPr/>
                    <a:lstStyle/>
                    <a:p>
                      <a:pPr algn="ctr" fontAlgn="ctr"/>
                      <a:r>
                        <a:rPr lang="sv-SE" sz="800" b="0" i="0" u="none" strike="noStrike" dirty="0">
                          <a:solidFill>
                            <a:srgbClr val="000000"/>
                          </a:solidFill>
                          <a:effectLst/>
                          <a:latin typeface="Futura Std Book" panose="020B0502020204020303"/>
                        </a:rPr>
                        <a:t>29 484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-5 065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-14,7</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8,7</a:t>
                      </a:r>
                    </a:p>
                  </a:txBody>
                  <a:tcPr marL="9525" marR="9525" marT="9525" marB="0" anchor="ctr"/>
                </a:tc>
                <a:extLst>
                  <a:ext uri="{0D108BD9-81ED-4DB2-BD59-A6C34878D82A}">
                    <a16:rowId xmlns:a16="http://schemas.microsoft.com/office/drawing/2014/main" val="293360832"/>
                  </a:ext>
                </a:extLst>
              </a:tr>
              <a:tr h="396593">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sv-SE" sz="800" dirty="0" err="1"/>
                        <a:t>whereof</a:t>
                      </a:r>
                      <a:r>
                        <a:rPr lang="sv-SE" sz="800" dirty="0"/>
                        <a:t> </a:t>
                      </a:r>
                      <a:r>
                        <a:rPr lang="sv-SE" sz="800" dirty="0" err="1"/>
                        <a:t>youth</a:t>
                      </a:r>
                      <a:r>
                        <a:rPr lang="sv-SE" sz="800" dirty="0"/>
                        <a:t> </a:t>
                      </a:r>
                      <a:r>
                        <a:rPr lang="sv-SE" sz="800" dirty="0" err="1"/>
                        <a:t>unemployment</a:t>
                      </a:r>
                      <a:endParaRPr lang="sv-SE" sz="800" dirty="0"/>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7 323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-2 726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-27,1</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-21,3</a:t>
                      </a:r>
                    </a:p>
                  </a:txBody>
                  <a:tcPr marL="9525" marR="9525" marT="9525" marB="0" anchor="ctr"/>
                </a:tc>
                <a:extLst>
                  <a:ext uri="{0D108BD9-81ED-4DB2-BD59-A6C34878D82A}">
                    <a16:rowId xmlns:a16="http://schemas.microsoft.com/office/drawing/2014/main" val="1559525621"/>
                  </a:ext>
                </a:extLst>
              </a:tr>
              <a:tr h="3965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dirty="0"/>
                        <a:t>Active </a:t>
                      </a:r>
                      <a:r>
                        <a:rPr lang="sv-SE" sz="800" dirty="0" err="1"/>
                        <a:t>labour</a:t>
                      </a:r>
                      <a:r>
                        <a:rPr lang="sv-SE" sz="800" dirty="0"/>
                        <a:t> market </a:t>
                      </a:r>
                      <a:r>
                        <a:rPr lang="sv-SE" sz="800" dirty="0" err="1"/>
                        <a:t>programmes</a:t>
                      </a:r>
                      <a:endParaRPr lang="sv-SE" sz="800" dirty="0"/>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85 919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-15 560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-15,3</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16,8</a:t>
                      </a:r>
                    </a:p>
                  </a:txBody>
                  <a:tcPr marL="9525" marR="9525" marT="9525" marB="0" anchor="ctr"/>
                </a:tc>
                <a:extLst>
                  <a:ext uri="{0D108BD9-81ED-4DB2-BD59-A6C34878D82A}">
                    <a16:rowId xmlns:a16="http://schemas.microsoft.com/office/drawing/2014/main" val="1947986397"/>
                  </a:ext>
                </a:extLst>
              </a:tr>
              <a:tr h="396593">
                <a:tc>
                  <a:txBody>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lang="en-US" sz="800" dirty="0"/>
                        <a:t>whereof youth in active</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800" dirty="0" err="1"/>
                        <a:t>labour</a:t>
                      </a:r>
                      <a:r>
                        <a:rPr lang="en-US" sz="800" dirty="0"/>
                        <a:t> market </a:t>
                      </a:r>
                      <a:r>
                        <a:rPr lang="en-US" sz="800" dirty="0" err="1"/>
                        <a:t>programmes</a:t>
                      </a:r>
                      <a:endParaRPr lang="sv-SE" sz="800" dirty="0"/>
                    </a:p>
                  </a:txBody>
                  <a:tcPr anchor="ctr">
                    <a:lnL w="12700" cmpd="sng">
                      <a:noFill/>
                    </a:lnL>
                  </a:tcPr>
                </a:tc>
                <a:tc>
                  <a:txBody>
                    <a:bodyPr/>
                    <a:lstStyle/>
                    <a:p>
                      <a:pPr algn="ctr" fontAlgn="ctr"/>
                      <a:r>
                        <a:rPr lang="sv-SE" sz="800" b="0" i="0" u="none" strike="noStrike">
                          <a:solidFill>
                            <a:srgbClr val="000000"/>
                          </a:solidFill>
                          <a:effectLst/>
                          <a:latin typeface="Futura Std Book" panose="020B0502020204020303"/>
                        </a:rPr>
                        <a:t>9 841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-3 999 </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-28,9</a:t>
                      </a:r>
                    </a:p>
                  </a:txBody>
                  <a:tcPr marL="9525" marR="9525" marT="9525" marB="0" anchor="ctr"/>
                </a:tc>
                <a:tc>
                  <a:txBody>
                    <a:bodyPr/>
                    <a:lstStyle/>
                    <a:p>
                      <a:pPr algn="ctr" fontAlgn="ctr"/>
                      <a:r>
                        <a:rPr lang="sv-SE" sz="800" b="0" i="0" u="none" strike="noStrike">
                          <a:solidFill>
                            <a:srgbClr val="000000"/>
                          </a:solidFill>
                          <a:effectLst/>
                          <a:latin typeface="Futura Std Book" panose="020B0502020204020303"/>
                        </a:rPr>
                        <a:t>-15,6</a:t>
                      </a:r>
                    </a:p>
                  </a:txBody>
                  <a:tcPr marL="9525" marR="9525" marT="9525" marB="0" anchor="ctr"/>
                </a:tc>
                <a:extLst>
                  <a:ext uri="{0D108BD9-81ED-4DB2-BD59-A6C34878D82A}">
                    <a16:rowId xmlns:a16="http://schemas.microsoft.com/office/drawing/2014/main" val="2325918200"/>
                  </a:ext>
                </a:extLst>
              </a:tr>
              <a:tr h="39659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sz="800" b="1" dirty="0"/>
                        <a:t>Total no. of </a:t>
                      </a:r>
                      <a:r>
                        <a:rPr lang="sv-SE" sz="800" b="1" dirty="0" err="1"/>
                        <a:t>unemployed</a:t>
                      </a:r>
                      <a:endParaRPr lang="sv-SE" sz="800" b="1" dirty="0"/>
                    </a:p>
                  </a:txBody>
                  <a:tcPr anchor="ctr">
                    <a:lnL w="12700" cmpd="sng">
                      <a:noFill/>
                    </a:lnL>
                  </a:tcPr>
                </a:tc>
                <a:tc>
                  <a:txBody>
                    <a:bodyPr/>
                    <a:lstStyle/>
                    <a:p>
                      <a:pPr algn="ctr" fontAlgn="ctr"/>
                      <a:r>
                        <a:rPr lang="sv-SE" sz="800" b="1" i="0" u="none" strike="noStrike">
                          <a:solidFill>
                            <a:srgbClr val="000000"/>
                          </a:solidFill>
                          <a:effectLst/>
                          <a:latin typeface="Futura Std Book" panose="020B0502020204020303"/>
                        </a:rPr>
                        <a:t>160 653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-33 995 </a:t>
                      </a:r>
                    </a:p>
                  </a:txBody>
                  <a:tcPr marL="9525" marR="9525" marT="9525" marB="0" anchor="ctr"/>
                </a:tc>
                <a:tc>
                  <a:txBody>
                    <a:bodyPr/>
                    <a:lstStyle/>
                    <a:p>
                      <a:pPr algn="ctr" fontAlgn="ctr"/>
                      <a:r>
                        <a:rPr lang="sv-SE" sz="800" b="1" i="0" u="none" strike="noStrike">
                          <a:solidFill>
                            <a:srgbClr val="000000"/>
                          </a:solidFill>
                          <a:effectLst/>
                          <a:latin typeface="Futura Std Book" panose="020B0502020204020303"/>
                        </a:rPr>
                        <a:t>-17,5</a:t>
                      </a:r>
                    </a:p>
                  </a:txBody>
                  <a:tcPr marL="9525" marR="9525" marT="9525" marB="0" anchor="ctr"/>
                </a:tc>
                <a:tc>
                  <a:txBody>
                    <a:bodyPr/>
                    <a:lstStyle/>
                    <a:p>
                      <a:pPr algn="ctr" fontAlgn="ctr"/>
                      <a:r>
                        <a:rPr lang="sv-SE" sz="800" b="1" i="0" u="none" strike="noStrike" dirty="0">
                          <a:solidFill>
                            <a:srgbClr val="000000"/>
                          </a:solidFill>
                          <a:effectLst/>
                          <a:latin typeface="Futura Std Book" panose="020B0502020204020303"/>
                        </a:rPr>
                        <a:t>2,0</a:t>
                      </a:r>
                    </a:p>
                  </a:txBody>
                  <a:tcPr marL="9525" marR="9525" marT="9525" marB="0" anchor="ctr"/>
                </a:tc>
                <a:extLst>
                  <a:ext uri="{0D108BD9-81ED-4DB2-BD59-A6C34878D82A}">
                    <a16:rowId xmlns:a16="http://schemas.microsoft.com/office/drawing/2014/main" val="3944598109"/>
                  </a:ext>
                </a:extLst>
              </a:tr>
            </a:tbl>
          </a:graphicData>
        </a:graphic>
      </p:graphicFrame>
      <p:sp>
        <p:nvSpPr>
          <p:cNvPr id="5" name="textruta 4">
            <a:extLst>
              <a:ext uri="{FF2B5EF4-FFF2-40B4-BE49-F238E27FC236}">
                <a16:creationId xmlns:a16="http://schemas.microsoft.com/office/drawing/2014/main" id="{71F83D03-D305-4B4C-A8B7-9E39D4968B80}"/>
              </a:ext>
            </a:extLst>
          </p:cNvPr>
          <p:cNvSpPr txBox="1"/>
          <p:nvPr/>
        </p:nvSpPr>
        <p:spPr>
          <a:xfrm>
            <a:off x="1795688" y="5477935"/>
            <a:ext cx="2558714" cy="215444"/>
          </a:xfrm>
          <a:prstGeom prst="rect">
            <a:avLst/>
          </a:prstGeom>
          <a:noFill/>
        </p:spPr>
        <p:txBody>
          <a:bodyPr wrap="none" rtlCol="0">
            <a:spAutoFit/>
          </a:bodyPr>
          <a:lstStyle/>
          <a:p>
            <a:r>
              <a:rPr lang="en-US" sz="800" dirty="0"/>
              <a:t>Source: The Swedish Public Employment Service</a:t>
            </a:r>
            <a:endParaRPr lang="sv-SE" sz="800" dirty="0"/>
          </a:p>
        </p:txBody>
      </p:sp>
    </p:spTree>
    <p:extLst>
      <p:ext uri="{BB962C8B-B14F-4D97-AF65-F5344CB8AC3E}">
        <p14:creationId xmlns:p14="http://schemas.microsoft.com/office/powerpoint/2010/main" val="34096402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8" y="342899"/>
            <a:ext cx="8426449" cy="1113955"/>
          </a:xfrm>
        </p:spPr>
        <p:txBody>
          <a:bodyPr/>
          <a:lstStyle/>
          <a:p>
            <a:r>
              <a:rPr lang="sv-SE" dirty="0" err="1"/>
              <a:t>Recently</a:t>
            </a:r>
            <a:r>
              <a:rPr lang="sv-SE" dirty="0"/>
              <a:t> </a:t>
            </a:r>
            <a:r>
              <a:rPr lang="sv-SE" dirty="0" err="1"/>
              <a:t>listed</a:t>
            </a:r>
            <a:r>
              <a:rPr lang="sv-SE" dirty="0"/>
              <a:t> positions</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8" y="5756989"/>
            <a:ext cx="2558714" cy="215444"/>
          </a:xfrm>
          <a:prstGeom prst="rect">
            <a:avLst/>
          </a:prstGeom>
          <a:noFill/>
        </p:spPr>
        <p:txBody>
          <a:bodyPr wrap="none" rtlCol="0">
            <a:spAutoFit/>
          </a:bodyPr>
          <a:lstStyle/>
          <a:p>
            <a:r>
              <a:rPr lang="en-US" sz="800" dirty="0"/>
              <a:t>Source: The Swedish Public Employment Service</a:t>
            </a:r>
            <a:endParaRPr lang="sv-SE" sz="800" dirty="0"/>
          </a:p>
        </p:txBody>
      </p:sp>
      <p:sp>
        <p:nvSpPr>
          <p:cNvPr id="10" name="Rektangel 9">
            <a:extLst>
              <a:ext uri="{FF2B5EF4-FFF2-40B4-BE49-F238E27FC236}">
                <a16:creationId xmlns:a16="http://schemas.microsoft.com/office/drawing/2014/main" id="{5172B7A3-1950-454E-A840-C9FF0842E69C}"/>
              </a:ext>
            </a:extLst>
          </p:cNvPr>
          <p:cNvSpPr/>
          <p:nvPr/>
        </p:nvSpPr>
        <p:spPr>
          <a:xfrm>
            <a:off x="6744447" y="3429001"/>
            <a:ext cx="4725915"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4446" y="1700613"/>
            <a:ext cx="4725915" cy="1724136"/>
          </a:xfrm>
        </p:spPr>
        <p:txBody>
          <a:bodyPr/>
          <a:lstStyle/>
          <a:p>
            <a:pPr marL="342900" lvl="0" indent="-342900">
              <a:lnSpc>
                <a:spcPct val="107000"/>
              </a:lnSpc>
              <a:spcAft>
                <a:spcPts val="800"/>
              </a:spcAft>
              <a:buFont typeface="Arial" panose="020B0604020202020204" pitchFamily="34" charset="0"/>
              <a:buChar char="•"/>
              <a:tabLst>
                <a:tab pos="457200" algn="l"/>
              </a:tabLst>
            </a:pPr>
            <a:r>
              <a:rPr lang="en-US" sz="1200" dirty="0">
                <a:effectLst/>
                <a:ea typeface="Minion Pro" panose="02040503050201020203"/>
                <a:cs typeface="Times New Roman" panose="02020603050405020304" pitchFamily="18" charset="0"/>
              </a:rPr>
              <a:t>The number of vacant jobs listed at the Swedish Public Employment Service grew by 84 percent in the Stockholm region. </a:t>
            </a:r>
            <a:endParaRPr lang="sv-SE" sz="1200" dirty="0">
              <a:effectLst/>
              <a:ea typeface="Minion Pro" panose="02040503050201020203"/>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US" sz="1200" dirty="0">
                <a:effectLst/>
                <a:ea typeface="Minion Pro" panose="02040503050201020203"/>
                <a:cs typeface="Times New Roman" panose="02020603050405020304" pitchFamily="18" charset="0"/>
              </a:rPr>
              <a:t>Compared with the same quarter last year, the number of new vacancies registered grew most within personal and cultural services followed by transport.</a:t>
            </a:r>
            <a:endParaRPr lang="sv-SE" sz="1200" dirty="0">
              <a:effectLst/>
              <a:ea typeface="Minion Pro" panose="02040503050201020203"/>
              <a:cs typeface="Times New Roman" panose="02020603050405020304" pitchFamily="18" charset="0"/>
            </a:endParaRP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627" y="5972431"/>
            <a:ext cx="869149" cy="184666"/>
          </a:xfrm>
          <a:prstGeom prst="rect">
            <a:avLst/>
          </a:prstGeom>
          <a:noFill/>
        </p:spPr>
        <p:txBody>
          <a:bodyPr wrap="none" rtlCol="0">
            <a:spAutoFit/>
          </a:bodyPr>
          <a:lstStyle/>
          <a:p>
            <a:r>
              <a:rPr lang="sv-SE" sz="600" dirty="0"/>
              <a:t>* Last </a:t>
            </a:r>
            <a:r>
              <a:rPr lang="sv-SE" sz="600" dirty="0" err="1"/>
              <a:t>four</a:t>
            </a:r>
            <a:r>
              <a:rPr lang="sv-SE" sz="600" dirty="0"/>
              <a:t> </a:t>
            </a:r>
            <a:r>
              <a:rPr lang="sv-SE" sz="600" dirty="0" err="1"/>
              <a:t>quarters</a:t>
            </a:r>
            <a:endParaRPr lang="sv-SE" sz="600" dirty="0"/>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8" y="1465908"/>
            <a:ext cx="5960286" cy="492443"/>
          </a:xfrm>
          <a:prstGeom prst="rect">
            <a:avLst/>
          </a:prstGeom>
          <a:noFill/>
        </p:spPr>
        <p:txBody>
          <a:bodyPr wrap="none" rtlCol="0">
            <a:spAutoFit/>
          </a:bodyPr>
          <a:lstStyle/>
          <a:p>
            <a:r>
              <a:rPr lang="en-US" sz="1400" b="1" dirty="0"/>
              <a:t>Recently listed positions at the Swedish Public Employment Service</a:t>
            </a:r>
            <a:r>
              <a:rPr lang="sv-SE" sz="1400" dirty="0"/>
              <a:t/>
            </a:r>
            <a:br>
              <a:rPr lang="sv-SE" sz="1400" dirty="0"/>
            </a:br>
            <a:r>
              <a:rPr lang="sv-SE" sz="1200" dirty="0"/>
              <a:t>Index 100 = 2012 Q2</a:t>
            </a:r>
            <a:endParaRPr lang="sv-SE" sz="1400" dirty="0"/>
          </a:p>
        </p:txBody>
      </p:sp>
      <p:graphicFrame>
        <p:nvGraphicFramePr>
          <p:cNvPr id="26" name="Tabell 25">
            <a:extLst>
              <a:ext uri="{FF2B5EF4-FFF2-40B4-BE49-F238E27FC236}">
                <a16:creationId xmlns:a16="http://schemas.microsoft.com/office/drawing/2014/main" id="{183E5421-7877-4D4B-AE95-F26FC9E6CAC2}"/>
              </a:ext>
            </a:extLst>
          </p:cNvPr>
          <p:cNvGraphicFramePr>
            <a:graphicFrameLocks noGrp="1"/>
          </p:cNvGraphicFramePr>
          <p:nvPr>
            <p:extLst>
              <p:ext uri="{D42A27DB-BD31-4B8C-83A1-F6EECF244321}">
                <p14:modId xmlns:p14="http://schemas.microsoft.com/office/powerpoint/2010/main" val="2357061906"/>
              </p:ext>
            </p:extLst>
          </p:nvPr>
        </p:nvGraphicFramePr>
        <p:xfrm>
          <a:off x="6830111" y="3598284"/>
          <a:ext cx="4293326" cy="2266427"/>
        </p:xfrm>
        <a:graphic>
          <a:graphicData uri="http://schemas.openxmlformats.org/drawingml/2006/table">
            <a:tbl>
              <a:tblPr bandRow="1">
                <a:tableStyleId>{2D5ABB26-0587-4C30-8999-92F81FD0307C}</a:tableStyleId>
              </a:tblPr>
              <a:tblGrid>
                <a:gridCol w="1265495">
                  <a:extLst>
                    <a:ext uri="{9D8B030D-6E8A-4147-A177-3AD203B41FA5}">
                      <a16:colId xmlns:a16="http://schemas.microsoft.com/office/drawing/2014/main" val="1678076792"/>
                    </a:ext>
                  </a:extLst>
                </a:gridCol>
                <a:gridCol w="652345">
                  <a:extLst>
                    <a:ext uri="{9D8B030D-6E8A-4147-A177-3AD203B41FA5}">
                      <a16:colId xmlns:a16="http://schemas.microsoft.com/office/drawing/2014/main" val="2601369493"/>
                    </a:ext>
                  </a:extLst>
                </a:gridCol>
                <a:gridCol w="593147">
                  <a:extLst>
                    <a:ext uri="{9D8B030D-6E8A-4147-A177-3AD203B41FA5}">
                      <a16:colId xmlns:a16="http://schemas.microsoft.com/office/drawing/2014/main" val="2395970223"/>
                    </a:ext>
                  </a:extLst>
                </a:gridCol>
                <a:gridCol w="585042">
                  <a:extLst>
                    <a:ext uri="{9D8B030D-6E8A-4147-A177-3AD203B41FA5}">
                      <a16:colId xmlns:a16="http://schemas.microsoft.com/office/drawing/2014/main" val="3235649811"/>
                    </a:ext>
                  </a:extLst>
                </a:gridCol>
                <a:gridCol w="682294">
                  <a:extLst>
                    <a:ext uri="{9D8B030D-6E8A-4147-A177-3AD203B41FA5}">
                      <a16:colId xmlns:a16="http://schemas.microsoft.com/office/drawing/2014/main" val="1050073455"/>
                    </a:ext>
                  </a:extLst>
                </a:gridCol>
                <a:gridCol w="515003">
                  <a:extLst>
                    <a:ext uri="{9D8B030D-6E8A-4147-A177-3AD203B41FA5}">
                      <a16:colId xmlns:a16="http://schemas.microsoft.com/office/drawing/2014/main" val="3827523272"/>
                    </a:ext>
                  </a:extLst>
                </a:gridCol>
              </a:tblGrid>
              <a:tr h="161505">
                <a:tc>
                  <a:txBody>
                    <a:bodyPr/>
                    <a:lstStyle/>
                    <a:p>
                      <a:pPr algn="ctr" rtl="0" fontAlgn="b"/>
                      <a:r>
                        <a:rPr lang="sv-SE" sz="700" b="0" i="0" u="none" strike="noStrike" dirty="0">
                          <a:solidFill>
                            <a:srgbClr val="000000"/>
                          </a:solidFill>
                          <a:effectLst/>
                          <a:latin typeface="Futura Std Book" panose="020B0502020204020303" pitchFamily="34" charset="0"/>
                        </a:rPr>
                        <a:t> </a:t>
                      </a:r>
                    </a:p>
                  </a:txBody>
                  <a:tcPr marL="144000" marR="9525" marT="9525" marB="0" anchor="b"/>
                </a:tc>
                <a:tc>
                  <a:txBody>
                    <a:bodyPr/>
                    <a:lstStyle/>
                    <a:p>
                      <a:pPr algn="ctr" fontAlgn="b"/>
                      <a:r>
                        <a:rPr lang="sv-SE" sz="700" u="none" strike="noStrike" dirty="0" err="1">
                          <a:effectLst/>
                        </a:rPr>
                        <a:t>Number</a:t>
                      </a:r>
                      <a:endParaRPr lang="sv-SE" sz="700" b="0" i="0" u="none" strike="noStrike" dirty="0">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700" u="none" strike="noStrike" dirty="0">
                          <a:effectLst/>
                        </a:rPr>
                        <a:t>Change (%)</a:t>
                      </a:r>
                      <a:endParaRPr lang="sv-SE" sz="700" b="0" i="0" u="none" strike="noStrike" dirty="0">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700" u="none" strike="noStrike">
                          <a:effectLst/>
                        </a:rPr>
                        <a:t>R12*</a:t>
                      </a:r>
                      <a:endParaRPr lang="sv-SE" sz="7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69582">
                <a:tc>
                  <a:txBody>
                    <a:bodyPr/>
                    <a:lstStyle/>
                    <a:p>
                      <a:pPr algn="ctr" rtl="0" fontAlgn="b"/>
                      <a:endParaRPr lang="sv-SE" sz="700" b="0" i="0" u="none" strike="noStrike" dirty="0">
                        <a:solidFill>
                          <a:srgbClr val="000000"/>
                        </a:solidFill>
                        <a:effectLst/>
                        <a:latin typeface="Futura Std Book" panose="020B0502020204020303" pitchFamily="34" charset="0"/>
                      </a:endParaRPr>
                    </a:p>
                  </a:txBody>
                  <a:tcPr marL="144000" marR="9525" marT="9525" marB="0" anchor="b"/>
                </a:tc>
                <a:tc>
                  <a:txBody>
                    <a:bodyPr/>
                    <a:lstStyle/>
                    <a:p>
                      <a:pPr algn="ctr" rtl="0" fontAlgn="b"/>
                      <a:r>
                        <a:rPr lang="sv-SE" sz="700" u="none" strike="noStrike" dirty="0">
                          <a:effectLst/>
                        </a:rPr>
                        <a:t>2022 Q2</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u="none" strike="noStrike" dirty="0">
                          <a:effectLst/>
                        </a:rPr>
                        <a:t>-1 year</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u="none" strike="noStrike" dirty="0">
                          <a:effectLst/>
                        </a:rPr>
                        <a:t>-5 </a:t>
                      </a:r>
                      <a:r>
                        <a:rPr lang="sv-SE" sz="700" u="none" strike="noStrike" dirty="0" err="1">
                          <a:effectLst/>
                        </a:rPr>
                        <a:t>years</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u="none" strike="noStrike" dirty="0" err="1">
                          <a:effectLst/>
                        </a:rPr>
                        <a:t>Number</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u="none" strike="noStrike" dirty="0" err="1">
                          <a:effectLst/>
                        </a:rPr>
                        <a:t>Ch</a:t>
                      </a:r>
                      <a:r>
                        <a:rPr lang="sv-SE" sz="700" u="none" strike="noStrike" dirty="0">
                          <a:effectLst/>
                        </a:rPr>
                        <a:t>., %</a:t>
                      </a:r>
                      <a:endParaRPr lang="sv-SE" sz="700" b="0" i="0" u="none" strike="noStrike" dirty="0">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193534">
                <a:tc>
                  <a:txBody>
                    <a:bodyPr/>
                    <a:lstStyle/>
                    <a:p>
                      <a:pPr marL="72000" algn="l" fontAlgn="b"/>
                      <a:r>
                        <a:rPr lang="sv-SE" sz="800" b="1" u="none" strike="noStrike" dirty="0">
                          <a:effectLst/>
                        </a:rPr>
                        <a:t>The Stockholm Region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b"/>
                      <a:r>
                        <a:rPr lang="sv-SE" sz="800" b="1" i="0" u="none" strike="noStrike" dirty="0">
                          <a:solidFill>
                            <a:srgbClr val="000000"/>
                          </a:solidFill>
                          <a:effectLst/>
                          <a:latin typeface="Futura Std Book" panose="020B0502020204020303"/>
                        </a:rPr>
                        <a:t>249 506 </a:t>
                      </a:r>
                    </a:p>
                  </a:txBody>
                  <a:tcPr marL="9525" marR="9525" marT="9525" marB="0" anchor="b"/>
                </a:tc>
                <a:tc>
                  <a:txBody>
                    <a:bodyPr/>
                    <a:lstStyle/>
                    <a:p>
                      <a:pPr algn="ctr" rtl="0" fontAlgn="b"/>
                      <a:r>
                        <a:rPr lang="sv-SE" sz="800" b="1" i="0" u="none" strike="noStrike" dirty="0">
                          <a:solidFill>
                            <a:srgbClr val="000000"/>
                          </a:solidFill>
                          <a:effectLst/>
                          <a:latin typeface="Futura Std Book" panose="020B0502020204020303"/>
                        </a:rPr>
                        <a:t>84 </a:t>
                      </a:r>
                    </a:p>
                  </a:txBody>
                  <a:tcPr marL="9525" marR="9525" marT="9525" marB="0" anchor="b"/>
                </a:tc>
                <a:tc>
                  <a:txBody>
                    <a:bodyPr/>
                    <a:lstStyle/>
                    <a:p>
                      <a:pPr algn="ctr" rtl="0" fontAlgn="b"/>
                      <a:r>
                        <a:rPr lang="sv-SE" sz="800" b="1" i="0" u="none" strike="noStrike" dirty="0">
                          <a:solidFill>
                            <a:srgbClr val="000000"/>
                          </a:solidFill>
                          <a:effectLst/>
                          <a:latin typeface="Futura Std Book" panose="020B0502020204020303"/>
                        </a:rPr>
                        <a:t>68 </a:t>
                      </a:r>
                    </a:p>
                  </a:txBody>
                  <a:tcPr marL="9525" marR="9525" marT="9525" marB="0" anchor="b"/>
                </a:tc>
                <a:tc>
                  <a:txBody>
                    <a:bodyPr/>
                    <a:lstStyle/>
                    <a:p>
                      <a:pPr algn="ctr" rtl="0" fontAlgn="b"/>
                      <a:r>
                        <a:rPr lang="sv-SE" sz="800" b="1" i="0" u="none" strike="noStrike" dirty="0">
                          <a:solidFill>
                            <a:srgbClr val="000000"/>
                          </a:solidFill>
                          <a:effectLst/>
                          <a:latin typeface="Futura Std Book" panose="020B0502020204020303"/>
                        </a:rPr>
                        <a:t>827 531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81 </a:t>
                      </a:r>
                    </a:p>
                  </a:txBody>
                  <a:tcPr marL="9525" marR="9525" marT="9525" marB="0" anchor="b"/>
                </a:tc>
                <a:extLst>
                  <a:ext uri="{0D108BD9-81ED-4DB2-BD59-A6C34878D82A}">
                    <a16:rowId xmlns:a16="http://schemas.microsoft.com/office/drawing/2014/main" val="1544414373"/>
                  </a:ext>
                </a:extLst>
              </a:tr>
              <a:tr h="193534">
                <a:tc>
                  <a:txBody>
                    <a:bodyPr/>
                    <a:lstStyle/>
                    <a:p>
                      <a:pPr marL="72000" algn="l" fontAlgn="b"/>
                      <a:r>
                        <a:rPr lang="sv-SE" sz="800" b="1" u="none" strike="noStrike" dirty="0">
                          <a:effectLst/>
                        </a:rPr>
                        <a:t>Rest of Sweden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b"/>
                      <a:r>
                        <a:rPr lang="sv-SE" sz="800" b="1" i="0" u="none" strike="noStrike">
                          <a:solidFill>
                            <a:srgbClr val="000000"/>
                          </a:solidFill>
                          <a:effectLst/>
                          <a:latin typeface="Futura Std Book" panose="020B0502020204020303"/>
                        </a:rPr>
                        <a:t>291 708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65</a:t>
                      </a:r>
                    </a:p>
                  </a:txBody>
                  <a:tcPr marL="9525" marR="9525" marT="9525" marB="0" anchor="b"/>
                </a:tc>
                <a:tc>
                  <a:txBody>
                    <a:bodyPr/>
                    <a:lstStyle/>
                    <a:p>
                      <a:pPr algn="ctr" rtl="0" fontAlgn="b"/>
                      <a:r>
                        <a:rPr lang="sv-SE" sz="800" b="1" i="0" u="none" strike="noStrike" dirty="0">
                          <a:solidFill>
                            <a:srgbClr val="000000"/>
                          </a:solidFill>
                          <a:effectLst/>
                          <a:latin typeface="Futura Std Book" panose="020B0502020204020303"/>
                        </a:rPr>
                        <a:t>61</a:t>
                      </a:r>
                    </a:p>
                  </a:txBody>
                  <a:tcPr marL="9525" marR="9525" marT="9525" marB="0" anchor="b"/>
                </a:tc>
                <a:tc>
                  <a:txBody>
                    <a:bodyPr/>
                    <a:lstStyle/>
                    <a:p>
                      <a:pPr algn="ctr" rtl="0" fontAlgn="b"/>
                      <a:r>
                        <a:rPr lang="sv-SE" sz="800" b="1" i="0" u="none" strike="noStrike" dirty="0">
                          <a:solidFill>
                            <a:srgbClr val="000000"/>
                          </a:solidFill>
                          <a:effectLst/>
                          <a:latin typeface="Futura Std Book" panose="020B0502020204020303"/>
                        </a:rPr>
                        <a:t>917 177 </a:t>
                      </a:r>
                    </a:p>
                  </a:txBody>
                  <a:tcPr marL="9525" marR="9525" marT="9525" marB="0" anchor="b"/>
                </a:tc>
                <a:tc>
                  <a:txBody>
                    <a:bodyPr/>
                    <a:lstStyle/>
                    <a:p>
                      <a:pPr algn="ctr" rtl="0" fontAlgn="b"/>
                      <a:r>
                        <a:rPr lang="sv-SE" sz="800" b="1" i="0" u="none" strike="noStrike" dirty="0">
                          <a:solidFill>
                            <a:srgbClr val="000000"/>
                          </a:solidFill>
                          <a:effectLst/>
                          <a:latin typeface="Futura Std Book" panose="020B0502020204020303"/>
                        </a:rPr>
                        <a:t>59</a:t>
                      </a:r>
                    </a:p>
                  </a:txBody>
                  <a:tcPr marL="9525" marR="9525" marT="9525" marB="0" anchor="b"/>
                </a:tc>
                <a:extLst>
                  <a:ext uri="{0D108BD9-81ED-4DB2-BD59-A6C34878D82A}">
                    <a16:rowId xmlns:a16="http://schemas.microsoft.com/office/drawing/2014/main" val="4178915708"/>
                  </a:ext>
                </a:extLst>
              </a:tr>
              <a:tr h="193534">
                <a:tc>
                  <a:txBody>
                    <a:bodyPr/>
                    <a:lstStyle/>
                    <a:p>
                      <a:pPr marL="72000" algn="l" fontAlgn="b"/>
                      <a:r>
                        <a:rPr lang="sv-SE" sz="800" u="none" strike="noStrike" dirty="0">
                          <a:effectLst/>
                        </a:rPr>
                        <a:t>Stockholm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b"/>
                      <a:r>
                        <a:rPr lang="sv-SE" sz="800" b="0" i="0" u="none" strike="noStrike" dirty="0">
                          <a:solidFill>
                            <a:srgbClr val="000000"/>
                          </a:solidFill>
                          <a:effectLst/>
                          <a:latin typeface="Futura Std Book" panose="020B0502020204020303"/>
                        </a:rPr>
                        <a:t>145 584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99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66</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481 344 </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101</a:t>
                      </a:r>
                    </a:p>
                  </a:txBody>
                  <a:tcPr marL="9525" marR="9525" marT="9525" marB="0" anchor="b"/>
                </a:tc>
                <a:extLst>
                  <a:ext uri="{0D108BD9-81ED-4DB2-BD59-A6C34878D82A}">
                    <a16:rowId xmlns:a16="http://schemas.microsoft.com/office/drawing/2014/main" val="1554613420"/>
                  </a:ext>
                </a:extLst>
              </a:tr>
              <a:tr h="193534">
                <a:tc>
                  <a:txBody>
                    <a:bodyPr/>
                    <a:lstStyle/>
                    <a:p>
                      <a:pPr marL="72000" algn="l" fontAlgn="b"/>
                      <a:r>
                        <a:rPr lang="sv-SE" sz="800" u="none" strike="noStrike" dirty="0">
                          <a:effectLst/>
                        </a:rPr>
                        <a:t>Uppsala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16 746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86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57 187 </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70</a:t>
                      </a:r>
                    </a:p>
                  </a:txBody>
                  <a:tcPr marL="9525" marR="9525" marT="9525" marB="0" anchor="b"/>
                </a:tc>
                <a:extLst>
                  <a:ext uri="{0D108BD9-81ED-4DB2-BD59-A6C34878D82A}">
                    <a16:rowId xmlns:a16="http://schemas.microsoft.com/office/drawing/2014/main" val="923977588"/>
                  </a:ext>
                </a:extLst>
              </a:tr>
              <a:tr h="193534">
                <a:tc>
                  <a:txBody>
                    <a:bodyPr/>
                    <a:lstStyle/>
                    <a:p>
                      <a:pPr marL="72000" algn="l" fontAlgn="b"/>
                      <a:r>
                        <a:rPr lang="sv-SE" sz="800" u="none" strike="noStrike" dirty="0">
                          <a:effectLst/>
                        </a:rPr>
                        <a:t>Södermanland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14 047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95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44 256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73</a:t>
                      </a:r>
                    </a:p>
                  </a:txBody>
                  <a:tcPr marL="9525" marR="9525" marT="9525" marB="0" anchor="b"/>
                </a:tc>
                <a:extLst>
                  <a:ext uri="{0D108BD9-81ED-4DB2-BD59-A6C34878D82A}">
                    <a16:rowId xmlns:a16="http://schemas.microsoft.com/office/drawing/2014/main" val="969307260"/>
                  </a:ext>
                </a:extLst>
              </a:tr>
              <a:tr h="193534">
                <a:tc>
                  <a:txBody>
                    <a:bodyPr/>
                    <a:lstStyle/>
                    <a:p>
                      <a:pPr marL="72000" algn="l" fontAlgn="b"/>
                      <a:r>
                        <a:rPr lang="sv-SE" sz="800" u="none" strike="noStrike" dirty="0">
                          <a:effectLst/>
                        </a:rPr>
                        <a:t>Östergötland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24 630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79 843 </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53</a:t>
                      </a:r>
                    </a:p>
                  </a:txBody>
                  <a:tcPr marL="9525" marR="9525" marT="9525" marB="0" anchor="b"/>
                </a:tc>
                <a:extLst>
                  <a:ext uri="{0D108BD9-81ED-4DB2-BD59-A6C34878D82A}">
                    <a16:rowId xmlns:a16="http://schemas.microsoft.com/office/drawing/2014/main" val="604524990"/>
                  </a:ext>
                </a:extLst>
              </a:tr>
              <a:tr h="193534">
                <a:tc>
                  <a:txBody>
                    <a:bodyPr/>
                    <a:lstStyle/>
                    <a:p>
                      <a:pPr marL="72000" algn="l" fontAlgn="b"/>
                      <a:r>
                        <a:rPr lang="sv-SE" sz="800" u="none" strike="noStrike" dirty="0">
                          <a:effectLst/>
                        </a:rPr>
                        <a:t>Örebro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14 815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82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86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45 679 </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65</a:t>
                      </a:r>
                    </a:p>
                  </a:txBody>
                  <a:tcPr marL="9525" marR="9525" marT="9525" marB="0" anchor="b"/>
                </a:tc>
                <a:extLst>
                  <a:ext uri="{0D108BD9-81ED-4DB2-BD59-A6C34878D82A}">
                    <a16:rowId xmlns:a16="http://schemas.microsoft.com/office/drawing/2014/main" val="2311283792"/>
                  </a:ext>
                </a:extLst>
              </a:tr>
              <a:tr h="193534">
                <a:tc>
                  <a:txBody>
                    <a:bodyPr/>
                    <a:lstStyle/>
                    <a:p>
                      <a:pPr marL="72000" algn="l" fontAlgn="b"/>
                      <a:r>
                        <a:rPr lang="sv-SE" sz="800" u="none" strike="noStrike" dirty="0">
                          <a:effectLst/>
                        </a:rPr>
                        <a:t>Västmanland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b"/>
                      <a:r>
                        <a:rPr lang="sv-SE" sz="800" b="0" i="0" u="none" strike="noStrike" dirty="0">
                          <a:solidFill>
                            <a:srgbClr val="000000"/>
                          </a:solidFill>
                          <a:effectLst/>
                          <a:latin typeface="Futura Std Book" panose="020B0502020204020303"/>
                        </a:rPr>
                        <a:t>11 964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89</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41 120 </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51</a:t>
                      </a:r>
                    </a:p>
                  </a:txBody>
                  <a:tcPr marL="9525" marR="9525" marT="9525" marB="0" anchor="b"/>
                </a:tc>
                <a:extLst>
                  <a:ext uri="{0D108BD9-81ED-4DB2-BD59-A6C34878D82A}">
                    <a16:rowId xmlns:a16="http://schemas.microsoft.com/office/drawing/2014/main" val="1821739583"/>
                  </a:ext>
                </a:extLst>
              </a:tr>
              <a:tr h="193534">
                <a:tc>
                  <a:txBody>
                    <a:bodyPr/>
                    <a:lstStyle/>
                    <a:p>
                      <a:pPr marL="72000" algn="l" fontAlgn="b"/>
                      <a:r>
                        <a:rPr lang="sv-SE" sz="800" u="none" strike="noStrike" dirty="0">
                          <a:effectLst/>
                        </a:rPr>
                        <a:t>Dalarna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11 067 </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43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41 473 </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51</a:t>
                      </a:r>
                    </a:p>
                  </a:txBody>
                  <a:tcPr marL="9525" marR="9525" marT="9525" marB="0" anchor="b"/>
                </a:tc>
                <a:extLst>
                  <a:ext uri="{0D108BD9-81ED-4DB2-BD59-A6C34878D82A}">
                    <a16:rowId xmlns:a16="http://schemas.microsoft.com/office/drawing/2014/main" val="2127214107"/>
                  </a:ext>
                </a:extLst>
              </a:tr>
              <a:tr h="193534">
                <a:tc>
                  <a:txBody>
                    <a:bodyPr/>
                    <a:lstStyle/>
                    <a:p>
                      <a:pPr marL="72000" algn="l" fontAlgn="b"/>
                      <a:r>
                        <a:rPr lang="sv-SE" sz="800" u="none" strike="noStrike" dirty="0">
                          <a:effectLst/>
                        </a:rPr>
                        <a:t>Gävleborg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10 653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78</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36 629 </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53</a:t>
                      </a:r>
                    </a:p>
                  </a:txBody>
                  <a:tcPr marL="9525" marR="9525" marT="9525" marB="0" anchor="b"/>
                </a:tc>
                <a:extLst>
                  <a:ext uri="{0D108BD9-81ED-4DB2-BD59-A6C34878D82A}">
                    <a16:rowId xmlns:a16="http://schemas.microsoft.com/office/drawing/2014/main" val="216829240"/>
                  </a:ext>
                </a:extLst>
              </a:tr>
            </a:tbl>
          </a:graphicData>
        </a:graphic>
      </p:graphicFrame>
      <p:sp>
        <p:nvSpPr>
          <p:cNvPr id="29" name="textruta 28">
            <a:extLst>
              <a:ext uri="{FF2B5EF4-FFF2-40B4-BE49-F238E27FC236}">
                <a16:creationId xmlns:a16="http://schemas.microsoft.com/office/drawing/2014/main" id="{D98D1670-4B71-4E62-AE52-2B84FA711C16}"/>
              </a:ext>
            </a:extLst>
          </p:cNvPr>
          <p:cNvSpPr txBox="1"/>
          <p:nvPr/>
        </p:nvSpPr>
        <p:spPr>
          <a:xfrm>
            <a:off x="6830110" y="3428999"/>
            <a:ext cx="1951175" cy="276999"/>
          </a:xfrm>
          <a:prstGeom prst="rect">
            <a:avLst/>
          </a:prstGeom>
          <a:noFill/>
        </p:spPr>
        <p:txBody>
          <a:bodyPr wrap="none" rtlCol="0">
            <a:spAutoFit/>
          </a:bodyPr>
          <a:lstStyle/>
          <a:p>
            <a:r>
              <a:rPr lang="sv-SE" sz="1200" b="1" dirty="0" err="1">
                <a:cs typeface="Arial" panose="020B0604020202020204" pitchFamily="34" charset="0"/>
              </a:rPr>
              <a:t>Recently</a:t>
            </a:r>
            <a:r>
              <a:rPr lang="sv-SE" sz="1200" b="1" dirty="0">
                <a:cs typeface="Arial" panose="020B0604020202020204" pitchFamily="34" charset="0"/>
              </a:rPr>
              <a:t> </a:t>
            </a:r>
            <a:r>
              <a:rPr lang="sv-SE" sz="1200" b="1" dirty="0" err="1">
                <a:cs typeface="Arial" panose="020B0604020202020204" pitchFamily="34" charset="0"/>
              </a:rPr>
              <a:t>listed</a:t>
            </a:r>
            <a:r>
              <a:rPr lang="sv-SE" sz="1200" b="1" dirty="0">
                <a:cs typeface="Arial" panose="020B0604020202020204" pitchFamily="34" charset="0"/>
              </a:rPr>
              <a:t> positions</a:t>
            </a:r>
          </a:p>
        </p:txBody>
      </p:sp>
      <p:graphicFrame>
        <p:nvGraphicFramePr>
          <p:cNvPr id="3" name="Diagram 2">
            <a:extLst>
              <a:ext uri="{FF2B5EF4-FFF2-40B4-BE49-F238E27FC236}">
                <a16:creationId xmlns:a16="http://schemas.microsoft.com/office/drawing/2014/main" id="{FC890888-DFFE-4BA8-A974-DBC92FB2251C}"/>
              </a:ext>
            </a:extLst>
          </p:cNvPr>
          <p:cNvGraphicFramePr>
            <a:graphicFrameLocks/>
          </p:cNvGraphicFramePr>
          <p:nvPr>
            <p:extLst>
              <p:ext uri="{D42A27DB-BD31-4B8C-83A1-F6EECF244321}">
                <p14:modId xmlns:p14="http://schemas.microsoft.com/office/powerpoint/2010/main" val="3587634696"/>
              </p:ext>
            </p:extLst>
          </p:nvPr>
        </p:nvGraphicFramePr>
        <p:xfrm>
          <a:off x="719274" y="1909808"/>
          <a:ext cx="5962650" cy="389572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12435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9" y="342899"/>
            <a:ext cx="8426449" cy="1113955"/>
          </a:xfrm>
        </p:spPr>
        <p:txBody>
          <a:bodyPr/>
          <a:lstStyle/>
          <a:p>
            <a:r>
              <a:rPr lang="en-US" dirty="0"/>
              <a:t>The number of people given notice</a:t>
            </a:r>
            <a:endParaRPr lang="sv-SE" dirty="0"/>
          </a:p>
        </p:txBody>
      </p:sp>
      <p:sp>
        <p:nvSpPr>
          <p:cNvPr id="8" name="textruta 7">
            <a:extLst>
              <a:ext uri="{FF2B5EF4-FFF2-40B4-BE49-F238E27FC236}">
                <a16:creationId xmlns:a16="http://schemas.microsoft.com/office/drawing/2014/main" id="{B79D6868-AEFB-4F6E-A0E9-CF7AB0F1BC33}"/>
              </a:ext>
            </a:extLst>
          </p:cNvPr>
          <p:cNvSpPr txBox="1"/>
          <p:nvPr/>
        </p:nvSpPr>
        <p:spPr>
          <a:xfrm>
            <a:off x="721639" y="5756989"/>
            <a:ext cx="2558714" cy="215444"/>
          </a:xfrm>
          <a:prstGeom prst="rect">
            <a:avLst/>
          </a:prstGeom>
          <a:noFill/>
        </p:spPr>
        <p:txBody>
          <a:bodyPr wrap="none" rtlCol="0">
            <a:spAutoFit/>
          </a:bodyPr>
          <a:lstStyle/>
          <a:p>
            <a:r>
              <a:rPr lang="en-US" sz="800" dirty="0"/>
              <a:t>Source: The Swedish Public Employment Service</a:t>
            </a:r>
            <a:endParaRPr lang="sv-SE" sz="800" dirty="0"/>
          </a:p>
        </p:txBody>
      </p:sp>
      <p:sp>
        <p:nvSpPr>
          <p:cNvPr id="10" name="Rektangel 9">
            <a:extLst>
              <a:ext uri="{FF2B5EF4-FFF2-40B4-BE49-F238E27FC236}">
                <a16:creationId xmlns:a16="http://schemas.microsoft.com/office/drawing/2014/main" id="{5172B7A3-1950-454E-A840-C9FF0842E69C}"/>
              </a:ext>
            </a:extLst>
          </p:cNvPr>
          <p:cNvSpPr/>
          <p:nvPr/>
        </p:nvSpPr>
        <p:spPr>
          <a:xfrm>
            <a:off x="6792687" y="3429001"/>
            <a:ext cx="4684939" cy="254343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85420" y="1777525"/>
            <a:ext cx="4692206" cy="1651475"/>
          </a:xfrm>
        </p:spPr>
        <p:txBody>
          <a:bodyPr/>
          <a:lstStyle/>
          <a:p>
            <a:pPr marL="342900" lvl="0" indent="-342900">
              <a:lnSpc>
                <a:spcPct val="107000"/>
              </a:lnSpc>
              <a:spcAft>
                <a:spcPts val="800"/>
              </a:spcAft>
              <a:buFont typeface="Arial" panose="020B0604020202020204" pitchFamily="34" charset="0"/>
              <a:buChar char="•"/>
              <a:tabLst>
                <a:tab pos="457200" algn="l"/>
              </a:tabLst>
            </a:pPr>
            <a:r>
              <a:rPr lang="en-US" sz="1200" dirty="0">
                <a:effectLst/>
                <a:ea typeface="Minion Pro" panose="02040503050201020203"/>
                <a:cs typeface="Times New Roman" panose="02020603050405020304" pitchFamily="18" charset="0"/>
              </a:rPr>
              <a:t>There was a 14 percent decrease in the number of people who received layoff notifications in the Stockholm region as a whole, compared with the same period of 2021. </a:t>
            </a:r>
            <a:endParaRPr lang="sv-SE" sz="1200" dirty="0">
              <a:effectLst/>
              <a:ea typeface="Minion Pro" panose="02040503050201020203"/>
              <a:cs typeface="Times New Roman" panose="02020603050405020304" pitchFamily="18" charset="0"/>
            </a:endParaRPr>
          </a:p>
          <a:p>
            <a:pPr marL="342900" lvl="0" indent="-342900">
              <a:lnSpc>
                <a:spcPct val="107000"/>
              </a:lnSpc>
              <a:spcAft>
                <a:spcPts val="800"/>
              </a:spcAft>
              <a:buFont typeface="Arial" panose="020B0604020202020204" pitchFamily="34" charset="0"/>
              <a:buChar char="•"/>
              <a:tabLst>
                <a:tab pos="457200" algn="l"/>
              </a:tabLst>
            </a:pPr>
            <a:r>
              <a:rPr lang="en-US" sz="1200" dirty="0">
                <a:effectLst/>
                <a:ea typeface="Minion Pro" panose="02040503050201020203"/>
                <a:cs typeface="Times New Roman" panose="02020603050405020304" pitchFamily="18" charset="0"/>
              </a:rPr>
              <a:t>However layoff notifications grew in </a:t>
            </a:r>
            <a:r>
              <a:rPr lang="en-US" sz="1200" dirty="0" err="1">
                <a:effectLst/>
                <a:ea typeface="Minion Pro" panose="02040503050201020203"/>
                <a:cs typeface="Times New Roman" panose="02020603050405020304" pitchFamily="18" charset="0"/>
              </a:rPr>
              <a:t>Örebro</a:t>
            </a:r>
            <a:r>
              <a:rPr lang="en-US" sz="1200" dirty="0">
                <a:effectLst/>
                <a:ea typeface="Minion Pro" panose="02040503050201020203"/>
                <a:cs typeface="Times New Roman" panose="02020603050405020304" pitchFamily="18" charset="0"/>
              </a:rPr>
              <a:t>, Uppsala, </a:t>
            </a:r>
            <a:r>
              <a:rPr lang="en-US" sz="1200" dirty="0" err="1">
                <a:effectLst/>
                <a:ea typeface="Minion Pro" panose="02040503050201020203"/>
                <a:cs typeface="Times New Roman" panose="02020603050405020304" pitchFamily="18" charset="0"/>
              </a:rPr>
              <a:t>Östergötlands</a:t>
            </a:r>
            <a:r>
              <a:rPr lang="en-US" sz="1200" dirty="0">
                <a:effectLst/>
                <a:ea typeface="Minion Pro" panose="02040503050201020203"/>
                <a:cs typeface="Times New Roman" panose="02020603050405020304" pitchFamily="18" charset="0"/>
              </a:rPr>
              <a:t>, and </a:t>
            </a:r>
            <a:r>
              <a:rPr lang="en-US" sz="1200" dirty="0" err="1">
                <a:effectLst/>
                <a:ea typeface="Minion Pro" panose="02040503050201020203"/>
                <a:cs typeface="Times New Roman" panose="02020603050405020304" pitchFamily="18" charset="0"/>
              </a:rPr>
              <a:t>Västmanlands</a:t>
            </a:r>
            <a:r>
              <a:rPr lang="en-US" sz="1200" dirty="0">
                <a:effectLst/>
                <a:ea typeface="Minion Pro" panose="02040503050201020203"/>
                <a:cs typeface="Times New Roman" panose="02020603050405020304" pitchFamily="18" charset="0"/>
              </a:rPr>
              <a:t> counties.</a:t>
            </a:r>
            <a:endParaRPr lang="sv-SE" sz="1200" dirty="0">
              <a:effectLst/>
              <a:ea typeface="Minion Pro" panose="02040503050201020203"/>
              <a:cs typeface="Times New Roman" panose="02020603050405020304" pitchFamily="18" charset="0"/>
            </a:endParaRPr>
          </a:p>
        </p:txBody>
      </p:sp>
      <p:sp>
        <p:nvSpPr>
          <p:cNvPr id="27" name="textruta 26">
            <a:extLst>
              <a:ext uri="{FF2B5EF4-FFF2-40B4-BE49-F238E27FC236}">
                <a16:creationId xmlns:a16="http://schemas.microsoft.com/office/drawing/2014/main" id="{6945BE6D-16A8-4FB0-B582-95C86CA8F41F}"/>
              </a:ext>
            </a:extLst>
          </p:cNvPr>
          <p:cNvSpPr txBox="1"/>
          <p:nvPr/>
        </p:nvSpPr>
        <p:spPr>
          <a:xfrm>
            <a:off x="6785419" y="3429000"/>
            <a:ext cx="2792752" cy="276999"/>
          </a:xfrm>
          <a:prstGeom prst="rect">
            <a:avLst/>
          </a:prstGeom>
          <a:noFill/>
        </p:spPr>
        <p:txBody>
          <a:bodyPr wrap="none" rtlCol="0">
            <a:spAutoFit/>
          </a:bodyPr>
          <a:lstStyle/>
          <a:p>
            <a:r>
              <a:rPr lang="en-US" sz="1200" b="1" dirty="0">
                <a:cs typeface="Arial" panose="020B0604020202020204" pitchFamily="34" charset="0"/>
              </a:rPr>
              <a:t>The number of people given notice</a:t>
            </a:r>
            <a:endParaRPr lang="sv-SE" sz="1200" b="1" dirty="0">
              <a:cs typeface="Arial" panose="020B0604020202020204" pitchFamily="34" charset="0"/>
            </a:endParaRPr>
          </a:p>
        </p:txBody>
      </p:sp>
      <p:sp>
        <p:nvSpPr>
          <p:cNvPr id="37" name="textruta 36">
            <a:extLst>
              <a:ext uri="{FF2B5EF4-FFF2-40B4-BE49-F238E27FC236}">
                <a16:creationId xmlns:a16="http://schemas.microsoft.com/office/drawing/2014/main" id="{AA5C7BA9-BFDC-48E1-9434-68AD052BEC58}"/>
              </a:ext>
            </a:extLst>
          </p:cNvPr>
          <p:cNvSpPr txBox="1"/>
          <p:nvPr/>
        </p:nvSpPr>
        <p:spPr>
          <a:xfrm>
            <a:off x="10288627" y="5972433"/>
            <a:ext cx="869149" cy="184666"/>
          </a:xfrm>
          <a:prstGeom prst="rect">
            <a:avLst/>
          </a:prstGeom>
          <a:noFill/>
        </p:spPr>
        <p:txBody>
          <a:bodyPr wrap="none" rtlCol="0">
            <a:spAutoFit/>
          </a:bodyPr>
          <a:lstStyle/>
          <a:p>
            <a:r>
              <a:rPr lang="sv-SE" sz="600"/>
              <a:t>* Last four quarters</a:t>
            </a:r>
            <a:endParaRPr lang="sv-SE" sz="600" dirty="0"/>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9" y="1533054"/>
            <a:ext cx="3235181" cy="492443"/>
          </a:xfrm>
          <a:prstGeom prst="rect">
            <a:avLst/>
          </a:prstGeom>
          <a:noFill/>
        </p:spPr>
        <p:txBody>
          <a:bodyPr wrap="none" rtlCol="0">
            <a:spAutoFit/>
          </a:bodyPr>
          <a:lstStyle/>
          <a:p>
            <a:r>
              <a:rPr lang="en-US" sz="1400" b="1" dirty="0"/>
              <a:t>The number of people given notice</a:t>
            </a:r>
            <a:r>
              <a:rPr lang="sv-SE" sz="1400" dirty="0"/>
              <a:t/>
            </a:r>
            <a:br>
              <a:rPr lang="sv-SE" sz="1400" dirty="0"/>
            </a:br>
            <a:r>
              <a:rPr lang="sv-SE" sz="1200" dirty="0"/>
              <a:t>Index 100 = 2012 Q2</a:t>
            </a:r>
            <a:endParaRPr lang="sv-SE" sz="1400" dirty="0"/>
          </a:p>
        </p:txBody>
      </p:sp>
      <p:graphicFrame>
        <p:nvGraphicFramePr>
          <p:cNvPr id="26" name="Tabell 25">
            <a:extLst>
              <a:ext uri="{FF2B5EF4-FFF2-40B4-BE49-F238E27FC236}">
                <a16:creationId xmlns:a16="http://schemas.microsoft.com/office/drawing/2014/main" id="{26664079-993C-4C2E-8CB6-73D4B5A72CE2}"/>
              </a:ext>
            </a:extLst>
          </p:cNvPr>
          <p:cNvGraphicFramePr>
            <a:graphicFrameLocks noGrp="1"/>
          </p:cNvGraphicFramePr>
          <p:nvPr>
            <p:extLst>
              <p:ext uri="{D42A27DB-BD31-4B8C-83A1-F6EECF244321}">
                <p14:modId xmlns:p14="http://schemas.microsoft.com/office/powerpoint/2010/main" val="1042605774"/>
              </p:ext>
            </p:extLst>
          </p:nvPr>
        </p:nvGraphicFramePr>
        <p:xfrm>
          <a:off x="7032035" y="3607189"/>
          <a:ext cx="4206239" cy="2306911"/>
        </p:xfrm>
        <a:graphic>
          <a:graphicData uri="http://schemas.openxmlformats.org/drawingml/2006/table">
            <a:tbl>
              <a:tblPr bandRow="1">
                <a:tableStyleId>{2D5ABB26-0587-4C30-8999-92F81FD0307C}</a:tableStyleId>
              </a:tblPr>
              <a:tblGrid>
                <a:gridCol w="1373966">
                  <a:extLst>
                    <a:ext uri="{9D8B030D-6E8A-4147-A177-3AD203B41FA5}">
                      <a16:colId xmlns:a16="http://schemas.microsoft.com/office/drawing/2014/main" val="1678076792"/>
                    </a:ext>
                  </a:extLst>
                </a:gridCol>
                <a:gridCol w="610213">
                  <a:extLst>
                    <a:ext uri="{9D8B030D-6E8A-4147-A177-3AD203B41FA5}">
                      <a16:colId xmlns:a16="http://schemas.microsoft.com/office/drawing/2014/main" val="2601369493"/>
                    </a:ext>
                  </a:extLst>
                </a:gridCol>
                <a:gridCol w="692283">
                  <a:extLst>
                    <a:ext uri="{9D8B030D-6E8A-4147-A177-3AD203B41FA5}">
                      <a16:colId xmlns:a16="http://schemas.microsoft.com/office/drawing/2014/main" val="2395970223"/>
                    </a:ext>
                  </a:extLst>
                </a:gridCol>
                <a:gridCol w="548056">
                  <a:extLst>
                    <a:ext uri="{9D8B030D-6E8A-4147-A177-3AD203B41FA5}">
                      <a16:colId xmlns:a16="http://schemas.microsoft.com/office/drawing/2014/main" val="3235649811"/>
                    </a:ext>
                  </a:extLst>
                </a:gridCol>
                <a:gridCol w="499981">
                  <a:extLst>
                    <a:ext uri="{9D8B030D-6E8A-4147-A177-3AD203B41FA5}">
                      <a16:colId xmlns:a16="http://schemas.microsoft.com/office/drawing/2014/main" val="1050073455"/>
                    </a:ext>
                  </a:extLst>
                </a:gridCol>
                <a:gridCol w="481740">
                  <a:extLst>
                    <a:ext uri="{9D8B030D-6E8A-4147-A177-3AD203B41FA5}">
                      <a16:colId xmlns:a16="http://schemas.microsoft.com/office/drawing/2014/main" val="3827523272"/>
                    </a:ext>
                  </a:extLst>
                </a:gridCol>
              </a:tblGrid>
              <a:tr h="164391">
                <a:tc>
                  <a:txBody>
                    <a:bodyPr/>
                    <a:lstStyle/>
                    <a:p>
                      <a:pPr algn="l" fontAlgn="b"/>
                      <a:r>
                        <a:rPr lang="sv-SE" sz="700" b="0" i="0" u="none" strike="noStrike" dirty="0">
                          <a:solidFill>
                            <a:srgbClr val="000000"/>
                          </a:solidFill>
                          <a:effectLst/>
                          <a:latin typeface="Arial" panose="020B0604020202020204" pitchFamily="34" charset="0"/>
                        </a:rPr>
                        <a:t> </a:t>
                      </a:r>
                    </a:p>
                  </a:txBody>
                  <a:tcPr marL="9525" marR="9525" marT="9525" marB="0" anchor="b"/>
                </a:tc>
                <a:tc>
                  <a:txBody>
                    <a:bodyPr/>
                    <a:lstStyle/>
                    <a:p>
                      <a:pPr algn="ctr" fontAlgn="b"/>
                      <a:r>
                        <a:rPr lang="sv-SE" sz="700" u="none" strike="noStrike" dirty="0" err="1">
                          <a:effectLst/>
                        </a:rPr>
                        <a:t>Number</a:t>
                      </a:r>
                      <a:endParaRPr lang="sv-SE" sz="700" b="0" i="0" u="none" strike="noStrike" dirty="0">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700" u="none" strike="noStrike" dirty="0">
                          <a:effectLst/>
                        </a:rPr>
                        <a:t>Change (%)</a:t>
                      </a:r>
                      <a:endParaRPr lang="sv-SE" sz="700" b="0" i="0" u="none" strike="noStrike" dirty="0">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700" u="none" strike="noStrike">
                          <a:effectLst/>
                        </a:rPr>
                        <a:t>R12*</a:t>
                      </a:r>
                      <a:endParaRPr lang="sv-SE" sz="7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72610">
                <a:tc>
                  <a:txBody>
                    <a:bodyPr/>
                    <a:lstStyle/>
                    <a:p>
                      <a:pPr algn="l" fontAlgn="b"/>
                      <a:endParaRPr lang="sv-SE" sz="700" b="0" i="0" u="none" strike="noStrike">
                        <a:solidFill>
                          <a:srgbClr val="000000"/>
                        </a:solidFill>
                        <a:effectLst/>
                        <a:latin typeface="Arial" panose="020B0604020202020204" pitchFamily="34" charset="0"/>
                      </a:endParaRPr>
                    </a:p>
                  </a:txBody>
                  <a:tcPr marL="9525" marR="9525" marT="9525" marB="0" anchor="b"/>
                </a:tc>
                <a:tc>
                  <a:txBody>
                    <a:bodyPr/>
                    <a:lstStyle/>
                    <a:p>
                      <a:pPr algn="ctr" fontAlgn="b"/>
                      <a:r>
                        <a:rPr lang="sv-SE" sz="700" u="none" strike="noStrike" dirty="0">
                          <a:effectLst/>
                        </a:rPr>
                        <a:t>2022 Q2</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700" u="none" strike="noStrike" dirty="0">
                          <a:effectLst/>
                        </a:rPr>
                        <a:t>-1 year</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700" u="none" strike="noStrike" dirty="0">
                          <a:effectLst/>
                        </a:rPr>
                        <a:t>-5 </a:t>
                      </a:r>
                      <a:r>
                        <a:rPr lang="sv-SE" sz="700" u="none" strike="noStrike" dirty="0" err="1">
                          <a:effectLst/>
                        </a:rPr>
                        <a:t>years</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700" u="none" strike="noStrike" dirty="0" err="1">
                          <a:effectLst/>
                        </a:rPr>
                        <a:t>Number</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700" u="none" strike="noStrike" dirty="0" err="1">
                          <a:effectLst/>
                        </a:rPr>
                        <a:t>Ch</a:t>
                      </a:r>
                      <a:r>
                        <a:rPr lang="sv-SE" sz="700" u="none" strike="noStrike" dirty="0">
                          <a:effectLst/>
                        </a:rPr>
                        <a:t>., %</a:t>
                      </a:r>
                      <a:endParaRPr lang="sv-SE" sz="700" b="0" i="0" u="none" strike="noStrike" dirty="0">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196991">
                <a:tc>
                  <a:txBody>
                    <a:bodyPr/>
                    <a:lstStyle/>
                    <a:p>
                      <a:pPr marL="72000" algn="l" fontAlgn="b"/>
                      <a:r>
                        <a:rPr lang="sv-SE" sz="800" b="1" u="none" strike="noStrike" dirty="0">
                          <a:effectLst/>
                        </a:rPr>
                        <a:t>The Stockholm Region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b"/>
                      <a:r>
                        <a:rPr lang="sv-SE" sz="800" b="1" i="0" u="none" strike="noStrike">
                          <a:solidFill>
                            <a:srgbClr val="000000"/>
                          </a:solidFill>
                          <a:effectLst/>
                          <a:latin typeface="Futura Std Book" panose="020B0502020204020303"/>
                        </a:rPr>
                        <a:t>3 853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-14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22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13 648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-50 </a:t>
                      </a:r>
                    </a:p>
                  </a:txBody>
                  <a:tcPr marL="9525" marR="9525" marT="9525" marB="0" anchor="b"/>
                </a:tc>
                <a:extLst>
                  <a:ext uri="{0D108BD9-81ED-4DB2-BD59-A6C34878D82A}">
                    <a16:rowId xmlns:a16="http://schemas.microsoft.com/office/drawing/2014/main" val="1544414373"/>
                  </a:ext>
                </a:extLst>
              </a:tr>
              <a:tr h="196991">
                <a:tc>
                  <a:txBody>
                    <a:bodyPr/>
                    <a:lstStyle/>
                    <a:p>
                      <a:pPr marL="72000" algn="l" fontAlgn="b"/>
                      <a:r>
                        <a:rPr lang="sv-SE" sz="800" b="1" u="none" strike="noStrike" dirty="0">
                          <a:effectLst/>
                        </a:rPr>
                        <a:t>Rest of Sweden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b"/>
                      <a:r>
                        <a:rPr lang="sv-SE" sz="800" b="1" i="0" u="none" strike="noStrike">
                          <a:solidFill>
                            <a:srgbClr val="000000"/>
                          </a:solidFill>
                          <a:effectLst/>
                          <a:latin typeface="Futura Std Book" panose="020B0502020204020303"/>
                        </a:rPr>
                        <a:t>2 605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-18</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-43</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8 955 </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-48</a:t>
                      </a:r>
                    </a:p>
                  </a:txBody>
                  <a:tcPr marL="9525" marR="9525" marT="9525" marB="0" anchor="b"/>
                </a:tc>
                <a:extLst>
                  <a:ext uri="{0D108BD9-81ED-4DB2-BD59-A6C34878D82A}">
                    <a16:rowId xmlns:a16="http://schemas.microsoft.com/office/drawing/2014/main" val="4178915708"/>
                  </a:ext>
                </a:extLst>
              </a:tr>
              <a:tr h="196991">
                <a:tc>
                  <a:txBody>
                    <a:bodyPr/>
                    <a:lstStyle/>
                    <a:p>
                      <a:pPr marL="72000" algn="l" fontAlgn="b"/>
                      <a:r>
                        <a:rPr lang="sv-SE" sz="800" u="none" strike="noStrike" dirty="0">
                          <a:effectLst/>
                        </a:rPr>
                        <a:t>Stockholm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2 590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10 004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-53</a:t>
                      </a:r>
                    </a:p>
                  </a:txBody>
                  <a:tcPr marL="9525" marR="9525" marT="9525" marB="0" anchor="b"/>
                </a:tc>
                <a:extLst>
                  <a:ext uri="{0D108BD9-81ED-4DB2-BD59-A6C34878D82A}">
                    <a16:rowId xmlns:a16="http://schemas.microsoft.com/office/drawing/2014/main" val="1554613420"/>
                  </a:ext>
                </a:extLst>
              </a:tr>
              <a:tr h="196991">
                <a:tc>
                  <a:txBody>
                    <a:bodyPr/>
                    <a:lstStyle/>
                    <a:p>
                      <a:pPr marL="72000" algn="l" fontAlgn="b"/>
                      <a:r>
                        <a:rPr lang="sv-SE" sz="800" u="none" strike="noStrike" dirty="0">
                          <a:effectLst/>
                        </a:rPr>
                        <a:t>Uppsala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201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161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390</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432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-50</a:t>
                      </a:r>
                    </a:p>
                  </a:txBody>
                  <a:tcPr marL="9525" marR="9525" marT="9525" marB="0" anchor="b"/>
                </a:tc>
                <a:extLst>
                  <a:ext uri="{0D108BD9-81ED-4DB2-BD59-A6C34878D82A}">
                    <a16:rowId xmlns:a16="http://schemas.microsoft.com/office/drawing/2014/main" val="923977588"/>
                  </a:ext>
                </a:extLst>
              </a:tr>
              <a:tr h="196991">
                <a:tc>
                  <a:txBody>
                    <a:bodyPr/>
                    <a:lstStyle/>
                    <a:p>
                      <a:pPr marL="72000" algn="l" fontAlgn="b"/>
                      <a:r>
                        <a:rPr lang="sv-SE" sz="800" u="none" strike="noStrike" dirty="0">
                          <a:effectLst/>
                        </a:rPr>
                        <a:t>Södermanland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52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437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-11</a:t>
                      </a:r>
                    </a:p>
                  </a:txBody>
                  <a:tcPr marL="9525" marR="9525" marT="9525" marB="0" anchor="b"/>
                </a:tc>
                <a:extLst>
                  <a:ext uri="{0D108BD9-81ED-4DB2-BD59-A6C34878D82A}">
                    <a16:rowId xmlns:a16="http://schemas.microsoft.com/office/drawing/2014/main" val="3040069239"/>
                  </a:ext>
                </a:extLst>
              </a:tr>
              <a:tr h="196991">
                <a:tc>
                  <a:txBody>
                    <a:bodyPr/>
                    <a:lstStyle/>
                    <a:p>
                      <a:pPr marL="72000" algn="l" fontAlgn="b"/>
                      <a:r>
                        <a:rPr lang="sv-SE" sz="800" u="none" strike="noStrike" dirty="0">
                          <a:effectLst/>
                        </a:rPr>
                        <a:t>Östergötland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265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102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824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-38</a:t>
                      </a:r>
                    </a:p>
                  </a:txBody>
                  <a:tcPr marL="9525" marR="9525" marT="9525" marB="0" anchor="b"/>
                </a:tc>
                <a:extLst>
                  <a:ext uri="{0D108BD9-81ED-4DB2-BD59-A6C34878D82A}">
                    <a16:rowId xmlns:a16="http://schemas.microsoft.com/office/drawing/2014/main" val="260289198"/>
                  </a:ext>
                </a:extLst>
              </a:tr>
              <a:tr h="196991">
                <a:tc>
                  <a:txBody>
                    <a:bodyPr/>
                    <a:lstStyle/>
                    <a:p>
                      <a:pPr marL="72000" algn="l" fontAlgn="b"/>
                      <a:r>
                        <a:rPr lang="sv-SE" sz="800" u="none" strike="noStrike" dirty="0">
                          <a:effectLst/>
                        </a:rPr>
                        <a:t>Örebro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198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12</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684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47</a:t>
                      </a:r>
                    </a:p>
                  </a:txBody>
                  <a:tcPr marL="9525" marR="9525" marT="9525" marB="0" anchor="b"/>
                </a:tc>
                <a:extLst>
                  <a:ext uri="{0D108BD9-81ED-4DB2-BD59-A6C34878D82A}">
                    <a16:rowId xmlns:a16="http://schemas.microsoft.com/office/drawing/2014/main" val="3222031581"/>
                  </a:ext>
                </a:extLst>
              </a:tr>
              <a:tr h="196991">
                <a:tc>
                  <a:txBody>
                    <a:bodyPr/>
                    <a:lstStyle/>
                    <a:p>
                      <a:pPr marL="72000" algn="l" fontAlgn="b"/>
                      <a:r>
                        <a:rPr lang="sv-SE" sz="800" u="none" strike="noStrike" dirty="0">
                          <a:effectLst/>
                        </a:rPr>
                        <a:t>Västmanland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447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86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81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664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-46</a:t>
                      </a:r>
                    </a:p>
                  </a:txBody>
                  <a:tcPr marL="9525" marR="9525" marT="9525" marB="0" anchor="b"/>
                </a:tc>
                <a:extLst>
                  <a:ext uri="{0D108BD9-81ED-4DB2-BD59-A6C34878D82A}">
                    <a16:rowId xmlns:a16="http://schemas.microsoft.com/office/drawing/2014/main" val="2835388665"/>
                  </a:ext>
                </a:extLst>
              </a:tr>
              <a:tr h="196991">
                <a:tc>
                  <a:txBody>
                    <a:bodyPr/>
                    <a:lstStyle/>
                    <a:p>
                      <a:pPr marL="72000" algn="l" fontAlgn="b"/>
                      <a:r>
                        <a:rPr lang="sv-SE" sz="800" u="none" strike="noStrike" dirty="0">
                          <a:effectLst/>
                        </a:rPr>
                        <a:t>Dalarna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22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-78</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-93</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282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-51</a:t>
                      </a:r>
                    </a:p>
                  </a:txBody>
                  <a:tcPr marL="9525" marR="9525" marT="9525" marB="0" anchor="b"/>
                </a:tc>
                <a:extLst>
                  <a:ext uri="{0D108BD9-81ED-4DB2-BD59-A6C34878D82A}">
                    <a16:rowId xmlns:a16="http://schemas.microsoft.com/office/drawing/2014/main" val="2306719481"/>
                  </a:ext>
                </a:extLst>
              </a:tr>
              <a:tr h="196991">
                <a:tc>
                  <a:txBody>
                    <a:bodyPr/>
                    <a:lstStyle/>
                    <a:p>
                      <a:pPr marL="72000" algn="l" fontAlgn="b"/>
                      <a:r>
                        <a:rPr lang="sv-SE" sz="800" u="none" strike="noStrike" dirty="0">
                          <a:effectLst/>
                        </a:rPr>
                        <a:t>Gävleborg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78 </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-71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321 </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-63</a:t>
                      </a:r>
                    </a:p>
                  </a:txBody>
                  <a:tcPr marL="9525" marR="9525" marT="9525" marB="0" anchor="b"/>
                </a:tc>
                <a:extLst>
                  <a:ext uri="{0D108BD9-81ED-4DB2-BD59-A6C34878D82A}">
                    <a16:rowId xmlns:a16="http://schemas.microsoft.com/office/drawing/2014/main" val="4051053083"/>
                  </a:ext>
                </a:extLst>
              </a:tr>
            </a:tbl>
          </a:graphicData>
        </a:graphic>
      </p:graphicFrame>
      <p:graphicFrame>
        <p:nvGraphicFramePr>
          <p:cNvPr id="3" name="Diagram 2">
            <a:extLst>
              <a:ext uri="{FF2B5EF4-FFF2-40B4-BE49-F238E27FC236}">
                <a16:creationId xmlns:a16="http://schemas.microsoft.com/office/drawing/2014/main" id="{A0BD5633-FB51-403D-9355-938629B692C4}"/>
              </a:ext>
            </a:extLst>
          </p:cNvPr>
          <p:cNvGraphicFramePr>
            <a:graphicFrameLocks/>
          </p:cNvGraphicFramePr>
          <p:nvPr>
            <p:extLst>
              <p:ext uri="{D42A27DB-BD31-4B8C-83A1-F6EECF244321}">
                <p14:modId xmlns:p14="http://schemas.microsoft.com/office/powerpoint/2010/main" val="761733732"/>
              </p:ext>
            </p:extLst>
          </p:nvPr>
        </p:nvGraphicFramePr>
        <p:xfrm>
          <a:off x="709747" y="1987945"/>
          <a:ext cx="6082936" cy="3769043"/>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6546547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ktangel 45">
            <a:extLst>
              <a:ext uri="{FF2B5EF4-FFF2-40B4-BE49-F238E27FC236}">
                <a16:creationId xmlns:a16="http://schemas.microsoft.com/office/drawing/2014/main" id="{054E43AC-2679-46B6-A33A-FA05DD8F5F0E}"/>
              </a:ext>
            </a:extLst>
          </p:cNvPr>
          <p:cNvSpPr/>
          <p:nvPr/>
        </p:nvSpPr>
        <p:spPr>
          <a:xfrm>
            <a:off x="6167439" y="1010194"/>
            <a:ext cx="5310185" cy="5049292"/>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17550" y="342899"/>
            <a:ext cx="8426449" cy="1113955"/>
          </a:xfrm>
        </p:spPr>
        <p:txBody>
          <a:bodyPr/>
          <a:lstStyle/>
          <a:p>
            <a:r>
              <a:rPr lang="sv-SE" dirty="0" err="1"/>
              <a:t>Economic</a:t>
            </a:r>
            <a:r>
              <a:rPr lang="sv-SE" dirty="0"/>
              <a:t> </a:t>
            </a:r>
            <a:r>
              <a:rPr lang="sv-SE" dirty="0" err="1"/>
              <a:t>growth</a:t>
            </a:r>
            <a:r>
              <a:rPr lang="sv-SE" dirty="0"/>
              <a:t>*</a:t>
            </a:r>
            <a:endParaRPr lang="sv-SE" b="0" dirty="0"/>
          </a:p>
        </p:txBody>
      </p:sp>
      <p:sp>
        <p:nvSpPr>
          <p:cNvPr id="3" name="textruta 2">
            <a:extLst>
              <a:ext uri="{FF2B5EF4-FFF2-40B4-BE49-F238E27FC236}">
                <a16:creationId xmlns:a16="http://schemas.microsoft.com/office/drawing/2014/main" id="{9798359B-6E44-404C-A1D1-E11B135A38C7}"/>
              </a:ext>
            </a:extLst>
          </p:cNvPr>
          <p:cNvSpPr txBox="1"/>
          <p:nvPr/>
        </p:nvSpPr>
        <p:spPr>
          <a:xfrm>
            <a:off x="717550" y="5756989"/>
            <a:ext cx="4031465" cy="215444"/>
          </a:xfrm>
          <a:prstGeom prst="rect">
            <a:avLst/>
          </a:prstGeom>
          <a:noFill/>
        </p:spPr>
        <p:txBody>
          <a:bodyPr wrap="square" rtlCol="0">
            <a:spAutoFit/>
          </a:bodyPr>
          <a:lstStyle/>
          <a:p>
            <a:r>
              <a:rPr lang="sv-SE" sz="800" dirty="0"/>
              <a:t>Source: </a:t>
            </a:r>
            <a:r>
              <a:rPr lang="sv-SE" sz="800" dirty="0" err="1"/>
              <a:t>Statistics</a:t>
            </a:r>
            <a:r>
              <a:rPr lang="sv-SE" sz="800" dirty="0"/>
              <a:t> Sweden</a:t>
            </a:r>
          </a:p>
        </p:txBody>
      </p:sp>
      <p:sp>
        <p:nvSpPr>
          <p:cNvPr id="47" name="textruta 46">
            <a:extLst>
              <a:ext uri="{FF2B5EF4-FFF2-40B4-BE49-F238E27FC236}">
                <a16:creationId xmlns:a16="http://schemas.microsoft.com/office/drawing/2014/main" id="{F0D5978A-B46A-429E-B36C-D780549CB1C3}"/>
              </a:ext>
            </a:extLst>
          </p:cNvPr>
          <p:cNvSpPr txBox="1"/>
          <p:nvPr/>
        </p:nvSpPr>
        <p:spPr>
          <a:xfrm>
            <a:off x="717550" y="1454674"/>
            <a:ext cx="5306047" cy="492443"/>
          </a:xfrm>
          <a:prstGeom prst="rect">
            <a:avLst/>
          </a:prstGeom>
          <a:noFill/>
        </p:spPr>
        <p:txBody>
          <a:bodyPr wrap="square" rtlCol="0">
            <a:spAutoFit/>
          </a:bodyPr>
          <a:lstStyle/>
          <a:p>
            <a:r>
              <a:rPr lang="en-US" sz="1400" b="1" dirty="0"/>
              <a:t>Aggregated gross pay, the Stockholm Region</a:t>
            </a:r>
            <a:r>
              <a:rPr lang="sv-SE" sz="1400" dirty="0"/>
              <a:t/>
            </a:r>
            <a:br>
              <a:rPr lang="sv-SE" sz="1400" dirty="0"/>
            </a:br>
            <a:r>
              <a:rPr lang="sv-SE" sz="1200" dirty="0"/>
              <a:t>Index 100 = 2012 Q1</a:t>
            </a:r>
            <a:endParaRPr lang="sv-SE" sz="1400" dirty="0"/>
          </a:p>
        </p:txBody>
      </p:sp>
      <p:graphicFrame>
        <p:nvGraphicFramePr>
          <p:cNvPr id="48" name="Tabell 47">
            <a:extLst>
              <a:ext uri="{FF2B5EF4-FFF2-40B4-BE49-F238E27FC236}">
                <a16:creationId xmlns:a16="http://schemas.microsoft.com/office/drawing/2014/main" id="{DD8C4322-11D1-4A72-A647-0B2E940C6CF9}"/>
              </a:ext>
            </a:extLst>
          </p:cNvPr>
          <p:cNvGraphicFramePr>
            <a:graphicFrameLocks noGrp="1"/>
          </p:cNvGraphicFramePr>
          <p:nvPr>
            <p:extLst>
              <p:ext uri="{D42A27DB-BD31-4B8C-83A1-F6EECF244321}">
                <p14:modId xmlns:p14="http://schemas.microsoft.com/office/powerpoint/2010/main" val="2632899137"/>
              </p:ext>
            </p:extLst>
          </p:nvPr>
        </p:nvGraphicFramePr>
        <p:xfrm>
          <a:off x="6270170" y="1111994"/>
          <a:ext cx="5068391" cy="4873129"/>
        </p:xfrm>
        <a:graphic>
          <a:graphicData uri="http://schemas.openxmlformats.org/drawingml/2006/table">
            <a:tbl>
              <a:tblPr/>
              <a:tblGrid>
                <a:gridCol w="1453645">
                  <a:extLst>
                    <a:ext uri="{9D8B030D-6E8A-4147-A177-3AD203B41FA5}">
                      <a16:colId xmlns:a16="http://schemas.microsoft.com/office/drawing/2014/main" val="3285181219"/>
                    </a:ext>
                  </a:extLst>
                </a:gridCol>
                <a:gridCol w="1072928">
                  <a:extLst>
                    <a:ext uri="{9D8B030D-6E8A-4147-A177-3AD203B41FA5}">
                      <a16:colId xmlns:a16="http://schemas.microsoft.com/office/drawing/2014/main" val="1123074367"/>
                    </a:ext>
                  </a:extLst>
                </a:gridCol>
                <a:gridCol w="906882">
                  <a:extLst>
                    <a:ext uri="{9D8B030D-6E8A-4147-A177-3AD203B41FA5}">
                      <a16:colId xmlns:a16="http://schemas.microsoft.com/office/drawing/2014/main" val="1134596441"/>
                    </a:ext>
                  </a:extLst>
                </a:gridCol>
                <a:gridCol w="817468">
                  <a:extLst>
                    <a:ext uri="{9D8B030D-6E8A-4147-A177-3AD203B41FA5}">
                      <a16:colId xmlns:a16="http://schemas.microsoft.com/office/drawing/2014/main" val="2648990650"/>
                    </a:ext>
                  </a:extLst>
                </a:gridCol>
                <a:gridCol w="817468">
                  <a:extLst>
                    <a:ext uri="{9D8B030D-6E8A-4147-A177-3AD203B41FA5}">
                      <a16:colId xmlns:a16="http://schemas.microsoft.com/office/drawing/2014/main" val="760927890"/>
                    </a:ext>
                  </a:extLst>
                </a:gridCol>
              </a:tblGrid>
              <a:tr h="167012">
                <a:tc gridSpan="2">
                  <a:txBody>
                    <a:bodyPr/>
                    <a:lstStyle/>
                    <a:p>
                      <a:pPr algn="l" rtl="0" fontAlgn="b"/>
                      <a:r>
                        <a:rPr lang="sv-SE" sz="900" b="1" i="0" u="none" strike="noStrike" dirty="0" err="1">
                          <a:solidFill>
                            <a:srgbClr val="000000"/>
                          </a:solidFill>
                          <a:effectLst/>
                          <a:latin typeface="Futura Std Book" panose="020B0502020204020303" pitchFamily="34" charset="0"/>
                        </a:rPr>
                        <a:t>Aggregated</a:t>
                      </a:r>
                      <a:r>
                        <a:rPr lang="sv-SE" sz="900" b="1" i="0" u="none" strike="noStrike" dirty="0">
                          <a:solidFill>
                            <a:srgbClr val="000000"/>
                          </a:solidFill>
                          <a:effectLst/>
                          <a:latin typeface="Futura Std Book" panose="020B0502020204020303" pitchFamily="34" charset="0"/>
                        </a:rPr>
                        <a:t> gross </a:t>
                      </a:r>
                      <a:r>
                        <a:rPr lang="sv-SE" sz="900" b="1" i="0" u="none" strike="noStrike" dirty="0" err="1">
                          <a:solidFill>
                            <a:srgbClr val="000000"/>
                          </a:solidFill>
                          <a:effectLst/>
                          <a:latin typeface="Futura Std Book" panose="020B0502020204020303" pitchFamily="34" charset="0"/>
                        </a:rPr>
                        <a:t>pay</a:t>
                      </a:r>
                      <a:r>
                        <a:rPr lang="sv-SE" sz="900" b="1" i="0" u="none" strike="noStrike" dirty="0">
                          <a:solidFill>
                            <a:srgbClr val="000000"/>
                          </a:solidFill>
                          <a:effectLst/>
                          <a:latin typeface="Futura Std Book" panose="020B0502020204020303" pitchFamily="34" charset="0"/>
                        </a:rPr>
                        <a:t>, total</a:t>
                      </a:r>
                    </a:p>
                  </a:txBody>
                  <a:tcPr marL="144000"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pPr algn="l" fontAlgn="b"/>
                      <a:endParaRPr lang="sv-SE" sz="700" b="0" i="0" u="none" strike="noStrike" dirty="0">
                        <a:solidFill>
                          <a:srgbClr val="000000"/>
                        </a:solidFill>
                        <a:effectLst/>
                        <a:latin typeface="Arial" panose="020B0604020202020204" pitchFamily="34" charset="0"/>
                      </a:endParaRP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l"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7300476"/>
                  </a:ext>
                </a:extLst>
              </a:tr>
              <a:tr h="112552">
                <a:tc>
                  <a:txBody>
                    <a:bodyPr/>
                    <a:lstStyle/>
                    <a:p>
                      <a:pPr marL="0" algn="ctr" defTabSz="914400" rtl="0" eaLnBrk="1" fontAlgn="b" latinLnBrk="0" hangingPunct="1"/>
                      <a:endParaRPr lang="sv-SE" sz="700" b="0" i="0" u="none" strike="noStrike" kern="1200" dirty="0">
                        <a:solidFill>
                          <a:srgbClr val="000000"/>
                        </a:solidFill>
                        <a:effectLst/>
                        <a:latin typeface="Futura Std Book" panose="020B0502020204020303" pitchFamily="34" charset="0"/>
                        <a:ea typeface="+mn-ea"/>
                        <a:cs typeface="+mn-cs"/>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2022 Q2</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Change -1 </a:t>
                      </a:r>
                      <a:r>
                        <a:rPr lang="sv-SE" sz="700" b="0" i="0" u="none" strike="noStrike" dirty="0" err="1">
                          <a:solidFill>
                            <a:srgbClr val="000000"/>
                          </a:solidFill>
                          <a:effectLst/>
                          <a:latin typeface="Futura Std Book" panose="020B0502020204020303" pitchFamily="34" charset="0"/>
                        </a:rPr>
                        <a:t>year</a:t>
                      </a:r>
                      <a:r>
                        <a:rPr lang="sv-SE" sz="700" b="0" i="0" u="none" strike="noStrike" dirty="0">
                          <a:solidFill>
                            <a:srgbClr val="000000"/>
                          </a:solidFill>
                          <a:effectLst/>
                          <a:latin typeface="Futura Std Book" panose="020B0502020204020303" pitchFamily="34" charset="0"/>
                        </a:rPr>
                        <a:t> </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dirty="0">
                          <a:solidFill>
                            <a:srgbClr val="000000"/>
                          </a:solidFill>
                          <a:effectLst/>
                          <a:latin typeface="Futura Std Book" panose="020B0502020204020303" pitchFamily="34" charset="0"/>
                        </a:rPr>
                        <a:t>Change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795392603"/>
                  </a:ext>
                </a:extLst>
              </a:tr>
              <a:tr h="112552">
                <a:tc>
                  <a:txBody>
                    <a:bodyPr/>
                    <a:lstStyle/>
                    <a:p>
                      <a:pPr marL="0" algn="ctr" defTabSz="914400" rtl="0" eaLnBrk="1" fontAlgn="b" latinLnBrk="0" hangingPunct="1"/>
                      <a:endParaRPr lang="sv-SE" sz="700" b="0" i="0" u="none" strike="noStrike" kern="1200">
                        <a:solidFill>
                          <a:srgbClr val="000000"/>
                        </a:solidFill>
                        <a:effectLst/>
                        <a:latin typeface="Futura Std Book" panose="020B0502020204020303" pitchFamily="34" charset="0"/>
                        <a:ea typeface="+mn-ea"/>
                        <a:cs typeface="+mn-cs"/>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Billion SEK</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(Billion SEK)</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-1 </a:t>
                      </a:r>
                      <a:r>
                        <a:rPr lang="sv-SE" sz="700" b="0" i="0" u="none" strike="noStrike" dirty="0" err="1">
                          <a:solidFill>
                            <a:srgbClr val="000000"/>
                          </a:solidFill>
                          <a:effectLst/>
                          <a:latin typeface="Futura Std Book" panose="020B0502020204020303" pitchFamily="34" charset="0"/>
                        </a:rPr>
                        <a:t>year</a:t>
                      </a:r>
                      <a:endParaRPr lang="sv-SE" sz="7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-5 </a:t>
                      </a:r>
                      <a:r>
                        <a:rPr lang="sv-SE" sz="700" b="0" i="0" u="none" strike="noStrike" dirty="0" err="1">
                          <a:solidFill>
                            <a:srgbClr val="000000"/>
                          </a:solidFill>
                          <a:effectLst/>
                          <a:latin typeface="Futura Std Book" panose="020B0502020204020303" pitchFamily="34" charset="0"/>
                        </a:rPr>
                        <a:t>years</a:t>
                      </a:r>
                      <a:r>
                        <a:rPr lang="sv-SE" sz="700" b="0" i="0" u="none" strike="noStrike" dirty="0">
                          <a:solidFill>
                            <a:srgbClr val="000000"/>
                          </a:solidFill>
                          <a:effectLst/>
                          <a:latin typeface="Futura Std Book" panose="020B0502020204020303" pitchFamily="34" charset="0"/>
                        </a:rPr>
                        <a:t>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39282928"/>
                  </a:ext>
                </a:extLst>
              </a:tr>
              <a:tr h="112552">
                <a:tc>
                  <a:txBody>
                    <a:bodyPr/>
                    <a:lstStyle/>
                    <a:p>
                      <a:pPr marL="0" algn="l" defTabSz="914400" rtl="0" eaLnBrk="1" fontAlgn="b" latinLnBrk="0" hangingPunct="1"/>
                      <a:r>
                        <a:rPr lang="sv-SE" sz="700" b="1" u="none" strike="noStrike" kern="1200" dirty="0">
                          <a:effectLst/>
                        </a:rPr>
                        <a:t>The Stockholm Region</a:t>
                      </a:r>
                      <a:endParaRPr lang="sv-SE" sz="700" b="1" i="0" u="none" strike="noStrike" kern="1200" dirty="0">
                        <a:solidFill>
                          <a:srgbClr val="000000"/>
                        </a:solidFill>
                        <a:effectLst/>
                        <a:latin typeface="Futura Std Book" panose="020B0502020204020303" pitchFamily="34" charset="0"/>
                        <a:ea typeface="+mn-ea"/>
                        <a:cs typeface="+mn-cs"/>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dirty="0">
                          <a:solidFill>
                            <a:srgbClr val="000000"/>
                          </a:solidFill>
                          <a:effectLst/>
                          <a:latin typeface="Futura Std Book" panose="020B0502020204020303"/>
                        </a:rPr>
                        <a:t>257,72</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1" i="0" u="none" strike="noStrike" dirty="0">
                          <a:solidFill>
                            <a:srgbClr val="000000"/>
                          </a:solidFill>
                          <a:effectLst/>
                          <a:latin typeface="Futura Std Book" panose="020B0502020204020303"/>
                        </a:rPr>
                        <a:t>15,05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6,20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24,93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18593738"/>
                  </a:ext>
                </a:extLst>
              </a:tr>
              <a:tr h="112552">
                <a:tc>
                  <a:txBody>
                    <a:bodyPr/>
                    <a:lstStyle/>
                    <a:p>
                      <a:pPr algn="l" rtl="0" fontAlgn="b"/>
                      <a:r>
                        <a:rPr lang="sv-SE" sz="700" b="1" i="0" u="none" strike="noStrike" dirty="0">
                          <a:solidFill>
                            <a:srgbClr val="000000"/>
                          </a:solidFill>
                          <a:effectLst/>
                          <a:latin typeface="Futura Std Book" panose="020B0502020204020303" pitchFamily="34" charset="0"/>
                        </a:rPr>
                        <a:t>Rest of Sweden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259,54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13,27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dirty="0">
                          <a:solidFill>
                            <a:srgbClr val="000000"/>
                          </a:solidFill>
                          <a:effectLst/>
                          <a:latin typeface="Futura Std Book" panose="020B0502020204020303"/>
                        </a:rPr>
                        <a:t>5,39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23,18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40802310"/>
                  </a:ext>
                </a:extLst>
              </a:tr>
              <a:tr h="112552">
                <a:tc>
                  <a:txBody>
                    <a:bodyPr/>
                    <a:lstStyle/>
                    <a:p>
                      <a:pPr algn="l" rtl="0" fontAlgn="b"/>
                      <a:r>
                        <a:rPr lang="sv-SE" sz="700" b="0" i="0" u="none" strike="noStrike" dirty="0">
                          <a:solidFill>
                            <a:srgbClr val="000000"/>
                          </a:solidFill>
                          <a:effectLst/>
                          <a:latin typeface="Futura Std Book" panose="020B0502020204020303" pitchFamily="34" charset="0"/>
                        </a:rPr>
                        <a:t>Stockholm County</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160,55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10,37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6,91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27,56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73042615"/>
                  </a:ext>
                </a:extLst>
              </a:tr>
              <a:tr h="112552">
                <a:tc>
                  <a:txBody>
                    <a:bodyPr/>
                    <a:lstStyle/>
                    <a:p>
                      <a:pPr algn="l" rtl="0" fontAlgn="b"/>
                      <a:r>
                        <a:rPr lang="sv-SE" sz="700" b="0" i="0" u="none" strike="noStrike" dirty="0">
                          <a:solidFill>
                            <a:srgbClr val="000000"/>
                          </a:solidFill>
                          <a:effectLst/>
                          <a:latin typeface="Futura Std Book" panose="020B0502020204020303" pitchFamily="34" charset="0"/>
                        </a:rPr>
                        <a:t>Uppsala County</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16,32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7,03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27,05</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441780031"/>
                  </a:ext>
                </a:extLst>
              </a:tr>
              <a:tr h="112552">
                <a:tc>
                  <a:txBody>
                    <a:bodyPr/>
                    <a:lstStyle/>
                    <a:p>
                      <a:pPr algn="l" rtl="0" fontAlgn="b"/>
                      <a:r>
                        <a:rPr lang="sv-SE" sz="700" b="0" i="0" u="none" strike="noStrike" dirty="0">
                          <a:solidFill>
                            <a:srgbClr val="000000"/>
                          </a:solidFill>
                          <a:effectLst/>
                          <a:latin typeface="Futura Std Book" panose="020B0502020204020303" pitchFamily="34" charset="0"/>
                        </a:rPr>
                        <a:t>Södermanland County</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10,58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0,40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3,89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19,39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49914578"/>
                  </a:ext>
                </a:extLst>
              </a:tr>
              <a:tr h="112552">
                <a:tc>
                  <a:txBody>
                    <a:bodyPr/>
                    <a:lstStyle/>
                    <a:p>
                      <a:pPr algn="l" rtl="0" fontAlgn="b"/>
                      <a:r>
                        <a:rPr lang="sv-SE" sz="700" b="0" i="0" u="none" strike="noStrike" dirty="0">
                          <a:solidFill>
                            <a:srgbClr val="000000"/>
                          </a:solidFill>
                          <a:effectLst/>
                          <a:latin typeface="Futura Std Book" panose="020B0502020204020303" pitchFamily="34" charset="0"/>
                        </a:rPr>
                        <a:t>Östergötland County</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21,39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1,22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6,05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23,72</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89417947"/>
                  </a:ext>
                </a:extLst>
              </a:tr>
              <a:tr h="112552">
                <a:tc>
                  <a:txBody>
                    <a:bodyPr/>
                    <a:lstStyle/>
                    <a:p>
                      <a:pPr algn="l" rtl="0" fontAlgn="b"/>
                      <a:r>
                        <a:rPr lang="sv-SE" sz="700" b="0" i="0" u="none" strike="noStrike" dirty="0">
                          <a:solidFill>
                            <a:srgbClr val="000000"/>
                          </a:solidFill>
                          <a:effectLst/>
                          <a:latin typeface="Futura Std Book" panose="020B0502020204020303" pitchFamily="34" charset="0"/>
                        </a:rPr>
                        <a:t>Örebro County</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13,79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0,76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5,85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21,08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15974242"/>
                  </a:ext>
                </a:extLst>
              </a:tr>
              <a:tr h="112552">
                <a:tc>
                  <a:txBody>
                    <a:bodyPr/>
                    <a:lstStyle/>
                    <a:p>
                      <a:pPr algn="l" rtl="0" fontAlgn="b"/>
                      <a:r>
                        <a:rPr lang="sv-SE" sz="700" b="0" i="0" u="none" strike="noStrike" dirty="0">
                          <a:solidFill>
                            <a:srgbClr val="000000"/>
                          </a:solidFill>
                          <a:effectLst/>
                          <a:latin typeface="Futura Std Book" panose="020B0502020204020303" pitchFamily="34" charset="0"/>
                        </a:rPr>
                        <a:t>Västmanland County</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11,56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0,33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2,98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17,78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79251396"/>
                  </a:ext>
                </a:extLst>
              </a:tr>
              <a:tr h="112552">
                <a:tc>
                  <a:txBody>
                    <a:bodyPr/>
                    <a:lstStyle/>
                    <a:p>
                      <a:pPr algn="l" rtl="0" fontAlgn="b"/>
                      <a:r>
                        <a:rPr lang="sv-SE" sz="700" b="0" i="0" u="none" strike="noStrike" dirty="0">
                          <a:solidFill>
                            <a:srgbClr val="000000"/>
                          </a:solidFill>
                          <a:effectLst/>
                          <a:latin typeface="Futura Std Book" panose="020B0502020204020303" pitchFamily="34" charset="0"/>
                        </a:rPr>
                        <a:t>Dalarna County</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11,93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0,50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4,35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16,17</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5086362"/>
                  </a:ext>
                </a:extLst>
              </a:tr>
              <a:tr h="112552">
                <a:tc>
                  <a:txBody>
                    <a:bodyPr/>
                    <a:lstStyle/>
                    <a:p>
                      <a:pPr algn="l" rtl="0" fontAlgn="b"/>
                      <a:r>
                        <a:rPr lang="sv-SE" sz="700" b="0" i="0" u="none" strike="noStrike" dirty="0">
                          <a:solidFill>
                            <a:srgbClr val="000000"/>
                          </a:solidFill>
                          <a:effectLst/>
                          <a:latin typeface="Futura Std Book" panose="020B0502020204020303" pitchFamily="34" charset="0"/>
                        </a:rPr>
                        <a:t>Gävleborg County</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11,60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0,39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3,51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16,49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08389213"/>
                  </a:ext>
                </a:extLst>
              </a:tr>
              <a:tr h="112552">
                <a:tc>
                  <a:txBody>
                    <a:bodyPr/>
                    <a:lstStyle/>
                    <a:p>
                      <a:pPr algn="l" fontAlgn="b"/>
                      <a:endParaRPr lang="sv-SE" sz="700" b="0" i="0" u="none" strike="noStrike" dirty="0">
                        <a:solidFill>
                          <a:srgbClr val="000000"/>
                        </a:solidFill>
                        <a:effectLst/>
                        <a:latin typeface="Arial" panose="020B0604020202020204" pitchFamily="34" charset="0"/>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34295022"/>
                  </a:ext>
                </a:extLst>
              </a:tr>
              <a:tr h="125873">
                <a:tc gridSpan="2">
                  <a:txBody>
                    <a:bodyPr/>
                    <a:lstStyle/>
                    <a:p>
                      <a:pPr algn="l" rtl="0" fontAlgn="b"/>
                      <a:r>
                        <a:rPr lang="en-US" sz="800" b="1" i="0" u="none" strike="noStrike" dirty="0">
                          <a:solidFill>
                            <a:srgbClr val="000000"/>
                          </a:solidFill>
                          <a:effectLst/>
                          <a:latin typeface="Futura Std Book" panose="020B0502020204020303" pitchFamily="34" charset="0"/>
                        </a:rPr>
                        <a:t>Aggregated gross pay per employed</a:t>
                      </a:r>
                      <a:endParaRPr lang="sv-SE" sz="800" b="1" i="0" u="none" strike="noStrike" dirty="0">
                        <a:solidFill>
                          <a:srgbClr val="000000"/>
                        </a:solidFill>
                        <a:effectLst/>
                        <a:latin typeface="Futura Std Book" panose="020B0502020204020303" pitchFamily="34" charset="0"/>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18054916"/>
                  </a:ext>
                </a:extLst>
              </a:tr>
              <a:tr h="112552">
                <a:tc>
                  <a:txBody>
                    <a:bodyPr/>
                    <a:lstStyle/>
                    <a:p>
                      <a:pPr algn="ctr" rtl="0" fontAlgn="b"/>
                      <a:endParaRPr lang="sv-SE" sz="700" b="0" i="0" u="none" strike="noStrike">
                        <a:solidFill>
                          <a:srgbClr val="000000"/>
                        </a:solidFill>
                        <a:effectLst/>
                        <a:latin typeface="Futura Std Book" panose="020B0502020204020303" pitchFamily="34" charset="0"/>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2022 Q2</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Change -1 </a:t>
                      </a:r>
                      <a:r>
                        <a:rPr lang="sv-SE" sz="700" b="0" i="0" u="none" strike="noStrike" dirty="0" err="1">
                          <a:solidFill>
                            <a:srgbClr val="000000"/>
                          </a:solidFill>
                          <a:effectLst/>
                          <a:latin typeface="Futura Std Book" panose="020B0502020204020303" pitchFamily="34" charset="0"/>
                        </a:rPr>
                        <a:t>year</a:t>
                      </a:r>
                      <a:r>
                        <a:rPr lang="sv-SE" sz="700" b="0" i="0" u="none" strike="noStrike" dirty="0">
                          <a:solidFill>
                            <a:srgbClr val="000000"/>
                          </a:solidFill>
                          <a:effectLst/>
                          <a:latin typeface="Futura Std Book" panose="020B0502020204020303" pitchFamily="34" charset="0"/>
                        </a:rPr>
                        <a:t> </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dirty="0">
                          <a:solidFill>
                            <a:srgbClr val="000000"/>
                          </a:solidFill>
                          <a:effectLst/>
                          <a:latin typeface="Futura Std Book" panose="020B0502020204020303" pitchFamily="34" charset="0"/>
                        </a:rPr>
                        <a:t>Change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610307148"/>
                  </a:ext>
                </a:extLst>
              </a:tr>
              <a:tr h="112552">
                <a:tc>
                  <a:txBody>
                    <a:bodyPr/>
                    <a:lstStyle/>
                    <a:p>
                      <a:pPr algn="ctr" rtl="0" fontAlgn="b"/>
                      <a:endParaRPr lang="sv-SE" sz="700" b="0" i="0" u="none" strike="noStrike">
                        <a:solidFill>
                          <a:srgbClr val="000000"/>
                        </a:solidFill>
                        <a:effectLst/>
                        <a:latin typeface="Futura Std Book" panose="020B0502020204020303" pitchFamily="34" charset="0"/>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err="1">
                          <a:solidFill>
                            <a:srgbClr val="000000"/>
                          </a:solidFill>
                          <a:effectLst/>
                          <a:latin typeface="Futura Std Book" panose="020B0502020204020303" pitchFamily="34" charset="0"/>
                        </a:rPr>
                        <a:t>Thousand</a:t>
                      </a:r>
                      <a:r>
                        <a:rPr lang="sv-SE" sz="700" b="0" i="0" u="none" strike="noStrike" dirty="0">
                          <a:solidFill>
                            <a:srgbClr val="000000"/>
                          </a:solidFill>
                          <a:effectLst/>
                          <a:latin typeface="Futura Std Book" panose="020B0502020204020303" pitchFamily="34" charset="0"/>
                        </a:rPr>
                        <a:t> SEK</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(Billion SEK)</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-1 </a:t>
                      </a:r>
                      <a:r>
                        <a:rPr lang="sv-SE" sz="700" b="0" i="0" u="none" strike="noStrike" dirty="0" err="1">
                          <a:solidFill>
                            <a:srgbClr val="000000"/>
                          </a:solidFill>
                          <a:effectLst/>
                          <a:latin typeface="Futura Std Book" panose="020B0502020204020303" pitchFamily="34" charset="0"/>
                        </a:rPr>
                        <a:t>year</a:t>
                      </a:r>
                      <a:endParaRPr lang="sv-SE" sz="7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-5 </a:t>
                      </a:r>
                      <a:r>
                        <a:rPr lang="sv-SE" sz="700" b="0" i="0" u="none" strike="noStrike" dirty="0" err="1">
                          <a:solidFill>
                            <a:srgbClr val="000000"/>
                          </a:solidFill>
                          <a:effectLst/>
                          <a:latin typeface="Futura Std Book" panose="020B0502020204020303" pitchFamily="34" charset="0"/>
                        </a:rPr>
                        <a:t>years</a:t>
                      </a:r>
                      <a:r>
                        <a:rPr lang="sv-SE" sz="700" b="0" i="0" u="none" strike="noStrike" dirty="0">
                          <a:solidFill>
                            <a:srgbClr val="000000"/>
                          </a:solidFill>
                          <a:effectLst/>
                          <a:latin typeface="Futura Std Book" panose="020B0502020204020303" pitchFamily="34" charset="0"/>
                        </a:rPr>
                        <a:t> </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64197611"/>
                  </a:ext>
                </a:extLst>
              </a:tr>
              <a:tr h="112552">
                <a:tc>
                  <a:txBody>
                    <a:bodyPr/>
                    <a:lstStyle/>
                    <a:p>
                      <a:pPr marL="0" algn="l" defTabSz="914400" rtl="0" eaLnBrk="1" fontAlgn="b" latinLnBrk="0" hangingPunct="1"/>
                      <a:r>
                        <a:rPr lang="sv-SE" sz="700" b="1" u="none" strike="noStrike" kern="1200" dirty="0">
                          <a:effectLst/>
                        </a:rPr>
                        <a:t>The Stockholm Region</a:t>
                      </a:r>
                      <a:endParaRPr lang="sv-SE" sz="700" b="1" i="0" u="none" strike="noStrike" kern="1200" dirty="0">
                        <a:solidFill>
                          <a:srgbClr val="000000"/>
                        </a:solidFill>
                        <a:effectLst/>
                        <a:latin typeface="Futura Std Book" panose="020B0502020204020303" pitchFamily="34" charset="0"/>
                        <a:ea typeface="+mn-ea"/>
                        <a:cs typeface="+mn-cs"/>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dirty="0">
                          <a:solidFill>
                            <a:srgbClr val="000000"/>
                          </a:solidFill>
                          <a:effectLst/>
                          <a:latin typeface="Futura Std Book" panose="020B0502020204020303"/>
                        </a:rPr>
                        <a:t>110,00</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4,05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3,83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19,88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862210337"/>
                  </a:ext>
                </a:extLst>
              </a:tr>
              <a:tr h="112552">
                <a:tc>
                  <a:txBody>
                    <a:bodyPr/>
                    <a:lstStyle/>
                    <a:p>
                      <a:pPr algn="l" rtl="0" fontAlgn="b"/>
                      <a:r>
                        <a:rPr lang="sv-SE" sz="700" b="1" i="0" u="none" strike="noStrike" dirty="0">
                          <a:solidFill>
                            <a:srgbClr val="000000"/>
                          </a:solidFill>
                          <a:effectLst/>
                          <a:latin typeface="Futura Std Book" panose="020B0502020204020303" pitchFamily="34" charset="0"/>
                        </a:rPr>
                        <a:t>Rest of Sweden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dirty="0">
                          <a:solidFill>
                            <a:srgbClr val="000000"/>
                          </a:solidFill>
                          <a:effectLst/>
                          <a:latin typeface="Futura Std Book" panose="020B0502020204020303"/>
                        </a:rPr>
                        <a:t>94,97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1,37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1,46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20,64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4244441"/>
                  </a:ext>
                </a:extLst>
              </a:tr>
              <a:tr h="112552">
                <a:tc>
                  <a:txBody>
                    <a:bodyPr/>
                    <a:lstStyle/>
                    <a:p>
                      <a:pPr algn="l" rtl="0" fontAlgn="b"/>
                      <a:r>
                        <a:rPr lang="sv-SE" sz="700" b="0" i="0" u="none" strike="noStrike" dirty="0">
                          <a:solidFill>
                            <a:srgbClr val="000000"/>
                          </a:solidFill>
                          <a:effectLst/>
                          <a:latin typeface="Futura Std Book" panose="020B0502020204020303" pitchFamily="34" charset="0"/>
                        </a:rPr>
                        <a:t>Stockholm County</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123,65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3,53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2,94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18,76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60847663"/>
                  </a:ext>
                </a:extLst>
              </a:tr>
              <a:tr h="112552">
                <a:tc>
                  <a:txBody>
                    <a:bodyPr/>
                    <a:lstStyle/>
                    <a:p>
                      <a:pPr algn="l" rtl="0" fontAlgn="b"/>
                      <a:r>
                        <a:rPr lang="sv-SE" sz="700" b="0" i="0" u="none" strike="noStrike" dirty="0">
                          <a:solidFill>
                            <a:srgbClr val="000000"/>
                          </a:solidFill>
                          <a:effectLst/>
                          <a:latin typeface="Futura Std Book" panose="020B0502020204020303" pitchFamily="34" charset="0"/>
                        </a:rPr>
                        <a:t>Uppsala County</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89,90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5,20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6,14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28,03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40445591"/>
                  </a:ext>
                </a:extLst>
              </a:tr>
              <a:tr h="112552">
                <a:tc>
                  <a:txBody>
                    <a:bodyPr/>
                    <a:lstStyle/>
                    <a:p>
                      <a:pPr algn="l" rtl="0" fontAlgn="b"/>
                      <a:r>
                        <a:rPr lang="sv-SE" sz="700" b="0" i="0" u="none" strike="noStrike" dirty="0">
                          <a:solidFill>
                            <a:srgbClr val="000000"/>
                          </a:solidFill>
                          <a:effectLst/>
                          <a:latin typeface="Futura Std Book" panose="020B0502020204020303" pitchFamily="34" charset="0"/>
                        </a:rPr>
                        <a:t>Södermanland County</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82,48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3,58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4,54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19,20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07282379"/>
                  </a:ext>
                </a:extLst>
              </a:tr>
              <a:tr h="112552">
                <a:tc>
                  <a:txBody>
                    <a:bodyPr/>
                    <a:lstStyle/>
                    <a:p>
                      <a:pPr algn="l" rtl="0" fontAlgn="b"/>
                      <a:r>
                        <a:rPr lang="sv-SE" sz="700" b="0" i="0" u="none" strike="noStrike" dirty="0">
                          <a:solidFill>
                            <a:srgbClr val="000000"/>
                          </a:solidFill>
                          <a:effectLst/>
                          <a:latin typeface="Futura Std Book" panose="020B0502020204020303" pitchFamily="34" charset="0"/>
                        </a:rPr>
                        <a:t>Östergötland County</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99,01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3,57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3,74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21,60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708835504"/>
                  </a:ext>
                </a:extLst>
              </a:tr>
              <a:tr h="112552">
                <a:tc>
                  <a:txBody>
                    <a:bodyPr/>
                    <a:lstStyle/>
                    <a:p>
                      <a:pPr algn="l" rtl="0" fontAlgn="b"/>
                      <a:r>
                        <a:rPr lang="sv-SE" sz="700" b="0" i="0" u="none" strike="noStrike" dirty="0">
                          <a:solidFill>
                            <a:srgbClr val="000000"/>
                          </a:solidFill>
                          <a:effectLst/>
                          <a:latin typeface="Futura Std Book" panose="020B0502020204020303" pitchFamily="34" charset="0"/>
                        </a:rPr>
                        <a:t>Örebro County</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94,92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3,16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3,45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15,42</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85246496"/>
                  </a:ext>
                </a:extLst>
              </a:tr>
              <a:tr h="112552">
                <a:tc>
                  <a:txBody>
                    <a:bodyPr/>
                    <a:lstStyle/>
                    <a:p>
                      <a:pPr algn="l" rtl="0" fontAlgn="b"/>
                      <a:r>
                        <a:rPr lang="sv-SE" sz="700" b="0" i="0" u="none" strike="noStrike" dirty="0">
                          <a:solidFill>
                            <a:srgbClr val="000000"/>
                          </a:solidFill>
                          <a:effectLst/>
                          <a:latin typeface="Futura Std Book" panose="020B0502020204020303" pitchFamily="34" charset="0"/>
                        </a:rPr>
                        <a:t>Västmanland County</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97,52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6,36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6,98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21,16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23345248"/>
                  </a:ext>
                </a:extLst>
              </a:tr>
              <a:tr h="112552">
                <a:tc>
                  <a:txBody>
                    <a:bodyPr/>
                    <a:lstStyle/>
                    <a:p>
                      <a:pPr algn="l" rtl="0" fontAlgn="b"/>
                      <a:r>
                        <a:rPr lang="sv-SE" sz="700" b="0" i="0" u="none" strike="noStrike" dirty="0">
                          <a:solidFill>
                            <a:srgbClr val="000000"/>
                          </a:solidFill>
                          <a:effectLst/>
                          <a:latin typeface="Futura Std Book" panose="020B0502020204020303" pitchFamily="34" charset="0"/>
                        </a:rPr>
                        <a:t>Dalarna County</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92,44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5,67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6,53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11,85</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7448679"/>
                  </a:ext>
                </a:extLst>
              </a:tr>
              <a:tr h="112552">
                <a:tc>
                  <a:txBody>
                    <a:bodyPr/>
                    <a:lstStyle/>
                    <a:p>
                      <a:pPr algn="l" rtl="0" fontAlgn="b"/>
                      <a:r>
                        <a:rPr lang="sv-SE" sz="700" b="0" i="0" u="none" strike="noStrike" dirty="0">
                          <a:solidFill>
                            <a:srgbClr val="000000"/>
                          </a:solidFill>
                          <a:effectLst/>
                          <a:latin typeface="Futura Std Book" panose="020B0502020204020303" pitchFamily="34" charset="0"/>
                        </a:rPr>
                        <a:t>Gävleborg County</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92,20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1,20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21,58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487404314"/>
                  </a:ext>
                </a:extLst>
              </a:tr>
              <a:tr h="112552">
                <a:tc>
                  <a:txBody>
                    <a:bodyPr/>
                    <a:lstStyle/>
                    <a:p>
                      <a:pPr algn="l" fontAlgn="b"/>
                      <a:endParaRPr lang="sv-SE" sz="700" b="0" i="0" u="none" strike="noStrike">
                        <a:solidFill>
                          <a:srgbClr val="000000"/>
                        </a:solidFill>
                        <a:effectLst/>
                        <a:latin typeface="Arial" panose="020B0604020202020204" pitchFamily="34" charset="0"/>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94240591"/>
                  </a:ext>
                </a:extLst>
              </a:tr>
              <a:tr h="125873">
                <a:tc gridSpan="2">
                  <a:txBody>
                    <a:bodyPr/>
                    <a:lstStyle/>
                    <a:p>
                      <a:pPr algn="l" rtl="0" fontAlgn="b"/>
                      <a:r>
                        <a:rPr lang="en-US" sz="800" b="1" i="0" u="none" strike="noStrike" dirty="0">
                          <a:solidFill>
                            <a:srgbClr val="000000"/>
                          </a:solidFill>
                          <a:effectLst/>
                          <a:latin typeface="Futura Std Book" panose="020B0502020204020303" pitchFamily="34" charset="0"/>
                        </a:rPr>
                        <a:t>Aggregated gross pay per capita</a:t>
                      </a:r>
                      <a:endParaRPr lang="sv-SE" sz="800" b="1" i="0" u="none" strike="noStrike" dirty="0">
                        <a:solidFill>
                          <a:srgbClr val="000000"/>
                        </a:solidFill>
                        <a:effectLst/>
                        <a:latin typeface="Futura Std Book" panose="020B0502020204020303" pitchFamily="34" charset="0"/>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75481177"/>
                  </a:ext>
                </a:extLst>
              </a:tr>
              <a:tr h="112552">
                <a:tc>
                  <a:txBody>
                    <a:bodyPr/>
                    <a:lstStyle/>
                    <a:p>
                      <a:pPr algn="ctr" rtl="0" fontAlgn="b"/>
                      <a:endParaRPr lang="sv-SE" sz="7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2022 Q2</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Change -1 </a:t>
                      </a:r>
                      <a:r>
                        <a:rPr lang="sv-SE" sz="700" b="0" i="0" u="none" strike="noStrike" dirty="0" err="1">
                          <a:solidFill>
                            <a:srgbClr val="000000"/>
                          </a:solidFill>
                          <a:effectLst/>
                          <a:latin typeface="Futura Std Book" panose="020B0502020204020303" pitchFamily="34" charset="0"/>
                        </a:rPr>
                        <a:t>year</a:t>
                      </a:r>
                      <a:r>
                        <a:rPr lang="sv-SE" sz="700" b="0" i="0" u="none" strike="noStrike" dirty="0">
                          <a:solidFill>
                            <a:srgbClr val="000000"/>
                          </a:solidFill>
                          <a:effectLst/>
                          <a:latin typeface="Futura Std Book" panose="020B0502020204020303" pitchFamily="34" charset="0"/>
                        </a:rPr>
                        <a:t> </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700" b="0" i="0" u="none" strike="noStrike" dirty="0">
                          <a:solidFill>
                            <a:srgbClr val="000000"/>
                          </a:solidFill>
                          <a:effectLst/>
                          <a:latin typeface="Futura Std Book" panose="020B0502020204020303" pitchFamily="34" charset="0"/>
                        </a:rPr>
                        <a:t>Change (%)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1998410928"/>
                  </a:ext>
                </a:extLst>
              </a:tr>
              <a:tr h="112552">
                <a:tc>
                  <a:txBody>
                    <a:bodyPr/>
                    <a:lstStyle/>
                    <a:p>
                      <a:pPr algn="ctr" rtl="0" fontAlgn="b"/>
                      <a:endParaRPr lang="sv-SE" sz="7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err="1">
                          <a:solidFill>
                            <a:srgbClr val="000000"/>
                          </a:solidFill>
                          <a:effectLst/>
                          <a:latin typeface="Futura Std Book" panose="020B0502020204020303" pitchFamily="34" charset="0"/>
                        </a:rPr>
                        <a:t>Thousand</a:t>
                      </a:r>
                      <a:r>
                        <a:rPr lang="sv-SE" sz="700" b="0" i="0" u="none" strike="noStrike" dirty="0">
                          <a:solidFill>
                            <a:srgbClr val="000000"/>
                          </a:solidFill>
                          <a:effectLst/>
                          <a:latin typeface="Futura Std Book" panose="020B0502020204020303" pitchFamily="34" charset="0"/>
                        </a:rPr>
                        <a:t> SEK</a:t>
                      </a:r>
                    </a:p>
                  </a:txBody>
                  <a:tcPr marL="9525" marR="9525" marT="9525" marB="0" anchor="b">
                    <a:lnL>
                      <a:noFill/>
                    </a:lnL>
                    <a:lnR>
                      <a:noFill/>
                    </a:lnR>
                    <a:lnT>
                      <a:noFill/>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(Billion SEK)</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-1 </a:t>
                      </a:r>
                      <a:r>
                        <a:rPr lang="sv-SE" sz="700" b="0" i="0" u="none" strike="noStrike" dirty="0" err="1">
                          <a:solidFill>
                            <a:srgbClr val="000000"/>
                          </a:solidFill>
                          <a:effectLst/>
                          <a:latin typeface="Futura Std Book" panose="020B0502020204020303" pitchFamily="34" charset="0"/>
                        </a:rPr>
                        <a:t>year</a:t>
                      </a:r>
                      <a:endParaRPr lang="sv-SE" sz="7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pitchFamily="34" charset="0"/>
                        </a:rPr>
                        <a:t>-5 </a:t>
                      </a:r>
                      <a:r>
                        <a:rPr lang="sv-SE" sz="700" b="0" i="0" u="none" strike="noStrike" dirty="0" err="1">
                          <a:solidFill>
                            <a:srgbClr val="000000"/>
                          </a:solidFill>
                          <a:effectLst/>
                          <a:latin typeface="Futura Std Book" panose="020B0502020204020303" pitchFamily="34" charset="0"/>
                        </a:rPr>
                        <a:t>years</a:t>
                      </a:r>
                      <a:endParaRPr lang="sv-SE" sz="7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07548939"/>
                  </a:ext>
                </a:extLst>
              </a:tr>
              <a:tr h="112552">
                <a:tc>
                  <a:txBody>
                    <a:bodyPr/>
                    <a:lstStyle/>
                    <a:p>
                      <a:pPr marL="0" algn="l" defTabSz="914400" rtl="0" eaLnBrk="1" fontAlgn="b" latinLnBrk="0" hangingPunct="1"/>
                      <a:r>
                        <a:rPr lang="sv-SE" sz="700" b="1" u="none" strike="noStrike" kern="1200" dirty="0">
                          <a:effectLst/>
                        </a:rPr>
                        <a:t>The Stockholm Region</a:t>
                      </a:r>
                      <a:endParaRPr lang="sv-SE" sz="700" b="1" i="0" u="none" strike="noStrike" kern="1200" dirty="0">
                        <a:solidFill>
                          <a:srgbClr val="000000"/>
                        </a:solidFill>
                        <a:effectLst/>
                        <a:latin typeface="Futura Std Book" panose="020B0502020204020303" pitchFamily="34" charset="0"/>
                        <a:ea typeface="+mn-ea"/>
                        <a:cs typeface="+mn-cs"/>
                      </a:endParaRP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dirty="0">
                          <a:solidFill>
                            <a:srgbClr val="000000"/>
                          </a:solidFill>
                          <a:effectLst/>
                          <a:latin typeface="Futura Std Book" panose="020B0502020204020303"/>
                        </a:rPr>
                        <a:t>54,23</a:t>
                      </a:r>
                    </a:p>
                  </a:txBody>
                  <a:tcPr marL="9525" marR="9525" marT="9525" marB="0" anchor="b">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a:txBody>
                    <a:bodyPr/>
                    <a:lstStyle/>
                    <a:p>
                      <a:pPr algn="ctr" rtl="0" fontAlgn="b"/>
                      <a:r>
                        <a:rPr lang="sv-SE" sz="700" b="1" i="0" u="none" strike="noStrike" dirty="0">
                          <a:solidFill>
                            <a:srgbClr val="000000"/>
                          </a:solidFill>
                          <a:effectLst/>
                          <a:latin typeface="Futura Std Book" panose="020B0502020204020303"/>
                        </a:rPr>
                        <a:t>2,72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5,28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18,76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05125194"/>
                  </a:ext>
                </a:extLst>
              </a:tr>
              <a:tr h="112552">
                <a:tc>
                  <a:txBody>
                    <a:bodyPr/>
                    <a:lstStyle/>
                    <a:p>
                      <a:pPr algn="l" rtl="0" fontAlgn="b"/>
                      <a:r>
                        <a:rPr lang="sv-SE" sz="700" b="1" i="0" u="none" strike="noStrike" dirty="0">
                          <a:solidFill>
                            <a:srgbClr val="000000"/>
                          </a:solidFill>
                          <a:effectLst/>
                          <a:latin typeface="Futura Std Book" panose="020B0502020204020303" pitchFamily="34" charset="0"/>
                        </a:rPr>
                        <a:t>Rest of Sweden</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45,40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dirty="0">
                          <a:solidFill>
                            <a:srgbClr val="000000"/>
                          </a:solidFill>
                          <a:effectLst/>
                          <a:latin typeface="Futura Std Book" panose="020B0502020204020303"/>
                        </a:rPr>
                        <a:t>2,04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4,70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18,66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8436302"/>
                  </a:ext>
                </a:extLst>
              </a:tr>
              <a:tr h="112552">
                <a:tc>
                  <a:txBody>
                    <a:bodyPr/>
                    <a:lstStyle/>
                    <a:p>
                      <a:pPr algn="l" rtl="0" fontAlgn="b"/>
                      <a:r>
                        <a:rPr lang="sv-SE" sz="700" b="0" i="0" u="none" strike="noStrike" dirty="0">
                          <a:solidFill>
                            <a:srgbClr val="000000"/>
                          </a:solidFill>
                          <a:effectLst/>
                          <a:latin typeface="Futura Std Book" panose="020B0502020204020303" pitchFamily="34" charset="0"/>
                        </a:rPr>
                        <a:t>Stockholm County</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66,31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3,62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5,77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20,00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3048211"/>
                  </a:ext>
                </a:extLst>
              </a:tr>
              <a:tr h="112552">
                <a:tc>
                  <a:txBody>
                    <a:bodyPr/>
                    <a:lstStyle/>
                    <a:p>
                      <a:pPr algn="l" rtl="0" fontAlgn="b"/>
                      <a:r>
                        <a:rPr lang="sv-SE" sz="700" b="0" i="0" u="none" strike="noStrike" dirty="0">
                          <a:solidFill>
                            <a:srgbClr val="000000"/>
                          </a:solidFill>
                          <a:effectLst/>
                          <a:latin typeface="Futura Std Book" panose="020B0502020204020303" pitchFamily="34" charset="0"/>
                        </a:rPr>
                        <a:t>Uppsala County</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41,18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2,04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5,20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16,38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44031259"/>
                  </a:ext>
                </a:extLst>
              </a:tr>
              <a:tr h="112552">
                <a:tc>
                  <a:txBody>
                    <a:bodyPr/>
                    <a:lstStyle/>
                    <a:p>
                      <a:pPr algn="l" rtl="0" fontAlgn="b"/>
                      <a:r>
                        <a:rPr lang="sv-SE" sz="700" b="0" i="0" u="none" strike="noStrike" dirty="0">
                          <a:solidFill>
                            <a:srgbClr val="000000"/>
                          </a:solidFill>
                          <a:effectLst/>
                          <a:latin typeface="Futura Std Book" panose="020B0502020204020303" pitchFamily="34" charset="0"/>
                        </a:rPr>
                        <a:t>Södermanland County</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35,02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3,02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14,15</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649306117"/>
                  </a:ext>
                </a:extLst>
              </a:tr>
              <a:tr h="112552">
                <a:tc>
                  <a:txBody>
                    <a:bodyPr/>
                    <a:lstStyle/>
                    <a:p>
                      <a:pPr algn="l" rtl="0" fontAlgn="b"/>
                      <a:r>
                        <a:rPr lang="sv-SE" sz="700" b="0" i="0" u="none" strike="noStrike" dirty="0">
                          <a:solidFill>
                            <a:srgbClr val="000000"/>
                          </a:solidFill>
                          <a:effectLst/>
                          <a:latin typeface="Futura Std Book" panose="020B0502020204020303" pitchFamily="34" charset="0"/>
                        </a:rPr>
                        <a:t>Östergötland County</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45,50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2,36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5,48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19,39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13351606"/>
                  </a:ext>
                </a:extLst>
              </a:tr>
              <a:tr h="112552">
                <a:tc>
                  <a:txBody>
                    <a:bodyPr/>
                    <a:lstStyle/>
                    <a:p>
                      <a:pPr algn="l" rtl="0" fontAlgn="b"/>
                      <a:r>
                        <a:rPr lang="sv-SE" sz="700" b="0" i="0" u="none" strike="noStrike" dirty="0">
                          <a:solidFill>
                            <a:srgbClr val="000000"/>
                          </a:solidFill>
                          <a:effectLst/>
                          <a:latin typeface="Futura Std Book" panose="020B0502020204020303" pitchFamily="34" charset="0"/>
                        </a:rPr>
                        <a:t>Örebro County</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44,93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2,30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5,39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16,64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1624687"/>
                  </a:ext>
                </a:extLst>
              </a:tr>
              <a:tr h="143642">
                <a:tc>
                  <a:txBody>
                    <a:bodyPr/>
                    <a:lstStyle/>
                    <a:p>
                      <a:pPr algn="l" rtl="0" fontAlgn="b"/>
                      <a:r>
                        <a:rPr lang="sv-SE" sz="700" b="0" i="0" u="none" strike="noStrike" dirty="0">
                          <a:solidFill>
                            <a:srgbClr val="000000"/>
                          </a:solidFill>
                          <a:effectLst/>
                          <a:latin typeface="Futura Std Book" panose="020B0502020204020303" pitchFamily="34" charset="0"/>
                        </a:rPr>
                        <a:t>Västmanland County</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41,36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0,94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2,34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13,21</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07819549"/>
                  </a:ext>
                </a:extLst>
              </a:tr>
              <a:tr h="112552">
                <a:tc>
                  <a:txBody>
                    <a:bodyPr/>
                    <a:lstStyle/>
                    <a:p>
                      <a:pPr algn="l" rtl="0" fontAlgn="b"/>
                      <a:r>
                        <a:rPr lang="sv-SE" sz="700" b="0" i="0" u="none" strike="noStrike" dirty="0">
                          <a:solidFill>
                            <a:srgbClr val="000000"/>
                          </a:solidFill>
                          <a:effectLst/>
                          <a:latin typeface="Futura Std Book" panose="020B0502020204020303" pitchFamily="34" charset="0"/>
                        </a:rPr>
                        <a:t>Dalarna County</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41,37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1,64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4,12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14,75</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940832860"/>
                  </a:ext>
                </a:extLst>
              </a:tr>
              <a:tr h="0">
                <a:tc>
                  <a:txBody>
                    <a:bodyPr/>
                    <a:lstStyle/>
                    <a:p>
                      <a:pPr algn="l" rtl="0" fontAlgn="b"/>
                      <a:r>
                        <a:rPr lang="sv-SE" sz="700" b="0" i="0" u="none" strike="noStrike" dirty="0">
                          <a:solidFill>
                            <a:srgbClr val="000000"/>
                          </a:solidFill>
                          <a:effectLst/>
                          <a:latin typeface="Futura Std Book" panose="020B0502020204020303" pitchFamily="34" charset="0"/>
                        </a:rPr>
                        <a:t>Gävleborg County</a:t>
                      </a:r>
                    </a:p>
                  </a:txBody>
                  <a:tcPr marL="144000"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40,33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1,35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3,47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15,34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80591204"/>
                  </a:ext>
                </a:extLst>
              </a:tr>
            </a:tbl>
          </a:graphicData>
        </a:graphic>
      </p:graphicFrame>
      <p:graphicFrame>
        <p:nvGraphicFramePr>
          <p:cNvPr id="8" name="Diagram 7">
            <a:extLst>
              <a:ext uri="{FF2B5EF4-FFF2-40B4-BE49-F238E27FC236}">
                <a16:creationId xmlns:a16="http://schemas.microsoft.com/office/drawing/2014/main" id="{7DCE8135-4DFE-477A-B65F-9AEDD9F11A40}"/>
              </a:ext>
            </a:extLst>
          </p:cNvPr>
          <p:cNvGraphicFramePr>
            <a:graphicFrameLocks/>
          </p:cNvGraphicFramePr>
          <p:nvPr>
            <p:extLst>
              <p:ext uri="{D42A27DB-BD31-4B8C-83A1-F6EECF244321}">
                <p14:modId xmlns:p14="http://schemas.microsoft.com/office/powerpoint/2010/main" val="2099855564"/>
              </p:ext>
            </p:extLst>
          </p:nvPr>
        </p:nvGraphicFramePr>
        <p:xfrm>
          <a:off x="694838" y="1947117"/>
          <a:ext cx="5328759" cy="3809872"/>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ruta 3">
            <a:extLst>
              <a:ext uri="{FF2B5EF4-FFF2-40B4-BE49-F238E27FC236}">
                <a16:creationId xmlns:a16="http://schemas.microsoft.com/office/drawing/2014/main" id="{B33CBA50-AE1F-A414-F971-F9A1A8B8E1AA}"/>
              </a:ext>
            </a:extLst>
          </p:cNvPr>
          <p:cNvSpPr txBox="1"/>
          <p:nvPr/>
        </p:nvSpPr>
        <p:spPr>
          <a:xfrm>
            <a:off x="6167439" y="6215766"/>
            <a:ext cx="4745542" cy="215444"/>
          </a:xfrm>
          <a:prstGeom prst="rect">
            <a:avLst/>
          </a:prstGeom>
          <a:noFill/>
        </p:spPr>
        <p:txBody>
          <a:bodyPr wrap="square">
            <a:sp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 </a:t>
            </a:r>
            <a:r>
              <a:rPr lang="sv-SE" sz="700" b="0" i="0" u="none" strike="noStrike" dirty="0" err="1">
                <a:solidFill>
                  <a:srgbClr val="000000"/>
                </a:solidFill>
                <a:effectLst/>
                <a:latin typeface="Futura Std Book" panose="020B0502020204020303" pitchFamily="34" charset="0"/>
              </a:rPr>
              <a:t>Aggr</a:t>
            </a:r>
            <a:r>
              <a:rPr lang="sv-SE" sz="700" b="0" i="0" u="none" strike="noStrike" dirty="0">
                <a:solidFill>
                  <a:srgbClr val="000000"/>
                </a:solidFill>
                <a:effectLst/>
                <a:latin typeface="Futura Std Book" panose="020B0502020204020303" pitchFamily="34" charset="0"/>
              </a:rPr>
              <a:t>. Gross </a:t>
            </a:r>
            <a:r>
              <a:rPr lang="sv-SE" sz="700" b="0" i="0" u="none" strike="noStrike" dirty="0" err="1">
                <a:solidFill>
                  <a:srgbClr val="000000"/>
                </a:solidFill>
                <a:effectLst/>
                <a:latin typeface="Futura Std Book" panose="020B0502020204020303" pitchFamily="34" charset="0"/>
              </a:rPr>
              <a:t>pay</a:t>
            </a:r>
            <a:r>
              <a:rPr lang="sv-SE" sz="700" b="0" i="0" u="none" strike="noStrike" dirty="0">
                <a:solidFill>
                  <a:srgbClr val="000000"/>
                </a:solidFill>
                <a:effectLst/>
                <a:latin typeface="Futura Std Book" panose="020B0502020204020303" pitchFamily="34" charset="0"/>
              </a:rPr>
              <a:t> for </a:t>
            </a:r>
            <a:r>
              <a:rPr lang="sv-SE" sz="700" b="0" i="0" u="none" strike="noStrike" dirty="0" err="1">
                <a:solidFill>
                  <a:srgbClr val="000000"/>
                </a:solidFill>
                <a:effectLst/>
                <a:latin typeface="Futura Std Book" panose="020B0502020204020303" pitchFamily="34" charset="0"/>
              </a:rPr>
              <a:t>previous</a:t>
            </a:r>
            <a:r>
              <a:rPr lang="sv-SE" sz="700" b="0" i="0" u="none" strike="noStrike" dirty="0">
                <a:solidFill>
                  <a:srgbClr val="000000"/>
                </a:solidFill>
                <a:effectLst/>
                <a:latin typeface="Futura Std Book" panose="020B0502020204020303" pitchFamily="34" charset="0"/>
              </a:rPr>
              <a:t> </a:t>
            </a:r>
            <a:r>
              <a:rPr lang="sv-SE" sz="700" b="0" i="0" u="none" strike="noStrike" dirty="0" err="1">
                <a:solidFill>
                  <a:srgbClr val="000000"/>
                </a:solidFill>
                <a:effectLst/>
                <a:latin typeface="Futura Std Book" panose="020B0502020204020303" pitchFamily="34" charset="0"/>
              </a:rPr>
              <a:t>quarter</a:t>
            </a:r>
            <a:r>
              <a:rPr lang="sv-SE" sz="700" b="0" i="0" u="none" strike="noStrike" dirty="0">
                <a:solidFill>
                  <a:srgbClr val="000000"/>
                </a:solidFill>
                <a:effectLst/>
                <a:latin typeface="Futura Std Book" panose="020B0502020204020303" pitchFamily="34" charset="0"/>
              </a:rPr>
              <a:t>.</a:t>
            </a:r>
          </a:p>
        </p:txBody>
      </p:sp>
    </p:spTree>
    <p:extLst>
      <p:ext uri="{BB962C8B-B14F-4D97-AF65-F5344CB8AC3E}">
        <p14:creationId xmlns:p14="http://schemas.microsoft.com/office/powerpoint/2010/main" val="28640091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ubrik 5">
            <a:extLst>
              <a:ext uri="{FF2B5EF4-FFF2-40B4-BE49-F238E27FC236}">
                <a16:creationId xmlns:a16="http://schemas.microsoft.com/office/drawing/2014/main" id="{91ACDB6A-7CD6-4A8B-B8D3-405B91A5B37F}"/>
              </a:ext>
            </a:extLst>
          </p:cNvPr>
          <p:cNvSpPr>
            <a:spLocks noGrp="1"/>
          </p:cNvSpPr>
          <p:nvPr>
            <p:ph type="title"/>
          </p:nvPr>
        </p:nvSpPr>
        <p:spPr>
          <a:xfrm>
            <a:off x="717550" y="339576"/>
            <a:ext cx="8426449" cy="1113955"/>
          </a:xfrm>
        </p:spPr>
        <p:txBody>
          <a:bodyPr/>
          <a:lstStyle/>
          <a:p>
            <a:r>
              <a:rPr lang="sv-SE" dirty="0" err="1"/>
              <a:t>Economic</a:t>
            </a:r>
            <a:r>
              <a:rPr lang="sv-SE" dirty="0"/>
              <a:t> </a:t>
            </a:r>
            <a:r>
              <a:rPr lang="sv-SE" dirty="0" err="1"/>
              <a:t>growth</a:t>
            </a:r>
            <a:r>
              <a:rPr lang="sv-SE" dirty="0"/>
              <a:t> by </a:t>
            </a:r>
            <a:r>
              <a:rPr lang="sv-SE" dirty="0" err="1"/>
              <a:t>sector</a:t>
            </a:r>
            <a:endParaRPr lang="sv-SE" dirty="0"/>
          </a:p>
        </p:txBody>
      </p:sp>
      <p:sp>
        <p:nvSpPr>
          <p:cNvPr id="9" name="textruta 8">
            <a:extLst>
              <a:ext uri="{FF2B5EF4-FFF2-40B4-BE49-F238E27FC236}">
                <a16:creationId xmlns:a16="http://schemas.microsoft.com/office/drawing/2014/main" id="{6C5ABB88-2DCC-4FEB-B7BF-E357241F858A}"/>
              </a:ext>
            </a:extLst>
          </p:cNvPr>
          <p:cNvSpPr txBox="1"/>
          <p:nvPr/>
        </p:nvSpPr>
        <p:spPr>
          <a:xfrm>
            <a:off x="717550" y="5749523"/>
            <a:ext cx="4031465" cy="338554"/>
          </a:xfrm>
          <a:prstGeom prst="rect">
            <a:avLst/>
          </a:prstGeom>
          <a:noFill/>
        </p:spPr>
        <p:txBody>
          <a:bodyPr wrap="square" rtlCol="0">
            <a:spAutoFit/>
          </a:bodyPr>
          <a:lstStyle/>
          <a:p>
            <a:r>
              <a:rPr lang="sv-SE" sz="800" dirty="0"/>
              <a:t>Källa: Statistiska centralbyrån (Lönesummor nattbefolkning, arbetsgivaravgifter och preliminär A-skatt, LAPS) </a:t>
            </a:r>
          </a:p>
        </p:txBody>
      </p:sp>
      <p:sp>
        <p:nvSpPr>
          <p:cNvPr id="11" name="Rektangel 10">
            <a:extLst>
              <a:ext uri="{FF2B5EF4-FFF2-40B4-BE49-F238E27FC236}">
                <a16:creationId xmlns:a16="http://schemas.microsoft.com/office/drawing/2014/main" id="{AD96E257-3E57-4C3F-A13C-E78E67C4357C}"/>
              </a:ext>
            </a:extLst>
          </p:cNvPr>
          <p:cNvSpPr/>
          <p:nvPr/>
        </p:nvSpPr>
        <p:spPr>
          <a:xfrm>
            <a:off x="6167438" y="1016000"/>
            <a:ext cx="5307011" cy="5113337"/>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35" name="textruta 34">
            <a:extLst>
              <a:ext uri="{FF2B5EF4-FFF2-40B4-BE49-F238E27FC236}">
                <a16:creationId xmlns:a16="http://schemas.microsoft.com/office/drawing/2014/main" id="{7BEAC0AA-359B-4125-9E83-5111F610F497}"/>
              </a:ext>
            </a:extLst>
          </p:cNvPr>
          <p:cNvSpPr txBox="1"/>
          <p:nvPr/>
        </p:nvSpPr>
        <p:spPr>
          <a:xfrm>
            <a:off x="717549" y="1450749"/>
            <a:ext cx="5511583" cy="461665"/>
          </a:xfrm>
          <a:prstGeom prst="rect">
            <a:avLst/>
          </a:prstGeom>
          <a:noFill/>
        </p:spPr>
        <p:txBody>
          <a:bodyPr wrap="square" rtlCol="0">
            <a:spAutoFit/>
          </a:bodyPr>
          <a:lstStyle/>
          <a:p>
            <a:r>
              <a:rPr lang="en-US" sz="1200" b="1" dirty="0"/>
              <a:t>Aggregated gross pay private sector, by industry, the Stockholm Region</a:t>
            </a:r>
            <a:r>
              <a:rPr lang="sv-SE" sz="1200" dirty="0"/>
              <a:t/>
            </a:r>
            <a:br>
              <a:rPr lang="sv-SE" sz="1200" dirty="0"/>
            </a:br>
            <a:r>
              <a:rPr lang="sv-SE" sz="1100" dirty="0"/>
              <a:t>Index 100 = 2012 Q1</a:t>
            </a:r>
            <a:endParaRPr lang="sv-SE" sz="1200" dirty="0"/>
          </a:p>
        </p:txBody>
      </p:sp>
      <p:graphicFrame>
        <p:nvGraphicFramePr>
          <p:cNvPr id="36" name="Tabell 35">
            <a:extLst>
              <a:ext uri="{FF2B5EF4-FFF2-40B4-BE49-F238E27FC236}">
                <a16:creationId xmlns:a16="http://schemas.microsoft.com/office/drawing/2014/main" id="{9964D3EE-8858-4494-9399-45B6A2035CD4}"/>
              </a:ext>
            </a:extLst>
          </p:cNvPr>
          <p:cNvGraphicFramePr>
            <a:graphicFrameLocks noGrp="1"/>
          </p:cNvGraphicFramePr>
          <p:nvPr>
            <p:extLst>
              <p:ext uri="{D42A27DB-BD31-4B8C-83A1-F6EECF244321}">
                <p14:modId xmlns:p14="http://schemas.microsoft.com/office/powerpoint/2010/main" val="1196591730"/>
              </p:ext>
            </p:extLst>
          </p:nvPr>
        </p:nvGraphicFramePr>
        <p:xfrm>
          <a:off x="6370239" y="1160585"/>
          <a:ext cx="4907361" cy="4795728"/>
        </p:xfrm>
        <a:graphic>
          <a:graphicData uri="http://schemas.openxmlformats.org/drawingml/2006/table">
            <a:tbl>
              <a:tblPr/>
              <a:tblGrid>
                <a:gridCol w="1362767">
                  <a:extLst>
                    <a:ext uri="{9D8B030D-6E8A-4147-A177-3AD203B41FA5}">
                      <a16:colId xmlns:a16="http://schemas.microsoft.com/office/drawing/2014/main" val="2902089952"/>
                    </a:ext>
                  </a:extLst>
                </a:gridCol>
                <a:gridCol w="893254">
                  <a:extLst>
                    <a:ext uri="{9D8B030D-6E8A-4147-A177-3AD203B41FA5}">
                      <a16:colId xmlns:a16="http://schemas.microsoft.com/office/drawing/2014/main" val="1769554071"/>
                    </a:ext>
                  </a:extLst>
                </a:gridCol>
                <a:gridCol w="1055661">
                  <a:extLst>
                    <a:ext uri="{9D8B030D-6E8A-4147-A177-3AD203B41FA5}">
                      <a16:colId xmlns:a16="http://schemas.microsoft.com/office/drawing/2014/main" val="2922638486"/>
                    </a:ext>
                  </a:extLst>
                </a:gridCol>
                <a:gridCol w="767386">
                  <a:extLst>
                    <a:ext uri="{9D8B030D-6E8A-4147-A177-3AD203B41FA5}">
                      <a16:colId xmlns:a16="http://schemas.microsoft.com/office/drawing/2014/main" val="858848143"/>
                    </a:ext>
                  </a:extLst>
                </a:gridCol>
                <a:gridCol w="828293">
                  <a:extLst>
                    <a:ext uri="{9D8B030D-6E8A-4147-A177-3AD203B41FA5}">
                      <a16:colId xmlns:a16="http://schemas.microsoft.com/office/drawing/2014/main" val="595606904"/>
                    </a:ext>
                  </a:extLst>
                </a:gridCol>
              </a:tblGrid>
              <a:tr h="192707">
                <a:tc>
                  <a:txBody>
                    <a:bodyPr/>
                    <a:lstStyle/>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2022 Q2**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Change</a:t>
                      </a:r>
                    </a:p>
                  </a:txBody>
                  <a:tcPr marL="9525" marR="9525" marT="9525" marB="0" anchor="b">
                    <a:lnL>
                      <a:noFill/>
                    </a:lnL>
                    <a:lnR>
                      <a:noFill/>
                    </a:lnR>
                    <a:lnT>
                      <a:noFill/>
                    </a:lnT>
                    <a:lnB>
                      <a:noFill/>
                    </a:lnB>
                    <a:lnTlToBr w="12700" cmpd="sng">
                      <a:noFill/>
                      <a:prstDash val="solid"/>
                    </a:lnTlToBr>
                    <a:lnBlToTr w="12700" cmpd="sng">
                      <a:noFill/>
                      <a:prstDash val="solid"/>
                    </a:lnBlToTr>
                  </a:tcPr>
                </a:tc>
                <a:tc gridSpan="2">
                  <a:txBody>
                    <a:bodyPr/>
                    <a:lstStyle/>
                    <a:p>
                      <a:pPr algn="ctr" rtl="0" fontAlgn="b"/>
                      <a:r>
                        <a:rPr lang="sv-SE" sz="800" b="0" i="0" u="none" strike="noStrike" dirty="0">
                          <a:solidFill>
                            <a:srgbClr val="000000"/>
                          </a:solidFill>
                          <a:effectLst/>
                          <a:latin typeface="Futura Std Book" panose="020B0502020204020303" pitchFamily="34" charset="0"/>
                        </a:rPr>
                        <a:t>Change (%)</a:t>
                      </a:r>
                    </a:p>
                  </a:txBody>
                  <a:tcPr marL="9525" marR="9525" marT="9525" marB="0" anchor="b">
                    <a:lnL>
                      <a:noFill/>
                    </a:lnL>
                    <a:lnR>
                      <a:noFill/>
                    </a:lnR>
                    <a:lnT>
                      <a:noFill/>
                    </a:lnT>
                    <a:lnB>
                      <a:noFill/>
                    </a:lnB>
                    <a:lnTlToBr w="12700" cmpd="sng">
                      <a:noFill/>
                      <a:prstDash val="solid"/>
                    </a:lnTlToBr>
                    <a:lnBlToTr w="12700" cmpd="sng">
                      <a:noFill/>
                      <a:prstDash val="solid"/>
                    </a:lnBlToTr>
                  </a:tcPr>
                </a:tc>
                <a:tc hMerge="1">
                  <a:txBody>
                    <a:bodyPr/>
                    <a:lstStyle/>
                    <a:p>
                      <a:endParaRPr lang="sv-SE"/>
                    </a:p>
                  </a:txBody>
                  <a:tcPr/>
                </a:tc>
                <a:extLst>
                  <a:ext uri="{0D108BD9-81ED-4DB2-BD59-A6C34878D82A}">
                    <a16:rowId xmlns:a16="http://schemas.microsoft.com/office/drawing/2014/main" val="3770252610"/>
                  </a:ext>
                </a:extLst>
              </a:tr>
              <a:tr h="161625">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Billion SEK</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-1 </a:t>
                      </a:r>
                      <a:r>
                        <a:rPr lang="sv-SE" sz="800" b="0" i="0" u="none" strike="noStrike" dirty="0" err="1">
                          <a:solidFill>
                            <a:srgbClr val="000000"/>
                          </a:solidFill>
                          <a:effectLst/>
                          <a:latin typeface="Futura Std Book" panose="020B0502020204020303" pitchFamily="34" charset="0"/>
                        </a:rPr>
                        <a:t>year</a:t>
                      </a:r>
                      <a:r>
                        <a:rPr lang="sv-SE" sz="800" b="0" i="0" u="none" strike="noStrike" dirty="0">
                          <a:solidFill>
                            <a:srgbClr val="000000"/>
                          </a:solidFill>
                          <a:effectLst/>
                          <a:latin typeface="Futura Std Book" panose="020B0502020204020303" pitchFamily="34" charset="0"/>
                        </a:rPr>
                        <a:t>  Billion SEK</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-1 year</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800" b="0" i="0" u="none" strike="noStrike" dirty="0">
                          <a:solidFill>
                            <a:srgbClr val="000000"/>
                          </a:solidFill>
                          <a:effectLst/>
                          <a:latin typeface="Futura Std Book" panose="020B0502020204020303" pitchFamily="34" charset="0"/>
                        </a:rPr>
                        <a:t>-5 </a:t>
                      </a:r>
                      <a:r>
                        <a:rPr lang="sv-SE" sz="800" b="0" i="0" u="none" strike="noStrike" dirty="0" err="1">
                          <a:solidFill>
                            <a:srgbClr val="000000"/>
                          </a:solidFill>
                          <a:effectLst/>
                          <a:latin typeface="Futura Std Book" panose="020B0502020204020303" pitchFamily="34" charset="0"/>
                        </a:rPr>
                        <a:t>years</a:t>
                      </a:r>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134267235"/>
                  </a:ext>
                </a:extLst>
              </a:tr>
              <a:tr h="141226">
                <a:tc>
                  <a:txBody>
                    <a:bodyPr/>
                    <a:lstStyle/>
                    <a:p>
                      <a:pPr algn="l" rtl="0" fontAlgn="b"/>
                      <a:r>
                        <a:rPr lang="sv-SE" sz="700" b="1" i="0" u="none" strike="noStrike" dirty="0">
                          <a:solidFill>
                            <a:srgbClr val="C40064"/>
                          </a:solidFill>
                          <a:effectLst/>
                          <a:latin typeface="Futura Std Book" panose="020B0502020204020303" pitchFamily="34" charset="0"/>
                        </a:rPr>
                        <a:t>Industry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3503858"/>
                  </a:ext>
                </a:extLst>
              </a:tr>
              <a:tr h="124852">
                <a:tc>
                  <a:txBody>
                    <a:bodyPr/>
                    <a:lstStyle/>
                    <a:p>
                      <a:pPr marL="0" algn="l" defTabSz="914400" rtl="0" eaLnBrk="1" fontAlgn="b" latinLnBrk="0" hangingPunct="1"/>
                      <a:r>
                        <a:rPr lang="sv-SE" sz="700" b="1" u="none" strike="noStrike" kern="1200" dirty="0">
                          <a:effectLst/>
                        </a:rPr>
                        <a:t>The Stockholm Region</a:t>
                      </a:r>
                      <a:endParaRPr lang="sv-SE" sz="700" b="1" i="0" u="none" strike="noStrike" kern="1200" dirty="0">
                        <a:solidFill>
                          <a:srgbClr val="000000"/>
                        </a:solidFill>
                        <a:effectLst/>
                        <a:latin typeface="Futura Std Book" panose="020B0502020204020303" pitchFamily="34" charset="0"/>
                        <a:ea typeface="+mn-ea"/>
                        <a:cs typeface="+mn-cs"/>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dirty="0">
                          <a:solidFill>
                            <a:srgbClr val="000000"/>
                          </a:solidFill>
                          <a:effectLst/>
                          <a:latin typeface="Futura Std Book" panose="020B0502020204020303"/>
                        </a:rPr>
                        <a:t>28,75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1,24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4,49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11,37</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62065759"/>
                  </a:ext>
                </a:extLst>
              </a:tr>
              <a:tr h="124852">
                <a:tc>
                  <a:txBody>
                    <a:bodyPr/>
                    <a:lstStyle/>
                    <a:p>
                      <a:pPr algn="l" rtl="0" fontAlgn="b"/>
                      <a:r>
                        <a:rPr lang="sv-SE" sz="700" b="1" i="0" u="none" strike="noStrike" dirty="0">
                          <a:solidFill>
                            <a:srgbClr val="000000"/>
                          </a:solidFill>
                          <a:effectLst/>
                          <a:latin typeface="Futura Std Book" panose="020B0502020204020303" pitchFamily="34" charset="0"/>
                        </a:rPr>
                        <a:t>Rest of Sweden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dirty="0">
                          <a:solidFill>
                            <a:srgbClr val="000000"/>
                          </a:solidFill>
                          <a:effectLst/>
                          <a:latin typeface="Futura Std Book" panose="020B0502020204020303"/>
                        </a:rPr>
                        <a:t>45,10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1,21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2,75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28,04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88204665"/>
                  </a:ext>
                </a:extLst>
              </a:tr>
              <a:tr h="124852">
                <a:tc>
                  <a:txBody>
                    <a:bodyPr/>
                    <a:lstStyle/>
                    <a:p>
                      <a:pPr algn="l" rtl="0" fontAlgn="b"/>
                      <a:r>
                        <a:rPr lang="sv-SE" sz="700" b="0" i="0" u="none" strike="noStrike" dirty="0">
                          <a:solidFill>
                            <a:srgbClr val="000000"/>
                          </a:solidFill>
                          <a:effectLst/>
                          <a:latin typeface="Futura Std Book" panose="020B0502020204020303" pitchFamily="34" charset="0"/>
                        </a:rPr>
                        <a:t>Stockholm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11,24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0,78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7,50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8,30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72217211"/>
                  </a:ext>
                </a:extLst>
              </a:tr>
              <a:tr h="124852">
                <a:tc>
                  <a:txBody>
                    <a:bodyPr/>
                    <a:lstStyle/>
                    <a:p>
                      <a:pPr algn="l" rtl="0" fontAlgn="b"/>
                      <a:r>
                        <a:rPr lang="sv-SE" sz="700" b="0" i="0" u="none" strike="noStrike" dirty="0">
                          <a:solidFill>
                            <a:srgbClr val="000000"/>
                          </a:solidFill>
                          <a:effectLst/>
                          <a:latin typeface="Futura Std Book" panose="020B0502020204020303" pitchFamily="34" charset="0"/>
                        </a:rPr>
                        <a:t>Uppsala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1,94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0,07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3,96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26,31</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10732449"/>
                  </a:ext>
                </a:extLst>
              </a:tr>
              <a:tr h="124852">
                <a:tc>
                  <a:txBody>
                    <a:bodyPr/>
                    <a:lstStyle/>
                    <a:p>
                      <a:pPr algn="l" rtl="0" fontAlgn="b"/>
                      <a:r>
                        <a:rPr lang="sv-SE" sz="700" b="0" i="0" u="none" strike="noStrike" dirty="0">
                          <a:solidFill>
                            <a:srgbClr val="000000"/>
                          </a:solidFill>
                          <a:effectLst/>
                          <a:latin typeface="Futura Std Book" panose="020B0502020204020303" pitchFamily="34" charset="0"/>
                        </a:rPr>
                        <a:t>Södermanland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1,87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-1,58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10,96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987921729"/>
                  </a:ext>
                </a:extLst>
              </a:tr>
              <a:tr h="124852">
                <a:tc>
                  <a:txBody>
                    <a:bodyPr/>
                    <a:lstStyle/>
                    <a:p>
                      <a:pPr algn="l" rtl="0" fontAlgn="b"/>
                      <a:r>
                        <a:rPr lang="sv-SE" sz="700" b="0" i="0" u="none" strike="noStrike" dirty="0">
                          <a:solidFill>
                            <a:srgbClr val="000000"/>
                          </a:solidFill>
                          <a:effectLst/>
                          <a:latin typeface="Futura Std Book" panose="020B0502020204020303" pitchFamily="34" charset="0"/>
                        </a:rPr>
                        <a:t>Östergötland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3,90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0,16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4,41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15,43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88132206"/>
                  </a:ext>
                </a:extLst>
              </a:tr>
              <a:tr h="126000">
                <a:tc>
                  <a:txBody>
                    <a:bodyPr/>
                    <a:lstStyle/>
                    <a:p>
                      <a:pPr algn="l" rtl="0" fontAlgn="b"/>
                      <a:r>
                        <a:rPr lang="sv-SE" sz="700" b="0" i="0" u="none" strike="noStrike" dirty="0">
                          <a:solidFill>
                            <a:srgbClr val="000000"/>
                          </a:solidFill>
                          <a:effectLst/>
                          <a:latin typeface="Futura Std Book" panose="020B0502020204020303" pitchFamily="34" charset="0"/>
                        </a:rPr>
                        <a:t>Örebro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2,49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1,84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13,66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21585894"/>
                  </a:ext>
                </a:extLst>
              </a:tr>
              <a:tr h="124852">
                <a:tc>
                  <a:txBody>
                    <a:bodyPr/>
                    <a:lstStyle/>
                    <a:p>
                      <a:pPr algn="l" rtl="0" fontAlgn="b"/>
                      <a:r>
                        <a:rPr lang="sv-SE" sz="700" b="0" i="0" u="none" strike="noStrike" dirty="0">
                          <a:solidFill>
                            <a:srgbClr val="000000"/>
                          </a:solidFill>
                          <a:effectLst/>
                          <a:latin typeface="Futura Std Book" panose="020B0502020204020303" pitchFamily="34" charset="0"/>
                        </a:rPr>
                        <a:t>Västmanland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2,62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-0,95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6,29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618240644"/>
                  </a:ext>
                </a:extLst>
              </a:tr>
              <a:tr h="124852">
                <a:tc>
                  <a:txBody>
                    <a:bodyPr/>
                    <a:lstStyle/>
                    <a:p>
                      <a:pPr algn="l" rtl="0" fontAlgn="b"/>
                      <a:r>
                        <a:rPr lang="sv-SE" sz="700" b="0" i="0" u="none" strike="noStrike" dirty="0">
                          <a:solidFill>
                            <a:srgbClr val="000000"/>
                          </a:solidFill>
                          <a:effectLst/>
                          <a:latin typeface="Futura Std Book" panose="020B0502020204020303" pitchFamily="34" charset="0"/>
                        </a:rPr>
                        <a:t>Dalarna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2,34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0,15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7,05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14,04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850425080"/>
                  </a:ext>
                </a:extLst>
              </a:tr>
              <a:tr h="124852">
                <a:tc>
                  <a:txBody>
                    <a:bodyPr/>
                    <a:lstStyle/>
                    <a:p>
                      <a:pPr algn="l" rtl="0" fontAlgn="b"/>
                      <a:r>
                        <a:rPr lang="sv-SE" sz="700" b="0" i="0" u="none" strike="noStrike" dirty="0">
                          <a:solidFill>
                            <a:srgbClr val="000000"/>
                          </a:solidFill>
                          <a:effectLst/>
                          <a:latin typeface="Futura Std Book" panose="020B0502020204020303" pitchFamily="34" charset="0"/>
                        </a:rPr>
                        <a:t>Gävleborg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2,35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3,06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10,39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525644711"/>
                  </a:ext>
                </a:extLst>
              </a:tr>
              <a:tr h="124852">
                <a:tc>
                  <a:txBody>
                    <a:bodyPr/>
                    <a:lstStyle/>
                    <a:p>
                      <a:pPr algn="l" fontAlgn="b"/>
                      <a:endParaRPr lang="sv-SE" sz="700" b="0" i="0" u="none" strike="noStrike">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63654103"/>
                  </a:ext>
                </a:extLst>
              </a:tr>
              <a:tr h="124852">
                <a:tc>
                  <a:txBody>
                    <a:bodyPr/>
                    <a:lstStyle/>
                    <a:p>
                      <a:pPr algn="l" rtl="0" fontAlgn="b"/>
                      <a:r>
                        <a:rPr lang="sv-SE" sz="700" b="1" i="0" u="none" strike="noStrike" dirty="0">
                          <a:solidFill>
                            <a:srgbClr val="006EBF"/>
                          </a:solidFill>
                          <a:effectLst/>
                          <a:latin typeface="Futura Std Book" panose="020B0502020204020303" pitchFamily="34" charset="0"/>
                        </a:rPr>
                        <a:t>Services</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94591235"/>
                  </a:ext>
                </a:extLst>
              </a:tr>
              <a:tr h="124852">
                <a:tc>
                  <a:txBody>
                    <a:bodyPr/>
                    <a:lstStyle/>
                    <a:p>
                      <a:pPr marL="0" algn="l" defTabSz="914400" rtl="0" eaLnBrk="1" fontAlgn="b" latinLnBrk="0" hangingPunct="1"/>
                      <a:r>
                        <a:rPr lang="sv-SE" sz="700" b="1" u="none" strike="noStrike" kern="1200" dirty="0">
                          <a:effectLst/>
                        </a:rPr>
                        <a:t>The Stockholm Region</a:t>
                      </a:r>
                      <a:endParaRPr lang="sv-SE" sz="700" b="1" i="0" u="none" strike="noStrike" kern="1200" dirty="0">
                        <a:solidFill>
                          <a:srgbClr val="000000"/>
                        </a:solidFill>
                        <a:effectLst/>
                        <a:latin typeface="Futura Std Book" panose="020B0502020204020303" pitchFamily="34" charset="0"/>
                        <a:ea typeface="+mn-ea"/>
                        <a:cs typeface="+mn-cs"/>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dirty="0">
                          <a:solidFill>
                            <a:srgbClr val="000000"/>
                          </a:solidFill>
                          <a:effectLst/>
                          <a:latin typeface="Futura Std Book" panose="020B0502020204020303"/>
                        </a:rPr>
                        <a:t>150,94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12,93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9,37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29,28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76234542"/>
                  </a:ext>
                </a:extLst>
              </a:tr>
              <a:tr h="146843">
                <a:tc>
                  <a:txBody>
                    <a:bodyPr/>
                    <a:lstStyle/>
                    <a:p>
                      <a:pPr algn="l" rtl="0" fontAlgn="b"/>
                      <a:r>
                        <a:rPr lang="sv-SE" sz="700" b="1" i="0" u="none" strike="noStrike" dirty="0">
                          <a:solidFill>
                            <a:srgbClr val="000000"/>
                          </a:solidFill>
                          <a:effectLst/>
                          <a:latin typeface="Futura Std Book" panose="020B0502020204020303" pitchFamily="34" charset="0"/>
                        </a:rPr>
                        <a:t>Rest of Sweden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dirty="0">
                          <a:solidFill>
                            <a:srgbClr val="000000"/>
                          </a:solidFill>
                          <a:effectLst/>
                          <a:latin typeface="Futura Std Book" panose="020B0502020204020303"/>
                        </a:rPr>
                        <a:t>113,52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8,00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7,59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22,10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889154255"/>
                  </a:ext>
                </a:extLst>
              </a:tr>
              <a:tr h="124852">
                <a:tc>
                  <a:txBody>
                    <a:bodyPr/>
                    <a:lstStyle/>
                    <a:p>
                      <a:pPr algn="l" rtl="0" fontAlgn="b"/>
                      <a:r>
                        <a:rPr lang="sv-SE" sz="700" b="0" i="0" u="none" strike="noStrike" dirty="0">
                          <a:solidFill>
                            <a:srgbClr val="000000"/>
                          </a:solidFill>
                          <a:effectLst/>
                          <a:latin typeface="Futura Std Book" panose="020B0502020204020303" pitchFamily="34" charset="0"/>
                        </a:rPr>
                        <a:t>Stockholm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112,94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10,53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10,28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31,83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271367003"/>
                  </a:ext>
                </a:extLst>
              </a:tr>
              <a:tr h="124852">
                <a:tc>
                  <a:txBody>
                    <a:bodyPr/>
                    <a:lstStyle/>
                    <a:p>
                      <a:pPr algn="l" rtl="0" fontAlgn="b"/>
                      <a:r>
                        <a:rPr lang="sv-SE" sz="700" b="0" i="0" u="none" strike="noStrike" dirty="0">
                          <a:solidFill>
                            <a:srgbClr val="000000"/>
                          </a:solidFill>
                          <a:effectLst/>
                          <a:latin typeface="Futura Std Book" panose="020B0502020204020303" pitchFamily="34" charset="0"/>
                        </a:rPr>
                        <a:t>Uppsala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6,70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0,41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6,45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28,64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360980241"/>
                  </a:ext>
                </a:extLst>
              </a:tr>
              <a:tr h="124852">
                <a:tc>
                  <a:txBody>
                    <a:bodyPr/>
                    <a:lstStyle/>
                    <a:p>
                      <a:pPr algn="l" rtl="0" fontAlgn="b"/>
                      <a:r>
                        <a:rPr lang="sv-SE" sz="700" b="0" i="0" u="none" strike="noStrike" dirty="0">
                          <a:solidFill>
                            <a:srgbClr val="000000"/>
                          </a:solidFill>
                          <a:effectLst/>
                          <a:latin typeface="Futura Std Book" panose="020B0502020204020303" pitchFamily="34" charset="0"/>
                        </a:rPr>
                        <a:t>Södermanland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3,81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0,27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7,66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16,76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10705941"/>
                  </a:ext>
                </a:extLst>
              </a:tr>
              <a:tr h="124852">
                <a:tc>
                  <a:txBody>
                    <a:bodyPr/>
                    <a:lstStyle/>
                    <a:p>
                      <a:pPr algn="l" rtl="0" fontAlgn="b"/>
                      <a:r>
                        <a:rPr lang="sv-SE" sz="700" b="0" i="0" u="none" strike="noStrike" dirty="0">
                          <a:solidFill>
                            <a:srgbClr val="000000"/>
                          </a:solidFill>
                          <a:effectLst/>
                          <a:latin typeface="Futura Std Book" panose="020B0502020204020303" pitchFamily="34" charset="0"/>
                        </a:rPr>
                        <a:t>Östergötland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9,09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0,71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8,41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29,26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70453554"/>
                  </a:ext>
                </a:extLst>
              </a:tr>
              <a:tr h="130543">
                <a:tc>
                  <a:txBody>
                    <a:bodyPr/>
                    <a:lstStyle/>
                    <a:p>
                      <a:pPr algn="l" rtl="0" fontAlgn="b"/>
                      <a:r>
                        <a:rPr lang="sv-SE" sz="700" b="0" i="0" u="none" strike="noStrike" dirty="0">
                          <a:solidFill>
                            <a:srgbClr val="000000"/>
                          </a:solidFill>
                          <a:effectLst/>
                          <a:latin typeface="Futura Std Book" panose="020B0502020204020303" pitchFamily="34" charset="0"/>
                        </a:rPr>
                        <a:t>Örebro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5,38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0,31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6,07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19,30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33262820"/>
                  </a:ext>
                </a:extLst>
              </a:tr>
              <a:tr h="124852">
                <a:tc>
                  <a:txBody>
                    <a:bodyPr/>
                    <a:lstStyle/>
                    <a:p>
                      <a:pPr algn="l" rtl="0" fontAlgn="b"/>
                      <a:r>
                        <a:rPr lang="sv-SE" sz="700" b="0" i="0" u="none" strike="noStrike" dirty="0">
                          <a:solidFill>
                            <a:srgbClr val="000000"/>
                          </a:solidFill>
                          <a:effectLst/>
                          <a:latin typeface="Futura Std Book" panose="020B0502020204020303" pitchFamily="34" charset="0"/>
                        </a:rPr>
                        <a:t>Västmanland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4,63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0,23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5,26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20,96</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605864079"/>
                  </a:ext>
                </a:extLst>
              </a:tr>
              <a:tr h="124852">
                <a:tc>
                  <a:txBody>
                    <a:bodyPr/>
                    <a:lstStyle/>
                    <a:p>
                      <a:pPr algn="l" rtl="0" fontAlgn="b"/>
                      <a:r>
                        <a:rPr lang="sv-SE" sz="700" b="0" i="0" u="none" strike="noStrike" dirty="0">
                          <a:solidFill>
                            <a:srgbClr val="000000"/>
                          </a:solidFill>
                          <a:effectLst/>
                          <a:latin typeface="Futura Std Book" panose="020B0502020204020303" pitchFamily="34" charset="0"/>
                        </a:rPr>
                        <a:t>Dalarna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4,33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0,21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5,16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15,67</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791463291"/>
                  </a:ext>
                </a:extLst>
              </a:tr>
              <a:tr h="124852">
                <a:tc>
                  <a:txBody>
                    <a:bodyPr/>
                    <a:lstStyle/>
                    <a:p>
                      <a:pPr algn="l" rtl="0" fontAlgn="b"/>
                      <a:r>
                        <a:rPr lang="sv-SE" sz="700" b="0" i="0" u="none" strike="noStrike" dirty="0">
                          <a:solidFill>
                            <a:srgbClr val="000000"/>
                          </a:solidFill>
                          <a:effectLst/>
                          <a:latin typeface="Futura Std Book" panose="020B0502020204020303" pitchFamily="34" charset="0"/>
                        </a:rPr>
                        <a:t>Gävleborg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4,07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0,27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7,22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16,02</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440818617"/>
                  </a:ext>
                </a:extLst>
              </a:tr>
              <a:tr h="124852">
                <a:tc>
                  <a:txBody>
                    <a:bodyPr/>
                    <a:lstStyle/>
                    <a:p>
                      <a:pPr algn="l" fontAlgn="b"/>
                      <a:endParaRPr lang="sv-SE" sz="700" b="0" i="0" u="none" strike="noStrike" dirty="0">
                        <a:solidFill>
                          <a:srgbClr val="000000"/>
                        </a:solidFill>
                        <a:effectLst/>
                        <a:latin typeface="Arial" panose="020B0604020202020204"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70341681"/>
                  </a:ext>
                </a:extLst>
              </a:tr>
              <a:tr h="124852">
                <a:tc>
                  <a:txBody>
                    <a:bodyPr/>
                    <a:lstStyle/>
                    <a:p>
                      <a:pPr algn="l" rtl="0" fontAlgn="b"/>
                      <a:r>
                        <a:rPr lang="sv-SE" sz="700" b="1" i="0" u="none" strike="noStrike" dirty="0" err="1">
                          <a:solidFill>
                            <a:srgbClr val="DD4A2C"/>
                          </a:solidFill>
                          <a:effectLst/>
                          <a:latin typeface="Futura Std Book" panose="020B0502020204020303" pitchFamily="34" charset="0"/>
                        </a:rPr>
                        <a:t>Other</a:t>
                      </a:r>
                      <a:r>
                        <a:rPr lang="sv-SE" sz="700" b="1" i="0" u="none" strike="noStrike" dirty="0">
                          <a:solidFill>
                            <a:srgbClr val="DD4A2C"/>
                          </a:solidFill>
                          <a:effectLst/>
                          <a:latin typeface="Futura Std Book" panose="020B0502020204020303" pitchFamily="34" charset="0"/>
                        </a:rPr>
                        <a:t>*</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dirty="0">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endParaRPr lang="sv-SE" sz="800" b="0" i="0" u="none" strike="noStrike">
                        <a:solidFill>
                          <a:srgbClr val="000000"/>
                        </a:solidFill>
                        <a:effectLst/>
                        <a:latin typeface="Futura Std Book" panose="020B0502020204020303" pitchFamily="34" charset="0"/>
                      </a:endParaRP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17154549"/>
                  </a:ext>
                </a:extLst>
              </a:tr>
              <a:tr h="124852">
                <a:tc>
                  <a:txBody>
                    <a:bodyPr/>
                    <a:lstStyle/>
                    <a:p>
                      <a:pPr marL="0" algn="l" defTabSz="914400" rtl="0" eaLnBrk="1" fontAlgn="b" latinLnBrk="0" hangingPunct="1"/>
                      <a:r>
                        <a:rPr lang="sv-SE" sz="700" b="1" u="none" strike="noStrike" kern="1200" dirty="0">
                          <a:effectLst/>
                        </a:rPr>
                        <a:t>The Stockholm Region</a:t>
                      </a:r>
                      <a:endParaRPr lang="sv-SE" sz="700" b="1" i="0" u="none" strike="noStrike" kern="1200" dirty="0">
                        <a:solidFill>
                          <a:srgbClr val="000000"/>
                        </a:solidFill>
                        <a:effectLst/>
                        <a:latin typeface="Futura Std Book" panose="020B0502020204020303" pitchFamily="34" charset="0"/>
                        <a:ea typeface="+mn-ea"/>
                        <a:cs typeface="+mn-cs"/>
                      </a:endParaRP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dirty="0">
                          <a:solidFill>
                            <a:srgbClr val="000000"/>
                          </a:solidFill>
                          <a:effectLst/>
                          <a:latin typeface="Futura Std Book" panose="020B0502020204020303"/>
                        </a:rPr>
                        <a:t>18,27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0,94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5,44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29,47</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862014838"/>
                  </a:ext>
                </a:extLst>
              </a:tr>
              <a:tr h="124852">
                <a:tc>
                  <a:txBody>
                    <a:bodyPr/>
                    <a:lstStyle/>
                    <a:p>
                      <a:pPr algn="l" rtl="0" fontAlgn="b"/>
                      <a:r>
                        <a:rPr lang="sv-SE" sz="700" b="1" i="0" u="none" strike="noStrike" dirty="0">
                          <a:solidFill>
                            <a:srgbClr val="000000"/>
                          </a:solidFill>
                          <a:effectLst/>
                          <a:latin typeface="Futura Std Book" panose="020B0502020204020303" pitchFamily="34" charset="0"/>
                        </a:rPr>
                        <a:t>Rest of Sweden</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21,65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1,21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5,91</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1" i="0" u="none" strike="noStrike">
                          <a:solidFill>
                            <a:srgbClr val="000000"/>
                          </a:solidFill>
                          <a:effectLst/>
                          <a:latin typeface="Futura Std Book" panose="020B0502020204020303"/>
                        </a:rPr>
                        <a:t>37,63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93607120"/>
                  </a:ext>
                </a:extLst>
              </a:tr>
              <a:tr h="124852">
                <a:tc>
                  <a:txBody>
                    <a:bodyPr/>
                    <a:lstStyle/>
                    <a:p>
                      <a:pPr algn="l" rtl="0" fontAlgn="b"/>
                      <a:r>
                        <a:rPr lang="sv-SE" sz="700" b="0" i="0" u="none" strike="noStrike" dirty="0">
                          <a:solidFill>
                            <a:srgbClr val="000000"/>
                          </a:solidFill>
                          <a:effectLst/>
                          <a:latin typeface="Futura Std Book" panose="020B0502020204020303" pitchFamily="34" charset="0"/>
                        </a:rPr>
                        <a:t>Stockholm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9,87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0,53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5,73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29,88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5587738"/>
                  </a:ext>
                </a:extLst>
              </a:tr>
              <a:tr h="124852">
                <a:tc>
                  <a:txBody>
                    <a:bodyPr/>
                    <a:lstStyle/>
                    <a:p>
                      <a:pPr algn="l" rtl="0" fontAlgn="b"/>
                      <a:r>
                        <a:rPr lang="sv-SE" sz="700" b="0" i="0" u="none" strike="noStrike" dirty="0">
                          <a:solidFill>
                            <a:srgbClr val="000000"/>
                          </a:solidFill>
                          <a:effectLst/>
                          <a:latin typeface="Futura Std Book" panose="020B0502020204020303" pitchFamily="34" charset="0"/>
                        </a:rPr>
                        <a:t>Uppsala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1,39</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5,67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27,79</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215253616"/>
                  </a:ext>
                </a:extLst>
              </a:tr>
              <a:tr h="124852">
                <a:tc>
                  <a:txBody>
                    <a:bodyPr/>
                    <a:lstStyle/>
                    <a:p>
                      <a:pPr algn="l" rtl="0" fontAlgn="b"/>
                      <a:r>
                        <a:rPr lang="sv-SE" sz="700" b="0" i="0" u="none" strike="noStrike" dirty="0">
                          <a:solidFill>
                            <a:srgbClr val="000000"/>
                          </a:solidFill>
                          <a:effectLst/>
                          <a:latin typeface="Futura Std Book" panose="020B0502020204020303" pitchFamily="34" charset="0"/>
                        </a:rPr>
                        <a:t>Södermanland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1,05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0,06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5,86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31,00</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791430988"/>
                  </a:ext>
                </a:extLst>
              </a:tr>
              <a:tr h="124852">
                <a:tc>
                  <a:txBody>
                    <a:bodyPr/>
                    <a:lstStyle/>
                    <a:p>
                      <a:pPr algn="l" rtl="0" fontAlgn="b"/>
                      <a:r>
                        <a:rPr lang="sv-SE" sz="700" b="0" i="0" u="none" strike="noStrike" dirty="0">
                          <a:solidFill>
                            <a:srgbClr val="000000"/>
                          </a:solidFill>
                          <a:effectLst/>
                          <a:latin typeface="Futura Std Book" panose="020B0502020204020303" pitchFamily="34" charset="0"/>
                        </a:rPr>
                        <a:t>Östergötland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1,66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0,10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6,12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27,43</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09859294"/>
                  </a:ext>
                </a:extLst>
              </a:tr>
              <a:tr h="124852">
                <a:tc>
                  <a:txBody>
                    <a:bodyPr/>
                    <a:lstStyle/>
                    <a:p>
                      <a:pPr algn="l" rtl="0" fontAlgn="b"/>
                      <a:r>
                        <a:rPr lang="sv-SE" sz="700" b="0" i="0" u="none" strike="noStrike" dirty="0">
                          <a:solidFill>
                            <a:srgbClr val="000000"/>
                          </a:solidFill>
                          <a:effectLst/>
                          <a:latin typeface="Futura Std Book" panose="020B0502020204020303" pitchFamily="34" charset="0"/>
                        </a:rPr>
                        <a:t>Örebro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4,37</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31,37</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055070201"/>
                  </a:ext>
                </a:extLst>
              </a:tr>
              <a:tr h="124852">
                <a:tc>
                  <a:txBody>
                    <a:bodyPr/>
                    <a:lstStyle/>
                    <a:p>
                      <a:pPr algn="l" rtl="0" fontAlgn="b"/>
                      <a:r>
                        <a:rPr lang="sv-SE" sz="700" b="0" i="0" u="none" strike="noStrike" dirty="0">
                          <a:solidFill>
                            <a:srgbClr val="000000"/>
                          </a:solidFill>
                          <a:effectLst/>
                          <a:latin typeface="Futura Std Book" panose="020B0502020204020303" pitchFamily="34" charset="0"/>
                        </a:rPr>
                        <a:t>Västmanland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0,93</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0,02</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2,48</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33,24</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625577340"/>
                  </a:ext>
                </a:extLst>
              </a:tr>
              <a:tr h="124852">
                <a:tc>
                  <a:txBody>
                    <a:bodyPr/>
                    <a:lstStyle/>
                    <a:p>
                      <a:pPr algn="l" rtl="0" fontAlgn="b"/>
                      <a:r>
                        <a:rPr lang="sv-SE" sz="700" b="0" i="0" u="none" strike="noStrike" dirty="0">
                          <a:solidFill>
                            <a:srgbClr val="000000"/>
                          </a:solidFill>
                          <a:effectLst/>
                          <a:latin typeface="Futura Std Book" panose="020B0502020204020303" pitchFamily="34" charset="0"/>
                        </a:rPr>
                        <a:t>Dalarna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0,06</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5,44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27,38</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736234347"/>
                  </a:ext>
                </a:extLst>
              </a:tr>
              <a:tr h="124852">
                <a:tc>
                  <a:txBody>
                    <a:bodyPr/>
                    <a:lstStyle/>
                    <a:p>
                      <a:pPr algn="l" rtl="0" fontAlgn="b"/>
                      <a:r>
                        <a:rPr lang="sv-SE" sz="700" b="0" i="0" u="none" strike="noStrike" dirty="0">
                          <a:solidFill>
                            <a:srgbClr val="000000"/>
                          </a:solidFill>
                          <a:effectLst/>
                          <a:latin typeface="Futura Std Book" panose="020B0502020204020303" pitchFamily="34" charset="0"/>
                        </a:rPr>
                        <a:t>Gävleborg County</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1,14</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0,05</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a:solidFill>
                            <a:srgbClr val="000000"/>
                          </a:solidFill>
                          <a:effectLst/>
                          <a:latin typeface="Futura Std Book" panose="020B0502020204020303"/>
                        </a:rPr>
                        <a:t>4,80</a:t>
                      </a:r>
                    </a:p>
                  </a:txBody>
                  <a:tcPr marL="9525" marR="9525" marT="9525" marB="0" anchor="b">
                    <a:lnL>
                      <a:noFill/>
                    </a:lnL>
                    <a:lnR>
                      <a:noFill/>
                    </a:lnR>
                    <a:lnT>
                      <a:noFill/>
                    </a:lnT>
                    <a:lnB>
                      <a:noFill/>
                    </a:lnB>
                    <a:lnTlToBr w="12700" cmpd="sng">
                      <a:noFill/>
                      <a:prstDash val="solid"/>
                    </a:lnTlToBr>
                    <a:lnBlToTr w="12700" cmpd="sng">
                      <a:noFill/>
                      <a:prstDash val="solid"/>
                    </a:lnBlToTr>
                  </a:tcPr>
                </a:tc>
                <a:tc>
                  <a:txBody>
                    <a:bodyPr/>
                    <a:lstStyle/>
                    <a:p>
                      <a:pPr algn="ctr" rtl="0" fontAlgn="b"/>
                      <a:r>
                        <a:rPr lang="sv-SE" sz="700" b="0" i="0" u="none" strike="noStrike" dirty="0">
                          <a:solidFill>
                            <a:srgbClr val="000000"/>
                          </a:solidFill>
                          <a:effectLst/>
                          <a:latin typeface="Futura Std Book" panose="020B0502020204020303"/>
                        </a:rPr>
                        <a:t>27,02</a:t>
                      </a:r>
                    </a:p>
                  </a:txBody>
                  <a:tcPr marL="9525" marR="9525" marT="9525" marB="0" anchor="b">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212299490"/>
                  </a:ext>
                </a:extLst>
              </a:tr>
            </a:tbl>
          </a:graphicData>
        </a:graphic>
      </p:graphicFrame>
      <p:sp>
        <p:nvSpPr>
          <p:cNvPr id="37" name="Rektangel 36">
            <a:extLst>
              <a:ext uri="{FF2B5EF4-FFF2-40B4-BE49-F238E27FC236}">
                <a16:creationId xmlns:a16="http://schemas.microsoft.com/office/drawing/2014/main" id="{C3B2ECF0-2518-46E1-9F26-48A5CAD593E0}"/>
              </a:ext>
            </a:extLst>
          </p:cNvPr>
          <p:cNvSpPr/>
          <p:nvPr/>
        </p:nvSpPr>
        <p:spPr>
          <a:xfrm>
            <a:off x="6167437" y="6273800"/>
            <a:ext cx="4065891" cy="200055"/>
          </a:xfrm>
          <a:prstGeom prst="rect">
            <a:avLst/>
          </a:prstGeom>
        </p:spPr>
        <p:txBody>
          <a:bodyPr wrap="square">
            <a:spAutoFit/>
          </a:bodyPr>
          <a:lstStyle/>
          <a:p>
            <a:r>
              <a:rPr lang="en-US" sz="700" dirty="0"/>
              <a:t>*Other includes, agriculture, forestry and fishing, construction and unspecified sectors</a:t>
            </a:r>
            <a:endParaRPr lang="sv-SE" sz="700" dirty="0"/>
          </a:p>
        </p:txBody>
      </p:sp>
      <p:graphicFrame>
        <p:nvGraphicFramePr>
          <p:cNvPr id="12" name="Diagram 11">
            <a:extLst>
              <a:ext uri="{FF2B5EF4-FFF2-40B4-BE49-F238E27FC236}">
                <a16:creationId xmlns:a16="http://schemas.microsoft.com/office/drawing/2014/main" id="{6E15083D-1007-46E5-8372-52EFC3C717AA}"/>
              </a:ext>
            </a:extLst>
          </p:cNvPr>
          <p:cNvGraphicFramePr>
            <a:graphicFrameLocks/>
          </p:cNvGraphicFramePr>
          <p:nvPr>
            <p:extLst>
              <p:ext uri="{D42A27DB-BD31-4B8C-83A1-F6EECF244321}">
                <p14:modId xmlns:p14="http://schemas.microsoft.com/office/powerpoint/2010/main" val="3042592741"/>
              </p:ext>
            </p:extLst>
          </p:nvPr>
        </p:nvGraphicFramePr>
        <p:xfrm>
          <a:off x="788989" y="1912414"/>
          <a:ext cx="5307011" cy="3686341"/>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ruta 2">
            <a:extLst>
              <a:ext uri="{FF2B5EF4-FFF2-40B4-BE49-F238E27FC236}">
                <a16:creationId xmlns:a16="http://schemas.microsoft.com/office/drawing/2014/main" id="{00A56F45-D118-8632-BB8D-AD40E4EC2767}"/>
              </a:ext>
            </a:extLst>
          </p:cNvPr>
          <p:cNvSpPr txBox="1"/>
          <p:nvPr/>
        </p:nvSpPr>
        <p:spPr>
          <a:xfrm>
            <a:off x="6167437" y="6473855"/>
            <a:ext cx="4745542" cy="215444"/>
          </a:xfrm>
          <a:prstGeom prst="rect">
            <a:avLst/>
          </a:prstGeom>
          <a:noFill/>
        </p:spPr>
        <p:txBody>
          <a:bodyPr wrap="square">
            <a:sp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sv-SE" sz="800" b="0" i="0" u="none" strike="noStrike" dirty="0">
                <a:solidFill>
                  <a:srgbClr val="000000"/>
                </a:solidFill>
                <a:effectLst/>
                <a:latin typeface="Futura Std Book" panose="020B0502020204020303" pitchFamily="34" charset="0"/>
              </a:rPr>
              <a:t>** </a:t>
            </a:r>
            <a:r>
              <a:rPr lang="sv-SE" sz="700" b="0" i="0" u="none" strike="noStrike" dirty="0" err="1">
                <a:solidFill>
                  <a:srgbClr val="000000"/>
                </a:solidFill>
                <a:effectLst/>
                <a:latin typeface="Futura Std Book" panose="020B0502020204020303" pitchFamily="34" charset="0"/>
              </a:rPr>
              <a:t>Aggr</a:t>
            </a:r>
            <a:r>
              <a:rPr lang="sv-SE" sz="700" b="0" i="0" u="none" strike="noStrike" dirty="0">
                <a:solidFill>
                  <a:srgbClr val="000000"/>
                </a:solidFill>
                <a:effectLst/>
                <a:latin typeface="Futura Std Book" panose="020B0502020204020303" pitchFamily="34" charset="0"/>
              </a:rPr>
              <a:t>. Gross </a:t>
            </a:r>
            <a:r>
              <a:rPr lang="sv-SE" sz="700" b="0" i="0" u="none" strike="noStrike" dirty="0" err="1">
                <a:solidFill>
                  <a:srgbClr val="000000"/>
                </a:solidFill>
                <a:effectLst/>
                <a:latin typeface="Futura Std Book" panose="020B0502020204020303" pitchFamily="34" charset="0"/>
              </a:rPr>
              <a:t>pay</a:t>
            </a:r>
            <a:r>
              <a:rPr lang="sv-SE" sz="700" b="0" i="0" u="none" strike="noStrike" dirty="0">
                <a:solidFill>
                  <a:srgbClr val="000000"/>
                </a:solidFill>
                <a:effectLst/>
                <a:latin typeface="Futura Std Book" panose="020B0502020204020303" pitchFamily="34" charset="0"/>
              </a:rPr>
              <a:t> for </a:t>
            </a:r>
            <a:r>
              <a:rPr lang="sv-SE" sz="700" b="0" i="0" u="none" strike="noStrike" dirty="0" err="1">
                <a:solidFill>
                  <a:srgbClr val="000000"/>
                </a:solidFill>
                <a:effectLst/>
                <a:latin typeface="Futura Std Book" panose="020B0502020204020303" pitchFamily="34" charset="0"/>
              </a:rPr>
              <a:t>previous</a:t>
            </a:r>
            <a:r>
              <a:rPr lang="sv-SE" sz="700" b="0" i="0" u="none" strike="noStrike" dirty="0">
                <a:solidFill>
                  <a:srgbClr val="000000"/>
                </a:solidFill>
                <a:effectLst/>
                <a:latin typeface="Futura Std Book" panose="020B0502020204020303" pitchFamily="34" charset="0"/>
              </a:rPr>
              <a:t> </a:t>
            </a:r>
            <a:r>
              <a:rPr lang="sv-SE" sz="700" b="0" i="0" u="none" strike="noStrike" dirty="0" err="1">
                <a:solidFill>
                  <a:srgbClr val="000000"/>
                </a:solidFill>
                <a:effectLst/>
                <a:latin typeface="Futura Std Book" panose="020B0502020204020303" pitchFamily="34" charset="0"/>
              </a:rPr>
              <a:t>quarter</a:t>
            </a:r>
            <a:r>
              <a:rPr lang="sv-SE" sz="700" b="0" i="0" u="none" strike="noStrike" dirty="0">
                <a:solidFill>
                  <a:srgbClr val="000000"/>
                </a:solidFill>
                <a:effectLst/>
                <a:latin typeface="Futura Std Book" panose="020B0502020204020303" pitchFamily="34" charset="0"/>
              </a:rPr>
              <a:t>.</a:t>
            </a:r>
          </a:p>
        </p:txBody>
      </p:sp>
    </p:spTree>
    <p:extLst>
      <p:ext uri="{BB962C8B-B14F-4D97-AF65-F5344CB8AC3E}">
        <p14:creationId xmlns:p14="http://schemas.microsoft.com/office/powerpoint/2010/main" val="420110268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3" y="342899"/>
            <a:ext cx="8426449" cy="1113955"/>
          </a:xfrm>
        </p:spPr>
        <p:txBody>
          <a:bodyPr/>
          <a:lstStyle/>
          <a:p>
            <a:r>
              <a:rPr lang="sv-SE" dirty="0"/>
              <a:t>Population</a:t>
            </a:r>
          </a:p>
        </p:txBody>
      </p:sp>
      <p:sp>
        <p:nvSpPr>
          <p:cNvPr id="8" name="textruta 7">
            <a:extLst>
              <a:ext uri="{FF2B5EF4-FFF2-40B4-BE49-F238E27FC236}">
                <a16:creationId xmlns:a16="http://schemas.microsoft.com/office/drawing/2014/main" id="{B79D6868-AEFB-4F6E-A0E9-CF7AB0F1BC33}"/>
              </a:ext>
            </a:extLst>
          </p:cNvPr>
          <p:cNvSpPr txBox="1"/>
          <p:nvPr/>
        </p:nvSpPr>
        <p:spPr>
          <a:xfrm>
            <a:off x="721633" y="5756989"/>
            <a:ext cx="1435008" cy="215444"/>
          </a:xfrm>
          <a:prstGeom prst="rect">
            <a:avLst/>
          </a:prstGeom>
          <a:noFill/>
        </p:spPr>
        <p:txBody>
          <a:bodyPr wrap="none" rtlCol="0">
            <a:spAutoFit/>
          </a:bodyPr>
          <a:lstStyle/>
          <a:p>
            <a:r>
              <a:rPr lang="sv-SE" sz="800" dirty="0"/>
              <a:t>Source: </a:t>
            </a:r>
            <a:r>
              <a:rPr lang="sv-SE" sz="800" dirty="0" err="1"/>
              <a:t>Statistics</a:t>
            </a:r>
            <a:r>
              <a:rPr lang="sv-SE" sz="800" dirty="0"/>
              <a:t> Sweden</a:t>
            </a:r>
          </a:p>
        </p:txBody>
      </p:sp>
      <p:sp>
        <p:nvSpPr>
          <p:cNvPr id="10" name="Rektangel 9">
            <a:extLst>
              <a:ext uri="{FF2B5EF4-FFF2-40B4-BE49-F238E27FC236}">
                <a16:creationId xmlns:a16="http://schemas.microsoft.com/office/drawing/2014/main" id="{5172B7A3-1950-454E-A840-C9FF0842E69C}"/>
              </a:ext>
            </a:extLst>
          </p:cNvPr>
          <p:cNvSpPr/>
          <p:nvPr/>
        </p:nvSpPr>
        <p:spPr>
          <a:xfrm>
            <a:off x="6744442" y="3429000"/>
            <a:ext cx="4725925" cy="2451100"/>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65163" y="1456854"/>
            <a:ext cx="4705202" cy="1967864"/>
          </a:xfrm>
        </p:spPr>
        <p:txBody>
          <a:bodyPr/>
          <a:lstStyle/>
          <a:p>
            <a:pPr marL="285750" indent="-285750">
              <a:buFont typeface="Arial" panose="020B0604020202020204" pitchFamily="34" charset="0"/>
              <a:buChar char="•"/>
            </a:pPr>
            <a:r>
              <a:rPr lang="en-US" sz="1400" dirty="0"/>
              <a:t>The number of inhabitants in the Stockholm region has increased by 41,100 people since last year, which is the equivalent of 0.9 percent.</a:t>
            </a:r>
          </a:p>
          <a:p>
            <a:pPr marL="285750" indent="-285750">
              <a:buFont typeface="Arial" panose="020B0604020202020204" pitchFamily="34" charset="0"/>
              <a:buChar char="•"/>
            </a:pPr>
            <a:r>
              <a:rPr lang="en-US" sz="1400" dirty="0"/>
              <a:t>Uppsala experienced the greatest growth in population (1.7 percent).</a:t>
            </a:r>
          </a:p>
          <a:p>
            <a:pPr marL="285750" indent="-285750">
              <a:buFont typeface="Arial" panose="020B0604020202020204" pitchFamily="34" charset="0"/>
              <a:buChar char="•"/>
            </a:pPr>
            <a:r>
              <a:rPr lang="en-US" sz="1400" dirty="0"/>
              <a:t>The Stockholm region accounted for more than half of Sweden’s total population growth.</a:t>
            </a:r>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1" y="3437565"/>
            <a:ext cx="974947" cy="276999"/>
          </a:xfrm>
          <a:prstGeom prst="rect">
            <a:avLst/>
          </a:prstGeom>
          <a:noFill/>
        </p:spPr>
        <p:txBody>
          <a:bodyPr wrap="none" rtlCol="0">
            <a:spAutoFit/>
          </a:bodyPr>
          <a:lstStyle/>
          <a:p>
            <a:r>
              <a:rPr lang="sv-SE" sz="1200" b="1" dirty="0">
                <a:cs typeface="Arial" panose="020B0604020202020204" pitchFamily="34" charset="0"/>
              </a:rPr>
              <a:t>Population</a:t>
            </a:r>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3" y="1458441"/>
            <a:ext cx="2421617" cy="553998"/>
          </a:xfrm>
          <a:prstGeom prst="rect">
            <a:avLst/>
          </a:prstGeom>
          <a:noFill/>
        </p:spPr>
        <p:txBody>
          <a:bodyPr wrap="square" rtlCol="0">
            <a:spAutoFit/>
          </a:bodyPr>
          <a:lstStyle/>
          <a:p>
            <a:r>
              <a:rPr lang="sv-SE" sz="1600" b="1" dirty="0"/>
              <a:t>Population </a:t>
            </a:r>
            <a:r>
              <a:rPr lang="sv-SE" sz="1600" b="1" dirty="0" err="1"/>
              <a:t>growth</a:t>
            </a:r>
            <a:r>
              <a:rPr lang="sv-SE" sz="1600" dirty="0"/>
              <a:t/>
            </a:r>
            <a:br>
              <a:rPr lang="sv-SE" sz="1600" dirty="0"/>
            </a:br>
            <a:r>
              <a:rPr lang="sv-SE" sz="1400" dirty="0"/>
              <a:t>Index 100 = 2012 Q2</a:t>
            </a:r>
            <a:endParaRPr lang="sv-SE" sz="1600" dirty="0"/>
          </a:p>
        </p:txBody>
      </p:sp>
      <p:graphicFrame>
        <p:nvGraphicFramePr>
          <p:cNvPr id="26" name="Tabell 25">
            <a:extLst>
              <a:ext uri="{FF2B5EF4-FFF2-40B4-BE49-F238E27FC236}">
                <a16:creationId xmlns:a16="http://schemas.microsoft.com/office/drawing/2014/main" id="{234A3297-0C50-42B1-BEC4-44ED1A3B10DA}"/>
              </a:ext>
            </a:extLst>
          </p:cNvPr>
          <p:cNvGraphicFramePr>
            <a:graphicFrameLocks noGrp="1"/>
          </p:cNvGraphicFramePr>
          <p:nvPr>
            <p:extLst>
              <p:ext uri="{D42A27DB-BD31-4B8C-83A1-F6EECF244321}">
                <p14:modId xmlns:p14="http://schemas.microsoft.com/office/powerpoint/2010/main" val="3234982984"/>
              </p:ext>
            </p:extLst>
          </p:nvPr>
        </p:nvGraphicFramePr>
        <p:xfrm>
          <a:off x="6938968" y="3606270"/>
          <a:ext cx="4336870" cy="2150719"/>
        </p:xfrm>
        <a:graphic>
          <a:graphicData uri="http://schemas.openxmlformats.org/drawingml/2006/table">
            <a:tbl>
              <a:tblPr bandRow="1">
                <a:tableStyleId>{2D5ABB26-0587-4C30-8999-92F81FD0307C}</a:tableStyleId>
              </a:tblPr>
              <a:tblGrid>
                <a:gridCol w="1593086">
                  <a:extLst>
                    <a:ext uri="{9D8B030D-6E8A-4147-A177-3AD203B41FA5}">
                      <a16:colId xmlns:a16="http://schemas.microsoft.com/office/drawing/2014/main" val="1678076792"/>
                    </a:ext>
                  </a:extLst>
                </a:gridCol>
                <a:gridCol w="773495">
                  <a:extLst>
                    <a:ext uri="{9D8B030D-6E8A-4147-A177-3AD203B41FA5}">
                      <a16:colId xmlns:a16="http://schemas.microsoft.com/office/drawing/2014/main" val="2601369493"/>
                    </a:ext>
                  </a:extLst>
                </a:gridCol>
                <a:gridCol w="755110">
                  <a:extLst>
                    <a:ext uri="{9D8B030D-6E8A-4147-A177-3AD203B41FA5}">
                      <a16:colId xmlns:a16="http://schemas.microsoft.com/office/drawing/2014/main" val="557263932"/>
                    </a:ext>
                  </a:extLst>
                </a:gridCol>
                <a:gridCol w="686828">
                  <a:extLst>
                    <a:ext uri="{9D8B030D-6E8A-4147-A177-3AD203B41FA5}">
                      <a16:colId xmlns:a16="http://schemas.microsoft.com/office/drawing/2014/main" val="3235649811"/>
                    </a:ext>
                  </a:extLst>
                </a:gridCol>
                <a:gridCol w="528351">
                  <a:extLst>
                    <a:ext uri="{9D8B030D-6E8A-4147-A177-3AD203B41FA5}">
                      <a16:colId xmlns:a16="http://schemas.microsoft.com/office/drawing/2014/main" val="1050073455"/>
                    </a:ext>
                  </a:extLst>
                </a:gridCol>
              </a:tblGrid>
              <a:tr h="260050">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700" u="none" strike="noStrike" dirty="0">
                          <a:effectLst/>
                        </a:rPr>
                        <a:t>2022 Q2</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u="none" strike="noStrike" dirty="0">
                          <a:effectLst/>
                        </a:rPr>
                        <a:t>Change -1 year</a:t>
                      </a:r>
                      <a:endParaRPr lang="sv-SE" sz="700" b="0" i="0" u="none" strike="noStrike" dirty="0">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700" u="none" strike="noStrike" dirty="0">
                          <a:effectLst/>
                        </a:rPr>
                        <a:t>Change (%) </a:t>
                      </a:r>
                      <a:endParaRPr lang="sv-SE" sz="700" b="0" i="0" u="none" strike="noStrike" dirty="0">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941332275"/>
                  </a:ext>
                </a:extLst>
              </a:tr>
              <a:tr h="171879">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gridSpan="2">
                  <a:txBody>
                    <a:bodyPr/>
                    <a:lstStyle/>
                    <a:p>
                      <a:pPr algn="ctr" rtl="0" fontAlgn="b"/>
                      <a:r>
                        <a:rPr lang="sv-SE" sz="700" u="none" strike="noStrike" dirty="0">
                          <a:effectLst/>
                        </a:rPr>
                        <a:t>(in </a:t>
                      </a:r>
                      <a:r>
                        <a:rPr lang="sv-SE" sz="700" u="none" strike="noStrike" dirty="0" err="1">
                          <a:effectLst/>
                        </a:rPr>
                        <a:t>thousands</a:t>
                      </a:r>
                      <a:r>
                        <a:rPr lang="sv-SE" sz="700" u="none" strike="noStrike" dirty="0">
                          <a:effectLst/>
                        </a:rPr>
                        <a:t>)</a:t>
                      </a:r>
                      <a:endParaRPr lang="sv-SE" sz="700" b="0" i="0" u="none" strike="noStrike" dirty="0">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T>
                      <a:noFill/>
                    </a:lnT>
                  </a:tcPr>
                </a:tc>
                <a:tc>
                  <a:txBody>
                    <a:bodyPr/>
                    <a:lstStyle/>
                    <a:p>
                      <a:pPr algn="ctr" rtl="0" fontAlgn="b"/>
                      <a:r>
                        <a:rPr lang="sv-SE" sz="700" u="none" strike="noStrike" dirty="0">
                          <a:effectLst/>
                        </a:rPr>
                        <a:t>-1 year</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u="none" strike="noStrike" dirty="0">
                          <a:effectLst/>
                        </a:rPr>
                        <a:t>-5 </a:t>
                      </a:r>
                      <a:r>
                        <a:rPr lang="sv-SE" sz="700" u="none" strike="noStrike" dirty="0" err="1">
                          <a:effectLst/>
                        </a:rPr>
                        <a:t>years</a:t>
                      </a:r>
                      <a:endParaRPr lang="sv-SE" sz="700" b="0" i="0" u="none" strike="noStrike" dirty="0">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2973882648"/>
                  </a:ext>
                </a:extLst>
              </a:tr>
              <a:tr h="171879">
                <a:tc>
                  <a:txBody>
                    <a:bodyPr/>
                    <a:lstStyle/>
                    <a:p>
                      <a:pPr marL="72000" algn="l" fontAlgn="b"/>
                      <a:r>
                        <a:rPr lang="sv-SE" sz="800" b="1" u="none" strike="noStrike" dirty="0">
                          <a:effectLst/>
                        </a:rPr>
                        <a:t>The Stockholm Region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4 762,7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41,1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0,9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5,1 </a:t>
                      </a:r>
                    </a:p>
                  </a:txBody>
                  <a:tcPr marL="9525" marR="9525" marT="9525" marB="0" anchor="ctr"/>
                </a:tc>
                <a:extLst>
                  <a:ext uri="{0D108BD9-81ED-4DB2-BD59-A6C34878D82A}">
                    <a16:rowId xmlns:a16="http://schemas.microsoft.com/office/drawing/2014/main" val="1544414373"/>
                  </a:ext>
                </a:extLst>
              </a:tr>
              <a:tr h="171879">
                <a:tc>
                  <a:txBody>
                    <a:bodyPr/>
                    <a:lstStyle/>
                    <a:p>
                      <a:pPr marL="72000" algn="l" fontAlgn="b"/>
                      <a:r>
                        <a:rPr lang="sv-SE" sz="800" b="1" u="none" strike="noStrike" dirty="0">
                          <a:effectLst/>
                        </a:rPr>
                        <a:t>Rest of Sweden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5 725,2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37,6 </a:t>
                      </a:r>
                    </a:p>
                  </a:txBody>
                  <a:tcPr marL="9525" marR="9525" marT="9525" marB="0" anchor="ctr"/>
                </a:tc>
                <a:tc>
                  <a:txBody>
                    <a:bodyPr/>
                    <a:lstStyle/>
                    <a:p>
                      <a:pPr algn="ctr" rtl="0" fontAlgn="b"/>
                      <a:r>
                        <a:rPr lang="sv-SE" sz="800" b="1" i="0" u="none" strike="noStrike">
                          <a:solidFill>
                            <a:srgbClr val="000000"/>
                          </a:solidFill>
                          <a:effectLst/>
                          <a:latin typeface="Futura Std Book" panose="020B0502020204020303"/>
                        </a:rPr>
                        <a:t>0,7</a:t>
                      </a:r>
                    </a:p>
                  </a:txBody>
                  <a:tcPr marL="9525" marR="9525" marT="9525" marB="0" anchor="b"/>
                </a:tc>
                <a:tc>
                  <a:txBody>
                    <a:bodyPr/>
                    <a:lstStyle/>
                    <a:p>
                      <a:pPr algn="ctr" rtl="0" fontAlgn="b"/>
                      <a:r>
                        <a:rPr lang="sv-SE" sz="800" b="1" i="0" u="none" strike="noStrike">
                          <a:solidFill>
                            <a:srgbClr val="000000"/>
                          </a:solidFill>
                          <a:effectLst/>
                          <a:latin typeface="Futura Std Book" panose="020B0502020204020303"/>
                        </a:rPr>
                        <a:t>3,7</a:t>
                      </a:r>
                    </a:p>
                  </a:txBody>
                  <a:tcPr marL="9525" marR="9525" marT="9525" marB="0" anchor="b"/>
                </a:tc>
                <a:extLst>
                  <a:ext uri="{0D108BD9-81ED-4DB2-BD59-A6C34878D82A}">
                    <a16:rowId xmlns:a16="http://schemas.microsoft.com/office/drawing/2014/main" val="4178915708"/>
                  </a:ext>
                </a:extLst>
              </a:tr>
              <a:tr h="171879">
                <a:tc>
                  <a:txBody>
                    <a:bodyPr/>
                    <a:lstStyle/>
                    <a:p>
                      <a:pPr marL="72000" algn="l" fontAlgn="b"/>
                      <a:r>
                        <a:rPr lang="sv-SE" sz="800" u="none" strike="noStrike" dirty="0">
                          <a:effectLst/>
                        </a:rPr>
                        <a:t>Stockholm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2 429,0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26,4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1,1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6,2</a:t>
                      </a:r>
                    </a:p>
                  </a:txBody>
                  <a:tcPr marL="9525" marR="9525" marT="9525" marB="0" anchor="b"/>
                </a:tc>
                <a:extLst>
                  <a:ext uri="{0D108BD9-81ED-4DB2-BD59-A6C34878D82A}">
                    <a16:rowId xmlns:a16="http://schemas.microsoft.com/office/drawing/2014/main" val="1554613420"/>
                  </a:ext>
                </a:extLst>
              </a:tr>
              <a:tr h="171879">
                <a:tc>
                  <a:txBody>
                    <a:bodyPr/>
                    <a:lstStyle/>
                    <a:p>
                      <a:pPr marL="72000" algn="l" fontAlgn="b"/>
                      <a:r>
                        <a:rPr lang="sv-SE" sz="800" u="none" strike="noStrike" dirty="0">
                          <a:effectLst/>
                        </a:rPr>
                        <a:t>Uppsala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396,9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6,7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1,7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8,9</a:t>
                      </a:r>
                    </a:p>
                  </a:txBody>
                  <a:tcPr marL="9525" marR="9525" marT="9525" marB="0" anchor="b"/>
                </a:tc>
                <a:extLst>
                  <a:ext uri="{0D108BD9-81ED-4DB2-BD59-A6C34878D82A}">
                    <a16:rowId xmlns:a16="http://schemas.microsoft.com/office/drawing/2014/main" val="3047442943"/>
                  </a:ext>
                </a:extLst>
              </a:tr>
              <a:tr h="171879">
                <a:tc>
                  <a:txBody>
                    <a:bodyPr/>
                    <a:lstStyle/>
                    <a:p>
                      <a:pPr marL="72000" algn="l" fontAlgn="b"/>
                      <a:r>
                        <a:rPr lang="sv-SE" sz="800" u="none" strike="noStrike" dirty="0">
                          <a:effectLst/>
                        </a:rPr>
                        <a:t>Södermanland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302,8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0,7</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4,5</a:t>
                      </a:r>
                    </a:p>
                  </a:txBody>
                  <a:tcPr marL="9525" marR="9525" marT="9525" marB="0" anchor="b"/>
                </a:tc>
                <a:extLst>
                  <a:ext uri="{0D108BD9-81ED-4DB2-BD59-A6C34878D82A}">
                    <a16:rowId xmlns:a16="http://schemas.microsoft.com/office/drawing/2014/main" val="1568786618"/>
                  </a:ext>
                </a:extLst>
              </a:tr>
              <a:tr h="171879">
                <a:tc>
                  <a:txBody>
                    <a:bodyPr/>
                    <a:lstStyle/>
                    <a:p>
                      <a:pPr marL="72000" algn="l" fontAlgn="b"/>
                      <a:r>
                        <a:rPr lang="sv-SE" sz="800" u="none" strike="noStrike" dirty="0">
                          <a:effectLst/>
                        </a:rPr>
                        <a:t>Östergötland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470,2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2,4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0,5</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3,5</a:t>
                      </a:r>
                    </a:p>
                  </a:txBody>
                  <a:tcPr marL="9525" marR="9525" marT="9525" marB="0" anchor="b"/>
                </a:tc>
                <a:extLst>
                  <a:ext uri="{0D108BD9-81ED-4DB2-BD59-A6C34878D82A}">
                    <a16:rowId xmlns:a16="http://schemas.microsoft.com/office/drawing/2014/main" val="2236702091"/>
                  </a:ext>
                </a:extLst>
              </a:tr>
              <a:tr h="171879">
                <a:tc>
                  <a:txBody>
                    <a:bodyPr/>
                    <a:lstStyle/>
                    <a:p>
                      <a:pPr marL="72000" algn="l" fontAlgn="b"/>
                      <a:r>
                        <a:rPr lang="sv-SE" sz="800" u="none" strike="noStrike" dirty="0">
                          <a:effectLst/>
                        </a:rPr>
                        <a:t>Örebro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307,2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1,4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0,4</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3,6</a:t>
                      </a:r>
                    </a:p>
                  </a:txBody>
                  <a:tcPr marL="9525" marR="9525" marT="9525" marB="0" anchor="b"/>
                </a:tc>
                <a:extLst>
                  <a:ext uri="{0D108BD9-81ED-4DB2-BD59-A6C34878D82A}">
                    <a16:rowId xmlns:a16="http://schemas.microsoft.com/office/drawing/2014/main" val="3102384349"/>
                  </a:ext>
                </a:extLst>
              </a:tr>
              <a:tr h="171879">
                <a:tc>
                  <a:txBody>
                    <a:bodyPr/>
                    <a:lstStyle/>
                    <a:p>
                      <a:pPr marL="72000" algn="l" fontAlgn="b"/>
                      <a:r>
                        <a:rPr lang="sv-SE" sz="800" u="none" strike="noStrike" dirty="0">
                          <a:effectLst/>
                        </a:rPr>
                        <a:t>Västmanland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280,0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0,6</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3,9</a:t>
                      </a:r>
                    </a:p>
                  </a:txBody>
                  <a:tcPr marL="9525" marR="9525" marT="9525" marB="0" anchor="b"/>
                </a:tc>
                <a:extLst>
                  <a:ext uri="{0D108BD9-81ED-4DB2-BD59-A6C34878D82A}">
                    <a16:rowId xmlns:a16="http://schemas.microsoft.com/office/drawing/2014/main" val="392141135"/>
                  </a:ext>
                </a:extLst>
              </a:tr>
              <a:tr h="171879">
                <a:tc>
                  <a:txBody>
                    <a:bodyPr/>
                    <a:lstStyle/>
                    <a:p>
                      <a:pPr marL="72000" algn="l" fontAlgn="b"/>
                      <a:r>
                        <a:rPr lang="sv-SE" sz="800" u="none" strike="noStrike" dirty="0">
                          <a:effectLst/>
                        </a:rPr>
                        <a:t>Dalarna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288,7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0,3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0,1</a:t>
                      </a:r>
                    </a:p>
                  </a:txBody>
                  <a:tcPr marL="9525" marR="9525" marT="9525" marB="0" anchor="b"/>
                </a:tc>
                <a:tc>
                  <a:txBody>
                    <a:bodyPr/>
                    <a:lstStyle/>
                    <a:p>
                      <a:pPr algn="ctr" rtl="0" fontAlgn="b"/>
                      <a:r>
                        <a:rPr lang="sv-SE" sz="800" b="0" i="0" u="none" strike="noStrike">
                          <a:solidFill>
                            <a:srgbClr val="000000"/>
                          </a:solidFill>
                          <a:effectLst/>
                          <a:latin typeface="Futura Std Book" panose="020B0502020204020303"/>
                        </a:rPr>
                        <a:t>1,1</a:t>
                      </a:r>
                    </a:p>
                  </a:txBody>
                  <a:tcPr marL="9525" marR="9525" marT="9525" marB="0" anchor="b"/>
                </a:tc>
                <a:extLst>
                  <a:ext uri="{0D108BD9-81ED-4DB2-BD59-A6C34878D82A}">
                    <a16:rowId xmlns:a16="http://schemas.microsoft.com/office/drawing/2014/main" val="923977588"/>
                  </a:ext>
                </a:extLst>
              </a:tr>
              <a:tr h="171879">
                <a:tc>
                  <a:txBody>
                    <a:bodyPr/>
                    <a:lstStyle/>
                    <a:p>
                      <a:pPr marL="72000" algn="l" fontAlgn="b"/>
                      <a:r>
                        <a:rPr lang="sv-SE" sz="800" u="none" strike="noStrike" dirty="0">
                          <a:effectLst/>
                        </a:rPr>
                        <a:t>Gävleborg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287,9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-0,0 </a:t>
                      </a:r>
                    </a:p>
                  </a:txBody>
                  <a:tcPr marL="9525" marR="9525" marT="9525" marB="0" anchor="ctr"/>
                </a:tc>
                <a:tc>
                  <a:txBody>
                    <a:bodyPr/>
                    <a:lstStyle/>
                    <a:p>
                      <a:pPr algn="ctr" rtl="0" fontAlgn="b"/>
                      <a:r>
                        <a:rPr lang="sv-SE" sz="800" b="0" i="0" u="none" strike="noStrike">
                          <a:solidFill>
                            <a:srgbClr val="000000"/>
                          </a:solidFill>
                          <a:effectLst/>
                          <a:latin typeface="Futura Std Book" panose="020B0502020204020303"/>
                        </a:rPr>
                        <a:t>0,0</a:t>
                      </a:r>
                    </a:p>
                  </a:txBody>
                  <a:tcPr marL="9525" marR="9525" marT="9525" marB="0" anchor="b"/>
                </a:tc>
                <a:tc>
                  <a:txBody>
                    <a:bodyPr/>
                    <a:lstStyle/>
                    <a:p>
                      <a:pPr algn="ctr" rtl="0" fontAlgn="b"/>
                      <a:r>
                        <a:rPr lang="sv-SE" sz="800" b="0" i="0" u="none" strike="noStrike" dirty="0">
                          <a:solidFill>
                            <a:srgbClr val="000000"/>
                          </a:solidFill>
                          <a:effectLst/>
                          <a:latin typeface="Futura Std Book" panose="020B0502020204020303"/>
                        </a:rPr>
                        <a:t>0,9</a:t>
                      </a:r>
                    </a:p>
                  </a:txBody>
                  <a:tcPr marL="9525" marR="9525" marT="9525" marB="0" anchor="b"/>
                </a:tc>
                <a:extLst>
                  <a:ext uri="{0D108BD9-81ED-4DB2-BD59-A6C34878D82A}">
                    <a16:rowId xmlns:a16="http://schemas.microsoft.com/office/drawing/2014/main" val="254038644"/>
                  </a:ext>
                </a:extLst>
              </a:tr>
            </a:tbl>
          </a:graphicData>
        </a:graphic>
      </p:graphicFrame>
      <p:graphicFrame>
        <p:nvGraphicFramePr>
          <p:cNvPr id="3" name="Diagram 2">
            <a:extLst>
              <a:ext uri="{FF2B5EF4-FFF2-40B4-BE49-F238E27FC236}">
                <a16:creationId xmlns:a16="http://schemas.microsoft.com/office/drawing/2014/main" id="{7739A69C-44F5-4A32-A253-4DAC960D5FE3}"/>
              </a:ext>
            </a:extLst>
          </p:cNvPr>
          <p:cNvGraphicFramePr>
            <a:graphicFrameLocks/>
          </p:cNvGraphicFramePr>
          <p:nvPr>
            <p:extLst>
              <p:ext uri="{D42A27DB-BD31-4B8C-83A1-F6EECF244321}">
                <p14:modId xmlns:p14="http://schemas.microsoft.com/office/powerpoint/2010/main" val="2478029369"/>
              </p:ext>
            </p:extLst>
          </p:nvPr>
        </p:nvGraphicFramePr>
        <p:xfrm>
          <a:off x="700908" y="1951750"/>
          <a:ext cx="6043531" cy="392834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92147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7" y="342899"/>
            <a:ext cx="8426449" cy="1113955"/>
          </a:xfrm>
        </p:spPr>
        <p:txBody>
          <a:bodyPr/>
          <a:lstStyle/>
          <a:p>
            <a:r>
              <a:rPr lang="sv-SE" dirty="0" err="1"/>
              <a:t>Housing</a:t>
            </a:r>
            <a:r>
              <a:rPr lang="sv-SE" dirty="0"/>
              <a:t> </a:t>
            </a:r>
            <a:r>
              <a:rPr lang="sv-SE" dirty="0" err="1"/>
              <a:t>projects</a:t>
            </a:r>
            <a:r>
              <a:rPr lang="sv-SE" dirty="0"/>
              <a:t> </a:t>
            </a:r>
            <a:r>
              <a:rPr lang="sv-SE" dirty="0" err="1"/>
              <a:t>started</a:t>
            </a:r>
            <a:endParaRPr lang="sv-SE" dirty="0"/>
          </a:p>
        </p:txBody>
      </p:sp>
      <p:sp>
        <p:nvSpPr>
          <p:cNvPr id="10" name="Rektangel 9">
            <a:extLst>
              <a:ext uri="{FF2B5EF4-FFF2-40B4-BE49-F238E27FC236}">
                <a16:creationId xmlns:a16="http://schemas.microsoft.com/office/drawing/2014/main" id="{5172B7A3-1950-454E-A840-C9FF0842E69C}"/>
              </a:ext>
            </a:extLst>
          </p:cNvPr>
          <p:cNvSpPr/>
          <p:nvPr/>
        </p:nvSpPr>
        <p:spPr>
          <a:xfrm>
            <a:off x="6744446" y="3436869"/>
            <a:ext cx="4750868" cy="2443231"/>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11" name="Platshållare för innehåll 3">
            <a:extLst>
              <a:ext uri="{FF2B5EF4-FFF2-40B4-BE49-F238E27FC236}">
                <a16:creationId xmlns:a16="http://schemas.microsoft.com/office/drawing/2014/main" id="{85924509-F5D5-4A53-BD50-0F194E9EB15E}"/>
              </a:ext>
            </a:extLst>
          </p:cNvPr>
          <p:cNvSpPr>
            <a:spLocks noGrp="1"/>
          </p:cNvSpPr>
          <p:nvPr>
            <p:ph sz="half" idx="2"/>
          </p:nvPr>
        </p:nvSpPr>
        <p:spPr>
          <a:xfrm>
            <a:off x="6740091" y="1393747"/>
            <a:ext cx="4750868" cy="2043121"/>
          </a:xfrm>
        </p:spPr>
        <p:txBody>
          <a:bodyPr/>
          <a:lstStyle/>
          <a:p>
            <a:pPr marL="285750" lvl="0" indent="-285750">
              <a:buFont typeface="Arial" panose="020B0604020202020204" pitchFamily="34" charset="0"/>
              <a:buChar char="•"/>
            </a:pPr>
            <a:r>
              <a:rPr lang="en-US" sz="1400" dirty="0"/>
              <a:t>Housing construction decreased generally across the Stockholm region in the quarter.</a:t>
            </a:r>
          </a:p>
          <a:p>
            <a:pPr marL="285750" lvl="0" indent="-285750">
              <a:buFont typeface="Arial" panose="020B0604020202020204" pitchFamily="34" charset="0"/>
              <a:buChar char="•"/>
            </a:pPr>
            <a:r>
              <a:rPr lang="en-US" sz="1400" dirty="0"/>
              <a:t>There has nevertheless been an increase in housing construction over the full year.</a:t>
            </a:r>
          </a:p>
          <a:p>
            <a:pPr marL="285750" lvl="0" indent="-285750">
              <a:buFont typeface="Arial" panose="020B0604020202020204" pitchFamily="34" charset="0"/>
              <a:buChar char="•"/>
            </a:pPr>
            <a:r>
              <a:rPr lang="en-US" sz="1400" dirty="0"/>
              <a:t>In terms of housing for which construction commenced during the quarter, the largest increase was in </a:t>
            </a:r>
            <a:r>
              <a:rPr lang="en-US" sz="1400" dirty="0" err="1"/>
              <a:t>Södermanlands</a:t>
            </a:r>
            <a:r>
              <a:rPr lang="en-US" sz="1400" dirty="0"/>
              <a:t> County.</a:t>
            </a:r>
          </a:p>
          <a:p>
            <a:endParaRPr lang="sv-SE" sz="1400" dirty="0"/>
          </a:p>
        </p:txBody>
      </p:sp>
      <p:sp>
        <p:nvSpPr>
          <p:cNvPr id="27" name="textruta 26">
            <a:extLst>
              <a:ext uri="{FF2B5EF4-FFF2-40B4-BE49-F238E27FC236}">
                <a16:creationId xmlns:a16="http://schemas.microsoft.com/office/drawing/2014/main" id="{6945BE6D-16A8-4FB0-B582-95C86CA8F41F}"/>
              </a:ext>
            </a:extLst>
          </p:cNvPr>
          <p:cNvSpPr txBox="1"/>
          <p:nvPr/>
        </p:nvSpPr>
        <p:spPr>
          <a:xfrm>
            <a:off x="6744444" y="3436869"/>
            <a:ext cx="1972015" cy="276999"/>
          </a:xfrm>
          <a:prstGeom prst="rect">
            <a:avLst/>
          </a:prstGeom>
          <a:noFill/>
        </p:spPr>
        <p:txBody>
          <a:bodyPr wrap="none" rtlCol="0">
            <a:spAutoFit/>
          </a:bodyPr>
          <a:lstStyle/>
          <a:p>
            <a:r>
              <a:rPr lang="sv-SE" sz="1200" b="1" dirty="0" err="1">
                <a:cs typeface="Arial" panose="020B0604020202020204" pitchFamily="34" charset="0"/>
              </a:rPr>
              <a:t>Housing</a:t>
            </a:r>
            <a:r>
              <a:rPr lang="sv-SE" sz="1200" b="1" dirty="0">
                <a:cs typeface="Arial" panose="020B0604020202020204" pitchFamily="34" charset="0"/>
              </a:rPr>
              <a:t> </a:t>
            </a:r>
            <a:r>
              <a:rPr lang="sv-SE" sz="1200" b="1" dirty="0" err="1">
                <a:cs typeface="Arial" panose="020B0604020202020204" pitchFamily="34" charset="0"/>
              </a:rPr>
              <a:t>projects</a:t>
            </a:r>
            <a:r>
              <a:rPr lang="sv-SE" sz="1200" b="1" dirty="0">
                <a:cs typeface="Arial" panose="020B0604020202020204" pitchFamily="34" charset="0"/>
              </a:rPr>
              <a:t> </a:t>
            </a:r>
            <a:r>
              <a:rPr lang="sv-SE" sz="1200" b="1" dirty="0" err="1">
                <a:cs typeface="Arial" panose="020B0604020202020204" pitchFamily="34" charset="0"/>
              </a:rPr>
              <a:t>started</a:t>
            </a:r>
            <a:endParaRPr lang="sv-SE" sz="1200" b="1" dirty="0">
              <a:cs typeface="Arial" panose="020B0604020202020204" pitchFamily="34" charset="0"/>
            </a:endParaRPr>
          </a:p>
        </p:txBody>
      </p:sp>
      <p:sp>
        <p:nvSpPr>
          <p:cNvPr id="37" name="textruta 36">
            <a:extLst>
              <a:ext uri="{FF2B5EF4-FFF2-40B4-BE49-F238E27FC236}">
                <a16:creationId xmlns:a16="http://schemas.microsoft.com/office/drawing/2014/main" id="{AA5C7BA9-BFDC-48E1-9434-68AD052BEC58}"/>
              </a:ext>
            </a:extLst>
          </p:cNvPr>
          <p:cNvSpPr txBox="1"/>
          <p:nvPr/>
        </p:nvSpPr>
        <p:spPr>
          <a:xfrm>
            <a:off x="10309225" y="5880100"/>
            <a:ext cx="869149" cy="184666"/>
          </a:xfrm>
          <a:prstGeom prst="rect">
            <a:avLst/>
          </a:prstGeom>
          <a:noFill/>
        </p:spPr>
        <p:txBody>
          <a:bodyPr wrap="none" rtlCol="0">
            <a:spAutoFit/>
          </a:bodyPr>
          <a:lstStyle/>
          <a:p>
            <a:r>
              <a:rPr lang="sv-SE" sz="600" dirty="0"/>
              <a:t>* Last </a:t>
            </a:r>
            <a:r>
              <a:rPr lang="sv-SE" sz="600" dirty="0" err="1"/>
              <a:t>four</a:t>
            </a:r>
            <a:r>
              <a:rPr lang="sv-SE" sz="600" dirty="0"/>
              <a:t> </a:t>
            </a:r>
            <a:r>
              <a:rPr lang="sv-SE" sz="600" dirty="0" err="1"/>
              <a:t>quarters</a:t>
            </a:r>
            <a:endParaRPr lang="sv-SE" sz="600" dirty="0"/>
          </a:p>
        </p:txBody>
      </p:sp>
      <p:sp>
        <p:nvSpPr>
          <p:cNvPr id="25" name="textruta 24">
            <a:extLst>
              <a:ext uri="{FF2B5EF4-FFF2-40B4-BE49-F238E27FC236}">
                <a16:creationId xmlns:a16="http://schemas.microsoft.com/office/drawing/2014/main" id="{6AEEC28D-7035-4B16-8EEC-D32667B73FBA}"/>
              </a:ext>
            </a:extLst>
          </p:cNvPr>
          <p:cNvSpPr txBox="1"/>
          <p:nvPr/>
        </p:nvSpPr>
        <p:spPr>
          <a:xfrm>
            <a:off x="721637" y="1456854"/>
            <a:ext cx="4189997" cy="492443"/>
          </a:xfrm>
          <a:prstGeom prst="rect">
            <a:avLst/>
          </a:prstGeom>
          <a:noFill/>
        </p:spPr>
        <p:txBody>
          <a:bodyPr wrap="square" rtlCol="0">
            <a:spAutoFit/>
          </a:bodyPr>
          <a:lstStyle/>
          <a:p>
            <a:r>
              <a:rPr lang="en-US" sz="1400" b="1" dirty="0"/>
              <a:t>Number of housing projects started</a:t>
            </a:r>
            <a:r>
              <a:rPr lang="sv-SE" sz="1400" dirty="0"/>
              <a:t/>
            </a:r>
            <a:br>
              <a:rPr lang="sv-SE" sz="1400" dirty="0"/>
            </a:br>
            <a:r>
              <a:rPr lang="sv-SE" sz="1200" dirty="0"/>
              <a:t>Index 100 = 2012 Q2</a:t>
            </a:r>
            <a:endParaRPr lang="sv-SE" sz="1400" dirty="0"/>
          </a:p>
        </p:txBody>
      </p:sp>
      <p:graphicFrame>
        <p:nvGraphicFramePr>
          <p:cNvPr id="26" name="Tabell 25">
            <a:extLst>
              <a:ext uri="{FF2B5EF4-FFF2-40B4-BE49-F238E27FC236}">
                <a16:creationId xmlns:a16="http://schemas.microsoft.com/office/drawing/2014/main" id="{8F05A520-8982-44C6-A1CB-3860A4812122}"/>
              </a:ext>
            </a:extLst>
          </p:cNvPr>
          <p:cNvGraphicFramePr>
            <a:graphicFrameLocks noGrp="1"/>
          </p:cNvGraphicFramePr>
          <p:nvPr>
            <p:extLst>
              <p:ext uri="{D42A27DB-BD31-4B8C-83A1-F6EECF244321}">
                <p14:modId xmlns:p14="http://schemas.microsoft.com/office/powerpoint/2010/main" val="4067812728"/>
              </p:ext>
            </p:extLst>
          </p:nvPr>
        </p:nvGraphicFramePr>
        <p:xfrm>
          <a:off x="6962330" y="3590761"/>
          <a:ext cx="4310743" cy="2166228"/>
        </p:xfrm>
        <a:graphic>
          <a:graphicData uri="http://schemas.openxmlformats.org/drawingml/2006/table">
            <a:tbl>
              <a:tblPr bandRow="1">
                <a:tableStyleId>{2D5ABB26-0587-4C30-8999-92F81FD0307C}</a:tableStyleId>
              </a:tblPr>
              <a:tblGrid>
                <a:gridCol w="1408102">
                  <a:extLst>
                    <a:ext uri="{9D8B030D-6E8A-4147-A177-3AD203B41FA5}">
                      <a16:colId xmlns:a16="http://schemas.microsoft.com/office/drawing/2014/main" val="1678076792"/>
                    </a:ext>
                  </a:extLst>
                </a:gridCol>
                <a:gridCol w="625374">
                  <a:extLst>
                    <a:ext uri="{9D8B030D-6E8A-4147-A177-3AD203B41FA5}">
                      <a16:colId xmlns:a16="http://schemas.microsoft.com/office/drawing/2014/main" val="2601369493"/>
                    </a:ext>
                  </a:extLst>
                </a:gridCol>
                <a:gridCol w="709482">
                  <a:extLst>
                    <a:ext uri="{9D8B030D-6E8A-4147-A177-3AD203B41FA5}">
                      <a16:colId xmlns:a16="http://schemas.microsoft.com/office/drawing/2014/main" val="2395970223"/>
                    </a:ext>
                  </a:extLst>
                </a:gridCol>
                <a:gridCol w="561672">
                  <a:extLst>
                    <a:ext uri="{9D8B030D-6E8A-4147-A177-3AD203B41FA5}">
                      <a16:colId xmlns:a16="http://schemas.microsoft.com/office/drawing/2014/main" val="3235649811"/>
                    </a:ext>
                  </a:extLst>
                </a:gridCol>
                <a:gridCol w="512404">
                  <a:extLst>
                    <a:ext uri="{9D8B030D-6E8A-4147-A177-3AD203B41FA5}">
                      <a16:colId xmlns:a16="http://schemas.microsoft.com/office/drawing/2014/main" val="1050073455"/>
                    </a:ext>
                  </a:extLst>
                </a:gridCol>
                <a:gridCol w="493709">
                  <a:extLst>
                    <a:ext uri="{9D8B030D-6E8A-4147-A177-3AD203B41FA5}">
                      <a16:colId xmlns:a16="http://schemas.microsoft.com/office/drawing/2014/main" val="3827523272"/>
                    </a:ext>
                  </a:extLst>
                </a:gridCol>
              </a:tblGrid>
              <a:tr h="154365">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fontAlgn="b"/>
                      <a:r>
                        <a:rPr lang="sv-SE" sz="700" u="none" strike="noStrike" dirty="0" err="1">
                          <a:effectLst/>
                        </a:rPr>
                        <a:t>Number</a:t>
                      </a:r>
                      <a:endParaRPr lang="sv-SE" sz="700" b="0" i="0" u="none" strike="noStrike" dirty="0">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700" u="none" strike="noStrike" dirty="0">
                          <a:effectLst/>
                        </a:rPr>
                        <a:t>Change (%)</a:t>
                      </a:r>
                      <a:endParaRPr lang="sv-SE" sz="700" b="0" i="0" u="none" strike="noStrike" dirty="0">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700" u="none" strike="noStrike">
                          <a:effectLst/>
                        </a:rPr>
                        <a:t>R12*</a:t>
                      </a:r>
                      <a:endParaRPr lang="sv-SE" sz="700" b="0" i="0" u="none" strike="noStrike">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62083">
                <a:tc>
                  <a:txBody>
                    <a:bodyPr/>
                    <a:lstStyle/>
                    <a:p>
                      <a:pPr marL="72000" algn="l" fontAlgn="b"/>
                      <a:endParaRPr lang="sv-SE" sz="800" b="0" i="0" u="none" strike="noStrike" dirty="0">
                        <a:solidFill>
                          <a:srgbClr val="000000"/>
                        </a:solidFill>
                        <a:effectLst/>
                        <a:latin typeface="Futura Std Book" panose="020B0502020204020303"/>
                      </a:endParaRPr>
                    </a:p>
                  </a:txBody>
                  <a:tcPr marL="9525" marR="9525" marT="9525" marB="0" anchor="b"/>
                </a:tc>
                <a:tc>
                  <a:txBody>
                    <a:bodyPr/>
                    <a:lstStyle/>
                    <a:p>
                      <a:pPr algn="ctr" rtl="0" fontAlgn="b"/>
                      <a:r>
                        <a:rPr lang="sv-SE" sz="700" u="none" strike="noStrike" dirty="0">
                          <a:effectLst/>
                        </a:rPr>
                        <a:t>2022 Q2</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700" u="none" strike="noStrike" dirty="0">
                          <a:effectLst/>
                        </a:rPr>
                        <a:t>-1 year</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700" u="none" strike="noStrike" dirty="0">
                          <a:effectLst/>
                        </a:rPr>
                        <a:t>-5 </a:t>
                      </a:r>
                      <a:r>
                        <a:rPr lang="sv-SE" sz="700" u="none" strike="noStrike" dirty="0" err="1">
                          <a:effectLst/>
                        </a:rPr>
                        <a:t>years</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700" u="none" strike="noStrike" dirty="0" err="1">
                          <a:effectLst/>
                        </a:rPr>
                        <a:t>Number</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700" u="none" strike="noStrike" dirty="0" err="1">
                          <a:effectLst/>
                        </a:rPr>
                        <a:t>Ch</a:t>
                      </a:r>
                      <a:r>
                        <a:rPr lang="sv-SE" sz="700" u="none" strike="noStrike" dirty="0">
                          <a:effectLst/>
                        </a:rPr>
                        <a:t>., %</a:t>
                      </a:r>
                      <a:endParaRPr lang="sv-SE" sz="700" b="0" i="0" u="none" strike="noStrike" dirty="0">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184978">
                <a:tc>
                  <a:txBody>
                    <a:bodyPr/>
                    <a:lstStyle/>
                    <a:p>
                      <a:pPr marL="72000" algn="l" fontAlgn="b"/>
                      <a:r>
                        <a:rPr lang="sv-SE" sz="800" b="1" u="none" strike="noStrike" dirty="0">
                          <a:effectLst/>
                        </a:rPr>
                        <a:t>The Stockholm Region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7 105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-4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-26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26 430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10 </a:t>
                      </a:r>
                    </a:p>
                  </a:txBody>
                  <a:tcPr marL="9525" marR="9525" marT="9525" marB="0" anchor="ctr"/>
                </a:tc>
                <a:extLst>
                  <a:ext uri="{0D108BD9-81ED-4DB2-BD59-A6C34878D82A}">
                    <a16:rowId xmlns:a16="http://schemas.microsoft.com/office/drawing/2014/main" val="1544414373"/>
                  </a:ext>
                </a:extLst>
              </a:tr>
              <a:tr h="184978">
                <a:tc>
                  <a:txBody>
                    <a:bodyPr/>
                    <a:lstStyle/>
                    <a:p>
                      <a:pPr marL="72000" algn="l" fontAlgn="b"/>
                      <a:r>
                        <a:rPr lang="sv-SE" sz="800" b="1" u="none" strike="noStrike" dirty="0">
                          <a:effectLst/>
                        </a:rPr>
                        <a:t>Rest of Sweden</a:t>
                      </a:r>
                      <a:endParaRPr lang="sv-SE" sz="800" b="1"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5 577 </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-23</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-31</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26 439 </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-10</a:t>
                      </a:r>
                    </a:p>
                  </a:txBody>
                  <a:tcPr marL="9525" marR="9525" marT="9525" marB="0" anchor="ctr"/>
                </a:tc>
                <a:extLst>
                  <a:ext uri="{0D108BD9-81ED-4DB2-BD59-A6C34878D82A}">
                    <a16:rowId xmlns:a16="http://schemas.microsoft.com/office/drawing/2014/main" val="4178915708"/>
                  </a:ext>
                </a:extLst>
              </a:tr>
              <a:tr h="184978">
                <a:tc>
                  <a:txBody>
                    <a:bodyPr/>
                    <a:lstStyle/>
                    <a:p>
                      <a:pPr marL="72000" algn="l" fontAlgn="b"/>
                      <a:r>
                        <a:rPr lang="sv-SE" sz="800" u="none" strike="noStrike" dirty="0">
                          <a:effectLst/>
                        </a:rPr>
                        <a:t>Stockholm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3 459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13 758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extLst>
                  <a:ext uri="{0D108BD9-81ED-4DB2-BD59-A6C34878D82A}">
                    <a16:rowId xmlns:a16="http://schemas.microsoft.com/office/drawing/2014/main" val="1554613420"/>
                  </a:ext>
                </a:extLst>
              </a:tr>
              <a:tr h="184978">
                <a:tc>
                  <a:txBody>
                    <a:bodyPr/>
                    <a:lstStyle/>
                    <a:p>
                      <a:pPr marL="72000" algn="l" fontAlgn="b"/>
                      <a:r>
                        <a:rPr lang="sv-SE" sz="800" u="none" strike="noStrike" dirty="0">
                          <a:effectLst/>
                        </a:rPr>
                        <a:t>Uppsala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859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3 843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16</a:t>
                      </a:r>
                    </a:p>
                  </a:txBody>
                  <a:tcPr marL="9525" marR="9525" marT="9525" marB="0" anchor="ctr"/>
                </a:tc>
                <a:extLst>
                  <a:ext uri="{0D108BD9-81ED-4DB2-BD59-A6C34878D82A}">
                    <a16:rowId xmlns:a16="http://schemas.microsoft.com/office/drawing/2014/main" val="923977588"/>
                  </a:ext>
                </a:extLst>
              </a:tr>
              <a:tr h="184978">
                <a:tc>
                  <a:txBody>
                    <a:bodyPr/>
                    <a:lstStyle/>
                    <a:p>
                      <a:pPr marL="72000" algn="l" fontAlgn="b"/>
                      <a:r>
                        <a:rPr lang="sv-SE" sz="800" u="none" strike="noStrike" dirty="0">
                          <a:effectLst/>
                        </a:rPr>
                        <a:t>Södermanland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1 103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2 852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34</a:t>
                      </a:r>
                    </a:p>
                  </a:txBody>
                  <a:tcPr marL="9525" marR="9525" marT="9525" marB="0" anchor="ctr"/>
                </a:tc>
                <a:extLst>
                  <a:ext uri="{0D108BD9-81ED-4DB2-BD59-A6C34878D82A}">
                    <a16:rowId xmlns:a16="http://schemas.microsoft.com/office/drawing/2014/main" val="1906481131"/>
                  </a:ext>
                </a:extLst>
              </a:tr>
              <a:tr h="184978">
                <a:tc>
                  <a:txBody>
                    <a:bodyPr/>
                    <a:lstStyle/>
                    <a:p>
                      <a:pPr marL="72000" algn="l" fontAlgn="b"/>
                      <a:r>
                        <a:rPr lang="sv-SE" sz="800" u="none" strike="noStrike" dirty="0">
                          <a:effectLst/>
                        </a:rPr>
                        <a:t>Östergötland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773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2 408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74</a:t>
                      </a:r>
                    </a:p>
                  </a:txBody>
                  <a:tcPr marL="9525" marR="9525" marT="9525" marB="0" anchor="ctr"/>
                </a:tc>
                <a:extLst>
                  <a:ext uri="{0D108BD9-81ED-4DB2-BD59-A6C34878D82A}">
                    <a16:rowId xmlns:a16="http://schemas.microsoft.com/office/drawing/2014/main" val="3147949284"/>
                  </a:ext>
                </a:extLst>
              </a:tr>
              <a:tr h="184978">
                <a:tc>
                  <a:txBody>
                    <a:bodyPr/>
                    <a:lstStyle/>
                    <a:p>
                      <a:pPr marL="72000" algn="l" fontAlgn="b"/>
                      <a:r>
                        <a:rPr lang="sv-SE" sz="800" u="none" strike="noStrike" dirty="0">
                          <a:effectLst/>
                        </a:rPr>
                        <a:t>Örebro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288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575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-51</a:t>
                      </a:r>
                    </a:p>
                  </a:txBody>
                  <a:tcPr marL="9525" marR="9525" marT="9525" marB="0" anchor="ctr"/>
                </a:tc>
                <a:extLst>
                  <a:ext uri="{0D108BD9-81ED-4DB2-BD59-A6C34878D82A}">
                    <a16:rowId xmlns:a16="http://schemas.microsoft.com/office/drawing/2014/main" val="2892915560"/>
                  </a:ext>
                </a:extLst>
              </a:tr>
              <a:tr h="184978">
                <a:tc>
                  <a:txBody>
                    <a:bodyPr/>
                    <a:lstStyle/>
                    <a:p>
                      <a:pPr marL="72000" algn="l" fontAlgn="b"/>
                      <a:r>
                        <a:rPr lang="sv-SE" sz="800" u="none" strike="noStrike" dirty="0">
                          <a:effectLst/>
                        </a:rPr>
                        <a:t>Västmanland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367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1 652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a:t>
                      </a:r>
                    </a:p>
                  </a:txBody>
                  <a:tcPr marL="9525" marR="9525" marT="9525" marB="0" anchor="ctr"/>
                </a:tc>
                <a:extLst>
                  <a:ext uri="{0D108BD9-81ED-4DB2-BD59-A6C34878D82A}">
                    <a16:rowId xmlns:a16="http://schemas.microsoft.com/office/drawing/2014/main" val="3464285669"/>
                  </a:ext>
                </a:extLst>
              </a:tr>
              <a:tr h="184978">
                <a:tc>
                  <a:txBody>
                    <a:bodyPr/>
                    <a:lstStyle/>
                    <a:p>
                      <a:pPr marL="72000" algn="l" fontAlgn="b"/>
                      <a:r>
                        <a:rPr lang="sv-SE" sz="800" u="none" strike="noStrike" dirty="0">
                          <a:effectLst/>
                        </a:rPr>
                        <a:t>Dalarna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157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736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extLst>
                  <a:ext uri="{0D108BD9-81ED-4DB2-BD59-A6C34878D82A}">
                    <a16:rowId xmlns:a16="http://schemas.microsoft.com/office/drawing/2014/main" val="1690122003"/>
                  </a:ext>
                </a:extLst>
              </a:tr>
              <a:tr h="184978">
                <a:tc>
                  <a:txBody>
                    <a:bodyPr/>
                    <a:lstStyle/>
                    <a:p>
                      <a:pPr marL="72000" algn="l" fontAlgn="b"/>
                      <a:r>
                        <a:rPr lang="sv-SE" sz="800" u="none" strike="noStrike" dirty="0">
                          <a:effectLst/>
                        </a:rPr>
                        <a:t>Gävleborg County</a:t>
                      </a:r>
                      <a:endParaRPr lang="sv-SE" sz="800" b="0" i="0" u="none" strike="noStrike" dirty="0">
                        <a:solidFill>
                          <a:srgbClr val="000000"/>
                        </a:solidFill>
                        <a:effectLst/>
                        <a:latin typeface="Futura Std Book" panose="020B0502020204020303" pitchFamily="34" charset="0"/>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99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-61</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606 </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-28</a:t>
                      </a:r>
                    </a:p>
                  </a:txBody>
                  <a:tcPr marL="9525" marR="9525" marT="9525" marB="0" anchor="ctr"/>
                </a:tc>
                <a:extLst>
                  <a:ext uri="{0D108BD9-81ED-4DB2-BD59-A6C34878D82A}">
                    <a16:rowId xmlns:a16="http://schemas.microsoft.com/office/drawing/2014/main" val="2641346115"/>
                  </a:ext>
                </a:extLst>
              </a:tr>
            </a:tbl>
          </a:graphicData>
        </a:graphic>
      </p:graphicFrame>
      <p:sp>
        <p:nvSpPr>
          <p:cNvPr id="13" name="textruta 12">
            <a:extLst>
              <a:ext uri="{FF2B5EF4-FFF2-40B4-BE49-F238E27FC236}">
                <a16:creationId xmlns:a16="http://schemas.microsoft.com/office/drawing/2014/main" id="{0766511A-FDFA-42DF-ACA0-AED99E4E0315}"/>
              </a:ext>
            </a:extLst>
          </p:cNvPr>
          <p:cNvSpPr txBox="1"/>
          <p:nvPr/>
        </p:nvSpPr>
        <p:spPr>
          <a:xfrm>
            <a:off x="721637" y="5756989"/>
            <a:ext cx="1874079" cy="215444"/>
          </a:xfrm>
          <a:prstGeom prst="rect">
            <a:avLst/>
          </a:prstGeom>
          <a:noFill/>
        </p:spPr>
        <p:txBody>
          <a:bodyPr wrap="square" rtlCol="0">
            <a:spAutoFit/>
          </a:bodyPr>
          <a:lstStyle/>
          <a:p>
            <a:r>
              <a:rPr lang="sv-SE" sz="800" dirty="0"/>
              <a:t>Source: </a:t>
            </a:r>
            <a:r>
              <a:rPr lang="sv-SE" sz="800" dirty="0" err="1"/>
              <a:t>Statistics</a:t>
            </a:r>
            <a:r>
              <a:rPr lang="sv-SE" sz="800" dirty="0"/>
              <a:t> Sweden</a:t>
            </a:r>
          </a:p>
        </p:txBody>
      </p:sp>
      <p:graphicFrame>
        <p:nvGraphicFramePr>
          <p:cNvPr id="3" name="Diagram 2">
            <a:extLst>
              <a:ext uri="{FF2B5EF4-FFF2-40B4-BE49-F238E27FC236}">
                <a16:creationId xmlns:a16="http://schemas.microsoft.com/office/drawing/2014/main" id="{604145E7-2B49-4019-9851-81E5CE55E1FA}"/>
              </a:ext>
            </a:extLst>
          </p:cNvPr>
          <p:cNvGraphicFramePr>
            <a:graphicFrameLocks/>
          </p:cNvGraphicFramePr>
          <p:nvPr>
            <p:extLst>
              <p:ext uri="{D42A27DB-BD31-4B8C-83A1-F6EECF244321}">
                <p14:modId xmlns:p14="http://schemas.microsoft.com/office/powerpoint/2010/main" val="3283234808"/>
              </p:ext>
            </p:extLst>
          </p:nvPr>
        </p:nvGraphicFramePr>
        <p:xfrm>
          <a:off x="738561" y="1935085"/>
          <a:ext cx="6005883" cy="3945015"/>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072555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594EEA9-1531-4146-9599-7EF87727C2C5}"/>
              </a:ext>
            </a:extLst>
          </p:cNvPr>
          <p:cNvSpPr>
            <a:spLocks noGrp="1"/>
          </p:cNvSpPr>
          <p:nvPr>
            <p:ph type="title"/>
          </p:nvPr>
        </p:nvSpPr>
        <p:spPr>
          <a:xfrm>
            <a:off x="721634" y="342899"/>
            <a:ext cx="8426449" cy="1113955"/>
          </a:xfrm>
        </p:spPr>
        <p:txBody>
          <a:bodyPr/>
          <a:lstStyle/>
          <a:p>
            <a:r>
              <a:rPr lang="sv-SE" dirty="0"/>
              <a:t>Commercial </a:t>
            </a:r>
            <a:r>
              <a:rPr lang="sv-SE" dirty="0" err="1"/>
              <a:t>accomodations</a:t>
            </a:r>
            <a:endParaRPr lang="sv-SE" dirty="0"/>
          </a:p>
        </p:txBody>
      </p:sp>
      <p:sp>
        <p:nvSpPr>
          <p:cNvPr id="8" name="textruta 7">
            <a:extLst>
              <a:ext uri="{FF2B5EF4-FFF2-40B4-BE49-F238E27FC236}">
                <a16:creationId xmlns:a16="http://schemas.microsoft.com/office/drawing/2014/main" id="{B79D6868-AEFB-4F6E-A0E9-CF7AB0F1BC33}"/>
              </a:ext>
            </a:extLst>
          </p:cNvPr>
          <p:cNvSpPr txBox="1"/>
          <p:nvPr/>
        </p:nvSpPr>
        <p:spPr>
          <a:xfrm>
            <a:off x="721634" y="5756989"/>
            <a:ext cx="4305987" cy="215444"/>
          </a:xfrm>
          <a:prstGeom prst="rect">
            <a:avLst/>
          </a:prstGeom>
          <a:noFill/>
        </p:spPr>
        <p:txBody>
          <a:bodyPr wrap="none" rtlCol="0">
            <a:spAutoFit/>
          </a:bodyPr>
          <a:lstStyle/>
          <a:p>
            <a:r>
              <a:rPr lang="en-US" sz="800" dirty="0"/>
              <a:t>Source: Statistics Sweden and Swedish Agency for Economic and Regional Growth</a:t>
            </a:r>
            <a:endParaRPr lang="sv-SE" sz="800" dirty="0"/>
          </a:p>
        </p:txBody>
      </p:sp>
      <p:sp>
        <p:nvSpPr>
          <p:cNvPr id="10" name="Rektangel 9">
            <a:extLst>
              <a:ext uri="{FF2B5EF4-FFF2-40B4-BE49-F238E27FC236}">
                <a16:creationId xmlns:a16="http://schemas.microsoft.com/office/drawing/2014/main" id="{5172B7A3-1950-454E-A840-C9FF0842E69C}"/>
              </a:ext>
            </a:extLst>
          </p:cNvPr>
          <p:cNvSpPr/>
          <p:nvPr/>
        </p:nvSpPr>
        <p:spPr>
          <a:xfrm>
            <a:off x="6744441" y="2026297"/>
            <a:ext cx="4730008" cy="2561606"/>
          </a:xfrm>
          <a:prstGeom prst="rect">
            <a:avLst/>
          </a:prstGeom>
          <a:solidFill>
            <a:srgbClr val="FEDEE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p>
            <a:pPr algn="l"/>
            <a:endParaRPr lang="sv-SE" dirty="0">
              <a:latin typeface="+mj-lt"/>
            </a:endParaRPr>
          </a:p>
        </p:txBody>
      </p:sp>
      <p:sp>
        <p:nvSpPr>
          <p:cNvPr id="25" name="textruta 24">
            <a:extLst>
              <a:ext uri="{FF2B5EF4-FFF2-40B4-BE49-F238E27FC236}">
                <a16:creationId xmlns:a16="http://schemas.microsoft.com/office/drawing/2014/main" id="{6AEEC28D-7035-4B16-8EEC-D32667B73FBA}"/>
              </a:ext>
            </a:extLst>
          </p:cNvPr>
          <p:cNvSpPr txBox="1"/>
          <p:nvPr/>
        </p:nvSpPr>
        <p:spPr>
          <a:xfrm>
            <a:off x="717550" y="1456854"/>
            <a:ext cx="4378325" cy="707886"/>
          </a:xfrm>
          <a:prstGeom prst="rect">
            <a:avLst/>
          </a:prstGeom>
          <a:noFill/>
        </p:spPr>
        <p:txBody>
          <a:bodyPr wrap="square" rtlCol="0">
            <a:spAutoFit/>
          </a:bodyPr>
          <a:lstStyle/>
          <a:p>
            <a:r>
              <a:rPr lang="sv-SE" sz="1400" b="1" dirty="0"/>
              <a:t>Commercial </a:t>
            </a:r>
            <a:r>
              <a:rPr lang="sv-SE" sz="1400" b="1" dirty="0" err="1"/>
              <a:t>accomodations</a:t>
            </a:r>
            <a:endParaRPr lang="sv-SE" sz="1400" b="1" dirty="0"/>
          </a:p>
          <a:p>
            <a:r>
              <a:rPr lang="en-US" sz="1400" b="1" dirty="0"/>
              <a:t>(hotels, hostels, cabin villages and camp sites)</a:t>
            </a:r>
            <a:r>
              <a:rPr lang="sv-SE" sz="1400" dirty="0"/>
              <a:t/>
            </a:r>
            <a:br>
              <a:rPr lang="sv-SE" sz="1400" dirty="0"/>
            </a:br>
            <a:r>
              <a:rPr lang="sv-SE" sz="1200" dirty="0"/>
              <a:t>Index 100 = 2012 Q2</a:t>
            </a:r>
            <a:endParaRPr lang="sv-SE" sz="1400" dirty="0"/>
          </a:p>
        </p:txBody>
      </p:sp>
      <p:graphicFrame>
        <p:nvGraphicFramePr>
          <p:cNvPr id="29" name="Tabell 28">
            <a:extLst>
              <a:ext uri="{FF2B5EF4-FFF2-40B4-BE49-F238E27FC236}">
                <a16:creationId xmlns:a16="http://schemas.microsoft.com/office/drawing/2014/main" id="{7A9A587A-633F-4973-B4A2-D0E29EAC7C5E}"/>
              </a:ext>
            </a:extLst>
          </p:cNvPr>
          <p:cNvGraphicFramePr>
            <a:graphicFrameLocks noGrp="1"/>
          </p:cNvGraphicFramePr>
          <p:nvPr>
            <p:extLst>
              <p:ext uri="{D42A27DB-BD31-4B8C-83A1-F6EECF244321}">
                <p14:modId xmlns:p14="http://schemas.microsoft.com/office/powerpoint/2010/main" val="148435970"/>
              </p:ext>
            </p:extLst>
          </p:nvPr>
        </p:nvGraphicFramePr>
        <p:xfrm>
          <a:off x="6817285" y="2336805"/>
          <a:ext cx="4433811" cy="2179247"/>
        </p:xfrm>
        <a:graphic>
          <a:graphicData uri="http://schemas.openxmlformats.org/drawingml/2006/table">
            <a:tbl>
              <a:tblPr bandRow="1">
                <a:tableStyleId>{2D5ABB26-0587-4C30-8999-92F81FD0307C}</a:tableStyleId>
              </a:tblPr>
              <a:tblGrid>
                <a:gridCol w="1425171">
                  <a:extLst>
                    <a:ext uri="{9D8B030D-6E8A-4147-A177-3AD203B41FA5}">
                      <a16:colId xmlns:a16="http://schemas.microsoft.com/office/drawing/2014/main" val="1678076792"/>
                    </a:ext>
                  </a:extLst>
                </a:gridCol>
                <a:gridCol w="632954">
                  <a:extLst>
                    <a:ext uri="{9D8B030D-6E8A-4147-A177-3AD203B41FA5}">
                      <a16:colId xmlns:a16="http://schemas.microsoft.com/office/drawing/2014/main" val="2601369493"/>
                    </a:ext>
                  </a:extLst>
                </a:gridCol>
                <a:gridCol w="718081">
                  <a:extLst>
                    <a:ext uri="{9D8B030D-6E8A-4147-A177-3AD203B41FA5}">
                      <a16:colId xmlns:a16="http://schemas.microsoft.com/office/drawing/2014/main" val="2395970223"/>
                    </a:ext>
                  </a:extLst>
                </a:gridCol>
                <a:gridCol w="568481">
                  <a:extLst>
                    <a:ext uri="{9D8B030D-6E8A-4147-A177-3AD203B41FA5}">
                      <a16:colId xmlns:a16="http://schemas.microsoft.com/office/drawing/2014/main" val="3235649811"/>
                    </a:ext>
                  </a:extLst>
                </a:gridCol>
                <a:gridCol w="518615">
                  <a:extLst>
                    <a:ext uri="{9D8B030D-6E8A-4147-A177-3AD203B41FA5}">
                      <a16:colId xmlns:a16="http://schemas.microsoft.com/office/drawing/2014/main" val="1050073455"/>
                    </a:ext>
                  </a:extLst>
                </a:gridCol>
                <a:gridCol w="570509">
                  <a:extLst>
                    <a:ext uri="{9D8B030D-6E8A-4147-A177-3AD203B41FA5}">
                      <a16:colId xmlns:a16="http://schemas.microsoft.com/office/drawing/2014/main" val="3827523272"/>
                    </a:ext>
                  </a:extLst>
                </a:gridCol>
              </a:tblGrid>
              <a:tr h="194991">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700" u="none" strike="noStrike" dirty="0">
                          <a:effectLst/>
                        </a:rPr>
                        <a:t>2022 Q2</a:t>
                      </a:r>
                      <a:endParaRPr lang="sv-SE" sz="700" b="0" i="0" u="none" strike="noStrike" dirty="0">
                        <a:solidFill>
                          <a:srgbClr val="000000"/>
                        </a:solidFill>
                        <a:effectLst/>
                        <a:latin typeface="Futura Std Book" panose="020B0502020204020303" pitchFamily="34" charset="0"/>
                      </a:endParaRPr>
                    </a:p>
                  </a:txBody>
                  <a:tcPr marL="9525" marR="9525" marT="9525" marB="0" anchor="b"/>
                </a:tc>
                <a:tc gridSpan="2">
                  <a:txBody>
                    <a:bodyPr/>
                    <a:lstStyle/>
                    <a:p>
                      <a:pPr algn="ctr" fontAlgn="b"/>
                      <a:r>
                        <a:rPr lang="sv-SE" sz="700" u="none" strike="noStrike" dirty="0">
                          <a:effectLst/>
                        </a:rPr>
                        <a:t>Change (%)</a:t>
                      </a:r>
                      <a:endParaRPr lang="sv-SE" sz="700" b="0" i="0" u="none" strike="noStrike" dirty="0">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lnL>
                      <a:noFill/>
                    </a:lnL>
                    <a:lnR>
                      <a:noFill/>
                    </a:lnR>
                    <a:lnT w="12700" cap="flat" cmpd="sng" algn="ctr">
                      <a:noFill/>
                      <a:prstDash val="solid"/>
                      <a:round/>
                      <a:headEnd type="none" w="med" len="med"/>
                      <a:tailEnd type="none" w="med" len="med"/>
                    </a:lnT>
                    <a:lnB>
                      <a:noFill/>
                    </a:lnB>
                    <a:lnTlToBr w="12700" cmpd="sng">
                      <a:noFill/>
                      <a:prstDash val="solid"/>
                    </a:lnTlToBr>
                    <a:lnBlToTr w="12700" cmpd="sng">
                      <a:noFill/>
                      <a:prstDash val="solid"/>
                    </a:lnBlToTr>
                  </a:tcPr>
                </a:tc>
                <a:tc gridSpan="2">
                  <a:txBody>
                    <a:bodyPr/>
                    <a:lstStyle/>
                    <a:p>
                      <a:pPr algn="ctr" fontAlgn="b"/>
                      <a:r>
                        <a:rPr lang="sv-SE" sz="700" u="none" strike="noStrike" dirty="0">
                          <a:effectLst/>
                        </a:rPr>
                        <a:t>R12*</a:t>
                      </a:r>
                      <a:endParaRPr lang="sv-SE" sz="700" b="0" i="0" u="none" strike="noStrike" dirty="0">
                        <a:solidFill>
                          <a:srgbClr val="000000"/>
                        </a:solidFill>
                        <a:effectLst/>
                        <a:latin typeface="Futura Std Book" panose="020B0502020204020303" pitchFamily="34" charset="0"/>
                      </a:endParaRPr>
                    </a:p>
                  </a:txBody>
                  <a:tcPr marL="9525" marR="9525" marT="9525" marB="0" anchor="b"/>
                </a:tc>
                <a:tc hMerge="1">
                  <a:txBody>
                    <a:bodyPr/>
                    <a:lstStyle/>
                    <a:p>
                      <a:endParaRPr lang="sv-SE"/>
                    </a:p>
                  </a:txBody>
                  <a:tcPr/>
                </a:tc>
                <a:extLst>
                  <a:ext uri="{0D108BD9-81ED-4DB2-BD59-A6C34878D82A}">
                    <a16:rowId xmlns:a16="http://schemas.microsoft.com/office/drawing/2014/main" val="240735732"/>
                  </a:ext>
                </a:extLst>
              </a:tr>
              <a:tr h="146398">
                <a:tc>
                  <a:txBody>
                    <a:bodyPr/>
                    <a:lstStyle/>
                    <a:p>
                      <a:pPr marL="72000" algn="l" fontAlgn="b"/>
                      <a:endParaRPr lang="sv-SE" sz="800" b="0" i="0" u="none" strike="noStrike" dirty="0">
                        <a:solidFill>
                          <a:srgbClr val="000000"/>
                        </a:solidFill>
                        <a:effectLst/>
                        <a:latin typeface="Futura Std Book" panose="020B0502020204020303"/>
                      </a:endParaRPr>
                    </a:p>
                  </a:txBody>
                  <a:tcPr marL="0" marR="0" marT="0" marB="0" anchor="b"/>
                </a:tc>
                <a:tc>
                  <a:txBody>
                    <a:bodyPr/>
                    <a:lstStyle/>
                    <a:p>
                      <a:pPr algn="ctr" rtl="0" fontAlgn="b"/>
                      <a:r>
                        <a:rPr lang="sv-SE" sz="600" u="none" strike="noStrike" dirty="0">
                          <a:effectLst/>
                        </a:rPr>
                        <a:t>(</a:t>
                      </a:r>
                      <a:r>
                        <a:rPr lang="sv-SE" sz="600" u="none" strike="noStrike" dirty="0" err="1">
                          <a:effectLst/>
                        </a:rPr>
                        <a:t>thousands</a:t>
                      </a:r>
                      <a:r>
                        <a:rPr lang="sv-SE" sz="600" u="none" strike="noStrike" dirty="0">
                          <a:effectLst/>
                        </a:rPr>
                        <a:t>)</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u="none" strike="noStrike" dirty="0">
                          <a:effectLst/>
                        </a:rPr>
                        <a:t>-1 year</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rtl="0" fontAlgn="b"/>
                      <a:r>
                        <a:rPr lang="sv-SE" sz="700" u="none" strike="noStrike" dirty="0">
                          <a:effectLst/>
                        </a:rPr>
                        <a:t>-5 </a:t>
                      </a:r>
                      <a:r>
                        <a:rPr lang="sv-SE" sz="700" u="none" strike="noStrike" dirty="0" err="1">
                          <a:effectLst/>
                        </a:rPr>
                        <a:t>years</a:t>
                      </a:r>
                      <a:endParaRPr lang="sv-SE" sz="7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600" u="none" strike="noStrike" dirty="0">
                          <a:effectLst/>
                        </a:rPr>
                        <a:t>(</a:t>
                      </a:r>
                      <a:r>
                        <a:rPr lang="sv-SE" sz="600" u="none" strike="noStrike" dirty="0" err="1">
                          <a:effectLst/>
                        </a:rPr>
                        <a:t>thousands</a:t>
                      </a:r>
                      <a:r>
                        <a:rPr lang="sv-SE" sz="600" u="none" strike="noStrike" dirty="0">
                          <a:effectLst/>
                        </a:rPr>
                        <a:t>)</a:t>
                      </a:r>
                      <a:endParaRPr lang="sv-SE" sz="600" b="0" i="0" u="none" strike="noStrike" dirty="0">
                        <a:solidFill>
                          <a:srgbClr val="000000"/>
                        </a:solidFill>
                        <a:effectLst/>
                        <a:latin typeface="Futura Std Book" panose="020B0502020204020303" pitchFamily="34" charset="0"/>
                      </a:endParaRPr>
                    </a:p>
                  </a:txBody>
                  <a:tcPr marL="9525" marR="9525" marT="9525" marB="0" anchor="b"/>
                </a:tc>
                <a:tc>
                  <a:txBody>
                    <a:bodyPr/>
                    <a:lstStyle/>
                    <a:p>
                      <a:pPr algn="ctr" fontAlgn="b"/>
                      <a:r>
                        <a:rPr lang="sv-SE" sz="700" u="none" strike="noStrike" dirty="0" err="1">
                          <a:effectLst/>
                        </a:rPr>
                        <a:t>Ch</a:t>
                      </a:r>
                      <a:r>
                        <a:rPr lang="sv-SE" sz="700" u="none" strike="noStrike" dirty="0">
                          <a:effectLst/>
                        </a:rPr>
                        <a:t>., %</a:t>
                      </a:r>
                      <a:endParaRPr lang="sv-SE" sz="700" b="0" i="0" u="none" strike="noStrike" dirty="0">
                        <a:solidFill>
                          <a:srgbClr val="000000"/>
                        </a:solidFill>
                        <a:effectLst/>
                        <a:latin typeface="Futura Std Book" panose="020B0502020204020303" pitchFamily="34" charset="0"/>
                      </a:endParaRPr>
                    </a:p>
                  </a:txBody>
                  <a:tcPr marL="9525" marR="9525" marT="9525" marB="0" anchor="b"/>
                </a:tc>
                <a:extLst>
                  <a:ext uri="{0D108BD9-81ED-4DB2-BD59-A6C34878D82A}">
                    <a16:rowId xmlns:a16="http://schemas.microsoft.com/office/drawing/2014/main" val="1194244375"/>
                  </a:ext>
                </a:extLst>
              </a:tr>
              <a:tr h="167078">
                <a:tc>
                  <a:txBody>
                    <a:bodyPr/>
                    <a:lstStyle/>
                    <a:p>
                      <a:pPr marL="72000" algn="l" fontAlgn="ctr"/>
                      <a:r>
                        <a:rPr lang="sv-SE" sz="700" b="1" u="none" strike="noStrike" dirty="0">
                          <a:effectLst/>
                        </a:rPr>
                        <a:t>The Stockholm Region</a:t>
                      </a:r>
                      <a:endParaRPr lang="sv-SE" sz="700" b="1"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5 779 </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108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12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20 074 </a:t>
                      </a:r>
                    </a:p>
                  </a:txBody>
                  <a:tcPr marL="9525" marR="9525" marT="9525" marB="0" anchor="ctr"/>
                </a:tc>
                <a:tc>
                  <a:txBody>
                    <a:bodyPr/>
                    <a:lstStyle/>
                    <a:p>
                      <a:pPr algn="ctr" rtl="0" fontAlgn="ctr"/>
                      <a:r>
                        <a:rPr lang="sv-SE" sz="800" b="1" i="0" u="none" strike="noStrike">
                          <a:solidFill>
                            <a:srgbClr val="000000"/>
                          </a:solidFill>
                          <a:effectLst/>
                          <a:latin typeface="Futura Std Book" panose="020B0502020204020303"/>
                        </a:rPr>
                        <a:t>74 </a:t>
                      </a:r>
                    </a:p>
                  </a:txBody>
                  <a:tcPr marL="9525" marR="9525" marT="9525" marB="0" anchor="ctr"/>
                </a:tc>
                <a:extLst>
                  <a:ext uri="{0D108BD9-81ED-4DB2-BD59-A6C34878D82A}">
                    <a16:rowId xmlns:a16="http://schemas.microsoft.com/office/drawing/2014/main" val="1544414373"/>
                  </a:ext>
                </a:extLst>
              </a:tr>
              <a:tr h="167078">
                <a:tc>
                  <a:txBody>
                    <a:bodyPr/>
                    <a:lstStyle/>
                    <a:p>
                      <a:pPr marL="72000" algn="l" fontAlgn="ctr"/>
                      <a:r>
                        <a:rPr lang="sv-SE" sz="700" b="0" i="1" u="none" strike="noStrike" dirty="0">
                          <a:effectLst/>
                        </a:rPr>
                        <a:t>Of </a:t>
                      </a:r>
                      <a:r>
                        <a:rPr lang="sv-SE" sz="700" b="0" i="1" u="none" strike="noStrike" dirty="0" err="1">
                          <a:effectLst/>
                        </a:rPr>
                        <a:t>which</a:t>
                      </a:r>
                      <a:r>
                        <a:rPr lang="sv-SE" sz="700" b="0" i="1" u="none" strike="noStrike" dirty="0">
                          <a:effectLst/>
                        </a:rPr>
                        <a:t> </a:t>
                      </a:r>
                      <a:r>
                        <a:rPr lang="sv-SE" sz="700" b="0" i="1" u="none" strike="noStrike" dirty="0" err="1">
                          <a:effectLst/>
                        </a:rPr>
                        <a:t>foreign</a:t>
                      </a:r>
                      <a:r>
                        <a:rPr lang="sv-SE" sz="700" b="0" i="1" u="none" strike="noStrike" dirty="0">
                          <a:effectLst/>
                        </a:rPr>
                        <a:t>**</a:t>
                      </a:r>
                      <a:endParaRPr lang="sv-SE" sz="700" b="0" i="1"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1" u="none" strike="noStrike">
                          <a:solidFill>
                            <a:srgbClr val="000000"/>
                          </a:solidFill>
                          <a:effectLst/>
                          <a:latin typeface="Futura Std Book" panose="020B0502020204020303"/>
                        </a:rPr>
                        <a:t>1 331 </a:t>
                      </a:r>
                    </a:p>
                  </a:txBody>
                  <a:tcPr marL="9525" marR="9525" marT="9525" marB="0" anchor="ctr"/>
                </a:tc>
                <a:tc>
                  <a:txBody>
                    <a:bodyPr/>
                    <a:lstStyle/>
                    <a:p>
                      <a:pPr algn="ctr" rtl="0" fontAlgn="ctr"/>
                      <a:r>
                        <a:rPr lang="sv-SE" sz="800" b="0" i="1" u="none" strike="noStrike">
                          <a:solidFill>
                            <a:srgbClr val="000000"/>
                          </a:solidFill>
                          <a:effectLst/>
                          <a:latin typeface="Futura Std Book" panose="020B0502020204020303"/>
                        </a:rPr>
                        <a:t>306</a:t>
                      </a:r>
                    </a:p>
                  </a:txBody>
                  <a:tcPr marL="9525" marR="9525" marT="9525" marB="0" anchor="ctr"/>
                </a:tc>
                <a:tc>
                  <a:txBody>
                    <a:bodyPr/>
                    <a:lstStyle/>
                    <a:p>
                      <a:pPr algn="ctr" rtl="0" fontAlgn="ctr"/>
                      <a:r>
                        <a:rPr lang="sv-SE" sz="800" b="0" i="1" u="none" strike="noStrike" dirty="0">
                          <a:solidFill>
                            <a:srgbClr val="000000"/>
                          </a:solidFill>
                          <a:effectLst/>
                          <a:latin typeface="Futura Std Book" panose="020B0502020204020303"/>
                        </a:rPr>
                        <a:t>-19</a:t>
                      </a:r>
                    </a:p>
                  </a:txBody>
                  <a:tcPr marL="9525" marR="9525" marT="9525" marB="0" anchor="ctr"/>
                </a:tc>
                <a:tc>
                  <a:txBody>
                    <a:bodyPr/>
                    <a:lstStyle/>
                    <a:p>
                      <a:pPr algn="ctr" rtl="0" fontAlgn="ctr"/>
                      <a:r>
                        <a:rPr lang="sv-SE" sz="800" b="0" i="1" u="none" strike="noStrike">
                          <a:solidFill>
                            <a:srgbClr val="000000"/>
                          </a:solidFill>
                          <a:effectLst/>
                          <a:latin typeface="Futura Std Book" panose="020B0502020204020303"/>
                        </a:rPr>
                        <a:t>3 769 </a:t>
                      </a:r>
                    </a:p>
                  </a:txBody>
                  <a:tcPr marL="9525" marR="9525" marT="9525" marB="0" anchor="ctr"/>
                </a:tc>
                <a:tc>
                  <a:txBody>
                    <a:bodyPr/>
                    <a:lstStyle/>
                    <a:p>
                      <a:pPr algn="ctr" rtl="0" fontAlgn="ctr"/>
                      <a:r>
                        <a:rPr lang="sv-SE" sz="800" b="0" i="1" u="none" strike="noStrike">
                          <a:solidFill>
                            <a:srgbClr val="000000"/>
                          </a:solidFill>
                          <a:effectLst/>
                          <a:latin typeface="Futura Std Book" panose="020B0502020204020303"/>
                        </a:rPr>
                        <a:t>159</a:t>
                      </a:r>
                    </a:p>
                  </a:txBody>
                  <a:tcPr marL="9525" marR="9525" marT="9525" marB="0" anchor="ctr"/>
                </a:tc>
                <a:extLst>
                  <a:ext uri="{0D108BD9-81ED-4DB2-BD59-A6C34878D82A}">
                    <a16:rowId xmlns:a16="http://schemas.microsoft.com/office/drawing/2014/main" val="4178915708"/>
                  </a:ext>
                </a:extLst>
              </a:tr>
              <a:tr h="167078">
                <a:tc>
                  <a:txBody>
                    <a:bodyPr/>
                    <a:lstStyle/>
                    <a:p>
                      <a:pPr marL="72000" algn="l" fontAlgn="ctr"/>
                      <a:r>
                        <a:rPr lang="sv-SE" sz="700" b="1" u="none" strike="noStrike" dirty="0">
                          <a:effectLst/>
                        </a:rPr>
                        <a:t>Rest of Sweden</a:t>
                      </a:r>
                      <a:endParaRPr lang="sv-SE" sz="700" b="1"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6 379 </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70</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16</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23 582 </a:t>
                      </a:r>
                    </a:p>
                  </a:txBody>
                  <a:tcPr marL="9525" marR="9525" marT="9525" marB="0" anchor="ctr"/>
                </a:tc>
                <a:tc>
                  <a:txBody>
                    <a:bodyPr/>
                    <a:lstStyle/>
                    <a:p>
                      <a:pPr algn="ctr" rtl="0" fontAlgn="ctr"/>
                      <a:r>
                        <a:rPr lang="sv-SE" sz="800" b="1" i="0" u="none" strike="noStrike" dirty="0">
                          <a:solidFill>
                            <a:srgbClr val="000000"/>
                          </a:solidFill>
                          <a:effectLst/>
                          <a:latin typeface="Futura Std Book" panose="020B0502020204020303"/>
                        </a:rPr>
                        <a:t>54</a:t>
                      </a:r>
                    </a:p>
                  </a:txBody>
                  <a:tcPr marL="9525" marR="9525" marT="9525" marB="0" anchor="ctr"/>
                </a:tc>
                <a:extLst>
                  <a:ext uri="{0D108BD9-81ED-4DB2-BD59-A6C34878D82A}">
                    <a16:rowId xmlns:a16="http://schemas.microsoft.com/office/drawing/2014/main" val="1554613420"/>
                  </a:ext>
                </a:extLst>
              </a:tr>
              <a:tr h="167078">
                <a:tc>
                  <a:txBody>
                    <a:bodyPr/>
                    <a:lstStyle/>
                    <a:p>
                      <a:pPr marL="72000" algn="l" fontAlgn="ctr"/>
                      <a:r>
                        <a:rPr lang="sv-SE" sz="700" u="none" strike="noStrike" dirty="0">
                          <a:effectLst/>
                        </a:rPr>
                        <a:t>Stockholm County</a:t>
                      </a:r>
                      <a:endParaRPr lang="sv-SE" sz="7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3 827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150</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11 898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101</a:t>
                      </a:r>
                    </a:p>
                  </a:txBody>
                  <a:tcPr marL="9525" marR="9525" marT="9525" marB="0" anchor="ctr"/>
                </a:tc>
                <a:extLst>
                  <a:ext uri="{0D108BD9-81ED-4DB2-BD59-A6C34878D82A}">
                    <a16:rowId xmlns:a16="http://schemas.microsoft.com/office/drawing/2014/main" val="923977588"/>
                  </a:ext>
                </a:extLst>
              </a:tr>
              <a:tr h="167078">
                <a:tc>
                  <a:txBody>
                    <a:bodyPr/>
                    <a:lstStyle/>
                    <a:p>
                      <a:pPr marL="72000" algn="l" fontAlgn="ctr"/>
                      <a:r>
                        <a:rPr lang="sv-SE" sz="700" u="none" strike="noStrike" dirty="0">
                          <a:effectLst/>
                        </a:rPr>
                        <a:t>Uppsala County</a:t>
                      </a:r>
                      <a:endParaRPr lang="sv-SE" sz="7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236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119</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809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76</a:t>
                      </a:r>
                    </a:p>
                  </a:txBody>
                  <a:tcPr marL="9525" marR="9525" marT="9525" marB="0" anchor="ctr"/>
                </a:tc>
                <a:extLst>
                  <a:ext uri="{0D108BD9-81ED-4DB2-BD59-A6C34878D82A}">
                    <a16:rowId xmlns:a16="http://schemas.microsoft.com/office/drawing/2014/main" val="1906481131"/>
                  </a:ext>
                </a:extLst>
              </a:tr>
              <a:tr h="167078">
                <a:tc>
                  <a:txBody>
                    <a:bodyPr/>
                    <a:lstStyle/>
                    <a:p>
                      <a:pPr marL="72000" algn="l" fontAlgn="ctr"/>
                      <a:r>
                        <a:rPr lang="sv-SE" sz="700" u="none" strike="noStrike" dirty="0">
                          <a:effectLst/>
                        </a:rPr>
                        <a:t>Södermanland County</a:t>
                      </a:r>
                      <a:endParaRPr lang="sv-SE" sz="7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214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54</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760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41</a:t>
                      </a:r>
                    </a:p>
                  </a:txBody>
                  <a:tcPr marL="9525" marR="9525" marT="9525" marB="0" anchor="ctr"/>
                </a:tc>
                <a:extLst>
                  <a:ext uri="{0D108BD9-81ED-4DB2-BD59-A6C34878D82A}">
                    <a16:rowId xmlns:a16="http://schemas.microsoft.com/office/drawing/2014/main" val="3147949284"/>
                  </a:ext>
                </a:extLst>
              </a:tr>
              <a:tr h="167078">
                <a:tc>
                  <a:txBody>
                    <a:bodyPr/>
                    <a:lstStyle/>
                    <a:p>
                      <a:pPr marL="72000" algn="l" fontAlgn="ctr"/>
                      <a:r>
                        <a:rPr lang="sv-SE" sz="700" u="none" strike="noStrike" dirty="0">
                          <a:effectLst/>
                        </a:rPr>
                        <a:t>Östergötland County</a:t>
                      </a:r>
                      <a:endParaRPr lang="sv-SE" sz="7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450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66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26</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1 566 </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51</a:t>
                      </a:r>
                    </a:p>
                  </a:txBody>
                  <a:tcPr marL="9525" marR="9525" marT="9525" marB="0" anchor="ctr"/>
                </a:tc>
                <a:extLst>
                  <a:ext uri="{0D108BD9-81ED-4DB2-BD59-A6C34878D82A}">
                    <a16:rowId xmlns:a16="http://schemas.microsoft.com/office/drawing/2014/main" val="2892915560"/>
                  </a:ext>
                </a:extLst>
              </a:tr>
              <a:tr h="167078">
                <a:tc>
                  <a:txBody>
                    <a:bodyPr/>
                    <a:lstStyle/>
                    <a:p>
                      <a:pPr marL="72000" algn="l" fontAlgn="ctr"/>
                      <a:r>
                        <a:rPr lang="sv-SE" sz="700" u="none" strike="noStrike" dirty="0">
                          <a:effectLst/>
                        </a:rPr>
                        <a:t>Örebro County</a:t>
                      </a:r>
                      <a:endParaRPr lang="sv-SE" sz="7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228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90</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791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54</a:t>
                      </a:r>
                    </a:p>
                  </a:txBody>
                  <a:tcPr marL="9525" marR="9525" marT="9525" marB="0" anchor="ctr"/>
                </a:tc>
                <a:extLst>
                  <a:ext uri="{0D108BD9-81ED-4DB2-BD59-A6C34878D82A}">
                    <a16:rowId xmlns:a16="http://schemas.microsoft.com/office/drawing/2014/main" val="3464285669"/>
                  </a:ext>
                </a:extLst>
              </a:tr>
              <a:tr h="167078">
                <a:tc>
                  <a:txBody>
                    <a:bodyPr/>
                    <a:lstStyle/>
                    <a:p>
                      <a:pPr marL="72000" algn="l" fontAlgn="ctr"/>
                      <a:r>
                        <a:rPr lang="sv-SE" sz="700" u="none" strike="noStrike" dirty="0">
                          <a:effectLst/>
                        </a:rPr>
                        <a:t>Västmanland County</a:t>
                      </a:r>
                      <a:endParaRPr lang="sv-SE" sz="7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201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57</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58</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731 </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51</a:t>
                      </a:r>
                    </a:p>
                  </a:txBody>
                  <a:tcPr marL="9525" marR="9525" marT="9525" marB="0" anchor="ctr"/>
                </a:tc>
                <a:extLst>
                  <a:ext uri="{0D108BD9-81ED-4DB2-BD59-A6C34878D82A}">
                    <a16:rowId xmlns:a16="http://schemas.microsoft.com/office/drawing/2014/main" val="1690122003"/>
                  </a:ext>
                </a:extLst>
              </a:tr>
              <a:tr h="167078">
                <a:tc>
                  <a:txBody>
                    <a:bodyPr/>
                    <a:lstStyle/>
                    <a:p>
                      <a:pPr marL="72000" algn="l" fontAlgn="ctr"/>
                      <a:r>
                        <a:rPr lang="sv-SE" sz="700" u="none" strike="noStrike" dirty="0">
                          <a:effectLst/>
                        </a:rPr>
                        <a:t>Dalarna County</a:t>
                      </a:r>
                      <a:endParaRPr lang="sv-SE" sz="7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424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5</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2 650 </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34</a:t>
                      </a:r>
                    </a:p>
                  </a:txBody>
                  <a:tcPr marL="9525" marR="9525" marT="9525" marB="0" anchor="ctr"/>
                </a:tc>
                <a:extLst>
                  <a:ext uri="{0D108BD9-81ED-4DB2-BD59-A6C34878D82A}">
                    <a16:rowId xmlns:a16="http://schemas.microsoft.com/office/drawing/2014/main" val="2641346115"/>
                  </a:ext>
                </a:extLst>
              </a:tr>
              <a:tr h="167078">
                <a:tc>
                  <a:txBody>
                    <a:bodyPr/>
                    <a:lstStyle/>
                    <a:p>
                      <a:pPr marL="72000" algn="l" fontAlgn="ctr"/>
                      <a:r>
                        <a:rPr lang="sv-SE" sz="700" u="none" strike="noStrike" dirty="0">
                          <a:effectLst/>
                        </a:rPr>
                        <a:t>Gävleborg County</a:t>
                      </a:r>
                      <a:endParaRPr lang="sv-SE" sz="700" b="0" i="0" u="none" strike="noStrike" dirty="0">
                        <a:solidFill>
                          <a:srgbClr val="000000"/>
                        </a:solidFill>
                        <a:effectLst/>
                        <a:latin typeface="Futura Std Book" panose="020B0502020204020303"/>
                      </a:endParaRP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198 </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42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22</a:t>
                      </a:r>
                    </a:p>
                  </a:txBody>
                  <a:tcPr marL="9525" marR="9525" marT="9525" marB="0" anchor="ctr"/>
                </a:tc>
                <a:tc>
                  <a:txBody>
                    <a:bodyPr/>
                    <a:lstStyle/>
                    <a:p>
                      <a:pPr algn="ctr" rtl="0" fontAlgn="ctr"/>
                      <a:r>
                        <a:rPr lang="sv-SE" sz="800" b="0" i="0" u="none" strike="noStrike">
                          <a:solidFill>
                            <a:srgbClr val="000000"/>
                          </a:solidFill>
                          <a:effectLst/>
                          <a:latin typeface="Futura Std Book" panose="020B0502020204020303"/>
                        </a:rPr>
                        <a:t>868 </a:t>
                      </a:r>
                    </a:p>
                  </a:txBody>
                  <a:tcPr marL="9525" marR="9525" marT="9525" marB="0" anchor="ctr"/>
                </a:tc>
                <a:tc>
                  <a:txBody>
                    <a:bodyPr/>
                    <a:lstStyle/>
                    <a:p>
                      <a:pPr algn="ctr" rtl="0" fontAlgn="ctr"/>
                      <a:r>
                        <a:rPr lang="sv-SE" sz="800" b="0" i="0" u="none" strike="noStrike" dirty="0">
                          <a:solidFill>
                            <a:srgbClr val="000000"/>
                          </a:solidFill>
                          <a:effectLst/>
                          <a:latin typeface="Futura Std Book" panose="020B0502020204020303"/>
                        </a:rPr>
                        <a:t>40</a:t>
                      </a:r>
                    </a:p>
                  </a:txBody>
                  <a:tcPr marL="9525" marR="9525" marT="9525" marB="0" anchor="ctr"/>
                </a:tc>
                <a:extLst>
                  <a:ext uri="{0D108BD9-81ED-4DB2-BD59-A6C34878D82A}">
                    <a16:rowId xmlns:a16="http://schemas.microsoft.com/office/drawing/2014/main" val="2026898791"/>
                  </a:ext>
                </a:extLst>
              </a:tr>
            </a:tbl>
          </a:graphicData>
        </a:graphic>
      </p:graphicFrame>
      <p:sp>
        <p:nvSpPr>
          <p:cNvPr id="12" name="textruta 11">
            <a:extLst>
              <a:ext uri="{FF2B5EF4-FFF2-40B4-BE49-F238E27FC236}">
                <a16:creationId xmlns:a16="http://schemas.microsoft.com/office/drawing/2014/main" id="{9D5C2097-1824-450A-A8D0-DCB1C5C37150}"/>
              </a:ext>
            </a:extLst>
          </p:cNvPr>
          <p:cNvSpPr txBox="1"/>
          <p:nvPr/>
        </p:nvSpPr>
        <p:spPr>
          <a:xfrm>
            <a:off x="6744440" y="2064950"/>
            <a:ext cx="2671649" cy="276999"/>
          </a:xfrm>
          <a:prstGeom prst="rect">
            <a:avLst/>
          </a:prstGeom>
          <a:noFill/>
        </p:spPr>
        <p:txBody>
          <a:bodyPr wrap="square" rtlCol="0">
            <a:spAutoFit/>
          </a:bodyPr>
          <a:lstStyle/>
          <a:p>
            <a:r>
              <a:rPr lang="sv-SE" sz="1200" b="1" dirty="0">
                <a:latin typeface="+mj-lt"/>
                <a:cs typeface="Arial" panose="020B0604020202020204" pitchFamily="34" charset="0"/>
              </a:rPr>
              <a:t>Commercial </a:t>
            </a:r>
            <a:r>
              <a:rPr lang="sv-SE" sz="1200" b="1" dirty="0" err="1">
                <a:latin typeface="+mj-lt"/>
                <a:cs typeface="Arial" panose="020B0604020202020204" pitchFamily="34" charset="0"/>
              </a:rPr>
              <a:t>accomodations</a:t>
            </a:r>
            <a:endParaRPr lang="sv-SE" sz="1200" b="1" dirty="0">
              <a:latin typeface="+mj-lt"/>
              <a:cs typeface="Arial" panose="020B0604020202020204" pitchFamily="34" charset="0"/>
            </a:endParaRPr>
          </a:p>
        </p:txBody>
      </p:sp>
      <p:sp>
        <p:nvSpPr>
          <p:cNvPr id="14" name="textruta 13">
            <a:extLst>
              <a:ext uri="{FF2B5EF4-FFF2-40B4-BE49-F238E27FC236}">
                <a16:creationId xmlns:a16="http://schemas.microsoft.com/office/drawing/2014/main" id="{C38BCD5F-2ABD-45A9-B37F-A4E26C563DA6}"/>
              </a:ext>
            </a:extLst>
          </p:cNvPr>
          <p:cNvSpPr txBox="1"/>
          <p:nvPr/>
        </p:nvSpPr>
        <p:spPr>
          <a:xfrm>
            <a:off x="9692282" y="4587903"/>
            <a:ext cx="2144883" cy="184666"/>
          </a:xfrm>
          <a:prstGeom prst="rect">
            <a:avLst/>
          </a:prstGeom>
          <a:noFill/>
        </p:spPr>
        <p:txBody>
          <a:bodyPr wrap="square" rtlCol="0">
            <a:spAutoFit/>
          </a:bodyPr>
          <a:lstStyle/>
          <a:p>
            <a:r>
              <a:rPr lang="sv-SE" sz="600" dirty="0"/>
              <a:t>* </a:t>
            </a:r>
            <a:r>
              <a:rPr lang="sv-SE" sz="600" dirty="0" err="1"/>
              <a:t>Development</a:t>
            </a:r>
            <a:r>
              <a:rPr lang="sv-SE" sz="600" dirty="0"/>
              <a:t> last </a:t>
            </a:r>
            <a:r>
              <a:rPr lang="sv-SE" sz="600" dirty="0" err="1"/>
              <a:t>four</a:t>
            </a:r>
            <a:r>
              <a:rPr lang="sv-SE" sz="600" dirty="0"/>
              <a:t> </a:t>
            </a:r>
            <a:r>
              <a:rPr lang="sv-SE" sz="600" dirty="0" err="1"/>
              <a:t>quarters</a:t>
            </a:r>
            <a:endParaRPr lang="sv-SE" sz="600" dirty="0"/>
          </a:p>
        </p:txBody>
      </p:sp>
      <p:sp>
        <p:nvSpPr>
          <p:cNvPr id="15" name="textruta 14">
            <a:extLst>
              <a:ext uri="{FF2B5EF4-FFF2-40B4-BE49-F238E27FC236}">
                <a16:creationId xmlns:a16="http://schemas.microsoft.com/office/drawing/2014/main" id="{EC7AE594-656D-4358-938D-9B6C1B7BB68B}"/>
              </a:ext>
            </a:extLst>
          </p:cNvPr>
          <p:cNvSpPr txBox="1"/>
          <p:nvPr/>
        </p:nvSpPr>
        <p:spPr>
          <a:xfrm>
            <a:off x="9692282" y="4806078"/>
            <a:ext cx="1909497" cy="184666"/>
          </a:xfrm>
          <a:prstGeom prst="rect">
            <a:avLst/>
          </a:prstGeom>
          <a:noFill/>
        </p:spPr>
        <p:txBody>
          <a:bodyPr wrap="none" rtlCol="0">
            <a:spAutoFit/>
          </a:bodyPr>
          <a:lstStyle/>
          <a:p>
            <a:r>
              <a:rPr lang="sv-SE" sz="600" dirty="0"/>
              <a:t>** </a:t>
            </a:r>
            <a:r>
              <a:rPr lang="sv-SE" sz="600" dirty="0" err="1"/>
              <a:t>Foreign</a:t>
            </a:r>
            <a:r>
              <a:rPr lang="sv-SE" sz="600" dirty="0"/>
              <a:t> </a:t>
            </a:r>
            <a:r>
              <a:rPr lang="sv-SE" sz="600" dirty="0" err="1"/>
              <a:t>accomodations</a:t>
            </a:r>
            <a:r>
              <a:rPr lang="sv-SE" sz="600" dirty="0"/>
              <a:t> </a:t>
            </a:r>
            <a:r>
              <a:rPr lang="sv-SE" sz="600" dirty="0" err="1"/>
              <a:t>excluding</a:t>
            </a:r>
            <a:r>
              <a:rPr lang="sv-SE" sz="600" dirty="0"/>
              <a:t> camping</a:t>
            </a:r>
          </a:p>
        </p:txBody>
      </p:sp>
      <p:graphicFrame>
        <p:nvGraphicFramePr>
          <p:cNvPr id="3" name="Diagram 2">
            <a:extLst>
              <a:ext uri="{FF2B5EF4-FFF2-40B4-BE49-F238E27FC236}">
                <a16:creationId xmlns:a16="http://schemas.microsoft.com/office/drawing/2014/main" id="{EFC8BA24-1B3E-45C0-BE64-5994D8FFA424}"/>
              </a:ext>
            </a:extLst>
          </p:cNvPr>
          <p:cNvGraphicFramePr>
            <a:graphicFrameLocks/>
          </p:cNvGraphicFramePr>
          <p:nvPr>
            <p:extLst>
              <p:ext uri="{D42A27DB-BD31-4B8C-83A1-F6EECF244321}">
                <p14:modId xmlns:p14="http://schemas.microsoft.com/office/powerpoint/2010/main" val="1569367992"/>
              </p:ext>
            </p:extLst>
          </p:nvPr>
        </p:nvGraphicFramePr>
        <p:xfrm>
          <a:off x="590221" y="2034455"/>
          <a:ext cx="6227064" cy="37677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6526358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pic>
        <p:nvPicPr>
          <p:cNvPr id="5" name="Platshållare för bild 5">
            <a:extLst>
              <a:ext uri="{FF2B5EF4-FFF2-40B4-BE49-F238E27FC236}">
                <a16:creationId xmlns:a16="http://schemas.microsoft.com/office/drawing/2014/main" id="{718F961F-E8E9-47E0-82DD-7ABF22E1A3FE}"/>
              </a:ext>
            </a:extLst>
          </p:cNvPr>
          <p:cNvPicPr>
            <a:picLocks noGrp="1" noChangeAspect="1"/>
          </p:cNvPicPr>
          <p:nvPr>
            <p:ph type="pic" sz="quarter" idx="13"/>
          </p:nvPr>
        </p:nvPicPr>
        <p:blipFill>
          <a:blip r:embed="rId2"/>
          <a:srcRect l="10" r="10"/>
          <a:stretch>
            <a:fillRect/>
          </a:stretch>
        </p:blipFill>
        <p:spPr>
          <a:xfrm>
            <a:off x="6467279" y="0"/>
            <a:ext cx="5727202" cy="6858000"/>
          </a:xfrm>
        </p:spPr>
      </p:pic>
      <p:sp>
        <p:nvSpPr>
          <p:cNvPr id="3" name="Platshållare för innehåll 2">
            <a:extLst>
              <a:ext uri="{FF2B5EF4-FFF2-40B4-BE49-F238E27FC236}">
                <a16:creationId xmlns:a16="http://schemas.microsoft.com/office/drawing/2014/main" id="{522BD689-D5E0-4A99-9B6E-D1E8D5674AAD}"/>
              </a:ext>
            </a:extLst>
          </p:cNvPr>
          <p:cNvSpPr>
            <a:spLocks noGrp="1"/>
          </p:cNvSpPr>
          <p:nvPr>
            <p:ph sz="half" idx="1"/>
          </p:nvPr>
        </p:nvSpPr>
        <p:spPr>
          <a:xfrm>
            <a:off x="730246" y="1628775"/>
            <a:ext cx="5357681" cy="3995277"/>
          </a:xfrm>
        </p:spPr>
        <p:txBody>
          <a:bodyPr/>
          <a:lstStyle/>
          <a:p>
            <a:r>
              <a:rPr lang="en-US" sz="1200" dirty="0">
                <a:solidFill>
                  <a:schemeClr val="bg1"/>
                </a:solidFill>
              </a:rPr>
              <a:t>Stockholm Business Region is the official business office for the city of Stockholm, responsible for the strategic development and international promotion of the city, as well as the brand Stockholm – The Capital of Scandinavia.</a:t>
            </a:r>
            <a:endParaRPr lang="sv-SE" sz="1200" dirty="0">
              <a:solidFill>
                <a:schemeClr val="bg1"/>
              </a:solidFill>
            </a:endParaRPr>
          </a:p>
          <a:p>
            <a:r>
              <a:rPr lang="en-GB" sz="1200" dirty="0">
                <a:solidFill>
                  <a:schemeClr val="bg1"/>
                </a:solidFill>
              </a:rPr>
              <a:t>The company is owned by Stockholm City and has two subsidiaries, </a:t>
            </a:r>
            <a:br>
              <a:rPr lang="en-GB" sz="1200" dirty="0">
                <a:solidFill>
                  <a:schemeClr val="bg1"/>
                </a:solidFill>
              </a:rPr>
            </a:br>
            <a:r>
              <a:rPr lang="en-GB" sz="1200" dirty="0">
                <a:solidFill>
                  <a:schemeClr val="bg1"/>
                </a:solidFill>
              </a:rPr>
              <a:t>Invest Stockholm and Visit Stockholm.</a:t>
            </a:r>
            <a:endParaRPr lang="sv-SE" sz="1200" dirty="0">
              <a:solidFill>
                <a:schemeClr val="bg1"/>
              </a:solidFill>
            </a:endParaRPr>
          </a:p>
          <a:p>
            <a:r>
              <a:rPr lang="sv-SE" sz="1200" dirty="0">
                <a:solidFill>
                  <a:schemeClr val="bg1"/>
                </a:solidFill>
              </a:rPr>
              <a:t>All </a:t>
            </a:r>
            <a:r>
              <a:rPr lang="sv-SE" sz="1200" dirty="0" err="1">
                <a:solidFill>
                  <a:schemeClr val="bg1"/>
                </a:solidFill>
              </a:rPr>
              <a:t>reports</a:t>
            </a:r>
            <a:r>
              <a:rPr lang="sv-SE" sz="1200" dirty="0">
                <a:solidFill>
                  <a:schemeClr val="bg1"/>
                </a:solidFill>
              </a:rPr>
              <a:t> </a:t>
            </a:r>
            <a:r>
              <a:rPr lang="sv-SE" sz="1200" dirty="0" err="1">
                <a:solidFill>
                  <a:schemeClr val="bg1"/>
                </a:solidFill>
              </a:rPr>
              <a:t>can</a:t>
            </a:r>
            <a:r>
              <a:rPr lang="sv-SE" sz="1200" dirty="0">
                <a:solidFill>
                  <a:schemeClr val="bg1"/>
                </a:solidFill>
              </a:rPr>
              <a:t> be </a:t>
            </a:r>
            <a:r>
              <a:rPr lang="sv-SE" sz="1200" dirty="0" err="1">
                <a:solidFill>
                  <a:schemeClr val="bg1"/>
                </a:solidFill>
              </a:rPr>
              <a:t>found</a:t>
            </a:r>
            <a:r>
              <a:rPr lang="sv-SE" sz="1200" dirty="0">
                <a:solidFill>
                  <a:schemeClr val="bg1"/>
                </a:solidFill>
              </a:rPr>
              <a:t> at</a:t>
            </a:r>
            <a:br>
              <a:rPr lang="sv-SE" sz="1200" dirty="0">
                <a:solidFill>
                  <a:schemeClr val="bg1"/>
                </a:solidFill>
              </a:rPr>
            </a:br>
            <a:r>
              <a:rPr lang="sv-SE" sz="1200" u="sng" dirty="0">
                <a:solidFill>
                  <a:schemeClr val="bg1"/>
                </a:solidFill>
                <a:hlinkClick r:id="rId3">
                  <a:extLst>
                    <a:ext uri="{A12FA001-AC4F-418D-AE19-62706E023703}">
                      <ahyp:hlinkClr xmlns:ahyp="http://schemas.microsoft.com/office/drawing/2018/hyperlinkcolor" xmlns="" val="tx"/>
                    </a:ext>
                  </a:extLst>
                </a:hlinkClick>
              </a:rPr>
              <a:t>https://stockholmbusinessalliance.se/material/?cat=konjunkturrapporter</a:t>
            </a:r>
            <a:endParaRPr lang="sv-SE" sz="1200" u="sng" dirty="0">
              <a:solidFill>
                <a:schemeClr val="bg1"/>
              </a:solidFill>
            </a:endParaRPr>
          </a:p>
          <a:p>
            <a:r>
              <a:rPr lang="sv-SE" sz="1200" dirty="0">
                <a:solidFill>
                  <a:schemeClr val="bg1"/>
                </a:solidFill>
              </a:rPr>
              <a:t>Q</a:t>
            </a:r>
            <a:r>
              <a:rPr lang="en-US" sz="1200" dirty="0" err="1">
                <a:solidFill>
                  <a:schemeClr val="bg1"/>
                </a:solidFill>
              </a:rPr>
              <a:t>uestions</a:t>
            </a:r>
            <a:r>
              <a:rPr lang="en-US" sz="1200" dirty="0">
                <a:solidFill>
                  <a:schemeClr val="bg1"/>
                </a:solidFill>
              </a:rPr>
              <a:t> can be addressed to Stefan Frid , Invest Stockholm.</a:t>
            </a:r>
            <a:br>
              <a:rPr lang="en-US" sz="1200" dirty="0">
                <a:solidFill>
                  <a:schemeClr val="bg1"/>
                </a:solidFill>
              </a:rPr>
            </a:br>
            <a:r>
              <a:rPr lang="en-US" sz="1200" dirty="0">
                <a:solidFill>
                  <a:schemeClr val="bg1"/>
                </a:solidFill>
              </a:rPr>
              <a:t>Publisher: </a:t>
            </a:r>
            <a:r>
              <a:rPr lang="sv-SE" sz="1200" dirty="0">
                <a:solidFill>
                  <a:schemeClr val="bg1"/>
                </a:solidFill>
              </a:rPr>
              <a:t>Staffan Ingvarsson, CEO Stockholm Business Region</a:t>
            </a:r>
            <a:endParaRPr lang="en-US" sz="1200" dirty="0">
              <a:solidFill>
                <a:schemeClr val="bg1"/>
              </a:solidFill>
            </a:endParaRPr>
          </a:p>
          <a:p>
            <a:r>
              <a:rPr lang="sv-SE" sz="1200" dirty="0">
                <a:solidFill>
                  <a:schemeClr val="bg1"/>
                </a:solidFill>
              </a:rPr>
              <a:t>Stockholm Business Region </a:t>
            </a:r>
            <a:br>
              <a:rPr lang="sv-SE" sz="1200" dirty="0">
                <a:solidFill>
                  <a:schemeClr val="bg1"/>
                </a:solidFill>
              </a:rPr>
            </a:br>
            <a:r>
              <a:rPr lang="sv-SE" sz="1200" dirty="0">
                <a:solidFill>
                  <a:schemeClr val="bg1"/>
                </a:solidFill>
              </a:rPr>
              <a:t>P.O. Box 16282 </a:t>
            </a:r>
            <a:br>
              <a:rPr lang="sv-SE" sz="1200" dirty="0">
                <a:solidFill>
                  <a:schemeClr val="bg1"/>
                </a:solidFill>
              </a:rPr>
            </a:br>
            <a:r>
              <a:rPr lang="sv-SE" sz="1200" dirty="0">
                <a:solidFill>
                  <a:schemeClr val="bg1"/>
                </a:solidFill>
              </a:rPr>
              <a:t>SE-103 25 Stockholm, Sweden </a:t>
            </a:r>
            <a:br>
              <a:rPr lang="sv-SE" sz="1200" dirty="0">
                <a:solidFill>
                  <a:schemeClr val="bg1"/>
                </a:solidFill>
              </a:rPr>
            </a:br>
            <a:r>
              <a:rPr lang="sv-SE" sz="1200" dirty="0" err="1">
                <a:solidFill>
                  <a:schemeClr val="bg1"/>
                </a:solidFill>
              </a:rPr>
              <a:t>Phone</a:t>
            </a:r>
            <a:r>
              <a:rPr lang="sv-SE" sz="1200" dirty="0">
                <a:solidFill>
                  <a:schemeClr val="bg1"/>
                </a:solidFill>
              </a:rPr>
              <a:t> + 46 8 508 280 00 </a:t>
            </a:r>
            <a:br>
              <a:rPr lang="sv-SE" sz="1200" dirty="0">
                <a:solidFill>
                  <a:schemeClr val="bg1"/>
                </a:solidFill>
              </a:rPr>
            </a:br>
            <a:r>
              <a:rPr lang="sv-SE" sz="1200" dirty="0">
                <a:solidFill>
                  <a:schemeClr val="bg1"/>
                </a:solidFill>
              </a:rPr>
              <a:t>www.visitstockholm.com </a:t>
            </a:r>
            <a:br>
              <a:rPr lang="sv-SE" sz="1200" dirty="0">
                <a:solidFill>
                  <a:schemeClr val="bg1"/>
                </a:solidFill>
              </a:rPr>
            </a:br>
            <a:r>
              <a:rPr lang="sv-SE" sz="1200" dirty="0">
                <a:solidFill>
                  <a:schemeClr val="bg1"/>
                </a:solidFill>
              </a:rPr>
              <a:t>www.investstockholm.com </a:t>
            </a:r>
            <a:br>
              <a:rPr lang="sv-SE" sz="1200" dirty="0">
                <a:solidFill>
                  <a:schemeClr val="bg1"/>
                </a:solidFill>
              </a:rPr>
            </a:br>
            <a:r>
              <a:rPr lang="sv-SE" sz="1200" dirty="0">
                <a:solidFill>
                  <a:schemeClr val="bg1"/>
                </a:solidFill>
              </a:rPr>
              <a:t>www.stockholmbusinessregion.se </a:t>
            </a:r>
          </a:p>
        </p:txBody>
      </p:sp>
      <p:sp>
        <p:nvSpPr>
          <p:cNvPr id="4" name="Rubrik 3">
            <a:extLst>
              <a:ext uri="{FF2B5EF4-FFF2-40B4-BE49-F238E27FC236}">
                <a16:creationId xmlns:a16="http://schemas.microsoft.com/office/drawing/2014/main" id="{62BF7A97-3214-47AD-BB39-30A1CB8B5129}"/>
              </a:ext>
            </a:extLst>
          </p:cNvPr>
          <p:cNvSpPr>
            <a:spLocks noGrp="1"/>
          </p:cNvSpPr>
          <p:nvPr>
            <p:ph type="title"/>
          </p:nvPr>
        </p:nvSpPr>
        <p:spPr>
          <a:xfrm>
            <a:off x="730249" y="342899"/>
            <a:ext cx="5296792" cy="1113955"/>
          </a:xfrm>
        </p:spPr>
        <p:txBody>
          <a:bodyPr/>
          <a:lstStyle/>
          <a:p>
            <a:r>
              <a:rPr lang="sv-SE" dirty="0">
                <a:solidFill>
                  <a:schemeClr val="bg1"/>
                </a:solidFill>
              </a:rPr>
              <a:t>Stockholm Business Region</a:t>
            </a:r>
          </a:p>
        </p:txBody>
      </p:sp>
      <p:pic>
        <p:nvPicPr>
          <p:cNvPr id="6" name="Bildobjekt 5">
            <a:extLst>
              <a:ext uri="{FF2B5EF4-FFF2-40B4-BE49-F238E27FC236}">
                <a16:creationId xmlns:a16="http://schemas.microsoft.com/office/drawing/2014/main" id="{98AF5AE4-9335-46AF-A398-88ED86C2B0CE}"/>
              </a:ext>
            </a:extLst>
          </p:cNvPr>
          <p:cNvPicPr>
            <a:picLocks noChangeAspect="1"/>
          </p:cNvPicPr>
          <p:nvPr/>
        </p:nvPicPr>
        <p:blipFill rotWithShape="1">
          <a:blip r:embed="rId4"/>
          <a:srcRect t="41640" b="10477"/>
          <a:stretch/>
        </p:blipFill>
        <p:spPr>
          <a:xfrm>
            <a:off x="6104073" y="0"/>
            <a:ext cx="5983152" cy="6858000"/>
          </a:xfrm>
          <a:prstGeom prst="rect">
            <a:avLst/>
          </a:prstGeom>
        </p:spPr>
      </p:pic>
    </p:spTree>
    <p:extLst>
      <p:ext uri="{BB962C8B-B14F-4D97-AF65-F5344CB8AC3E}">
        <p14:creationId xmlns:p14="http://schemas.microsoft.com/office/powerpoint/2010/main" val="235255917"/>
      </p:ext>
    </p:extLst>
  </p:cSld>
  <p:clrMapOvr>
    <a:masterClrMapping/>
  </p:clrMapOvr>
</p:sld>
</file>

<file path=ppt/theme/theme1.xml><?xml version="1.0" encoding="utf-8"?>
<a:theme xmlns:a="http://schemas.openxmlformats.org/drawingml/2006/main" name="Stockholm Business Region">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New">
      <a:majorFont>
        <a:latin typeface="Futura Std Book"/>
        <a:ea typeface=""/>
        <a:cs typeface=""/>
      </a:majorFont>
      <a:minorFont>
        <a:latin typeface="Futura Std Book"/>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ot="0" spcFirstLastPara="0" vertOverflow="overflow" horzOverflow="overflow" vert="horz" wrap="square" lIns="144000" tIns="144000" rIns="144000" bIns="144000" numCol="1" spcCol="0" rtlCol="0" fromWordArt="0" anchor="t" anchorCtr="0" forceAA="0" compatLnSpc="1">
        <a:prstTxWarp prst="textNoShape">
          <a:avLst/>
        </a:prstTxWarp>
        <a:noAutofit/>
      </a:bodyPr>
      <a:lstStyle>
        <a:defPPr algn="l">
          <a:defRPr dirty="0" smtClean="0">
            <a:latin typeface="+mj-lt"/>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Sthlm bus region mall med exempelsidor.potx" id="{231D5FF8-AE30-49FB-AAE4-EDC658702CD4}" vid="{15FC85DB-6A9F-45EE-93F8-5A4DFC58E511}"/>
    </a:ext>
  </a:extLst>
</a:theme>
</file>

<file path=ppt/theme/theme2.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ppt/theme/theme3.xml><?xml version="1.0" encoding="utf-8"?>
<a:theme xmlns:a="http://schemas.openxmlformats.org/drawingml/2006/main" name="Default">
  <a:themeElements>
    <a:clrScheme name="SBR">
      <a:dk1>
        <a:sysClr val="windowText" lastClr="000000"/>
      </a:dk1>
      <a:lt1>
        <a:sysClr val="window" lastClr="FFFFFF"/>
      </a:lt1>
      <a:dk2>
        <a:srgbClr val="000000"/>
      </a:dk2>
      <a:lt2>
        <a:srgbClr val="E6E6E6"/>
      </a:lt2>
      <a:accent1>
        <a:srgbClr val="052364"/>
      </a:accent1>
      <a:accent2>
        <a:srgbClr val="C40064"/>
      </a:accent2>
      <a:accent3>
        <a:srgbClr val="006EBF"/>
      </a:accent3>
      <a:accent4>
        <a:srgbClr val="00867F"/>
      </a:accent4>
      <a:accent5>
        <a:srgbClr val="DD4A2C"/>
      </a:accent5>
      <a:accent6>
        <a:srgbClr val="5D237D"/>
      </a:accent6>
      <a:hlink>
        <a:srgbClr val="5F5F5F"/>
      </a:hlink>
      <a:folHlink>
        <a:srgbClr val="919191"/>
      </a:folHlink>
    </a:clrScheme>
    <a:fontScheme name="SBR">
      <a:majorFont>
        <a:latin typeface="Futura Std Book"/>
        <a:ea typeface=""/>
        <a:cs typeface=""/>
      </a:majorFont>
      <a:minorFont>
        <a:latin typeface="Garamond"/>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Light Pink">
      <a:srgbClr val="FEDEED"/>
    </a:custClr>
    <a:custClr name="Light Blue">
      <a:srgbClr val="D6EDFC"/>
    </a:custClr>
    <a:custClr name="Light Green">
      <a:srgbClr val="D5F7F4"/>
    </a:custClr>
    <a:custClr name="Light Orange">
      <a:srgbClr val="FFD7D2"/>
    </a:custClr>
    <a:custClr name="Light Purple">
      <a:srgbClr val="F1E6FC"/>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
      <a:srgbClr val="FFFFFF"/>
    </a:custClr>
  </a:custClrLst>
  <a:extLst>
    <a:ext uri="{05A4C25C-085E-4340-85A3-A5531E510DB2}">
      <thm15:themeFamily xmlns:thm15="http://schemas.microsoft.com/office/thememl/2012/main" name="Default" id="{C87DB9DA-02A5-4140-BC65-5F528FB97C53}" vid="{F1766795-0814-4FFD-B318-26DA62B63690}"/>
    </a:ext>
  </a:extLst>
</a:theme>
</file>

<file path=docProps/app.xml><?xml version="1.0" encoding="utf-8"?>
<Properties xmlns="http://schemas.openxmlformats.org/officeDocument/2006/extended-properties" xmlns:vt="http://schemas.openxmlformats.org/officeDocument/2006/docPropsVTypes">
  <Template>PPT mall med exempelsidor_16_9</Template>
  <TotalTime>2353</TotalTime>
  <Words>3208</Words>
  <Application>Microsoft Office PowerPoint</Application>
  <PresentationFormat>Bredbild</PresentationFormat>
  <Paragraphs>1207</Paragraphs>
  <Slides>17</Slides>
  <Notes>1</Notes>
  <HiddenSlides>0</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17</vt:i4>
      </vt:variant>
    </vt:vector>
  </HeadingPairs>
  <TitlesOfParts>
    <vt:vector size="23" baseType="lpstr">
      <vt:lpstr>Arial</vt:lpstr>
      <vt:lpstr>Futura Std Book</vt:lpstr>
      <vt:lpstr>Garamond</vt:lpstr>
      <vt:lpstr>Minion Pro</vt:lpstr>
      <vt:lpstr>Times New Roman</vt:lpstr>
      <vt:lpstr>Stockholm Business Region</vt:lpstr>
      <vt:lpstr>PowerPoint-presentation</vt:lpstr>
      <vt:lpstr>About the report</vt:lpstr>
      <vt:lpstr>Strong quarter for the SBA economy, despite worldwide uncertainty.</vt:lpstr>
      <vt:lpstr>Newly registered businesses</vt:lpstr>
      <vt:lpstr>Company bankruptcies</vt:lpstr>
      <vt:lpstr>Employment </vt:lpstr>
      <vt:lpstr>Employed population, by industry</vt:lpstr>
      <vt:lpstr>Unemployment</vt:lpstr>
      <vt:lpstr>Youth unemployment and long term unemployment</vt:lpstr>
      <vt:lpstr>Recently listed positions</vt:lpstr>
      <vt:lpstr>The number of people given notice</vt:lpstr>
      <vt:lpstr>Economic growth*</vt:lpstr>
      <vt:lpstr>Economic growth by sector</vt:lpstr>
      <vt:lpstr>Population</vt:lpstr>
      <vt:lpstr>Housing projects started</vt:lpstr>
      <vt:lpstr>Commercial accomodations</vt:lpstr>
      <vt:lpstr>Stockholm Business Region</vt:lpstr>
    </vt:vector>
  </TitlesOfParts>
  <Company>Stockholms Stad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Stefan Frid</dc:creator>
  <cp:keywords>class='Open'</cp:keywords>
  <cp:lastModifiedBy>Viktor Gustafsson</cp:lastModifiedBy>
  <cp:revision>434</cp:revision>
  <cp:lastPrinted>2022-07-06T07:02:24Z</cp:lastPrinted>
  <dcterms:created xsi:type="dcterms:W3CDTF">2019-04-29T08:02:07Z</dcterms:created>
  <dcterms:modified xsi:type="dcterms:W3CDTF">2022-10-05T12:59:01Z</dcterms:modified>
</cp:coreProperties>
</file>