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9AC0A5-6C6F-393F-AE5D-6E0A06F3678C}" name="Simon Törnqvist" initials="ST" userId="S::simon.tornqvist@indikator.org::fd713cf7-ccd4-4c8f-b94b-59b67c9d18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88837" autoAdjust="0"/>
  </p:normalViewPr>
  <p:slideViewPr>
    <p:cSldViewPr snapToGrid="0">
      <p:cViewPr varScale="1">
        <p:scale>
          <a:sx n="88" d="100"/>
          <a:sy n="88" d="100"/>
        </p:scale>
        <p:origin x="372" y="8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graf'!$C$12:$AQ$12</c:f>
              <c:numCache>
                <c:formatCode>General</c:formatCode>
                <c:ptCount val="41"/>
                <c:pt idx="0">
                  <c:v>100</c:v>
                </c:pt>
                <c:pt idx="1">
                  <c:v>105.37711668830092</c:v>
                </c:pt>
                <c:pt idx="2">
                  <c:v>103.62226830981585</c:v>
                </c:pt>
                <c:pt idx="3">
                  <c:v>104.05996382807167</c:v>
                </c:pt>
                <c:pt idx="4">
                  <c:v>103.02113207495059</c:v>
                </c:pt>
                <c:pt idx="5">
                  <c:v>107.81821856714525</c:v>
                </c:pt>
                <c:pt idx="6">
                  <c:v>106.65896697773194</c:v>
                </c:pt>
                <c:pt idx="7">
                  <c:v>107.21959863496021</c:v>
                </c:pt>
                <c:pt idx="8">
                  <c:v>106.80656547863416</c:v>
                </c:pt>
                <c:pt idx="9">
                  <c:v>112.73123409344005</c:v>
                </c:pt>
                <c:pt idx="10">
                  <c:v>111.31634125060936</c:v>
                </c:pt>
                <c:pt idx="11">
                  <c:v>110.79124558815634</c:v>
                </c:pt>
                <c:pt idx="12">
                  <c:v>111.89173255209394</c:v>
                </c:pt>
                <c:pt idx="13">
                  <c:v>118.27124201969151</c:v>
                </c:pt>
                <c:pt idx="14">
                  <c:v>116.42850022954511</c:v>
                </c:pt>
                <c:pt idx="15">
                  <c:v>116.72080111610451</c:v>
                </c:pt>
                <c:pt idx="16">
                  <c:v>118.03129898990605</c:v>
                </c:pt>
                <c:pt idx="17">
                  <c:v>123.15572949642909</c:v>
                </c:pt>
                <c:pt idx="18">
                  <c:v>122.33934954369747</c:v>
                </c:pt>
                <c:pt idx="19">
                  <c:v>123.4076840249613</c:v>
                </c:pt>
                <c:pt idx="20">
                  <c:v>123.72903664994142</c:v>
                </c:pt>
                <c:pt idx="21">
                  <c:v>130.24759506946037</c:v>
                </c:pt>
                <c:pt idx="22">
                  <c:v>128.36197435241567</c:v>
                </c:pt>
                <c:pt idx="23">
                  <c:v>129.26450880376544</c:v>
                </c:pt>
                <c:pt idx="24">
                  <c:v>129.51703224407839</c:v>
                </c:pt>
                <c:pt idx="25">
                  <c:v>137.6177019714344</c:v>
                </c:pt>
                <c:pt idx="26">
                  <c:v>135.16044639477033</c:v>
                </c:pt>
                <c:pt idx="27">
                  <c:v>135.25421933274632</c:v>
                </c:pt>
                <c:pt idx="28">
                  <c:v>136.07682759446394</c:v>
                </c:pt>
                <c:pt idx="29">
                  <c:v>142.89707331156845</c:v>
                </c:pt>
                <c:pt idx="30">
                  <c:v>140.86865997038376</c:v>
                </c:pt>
                <c:pt idx="31">
                  <c:v>140.59988255014599</c:v>
                </c:pt>
                <c:pt idx="32">
                  <c:v>141.78974334896904</c:v>
                </c:pt>
                <c:pt idx="33">
                  <c:v>143.03967634234726</c:v>
                </c:pt>
                <c:pt idx="34">
                  <c:v>140.58032725798796</c:v>
                </c:pt>
                <c:pt idx="35">
                  <c:v>141.70703746331881</c:v>
                </c:pt>
                <c:pt idx="36">
                  <c:v>145.55082398806829</c:v>
                </c:pt>
                <c:pt idx="37">
                  <c:v>153.07810440543093</c:v>
                </c:pt>
                <c:pt idx="38">
                  <c:v>151.09981771356223</c:v>
                </c:pt>
                <c:pt idx="39">
                  <c:v>151.64201981761198</c:v>
                </c:pt>
                <c:pt idx="40">
                  <c:v>154.57599397539721</c:v>
                </c:pt>
              </c:numCache>
            </c:numRef>
          </c:val>
          <c:smooth val="0"/>
          <c:extLst>
            <c:ext xmlns:c16="http://schemas.microsoft.com/office/drawing/2014/chart" uri="{C3380CC4-5D6E-409C-BE32-E72D297353CC}">
              <c16:uniqueId val="{00000000-50F0-43E1-8050-7A8034BB9F12}"/>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graf'!$C$13:$AQ$13</c:f>
              <c:numCache>
                <c:formatCode>General</c:formatCode>
                <c:ptCount val="41"/>
                <c:pt idx="0">
                  <c:v>100</c:v>
                </c:pt>
                <c:pt idx="1">
                  <c:v>105.06450443561577</c:v>
                </c:pt>
                <c:pt idx="2">
                  <c:v>102.94487886316942</c:v>
                </c:pt>
                <c:pt idx="3">
                  <c:v>103.13322502329027</c:v>
                </c:pt>
                <c:pt idx="4">
                  <c:v>101.81301416255405</c:v>
                </c:pt>
                <c:pt idx="5">
                  <c:v>106.21040247673541</c:v>
                </c:pt>
                <c:pt idx="6">
                  <c:v>104.66607807387676</c:v>
                </c:pt>
                <c:pt idx="7">
                  <c:v>104.94519436714133</c:v>
                </c:pt>
                <c:pt idx="8">
                  <c:v>104.22528486347554</c:v>
                </c:pt>
                <c:pt idx="9">
                  <c:v>109.6204115639994</c:v>
                </c:pt>
                <c:pt idx="10">
                  <c:v>107.81911681280296</c:v>
                </c:pt>
                <c:pt idx="11">
                  <c:v>107.08396160146646</c:v>
                </c:pt>
                <c:pt idx="12">
                  <c:v>107.87813237647713</c:v>
                </c:pt>
                <c:pt idx="13">
                  <c:v>113.66534175625637</c:v>
                </c:pt>
                <c:pt idx="14">
                  <c:v>111.42863009150915</c:v>
                </c:pt>
                <c:pt idx="15">
                  <c:v>111.42554868090129</c:v>
                </c:pt>
                <c:pt idx="16">
                  <c:v>112.3534298764359</c:v>
                </c:pt>
                <c:pt idx="17">
                  <c:v>116.81832204785943</c:v>
                </c:pt>
                <c:pt idx="18">
                  <c:v>115.44390739023495</c:v>
                </c:pt>
                <c:pt idx="19">
                  <c:v>115.9979690756192</c:v>
                </c:pt>
                <c:pt idx="20">
                  <c:v>115.91246102631754</c:v>
                </c:pt>
                <c:pt idx="21">
                  <c:v>121.58383759701017</c:v>
                </c:pt>
                <c:pt idx="22">
                  <c:v>119.28444277596159</c:v>
                </c:pt>
                <c:pt idx="23">
                  <c:v>119.7626050164591</c:v>
                </c:pt>
                <c:pt idx="24">
                  <c:v>119.68102409836627</c:v>
                </c:pt>
                <c:pt idx="25">
                  <c:v>126.73902614197777</c:v>
                </c:pt>
                <c:pt idx="26">
                  <c:v>123.98877608920343</c:v>
                </c:pt>
                <c:pt idx="27">
                  <c:v>123.71619768585614</c:v>
                </c:pt>
                <c:pt idx="28">
                  <c:v>124.10131816851698</c:v>
                </c:pt>
                <c:pt idx="29">
                  <c:v>129.9132145179951</c:v>
                </c:pt>
                <c:pt idx="30">
                  <c:v>127.61440434579492</c:v>
                </c:pt>
                <c:pt idx="31">
                  <c:v>127.14517813442139</c:v>
                </c:pt>
                <c:pt idx="32">
                  <c:v>127.98016434299643</c:v>
                </c:pt>
                <c:pt idx="33">
                  <c:v>129.00325691081576</c:v>
                </c:pt>
                <c:pt idx="34">
                  <c:v>126.52765522614669</c:v>
                </c:pt>
                <c:pt idx="35">
                  <c:v>127.46334031854586</c:v>
                </c:pt>
                <c:pt idx="36">
                  <c:v>130.75171856945701</c:v>
                </c:pt>
                <c:pt idx="37">
                  <c:v>137.20376957711281</c:v>
                </c:pt>
                <c:pt idx="38">
                  <c:v>135.10414846984875</c:v>
                </c:pt>
                <c:pt idx="39">
                  <c:v>135.28753751962506</c:v>
                </c:pt>
                <c:pt idx="40">
                  <c:v>137.65239025134093</c:v>
                </c:pt>
              </c:numCache>
            </c:numRef>
          </c:val>
          <c:smooth val="0"/>
          <c:extLst>
            <c:ext xmlns:c16="http://schemas.microsoft.com/office/drawing/2014/chart" uri="{C3380CC4-5D6E-409C-BE32-E72D297353CC}">
              <c16:uniqueId val="{00000001-50F0-43E1-8050-7A8034BB9F12}"/>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graf'!$C$14:$AQ$14</c:f>
              <c:numCache>
                <c:formatCode>General</c:formatCode>
                <c:ptCount val="41"/>
                <c:pt idx="0">
                  <c:v>100</c:v>
                </c:pt>
                <c:pt idx="1">
                  <c:v>103.55486180014036</c:v>
                </c:pt>
                <c:pt idx="2">
                  <c:v>100.74979237920063</c:v>
                </c:pt>
                <c:pt idx="3">
                  <c:v>102.15430158399315</c:v>
                </c:pt>
                <c:pt idx="4">
                  <c:v>101.99621696624608</c:v>
                </c:pt>
                <c:pt idx="5">
                  <c:v>104.5313535625812</c:v>
                </c:pt>
                <c:pt idx="6">
                  <c:v>102.30112308830282</c:v>
                </c:pt>
                <c:pt idx="7">
                  <c:v>103.54073878765612</c:v>
                </c:pt>
                <c:pt idx="8">
                  <c:v>104.32864112103093</c:v>
                </c:pt>
                <c:pt idx="9">
                  <c:v>107.75756872601954</c:v>
                </c:pt>
                <c:pt idx="10">
                  <c:v>104.47491456484019</c:v>
                </c:pt>
                <c:pt idx="11">
                  <c:v>105.43798293242111</c:v>
                </c:pt>
                <c:pt idx="12">
                  <c:v>107.14715218006454</c:v>
                </c:pt>
                <c:pt idx="13">
                  <c:v>111.34402583476955</c:v>
                </c:pt>
                <c:pt idx="14">
                  <c:v>108.44587444130356</c:v>
                </c:pt>
                <c:pt idx="15">
                  <c:v>109.34492128748727</c:v>
                </c:pt>
                <c:pt idx="16">
                  <c:v>111.34997903126009</c:v>
                </c:pt>
                <c:pt idx="17">
                  <c:v>113.20617040686918</c:v>
                </c:pt>
                <c:pt idx="18">
                  <c:v>112.04474377628198</c:v>
                </c:pt>
                <c:pt idx="19">
                  <c:v>113.89077605871104</c:v>
                </c:pt>
                <c:pt idx="20">
                  <c:v>114.47178654339805</c:v>
                </c:pt>
                <c:pt idx="21">
                  <c:v>117.72716222022974</c:v>
                </c:pt>
                <c:pt idx="22">
                  <c:v>114.63291990364506</c:v>
                </c:pt>
                <c:pt idx="23">
                  <c:v>116.4489136611884</c:v>
                </c:pt>
                <c:pt idx="24">
                  <c:v>116.70167455030051</c:v>
                </c:pt>
                <c:pt idx="25">
                  <c:v>121.90939065990308</c:v>
                </c:pt>
                <c:pt idx="26">
                  <c:v>118.34647320724206</c:v>
                </c:pt>
                <c:pt idx="27">
                  <c:v>119.8412076297943</c:v>
                </c:pt>
                <c:pt idx="28">
                  <c:v>120.79134211673662</c:v>
                </c:pt>
                <c:pt idx="29">
                  <c:v>125.28416422068506</c:v>
                </c:pt>
                <c:pt idx="30">
                  <c:v>122.1006525555931</c:v>
                </c:pt>
                <c:pt idx="31">
                  <c:v>123.24933439374917</c:v>
                </c:pt>
                <c:pt idx="32">
                  <c:v>125.35428342749331</c:v>
                </c:pt>
                <c:pt idx="33">
                  <c:v>127.15113378256605</c:v>
                </c:pt>
                <c:pt idx="34">
                  <c:v>124.70380972571719</c:v>
                </c:pt>
                <c:pt idx="35">
                  <c:v>126.56695461843809</c:v>
                </c:pt>
                <c:pt idx="36">
                  <c:v>132.16815490625768</c:v>
                </c:pt>
                <c:pt idx="37">
                  <c:v>135.70332851114816</c:v>
                </c:pt>
                <c:pt idx="38">
                  <c:v>131.27506719400088</c:v>
                </c:pt>
                <c:pt idx="39">
                  <c:v>134.41878495510193</c:v>
                </c:pt>
                <c:pt idx="40">
                  <c:v>137.22421352572823</c:v>
                </c:pt>
              </c:numCache>
            </c:numRef>
          </c:val>
          <c:smooth val="0"/>
          <c:extLst>
            <c:ext xmlns:c16="http://schemas.microsoft.com/office/drawing/2014/chart" uri="{C3380CC4-5D6E-409C-BE32-E72D297353CC}">
              <c16:uniqueId val="{00000002-50F0-43E1-8050-7A8034BB9F12}"/>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graf'!$C$42:$AQ$42</c:f>
              <c:numCache>
                <c:formatCode>General</c:formatCode>
                <c:ptCount val="41"/>
                <c:pt idx="0">
                  <c:v>100</c:v>
                </c:pt>
                <c:pt idx="1">
                  <c:v>106.24387724169496</c:v>
                </c:pt>
                <c:pt idx="2">
                  <c:v>103.21429628702684</c:v>
                </c:pt>
                <c:pt idx="3">
                  <c:v>103.51200001905256</c:v>
                </c:pt>
                <c:pt idx="4">
                  <c:v>102.58635171884482</c:v>
                </c:pt>
                <c:pt idx="5">
                  <c:v>108.06305191601683</c:v>
                </c:pt>
                <c:pt idx="6">
                  <c:v>105.56410432038464</c:v>
                </c:pt>
                <c:pt idx="7">
                  <c:v>106.99523835952381</c:v>
                </c:pt>
                <c:pt idx="8">
                  <c:v>106.45087335143512</c:v>
                </c:pt>
                <c:pt idx="9">
                  <c:v>112.83303386021728</c:v>
                </c:pt>
                <c:pt idx="10">
                  <c:v>110.11456201123576</c:v>
                </c:pt>
                <c:pt idx="11">
                  <c:v>110.55661237686387</c:v>
                </c:pt>
                <c:pt idx="12">
                  <c:v>111.66409635796703</c:v>
                </c:pt>
                <c:pt idx="13">
                  <c:v>118.72151737085368</c:v>
                </c:pt>
                <c:pt idx="14">
                  <c:v>115.4858002862052</c:v>
                </c:pt>
                <c:pt idx="15">
                  <c:v>116.85491632043329</c:v>
                </c:pt>
                <c:pt idx="16">
                  <c:v>117.99491353108579</c:v>
                </c:pt>
                <c:pt idx="17">
                  <c:v>123.36980104858877</c:v>
                </c:pt>
                <c:pt idx="18">
                  <c:v>121.27724090611413</c:v>
                </c:pt>
                <c:pt idx="19">
                  <c:v>123.27991776950694</c:v>
                </c:pt>
                <c:pt idx="20">
                  <c:v>123.6137642198625</c:v>
                </c:pt>
                <c:pt idx="21">
                  <c:v>130.57523411070653</c:v>
                </c:pt>
                <c:pt idx="22">
                  <c:v>127.15870899683263</c:v>
                </c:pt>
                <c:pt idx="23">
                  <c:v>129.24836462367122</c:v>
                </c:pt>
                <c:pt idx="24">
                  <c:v>129.4655543423109</c:v>
                </c:pt>
                <c:pt idx="25">
                  <c:v>138.32916187366627</c:v>
                </c:pt>
                <c:pt idx="26">
                  <c:v>134.42484434659863</c:v>
                </c:pt>
                <c:pt idx="27">
                  <c:v>135.18787695028968</c:v>
                </c:pt>
                <c:pt idx="28">
                  <c:v>135.87206089614887</c:v>
                </c:pt>
                <c:pt idx="29">
                  <c:v>143.46565389420621</c:v>
                </c:pt>
                <c:pt idx="30">
                  <c:v>139.32403531531935</c:v>
                </c:pt>
                <c:pt idx="31">
                  <c:v>140.13620010553871</c:v>
                </c:pt>
                <c:pt idx="32">
                  <c:v>141.30232043725925</c:v>
                </c:pt>
                <c:pt idx="33">
                  <c:v>141.98789811660447</c:v>
                </c:pt>
                <c:pt idx="34">
                  <c:v>138.00548310885367</c:v>
                </c:pt>
                <c:pt idx="35">
                  <c:v>139.69732138521636</c:v>
                </c:pt>
                <c:pt idx="36">
                  <c:v>144.25836518354913</c:v>
                </c:pt>
                <c:pt idx="37">
                  <c:v>152.6090458699698</c:v>
                </c:pt>
                <c:pt idx="38">
                  <c:v>149.49429652305668</c:v>
                </c:pt>
                <c:pt idx="39">
                  <c:v>151.7659360967227</c:v>
                </c:pt>
                <c:pt idx="40">
                  <c:v>156.18260056690417</c:v>
                </c:pt>
              </c:numCache>
            </c:numRef>
          </c:val>
          <c:smooth val="0"/>
          <c:extLst>
            <c:ext xmlns:c16="http://schemas.microsoft.com/office/drawing/2014/chart" uri="{C3380CC4-5D6E-409C-BE32-E72D297353CC}">
              <c16:uniqueId val="{00000000-F21C-4BA7-B692-291D5F58AAD7}"/>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graf'!$C$43:$AQ$43</c:f>
              <c:numCache>
                <c:formatCode>General</c:formatCode>
                <c:ptCount val="41"/>
                <c:pt idx="0">
                  <c:v>100</c:v>
                </c:pt>
                <c:pt idx="1">
                  <c:v>109.35046461075459</c:v>
                </c:pt>
                <c:pt idx="2">
                  <c:v>101.39885576217438</c:v>
                </c:pt>
                <c:pt idx="3">
                  <c:v>98.444400019165457</c:v>
                </c:pt>
                <c:pt idx="4">
                  <c:v>100.6374471996066</c:v>
                </c:pt>
                <c:pt idx="5">
                  <c:v>106.60168871613629</c:v>
                </c:pt>
                <c:pt idx="6">
                  <c:v>99.985899787828814</c:v>
                </c:pt>
                <c:pt idx="7">
                  <c:v>99.811589650931381</c:v>
                </c:pt>
                <c:pt idx="8">
                  <c:v>100.41708327471029</c:v>
                </c:pt>
                <c:pt idx="9">
                  <c:v>107.87162056408965</c:v>
                </c:pt>
                <c:pt idx="10">
                  <c:v>100.82704833690519</c:v>
                </c:pt>
                <c:pt idx="11">
                  <c:v>99.127341853185982</c:v>
                </c:pt>
                <c:pt idx="12">
                  <c:v>101.70854078256951</c:v>
                </c:pt>
                <c:pt idx="13">
                  <c:v>111.61615450470541</c:v>
                </c:pt>
                <c:pt idx="14">
                  <c:v>102.1500355421548</c:v>
                </c:pt>
                <c:pt idx="15">
                  <c:v>100.7459056677951</c:v>
                </c:pt>
                <c:pt idx="16">
                  <c:v>105.02494389654463</c:v>
                </c:pt>
                <c:pt idx="17">
                  <c:v>110.04274233800194</c:v>
                </c:pt>
                <c:pt idx="18">
                  <c:v>103.81582055950201</c:v>
                </c:pt>
                <c:pt idx="19">
                  <c:v>103.64537356362975</c:v>
                </c:pt>
                <c:pt idx="20">
                  <c:v>105.24175923794262</c:v>
                </c:pt>
                <c:pt idx="21">
                  <c:v>106.7474918947176</c:v>
                </c:pt>
                <c:pt idx="22">
                  <c:v>99.444704643305315</c:v>
                </c:pt>
                <c:pt idx="23">
                  <c:v>99.245952505123014</c:v>
                </c:pt>
                <c:pt idx="24">
                  <c:v>101.86970502494594</c:v>
                </c:pt>
                <c:pt idx="25">
                  <c:v>114.14413681071478</c:v>
                </c:pt>
                <c:pt idx="26">
                  <c:v>103.19785736801613</c:v>
                </c:pt>
                <c:pt idx="27">
                  <c:v>102.061616986296</c:v>
                </c:pt>
                <c:pt idx="28">
                  <c:v>105.03312043120135</c:v>
                </c:pt>
                <c:pt idx="29">
                  <c:v>120.19755417523248</c:v>
                </c:pt>
                <c:pt idx="30">
                  <c:v>107.07007621584142</c:v>
                </c:pt>
                <c:pt idx="31">
                  <c:v>105.59275808344204</c:v>
                </c:pt>
                <c:pt idx="32">
                  <c:v>108.04928495794424</c:v>
                </c:pt>
                <c:pt idx="33">
                  <c:v>117.01277988726484</c:v>
                </c:pt>
                <c:pt idx="34">
                  <c:v>104.73866291587436</c:v>
                </c:pt>
                <c:pt idx="35">
                  <c:v>105.12755398956875</c:v>
                </c:pt>
                <c:pt idx="36">
                  <c:v>112.17018819845141</c:v>
                </c:pt>
                <c:pt idx="37">
                  <c:v>123.66878609657903</c:v>
                </c:pt>
                <c:pt idx="38">
                  <c:v>111.99151805955935</c:v>
                </c:pt>
                <c:pt idx="39">
                  <c:v>110.8857756678009</c:v>
                </c:pt>
                <c:pt idx="40">
                  <c:v>117.21218317673267</c:v>
                </c:pt>
              </c:numCache>
            </c:numRef>
          </c:val>
          <c:smooth val="0"/>
          <c:extLst>
            <c:ext xmlns:c16="http://schemas.microsoft.com/office/drawing/2014/chart" uri="{C3380CC4-5D6E-409C-BE32-E72D297353CC}">
              <c16:uniqueId val="{00000001-F21C-4BA7-B692-291D5F58AAD7}"/>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graf'!$C$44:$AQ$44</c:f>
              <c:numCache>
                <c:formatCode>General</c:formatCode>
                <c:ptCount val="41"/>
                <c:pt idx="0">
                  <c:v>100</c:v>
                </c:pt>
                <c:pt idx="1">
                  <c:v>104.54182526392394</c:v>
                </c:pt>
                <c:pt idx="2">
                  <c:v>102.92760925192852</c:v>
                </c:pt>
                <c:pt idx="3">
                  <c:v>103.55870709438965</c:v>
                </c:pt>
                <c:pt idx="4">
                  <c:v>102.99462258364102</c:v>
                </c:pt>
                <c:pt idx="5">
                  <c:v>107.4012470590027</c:v>
                </c:pt>
                <c:pt idx="6">
                  <c:v>106.00662159111791</c:v>
                </c:pt>
                <c:pt idx="7">
                  <c:v>107.40115344840301</c:v>
                </c:pt>
                <c:pt idx="8">
                  <c:v>108.03765650927822</c:v>
                </c:pt>
                <c:pt idx="9">
                  <c:v>113.08959048476481</c:v>
                </c:pt>
                <c:pt idx="10">
                  <c:v>111.60873214357878</c:v>
                </c:pt>
                <c:pt idx="11">
                  <c:v>112.0006106666436</c:v>
                </c:pt>
                <c:pt idx="12">
                  <c:v>114.13119266470495</c:v>
                </c:pt>
                <c:pt idx="13">
                  <c:v>119.17985633250703</c:v>
                </c:pt>
                <c:pt idx="14">
                  <c:v>117.52970451731841</c:v>
                </c:pt>
                <c:pt idx="15">
                  <c:v>118.99884851919506</c:v>
                </c:pt>
                <c:pt idx="16">
                  <c:v>120.87808840654561</c:v>
                </c:pt>
                <c:pt idx="17">
                  <c:v>125.01768131807646</c:v>
                </c:pt>
                <c:pt idx="18">
                  <c:v>124.25935114722563</c:v>
                </c:pt>
                <c:pt idx="19">
                  <c:v>126.14334559132074</c:v>
                </c:pt>
                <c:pt idx="20">
                  <c:v>127.6469543245771</c:v>
                </c:pt>
                <c:pt idx="21">
                  <c:v>134.53729156146116</c:v>
                </c:pt>
                <c:pt idx="22">
                  <c:v>132.15902020226721</c:v>
                </c:pt>
                <c:pt idx="23">
                  <c:v>134.15691610226438</c:v>
                </c:pt>
                <c:pt idx="24">
                  <c:v>135.25442130371482</c:v>
                </c:pt>
                <c:pt idx="25">
                  <c:v>142.00104105477922</c:v>
                </c:pt>
                <c:pt idx="26">
                  <c:v>140.08294500193122</c:v>
                </c:pt>
                <c:pt idx="27">
                  <c:v>140.73460086099962</c:v>
                </c:pt>
                <c:pt idx="28">
                  <c:v>142.3291312113185</c:v>
                </c:pt>
                <c:pt idx="29">
                  <c:v>146.66396756279161</c:v>
                </c:pt>
                <c:pt idx="30">
                  <c:v>145.21254838642648</c:v>
                </c:pt>
                <c:pt idx="31">
                  <c:v>146.14990804012672</c:v>
                </c:pt>
                <c:pt idx="32">
                  <c:v>148.58965324937964</c:v>
                </c:pt>
                <c:pt idx="33">
                  <c:v>145.37976204530554</c:v>
                </c:pt>
                <c:pt idx="34">
                  <c:v>143.74858878760278</c:v>
                </c:pt>
                <c:pt idx="35">
                  <c:v>145.4881313185526</c:v>
                </c:pt>
                <c:pt idx="36">
                  <c:v>150.88064437430654</c:v>
                </c:pt>
                <c:pt idx="37">
                  <c:v>157.13954637742881</c:v>
                </c:pt>
                <c:pt idx="38">
                  <c:v>156.49423014054187</c:v>
                </c:pt>
                <c:pt idx="39">
                  <c:v>159.25242214787352</c:v>
                </c:pt>
                <c:pt idx="40">
                  <c:v>165.02212349525277</c:v>
                </c:pt>
              </c:numCache>
            </c:numRef>
          </c:val>
          <c:smooth val="0"/>
          <c:extLst>
            <c:ext xmlns:c16="http://schemas.microsoft.com/office/drawing/2014/chart" uri="{C3380CC4-5D6E-409C-BE32-E72D297353CC}">
              <c16:uniqueId val="{00000002-F21C-4BA7-B692-291D5F58AAD7}"/>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graf'!$C$45:$AQ$45</c:f>
              <c:numCache>
                <c:formatCode>General</c:formatCode>
                <c:ptCount val="41"/>
                <c:pt idx="0">
                  <c:v>100</c:v>
                </c:pt>
                <c:pt idx="1">
                  <c:v>113.63412570118568</c:v>
                </c:pt>
                <c:pt idx="2">
                  <c:v>109.79244747038426</c:v>
                </c:pt>
                <c:pt idx="3">
                  <c:v>114.67135619917325</c:v>
                </c:pt>
                <c:pt idx="4">
                  <c:v>103.55873362583604</c:v>
                </c:pt>
                <c:pt idx="5">
                  <c:v>117.02385137709568</c:v>
                </c:pt>
                <c:pt idx="6">
                  <c:v>114.52179541845835</c:v>
                </c:pt>
                <c:pt idx="7">
                  <c:v>119.92539092483428</c:v>
                </c:pt>
                <c:pt idx="8">
                  <c:v>106.71633682159137</c:v>
                </c:pt>
                <c:pt idx="9">
                  <c:v>121.96560943389584</c:v>
                </c:pt>
                <c:pt idx="10">
                  <c:v>118.58769050308211</c:v>
                </c:pt>
                <c:pt idx="11">
                  <c:v>124.34065386269916</c:v>
                </c:pt>
                <c:pt idx="12">
                  <c:v>113.38662453353031</c:v>
                </c:pt>
                <c:pt idx="13">
                  <c:v>131.02731212008476</c:v>
                </c:pt>
                <c:pt idx="14">
                  <c:v>128.51578533874647</c:v>
                </c:pt>
                <c:pt idx="15">
                  <c:v>135.35856892858556</c:v>
                </c:pt>
                <c:pt idx="16">
                  <c:v>123.05329916698497</c:v>
                </c:pt>
                <c:pt idx="17">
                  <c:v>139.7478392763274</c:v>
                </c:pt>
                <c:pt idx="18">
                  <c:v>135.7369199024848</c:v>
                </c:pt>
                <c:pt idx="19">
                  <c:v>143.7046762326315</c:v>
                </c:pt>
                <c:pt idx="20">
                  <c:v>131.21131455218855</c:v>
                </c:pt>
                <c:pt idx="21">
                  <c:v>151.21942491414396</c:v>
                </c:pt>
                <c:pt idx="22">
                  <c:v>147.83582524198908</c:v>
                </c:pt>
                <c:pt idx="23">
                  <c:v>155.92450444064272</c:v>
                </c:pt>
                <c:pt idx="24">
                  <c:v>143.16710443153062</c:v>
                </c:pt>
                <c:pt idx="25">
                  <c:v>162.25589299976312</c:v>
                </c:pt>
                <c:pt idx="26">
                  <c:v>157.5192121825377</c:v>
                </c:pt>
                <c:pt idx="27">
                  <c:v>163.56068278672828</c:v>
                </c:pt>
                <c:pt idx="28">
                  <c:v>151.28123859634169</c:v>
                </c:pt>
                <c:pt idx="29">
                  <c:v>169.33241674255166</c:v>
                </c:pt>
                <c:pt idx="30">
                  <c:v>162.8008972823358</c:v>
                </c:pt>
                <c:pt idx="31">
                  <c:v>167.76949030006028</c:v>
                </c:pt>
                <c:pt idx="32">
                  <c:v>155.1615727939741</c:v>
                </c:pt>
                <c:pt idx="33">
                  <c:v>170.09775606003188</c:v>
                </c:pt>
                <c:pt idx="34">
                  <c:v>165.02874418399449</c:v>
                </c:pt>
                <c:pt idx="35">
                  <c:v>169.2862378817174</c:v>
                </c:pt>
                <c:pt idx="36">
                  <c:v>161.11699591117193</c:v>
                </c:pt>
                <c:pt idx="37">
                  <c:v>180.07802648057759</c:v>
                </c:pt>
                <c:pt idx="38">
                  <c:v>175.48913781057544</c:v>
                </c:pt>
                <c:pt idx="39">
                  <c:v>181.32504539427231</c:v>
                </c:pt>
                <c:pt idx="40">
                  <c:v>169.87994312793549</c:v>
                </c:pt>
              </c:numCache>
            </c:numRef>
          </c:val>
          <c:smooth val="0"/>
          <c:extLst>
            <c:ext xmlns:c16="http://schemas.microsoft.com/office/drawing/2014/chart" uri="{C3380CC4-5D6E-409C-BE32-E72D297353CC}">
              <c16:uniqueId val="{00000003-F21C-4BA7-B692-291D5F58AAD7}"/>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's6'!$Q$13:$BE$13</c:f>
              <c:numCache>
                <c:formatCode>General</c:formatCode>
                <c:ptCount val="41"/>
                <c:pt idx="0">
                  <c:v>8972.75</c:v>
                </c:pt>
                <c:pt idx="1">
                  <c:v>8624.75</c:v>
                </c:pt>
                <c:pt idx="2">
                  <c:v>8224.75</c:v>
                </c:pt>
                <c:pt idx="3">
                  <c:v>8169.25</c:v>
                </c:pt>
                <c:pt idx="4">
                  <c:v>7987.25</c:v>
                </c:pt>
                <c:pt idx="5">
                  <c:v>7783.25</c:v>
                </c:pt>
                <c:pt idx="6">
                  <c:v>7832.75</c:v>
                </c:pt>
                <c:pt idx="7">
                  <c:v>7771.25</c:v>
                </c:pt>
                <c:pt idx="8">
                  <c:v>7870</c:v>
                </c:pt>
                <c:pt idx="9">
                  <c:v>7823.75</c:v>
                </c:pt>
                <c:pt idx="10">
                  <c:v>7891.75</c:v>
                </c:pt>
                <c:pt idx="11">
                  <c:v>8023.5</c:v>
                </c:pt>
                <c:pt idx="12">
                  <c:v>8165</c:v>
                </c:pt>
                <c:pt idx="13">
                  <c:v>8274</c:v>
                </c:pt>
                <c:pt idx="14">
                  <c:v>8290.5</c:v>
                </c:pt>
                <c:pt idx="15">
                  <c:v>8362</c:v>
                </c:pt>
                <c:pt idx="16">
                  <c:v>8574.5</c:v>
                </c:pt>
                <c:pt idx="17">
                  <c:v>8749</c:v>
                </c:pt>
                <c:pt idx="18">
                  <c:v>9094.75</c:v>
                </c:pt>
                <c:pt idx="19">
                  <c:v>9073.25</c:v>
                </c:pt>
                <c:pt idx="20">
                  <c:v>9102.75</c:v>
                </c:pt>
                <c:pt idx="21">
                  <c:v>9166.25</c:v>
                </c:pt>
                <c:pt idx="22">
                  <c:v>8994.25</c:v>
                </c:pt>
                <c:pt idx="23">
                  <c:v>9079.25</c:v>
                </c:pt>
                <c:pt idx="24">
                  <c:v>9036</c:v>
                </c:pt>
                <c:pt idx="25">
                  <c:v>8736</c:v>
                </c:pt>
                <c:pt idx="26">
                  <c:v>8654.75</c:v>
                </c:pt>
                <c:pt idx="27">
                  <c:v>8526.75</c:v>
                </c:pt>
                <c:pt idx="28">
                  <c:v>8346.25</c:v>
                </c:pt>
                <c:pt idx="29">
                  <c:v>8546.5</c:v>
                </c:pt>
                <c:pt idx="30">
                  <c:v>8480.75</c:v>
                </c:pt>
                <c:pt idx="31">
                  <c:v>8574</c:v>
                </c:pt>
                <c:pt idx="32">
                  <c:v>8476.5</c:v>
                </c:pt>
                <c:pt idx="33">
                  <c:v>8788</c:v>
                </c:pt>
                <c:pt idx="34">
                  <c:v>8818</c:v>
                </c:pt>
                <c:pt idx="35">
                  <c:v>9043</c:v>
                </c:pt>
                <c:pt idx="36">
                  <c:v>9565</c:v>
                </c:pt>
                <c:pt idx="37">
                  <c:v>9607.25</c:v>
                </c:pt>
                <c:pt idx="38">
                  <c:v>9871.5</c:v>
                </c:pt>
                <c:pt idx="39">
                  <c:v>9951.5</c:v>
                </c:pt>
                <c:pt idx="40">
                  <c:v>10112.5</c:v>
                </c:pt>
              </c:numCache>
            </c:numRef>
          </c:val>
          <c:smooth val="0"/>
          <c:extLst>
            <c:ext xmlns:c16="http://schemas.microsoft.com/office/drawing/2014/chart" uri="{C3380CC4-5D6E-409C-BE32-E72D297353CC}">
              <c16:uniqueId val="{00000000-4C80-4785-934A-70E84291E8ED}"/>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's6'!$Q$14:$BE$14</c:f>
              <c:numCache>
                <c:formatCode>General</c:formatCode>
                <c:ptCount val="41"/>
                <c:pt idx="0">
                  <c:v>8352</c:v>
                </c:pt>
                <c:pt idx="1">
                  <c:v>8021.5</c:v>
                </c:pt>
                <c:pt idx="2">
                  <c:v>7679.75</c:v>
                </c:pt>
                <c:pt idx="3">
                  <c:v>7611.25</c:v>
                </c:pt>
                <c:pt idx="4">
                  <c:v>7456.5</c:v>
                </c:pt>
                <c:pt idx="5">
                  <c:v>7220.5</c:v>
                </c:pt>
                <c:pt idx="6">
                  <c:v>7236.5</c:v>
                </c:pt>
                <c:pt idx="7">
                  <c:v>7209.25</c:v>
                </c:pt>
                <c:pt idx="8">
                  <c:v>7262</c:v>
                </c:pt>
                <c:pt idx="9">
                  <c:v>7220.25</c:v>
                </c:pt>
                <c:pt idx="10">
                  <c:v>7212.75</c:v>
                </c:pt>
                <c:pt idx="11">
                  <c:v>7315</c:v>
                </c:pt>
                <c:pt idx="12">
                  <c:v>7428</c:v>
                </c:pt>
                <c:pt idx="13">
                  <c:v>7498.25</c:v>
                </c:pt>
                <c:pt idx="14">
                  <c:v>7418.5</c:v>
                </c:pt>
                <c:pt idx="15">
                  <c:v>7406.75</c:v>
                </c:pt>
                <c:pt idx="16">
                  <c:v>7581.75</c:v>
                </c:pt>
                <c:pt idx="17">
                  <c:v>7687</c:v>
                </c:pt>
                <c:pt idx="18">
                  <c:v>7991.5</c:v>
                </c:pt>
                <c:pt idx="19">
                  <c:v>8023.25</c:v>
                </c:pt>
                <c:pt idx="20">
                  <c:v>8095.5</c:v>
                </c:pt>
                <c:pt idx="21">
                  <c:v>8157</c:v>
                </c:pt>
                <c:pt idx="22">
                  <c:v>7963</c:v>
                </c:pt>
                <c:pt idx="23">
                  <c:v>8019.25</c:v>
                </c:pt>
                <c:pt idx="24">
                  <c:v>7992.25</c:v>
                </c:pt>
                <c:pt idx="25">
                  <c:v>7790.25</c:v>
                </c:pt>
                <c:pt idx="26">
                  <c:v>7831</c:v>
                </c:pt>
                <c:pt idx="27">
                  <c:v>7721.75</c:v>
                </c:pt>
                <c:pt idx="28">
                  <c:v>7558.75</c:v>
                </c:pt>
                <c:pt idx="29">
                  <c:v>7766</c:v>
                </c:pt>
                <c:pt idx="30">
                  <c:v>7680</c:v>
                </c:pt>
                <c:pt idx="31">
                  <c:v>7765.5</c:v>
                </c:pt>
                <c:pt idx="32">
                  <c:v>7639.5</c:v>
                </c:pt>
                <c:pt idx="33">
                  <c:v>7871.5</c:v>
                </c:pt>
                <c:pt idx="34">
                  <c:v>7968</c:v>
                </c:pt>
                <c:pt idx="35">
                  <c:v>8185.5</c:v>
                </c:pt>
                <c:pt idx="36">
                  <c:v>8801</c:v>
                </c:pt>
                <c:pt idx="37">
                  <c:v>8981.5</c:v>
                </c:pt>
                <c:pt idx="38">
                  <c:v>9338.25</c:v>
                </c:pt>
                <c:pt idx="39">
                  <c:v>9464</c:v>
                </c:pt>
                <c:pt idx="40">
                  <c:v>9564.75</c:v>
                </c:pt>
              </c:numCache>
            </c:numRef>
          </c:val>
          <c:smooth val="0"/>
          <c:extLst>
            <c:ext xmlns:c16="http://schemas.microsoft.com/office/drawing/2014/chart" uri="{C3380CC4-5D6E-409C-BE32-E72D297353CC}">
              <c16:uniqueId val="{00000001-4C80-4785-934A-70E84291E8ED}"/>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numRef>
              <c:f>'s7'!$AU$8:$CI$8</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's7'!$AU$9:$CI$9</c:f>
              <c:numCache>
                <c:formatCode>General</c:formatCode>
                <c:ptCount val="41"/>
                <c:pt idx="0">
                  <c:v>997.25</c:v>
                </c:pt>
                <c:pt idx="1">
                  <c:v>1012.75</c:v>
                </c:pt>
                <c:pt idx="2">
                  <c:v>1016.75</c:v>
                </c:pt>
                <c:pt idx="3">
                  <c:v>1035.25</c:v>
                </c:pt>
                <c:pt idx="4">
                  <c:v>1055.5</c:v>
                </c:pt>
                <c:pt idx="5">
                  <c:v>1073</c:v>
                </c:pt>
                <c:pt idx="6">
                  <c:v>1022.75</c:v>
                </c:pt>
                <c:pt idx="7">
                  <c:v>989.5</c:v>
                </c:pt>
                <c:pt idx="8">
                  <c:v>953.75</c:v>
                </c:pt>
                <c:pt idx="9">
                  <c:v>838.5</c:v>
                </c:pt>
                <c:pt idx="10">
                  <c:v>844.25</c:v>
                </c:pt>
                <c:pt idx="11">
                  <c:v>837</c:v>
                </c:pt>
                <c:pt idx="12">
                  <c:v>764.5</c:v>
                </c:pt>
                <c:pt idx="13">
                  <c:v>772.5</c:v>
                </c:pt>
                <c:pt idx="14">
                  <c:v>802.5</c:v>
                </c:pt>
                <c:pt idx="15">
                  <c:v>837</c:v>
                </c:pt>
                <c:pt idx="16">
                  <c:v>830.5</c:v>
                </c:pt>
                <c:pt idx="17">
                  <c:v>828.5</c:v>
                </c:pt>
                <c:pt idx="18">
                  <c:v>805.25</c:v>
                </c:pt>
                <c:pt idx="19">
                  <c:v>825.5</c:v>
                </c:pt>
                <c:pt idx="20">
                  <c:v>900</c:v>
                </c:pt>
                <c:pt idx="21">
                  <c:v>943.5</c:v>
                </c:pt>
                <c:pt idx="22">
                  <c:v>997.25</c:v>
                </c:pt>
                <c:pt idx="23">
                  <c:v>1012.75</c:v>
                </c:pt>
                <c:pt idx="24">
                  <c:v>1016.75</c:v>
                </c:pt>
                <c:pt idx="25">
                  <c:v>1035.25</c:v>
                </c:pt>
                <c:pt idx="26">
                  <c:v>1055.5</c:v>
                </c:pt>
                <c:pt idx="27">
                  <c:v>1073</c:v>
                </c:pt>
                <c:pt idx="28">
                  <c:v>1022.75</c:v>
                </c:pt>
                <c:pt idx="29">
                  <c:v>989.5</c:v>
                </c:pt>
                <c:pt idx="30">
                  <c:v>953.75</c:v>
                </c:pt>
                <c:pt idx="31">
                  <c:v>906.5</c:v>
                </c:pt>
                <c:pt idx="32">
                  <c:v>993</c:v>
                </c:pt>
                <c:pt idx="33">
                  <c:v>1073.5</c:v>
                </c:pt>
                <c:pt idx="34">
                  <c:v>1022.75</c:v>
                </c:pt>
                <c:pt idx="35">
                  <c:v>989.5</c:v>
                </c:pt>
                <c:pt idx="36">
                  <c:v>953.75</c:v>
                </c:pt>
                <c:pt idx="37">
                  <c:v>885.25</c:v>
                </c:pt>
                <c:pt idx="38">
                  <c:v>895.25</c:v>
                </c:pt>
                <c:pt idx="39">
                  <c:v>886.5</c:v>
                </c:pt>
                <c:pt idx="40">
                  <c:v>879.25</c:v>
                </c:pt>
              </c:numCache>
            </c:numRef>
          </c:val>
          <c:smooth val="0"/>
          <c:extLst>
            <c:ext xmlns:c16="http://schemas.microsoft.com/office/drawing/2014/chart" uri="{C3380CC4-5D6E-409C-BE32-E72D297353CC}">
              <c16:uniqueId val="{00000000-4996-4BF9-AAEE-D3F6DBDE21D5}"/>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numRef>
              <c:f>'s7'!$AU$8:$CI$8</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's7'!$AU$10:$CI$10</c:f>
              <c:numCache>
                <c:formatCode>General</c:formatCode>
                <c:ptCount val="41"/>
                <c:pt idx="0">
                  <c:v>912.5</c:v>
                </c:pt>
                <c:pt idx="1">
                  <c:v>912.75</c:v>
                </c:pt>
                <c:pt idx="2">
                  <c:v>918.5</c:v>
                </c:pt>
                <c:pt idx="3">
                  <c:v>908.75</c:v>
                </c:pt>
                <c:pt idx="4">
                  <c:v>948.25</c:v>
                </c:pt>
                <c:pt idx="5">
                  <c:v>978.75</c:v>
                </c:pt>
                <c:pt idx="6">
                  <c:v>937.25</c:v>
                </c:pt>
                <c:pt idx="7">
                  <c:v>934.25</c:v>
                </c:pt>
                <c:pt idx="8">
                  <c:v>881.75</c:v>
                </c:pt>
                <c:pt idx="9">
                  <c:v>831</c:v>
                </c:pt>
                <c:pt idx="10">
                  <c:v>850</c:v>
                </c:pt>
                <c:pt idx="11">
                  <c:v>826</c:v>
                </c:pt>
                <c:pt idx="12">
                  <c:v>760.25</c:v>
                </c:pt>
                <c:pt idx="13">
                  <c:v>732.25</c:v>
                </c:pt>
                <c:pt idx="14">
                  <c:v>752.25</c:v>
                </c:pt>
                <c:pt idx="15">
                  <c:v>744.75</c:v>
                </c:pt>
                <c:pt idx="16">
                  <c:v>758.75</c:v>
                </c:pt>
                <c:pt idx="17">
                  <c:v>770</c:v>
                </c:pt>
                <c:pt idx="18">
                  <c:v>778.5</c:v>
                </c:pt>
                <c:pt idx="19">
                  <c:v>801.25</c:v>
                </c:pt>
                <c:pt idx="20">
                  <c:v>832</c:v>
                </c:pt>
                <c:pt idx="21">
                  <c:v>890.25</c:v>
                </c:pt>
                <c:pt idx="22">
                  <c:v>912.5</c:v>
                </c:pt>
                <c:pt idx="23">
                  <c:v>912.75</c:v>
                </c:pt>
                <c:pt idx="24">
                  <c:v>918.5</c:v>
                </c:pt>
                <c:pt idx="25">
                  <c:v>908.75</c:v>
                </c:pt>
                <c:pt idx="26">
                  <c:v>948.25</c:v>
                </c:pt>
                <c:pt idx="27">
                  <c:v>978.75</c:v>
                </c:pt>
                <c:pt idx="28">
                  <c:v>937.25</c:v>
                </c:pt>
                <c:pt idx="29">
                  <c:v>934.25</c:v>
                </c:pt>
                <c:pt idx="30">
                  <c:v>881.75</c:v>
                </c:pt>
                <c:pt idx="31">
                  <c:v>862.75</c:v>
                </c:pt>
                <c:pt idx="32">
                  <c:v>972</c:v>
                </c:pt>
                <c:pt idx="33">
                  <c:v>994</c:v>
                </c:pt>
                <c:pt idx="34">
                  <c:v>937.25</c:v>
                </c:pt>
                <c:pt idx="35">
                  <c:v>934.25</c:v>
                </c:pt>
                <c:pt idx="36">
                  <c:v>881.75</c:v>
                </c:pt>
                <c:pt idx="37">
                  <c:v>828.5</c:v>
                </c:pt>
                <c:pt idx="38">
                  <c:v>835.5</c:v>
                </c:pt>
                <c:pt idx="39">
                  <c:v>838.75</c:v>
                </c:pt>
                <c:pt idx="40">
                  <c:v>818</c:v>
                </c:pt>
              </c:numCache>
            </c:numRef>
          </c:val>
          <c:smooth val="0"/>
          <c:extLst>
            <c:ext xmlns:c16="http://schemas.microsoft.com/office/drawing/2014/chart" uri="{C3380CC4-5D6E-409C-BE32-E72D297353CC}">
              <c16:uniqueId val="{00000001-4996-4BF9-AAEE-D3F6DBDE21D5}"/>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's8'!$R$11:$BF$11</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0-BEF5-4D9B-AB6E-38166A845E5E}"/>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's8'!$R$12:$BF$12</c:f>
              <c:numCache>
                <c:formatCode>General</c:formatCode>
                <c:ptCount val="41"/>
                <c:pt idx="0">
                  <c:v>100</c:v>
                </c:pt>
                <c:pt idx="1">
                  <c:v>102.8467036055569</c:v>
                </c:pt>
                <c:pt idx="2">
                  <c:v>104.2399421826066</c:v>
                </c:pt>
                <c:pt idx="3">
                  <c:v>101.41732915763269</c:v>
                </c:pt>
                <c:pt idx="4">
                  <c:v>100.68658154661527</c:v>
                </c:pt>
                <c:pt idx="5">
                  <c:v>103.22813779812094</c:v>
                </c:pt>
                <c:pt idx="6">
                  <c:v>105.10720308359431</c:v>
                </c:pt>
                <c:pt idx="7">
                  <c:v>102.54155625150567</c:v>
                </c:pt>
                <c:pt idx="8">
                  <c:v>101.58596322171364</c:v>
                </c:pt>
                <c:pt idx="9">
                  <c:v>104.50092347225568</c:v>
                </c:pt>
                <c:pt idx="10">
                  <c:v>106.90195133702723</c:v>
                </c:pt>
                <c:pt idx="11">
                  <c:v>103.87858347386172</c:v>
                </c:pt>
                <c:pt idx="12">
                  <c:v>103.10366979844214</c:v>
                </c:pt>
                <c:pt idx="13">
                  <c:v>105.48863727615836</c:v>
                </c:pt>
                <c:pt idx="14">
                  <c:v>108.05829920501084</c:v>
                </c:pt>
                <c:pt idx="15">
                  <c:v>105.48060708303221</c:v>
                </c:pt>
                <c:pt idx="16">
                  <c:v>104.66152733919539</c:v>
                </c:pt>
                <c:pt idx="17">
                  <c:v>107.2753553360636</c:v>
                </c:pt>
                <c:pt idx="18">
                  <c:v>108.51200513932386</c:v>
                </c:pt>
                <c:pt idx="19">
                  <c:v>107.09066088492733</c:v>
                </c:pt>
                <c:pt idx="20">
                  <c:v>107.45603469043604</c:v>
                </c:pt>
                <c:pt idx="21">
                  <c:v>109.72456436200112</c:v>
                </c:pt>
                <c:pt idx="22">
                  <c:v>111.41090500281057</c:v>
                </c:pt>
                <c:pt idx="23">
                  <c:v>109.06608849273267</c:v>
                </c:pt>
                <c:pt idx="24">
                  <c:v>108.76094113868145</c:v>
                </c:pt>
                <c:pt idx="25">
                  <c:v>111.30651248695094</c:v>
                </c:pt>
                <c:pt idx="26">
                  <c:v>111.86862603388742</c:v>
                </c:pt>
                <c:pt idx="27">
                  <c:v>110.15417971573115</c:v>
                </c:pt>
                <c:pt idx="28">
                  <c:v>108.78503171926444</c:v>
                </c:pt>
                <c:pt idx="29">
                  <c:v>111.34666345458926</c:v>
                </c:pt>
                <c:pt idx="30">
                  <c:v>112.38657351642175</c:v>
                </c:pt>
                <c:pt idx="31">
                  <c:v>110.70424797237614</c:v>
                </c:pt>
                <c:pt idx="32">
                  <c:v>108.52405042961536</c:v>
                </c:pt>
                <c:pt idx="33">
                  <c:v>108.72079017104312</c:v>
                </c:pt>
                <c:pt idx="34">
                  <c:v>110.45531197301855</c:v>
                </c:pt>
                <c:pt idx="35">
                  <c:v>109.62017184614149</c:v>
                </c:pt>
                <c:pt idx="36">
                  <c:v>105.63318075965631</c:v>
                </c:pt>
                <c:pt idx="37">
                  <c:v>109.53986991086485</c:v>
                </c:pt>
                <c:pt idx="38">
                  <c:v>110.82068577852726</c:v>
                </c:pt>
                <c:pt idx="39">
                  <c:v>109.9092588131374</c:v>
                </c:pt>
                <c:pt idx="40">
                  <c:v>109.72456436200112</c:v>
                </c:pt>
              </c:numCache>
            </c:numRef>
          </c:val>
          <c:smooth val="0"/>
          <c:extLst>
            <c:ext xmlns:c16="http://schemas.microsoft.com/office/drawing/2014/chart" uri="{C3380CC4-5D6E-409C-BE32-E72D297353CC}">
              <c16:uniqueId val="{00000001-BEF5-4D9B-AB6E-38166A845E5E}"/>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Graf'!$B$6:$AP$6</c:f>
              <c:numCache>
                <c:formatCode>General</c:formatCode>
                <c:ptCount val="41"/>
                <c:pt idx="0">
                  <c:v>100</c:v>
                </c:pt>
                <c:pt idx="1">
                  <c:v>88.262133570217244</c:v>
                </c:pt>
                <c:pt idx="2">
                  <c:v>69.881086974077363</c:v>
                </c:pt>
                <c:pt idx="3">
                  <c:v>73.443430509569581</c:v>
                </c:pt>
                <c:pt idx="4">
                  <c:v>97.843818137769517</c:v>
                </c:pt>
                <c:pt idx="5">
                  <c:v>88.513486231123323</c:v>
                </c:pt>
                <c:pt idx="6">
                  <c:v>71.049018816118874</c:v>
                </c:pt>
                <c:pt idx="7">
                  <c:v>74.154082209480748</c:v>
                </c:pt>
                <c:pt idx="8">
                  <c:v>96.799039005087621</c:v>
                </c:pt>
                <c:pt idx="9">
                  <c:v>105.60243882742471</c:v>
                </c:pt>
                <c:pt idx="10">
                  <c:v>89.150448195106193</c:v>
                </c:pt>
                <c:pt idx="11">
                  <c:v>104.73633206815795</c:v>
                </c:pt>
                <c:pt idx="12">
                  <c:v>147.63890010498264</c:v>
                </c:pt>
                <c:pt idx="13">
                  <c:v>131.01025599612373</c:v>
                </c:pt>
                <c:pt idx="14">
                  <c:v>113.347936687394</c:v>
                </c:pt>
                <c:pt idx="15">
                  <c:v>137.94819510619399</c:v>
                </c:pt>
                <c:pt idx="16">
                  <c:v>176.42332229669708</c:v>
                </c:pt>
                <c:pt idx="17">
                  <c:v>169.40967455382378</c:v>
                </c:pt>
                <c:pt idx="18">
                  <c:v>141.65388031979327</c:v>
                </c:pt>
                <c:pt idx="19">
                  <c:v>155.11083743842363</c:v>
                </c:pt>
                <c:pt idx="20">
                  <c:v>181.69062424291366</c:v>
                </c:pt>
                <c:pt idx="21">
                  <c:v>149.52454978599695</c:v>
                </c:pt>
                <c:pt idx="22">
                  <c:v>125.27255107809093</c:v>
                </c:pt>
                <c:pt idx="23">
                  <c:v>141.06537188080432</c:v>
                </c:pt>
                <c:pt idx="24">
                  <c:v>189.20798675603649</c:v>
                </c:pt>
                <c:pt idx="25">
                  <c:v>165.68380037147702</c:v>
                </c:pt>
                <c:pt idx="26">
                  <c:v>127.42368569813453</c:v>
                </c:pt>
                <c:pt idx="27">
                  <c:v>143.78381652265202</c:v>
                </c:pt>
                <c:pt idx="28">
                  <c:v>176.21234757328597</c:v>
                </c:pt>
                <c:pt idx="29">
                  <c:v>142.22119034159735</c:v>
                </c:pt>
                <c:pt idx="30">
                  <c:v>111.37648388920294</c:v>
                </c:pt>
                <c:pt idx="31">
                  <c:v>125.22914479528386</c:v>
                </c:pt>
                <c:pt idx="32">
                  <c:v>167.86017120245498</c:v>
                </c:pt>
                <c:pt idx="33">
                  <c:v>85.46999919244125</c:v>
                </c:pt>
                <c:pt idx="34">
                  <c:v>75.26952273277881</c:v>
                </c:pt>
                <c:pt idx="35">
                  <c:v>111.13623516110798</c:v>
                </c:pt>
                <c:pt idx="36">
                  <c:v>138.15008479366875</c:v>
                </c:pt>
                <c:pt idx="37">
                  <c:v>137.19615602035049</c:v>
                </c:pt>
                <c:pt idx="38">
                  <c:v>145.92990390050878</c:v>
                </c:pt>
                <c:pt idx="39">
                  <c:v>199.7102882984737</c:v>
                </c:pt>
                <c:pt idx="40">
                  <c:v>237.84624081401921</c:v>
                </c:pt>
              </c:numCache>
            </c:numRef>
          </c:val>
          <c:smooth val="0"/>
          <c:extLst>
            <c:ext xmlns:c16="http://schemas.microsoft.com/office/drawing/2014/chart" uri="{C3380CC4-5D6E-409C-BE32-E72D297353CC}">
              <c16:uniqueId val="{00000000-556F-44A9-9ECF-86C1B13D484A}"/>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Graf'!$B$7:$AP$7</c:f>
              <c:numCache>
                <c:formatCode>General</c:formatCode>
                <c:ptCount val="41"/>
                <c:pt idx="0">
                  <c:v>100</c:v>
                </c:pt>
                <c:pt idx="1">
                  <c:v>75.228812448096505</c:v>
                </c:pt>
                <c:pt idx="2">
                  <c:v>56.418549761790295</c:v>
                </c:pt>
                <c:pt idx="3">
                  <c:v>61.953756720136369</c:v>
                </c:pt>
                <c:pt idx="4">
                  <c:v>95.469207570260934</c:v>
                </c:pt>
                <c:pt idx="5">
                  <c:v>78.070719874120371</c:v>
                </c:pt>
                <c:pt idx="6">
                  <c:v>57.993793435027754</c:v>
                </c:pt>
                <c:pt idx="7">
                  <c:v>66.557978932645653</c:v>
                </c:pt>
                <c:pt idx="8">
                  <c:v>102.30254818829494</c:v>
                </c:pt>
                <c:pt idx="9">
                  <c:v>89.389396389702341</c:v>
                </c:pt>
                <c:pt idx="10">
                  <c:v>72.635167620962463</c:v>
                </c:pt>
                <c:pt idx="11">
                  <c:v>87.926045718781424</c:v>
                </c:pt>
                <c:pt idx="12">
                  <c:v>134.79784955636174</c:v>
                </c:pt>
                <c:pt idx="13">
                  <c:v>121.63905765112111</c:v>
                </c:pt>
                <c:pt idx="14">
                  <c:v>96.733248830805536</c:v>
                </c:pt>
                <c:pt idx="15">
                  <c:v>130.23209056339874</c:v>
                </c:pt>
                <c:pt idx="16">
                  <c:v>166.74942086629662</c:v>
                </c:pt>
                <c:pt idx="17">
                  <c:v>162.14082783338432</c:v>
                </c:pt>
                <c:pt idx="18">
                  <c:v>115.66327199615367</c:v>
                </c:pt>
                <c:pt idx="19">
                  <c:v>135.12828357882776</c:v>
                </c:pt>
                <c:pt idx="20">
                  <c:v>177.99204510686656</c:v>
                </c:pt>
                <c:pt idx="21">
                  <c:v>157.98505179422179</c:v>
                </c:pt>
                <c:pt idx="22">
                  <c:v>118.8198784911928</c:v>
                </c:pt>
                <c:pt idx="23">
                  <c:v>145.57891516237598</c:v>
                </c:pt>
                <c:pt idx="24">
                  <c:v>189.4497137112636</c:v>
                </c:pt>
                <c:pt idx="25">
                  <c:v>167.18737707067618</c:v>
                </c:pt>
                <c:pt idx="26">
                  <c:v>116.19738624939902</c:v>
                </c:pt>
                <c:pt idx="27">
                  <c:v>138.57598671270597</c:v>
                </c:pt>
                <c:pt idx="28">
                  <c:v>174.12037239389832</c:v>
                </c:pt>
                <c:pt idx="29">
                  <c:v>136.23060448446174</c:v>
                </c:pt>
                <c:pt idx="30">
                  <c:v>94.502382097119636</c:v>
                </c:pt>
                <c:pt idx="31">
                  <c:v>110.9331701560383</c:v>
                </c:pt>
                <c:pt idx="32">
                  <c:v>164.44337602167926</c:v>
                </c:pt>
                <c:pt idx="33">
                  <c:v>90.331745268586914</c:v>
                </c:pt>
                <c:pt idx="34">
                  <c:v>73.216486734560078</c:v>
                </c:pt>
                <c:pt idx="35">
                  <c:v>124.9783644390052</c:v>
                </c:pt>
                <c:pt idx="36">
                  <c:v>152.11329166484549</c:v>
                </c:pt>
                <c:pt idx="37">
                  <c:v>154.33454259364484</c:v>
                </c:pt>
                <c:pt idx="38">
                  <c:v>131.37899383714321</c:v>
                </c:pt>
                <c:pt idx="39">
                  <c:v>180.02797325057912</c:v>
                </c:pt>
                <c:pt idx="40">
                  <c:v>235.35556623978323</c:v>
                </c:pt>
              </c:numCache>
            </c:numRef>
          </c:val>
          <c:smooth val="0"/>
          <c:extLst>
            <c:ext xmlns:c16="http://schemas.microsoft.com/office/drawing/2014/chart" uri="{C3380CC4-5D6E-409C-BE32-E72D297353CC}">
              <c16:uniqueId val="{00000001-556F-44A9-9ECF-86C1B13D484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Graf'!$B$2:$AP$2</c:f>
              <c:numCache>
                <c:formatCode>General</c:formatCode>
                <c:ptCount val="41"/>
                <c:pt idx="0">
                  <c:v>100</c:v>
                </c:pt>
                <c:pt idx="1">
                  <c:v>86.672171758876956</c:v>
                </c:pt>
                <c:pt idx="2">
                  <c:v>103.07184145334435</c:v>
                </c:pt>
                <c:pt idx="3">
                  <c:v>199.66969446738233</c:v>
                </c:pt>
                <c:pt idx="4">
                  <c:v>136.64739884393063</c:v>
                </c:pt>
                <c:pt idx="5">
                  <c:v>111.74236168455822</c:v>
                </c:pt>
                <c:pt idx="6">
                  <c:v>89.281585466556564</c:v>
                </c:pt>
                <c:pt idx="7">
                  <c:v>115.62345169281585</c:v>
                </c:pt>
                <c:pt idx="8">
                  <c:v>105.13625103220478</c:v>
                </c:pt>
                <c:pt idx="9">
                  <c:v>106.37489677952105</c:v>
                </c:pt>
                <c:pt idx="10">
                  <c:v>78.926507018992567</c:v>
                </c:pt>
                <c:pt idx="11">
                  <c:v>85.516102394715105</c:v>
                </c:pt>
                <c:pt idx="12">
                  <c:v>148.95127993393891</c:v>
                </c:pt>
                <c:pt idx="13">
                  <c:v>64.112303881090014</c:v>
                </c:pt>
                <c:pt idx="14">
                  <c:v>61.535920726672174</c:v>
                </c:pt>
                <c:pt idx="15">
                  <c:v>83.170933113129649</c:v>
                </c:pt>
                <c:pt idx="16">
                  <c:v>85.81337737407101</c:v>
                </c:pt>
                <c:pt idx="17">
                  <c:v>62.031379025598682</c:v>
                </c:pt>
                <c:pt idx="18">
                  <c:v>64.128819157720898</c:v>
                </c:pt>
                <c:pt idx="19">
                  <c:v>98.447563996696942</c:v>
                </c:pt>
                <c:pt idx="20">
                  <c:v>72.270850536746494</c:v>
                </c:pt>
                <c:pt idx="21">
                  <c:v>52.353426919900912</c:v>
                </c:pt>
                <c:pt idx="22">
                  <c:v>76.069364161849705</c:v>
                </c:pt>
                <c:pt idx="23">
                  <c:v>68.455821635012384</c:v>
                </c:pt>
                <c:pt idx="24">
                  <c:v>69.000825763831543</c:v>
                </c:pt>
                <c:pt idx="25">
                  <c:v>83.270024772914951</c:v>
                </c:pt>
                <c:pt idx="26">
                  <c:v>62.807597027250203</c:v>
                </c:pt>
                <c:pt idx="27">
                  <c:v>81.337737407101571</c:v>
                </c:pt>
                <c:pt idx="28">
                  <c:v>163.56729975227086</c:v>
                </c:pt>
                <c:pt idx="29">
                  <c:v>104.21139554087532</c:v>
                </c:pt>
                <c:pt idx="30">
                  <c:v>70.421139554087532</c:v>
                </c:pt>
                <c:pt idx="31">
                  <c:v>139.17423616845582</c:v>
                </c:pt>
                <c:pt idx="32">
                  <c:v>517.85301403798519</c:v>
                </c:pt>
                <c:pt idx="33">
                  <c:v>457.17588769611893</c:v>
                </c:pt>
                <c:pt idx="34">
                  <c:v>122.95623451692816</c:v>
                </c:pt>
                <c:pt idx="35">
                  <c:v>156.7795210569777</c:v>
                </c:pt>
                <c:pt idx="36">
                  <c:v>92.865400495458303</c:v>
                </c:pt>
                <c:pt idx="37">
                  <c:v>74.087530966143689</c:v>
                </c:pt>
                <c:pt idx="38">
                  <c:v>48.554913294797686</c:v>
                </c:pt>
                <c:pt idx="39">
                  <c:v>60.033030553261767</c:v>
                </c:pt>
                <c:pt idx="40">
                  <c:v>53.179190751445084</c:v>
                </c:pt>
              </c:numCache>
            </c:numRef>
          </c:val>
          <c:smooth val="0"/>
          <c:extLst>
            <c:ext xmlns:c16="http://schemas.microsoft.com/office/drawing/2014/chart" uri="{C3380CC4-5D6E-409C-BE32-E72D297353CC}">
              <c16:uniqueId val="{00000000-A836-4647-9679-C3649009C75F}"/>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Graf'!$B$3:$AP$3</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1-A836-4647-9679-C3649009C75F}"/>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Graf'!$B$2:$AP$2</c:f>
              <c:numCache>
                <c:formatCode>General</c:formatCode>
                <c:ptCount val="41"/>
                <c:pt idx="0">
                  <c:v>5.2541643999999996</c:v>
                </c:pt>
                <c:pt idx="1">
                  <c:v>5.0010671000000002</c:v>
                </c:pt>
                <c:pt idx="2">
                  <c:v>5.1782148000000001</c:v>
                </c:pt>
                <c:pt idx="3">
                  <c:v>5.3953179000000002</c:v>
                </c:pt>
                <c:pt idx="4">
                  <c:v>5.5419051000000001</c:v>
                </c:pt>
                <c:pt idx="5">
                  <c:v>5.2437776999999999</c:v>
                </c:pt>
                <c:pt idx="6">
                  <c:v>5.3645101000000004</c:v>
                </c:pt>
                <c:pt idx="7">
                  <c:v>5.3601355000000002</c:v>
                </c:pt>
                <c:pt idx="8">
                  <c:v>5.2919352000000002</c:v>
                </c:pt>
                <c:pt idx="9">
                  <c:v>4.8974510000000002</c:v>
                </c:pt>
                <c:pt idx="10">
                  <c:v>4.9245058000000004</c:v>
                </c:pt>
                <c:pt idx="11">
                  <c:v>4.9633238000000004</c:v>
                </c:pt>
                <c:pt idx="12">
                  <c:v>5.0178478999999996</c:v>
                </c:pt>
                <c:pt idx="13">
                  <c:v>4.7765000000000004</c:v>
                </c:pt>
                <c:pt idx="14">
                  <c:v>4.8890190999999996</c:v>
                </c:pt>
                <c:pt idx="15">
                  <c:v>4.9702282999999996</c:v>
                </c:pt>
                <c:pt idx="16">
                  <c:v>4.9772156000000001</c:v>
                </c:pt>
                <c:pt idx="17">
                  <c:v>4.6782830000000004</c:v>
                </c:pt>
                <c:pt idx="18">
                  <c:v>4.7287435999999996</c:v>
                </c:pt>
                <c:pt idx="19">
                  <c:v>4.8007308999999996</c:v>
                </c:pt>
                <c:pt idx="20">
                  <c:v>4.8891187</c:v>
                </c:pt>
                <c:pt idx="21">
                  <c:v>4.6929730000000003</c:v>
                </c:pt>
                <c:pt idx="22">
                  <c:v>4.7292706000000004</c:v>
                </c:pt>
                <c:pt idx="23">
                  <c:v>4.7346294000000002</c:v>
                </c:pt>
                <c:pt idx="24">
                  <c:v>4.7222562000000003</c:v>
                </c:pt>
                <c:pt idx="25">
                  <c:v>4.4586030000000001</c:v>
                </c:pt>
                <c:pt idx="26">
                  <c:v>4.4747602999999998</c:v>
                </c:pt>
                <c:pt idx="27">
                  <c:v>4.4244275000000002</c:v>
                </c:pt>
                <c:pt idx="28">
                  <c:v>4.4824197000000003</c:v>
                </c:pt>
                <c:pt idx="29">
                  <c:v>4.3680611000000003</c:v>
                </c:pt>
                <c:pt idx="30">
                  <c:v>4.5621017000000004</c:v>
                </c:pt>
                <c:pt idx="31">
                  <c:v>4.7287838089076519</c:v>
                </c:pt>
                <c:pt idx="32">
                  <c:v>4.95733281374656</c:v>
                </c:pt>
                <c:pt idx="33">
                  <c:v>5.8894773015222137</c:v>
                </c:pt>
                <c:pt idx="34">
                  <c:v>6.3834116388477549</c:v>
                </c:pt>
                <c:pt idx="35">
                  <c:v>6.133152539585959</c:v>
                </c:pt>
                <c:pt idx="36">
                  <c:v>6.0746811276419743</c:v>
                </c:pt>
                <c:pt idx="37">
                  <c:v>5.6431255060196657</c:v>
                </c:pt>
                <c:pt idx="38">
                  <c:v>5.4661731285464841</c:v>
                </c:pt>
                <c:pt idx="39">
                  <c:v>5.0625470965390464</c:v>
                </c:pt>
                <c:pt idx="40">
                  <c:v>4.9186757803741745</c:v>
                </c:pt>
              </c:numCache>
            </c:numRef>
          </c:val>
          <c:smooth val="0"/>
          <c:extLst>
            <c:ext xmlns:c16="http://schemas.microsoft.com/office/drawing/2014/chart" uri="{C3380CC4-5D6E-409C-BE32-E72D297353CC}">
              <c16:uniqueId val="{00000000-F998-488D-ADB1-CE8CCBAA1E73}"/>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Graf'!$B$3:$AP$3</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1-F998-488D-ADB1-CE8CCBAA1E73}"/>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Graf'!$B$20:$AP$20</c:f>
              <c:numCache>
                <c:formatCode>General</c:formatCode>
                <c:ptCount val="41"/>
                <c:pt idx="0">
                  <c:v>100</c:v>
                </c:pt>
                <c:pt idx="1">
                  <c:v>100.29754316585267</c:v>
                </c:pt>
                <c:pt idx="2">
                  <c:v>100.65801179633888</c:v>
                </c:pt>
                <c:pt idx="3">
                  <c:v>100.89858414160143</c:v>
                </c:pt>
                <c:pt idx="4">
                  <c:v>101.18660460289259</c:v>
                </c:pt>
                <c:pt idx="5">
                  <c:v>101.51380284126313</c:v>
                </c:pt>
                <c:pt idx="6">
                  <c:v>101.9040446919665</c:v>
                </c:pt>
                <c:pt idx="7">
                  <c:v>102.16723050687017</c:v>
                </c:pt>
                <c:pt idx="8">
                  <c:v>102.47663570172999</c:v>
                </c:pt>
                <c:pt idx="9">
                  <c:v>102.83781321841185</c:v>
                </c:pt>
                <c:pt idx="10">
                  <c:v>103.24360330633974</c:v>
                </c:pt>
                <c:pt idx="11">
                  <c:v>103.46203477275826</c:v>
                </c:pt>
                <c:pt idx="12">
                  <c:v>103.72049467969096</c:v>
                </c:pt>
                <c:pt idx="13">
                  <c:v>104.05215890109407</c:v>
                </c:pt>
                <c:pt idx="14">
                  <c:v>104.48706058212316</c:v>
                </c:pt>
                <c:pt idx="15">
                  <c:v>104.75227853745436</c:v>
                </c:pt>
                <c:pt idx="16">
                  <c:v>105.05357880014395</c:v>
                </c:pt>
                <c:pt idx="17">
                  <c:v>105.42501153712283</c:v>
                </c:pt>
                <c:pt idx="18">
                  <c:v>105.97298056635753</c:v>
                </c:pt>
                <c:pt idx="19">
                  <c:v>106.38779713850998</c:v>
                </c:pt>
                <c:pt idx="20">
                  <c:v>106.74351623148537</c:v>
                </c:pt>
                <c:pt idx="21">
                  <c:v>107.12574766817794</c:v>
                </c:pt>
                <c:pt idx="22">
                  <c:v>107.60998782842402</c:v>
                </c:pt>
                <c:pt idx="23">
                  <c:v>107.93394881983444</c:v>
                </c:pt>
                <c:pt idx="24">
                  <c:v>108.21851936830679</c:v>
                </c:pt>
                <c:pt idx="25">
                  <c:v>108.58352487044515</c:v>
                </c:pt>
                <c:pt idx="26">
                  <c:v>109.01022710114459</c:v>
                </c:pt>
                <c:pt idx="27">
                  <c:v>109.32620130808407</c:v>
                </c:pt>
                <c:pt idx="28">
                  <c:v>109.64978422685681</c:v>
                </c:pt>
                <c:pt idx="29">
                  <c:v>109.99425565886128</c:v>
                </c:pt>
                <c:pt idx="30">
                  <c:v>110.38617520689435</c:v>
                </c:pt>
                <c:pt idx="31">
                  <c:v>110.58215861045073</c:v>
                </c:pt>
                <c:pt idx="32">
                  <c:v>110.7904057451918</c:v>
                </c:pt>
                <c:pt idx="33">
                  <c:v>110.88067058743745</c:v>
                </c:pt>
                <c:pt idx="34">
                  <c:v>111.10640358167113</c:v>
                </c:pt>
                <c:pt idx="35">
                  <c:v>111.17474021093145</c:v>
                </c:pt>
                <c:pt idx="36">
                  <c:v>111.3184787018687</c:v>
                </c:pt>
                <c:pt idx="37">
                  <c:v>111.56989700592463</c:v>
                </c:pt>
                <c:pt idx="38">
                  <c:v>111.83951005566884</c:v>
                </c:pt>
                <c:pt idx="39">
                  <c:v>112.08868355343856</c:v>
                </c:pt>
                <c:pt idx="40">
                  <c:v>112.29444958649486</c:v>
                </c:pt>
              </c:numCache>
            </c:numRef>
          </c:val>
          <c:smooth val="0"/>
          <c:extLst>
            <c:ext xmlns:c16="http://schemas.microsoft.com/office/drawing/2014/chart" uri="{C3380CC4-5D6E-409C-BE32-E72D297353CC}">
              <c16:uniqueId val="{00000000-D866-4888-B29E-C4EAEC57240F}"/>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Graf'!$B$21:$AP$21</c:f>
              <c:numCache>
                <c:formatCode>General</c:formatCode>
                <c:ptCount val="41"/>
                <c:pt idx="0">
                  <c:v>100</c:v>
                </c:pt>
                <c:pt idx="1">
                  <c:v>100.12731986832151</c:v>
                </c:pt>
                <c:pt idx="2">
                  <c:v>100.32499721648102</c:v>
                </c:pt>
                <c:pt idx="3">
                  <c:v>100.43229094822426</c:v>
                </c:pt>
                <c:pt idx="4">
                  <c:v>100.53458764588774</c:v>
                </c:pt>
                <c:pt idx="5">
                  <c:v>100.70792582805414</c:v>
                </c:pt>
                <c:pt idx="6">
                  <c:v>100.94529444690812</c:v>
                </c:pt>
                <c:pt idx="7">
                  <c:v>101.10265352009701</c:v>
                </c:pt>
                <c:pt idx="8">
                  <c:v>101.27200167505143</c:v>
                </c:pt>
                <c:pt idx="9">
                  <c:v>101.5007252349461</c:v>
                </c:pt>
                <c:pt idx="10">
                  <c:v>101.82621645479622</c:v>
                </c:pt>
                <c:pt idx="11">
                  <c:v>102.00886470045725</c:v>
                </c:pt>
                <c:pt idx="12">
                  <c:v>102.18108187497839</c:v>
                </c:pt>
                <c:pt idx="13">
                  <c:v>102.40488440131162</c:v>
                </c:pt>
                <c:pt idx="14">
                  <c:v>102.72936861429395</c:v>
                </c:pt>
                <c:pt idx="15">
                  <c:v>102.94099205756584</c:v>
                </c:pt>
                <c:pt idx="16">
                  <c:v>103.16158356199989</c:v>
                </c:pt>
                <c:pt idx="17">
                  <c:v>103.45103153603507</c:v>
                </c:pt>
                <c:pt idx="18">
                  <c:v>103.9241157624695</c:v>
                </c:pt>
                <c:pt idx="19">
                  <c:v>104.36450076589523</c:v>
                </c:pt>
                <c:pt idx="20">
                  <c:v>104.6245365393392</c:v>
                </c:pt>
                <c:pt idx="21">
                  <c:v>104.87138622285404</c:v>
                </c:pt>
                <c:pt idx="22">
                  <c:v>105.25480883779628</c:v>
                </c:pt>
                <c:pt idx="23">
                  <c:v>105.49797249617242</c:v>
                </c:pt>
                <c:pt idx="24">
                  <c:v>105.69559284394319</c:v>
                </c:pt>
                <c:pt idx="25">
                  <c:v>105.95002357916081</c:v>
                </c:pt>
                <c:pt idx="26">
                  <c:v>106.28260184734459</c:v>
                </c:pt>
                <c:pt idx="27">
                  <c:v>106.46741610777785</c:v>
                </c:pt>
                <c:pt idx="28">
                  <c:v>106.68065456206412</c:v>
                </c:pt>
                <c:pt idx="29">
                  <c:v>106.8993270534105</c:v>
                </c:pt>
                <c:pt idx="30">
                  <c:v>107.19709708420211</c:v>
                </c:pt>
                <c:pt idx="31">
                  <c:v>107.30820984199113</c:v>
                </c:pt>
                <c:pt idx="32">
                  <c:v>107.44122974918689</c:v>
                </c:pt>
                <c:pt idx="33">
                  <c:v>107.53940341873131</c:v>
                </c:pt>
                <c:pt idx="34">
                  <c:v>107.75376288066285</c:v>
                </c:pt>
                <c:pt idx="35">
                  <c:v>107.8141452924709</c:v>
                </c:pt>
                <c:pt idx="36">
                  <c:v>107.89827786625504</c:v>
                </c:pt>
                <c:pt idx="37">
                  <c:v>108.06551700682598</c:v>
                </c:pt>
                <c:pt idx="38">
                  <c:v>108.34650992319767</c:v>
                </c:pt>
                <c:pt idx="39">
                  <c:v>108.46685674396299</c:v>
                </c:pt>
                <c:pt idx="40">
                  <c:v>108.60836970908142</c:v>
                </c:pt>
              </c:numCache>
            </c:numRef>
          </c:val>
          <c:smooth val="0"/>
          <c:extLst>
            <c:ext xmlns:c16="http://schemas.microsoft.com/office/drawing/2014/chart" uri="{C3380CC4-5D6E-409C-BE32-E72D297353CC}">
              <c16:uniqueId val="{00000001-D866-4888-B29E-C4EAEC57240F}"/>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Stockholmsregionen</c:v>
                </c:pt>
              </c:strCache>
            </c:strRef>
          </c:tx>
          <c:spPr>
            <a:ln w="28575" cap="rnd">
              <a:solidFill>
                <a:schemeClr val="accent2"/>
              </a:solidFill>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Graf'!$B$3:$AP$3</c:f>
              <c:numCache>
                <c:formatCode>General</c:formatCode>
                <c:ptCount val="41"/>
                <c:pt idx="0">
                  <c:v>100</c:v>
                </c:pt>
                <c:pt idx="1">
                  <c:v>149.40585009140767</c:v>
                </c:pt>
                <c:pt idx="2">
                  <c:v>103.15356489945155</c:v>
                </c:pt>
                <c:pt idx="3">
                  <c:v>122.76051188299817</c:v>
                </c:pt>
                <c:pt idx="4">
                  <c:v>203.97623400365632</c:v>
                </c:pt>
                <c:pt idx="5">
                  <c:v>193.69287020109689</c:v>
                </c:pt>
                <c:pt idx="6">
                  <c:v>174.17733089579525</c:v>
                </c:pt>
                <c:pt idx="7">
                  <c:v>236.47166361974405</c:v>
                </c:pt>
                <c:pt idx="8">
                  <c:v>226.73674588665449</c:v>
                </c:pt>
                <c:pt idx="9">
                  <c:v>238.57404021937842</c:v>
                </c:pt>
                <c:pt idx="10">
                  <c:v>193.96709323583181</c:v>
                </c:pt>
                <c:pt idx="11">
                  <c:v>292.50457038391227</c:v>
                </c:pt>
                <c:pt idx="12">
                  <c:v>322.85191956124316</c:v>
                </c:pt>
                <c:pt idx="13">
                  <c:v>343.37294332723951</c:v>
                </c:pt>
                <c:pt idx="14">
                  <c:v>273.3546617915905</c:v>
                </c:pt>
                <c:pt idx="15">
                  <c:v>279.75319926873857</c:v>
                </c:pt>
                <c:pt idx="16">
                  <c:v>418.46435100548445</c:v>
                </c:pt>
                <c:pt idx="17">
                  <c:v>393.0530164533821</c:v>
                </c:pt>
                <c:pt idx="18">
                  <c:v>353.2449725776965</c:v>
                </c:pt>
                <c:pt idx="19">
                  <c:v>359.91773308957954</c:v>
                </c:pt>
                <c:pt idx="20">
                  <c:v>385.51188299817187</c:v>
                </c:pt>
                <c:pt idx="21">
                  <c:v>438.75685557586837</c:v>
                </c:pt>
                <c:pt idx="22">
                  <c:v>300.59414990859233</c:v>
                </c:pt>
                <c:pt idx="23">
                  <c:v>410.28336380255939</c:v>
                </c:pt>
                <c:pt idx="24">
                  <c:v>287.56855575868371</c:v>
                </c:pt>
                <c:pt idx="25">
                  <c:v>268.41864716636195</c:v>
                </c:pt>
                <c:pt idx="26">
                  <c:v>204.57038391224862</c:v>
                </c:pt>
                <c:pt idx="27">
                  <c:v>320.74954296160877</c:v>
                </c:pt>
                <c:pt idx="28">
                  <c:v>236.10603290676417</c:v>
                </c:pt>
                <c:pt idx="29">
                  <c:v>281.62705667276049</c:v>
                </c:pt>
                <c:pt idx="30">
                  <c:v>203.83912248628886</c:v>
                </c:pt>
                <c:pt idx="31">
                  <c:v>350.91407678244974</c:v>
                </c:pt>
                <c:pt idx="32">
                  <c:v>265.58500914076785</c:v>
                </c:pt>
                <c:pt idx="33">
                  <c:v>269.37842778793419</c:v>
                </c:pt>
                <c:pt idx="34">
                  <c:v>202.6508226691042</c:v>
                </c:pt>
                <c:pt idx="35">
                  <c:v>251.50822669104204</c:v>
                </c:pt>
                <c:pt idx="36">
                  <c:v>301.18829981718466</c:v>
                </c:pt>
                <c:pt idx="37">
                  <c:v>338.57404021937845</c:v>
                </c:pt>
                <c:pt idx="38">
                  <c:v>252.10237659963437</c:v>
                </c:pt>
                <c:pt idx="39">
                  <c:v>338.39122486288846</c:v>
                </c:pt>
                <c:pt idx="40">
                  <c:v>292.73308957952469</c:v>
                </c:pt>
              </c:numCache>
            </c:numRef>
          </c:val>
          <c:smooth val="0"/>
          <c:extLst>
            <c:ext xmlns:c16="http://schemas.microsoft.com/office/drawing/2014/chart" uri="{C3380CC4-5D6E-409C-BE32-E72D297353CC}">
              <c16:uniqueId val="{00000000-D57A-45C9-80E6-7F534401C7F0}"/>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Graf'!$B$2:$AP$2</c:f>
              <c:numCache>
                <c:formatCode>General</c:formatCode>
                <c:ptCount val="41"/>
                <c:pt idx="0">
                  <c:v>100</c:v>
                </c:pt>
                <c:pt idx="1">
                  <c:v>86.723579629084483</c:v>
                </c:pt>
                <c:pt idx="2">
                  <c:v>63.173388283779808</c:v>
                </c:pt>
                <c:pt idx="3">
                  <c:v>71.533706211362968</c:v>
                </c:pt>
                <c:pt idx="4">
                  <c:v>85.045628495731535</c:v>
                </c:pt>
                <c:pt idx="5">
                  <c:v>105.5342949661466</c:v>
                </c:pt>
                <c:pt idx="6">
                  <c:v>79.540771268766562</c:v>
                </c:pt>
                <c:pt idx="7">
                  <c:v>107.12393288195467</c:v>
                </c:pt>
                <c:pt idx="8">
                  <c:v>110.92140123638505</c:v>
                </c:pt>
                <c:pt idx="9">
                  <c:v>117.95702090079482</c:v>
                </c:pt>
                <c:pt idx="10">
                  <c:v>103.5325287017957</c:v>
                </c:pt>
                <c:pt idx="11">
                  <c:v>138.03355902266705</c:v>
                </c:pt>
                <c:pt idx="12">
                  <c:v>125.08095378274949</c:v>
                </c:pt>
                <c:pt idx="13">
                  <c:v>168.00117750956727</c:v>
                </c:pt>
                <c:pt idx="14">
                  <c:v>170.50338534000588</c:v>
                </c:pt>
                <c:pt idx="15">
                  <c:v>166.76479246393876</c:v>
                </c:pt>
                <c:pt idx="16">
                  <c:v>168.56049455401825</c:v>
                </c:pt>
                <c:pt idx="17">
                  <c:v>234.82484545186929</c:v>
                </c:pt>
                <c:pt idx="18">
                  <c:v>204.09184574624669</c:v>
                </c:pt>
                <c:pt idx="19">
                  <c:v>210.9802767147483</c:v>
                </c:pt>
                <c:pt idx="20">
                  <c:v>251.30997939358258</c:v>
                </c:pt>
                <c:pt idx="21">
                  <c:v>238.79894024138946</c:v>
                </c:pt>
                <c:pt idx="22">
                  <c:v>180.62996761848689</c:v>
                </c:pt>
                <c:pt idx="23">
                  <c:v>217.95702090079482</c:v>
                </c:pt>
                <c:pt idx="24">
                  <c:v>220.6947306446865</c:v>
                </c:pt>
                <c:pt idx="25">
                  <c:v>250.13246982631733</c:v>
                </c:pt>
                <c:pt idx="26">
                  <c:v>193.14100677068001</c:v>
                </c:pt>
                <c:pt idx="27">
                  <c:v>197.93935825728585</c:v>
                </c:pt>
                <c:pt idx="28">
                  <c:v>190.10891963497204</c:v>
                </c:pt>
                <c:pt idx="29">
                  <c:v>190.81542537533119</c:v>
                </c:pt>
                <c:pt idx="30">
                  <c:v>130.58581100971446</c:v>
                </c:pt>
                <c:pt idx="31">
                  <c:v>189.04916102443332</c:v>
                </c:pt>
                <c:pt idx="32">
                  <c:v>177.92169561377688</c:v>
                </c:pt>
                <c:pt idx="33">
                  <c:v>194.58345599057992</c:v>
                </c:pt>
                <c:pt idx="34">
                  <c:v>171.88695908154253</c:v>
                </c:pt>
                <c:pt idx="35">
                  <c:v>216.33794524580512</c:v>
                </c:pt>
                <c:pt idx="36">
                  <c:v>259.67029732116572</c:v>
                </c:pt>
                <c:pt idx="37">
                  <c:v>214.04180158963791</c:v>
                </c:pt>
                <c:pt idx="38">
                  <c:v>162.76125993523698</c:v>
                </c:pt>
                <c:pt idx="39">
                  <c:v>236.73829849867531</c:v>
                </c:pt>
                <c:pt idx="40">
                  <c:v>214.63055637327054</c:v>
                </c:pt>
              </c:numCache>
            </c:numRef>
          </c:val>
          <c:smooth val="0"/>
          <c:extLst>
            <c:ext xmlns:c16="http://schemas.microsoft.com/office/drawing/2014/chart" uri="{C3380CC4-5D6E-409C-BE32-E72D297353CC}">
              <c16:uniqueId val="{00000001-D57A-45C9-80E6-7F534401C7F0}"/>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Stockholmsregionen</c:v>
                </c:pt>
              </c:strCache>
            </c:strRef>
          </c:tx>
          <c:spPr>
            <a:ln w="28575" cap="rnd">
              <a:solidFill>
                <a:schemeClr val="accent2"/>
              </a:solidFill>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graf'!$B$8:$L$8</c:f>
              <c:numCache>
                <c:formatCode>General</c:formatCode>
                <c:ptCount val="11"/>
                <c:pt idx="0">
                  <c:v>100</c:v>
                </c:pt>
                <c:pt idx="1">
                  <c:v>95.620884128796249</c:v>
                </c:pt>
                <c:pt idx="2">
                  <c:v>100.19193141484871</c:v>
                </c:pt>
                <c:pt idx="3">
                  <c:v>108.44306397610137</c:v>
                </c:pt>
                <c:pt idx="4">
                  <c:v>111.3859864144495</c:v>
                </c:pt>
                <c:pt idx="5">
                  <c:v>117.04788538449016</c:v>
                </c:pt>
                <c:pt idx="6">
                  <c:v>128.13630552246096</c:v>
                </c:pt>
                <c:pt idx="7">
                  <c:v>130.05761571618621</c:v>
                </c:pt>
                <c:pt idx="8">
                  <c:v>106.11227935923318</c:v>
                </c:pt>
                <c:pt idx="9">
                  <c:v>64.795776057204066</c:v>
                </c:pt>
                <c:pt idx="10">
                  <c:v>108.30069669755612</c:v>
                </c:pt>
              </c:numCache>
            </c:numRef>
          </c:val>
          <c:smooth val="0"/>
          <c:extLst>
            <c:ext xmlns:c16="http://schemas.microsoft.com/office/drawing/2014/chart" uri="{C3380CC4-5D6E-409C-BE32-E72D297353CC}">
              <c16:uniqueId val="{00000000-2150-4747-B98B-FD0F1265D871}"/>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graf'!$B$9:$L$9</c:f>
              <c:numCache>
                <c:formatCode>General</c:formatCode>
                <c:ptCount val="11"/>
                <c:pt idx="0">
                  <c:v>100</c:v>
                </c:pt>
                <c:pt idx="1">
                  <c:v>101.01657989678627</c:v>
                </c:pt>
                <c:pt idx="2">
                  <c:v>103.66347601894763</c:v>
                </c:pt>
                <c:pt idx="3">
                  <c:v>110.10277289139236</c:v>
                </c:pt>
                <c:pt idx="4">
                  <c:v>120.22505656277508</c:v>
                </c:pt>
                <c:pt idx="5">
                  <c:v>120.97292239345508</c:v>
                </c:pt>
                <c:pt idx="6">
                  <c:v>132.65723456024665</c:v>
                </c:pt>
                <c:pt idx="7">
                  <c:v>131.81434611156698</c:v>
                </c:pt>
                <c:pt idx="8">
                  <c:v>115.49096204356934</c:v>
                </c:pt>
                <c:pt idx="9">
                  <c:v>73.156807228658664</c:v>
                </c:pt>
                <c:pt idx="10">
                  <c:v>115.96527877520083</c:v>
                </c:pt>
              </c:numCache>
            </c:numRef>
          </c:val>
          <c:smooth val="0"/>
          <c:extLst>
            <c:ext xmlns:c16="http://schemas.microsoft.com/office/drawing/2014/chart" uri="{C3380CC4-5D6E-409C-BE32-E72D297353CC}">
              <c16:uniqueId val="{00000001-2150-4747-B98B-FD0F1265D871}"/>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2022 kv1</a:t>
            </a:r>
          </a:p>
          <a:p>
            <a:endParaRPr lang="sv-SE" sz="2000" dirty="0">
              <a:solidFill>
                <a:schemeClr val="bg1"/>
              </a:solidFill>
              <a:latin typeface="+mj-lt"/>
            </a:endParaRPr>
          </a:p>
          <a:p>
            <a:r>
              <a:rPr lang="sv-SE" sz="2000" dirty="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t>https://stockholmbusinessalliance.se/material/?cat=konjunkturrapporter</a:t>
            </a:r>
            <a:r>
              <a:rPr lang="sv-SE" sz="1100" dirty="0"/>
              <a:t/>
            </a:r>
            <a:br>
              <a:rPr lang="sv-SE" sz="1100" dirty="0"/>
            </a:br>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237781"/>
            <a:ext cx="5339426" cy="4717972"/>
          </a:xfrm>
        </p:spPr>
        <p:txBody>
          <a:bodyPr/>
          <a:lstStyle/>
          <a:p>
            <a:pPr>
              <a:spcAft>
                <a:spcPts val="800"/>
              </a:spcAft>
            </a:pPr>
            <a:r>
              <a:rPr lang="sv-SE" sz="1050" b="1" dirty="0">
                <a:effectLst/>
                <a:ea typeface="Minion Pro" panose="02040503050201020203" pitchFamily="18" charset="0"/>
                <a:cs typeface="Times New Roman" panose="02020603050405020304" pitchFamily="18" charset="0"/>
              </a:rPr>
              <a:t>Återhämtningen sedan Corona-pandemin har under det första kvartalet 2022 varit stark. Tydligast är detta på arbetsmarknaden där arbetslösheten sjunker och sysselsättningen fortsätter att stiga. Antalet sysselsatta ökar med 52 400 personer i regionen och antalet arbetslösa minskar med 38 712 personer. Dessutom stiger lönesumman samtidigt som nyföretagandet är oförändrat. Ett orosmoment är däremot hur inflationen och stigande räntor kommer att påverka konjunkturen framgent.</a:t>
            </a:r>
            <a:endParaRPr lang="sv-SE" sz="1050" dirty="0">
              <a:effectLst/>
              <a:ea typeface="Minion Pro" panose="02040503050201020203" pitchFamily="18" charset="0"/>
              <a:cs typeface="Times New Roman" panose="02020603050405020304" pitchFamily="18" charset="0"/>
            </a:endParaRPr>
          </a:p>
          <a:p>
            <a:pPr>
              <a:spcAft>
                <a:spcPts val="800"/>
              </a:spcAft>
            </a:pPr>
            <a:r>
              <a:rPr lang="sv-SE" sz="1050" dirty="0">
                <a:effectLst/>
                <a:ea typeface="Minion Pro" panose="02040503050201020203" pitchFamily="18" charset="0"/>
                <a:cs typeface="Times New Roman" panose="02020603050405020304" pitchFamily="18" charset="0"/>
              </a:rPr>
              <a:t>Lönesumman i privat sektor ökar med 8,3 procent under första kvartalet. En liknande utveckling syns i relation till den totala lönesumman i sin helhet som ökar med 6,2 procent samt i relation till per sysselsatt och invånare. Detta är ett viktigt styrkebesked för den generella köpkraften i samhället vilket kommer att gynna konsumtionen och näringslivet på sikt i samband med återhämtningen. Årets första kvartal rapporterar ett oförändrat nyföretagande medan företagskonkurserna fortsätter att minska.</a:t>
            </a:r>
          </a:p>
          <a:p>
            <a:pPr>
              <a:spcAft>
                <a:spcPts val="800"/>
              </a:spcAft>
            </a:pPr>
            <a:r>
              <a:rPr lang="sv-SE" sz="1050" dirty="0">
                <a:effectLst/>
                <a:ea typeface="Minion Pro" panose="02040503050201020203" pitchFamily="18" charset="0"/>
                <a:cs typeface="Times New Roman" panose="02020603050405020304" pitchFamily="18" charset="0"/>
              </a:rPr>
              <a:t>Under det första kvartalet fortsätter arbetslösheten att minska samtidigt som sysselsättningen ökar. Antalet sysselsatta ökar med 2,3 procent eller 52 400 personer samtidigt som arbetslösheten sjunker med 1,2 procentenheter. Varslen minskar med 43 procent från sina höga nivåer under Covid-19 pandemin och antalet lediga jobb fortsätter att öka.</a:t>
            </a:r>
          </a:p>
          <a:p>
            <a:pPr>
              <a:spcAft>
                <a:spcPts val="800"/>
              </a:spcAft>
            </a:pPr>
            <a:r>
              <a:rPr lang="sv-SE" sz="1050" dirty="0">
                <a:effectLst/>
                <a:ea typeface="Minion Pro" panose="02040503050201020203" pitchFamily="18" charset="0"/>
                <a:cs typeface="Times New Roman" panose="02020603050405020304" pitchFamily="18" charset="0"/>
              </a:rPr>
              <a:t>Antalet invånare ökar med 0,9 procent eller 41 300 personer i Stockholmsregionen, vilket är något högre än utvecklingen för övriga landet. Besöksnäringen fortsätter också sin återhämtning och antalet kommersiella övernattningar ökar nu med </a:t>
            </a:r>
            <a:br>
              <a:rPr lang="sv-SE" sz="1050" dirty="0">
                <a:effectLst/>
                <a:ea typeface="Minion Pro" panose="02040503050201020203" pitchFamily="18" charset="0"/>
                <a:cs typeface="Times New Roman" panose="02020603050405020304" pitchFamily="18" charset="0"/>
              </a:rPr>
            </a:br>
            <a:r>
              <a:rPr lang="sv-SE" sz="1050" dirty="0">
                <a:effectLst/>
                <a:ea typeface="Minion Pro" panose="02040503050201020203" pitchFamily="18" charset="0"/>
                <a:cs typeface="Times New Roman" panose="02020603050405020304" pitchFamily="18" charset="0"/>
              </a:rPr>
              <a:t>67 procent. </a:t>
            </a:r>
          </a:p>
          <a:p>
            <a:pPr>
              <a:spcBef>
                <a:spcPts val="600"/>
              </a:spcBef>
            </a:pPr>
            <a:r>
              <a:rPr lang="sv-SE" sz="1050" dirty="0">
                <a:cs typeface="Times New Roman" panose="02020603050405020304" pitchFamily="18" charset="0"/>
              </a:rPr>
              <a:t>Staffan Ingvarsson</a:t>
            </a:r>
          </a:p>
          <a:p>
            <a:pPr>
              <a:spcBef>
                <a:spcPts val="600"/>
              </a:spcBef>
            </a:pPr>
            <a:r>
              <a:rPr lang="sv-SE" sz="1050" dirty="0">
                <a:cs typeface="Times New Roman" panose="02020603050405020304" pitchFamily="18" charset="0"/>
              </a:rPr>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145279"/>
            <a:ext cx="5147948" cy="962750"/>
          </a:xfrm>
        </p:spPr>
        <p:txBody>
          <a:bodyPr/>
          <a:lstStyle/>
          <a:p>
            <a:r>
              <a:rPr lang="sv-SE"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2022 kv1</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3378928503"/>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2022 kv1</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198,0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11 347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868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2 342 900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235 620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3 220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-1,2 </a:t>
                      </a:r>
                      <a:r>
                        <a:rPr lang="sv-SE" sz="1000" b="0" i="0" u="none" strike="noStrike" dirty="0" err="1">
                          <a:solidFill>
                            <a:srgbClr val="000000"/>
                          </a:solidFill>
                          <a:effectLst/>
                          <a:latin typeface="Futura Std Book" panose="020B0502020204020303"/>
                        </a:rPr>
                        <a:t>p.e</a:t>
                      </a:r>
                      <a:r>
                        <a:rPr lang="sv-SE" sz="1000" b="0" i="0" u="none" strike="noStrike" dirty="0">
                          <a:solidFill>
                            <a:srgbClr val="000000"/>
                          </a:solidFill>
                          <a:effectLst/>
                          <a:latin typeface="Futura Std Book" panose="020B0502020204020303"/>
                        </a:rPr>
                        <a:t>*</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4 752,3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0,9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6 405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4 178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67</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rot="10800000">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16014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rot="5400000">
            <a:off x="4957061" y="2968819"/>
            <a:ext cx="168232" cy="13623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rot="3393123">
            <a:off x="4976146" y="4881614"/>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2509048752"/>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257,72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259,54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23,18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110,00</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94,97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99,01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2756646673"/>
              </p:ext>
            </p:extLst>
          </p:nvPr>
        </p:nvGraphicFramePr>
        <p:xfrm>
          <a:off x="513557" y="1975009"/>
          <a:ext cx="5582443" cy="34004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2012 kv1</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3636537472"/>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22,10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29,26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29,47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37,63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4208000427"/>
              </p:ext>
            </p:extLst>
          </p:nvPr>
        </p:nvGraphicFramePr>
        <p:xfrm>
          <a:off x="576442" y="1826902"/>
          <a:ext cx="5624513" cy="3929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034041"/>
            <a:ext cx="4704373" cy="2412070"/>
          </a:xfrm>
        </p:spPr>
        <p:txBody>
          <a:bodyPr/>
          <a:lstStyle/>
          <a:p>
            <a:pPr marL="285750" indent="-285750">
              <a:buFont typeface="Arial" panose="020B0604020202020204" pitchFamily="34" charset="0"/>
              <a:buChar char="•"/>
            </a:pPr>
            <a:r>
              <a:rPr lang="sv-SE" sz="1400" dirty="0"/>
              <a:t>Under det första kvartalet startades 11 347 nya företag i Stockholmsregionen. Det är en oförändrad utveckling jämfört med kvartal 1 2021. </a:t>
            </a:r>
          </a:p>
          <a:p>
            <a:pPr marL="285750" indent="-285750">
              <a:buFont typeface="Arial" panose="020B0604020202020204" pitchFamily="34" charset="0"/>
              <a:buChar char="•"/>
            </a:pPr>
            <a:r>
              <a:rPr lang="sv-SE" sz="1400" dirty="0"/>
              <a:t>Gävleborgs och Västmanlands län svarade för den starkaste ökningen av nyföretagandet.</a:t>
            </a:r>
          </a:p>
          <a:p>
            <a:pPr marL="285750" indent="-285750">
              <a:buFont typeface="Arial" panose="020B0604020202020204" pitchFamily="34" charset="0"/>
              <a:buChar char="•"/>
            </a:pPr>
            <a:r>
              <a:rPr lang="sv-SE" sz="1400" dirty="0"/>
              <a:t>Nyföretagandet är på sin högsta punkt sedan tio år tillbaka enligt de säsongsrensade värdena.</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972100077"/>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11 347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40 498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8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10 826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38 268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7 566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27 066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2 565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1 749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8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1 574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2">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1493577842"/>
              </p:ext>
            </p:extLst>
          </p:nvPr>
        </p:nvGraphicFramePr>
        <p:xfrm>
          <a:off x="732409" y="1959684"/>
          <a:ext cx="5953126" cy="3526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734796"/>
            <a:ext cx="4722412" cy="1717557"/>
          </a:xfrm>
        </p:spPr>
        <p:txBody>
          <a:bodyPr/>
          <a:lstStyle/>
          <a:p>
            <a:pPr marL="171450" indent="-171450">
              <a:buFont typeface="Arial" panose="020B0604020202020204" pitchFamily="34" charset="0"/>
              <a:buChar char="•"/>
            </a:pPr>
            <a:r>
              <a:rPr lang="sv-SE" sz="1400" dirty="0"/>
              <a:t>Företagskonkurserna minskade i Stockholmsregionen under kvartalet.</a:t>
            </a:r>
          </a:p>
          <a:p>
            <a:pPr marL="171450" indent="-171450">
              <a:buFont typeface="Arial" panose="020B0604020202020204" pitchFamily="34" charset="0"/>
              <a:buChar char="•"/>
            </a:pPr>
            <a:r>
              <a:rPr lang="sv-SE" sz="1400" dirty="0"/>
              <a:t>Noterbart ökar konkurserna inom branscherna Fastighetsbolag &amp; fastighetsförvaltare men minskar inom de andra flesta branscher.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3294493845"/>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868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3 517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771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3 272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2" name="Diagram 2">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2075479830"/>
              </p:ext>
            </p:extLst>
          </p:nvPr>
        </p:nvGraphicFramePr>
        <p:xfrm>
          <a:off x="714373" y="1985778"/>
          <a:ext cx="5926534" cy="3734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261580"/>
            <a:ext cx="4722411" cy="2179010"/>
          </a:xfrm>
        </p:spPr>
        <p:txBody>
          <a:bodyPr/>
          <a:lstStyle/>
          <a:p>
            <a:pPr marL="171450" indent="-171450">
              <a:buFont typeface="Arial" panose="020B0604020202020204" pitchFamily="34" charset="0"/>
              <a:buChar char="•"/>
            </a:pPr>
            <a:r>
              <a:rPr lang="sv-SE" sz="1400" dirty="0"/>
              <a:t>Sysselsättningen ökade under det första kvartalet.</a:t>
            </a:r>
          </a:p>
          <a:p>
            <a:pPr marL="171450" indent="-171450">
              <a:buFont typeface="Arial" panose="020B0604020202020204" pitchFamily="34" charset="0"/>
              <a:buChar char="•"/>
            </a:pPr>
            <a:r>
              <a:rPr lang="sv-SE" sz="1400" dirty="0"/>
              <a:t>Under första kvartalet var sysselsättningstillväxten som starkast inom Personliga och kulturella tjänster samt Byggverksamhet.</a:t>
            </a:r>
          </a:p>
          <a:p>
            <a:pPr marL="171450" indent="-171450">
              <a:buFont typeface="Arial" panose="020B0604020202020204" pitchFamily="34" charset="0"/>
              <a:buChar char="•"/>
            </a:pPr>
            <a:r>
              <a:rPr lang="sv-SE" sz="1400" dirty="0"/>
              <a:t>Sysselsättningen minskade mest inom Transport samt Tillverkning och utvinning, energi och miljö. </a:t>
            </a: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2115538897"/>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2 342 900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52 400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4,2</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2 732 800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101 900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3,9</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2,1</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1 298 400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7,4</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181 500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128 300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216 000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145 300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118 500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129 100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125 800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-4,2</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2" name="Diagram 2">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3222057810"/>
              </p:ext>
            </p:extLst>
          </p:nvPr>
        </p:nvGraphicFramePr>
        <p:xfrm>
          <a:off x="732406" y="2000412"/>
          <a:ext cx="6055706" cy="3699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420111454"/>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-38,5</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-55,8</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38,9</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494 500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193 100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21,8</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9 300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126,8</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74691492"/>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783 300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9 300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794617"/>
            <a:ext cx="4725915" cy="1634384"/>
          </a:xfrm>
        </p:spPr>
        <p:txBody>
          <a:bodyPr/>
          <a:lstStyle/>
          <a:p>
            <a:pPr marL="285750" indent="-285750">
              <a:buFont typeface="Arial" panose="020B0604020202020204" pitchFamily="34" charset="0"/>
              <a:buChar char="•"/>
            </a:pPr>
            <a:r>
              <a:rPr lang="sv-SE" sz="1400" dirty="0"/>
              <a:t>Antalet lediga jobb hos Arbetsförmedlingen ökade med 72 procent i Stockholmsregionen. </a:t>
            </a:r>
          </a:p>
          <a:p>
            <a:pPr marL="285750" indent="-285750">
              <a:buFont typeface="Arial" panose="020B0604020202020204" pitchFamily="34" charset="0"/>
              <a:buChar char="•"/>
            </a:pPr>
            <a:r>
              <a:rPr lang="sv-SE" sz="1400" dirty="0"/>
              <a:t>Antalet nyanmälda jobb ökade mest inom Hotell och restauranger följt av Transport och Handel.</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2196508001"/>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235 620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713 937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76 </a:t>
                      </a:r>
                    </a:p>
                  </a:txBody>
                  <a:tcPr marL="9525" marR="9525" marT="9525" marB="0" anchor="b"/>
                </a:tc>
                <a:extLst>
                  <a:ext uri="{0D108BD9-81ED-4DB2-BD59-A6C34878D82A}">
                    <a16:rowId xmlns:a16="http://schemas.microsoft.com/office/drawing/2014/main" val="1544414373"/>
                  </a:ext>
                </a:extLst>
              </a:tr>
              <a:tr h="193534">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269 235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802 020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4178915708"/>
                  </a:ext>
                </a:extLst>
              </a:tr>
              <a:tr h="193534">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132 331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408 955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extLst>
                  <a:ext uri="{0D108BD9-81ED-4DB2-BD59-A6C34878D82A}">
                    <a16:rowId xmlns:a16="http://schemas.microsoft.com/office/drawing/2014/main" val="155461342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16 574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49 971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923977588"/>
                  </a:ext>
                </a:extLst>
              </a:tr>
              <a:tr h="193534">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12 901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37 417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extLst>
                  <a:ext uri="{0D108BD9-81ED-4DB2-BD59-A6C34878D82A}">
                    <a16:rowId xmlns:a16="http://schemas.microsoft.com/office/drawing/2014/main" val="96930726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23 208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71 020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57</a:t>
                      </a:r>
                    </a:p>
                  </a:txBody>
                  <a:tcPr marL="9525" marR="9525" marT="9525" marB="0" anchor="b"/>
                </a:tc>
                <a:extLst>
                  <a:ext uri="{0D108BD9-81ED-4DB2-BD59-A6C34878D82A}">
                    <a16:rowId xmlns:a16="http://schemas.microsoft.com/office/drawing/2014/main" val="60452499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14 166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38 984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a:t>
                      </a:r>
                    </a:p>
                  </a:txBody>
                  <a:tcPr marL="9525" marR="9525" marT="9525" marB="0" anchor="b"/>
                </a:tc>
                <a:extLst>
                  <a:ext uri="{0D108BD9-81ED-4DB2-BD59-A6C34878D82A}">
                    <a16:rowId xmlns:a16="http://schemas.microsoft.com/office/drawing/2014/main" val="2311283792"/>
                  </a:ext>
                </a:extLst>
              </a:tr>
              <a:tr h="193534">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12 773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36 524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1821739583"/>
                  </a:ext>
                </a:extLst>
              </a:tr>
              <a:tr h="193534">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12 498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38 138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a:t>
                      </a:r>
                    </a:p>
                  </a:txBody>
                  <a:tcPr marL="9525" marR="9525" marT="9525" marB="0" anchor="b"/>
                </a:tc>
                <a:extLst>
                  <a:ext uri="{0D108BD9-81ED-4DB2-BD59-A6C34878D82A}">
                    <a16:rowId xmlns:a16="http://schemas.microsoft.com/office/drawing/2014/main" val="2127214107"/>
                  </a:ext>
                </a:extLst>
              </a:tr>
              <a:tr h="193534">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11 169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32 928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55</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2" name="Diagram 2">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2719435689"/>
              </p:ext>
            </p:extLst>
          </p:nvPr>
        </p:nvGraphicFramePr>
        <p:xfrm>
          <a:off x="721637" y="1958351"/>
          <a:ext cx="5918444" cy="3798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8151" y="1949297"/>
            <a:ext cx="4706743" cy="1498878"/>
          </a:xfrm>
        </p:spPr>
        <p:txBody>
          <a:bodyPr/>
          <a:lstStyle/>
          <a:p>
            <a:pPr marL="285750" indent="-285750">
              <a:buFont typeface="Arial" panose="020B0604020202020204" pitchFamily="34" charset="0"/>
              <a:buChar char="•"/>
            </a:pPr>
            <a:r>
              <a:rPr lang="sv-SE" sz="1400" dirty="0"/>
              <a:t>Antalet varslade personer minskade med </a:t>
            </a:r>
            <a:br>
              <a:rPr lang="sv-SE" sz="1400" dirty="0"/>
            </a:br>
            <a:r>
              <a:rPr lang="sv-SE" sz="1400" dirty="0"/>
              <a:t>43 procent i Stockholmsregionen under kvartalet. </a:t>
            </a:r>
          </a:p>
          <a:p>
            <a:pPr marL="285750" indent="-285750">
              <a:buFont typeface="Arial" panose="020B0604020202020204" pitchFamily="34" charset="0"/>
              <a:buChar char="•"/>
            </a:pPr>
            <a:r>
              <a:rPr lang="sv-SE" sz="1400" dirty="0"/>
              <a:t>I Örebro, Södermanland och Dalarnas län ökade däremot varslen.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3223193624"/>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8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8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3 220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-26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14 281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-72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8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1 871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9 544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-71</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2 232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10 824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308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-74</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476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690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-76</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602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-56</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457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360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-78</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564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3" name="Diagram 2">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3620981307"/>
              </p:ext>
            </p:extLst>
          </p:nvPr>
        </p:nvGraphicFramePr>
        <p:xfrm>
          <a:off x="782599" y="2025498"/>
          <a:ext cx="5972538" cy="3640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748412"/>
            <a:ext cx="4667525" cy="1725227"/>
          </a:xfrm>
        </p:spPr>
        <p:txBody>
          <a:bodyPr/>
          <a:lstStyle/>
          <a:p>
            <a:pPr marL="285750" indent="-285750">
              <a:buFont typeface="Arial" panose="020B0604020202020204" pitchFamily="34" charset="0"/>
              <a:buChar char="•"/>
            </a:pPr>
            <a:r>
              <a:rPr lang="sv-SE" sz="1400" dirty="0"/>
              <a:t>Arbetslösheten minskade med drygt </a:t>
            </a:r>
            <a:br>
              <a:rPr lang="sv-SE" sz="1400" dirty="0"/>
            </a:br>
            <a:r>
              <a:rPr lang="sv-SE" sz="1400" dirty="0"/>
              <a:t>1 procentenhet under det första kvartalet, vilket </a:t>
            </a:r>
            <a:r>
              <a:rPr lang="sv-SE" sz="1400"/>
              <a:t>motsvarar cirka 38 </a:t>
            </a:r>
            <a:r>
              <a:rPr lang="sv-SE" sz="1400" dirty="0"/>
              <a:t>700 personer.</a:t>
            </a:r>
          </a:p>
          <a:p>
            <a:pPr marL="285750" indent="-285750">
              <a:buFont typeface="Arial" panose="020B0604020202020204" pitchFamily="34" charset="0"/>
              <a:buChar char="•"/>
            </a:pPr>
            <a:r>
              <a:rPr lang="sv-SE" sz="1400" dirty="0"/>
              <a:t>Den lägsta arbetslösheten (4,2 %) återfinns i Dalarnas län följt av Uppsala län (4,3 %).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3"/>
            <a:ext cx="530120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488144839"/>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800" b="0" i="0" u="none" strike="noStrike" dirty="0">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8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170 675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-38 712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8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362 661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-89 746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8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83 043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-21 925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8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12 554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13 681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-2 214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16 930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11 129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11 893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8 561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-1 933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12 883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3" name="Diagram 3">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4206800701"/>
              </p:ext>
            </p:extLst>
          </p:nvPr>
        </p:nvGraphicFramePr>
        <p:xfrm>
          <a:off x="721630" y="1748412"/>
          <a:ext cx="5940700" cy="37289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985778747"/>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83 303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-25 262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31 994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-10 990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22,2</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7 984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87 372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10 771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-4 206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625560"/>
            <a:ext cx="4725925" cy="1799158"/>
          </a:xfrm>
        </p:spPr>
        <p:txBody>
          <a:bodyPr/>
          <a:lstStyle/>
          <a:p>
            <a:pPr lvl="4"/>
            <a:r>
              <a:rPr lang="sv-SE" sz="1400" dirty="0"/>
              <a:t>Antal invånare i Stockholmsregionen har sedan förra året ökat med 41 300 personer, vilket motsvarar 0,9 procent.</a:t>
            </a:r>
          </a:p>
          <a:p>
            <a:pPr lvl="4"/>
            <a:r>
              <a:rPr lang="sv-SE" sz="1400" dirty="0"/>
              <a:t>Uppsala svarade för den största befolkningsökningen (1,7 procent).</a:t>
            </a:r>
          </a:p>
          <a:p>
            <a:pPr lvl="4"/>
            <a:r>
              <a:rPr lang="sv-SE" sz="1400" dirty="0"/>
              <a:t>Stockholmsregionen svarade för drygt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2517850001"/>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4 752,3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41,3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5 716,2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37,4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800" u="none" strike="noStrike" dirty="0">
                          <a:effectLst/>
                        </a:rPr>
                        <a:t>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2 421,3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6,3</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396,3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9,2</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302,2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307,0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800" u="none" strike="noStrike" dirty="0">
                          <a:effectLst/>
                        </a:rPr>
                        <a:t>Västmanlands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3" name="Diagram 2">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1589453102"/>
              </p:ext>
            </p:extLst>
          </p:nvPr>
        </p:nvGraphicFramePr>
        <p:xfrm>
          <a:off x="721633" y="1944585"/>
          <a:ext cx="5734785" cy="37555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547641"/>
            <a:ext cx="4750868" cy="1920010"/>
          </a:xfrm>
        </p:spPr>
        <p:txBody>
          <a:bodyPr/>
          <a:lstStyle/>
          <a:p>
            <a:pPr marL="285750" indent="-285750">
              <a:buFont typeface="Arial" panose="020B0604020202020204" pitchFamily="34" charset="0"/>
              <a:buChar char="•"/>
            </a:pPr>
            <a:r>
              <a:rPr lang="sv-SE" sz="1400" dirty="0"/>
              <a:t>Bostadsbyggandet minskade generellt i Stockholmsregionen under kvartalet.</a:t>
            </a:r>
          </a:p>
          <a:p>
            <a:pPr marL="285750" indent="-285750">
              <a:buFont typeface="Arial" panose="020B0604020202020204" pitchFamily="34" charset="0"/>
              <a:buChar char="•"/>
            </a:pPr>
            <a:r>
              <a:rPr lang="sv-SE" sz="1400" dirty="0"/>
              <a:t>En ökning av bostadsbyggandet har däremot skett på årsbasis.</a:t>
            </a:r>
          </a:p>
          <a:p>
            <a:pPr marL="285750" indent="-285750">
              <a:buFont typeface="Arial" panose="020B0604020202020204" pitchFamily="34" charset="0"/>
              <a:buChar char="•"/>
            </a:pPr>
            <a:r>
              <a:rPr lang="sv-SE" sz="1400" dirty="0"/>
              <a:t>Östergötlands län svarade för den största ökningen av påbörjade bostäder under kvartalet.</a:t>
            </a:r>
          </a:p>
          <a:p>
            <a:pPr marL="285750" indent="-285750">
              <a:buFont typeface="Arial" panose="020B0604020202020204" pitchFamily="34" charset="0"/>
              <a:buChar char="•"/>
            </a:pPr>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2205076435"/>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6 405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26 733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7 291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28 133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dirty="0">
                          <a:effectLst/>
                        </a:rPr>
                        <a:t>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2 935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13 857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4 344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1 019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759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3" name="Diagram 1">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3650871153"/>
              </p:ext>
            </p:extLst>
          </p:nvPr>
        </p:nvGraphicFramePr>
        <p:xfrm>
          <a:off x="721637" y="1949297"/>
          <a:ext cx="579621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2012 kv1</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491119288"/>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4 178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17 075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772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152</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2 766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106</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4 077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20 961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9 605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1 096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2 565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810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3" name="Diagram 2">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1533158195"/>
              </p:ext>
            </p:extLst>
          </p:nvPr>
        </p:nvGraphicFramePr>
        <p:xfrm>
          <a:off x="711731" y="2026297"/>
          <a:ext cx="6032710" cy="38190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6" y="1628775"/>
            <a:ext cx="5382815"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29774"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565546"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8720</TotalTime>
  <Words>3052</Words>
  <Application>Microsoft Office PowerPoint</Application>
  <PresentationFormat>Bredbild</PresentationFormat>
  <Paragraphs>1267</Paragraphs>
  <Slides>18</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Arial</vt:lpstr>
      <vt:lpstr>Futura Std Book</vt:lpstr>
      <vt:lpstr>Garamond</vt:lpstr>
      <vt:lpstr>Minion Pro</vt:lpstr>
      <vt:lpstr>Times New Roman</vt:lpstr>
      <vt:lpstr>Stockholm Business Region</vt:lpstr>
      <vt:lpstr>PowerPoint-presentation</vt:lpstr>
      <vt:lpstr>Om rapporten</vt:lpstr>
      <vt:lpstr>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572</cp:revision>
  <cp:lastPrinted>2020-06-18T09:27:44Z</cp:lastPrinted>
  <dcterms:created xsi:type="dcterms:W3CDTF">2019-04-29T08:02:07Z</dcterms:created>
  <dcterms:modified xsi:type="dcterms:W3CDTF">2022-06-29T12:04:32Z</dcterms:modified>
</cp:coreProperties>
</file>