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660"/>
  </p:normalViewPr>
  <p:slideViewPr>
    <p:cSldViewPr snapToGrid="0">
      <p:cViewPr varScale="1">
        <p:scale>
          <a:sx n="88" d="100"/>
          <a:sy n="88" d="100"/>
        </p:scale>
        <p:origin x="186" y="8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Grafdata'!$B$45</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Grafdata'!$C$45:$AQ$45</c:f>
              <c:numCache>
                <c:formatCode>General</c:formatCode>
                <c:ptCount val="41"/>
                <c:pt idx="0">
                  <c:v>100</c:v>
                </c:pt>
                <c:pt idx="1">
                  <c:v>106.24392300635246</c:v>
                </c:pt>
                <c:pt idx="2">
                  <c:v>105.93177901031514</c:v>
                </c:pt>
                <c:pt idx="3">
                  <c:v>103.92983089411182</c:v>
                </c:pt>
                <c:pt idx="4">
                  <c:v>101.12624975801026</c:v>
                </c:pt>
                <c:pt idx="5">
                  <c:v>107.81814260871053</c:v>
                </c:pt>
                <c:pt idx="6">
                  <c:v>109.08298254544302</c:v>
                </c:pt>
                <c:pt idx="7">
                  <c:v>107.64545884002737</c:v>
                </c:pt>
                <c:pt idx="8">
                  <c:v>105.02685942826112</c:v>
                </c:pt>
                <c:pt idx="9">
                  <c:v>112.4084026515965</c:v>
                </c:pt>
                <c:pt idx="10">
                  <c:v>113.24969424376711</c:v>
                </c:pt>
                <c:pt idx="11">
                  <c:v>110.48485494761027</c:v>
                </c:pt>
                <c:pt idx="12">
                  <c:v>108.8493147507134</c:v>
                </c:pt>
                <c:pt idx="13">
                  <c:v>116.22623527914443</c:v>
                </c:pt>
                <c:pt idx="14">
                  <c:v>116.97604873722599</c:v>
                </c:pt>
                <c:pt idx="15">
                  <c:v>114.45820092482359</c:v>
                </c:pt>
                <c:pt idx="16">
                  <c:v>112.74515054909898</c:v>
                </c:pt>
                <c:pt idx="17">
                  <c:v>119.5193762365944</c:v>
                </c:pt>
                <c:pt idx="18">
                  <c:v>121.04913985517699</c:v>
                </c:pt>
                <c:pt idx="19">
                  <c:v>120.30073045352987</c:v>
                </c:pt>
                <c:pt idx="20">
                  <c:v>117.53039016733987</c:v>
                </c:pt>
                <c:pt idx="21">
                  <c:v>123.85906247795479</c:v>
                </c:pt>
                <c:pt idx="22">
                  <c:v>126.39227131176938</c:v>
                </c:pt>
                <c:pt idx="23">
                  <c:v>124.19679224435163</c:v>
                </c:pt>
                <c:pt idx="24">
                  <c:v>122.43878565186978</c:v>
                </c:pt>
                <c:pt idx="25">
                  <c:v>130.90519310023936</c:v>
                </c:pt>
                <c:pt idx="26">
                  <c:v>130.62353959063157</c:v>
                </c:pt>
                <c:pt idx="27">
                  <c:v>128.77113391348834</c:v>
                </c:pt>
                <c:pt idx="28">
                  <c:v>127.01332137437498</c:v>
                </c:pt>
                <c:pt idx="29">
                  <c:v>134.90572740729226</c:v>
                </c:pt>
                <c:pt idx="30">
                  <c:v>135.02244162449531</c:v>
                </c:pt>
                <c:pt idx="31">
                  <c:v>130.78812650853052</c:v>
                </c:pt>
                <c:pt idx="32">
                  <c:v>129.23690399568315</c:v>
                </c:pt>
                <c:pt idx="33">
                  <c:v>132.87455667859055</c:v>
                </c:pt>
                <c:pt idx="34">
                  <c:v>134.44628284442379</c:v>
                </c:pt>
                <c:pt idx="35">
                  <c:v>133.48254291818265</c:v>
                </c:pt>
                <c:pt idx="36">
                  <c:v>135.05600411570921</c:v>
                </c:pt>
                <c:pt idx="37">
                  <c:v>142.38848613570138</c:v>
                </c:pt>
                <c:pt idx="38">
                  <c:v>143.33654232349159</c:v>
                </c:pt>
                <c:pt idx="39">
                  <c:v>140.3952603237914</c:v>
                </c:pt>
                <c:pt idx="40">
                  <c:v>140.31394087981246</c:v>
                </c:pt>
              </c:numCache>
            </c:numRef>
          </c:val>
          <c:smooth val="0"/>
          <c:extLst>
            <c:ext xmlns:c16="http://schemas.microsoft.com/office/drawing/2014/chart" uri="{C3380CC4-5D6E-409C-BE32-E72D297353CC}">
              <c16:uniqueId val="{00000000-6B0B-4D75-81C1-6E0690D5F939}"/>
            </c:ext>
          </c:extLst>
        </c:ser>
        <c:ser>
          <c:idx val="1"/>
          <c:order val="1"/>
          <c:tx>
            <c:strRef>
              <c:f>'s4 Grafdata'!$B$46</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Grafdata'!$C$46:$AQ$46</c:f>
              <c:numCache>
                <c:formatCode>General</c:formatCode>
                <c:ptCount val="41"/>
                <c:pt idx="0">
                  <c:v>100</c:v>
                </c:pt>
                <c:pt idx="1">
                  <c:v>105.86820653792341</c:v>
                </c:pt>
                <c:pt idx="2">
                  <c:v>105.35970931718289</c:v>
                </c:pt>
                <c:pt idx="3">
                  <c:v>103.18721284595006</c:v>
                </c:pt>
                <c:pt idx="4">
                  <c:v>100.17321597209013</c:v>
                </c:pt>
                <c:pt idx="5">
                  <c:v>106.39324698169727</c:v>
                </c:pt>
                <c:pt idx="6">
                  <c:v>107.39426714803172</c:v>
                </c:pt>
                <c:pt idx="7">
                  <c:v>105.78045586216712</c:v>
                </c:pt>
                <c:pt idx="8">
                  <c:v>102.993126550993</c:v>
                </c:pt>
                <c:pt idx="9">
                  <c:v>109.75034867252801</c:v>
                </c:pt>
                <c:pt idx="10">
                  <c:v>110.29538252386908</c:v>
                </c:pt>
                <c:pt idx="11">
                  <c:v>107.37263877886946</c:v>
                </c:pt>
                <c:pt idx="12">
                  <c:v>105.63074487017369</c:v>
                </c:pt>
                <c:pt idx="13">
                  <c:v>112.28299290831033</c:v>
                </c:pt>
                <c:pt idx="14">
                  <c:v>112.74660433357042</c:v>
                </c:pt>
                <c:pt idx="15">
                  <c:v>110.03982518982235</c:v>
                </c:pt>
                <c:pt idx="16">
                  <c:v>108.10407868587983</c:v>
                </c:pt>
                <c:pt idx="17">
                  <c:v>114.09329393380331</c:v>
                </c:pt>
                <c:pt idx="18">
                  <c:v>115.15863789062917</c:v>
                </c:pt>
                <c:pt idx="19">
                  <c:v>113.89645584127845</c:v>
                </c:pt>
                <c:pt idx="20">
                  <c:v>110.96085349381161</c:v>
                </c:pt>
                <c:pt idx="21">
                  <c:v>116.54126567071634</c:v>
                </c:pt>
                <c:pt idx="22">
                  <c:v>118.58772431383127</c:v>
                </c:pt>
                <c:pt idx="23">
                  <c:v>116.27583159448668</c:v>
                </c:pt>
                <c:pt idx="24">
                  <c:v>114.3360031990277</c:v>
                </c:pt>
                <c:pt idx="25">
                  <c:v>121.78680979739984</c:v>
                </c:pt>
                <c:pt idx="26">
                  <c:v>121.25924587079565</c:v>
                </c:pt>
                <c:pt idx="27">
                  <c:v>119.18632649431812</c:v>
                </c:pt>
                <c:pt idx="28">
                  <c:v>117.25536720179286</c:v>
                </c:pt>
                <c:pt idx="29">
                  <c:v>124.07655027080996</c:v>
                </c:pt>
                <c:pt idx="30">
                  <c:v>123.95693559433521</c:v>
                </c:pt>
                <c:pt idx="31">
                  <c:v>119.89570943895538</c:v>
                </c:pt>
                <c:pt idx="32">
                  <c:v>118.27135113307722</c:v>
                </c:pt>
                <c:pt idx="33">
                  <c:v>121.33573958952779</c:v>
                </c:pt>
                <c:pt idx="34">
                  <c:v>122.60596958433786</c:v>
                </c:pt>
                <c:pt idx="35">
                  <c:v>121.60513293664181</c:v>
                </c:pt>
                <c:pt idx="36">
                  <c:v>122.94003718650265</c:v>
                </c:pt>
                <c:pt idx="37">
                  <c:v>129.19433256504612</c:v>
                </c:pt>
                <c:pt idx="38">
                  <c:v>129.79289455669098</c:v>
                </c:pt>
                <c:pt idx="39">
                  <c:v>126.88563393069388</c:v>
                </c:pt>
                <c:pt idx="40">
                  <c:v>126.65853820694399</c:v>
                </c:pt>
              </c:numCache>
            </c:numRef>
          </c:val>
          <c:smooth val="0"/>
          <c:extLst>
            <c:ext xmlns:c16="http://schemas.microsoft.com/office/drawing/2014/chart" uri="{C3380CC4-5D6E-409C-BE32-E72D297353CC}">
              <c16:uniqueId val="{00000001-6B0B-4D75-81C1-6E0690D5F939}"/>
            </c:ext>
          </c:extLst>
        </c:ser>
        <c:ser>
          <c:idx val="2"/>
          <c:order val="2"/>
          <c:tx>
            <c:strRef>
              <c:f>'s4 Grafdata'!$B$47</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Grafdata'!$C$47:$AQ$47</c:f>
              <c:numCache>
                <c:formatCode>General</c:formatCode>
                <c:ptCount val="41"/>
                <c:pt idx="0">
                  <c:v>100</c:v>
                </c:pt>
                <c:pt idx="1">
                  <c:v>100.11917725271957</c:v>
                </c:pt>
                <c:pt idx="2">
                  <c:v>102.74712109703034</c:v>
                </c:pt>
                <c:pt idx="3">
                  <c:v>103.17244751107779</c:v>
                </c:pt>
                <c:pt idx="4">
                  <c:v>103.57625915064376</c:v>
                </c:pt>
                <c:pt idx="5">
                  <c:v>105.66350346784903</c:v>
                </c:pt>
                <c:pt idx="6">
                  <c:v>103.83209363409406</c:v>
                </c:pt>
                <c:pt idx="7">
                  <c:v>102.94331711222587</c:v>
                </c:pt>
                <c:pt idx="8">
                  <c:v>100.83236465078163</c:v>
                </c:pt>
                <c:pt idx="9">
                  <c:v>106.5836826379407</c:v>
                </c:pt>
                <c:pt idx="10">
                  <c:v>104.00308999465057</c:v>
                </c:pt>
                <c:pt idx="11">
                  <c:v>104.11562810589561</c:v>
                </c:pt>
                <c:pt idx="12">
                  <c:v>102.49559130904349</c:v>
                </c:pt>
                <c:pt idx="13">
                  <c:v>110.0334860634989</c:v>
                </c:pt>
                <c:pt idx="14">
                  <c:v>110.7433480709182</c:v>
                </c:pt>
                <c:pt idx="15">
                  <c:v>109.71521058157444</c:v>
                </c:pt>
                <c:pt idx="16">
                  <c:v>107.73620777334008</c:v>
                </c:pt>
                <c:pt idx="17">
                  <c:v>111.68502687962251</c:v>
                </c:pt>
                <c:pt idx="18">
                  <c:v>112.42897383518709</c:v>
                </c:pt>
                <c:pt idx="19">
                  <c:v>115.22554338752157</c:v>
                </c:pt>
                <c:pt idx="20">
                  <c:v>112.48419855203643</c:v>
                </c:pt>
                <c:pt idx="21">
                  <c:v>112.90052832563016</c:v>
                </c:pt>
                <c:pt idx="22">
                  <c:v>112.36905339247951</c:v>
                </c:pt>
                <c:pt idx="23">
                  <c:v>111.95975536145227</c:v>
                </c:pt>
                <c:pt idx="24">
                  <c:v>111.60591167969693</c:v>
                </c:pt>
                <c:pt idx="25">
                  <c:v>116.04466141785498</c:v>
                </c:pt>
                <c:pt idx="26">
                  <c:v>112.30326755828493</c:v>
                </c:pt>
                <c:pt idx="27">
                  <c:v>117.11677312903316</c:v>
                </c:pt>
                <c:pt idx="28">
                  <c:v>121.9407455011619</c:v>
                </c:pt>
                <c:pt idx="29">
                  <c:v>122.96983033556899</c:v>
                </c:pt>
                <c:pt idx="30">
                  <c:v>119.78112404604289</c:v>
                </c:pt>
                <c:pt idx="31">
                  <c:v>121.29065287402302</c:v>
                </c:pt>
                <c:pt idx="32">
                  <c:v>120.0336699232633</c:v>
                </c:pt>
                <c:pt idx="33">
                  <c:v>128.47334896526186</c:v>
                </c:pt>
                <c:pt idx="34">
                  <c:v>125.25162824260148</c:v>
                </c:pt>
                <c:pt idx="35">
                  <c:v>121.9445585824828</c:v>
                </c:pt>
                <c:pt idx="36">
                  <c:v>128.25612784342329</c:v>
                </c:pt>
                <c:pt idx="37">
                  <c:v>126.8664854668386</c:v>
                </c:pt>
                <c:pt idx="38">
                  <c:v>129.30875709242142</c:v>
                </c:pt>
                <c:pt idx="39">
                  <c:v>131.39281615035745</c:v>
                </c:pt>
                <c:pt idx="40">
                  <c:v>134.08019603947784</c:v>
                </c:pt>
              </c:numCache>
            </c:numRef>
          </c:val>
          <c:smooth val="0"/>
          <c:extLst>
            <c:ext xmlns:c16="http://schemas.microsoft.com/office/drawing/2014/chart" uri="{C3380CC4-5D6E-409C-BE32-E72D297353CC}">
              <c16:uniqueId val="{00000002-6B0B-4D75-81C1-6E0690D5F939}"/>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Grafdata!$B$37</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Grafdata!$C$37:$AQ$37</c:f>
              <c:numCache>
                <c:formatCode>General</c:formatCode>
                <c:ptCount val="41"/>
                <c:pt idx="0">
                  <c:v>100</c:v>
                </c:pt>
                <c:pt idx="1">
                  <c:v>107.78141317977824</c:v>
                </c:pt>
                <c:pt idx="2">
                  <c:v>105.89938401687057</c:v>
                </c:pt>
                <c:pt idx="3">
                  <c:v>103.46490862601536</c:v>
                </c:pt>
                <c:pt idx="4">
                  <c:v>99.257527307169667</c:v>
                </c:pt>
                <c:pt idx="5">
                  <c:v>107.77970734292036</c:v>
                </c:pt>
                <c:pt idx="6">
                  <c:v>107.9381433481561</c:v>
                </c:pt>
                <c:pt idx="7">
                  <c:v>106.91010112908009</c:v>
                </c:pt>
                <c:pt idx="8">
                  <c:v>103.00771101002505</c:v>
                </c:pt>
                <c:pt idx="9">
                  <c:v>111.60391147306106</c:v>
                </c:pt>
                <c:pt idx="10">
                  <c:v>111.25528942274435</c:v>
                </c:pt>
                <c:pt idx="11">
                  <c:v>109.62352959256751</c:v>
                </c:pt>
                <c:pt idx="12">
                  <c:v>106.16733874471335</c:v>
                </c:pt>
                <c:pt idx="13">
                  <c:v>115.01268770841521</c:v>
                </c:pt>
                <c:pt idx="14">
                  <c:v>114.58087490397055</c:v>
                </c:pt>
                <c:pt idx="15">
                  <c:v>113.39228941209868</c:v>
                </c:pt>
                <c:pt idx="16">
                  <c:v>109.75656996765942</c:v>
                </c:pt>
                <c:pt idx="17">
                  <c:v>117.86835476073006</c:v>
                </c:pt>
                <c:pt idx="18">
                  <c:v>117.60931674605699</c:v>
                </c:pt>
                <c:pt idx="19">
                  <c:v>117.38352212171286</c:v>
                </c:pt>
                <c:pt idx="20">
                  <c:v>113.30751597086635</c:v>
                </c:pt>
                <c:pt idx="21">
                  <c:v>119.98551762825718</c:v>
                </c:pt>
                <c:pt idx="22">
                  <c:v>120.82543583348003</c:v>
                </c:pt>
                <c:pt idx="23">
                  <c:v>120.6819827309257</c:v>
                </c:pt>
                <c:pt idx="24">
                  <c:v>117.40813771396981</c:v>
                </c:pt>
                <c:pt idx="25">
                  <c:v>127.50262144939768</c:v>
                </c:pt>
                <c:pt idx="26">
                  <c:v>124.97498744036776</c:v>
                </c:pt>
                <c:pt idx="27">
                  <c:v>124.02456065017334</c:v>
                </c:pt>
                <c:pt idx="28">
                  <c:v>120.28686457642605</c:v>
                </c:pt>
                <c:pt idx="29">
                  <c:v>129.98520632075824</c:v>
                </c:pt>
                <c:pt idx="30">
                  <c:v>128.31301529808979</c:v>
                </c:pt>
                <c:pt idx="31">
                  <c:v>125.50524660207986</c:v>
                </c:pt>
                <c:pt idx="32">
                  <c:v>122.18202223230165</c:v>
                </c:pt>
                <c:pt idx="33">
                  <c:v>126.30904346157175</c:v>
                </c:pt>
                <c:pt idx="34">
                  <c:v>125.41255992387757</c:v>
                </c:pt>
                <c:pt idx="35">
                  <c:v>125.64991117253423</c:v>
                </c:pt>
                <c:pt idx="36">
                  <c:v>126.73734776493978</c:v>
                </c:pt>
                <c:pt idx="37">
                  <c:v>135.17098902536733</c:v>
                </c:pt>
                <c:pt idx="38">
                  <c:v>134.33426275853148</c:v>
                </c:pt>
                <c:pt idx="39">
                  <c:v>134.17193895475631</c:v>
                </c:pt>
                <c:pt idx="40">
                  <c:v>132.62993967457152</c:v>
                </c:pt>
              </c:numCache>
            </c:numRef>
          </c:val>
          <c:smooth val="0"/>
          <c:extLst>
            <c:ext xmlns:c16="http://schemas.microsoft.com/office/drawing/2014/chart" uri="{C3380CC4-5D6E-409C-BE32-E72D297353CC}">
              <c16:uniqueId val="{00000000-8C08-433E-BA3A-AB9750767FAB}"/>
            </c:ext>
          </c:extLst>
        </c:ser>
        <c:ser>
          <c:idx val="1"/>
          <c:order val="1"/>
          <c:tx>
            <c:strRef>
              <c:f>Grafdata!$B$38</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Grafdata!$C$38:$AQ$38</c:f>
              <c:numCache>
                <c:formatCode>General</c:formatCode>
                <c:ptCount val="41"/>
                <c:pt idx="0">
                  <c:v>100</c:v>
                </c:pt>
                <c:pt idx="1">
                  <c:v>107.44453034877156</c:v>
                </c:pt>
                <c:pt idx="2">
                  <c:v>99.53117030330651</c:v>
                </c:pt>
                <c:pt idx="3">
                  <c:v>93.786246495775288</c:v>
                </c:pt>
                <c:pt idx="4">
                  <c:v>93.711384268809823</c:v>
                </c:pt>
                <c:pt idx="5">
                  <c:v>104.00055439828685</c:v>
                </c:pt>
                <c:pt idx="6">
                  <c:v>100.06158856980214</c:v>
                </c:pt>
                <c:pt idx="7">
                  <c:v>97.297584233482937</c:v>
                </c:pt>
                <c:pt idx="8">
                  <c:v>97.375338348775784</c:v>
                </c:pt>
                <c:pt idx="9">
                  <c:v>105.58612838823474</c:v>
                </c:pt>
                <c:pt idx="10">
                  <c:v>101.36227792746688</c:v>
                </c:pt>
                <c:pt idx="11">
                  <c:v>97.440620375274293</c:v>
                </c:pt>
                <c:pt idx="12">
                  <c:v>97.881839016910433</c:v>
                </c:pt>
                <c:pt idx="13">
                  <c:v>106.45210715102732</c:v>
                </c:pt>
                <c:pt idx="14">
                  <c:v>100.75705291373789</c:v>
                </c:pt>
                <c:pt idx="15">
                  <c:v>96.87146576313414</c:v>
                </c:pt>
                <c:pt idx="16">
                  <c:v>97.647123288733795</c:v>
                </c:pt>
                <c:pt idx="17">
                  <c:v>106.81848270066348</c:v>
                </c:pt>
                <c:pt idx="18">
                  <c:v>102.8392538713197</c:v>
                </c:pt>
                <c:pt idx="19">
                  <c:v>100.37038765017758</c:v>
                </c:pt>
                <c:pt idx="20">
                  <c:v>98.287254271399163</c:v>
                </c:pt>
                <c:pt idx="21">
                  <c:v>104.88500977869073</c:v>
                </c:pt>
                <c:pt idx="22">
                  <c:v>101.53432215180696</c:v>
                </c:pt>
                <c:pt idx="23">
                  <c:v>98.130750789257817</c:v>
                </c:pt>
                <c:pt idx="24">
                  <c:v>101.38768816980809</c:v>
                </c:pt>
                <c:pt idx="25">
                  <c:v>113.62628634046712</c:v>
                </c:pt>
                <c:pt idx="26">
                  <c:v>104.48229733806915</c:v>
                </c:pt>
                <c:pt idx="27">
                  <c:v>101.8291288470492</c:v>
                </c:pt>
                <c:pt idx="28">
                  <c:v>105.39282270875346</c:v>
                </c:pt>
                <c:pt idx="29">
                  <c:v>118.13040914845124</c:v>
                </c:pt>
                <c:pt idx="30">
                  <c:v>107.34762977540073</c:v>
                </c:pt>
                <c:pt idx="31">
                  <c:v>101.58955108750378</c:v>
                </c:pt>
                <c:pt idx="32">
                  <c:v>104.09247702206845</c:v>
                </c:pt>
                <c:pt idx="33">
                  <c:v>109.11210338274591</c:v>
                </c:pt>
                <c:pt idx="34">
                  <c:v>102.05538779557996</c:v>
                </c:pt>
                <c:pt idx="35">
                  <c:v>101.55166618948262</c:v>
                </c:pt>
                <c:pt idx="36">
                  <c:v>110.81553691707248</c:v>
                </c:pt>
                <c:pt idx="37">
                  <c:v>113.40905256172918</c:v>
                </c:pt>
                <c:pt idx="38">
                  <c:v>104.63895022462046</c:v>
                </c:pt>
                <c:pt idx="39">
                  <c:v>103.44873559812076</c:v>
                </c:pt>
                <c:pt idx="40">
                  <c:v>109.06331079603105</c:v>
                </c:pt>
              </c:numCache>
            </c:numRef>
          </c:val>
          <c:smooth val="0"/>
          <c:extLst>
            <c:ext xmlns:c16="http://schemas.microsoft.com/office/drawing/2014/chart" uri="{C3380CC4-5D6E-409C-BE32-E72D297353CC}">
              <c16:uniqueId val="{00000001-8C08-433E-BA3A-AB9750767FAB}"/>
            </c:ext>
          </c:extLst>
        </c:ser>
        <c:ser>
          <c:idx val="2"/>
          <c:order val="2"/>
          <c:tx>
            <c:strRef>
              <c:f>Grafdata!$B$39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Grafdata!$C$39:$AQ$39</c:f>
              <c:numCache>
                <c:formatCode>General</c:formatCode>
                <c:ptCount val="41"/>
                <c:pt idx="0">
                  <c:v>100</c:v>
                </c:pt>
                <c:pt idx="1">
                  <c:v>107.15777723722286</c:v>
                </c:pt>
                <c:pt idx="2">
                  <c:v>109.34882758288215</c:v>
                </c:pt>
                <c:pt idx="3">
                  <c:v>107.53075168214319</c:v>
                </c:pt>
                <c:pt idx="4">
                  <c:v>102.64930683249902</c:v>
                </c:pt>
                <c:pt idx="5">
                  <c:v>109.59085417755861</c:v>
                </c:pt>
                <c:pt idx="6">
                  <c:v>112.63621515743756</c:v>
                </c:pt>
                <c:pt idx="7">
                  <c:v>111.23110712824285</c:v>
                </c:pt>
                <c:pt idx="8">
                  <c:v>106.55340416591285</c:v>
                </c:pt>
                <c:pt idx="9">
                  <c:v>114.16303958131179</c:v>
                </c:pt>
                <c:pt idx="10">
                  <c:v>117.2016171378944</c:v>
                </c:pt>
                <c:pt idx="11">
                  <c:v>114.47479693623497</c:v>
                </c:pt>
                <c:pt idx="12">
                  <c:v>110.69790185477288</c:v>
                </c:pt>
                <c:pt idx="13">
                  <c:v>118.39100508146895</c:v>
                </c:pt>
                <c:pt idx="14">
                  <c:v>121.38246666280909</c:v>
                </c:pt>
                <c:pt idx="15">
                  <c:v>120.09062370399948</c:v>
                </c:pt>
                <c:pt idx="16">
                  <c:v>115.51905090426732</c:v>
                </c:pt>
                <c:pt idx="17">
                  <c:v>121.39736987661449</c:v>
                </c:pt>
                <c:pt idx="18">
                  <c:v>124.13465466348401</c:v>
                </c:pt>
                <c:pt idx="19">
                  <c:v>123.63876960544935</c:v>
                </c:pt>
                <c:pt idx="20">
                  <c:v>119.61276172471669</c:v>
                </c:pt>
                <c:pt idx="21">
                  <c:v>124.06527047340002</c:v>
                </c:pt>
                <c:pt idx="22">
                  <c:v>127.72614677365804</c:v>
                </c:pt>
                <c:pt idx="23">
                  <c:v>127.41906980293997</c:v>
                </c:pt>
                <c:pt idx="24">
                  <c:v>121.85586067422352</c:v>
                </c:pt>
                <c:pt idx="25">
                  <c:v>129.68929687117037</c:v>
                </c:pt>
                <c:pt idx="26">
                  <c:v>131.4921788792563</c:v>
                </c:pt>
                <c:pt idx="27">
                  <c:v>130.1325267358875</c:v>
                </c:pt>
                <c:pt idx="28">
                  <c:v>123.79706257501498</c:v>
                </c:pt>
                <c:pt idx="29">
                  <c:v>130.82711913533154</c:v>
                </c:pt>
                <c:pt idx="30">
                  <c:v>135.18717209644547</c:v>
                </c:pt>
                <c:pt idx="31">
                  <c:v>132.06586978232946</c:v>
                </c:pt>
                <c:pt idx="32">
                  <c:v>127.20403174539561</c:v>
                </c:pt>
                <c:pt idx="33">
                  <c:v>129.11745052819299</c:v>
                </c:pt>
                <c:pt idx="34">
                  <c:v>132.21059729891783</c:v>
                </c:pt>
                <c:pt idx="35">
                  <c:v>131.82325214799766</c:v>
                </c:pt>
                <c:pt idx="36">
                  <c:v>129.72810803511317</c:v>
                </c:pt>
                <c:pt idx="37">
                  <c:v>140.27810034576646</c:v>
                </c:pt>
                <c:pt idx="38">
                  <c:v>144.84630279650867</c:v>
                </c:pt>
                <c:pt idx="39">
                  <c:v>143.44347651925204</c:v>
                </c:pt>
                <c:pt idx="40">
                  <c:v>139.65907560824328</c:v>
                </c:pt>
              </c:numCache>
            </c:numRef>
          </c:val>
          <c:smooth val="0"/>
          <c:extLst>
            <c:ext xmlns:c16="http://schemas.microsoft.com/office/drawing/2014/chart" uri="{C3380CC4-5D6E-409C-BE32-E72D297353CC}">
              <c16:uniqueId val="{00000002-8C08-433E-BA3A-AB9750767FAB}"/>
            </c:ext>
          </c:extLst>
        </c:ser>
        <c:ser>
          <c:idx val="3"/>
          <c:order val="3"/>
          <c:tx>
            <c:strRef>
              <c:f>Grafdata!$B$40</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Grafdata!$C$40:$AQ$40</c:f>
              <c:numCache>
                <c:formatCode>General</c:formatCode>
                <c:ptCount val="41"/>
                <c:pt idx="0">
                  <c:v>100</c:v>
                </c:pt>
                <c:pt idx="1">
                  <c:v>111.37189168373139</c:v>
                </c:pt>
                <c:pt idx="2">
                  <c:v>108.27996617119578</c:v>
                </c:pt>
                <c:pt idx="3">
                  <c:v>112.14051911179459</c:v>
                </c:pt>
                <c:pt idx="4">
                  <c:v>99.664859015549183</c:v>
                </c:pt>
                <c:pt idx="5">
                  <c:v>110.20626088927641</c:v>
                </c:pt>
                <c:pt idx="6">
                  <c:v>109.02758268251807</c:v>
                </c:pt>
                <c:pt idx="7">
                  <c:v>114.31035142718059</c:v>
                </c:pt>
                <c:pt idx="8">
                  <c:v>102.98652366085335</c:v>
                </c:pt>
                <c:pt idx="9">
                  <c:v>116.86412439956696</c:v>
                </c:pt>
                <c:pt idx="10">
                  <c:v>112.42801948603444</c:v>
                </c:pt>
                <c:pt idx="11">
                  <c:v>121.68952280444236</c:v>
                </c:pt>
                <c:pt idx="12">
                  <c:v>109.0815954256947</c:v>
                </c:pt>
                <c:pt idx="13">
                  <c:v>123.62232298933866</c:v>
                </c:pt>
                <c:pt idx="14">
                  <c:v>122.69813504784716</c:v>
                </c:pt>
                <c:pt idx="15">
                  <c:v>129.24012632155558</c:v>
                </c:pt>
                <c:pt idx="16">
                  <c:v>117.70783574892093</c:v>
                </c:pt>
                <c:pt idx="17">
                  <c:v>132.55591535991306</c:v>
                </c:pt>
                <c:pt idx="18">
                  <c:v>129.47043584617705</c:v>
                </c:pt>
                <c:pt idx="19">
                  <c:v>136.46580451339528</c:v>
                </c:pt>
                <c:pt idx="20">
                  <c:v>126.79054516592701</c:v>
                </c:pt>
                <c:pt idx="21">
                  <c:v>143.25015757272641</c:v>
                </c:pt>
                <c:pt idx="22">
                  <c:v>143.28829605456457</c:v>
                </c:pt>
                <c:pt idx="23">
                  <c:v>152.65630009773326</c:v>
                </c:pt>
                <c:pt idx="24">
                  <c:v>141.57681304465132</c:v>
                </c:pt>
                <c:pt idx="25">
                  <c:v>155.59590985041982</c:v>
                </c:pt>
                <c:pt idx="26">
                  <c:v>152.33258547997309</c:v>
                </c:pt>
                <c:pt idx="27">
                  <c:v>157.74143071231646</c:v>
                </c:pt>
                <c:pt idx="28">
                  <c:v>145.4410518511153</c:v>
                </c:pt>
                <c:pt idx="29">
                  <c:v>158.39624534048303</c:v>
                </c:pt>
                <c:pt idx="30">
                  <c:v>155.41356969668584</c:v>
                </c:pt>
                <c:pt idx="31">
                  <c:v>161.92450157153507</c:v>
                </c:pt>
                <c:pt idx="32">
                  <c:v>149.47281775481389</c:v>
                </c:pt>
                <c:pt idx="33">
                  <c:v>160.70188457844651</c:v>
                </c:pt>
                <c:pt idx="34">
                  <c:v>159.30242236591684</c:v>
                </c:pt>
                <c:pt idx="35">
                  <c:v>164.22685551280591</c:v>
                </c:pt>
                <c:pt idx="36">
                  <c:v>156.90130464701966</c:v>
                </c:pt>
                <c:pt idx="37">
                  <c:v>172.01814424572936</c:v>
                </c:pt>
                <c:pt idx="38">
                  <c:v>169.38642363921653</c:v>
                </c:pt>
                <c:pt idx="39">
                  <c:v>177.3327428752842</c:v>
                </c:pt>
                <c:pt idx="40">
                  <c:v>166.09249160895408</c:v>
                </c:pt>
              </c:numCache>
            </c:numRef>
          </c:val>
          <c:smooth val="0"/>
          <c:extLst>
            <c:ext xmlns:c16="http://schemas.microsoft.com/office/drawing/2014/chart" uri="{C3380CC4-5D6E-409C-BE32-E72D297353CC}">
              <c16:uniqueId val="{00000003-8C08-433E-BA3A-AB9750767FAB}"/>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358</c:v>
                </c:pt>
                <c:pt idx="1">
                  <c:v>334.5</c:v>
                </c:pt>
                <c:pt idx="2">
                  <c:v>333.25</c:v>
                </c:pt>
                <c:pt idx="3">
                  <c:v>338.5</c:v>
                </c:pt>
                <c:pt idx="4">
                  <c:v>330.75</c:v>
                </c:pt>
                <c:pt idx="5">
                  <c:v>338.25</c:v>
                </c:pt>
                <c:pt idx="6">
                  <c:v>336.5</c:v>
                </c:pt>
                <c:pt idx="7">
                  <c:v>334.5</c:v>
                </c:pt>
                <c:pt idx="8">
                  <c:v>325.75</c:v>
                </c:pt>
                <c:pt idx="9">
                  <c:v>322.25</c:v>
                </c:pt>
                <c:pt idx="10">
                  <c:v>336.5</c:v>
                </c:pt>
                <c:pt idx="11">
                  <c:v>337.25</c:v>
                </c:pt>
                <c:pt idx="12">
                  <c:v>348.5</c:v>
                </c:pt>
                <c:pt idx="13">
                  <c:v>351.25</c:v>
                </c:pt>
                <c:pt idx="14">
                  <c:v>342.5</c:v>
                </c:pt>
                <c:pt idx="15">
                  <c:v>361</c:v>
                </c:pt>
                <c:pt idx="16">
                  <c:v>369</c:v>
                </c:pt>
                <c:pt idx="17">
                  <c:v>383.5</c:v>
                </c:pt>
                <c:pt idx="18">
                  <c:v>389.25</c:v>
                </c:pt>
                <c:pt idx="19">
                  <c:v>385.75</c:v>
                </c:pt>
                <c:pt idx="20">
                  <c:v>405.75</c:v>
                </c:pt>
                <c:pt idx="21">
                  <c:v>393.75</c:v>
                </c:pt>
                <c:pt idx="22">
                  <c:v>406.5</c:v>
                </c:pt>
                <c:pt idx="23">
                  <c:v>414</c:v>
                </c:pt>
                <c:pt idx="24">
                  <c:v>389</c:v>
                </c:pt>
                <c:pt idx="25">
                  <c:v>403.75</c:v>
                </c:pt>
                <c:pt idx="26">
                  <c:v>379.25</c:v>
                </c:pt>
                <c:pt idx="27">
                  <c:v>355.25</c:v>
                </c:pt>
                <c:pt idx="28">
                  <c:v>362</c:v>
                </c:pt>
                <c:pt idx="29">
                  <c:v>346.75</c:v>
                </c:pt>
                <c:pt idx="30">
                  <c:v>363.25</c:v>
                </c:pt>
                <c:pt idx="31">
                  <c:v>364</c:v>
                </c:pt>
                <c:pt idx="32">
                  <c:v>370.5</c:v>
                </c:pt>
                <c:pt idx="33">
                  <c:v>378.5</c:v>
                </c:pt>
                <c:pt idx="34">
                  <c:v>387.5</c:v>
                </c:pt>
                <c:pt idx="35">
                  <c:v>414.25</c:v>
                </c:pt>
                <c:pt idx="36">
                  <c:v>432.75</c:v>
                </c:pt>
                <c:pt idx="37">
                  <c:v>438.75</c:v>
                </c:pt>
                <c:pt idx="38">
                  <c:v>435.5</c:v>
                </c:pt>
                <c:pt idx="39">
                  <c:v>457</c:v>
                </c:pt>
                <c:pt idx="40">
                  <c:v>455</c:v>
                </c:pt>
              </c:numCache>
            </c:numRef>
          </c:val>
          <c:smooth val="0"/>
          <c:extLst>
            <c:ext xmlns:c16="http://schemas.microsoft.com/office/drawing/2014/chart" uri="{C3380CC4-5D6E-409C-BE32-E72D297353CC}">
              <c16:uniqueId val="{00000000-34DC-4033-A122-BFEF40EAA210}"/>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129</c:v>
                </c:pt>
                <c:pt idx="1">
                  <c:v>124</c:v>
                </c:pt>
                <c:pt idx="2">
                  <c:v>126.25</c:v>
                </c:pt>
                <c:pt idx="3">
                  <c:v>126.25</c:v>
                </c:pt>
                <c:pt idx="4">
                  <c:v>120</c:v>
                </c:pt>
                <c:pt idx="5">
                  <c:v>122.5</c:v>
                </c:pt>
                <c:pt idx="6">
                  <c:v>119.5</c:v>
                </c:pt>
                <c:pt idx="7">
                  <c:v>121.5</c:v>
                </c:pt>
                <c:pt idx="8">
                  <c:v>117.25</c:v>
                </c:pt>
                <c:pt idx="9">
                  <c:v>113.25</c:v>
                </c:pt>
                <c:pt idx="10">
                  <c:v>115</c:v>
                </c:pt>
                <c:pt idx="11">
                  <c:v>115</c:v>
                </c:pt>
                <c:pt idx="12">
                  <c:v>117.5</c:v>
                </c:pt>
                <c:pt idx="13">
                  <c:v>124</c:v>
                </c:pt>
                <c:pt idx="14">
                  <c:v>125.5</c:v>
                </c:pt>
                <c:pt idx="15">
                  <c:v>129.75</c:v>
                </c:pt>
                <c:pt idx="16">
                  <c:v>126.75</c:v>
                </c:pt>
                <c:pt idx="17">
                  <c:v>128.5</c:v>
                </c:pt>
                <c:pt idx="18">
                  <c:v>129.25</c:v>
                </c:pt>
                <c:pt idx="19">
                  <c:v>128.5</c:v>
                </c:pt>
                <c:pt idx="20">
                  <c:v>144.25</c:v>
                </c:pt>
                <c:pt idx="21">
                  <c:v>140</c:v>
                </c:pt>
                <c:pt idx="22">
                  <c:v>144.25</c:v>
                </c:pt>
                <c:pt idx="23">
                  <c:v>146.75</c:v>
                </c:pt>
                <c:pt idx="24">
                  <c:v>136</c:v>
                </c:pt>
                <c:pt idx="25">
                  <c:v>142.5</c:v>
                </c:pt>
                <c:pt idx="26">
                  <c:v>137.5</c:v>
                </c:pt>
                <c:pt idx="27">
                  <c:v>123.5</c:v>
                </c:pt>
                <c:pt idx="28">
                  <c:v>128.5</c:v>
                </c:pt>
                <c:pt idx="29">
                  <c:v>120.75</c:v>
                </c:pt>
                <c:pt idx="30">
                  <c:v>124.25</c:v>
                </c:pt>
                <c:pt idx="31">
                  <c:v>129.25</c:v>
                </c:pt>
                <c:pt idx="32">
                  <c:v>125.75</c:v>
                </c:pt>
                <c:pt idx="33">
                  <c:v>124.75</c:v>
                </c:pt>
                <c:pt idx="34">
                  <c:v>127</c:v>
                </c:pt>
                <c:pt idx="35">
                  <c:v>141</c:v>
                </c:pt>
                <c:pt idx="36">
                  <c:v>157</c:v>
                </c:pt>
                <c:pt idx="37">
                  <c:v>161</c:v>
                </c:pt>
                <c:pt idx="38">
                  <c:v>160.5</c:v>
                </c:pt>
                <c:pt idx="39">
                  <c:v>158.75</c:v>
                </c:pt>
                <c:pt idx="40">
                  <c:v>150.25</c:v>
                </c:pt>
              </c:numCache>
            </c:numRef>
          </c:val>
          <c:smooth val="0"/>
          <c:extLst>
            <c:ext xmlns:c16="http://schemas.microsoft.com/office/drawing/2014/chart" uri="{C3380CC4-5D6E-409C-BE32-E72D297353CC}">
              <c16:uniqueId val="{00000001-34DC-4033-A122-BFEF40EAA21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37.75</c:v>
                </c:pt>
                <c:pt idx="1">
                  <c:v>40.25</c:v>
                </c:pt>
                <c:pt idx="2">
                  <c:v>42</c:v>
                </c:pt>
                <c:pt idx="3">
                  <c:v>43</c:v>
                </c:pt>
                <c:pt idx="4">
                  <c:v>39.25</c:v>
                </c:pt>
                <c:pt idx="5">
                  <c:v>42.5</c:v>
                </c:pt>
                <c:pt idx="6">
                  <c:v>41.25</c:v>
                </c:pt>
                <c:pt idx="7">
                  <c:v>41.75</c:v>
                </c:pt>
                <c:pt idx="8">
                  <c:v>42.5</c:v>
                </c:pt>
                <c:pt idx="9">
                  <c:v>39.25</c:v>
                </c:pt>
                <c:pt idx="10">
                  <c:v>37</c:v>
                </c:pt>
                <c:pt idx="11">
                  <c:v>38.25</c:v>
                </c:pt>
                <c:pt idx="12">
                  <c:v>40.25</c:v>
                </c:pt>
                <c:pt idx="13">
                  <c:v>40</c:v>
                </c:pt>
                <c:pt idx="14">
                  <c:v>37.5</c:v>
                </c:pt>
                <c:pt idx="15">
                  <c:v>35.75</c:v>
                </c:pt>
                <c:pt idx="16">
                  <c:v>34.25</c:v>
                </c:pt>
                <c:pt idx="17">
                  <c:v>30.75</c:v>
                </c:pt>
                <c:pt idx="18">
                  <c:v>33.25</c:v>
                </c:pt>
                <c:pt idx="19">
                  <c:v>35.25</c:v>
                </c:pt>
                <c:pt idx="20">
                  <c:v>34.5</c:v>
                </c:pt>
                <c:pt idx="21">
                  <c:v>38.25</c:v>
                </c:pt>
                <c:pt idx="22">
                  <c:v>37</c:v>
                </c:pt>
                <c:pt idx="23">
                  <c:v>37.25</c:v>
                </c:pt>
                <c:pt idx="24">
                  <c:v>36.75</c:v>
                </c:pt>
                <c:pt idx="25">
                  <c:v>38.5</c:v>
                </c:pt>
                <c:pt idx="26">
                  <c:v>44.75</c:v>
                </c:pt>
                <c:pt idx="27">
                  <c:v>48.75</c:v>
                </c:pt>
                <c:pt idx="28">
                  <c:v>52.25</c:v>
                </c:pt>
                <c:pt idx="29">
                  <c:v>50.25</c:v>
                </c:pt>
                <c:pt idx="30">
                  <c:v>52</c:v>
                </c:pt>
                <c:pt idx="31">
                  <c:v>48.75</c:v>
                </c:pt>
                <c:pt idx="32">
                  <c:v>48</c:v>
                </c:pt>
                <c:pt idx="33">
                  <c:v>54.5</c:v>
                </c:pt>
                <c:pt idx="34">
                  <c:v>50.75</c:v>
                </c:pt>
                <c:pt idx="35">
                  <c:v>50.5</c:v>
                </c:pt>
                <c:pt idx="36">
                  <c:v>50.75</c:v>
                </c:pt>
                <c:pt idx="37">
                  <c:v>44.25</c:v>
                </c:pt>
                <c:pt idx="38">
                  <c:v>42</c:v>
                </c:pt>
                <c:pt idx="39">
                  <c:v>49</c:v>
                </c:pt>
                <c:pt idx="40">
                  <c:v>47</c:v>
                </c:pt>
              </c:numCache>
            </c:numRef>
          </c:val>
          <c:smooth val="0"/>
          <c:extLst>
            <c:ext xmlns:c16="http://schemas.microsoft.com/office/drawing/2014/chart" uri="{C3380CC4-5D6E-409C-BE32-E72D297353CC}">
              <c16:uniqueId val="{00000000-E251-49C2-88E7-CF50C8095317}"/>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16.5</c:v>
                </c:pt>
                <c:pt idx="1">
                  <c:v>18</c:v>
                </c:pt>
                <c:pt idx="2">
                  <c:v>18.5</c:v>
                </c:pt>
                <c:pt idx="3">
                  <c:v>18.5</c:v>
                </c:pt>
                <c:pt idx="4">
                  <c:v>19.25</c:v>
                </c:pt>
                <c:pt idx="5">
                  <c:v>18.25</c:v>
                </c:pt>
                <c:pt idx="6">
                  <c:v>16.5</c:v>
                </c:pt>
                <c:pt idx="7">
                  <c:v>15</c:v>
                </c:pt>
                <c:pt idx="8">
                  <c:v>14.25</c:v>
                </c:pt>
                <c:pt idx="9">
                  <c:v>13</c:v>
                </c:pt>
                <c:pt idx="10">
                  <c:v>12.25</c:v>
                </c:pt>
                <c:pt idx="11">
                  <c:v>13.5</c:v>
                </c:pt>
                <c:pt idx="12">
                  <c:v>13.5</c:v>
                </c:pt>
                <c:pt idx="13">
                  <c:v>14.75</c:v>
                </c:pt>
                <c:pt idx="14">
                  <c:v>14.25</c:v>
                </c:pt>
                <c:pt idx="15">
                  <c:v>13.5</c:v>
                </c:pt>
                <c:pt idx="16">
                  <c:v>13.5</c:v>
                </c:pt>
                <c:pt idx="17">
                  <c:v>10.25</c:v>
                </c:pt>
                <c:pt idx="18">
                  <c:v>11.5</c:v>
                </c:pt>
                <c:pt idx="19">
                  <c:v>11.25</c:v>
                </c:pt>
                <c:pt idx="20">
                  <c:v>11</c:v>
                </c:pt>
                <c:pt idx="21">
                  <c:v>13.25</c:v>
                </c:pt>
                <c:pt idx="22">
                  <c:v>13.25</c:v>
                </c:pt>
                <c:pt idx="23">
                  <c:v>13.25</c:v>
                </c:pt>
                <c:pt idx="24">
                  <c:v>13.75</c:v>
                </c:pt>
                <c:pt idx="25">
                  <c:v>14.25</c:v>
                </c:pt>
                <c:pt idx="26">
                  <c:v>17</c:v>
                </c:pt>
                <c:pt idx="27">
                  <c:v>19.5</c:v>
                </c:pt>
                <c:pt idx="28">
                  <c:v>22</c:v>
                </c:pt>
                <c:pt idx="29">
                  <c:v>22</c:v>
                </c:pt>
                <c:pt idx="30">
                  <c:v>22.75</c:v>
                </c:pt>
                <c:pt idx="31">
                  <c:v>21.5</c:v>
                </c:pt>
                <c:pt idx="32">
                  <c:v>20</c:v>
                </c:pt>
                <c:pt idx="33">
                  <c:v>22</c:v>
                </c:pt>
                <c:pt idx="34">
                  <c:v>19.75</c:v>
                </c:pt>
                <c:pt idx="35">
                  <c:v>19.5</c:v>
                </c:pt>
                <c:pt idx="36">
                  <c:v>18.75</c:v>
                </c:pt>
                <c:pt idx="37">
                  <c:v>16.5</c:v>
                </c:pt>
                <c:pt idx="38">
                  <c:v>16</c:v>
                </c:pt>
                <c:pt idx="39">
                  <c:v>19.5</c:v>
                </c:pt>
                <c:pt idx="40">
                  <c:v>18.75</c:v>
                </c:pt>
              </c:numCache>
            </c:numRef>
          </c:val>
          <c:smooth val="0"/>
          <c:extLst>
            <c:ext xmlns:c16="http://schemas.microsoft.com/office/drawing/2014/chart" uri="{C3380CC4-5D6E-409C-BE32-E72D297353CC}">
              <c16:uniqueId val="{00000001-E251-49C2-88E7-CF50C809531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102.35204025817744</c:v>
                </c:pt>
                <c:pt idx="2">
                  <c:v>103.60792035882288</c:v>
                </c:pt>
                <c:pt idx="3">
                  <c:v>101.62126681982278</c:v>
                </c:pt>
                <c:pt idx="4">
                  <c:v>100.8314188819604</c:v>
                </c:pt>
                <c:pt idx="5">
                  <c:v>103.19002297341648</c:v>
                </c:pt>
                <c:pt idx="6">
                  <c:v>104.72158407176458</c:v>
                </c:pt>
                <c:pt idx="7">
                  <c:v>103.00185975276229</c:v>
                </c:pt>
                <c:pt idx="8">
                  <c:v>101.94508259490209</c:v>
                </c:pt>
                <c:pt idx="9">
                  <c:v>104.55311235094629</c:v>
                </c:pt>
                <c:pt idx="10">
                  <c:v>106.74105677715787</c:v>
                </c:pt>
                <c:pt idx="11">
                  <c:v>104.42402362979981</c:v>
                </c:pt>
                <c:pt idx="12">
                  <c:v>103.70637785800241</c:v>
                </c:pt>
                <c:pt idx="13">
                  <c:v>105.822120118149</c:v>
                </c:pt>
                <c:pt idx="14">
                  <c:v>107.74094737993654</c:v>
                </c:pt>
                <c:pt idx="15">
                  <c:v>106.05623017175364</c:v>
                </c:pt>
                <c:pt idx="16">
                  <c:v>105.27075812055574</c:v>
                </c:pt>
                <c:pt idx="17">
                  <c:v>107.96411771141013</c:v>
                </c:pt>
                <c:pt idx="18">
                  <c:v>108.81960398205885</c:v>
                </c:pt>
                <c:pt idx="19">
                  <c:v>107.66655726944536</c:v>
                </c:pt>
                <c:pt idx="20">
                  <c:v>107.74313532436275</c:v>
                </c:pt>
                <c:pt idx="21">
                  <c:v>110.13893447106443</c:v>
                </c:pt>
                <c:pt idx="22">
                  <c:v>111.66830762498633</c:v>
                </c:pt>
                <c:pt idx="23">
                  <c:v>109.94858330598403</c:v>
                </c:pt>
                <c:pt idx="24">
                  <c:v>109.7713598074609</c:v>
                </c:pt>
                <c:pt idx="25">
                  <c:v>112.02494256645882</c:v>
                </c:pt>
                <c:pt idx="26">
                  <c:v>112.93293950333661</c:v>
                </c:pt>
                <c:pt idx="27">
                  <c:v>111.38606279400503</c:v>
                </c:pt>
                <c:pt idx="28">
                  <c:v>110.54589213433979</c:v>
                </c:pt>
                <c:pt idx="29">
                  <c:v>112.58068045071656</c:v>
                </c:pt>
                <c:pt idx="30">
                  <c:v>113.74466688546111</c:v>
                </c:pt>
                <c:pt idx="31">
                  <c:v>112.23936112022754</c:v>
                </c:pt>
                <c:pt idx="32">
                  <c:v>110.61153046712613</c:v>
                </c:pt>
                <c:pt idx="33">
                  <c:v>110.43868285745542</c:v>
                </c:pt>
                <c:pt idx="34">
                  <c:v>111.49108412646319</c:v>
                </c:pt>
                <c:pt idx="35">
                  <c:v>110.68592057761732</c:v>
                </c:pt>
                <c:pt idx="36">
                  <c:v>107.67749699157642</c:v>
                </c:pt>
                <c:pt idx="37">
                  <c:v>111.02505196368013</c:v>
                </c:pt>
                <c:pt idx="38">
                  <c:v>112.76884367137075</c:v>
                </c:pt>
                <c:pt idx="39">
                  <c:v>111.23071873974401</c:v>
                </c:pt>
                <c:pt idx="40">
                  <c:v>111.05349524122087</c:v>
                </c:pt>
              </c:numCache>
            </c:numRef>
          </c:val>
          <c:smooth val="0"/>
          <c:extLst>
            <c:ext xmlns:c16="http://schemas.microsoft.com/office/drawing/2014/chart" uri="{C3380CC4-5D6E-409C-BE32-E72D297353CC}">
              <c16:uniqueId val="{00000000-75CC-4082-9433-8ACA4A2193D9}"/>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1-75CC-4082-9433-8ACA4A2193D9}"/>
            </c:ext>
          </c:extLst>
        </c:ser>
        <c:ser>
          <c:idx val="2"/>
          <c:order val="2"/>
          <c:tx>
            <c:strRef>
              <c:f>Grafdata!$A$17</c:f>
              <c:strCache>
                <c:ptCount val="1"/>
                <c:pt idx="0">
                  <c:v>Södermanlands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Grafdata!$B$17:$AP$17</c:f>
              <c:numCache>
                <c:formatCode>General</c:formatCode>
                <c:ptCount val="41"/>
                <c:pt idx="0">
                  <c:v>100</c:v>
                </c:pt>
                <c:pt idx="1">
                  <c:v>106.11745513866232</c:v>
                </c:pt>
                <c:pt idx="2">
                  <c:v>103.09951060358891</c:v>
                </c:pt>
                <c:pt idx="3">
                  <c:v>100.73409461663948</c:v>
                </c:pt>
                <c:pt idx="4">
                  <c:v>97.634584013050571</c:v>
                </c:pt>
                <c:pt idx="5">
                  <c:v>102.03915171288745</c:v>
                </c:pt>
                <c:pt idx="6">
                  <c:v>105.05709624796084</c:v>
                </c:pt>
                <c:pt idx="7">
                  <c:v>104.56769983686786</c:v>
                </c:pt>
                <c:pt idx="8">
                  <c:v>104.15986949429038</c:v>
                </c:pt>
                <c:pt idx="9">
                  <c:v>105.46492659053834</c:v>
                </c:pt>
                <c:pt idx="10">
                  <c:v>108.89070146818923</c:v>
                </c:pt>
                <c:pt idx="11">
                  <c:v>106.11745513866232</c:v>
                </c:pt>
                <c:pt idx="12">
                  <c:v>106.19902120717781</c:v>
                </c:pt>
                <c:pt idx="13">
                  <c:v>105.62805872756933</c:v>
                </c:pt>
                <c:pt idx="14">
                  <c:v>105.62805872756933</c:v>
                </c:pt>
                <c:pt idx="15">
                  <c:v>104.32300163132138</c:v>
                </c:pt>
                <c:pt idx="16">
                  <c:v>104.64926590538336</c:v>
                </c:pt>
                <c:pt idx="17">
                  <c:v>107.01468189233279</c:v>
                </c:pt>
                <c:pt idx="18">
                  <c:v>107.66721044045677</c:v>
                </c:pt>
                <c:pt idx="19">
                  <c:v>104.40456769983687</c:v>
                </c:pt>
                <c:pt idx="20">
                  <c:v>104.48613376835236</c:v>
                </c:pt>
                <c:pt idx="21">
                  <c:v>109.7063621533442</c:v>
                </c:pt>
                <c:pt idx="22">
                  <c:v>112.47960848287113</c:v>
                </c:pt>
                <c:pt idx="23">
                  <c:v>110.92985318107667</c:v>
                </c:pt>
                <c:pt idx="24">
                  <c:v>109.7063621533442</c:v>
                </c:pt>
                <c:pt idx="25">
                  <c:v>112.80587275693311</c:v>
                </c:pt>
                <c:pt idx="26">
                  <c:v>116.31321370309951</c:v>
                </c:pt>
                <c:pt idx="27">
                  <c:v>109.9510603588907</c:v>
                </c:pt>
                <c:pt idx="28">
                  <c:v>104.15986949429038</c:v>
                </c:pt>
                <c:pt idx="29">
                  <c:v>109.7063621533442</c:v>
                </c:pt>
                <c:pt idx="30">
                  <c:v>112.72430668841761</c:v>
                </c:pt>
                <c:pt idx="31">
                  <c:v>107.83034257748777</c:v>
                </c:pt>
                <c:pt idx="32">
                  <c:v>107.66721044045677</c:v>
                </c:pt>
                <c:pt idx="33">
                  <c:v>103.42577487765089</c:v>
                </c:pt>
                <c:pt idx="34">
                  <c:v>107.34094616639479</c:v>
                </c:pt>
                <c:pt idx="35">
                  <c:v>109.46166394779772</c:v>
                </c:pt>
                <c:pt idx="36">
                  <c:v>105.30179445350734</c:v>
                </c:pt>
                <c:pt idx="37">
                  <c:v>112.23491027732463</c:v>
                </c:pt>
                <c:pt idx="38">
                  <c:v>110.84828711256118</c:v>
                </c:pt>
                <c:pt idx="39">
                  <c:v>106.85154975530179</c:v>
                </c:pt>
                <c:pt idx="40">
                  <c:v>104.64926590538337</c:v>
                </c:pt>
              </c:numCache>
            </c:numRef>
          </c:val>
          <c:smooth val="0"/>
          <c:extLst>
            <c:ext xmlns:c16="http://schemas.microsoft.com/office/drawing/2014/chart" uri="{C3380CC4-5D6E-409C-BE32-E72D297353CC}">
              <c16:uniqueId val="{00000002-75CC-4082-9433-8ACA4A2193D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81.277435010938873</c:v>
                </c:pt>
                <c:pt idx="2">
                  <c:v>62.666366843281381</c:v>
                </c:pt>
                <c:pt idx="3">
                  <c:v>67.285989346900337</c:v>
                </c:pt>
                <c:pt idx="4">
                  <c:v>96.571238504818254</c:v>
                </c:pt>
                <c:pt idx="5">
                  <c:v>82.917094149227722</c:v>
                </c:pt>
                <c:pt idx="6">
                  <c:v>64.052581526194729</c:v>
                </c:pt>
                <c:pt idx="7">
                  <c:v>70.083247836821116</c:v>
                </c:pt>
                <c:pt idx="8">
                  <c:v>99.748429440782544</c:v>
                </c:pt>
                <c:pt idx="9">
                  <c:v>96.913693027700873</c:v>
                </c:pt>
                <c:pt idx="10">
                  <c:v>80.299729690479197</c:v>
                </c:pt>
                <c:pt idx="11">
                  <c:v>95.727516759658769</c:v>
                </c:pt>
                <c:pt idx="12">
                  <c:v>140.75724143746575</c:v>
                </c:pt>
                <c:pt idx="13">
                  <c:v>125.98812886783878</c:v>
                </c:pt>
                <c:pt idx="14">
                  <c:v>104.4439447388023</c:v>
                </c:pt>
                <c:pt idx="15">
                  <c:v>133.81305074979269</c:v>
                </c:pt>
                <c:pt idx="16">
                  <c:v>171.23897329229501</c:v>
                </c:pt>
                <c:pt idx="17">
                  <c:v>165.51422052946936</c:v>
                </c:pt>
                <c:pt idx="18">
                  <c:v>127.72523060634595</c:v>
                </c:pt>
                <c:pt idx="19">
                  <c:v>144.40196946486211</c:v>
                </c:pt>
                <c:pt idx="20">
                  <c:v>179.70851545261618</c:v>
                </c:pt>
                <c:pt idx="21">
                  <c:v>154.05862484130441</c:v>
                </c:pt>
                <c:pt idx="22">
                  <c:v>121.81449364983439</c:v>
                </c:pt>
                <c:pt idx="23">
                  <c:v>143.48422882145985</c:v>
                </c:pt>
                <c:pt idx="24">
                  <c:v>189.33753086072736</c:v>
                </c:pt>
                <c:pt idx="25">
                  <c:v>166.48958347973146</c:v>
                </c:pt>
                <c:pt idx="26">
                  <c:v>121.40738970949924</c:v>
                </c:pt>
                <c:pt idx="27">
                  <c:v>140.99288387933981</c:v>
                </c:pt>
                <c:pt idx="28">
                  <c:v>175.09123531919479</c:v>
                </c:pt>
                <c:pt idx="29">
                  <c:v>139.01077021816835</c:v>
                </c:pt>
                <c:pt idx="30">
                  <c:v>102.33346919080479</c:v>
                </c:pt>
                <c:pt idx="31">
                  <c:v>117.56777648166627</c:v>
                </c:pt>
                <c:pt idx="32">
                  <c:v>166.02907349889205</c:v>
                </c:pt>
                <c:pt idx="33">
                  <c:v>88.075461798284451</c:v>
                </c:pt>
                <c:pt idx="34">
                  <c:v>74.169278409436942</c:v>
                </c:pt>
                <c:pt idx="35">
                  <c:v>118.55438280887665</c:v>
                </c:pt>
                <c:pt idx="36">
                  <c:v>145.63311924069728</c:v>
                </c:pt>
                <c:pt idx="37">
                  <c:v>146.38080380775699</c:v>
                </c:pt>
                <c:pt idx="38">
                  <c:v>138.13191292004552</c:v>
                </c:pt>
                <c:pt idx="39">
                  <c:v>189.16232156995019</c:v>
                </c:pt>
                <c:pt idx="40">
                  <c:v>236.51146121737665</c:v>
                </c:pt>
              </c:numCache>
            </c:numRef>
          </c:val>
          <c:smooth val="0"/>
          <c:extLst>
            <c:ext xmlns:c16="http://schemas.microsoft.com/office/drawing/2014/chart" uri="{C3380CC4-5D6E-409C-BE32-E72D297353CC}">
              <c16:uniqueId val="{00000000-B173-4548-9281-18BB2CCB543C}"/>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100</c:v>
                </c:pt>
                <c:pt idx="1">
                  <c:v>84.765386959171238</c:v>
                </c:pt>
                <c:pt idx="2">
                  <c:v>56.774324598821856</c:v>
                </c:pt>
                <c:pt idx="3">
                  <c:v>71.135486491976437</c:v>
                </c:pt>
                <c:pt idx="4">
                  <c:v>110.98923420678449</c:v>
                </c:pt>
                <c:pt idx="5">
                  <c:v>115.21430022344099</c:v>
                </c:pt>
                <c:pt idx="6">
                  <c:v>65.06195409303271</c:v>
                </c:pt>
                <c:pt idx="7">
                  <c:v>69.165143205362583</c:v>
                </c:pt>
                <c:pt idx="8">
                  <c:v>103.47349177330896</c:v>
                </c:pt>
                <c:pt idx="9">
                  <c:v>105.58602478163721</c:v>
                </c:pt>
                <c:pt idx="10">
                  <c:v>68.413568962015034</c:v>
                </c:pt>
                <c:pt idx="11">
                  <c:v>90.331098923420683</c:v>
                </c:pt>
                <c:pt idx="12">
                  <c:v>180.88563883810684</c:v>
                </c:pt>
                <c:pt idx="13">
                  <c:v>129.49421084704449</c:v>
                </c:pt>
                <c:pt idx="14">
                  <c:v>95.287426366036968</c:v>
                </c:pt>
                <c:pt idx="15">
                  <c:v>148.933577087142</c:v>
                </c:pt>
                <c:pt idx="16">
                  <c:v>212.30956733698963</c:v>
                </c:pt>
                <c:pt idx="17">
                  <c:v>202.01096892138941</c:v>
                </c:pt>
                <c:pt idx="18">
                  <c:v>130.06296973390209</c:v>
                </c:pt>
                <c:pt idx="19">
                  <c:v>167.27605118829982</c:v>
                </c:pt>
                <c:pt idx="20">
                  <c:v>194.00771887060736</c:v>
                </c:pt>
                <c:pt idx="21">
                  <c:v>177.77777777777777</c:v>
                </c:pt>
                <c:pt idx="22">
                  <c:v>121.36908389193582</c:v>
                </c:pt>
                <c:pt idx="23">
                  <c:v>159.86187284176316</c:v>
                </c:pt>
                <c:pt idx="24">
                  <c:v>209.70952671135487</c:v>
                </c:pt>
                <c:pt idx="25">
                  <c:v>168.43388177940281</c:v>
                </c:pt>
                <c:pt idx="26">
                  <c:v>119.09404834450538</c:v>
                </c:pt>
                <c:pt idx="27">
                  <c:v>141.80377818403412</c:v>
                </c:pt>
                <c:pt idx="28">
                  <c:v>208.63294738980298</c:v>
                </c:pt>
                <c:pt idx="29">
                  <c:v>168.67763558805606</c:v>
                </c:pt>
                <c:pt idx="30">
                  <c:v>96.384318504976633</c:v>
                </c:pt>
                <c:pt idx="31">
                  <c:v>118.28153564899452</c:v>
                </c:pt>
                <c:pt idx="32">
                  <c:v>226.87385740402195</c:v>
                </c:pt>
                <c:pt idx="33">
                  <c:v>76.132439569368273</c:v>
                </c:pt>
                <c:pt idx="34">
                  <c:v>78.427787934186469</c:v>
                </c:pt>
                <c:pt idx="35">
                  <c:v>123.62380662197847</c:v>
                </c:pt>
                <c:pt idx="36">
                  <c:v>170.34328661385334</c:v>
                </c:pt>
                <c:pt idx="37">
                  <c:v>146.41478773105831</c:v>
                </c:pt>
                <c:pt idx="38">
                  <c:v>152.85395084298193</c:v>
                </c:pt>
                <c:pt idx="39">
                  <c:v>198.72029250457038</c:v>
                </c:pt>
                <c:pt idx="40">
                  <c:v>262.05565711964249</c:v>
                </c:pt>
              </c:numCache>
            </c:numRef>
          </c:val>
          <c:smooth val="0"/>
          <c:extLst>
            <c:ext xmlns:c16="http://schemas.microsoft.com/office/drawing/2014/chart" uri="{C3380CC4-5D6E-409C-BE32-E72D297353CC}">
              <c16:uniqueId val="{00000001-B173-4548-9281-18BB2CCB543C}"/>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100</c:v>
                </c:pt>
                <c:pt idx="1">
                  <c:v>100.79957356076758</c:v>
                </c:pt>
                <c:pt idx="2">
                  <c:v>62.206823027718549</c:v>
                </c:pt>
                <c:pt idx="3">
                  <c:v>94.456289978678043</c:v>
                </c:pt>
                <c:pt idx="4">
                  <c:v>123.8272921108742</c:v>
                </c:pt>
                <c:pt idx="5">
                  <c:v>156.50319829424308</c:v>
                </c:pt>
                <c:pt idx="6">
                  <c:v>76.652452025586356</c:v>
                </c:pt>
                <c:pt idx="7">
                  <c:v>96.268656716417908</c:v>
                </c:pt>
                <c:pt idx="8">
                  <c:v>99.466950959488273</c:v>
                </c:pt>
                <c:pt idx="9">
                  <c:v>136.9402985074627</c:v>
                </c:pt>
                <c:pt idx="10">
                  <c:v>80.170575692963752</c:v>
                </c:pt>
                <c:pt idx="11">
                  <c:v>105.22388059701493</c:v>
                </c:pt>
                <c:pt idx="12">
                  <c:v>221.85501066098081</c:v>
                </c:pt>
                <c:pt idx="13">
                  <c:v>146.90831556503198</c:v>
                </c:pt>
                <c:pt idx="14">
                  <c:v>94.669509594882726</c:v>
                </c:pt>
                <c:pt idx="15">
                  <c:v>172.49466950959487</c:v>
                </c:pt>
                <c:pt idx="16">
                  <c:v>296.37526652452027</c:v>
                </c:pt>
                <c:pt idx="17">
                  <c:v>298.56076759061835</c:v>
                </c:pt>
                <c:pt idx="18">
                  <c:v>180.70362473347549</c:v>
                </c:pt>
                <c:pt idx="19">
                  <c:v>211.08742004264391</c:v>
                </c:pt>
                <c:pt idx="20">
                  <c:v>240.08528784648189</c:v>
                </c:pt>
                <c:pt idx="21">
                  <c:v>219.45628997867803</c:v>
                </c:pt>
                <c:pt idx="22">
                  <c:v>156.6631130063966</c:v>
                </c:pt>
                <c:pt idx="23">
                  <c:v>211.46055437100213</c:v>
                </c:pt>
                <c:pt idx="24">
                  <c:v>217.37739872068229</c:v>
                </c:pt>
                <c:pt idx="25">
                  <c:v>197.70788912579957</c:v>
                </c:pt>
                <c:pt idx="26">
                  <c:v>159.70149253731344</c:v>
                </c:pt>
                <c:pt idx="27">
                  <c:v>177.23880597014926</c:v>
                </c:pt>
                <c:pt idx="28">
                  <c:v>251.3859275053305</c:v>
                </c:pt>
                <c:pt idx="29">
                  <c:v>259.43496801705754</c:v>
                </c:pt>
                <c:pt idx="30">
                  <c:v>122.01492537313433</c:v>
                </c:pt>
                <c:pt idx="31">
                  <c:v>155.43710021321962</c:v>
                </c:pt>
                <c:pt idx="32">
                  <c:v>272.28144989339017</c:v>
                </c:pt>
                <c:pt idx="33">
                  <c:v>78.891257995735614</c:v>
                </c:pt>
                <c:pt idx="34">
                  <c:v>88.432835820895519</c:v>
                </c:pt>
                <c:pt idx="35">
                  <c:v>165.67164179104478</c:v>
                </c:pt>
                <c:pt idx="36">
                  <c:v>200.85287846481876</c:v>
                </c:pt>
                <c:pt idx="37">
                  <c:v>178.09168443496802</c:v>
                </c:pt>
                <c:pt idx="38">
                  <c:v>186.88699360341153</c:v>
                </c:pt>
                <c:pt idx="39">
                  <c:v>233.68869936034116</c:v>
                </c:pt>
                <c:pt idx="40">
                  <c:v>270.20255863539444</c:v>
                </c:pt>
              </c:numCache>
            </c:numRef>
          </c:val>
          <c:smooth val="0"/>
          <c:extLst>
            <c:ext xmlns:c16="http://schemas.microsoft.com/office/drawing/2014/chart" uri="{C3380CC4-5D6E-409C-BE32-E72D297353CC}">
              <c16:uniqueId val="{00000002-B173-4548-9281-18BB2CCB543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0-AA17-49B3-A6FE-018F88AF9A1E}"/>
            </c:ext>
          </c:extLst>
        </c:ser>
        <c:ser>
          <c:idx val="1"/>
          <c:order val="1"/>
          <c:tx>
            <c:strRef>
              <c:f>Grafdata!$A$22</c:f>
              <c:strCache>
                <c:ptCount val="1"/>
                <c:pt idx="0">
                  <c:v>Södermanlands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100</c:v>
                </c:pt>
                <c:pt idx="1">
                  <c:v>96.688741721854299</c:v>
                </c:pt>
                <c:pt idx="2">
                  <c:v>164.90066225165563</c:v>
                </c:pt>
                <c:pt idx="3">
                  <c:v>211.25827814569536</c:v>
                </c:pt>
                <c:pt idx="4">
                  <c:v>165.56291390728478</c:v>
                </c:pt>
                <c:pt idx="5">
                  <c:v>129.13907284768212</c:v>
                </c:pt>
                <c:pt idx="6">
                  <c:v>66.225165562913901</c:v>
                </c:pt>
                <c:pt idx="7">
                  <c:v>91.059602649006621</c:v>
                </c:pt>
                <c:pt idx="8">
                  <c:v>65.562913907284766</c:v>
                </c:pt>
                <c:pt idx="9">
                  <c:v>75.827814569536429</c:v>
                </c:pt>
                <c:pt idx="10">
                  <c:v>78.145695364238406</c:v>
                </c:pt>
                <c:pt idx="11">
                  <c:v>187.74834437086093</c:v>
                </c:pt>
                <c:pt idx="12">
                  <c:v>268.87417218543044</c:v>
                </c:pt>
                <c:pt idx="13">
                  <c:v>66.88741721854305</c:v>
                </c:pt>
                <c:pt idx="14">
                  <c:v>42.715231788079471</c:v>
                </c:pt>
                <c:pt idx="15">
                  <c:v>103.97350993377484</c:v>
                </c:pt>
                <c:pt idx="16">
                  <c:v>190.06622516556291</c:v>
                </c:pt>
                <c:pt idx="17">
                  <c:v>111.58940397350993</c:v>
                </c:pt>
                <c:pt idx="18">
                  <c:v>97.019867549668874</c:v>
                </c:pt>
                <c:pt idx="19">
                  <c:v>80.794701986754973</c:v>
                </c:pt>
                <c:pt idx="20">
                  <c:v>12.251655629139073</c:v>
                </c:pt>
                <c:pt idx="21">
                  <c:v>61.258278145695364</c:v>
                </c:pt>
                <c:pt idx="22">
                  <c:v>42.05298013245033</c:v>
                </c:pt>
                <c:pt idx="23">
                  <c:v>110.26490066225166</c:v>
                </c:pt>
                <c:pt idx="24">
                  <c:v>43.046357615894038</c:v>
                </c:pt>
                <c:pt idx="25">
                  <c:v>80.463576158940398</c:v>
                </c:pt>
                <c:pt idx="26">
                  <c:v>94.701986754966882</c:v>
                </c:pt>
                <c:pt idx="27">
                  <c:v>103.97350993377484</c:v>
                </c:pt>
                <c:pt idx="28">
                  <c:v>264.23841059602648</c:v>
                </c:pt>
                <c:pt idx="29">
                  <c:v>54.966887417218544</c:v>
                </c:pt>
                <c:pt idx="30">
                  <c:v>59.933774834437088</c:v>
                </c:pt>
                <c:pt idx="31">
                  <c:v>75.16556291390728</c:v>
                </c:pt>
                <c:pt idx="32">
                  <c:v>148.01324503311258</c:v>
                </c:pt>
                <c:pt idx="33">
                  <c:v>385.0993377483444</c:v>
                </c:pt>
                <c:pt idx="34">
                  <c:v>33.443708609271525</c:v>
                </c:pt>
                <c:pt idx="35">
                  <c:v>47.350993377483441</c:v>
                </c:pt>
                <c:pt idx="36">
                  <c:v>50.993377483443709</c:v>
                </c:pt>
                <c:pt idx="37">
                  <c:v>30.132450331125828</c:v>
                </c:pt>
                <c:pt idx="38">
                  <c:v>30.794701986754966</c:v>
                </c:pt>
                <c:pt idx="39">
                  <c:v>12.251655629139073</c:v>
                </c:pt>
                <c:pt idx="40">
                  <c:v>84.437086092715234</c:v>
                </c:pt>
              </c:numCache>
            </c:numRef>
          </c:val>
          <c:smooth val="0"/>
          <c:extLst>
            <c:ext xmlns:c16="http://schemas.microsoft.com/office/drawing/2014/chart" uri="{C3380CC4-5D6E-409C-BE32-E72D297353CC}">
              <c16:uniqueId val="{00000001-AA17-49B3-A6FE-018F88AF9A1E}"/>
            </c:ext>
          </c:extLst>
        </c:ser>
        <c:ser>
          <c:idx val="2"/>
          <c:order val="2"/>
          <c:tx>
            <c:strRef>
              <c:f>Grafdata!$A$23</c:f>
              <c:strCache>
                <c:ptCount val="1"/>
                <c:pt idx="0">
                  <c:v>Eskilstuna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86.577181208053688</c:v>
                </c:pt>
                <c:pt idx="2">
                  <c:v>212.08053691275168</c:v>
                </c:pt>
                <c:pt idx="3">
                  <c:v>156.37583892617451</c:v>
                </c:pt>
                <c:pt idx="4">
                  <c:v>147.65100671140939</c:v>
                </c:pt>
                <c:pt idx="5">
                  <c:v>159.06040268456377</c:v>
                </c:pt>
                <c:pt idx="6">
                  <c:v>40.939597315436245</c:v>
                </c:pt>
                <c:pt idx="7">
                  <c:v>85.90604026845638</c:v>
                </c:pt>
                <c:pt idx="8">
                  <c:v>32.885906040268459</c:v>
                </c:pt>
                <c:pt idx="9">
                  <c:v>28.859060402684563</c:v>
                </c:pt>
                <c:pt idx="10">
                  <c:v>30.872483221476511</c:v>
                </c:pt>
                <c:pt idx="11">
                  <c:v>163.75838926174498</c:v>
                </c:pt>
                <c:pt idx="12">
                  <c:v>128.18791946308724</c:v>
                </c:pt>
                <c:pt idx="13">
                  <c:v>37.583892617449663</c:v>
                </c:pt>
                <c:pt idx="14">
                  <c:v>17.449664429530202</c:v>
                </c:pt>
                <c:pt idx="15">
                  <c:v>44.29530201342282</c:v>
                </c:pt>
                <c:pt idx="16">
                  <c:v>23.48993288590604</c:v>
                </c:pt>
                <c:pt idx="17">
                  <c:v>95.973154362416111</c:v>
                </c:pt>
                <c:pt idx="18">
                  <c:v>117.4496644295302</c:v>
                </c:pt>
                <c:pt idx="19">
                  <c:v>44.29530201342282</c:v>
                </c:pt>
                <c:pt idx="20">
                  <c:v>0</c:v>
                </c:pt>
                <c:pt idx="21">
                  <c:v>82.550335570469798</c:v>
                </c:pt>
                <c:pt idx="22">
                  <c:v>63.087248322147651</c:v>
                </c:pt>
                <c:pt idx="23">
                  <c:v>112.75167785234899</c:v>
                </c:pt>
                <c:pt idx="24">
                  <c:v>5.3691275167785237</c:v>
                </c:pt>
                <c:pt idx="25">
                  <c:v>14.765100671140939</c:v>
                </c:pt>
                <c:pt idx="26">
                  <c:v>134.8993288590604</c:v>
                </c:pt>
                <c:pt idx="27">
                  <c:v>34.899328859060404</c:v>
                </c:pt>
                <c:pt idx="28">
                  <c:v>32.885906040268459</c:v>
                </c:pt>
                <c:pt idx="29">
                  <c:v>51.006711409395976</c:v>
                </c:pt>
                <c:pt idx="30">
                  <c:v>85.234899328859058</c:v>
                </c:pt>
                <c:pt idx="31">
                  <c:v>77.852348993288587</c:v>
                </c:pt>
                <c:pt idx="32">
                  <c:v>113.42281879194631</c:v>
                </c:pt>
                <c:pt idx="33">
                  <c:v>191.94630872483222</c:v>
                </c:pt>
                <c:pt idx="34">
                  <c:v>4.6979865771812079</c:v>
                </c:pt>
                <c:pt idx="35">
                  <c:v>15.436241610738255</c:v>
                </c:pt>
                <c:pt idx="36">
                  <c:v>4.6979865771812079</c:v>
                </c:pt>
                <c:pt idx="37">
                  <c:v>16.778523489932887</c:v>
                </c:pt>
                <c:pt idx="38">
                  <c:v>4.026845637583893</c:v>
                </c:pt>
                <c:pt idx="39">
                  <c:v>3.3557046979865772</c:v>
                </c:pt>
                <c:pt idx="40">
                  <c:v>0</c:v>
                </c:pt>
              </c:numCache>
            </c:numRef>
          </c:val>
          <c:smooth val="0"/>
          <c:extLst>
            <c:ext xmlns:c16="http://schemas.microsoft.com/office/drawing/2014/chart" uri="{C3380CC4-5D6E-409C-BE32-E72D297353CC}">
              <c16:uniqueId val="{00000002-AA17-49B3-A6FE-018F88AF9A1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0-D71D-4787-AA88-515B91EA9C87}"/>
            </c:ext>
          </c:extLst>
        </c:ser>
        <c:ser>
          <c:idx val="1"/>
          <c:order val="1"/>
          <c:tx>
            <c:strRef>
              <c:f>Grafdata!$A$7</c:f>
              <c:strCache>
                <c:ptCount val="1"/>
                <c:pt idx="0">
                  <c:v>Södermanlands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Grafdata!$B$7:$AP$7</c:f>
              <c:numCache>
                <c:formatCode>General</c:formatCode>
                <c:ptCount val="41"/>
                <c:pt idx="0">
                  <c:v>7.2406952000000002</c:v>
                </c:pt>
                <c:pt idx="1">
                  <c:v>6.7645973000000001</c:v>
                </c:pt>
                <c:pt idx="2">
                  <c:v>7.0445991000000001</c:v>
                </c:pt>
                <c:pt idx="3">
                  <c:v>7.4621871999999998</c:v>
                </c:pt>
                <c:pt idx="4">
                  <c:v>7.6157006000000003</c:v>
                </c:pt>
                <c:pt idx="5">
                  <c:v>7.0424420999999997</c:v>
                </c:pt>
                <c:pt idx="6">
                  <c:v>7.1031506999999996</c:v>
                </c:pt>
                <c:pt idx="7">
                  <c:v>7.1938595000000003</c:v>
                </c:pt>
                <c:pt idx="8">
                  <c:v>7.2131276</c:v>
                </c:pt>
                <c:pt idx="9">
                  <c:v>6.7015295999999998</c:v>
                </c:pt>
                <c:pt idx="10">
                  <c:v>6.6768245999999998</c:v>
                </c:pt>
                <c:pt idx="11">
                  <c:v>6.8510480999999999</c:v>
                </c:pt>
                <c:pt idx="12">
                  <c:v>6.9107979000000004</c:v>
                </c:pt>
                <c:pt idx="13">
                  <c:v>6.5940886000000001</c:v>
                </c:pt>
                <c:pt idx="14">
                  <c:v>6.8032607</c:v>
                </c:pt>
                <c:pt idx="15">
                  <c:v>7.0896863000000003</c:v>
                </c:pt>
                <c:pt idx="16">
                  <c:v>7.1130969999999998</c:v>
                </c:pt>
                <c:pt idx="17">
                  <c:v>6.7002391000000001</c:v>
                </c:pt>
                <c:pt idx="18">
                  <c:v>6.7644666000000004</c:v>
                </c:pt>
                <c:pt idx="19">
                  <c:v>6.9335768</c:v>
                </c:pt>
                <c:pt idx="20">
                  <c:v>7.0588515999999997</c:v>
                </c:pt>
                <c:pt idx="21">
                  <c:v>6.6415670000000002</c:v>
                </c:pt>
                <c:pt idx="22">
                  <c:v>6.6001779999999997</c:v>
                </c:pt>
                <c:pt idx="23">
                  <c:v>6.5792393000000002</c:v>
                </c:pt>
                <c:pt idx="24">
                  <c:v>6.4684030999999997</c:v>
                </c:pt>
                <c:pt idx="25">
                  <c:v>6.0790987999999997</c:v>
                </c:pt>
                <c:pt idx="26">
                  <c:v>6.0817921999999998</c:v>
                </c:pt>
                <c:pt idx="27">
                  <c:v>5.9783765000000004</c:v>
                </c:pt>
                <c:pt idx="28">
                  <c:v>5.9858456000000002</c:v>
                </c:pt>
                <c:pt idx="29">
                  <c:v>5.8445628999999997</c:v>
                </c:pt>
                <c:pt idx="30">
                  <c:v>6.2449298999999998</c:v>
                </c:pt>
                <c:pt idx="31">
                  <c:v>6.5839391739194664</c:v>
                </c:pt>
                <c:pt idx="32">
                  <c:v>6.7843396018915652</c:v>
                </c:pt>
                <c:pt idx="33">
                  <c:v>7.4253350300859378</c:v>
                </c:pt>
                <c:pt idx="34">
                  <c:v>7.8567144306166599</c:v>
                </c:pt>
                <c:pt idx="35">
                  <c:v>7.557968864546492</c:v>
                </c:pt>
                <c:pt idx="36">
                  <c:v>7.4815170457398201</c:v>
                </c:pt>
                <c:pt idx="37">
                  <c:v>6.9836662094708428</c:v>
                </c:pt>
                <c:pt idx="38">
                  <c:v>6.8381608137282983</c:v>
                </c:pt>
                <c:pt idx="39">
                  <c:v>6.5216303841476186</c:v>
                </c:pt>
                <c:pt idx="40">
                  <c:v>6.4103585346234659</c:v>
                </c:pt>
              </c:numCache>
            </c:numRef>
          </c:val>
          <c:smooth val="0"/>
          <c:extLst>
            <c:ext xmlns:c16="http://schemas.microsoft.com/office/drawing/2014/chart" uri="{C3380CC4-5D6E-409C-BE32-E72D297353CC}">
              <c16:uniqueId val="{00000001-D71D-4787-AA88-515B91EA9C87}"/>
            </c:ext>
          </c:extLst>
        </c:ser>
        <c:ser>
          <c:idx val="2"/>
          <c:order val="2"/>
          <c:tx>
            <c:strRef>
              <c:f>Grafdata!$A$8</c:f>
              <c:strCache>
                <c:ptCount val="1"/>
                <c:pt idx="0">
                  <c:v>Eskilstuna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Grafdata!$B$8:$AP$8</c:f>
              <c:numCache>
                <c:formatCode>General</c:formatCode>
                <c:ptCount val="41"/>
                <c:pt idx="0">
                  <c:v>9.1000647000000008</c:v>
                </c:pt>
                <c:pt idx="1">
                  <c:v>8.5733499000000002</c:v>
                </c:pt>
                <c:pt idx="2">
                  <c:v>8.9297710000000006</c:v>
                </c:pt>
                <c:pt idx="3">
                  <c:v>9.5028781999999996</c:v>
                </c:pt>
                <c:pt idx="4">
                  <c:v>9.7511656000000002</c:v>
                </c:pt>
                <c:pt idx="5">
                  <c:v>9.0130998000000009</c:v>
                </c:pt>
                <c:pt idx="6">
                  <c:v>9.1918618999999993</c:v>
                </c:pt>
                <c:pt idx="7">
                  <c:v>9.2458211000000006</c:v>
                </c:pt>
                <c:pt idx="8">
                  <c:v>9.3585600000000007</c:v>
                </c:pt>
                <c:pt idx="9">
                  <c:v>8.8665070999999998</c:v>
                </c:pt>
                <c:pt idx="10">
                  <c:v>8.9351558999999998</c:v>
                </c:pt>
                <c:pt idx="11">
                  <c:v>9.0673946999999995</c:v>
                </c:pt>
                <c:pt idx="12">
                  <c:v>9.0655751999999996</c:v>
                </c:pt>
                <c:pt idx="13">
                  <c:v>8.8311907999999999</c:v>
                </c:pt>
                <c:pt idx="14">
                  <c:v>9.1040565000000004</c:v>
                </c:pt>
                <c:pt idx="15">
                  <c:v>9.3943964999999992</c:v>
                </c:pt>
                <c:pt idx="16">
                  <c:v>9.2814636000000004</c:v>
                </c:pt>
                <c:pt idx="17">
                  <c:v>8.8084296999999996</c:v>
                </c:pt>
                <c:pt idx="18">
                  <c:v>8.7748308000000002</c:v>
                </c:pt>
                <c:pt idx="19">
                  <c:v>8.6777858000000005</c:v>
                </c:pt>
                <c:pt idx="20">
                  <c:v>8.9614201999999992</c:v>
                </c:pt>
                <c:pt idx="21">
                  <c:v>8.5815984000000007</c:v>
                </c:pt>
                <c:pt idx="22">
                  <c:v>8.5137180000000008</c:v>
                </c:pt>
                <c:pt idx="23">
                  <c:v>8.3158401000000008</c:v>
                </c:pt>
                <c:pt idx="24">
                  <c:v>8.2439806999999998</c:v>
                </c:pt>
                <c:pt idx="25">
                  <c:v>7.7954955000000004</c:v>
                </c:pt>
                <c:pt idx="26">
                  <c:v>7.9481089000000003</c:v>
                </c:pt>
                <c:pt idx="27">
                  <c:v>7.7786615000000001</c:v>
                </c:pt>
                <c:pt idx="28">
                  <c:v>7.9951998</c:v>
                </c:pt>
                <c:pt idx="29">
                  <c:v>7.9824089999999996</c:v>
                </c:pt>
                <c:pt idx="30">
                  <c:v>8.4697861000000003</c:v>
                </c:pt>
                <c:pt idx="31">
                  <c:v>8.8336757070667673</c:v>
                </c:pt>
                <c:pt idx="32">
                  <c:v>9.1300569412558215</c:v>
                </c:pt>
                <c:pt idx="33">
                  <c:v>10.042501990928292</c:v>
                </c:pt>
                <c:pt idx="34">
                  <c:v>10.413901971498705</c:v>
                </c:pt>
                <c:pt idx="35">
                  <c:v>9.8818712840304581</c:v>
                </c:pt>
                <c:pt idx="36">
                  <c:v>9.6140013346159492</c:v>
                </c:pt>
                <c:pt idx="37">
                  <c:v>9.0335961619231959</c:v>
                </c:pt>
                <c:pt idx="38">
                  <c:v>8.9457726957726962</c:v>
                </c:pt>
                <c:pt idx="39">
                  <c:v>8.4370983029720712</c:v>
                </c:pt>
                <c:pt idx="40">
                  <c:v>8.2954540549173998</c:v>
                </c:pt>
              </c:numCache>
            </c:numRef>
          </c:val>
          <c:smooth val="0"/>
          <c:extLst>
            <c:ext xmlns:c16="http://schemas.microsoft.com/office/drawing/2014/chart" uri="{C3380CC4-5D6E-409C-BE32-E72D297353CC}">
              <c16:uniqueId val="{00000002-D71D-4787-AA88-515B91EA9C8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100.2031887350893</c:v>
                </c:pt>
                <c:pt idx="2">
                  <c:v>100.47342248586193</c:v>
                </c:pt>
                <c:pt idx="3">
                  <c:v>100.64011876425273</c:v>
                </c:pt>
                <c:pt idx="4">
                  <c:v>100.82519291766197</c:v>
                </c:pt>
                <c:pt idx="5">
                  <c:v>101.06710683695918</c:v>
                </c:pt>
                <c:pt idx="6">
                  <c:v>101.37261136334028</c:v>
                </c:pt>
                <c:pt idx="7">
                  <c:v>101.57713762858852</c:v>
                </c:pt>
                <c:pt idx="8">
                  <c:v>101.80890948849161</c:v>
                </c:pt>
                <c:pt idx="9">
                  <c:v>102.09666804386636</c:v>
                </c:pt>
                <c:pt idx="10">
                  <c:v>102.45794863104841</c:v>
                </c:pt>
                <c:pt idx="11">
                  <c:v>102.65654553031649</c:v>
                </c:pt>
                <c:pt idx="12">
                  <c:v>102.86720126448205</c:v>
                </c:pt>
                <c:pt idx="13">
                  <c:v>103.13907796568614</c:v>
                </c:pt>
                <c:pt idx="14">
                  <c:v>103.51277546670588</c:v>
                </c:pt>
                <c:pt idx="15">
                  <c:v>103.74828609201386</c:v>
                </c:pt>
                <c:pt idx="16">
                  <c:v>104.00484965265817</c:v>
                </c:pt>
                <c:pt idx="17">
                  <c:v>104.33083840076469</c:v>
                </c:pt>
                <c:pt idx="18">
                  <c:v>104.83729893472568</c:v>
                </c:pt>
                <c:pt idx="19">
                  <c:v>105.26628803680377</c:v>
                </c:pt>
                <c:pt idx="20">
                  <c:v>105.56897005859751</c:v>
                </c:pt>
                <c:pt idx="21">
                  <c:v>105.87615966234419</c:v>
                </c:pt>
                <c:pt idx="22">
                  <c:v>106.30451686041019</c:v>
                </c:pt>
                <c:pt idx="23">
                  <c:v>106.58369205295398</c:v>
                </c:pt>
                <c:pt idx="24">
                  <c:v>106.82006628041182</c:v>
                </c:pt>
                <c:pt idx="25">
                  <c:v>107.12378041209199</c:v>
                </c:pt>
                <c:pt idx="26">
                  <c:v>107.49830992006099</c:v>
                </c:pt>
                <c:pt idx="27">
                  <c:v>107.74158243298422</c:v>
                </c:pt>
                <c:pt idx="28">
                  <c:v>108.00400163747393</c:v>
                </c:pt>
                <c:pt idx="29">
                  <c:v>108.27874297019952</c:v>
                </c:pt>
                <c:pt idx="30">
                  <c:v>108.61847563056911</c:v>
                </c:pt>
                <c:pt idx="31">
                  <c:v>108.76741540622002</c:v>
                </c:pt>
                <c:pt idx="32">
                  <c:v>108.93396424034133</c:v>
                </c:pt>
                <c:pt idx="33">
                  <c:v>109.02861292961968</c:v>
                </c:pt>
                <c:pt idx="34">
                  <c:v>109.24804159781985</c:v>
                </c:pt>
                <c:pt idx="35">
                  <c:v>109.31196922037684</c:v>
                </c:pt>
                <c:pt idx="36">
                  <c:v>109.42266827156243</c:v>
                </c:pt>
                <c:pt idx="37">
                  <c:v>109.62742623494844</c:v>
                </c:pt>
                <c:pt idx="38">
                  <c:v>109.90334712182994</c:v>
                </c:pt>
                <c:pt idx="39">
                  <c:v>110.08111225216592</c:v>
                </c:pt>
                <c:pt idx="40">
                  <c:v>110.25126293915618</c:v>
                </c:pt>
              </c:numCache>
            </c:numRef>
          </c:val>
          <c:smooth val="0"/>
          <c:extLst>
            <c:ext xmlns:c16="http://schemas.microsoft.com/office/drawing/2014/chart" uri="{C3380CC4-5D6E-409C-BE32-E72D297353CC}">
              <c16:uniqueId val="{00000000-12D0-4614-A189-7FBD0CF697B2}"/>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100</c:v>
                </c:pt>
                <c:pt idx="1">
                  <c:v>100.35489074644376</c:v>
                </c:pt>
                <c:pt idx="2">
                  <c:v>100.54296817715208</c:v>
                </c:pt>
                <c:pt idx="3">
                  <c:v>100.71968030503007</c:v>
                </c:pt>
                <c:pt idx="4">
                  <c:v>100.95138583369996</c:v>
                </c:pt>
                <c:pt idx="5">
                  <c:v>101.33927262061886</c:v>
                </c:pt>
                <c:pt idx="6">
                  <c:v>101.57244463997654</c:v>
                </c:pt>
                <c:pt idx="7">
                  <c:v>101.76308842938847</c:v>
                </c:pt>
                <c:pt idx="8">
                  <c:v>101.97462971110133</c:v>
                </c:pt>
                <c:pt idx="9">
                  <c:v>102.4219093708755</c:v>
                </c:pt>
                <c:pt idx="10">
                  <c:v>102.67854524123771</c:v>
                </c:pt>
                <c:pt idx="11">
                  <c:v>102.89851884440534</c:v>
                </c:pt>
                <c:pt idx="12">
                  <c:v>103.04700102654348</c:v>
                </c:pt>
                <c:pt idx="13">
                  <c:v>103.51187857457106</c:v>
                </c:pt>
                <c:pt idx="14">
                  <c:v>103.75128317935182</c:v>
                </c:pt>
                <c:pt idx="15">
                  <c:v>104.01525150315295</c:v>
                </c:pt>
                <c:pt idx="16">
                  <c:v>104.29315148848805</c:v>
                </c:pt>
                <c:pt idx="17">
                  <c:v>104.75582930048394</c:v>
                </c:pt>
                <c:pt idx="18">
                  <c:v>105.11511951899105</c:v>
                </c:pt>
                <c:pt idx="19">
                  <c:v>105.62289191963632</c:v>
                </c:pt>
                <c:pt idx="20">
                  <c:v>105.92058952925649</c:v>
                </c:pt>
                <c:pt idx="21">
                  <c:v>106.27914650241971</c:v>
                </c:pt>
                <c:pt idx="22">
                  <c:v>106.58124358410323</c:v>
                </c:pt>
                <c:pt idx="23">
                  <c:v>106.81221586742925</c:v>
                </c:pt>
                <c:pt idx="24">
                  <c:v>107.08681624871681</c:v>
                </c:pt>
                <c:pt idx="25">
                  <c:v>107.48716820648188</c:v>
                </c:pt>
                <c:pt idx="26">
                  <c:v>107.72253996187125</c:v>
                </c:pt>
                <c:pt idx="27">
                  <c:v>108.04186830913623</c:v>
                </c:pt>
                <c:pt idx="28">
                  <c:v>108.321968030503</c:v>
                </c:pt>
                <c:pt idx="29">
                  <c:v>108.72781932834727</c:v>
                </c:pt>
                <c:pt idx="30">
                  <c:v>108.92689543921396</c:v>
                </c:pt>
                <c:pt idx="31">
                  <c:v>109.08490981082271</c:v>
                </c:pt>
                <c:pt idx="32">
                  <c:v>109.27152075084324</c:v>
                </c:pt>
                <c:pt idx="33">
                  <c:v>109.50982548760815</c:v>
                </c:pt>
                <c:pt idx="34">
                  <c:v>109.65720780173046</c:v>
                </c:pt>
                <c:pt idx="35">
                  <c:v>109.76719460331427</c:v>
                </c:pt>
                <c:pt idx="36">
                  <c:v>109.85518404458132</c:v>
                </c:pt>
                <c:pt idx="37">
                  <c:v>110.2126411497287</c:v>
                </c:pt>
                <c:pt idx="38">
                  <c:v>110.434814488928</c:v>
                </c:pt>
                <c:pt idx="39">
                  <c:v>110.64708901598475</c:v>
                </c:pt>
                <c:pt idx="40">
                  <c:v>110.78127291391699</c:v>
                </c:pt>
              </c:numCache>
            </c:numRef>
          </c:val>
          <c:smooth val="0"/>
          <c:extLst>
            <c:ext xmlns:c16="http://schemas.microsoft.com/office/drawing/2014/chart" uri="{C3380CC4-5D6E-409C-BE32-E72D297353CC}">
              <c16:uniqueId val="{00000001-12D0-4614-A189-7FBD0CF697B2}"/>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100</c:v>
                </c:pt>
                <c:pt idx="1">
                  <c:v>100.4879046693602</c:v>
                </c:pt>
                <c:pt idx="2">
                  <c:v>100.81112872704956</c:v>
                </c:pt>
                <c:pt idx="3">
                  <c:v>101.02286094205493</c:v>
                </c:pt>
                <c:pt idx="4">
                  <c:v>101.40029662967319</c:v>
                </c:pt>
                <c:pt idx="5">
                  <c:v>101.80125811895873</c:v>
                </c:pt>
                <c:pt idx="6">
                  <c:v>102.02526466526875</c:v>
                </c:pt>
                <c:pt idx="7">
                  <c:v>102.00889889019588</c:v>
                </c:pt>
                <c:pt idx="8">
                  <c:v>102.38019741216182</c:v>
                </c:pt>
                <c:pt idx="9">
                  <c:v>102.74945021224364</c:v>
                </c:pt>
                <c:pt idx="10">
                  <c:v>103.04710274638163</c:v>
                </c:pt>
                <c:pt idx="11">
                  <c:v>103.23019485500946</c:v>
                </c:pt>
                <c:pt idx="12">
                  <c:v>103.48284150769703</c:v>
                </c:pt>
                <c:pt idx="13">
                  <c:v>103.94210607067969</c:v>
                </c:pt>
                <c:pt idx="14">
                  <c:v>104.11701529177108</c:v>
                </c:pt>
                <c:pt idx="15">
                  <c:v>104.39830205083619</c:v>
                </c:pt>
                <c:pt idx="16">
                  <c:v>104.78903493070118</c:v>
                </c:pt>
                <c:pt idx="17">
                  <c:v>105.16442489643534</c:v>
                </c:pt>
                <c:pt idx="18">
                  <c:v>105.52754053086483</c:v>
                </c:pt>
                <c:pt idx="19">
                  <c:v>106.05431391602312</c:v>
                </c:pt>
                <c:pt idx="20">
                  <c:v>106.36730936429193</c:v>
                </c:pt>
                <c:pt idx="21">
                  <c:v>106.65575614995142</c:v>
                </c:pt>
                <c:pt idx="22">
                  <c:v>106.91863141205953</c:v>
                </c:pt>
                <c:pt idx="23">
                  <c:v>107.10274638162942</c:v>
                </c:pt>
                <c:pt idx="24">
                  <c:v>107.41471896895617</c:v>
                </c:pt>
                <c:pt idx="25">
                  <c:v>107.80340612693705</c:v>
                </c:pt>
                <c:pt idx="26">
                  <c:v>108.01718406382652</c:v>
                </c:pt>
                <c:pt idx="27">
                  <c:v>108.34552242622615</c:v>
                </c:pt>
                <c:pt idx="28">
                  <c:v>108.6574950135529</c:v>
                </c:pt>
                <c:pt idx="29">
                  <c:v>108.97049046182171</c:v>
                </c:pt>
                <c:pt idx="30">
                  <c:v>109.18835984247941</c:v>
                </c:pt>
                <c:pt idx="31">
                  <c:v>109.30189740704751</c:v>
                </c:pt>
                <c:pt idx="32">
                  <c:v>109.44714366081931</c:v>
                </c:pt>
                <c:pt idx="33">
                  <c:v>109.43691505139876</c:v>
                </c:pt>
                <c:pt idx="34">
                  <c:v>109.47987521096508</c:v>
                </c:pt>
                <c:pt idx="35">
                  <c:v>109.42054927632589</c:v>
                </c:pt>
                <c:pt idx="36">
                  <c:v>109.4860123766174</c:v>
                </c:pt>
                <c:pt idx="37">
                  <c:v>109.73763616836291</c:v>
                </c:pt>
                <c:pt idx="38">
                  <c:v>109.88185956119266</c:v>
                </c:pt>
                <c:pt idx="39">
                  <c:v>110.05267733851584</c:v>
                </c:pt>
                <c:pt idx="40">
                  <c:v>110.17030634685214</c:v>
                </c:pt>
              </c:numCache>
            </c:numRef>
          </c:val>
          <c:smooth val="0"/>
          <c:extLst>
            <c:ext xmlns:c16="http://schemas.microsoft.com/office/drawing/2014/chart" uri="{C3380CC4-5D6E-409C-BE32-E72D297353CC}">
              <c16:uniqueId val="{00000002-12D0-4614-A189-7FBD0CF697B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111.28021486123545</c:v>
                </c:pt>
                <c:pt idx="2">
                  <c:v>78.836168307967768</c:v>
                </c:pt>
                <c:pt idx="3">
                  <c:v>91.602506714413607</c:v>
                </c:pt>
                <c:pt idx="4">
                  <c:v>131.6383169203223</c:v>
                </c:pt>
                <c:pt idx="5">
                  <c:v>140.07162041181738</c:v>
                </c:pt>
                <c:pt idx="6">
                  <c:v>116.61593554162937</c:v>
                </c:pt>
                <c:pt idx="7">
                  <c:v>157.79767233661593</c:v>
                </c:pt>
                <c:pt idx="8">
                  <c:v>156.2936436884512</c:v>
                </c:pt>
                <c:pt idx="9">
                  <c:v>165.21038495971351</c:v>
                </c:pt>
                <c:pt idx="10">
                  <c:v>138.96150402864816</c:v>
                </c:pt>
                <c:pt idx="11">
                  <c:v>198.54968666069828</c:v>
                </c:pt>
                <c:pt idx="12">
                  <c:v>202.5604297224709</c:v>
                </c:pt>
                <c:pt idx="13">
                  <c:v>236.70546105640108</c:v>
                </c:pt>
                <c:pt idx="14">
                  <c:v>210.79677708146821</c:v>
                </c:pt>
                <c:pt idx="15">
                  <c:v>211.02954341987467</c:v>
                </c:pt>
                <c:pt idx="16">
                  <c:v>266.46374216651748</c:v>
                </c:pt>
                <c:pt idx="17">
                  <c:v>296.81289167412712</c:v>
                </c:pt>
                <c:pt idx="18">
                  <c:v>262.52461951656221</c:v>
                </c:pt>
                <c:pt idx="19">
                  <c:v>269.32855863921219</c:v>
                </c:pt>
                <c:pt idx="20">
                  <c:v>303.88540734109222</c:v>
                </c:pt>
                <c:pt idx="21">
                  <c:v>317.13518352730529</c:v>
                </c:pt>
                <c:pt idx="22">
                  <c:v>227.62757385854968</c:v>
                </c:pt>
                <c:pt idx="23">
                  <c:v>293.30349149507612</c:v>
                </c:pt>
                <c:pt idx="24">
                  <c:v>246.89346463742166</c:v>
                </c:pt>
                <c:pt idx="25">
                  <c:v>257.29632945389437</c:v>
                </c:pt>
                <c:pt idx="26">
                  <c:v>197.61862130707252</c:v>
                </c:pt>
                <c:pt idx="27">
                  <c:v>246.0519247985676</c:v>
                </c:pt>
                <c:pt idx="28">
                  <c:v>208.12891674127127</c:v>
                </c:pt>
                <c:pt idx="29">
                  <c:v>226.3921217547001</c:v>
                </c:pt>
                <c:pt idx="30">
                  <c:v>159.28379588182631</c:v>
                </c:pt>
                <c:pt idx="31">
                  <c:v>252.46195165622203</c:v>
                </c:pt>
                <c:pt idx="32">
                  <c:v>212.26499552372425</c:v>
                </c:pt>
                <c:pt idx="33">
                  <c:v>223.88540734109222</c:v>
                </c:pt>
                <c:pt idx="34">
                  <c:v>183.93912264995524</c:v>
                </c:pt>
                <c:pt idx="35">
                  <c:v>230.11638316920323</c:v>
                </c:pt>
                <c:pt idx="36">
                  <c:v>275.93554162936437</c:v>
                </c:pt>
                <c:pt idx="37">
                  <c:v>262.82900626678605</c:v>
                </c:pt>
                <c:pt idx="38">
                  <c:v>197.76186213070724</c:v>
                </c:pt>
                <c:pt idx="39">
                  <c:v>276.56222023276632</c:v>
                </c:pt>
                <c:pt idx="40">
                  <c:v>245.22829006266787</c:v>
                </c:pt>
              </c:numCache>
            </c:numRef>
          </c:val>
          <c:smooth val="0"/>
          <c:extLst>
            <c:ext xmlns:c16="http://schemas.microsoft.com/office/drawing/2014/chart" uri="{C3380CC4-5D6E-409C-BE32-E72D297353CC}">
              <c16:uniqueId val="{00000000-69E9-4B09-B3E7-3DF0AA9299DA}"/>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100</c:v>
                </c:pt>
                <c:pt idx="1">
                  <c:v>116.98113207547169</c:v>
                </c:pt>
                <c:pt idx="2">
                  <c:v>149.0566037735849</c:v>
                </c:pt>
                <c:pt idx="3">
                  <c:v>390.56603773584908</c:v>
                </c:pt>
                <c:pt idx="4">
                  <c:v>352.83018867924528</c:v>
                </c:pt>
                <c:pt idx="5">
                  <c:v>177.35849056603774</c:v>
                </c:pt>
                <c:pt idx="6">
                  <c:v>249.0566037735849</c:v>
                </c:pt>
                <c:pt idx="7">
                  <c:v>94.339622641509436</c:v>
                </c:pt>
                <c:pt idx="8">
                  <c:v>92.452830188679243</c:v>
                </c:pt>
                <c:pt idx="9">
                  <c:v>449.05660377358492</c:v>
                </c:pt>
                <c:pt idx="10">
                  <c:v>467.92452830188677</c:v>
                </c:pt>
                <c:pt idx="11">
                  <c:v>196.22641509433961</c:v>
                </c:pt>
                <c:pt idx="12">
                  <c:v>530.18867924528297</c:v>
                </c:pt>
                <c:pt idx="13">
                  <c:v>309.43396226415092</c:v>
                </c:pt>
                <c:pt idx="14">
                  <c:v>266.03773584905662</c:v>
                </c:pt>
                <c:pt idx="15">
                  <c:v>515.09433962264154</c:v>
                </c:pt>
                <c:pt idx="16">
                  <c:v>635.84905660377353</c:v>
                </c:pt>
                <c:pt idx="17">
                  <c:v>718.86792452830184</c:v>
                </c:pt>
                <c:pt idx="18">
                  <c:v>545.28301886792451</c:v>
                </c:pt>
                <c:pt idx="19">
                  <c:v>747.16981132075466</c:v>
                </c:pt>
                <c:pt idx="20">
                  <c:v>1264.1509433962265</c:v>
                </c:pt>
                <c:pt idx="21">
                  <c:v>805.66037735849056</c:v>
                </c:pt>
                <c:pt idx="22">
                  <c:v>564.15094339622647</c:v>
                </c:pt>
                <c:pt idx="23">
                  <c:v>1318.867924528302</c:v>
                </c:pt>
                <c:pt idx="24">
                  <c:v>1056.6037735849056</c:v>
                </c:pt>
                <c:pt idx="25">
                  <c:v>1141.5094339622642</c:v>
                </c:pt>
                <c:pt idx="26">
                  <c:v>579.24528301886789</c:v>
                </c:pt>
                <c:pt idx="27">
                  <c:v>807.54716981132071</c:v>
                </c:pt>
                <c:pt idx="28">
                  <c:v>1249.0566037735848</c:v>
                </c:pt>
                <c:pt idx="29">
                  <c:v>588.67924528301887</c:v>
                </c:pt>
                <c:pt idx="30">
                  <c:v>886.79245283018872</c:v>
                </c:pt>
                <c:pt idx="31">
                  <c:v>952.83018867924534</c:v>
                </c:pt>
                <c:pt idx="32">
                  <c:v>643.39622641509436</c:v>
                </c:pt>
                <c:pt idx="33">
                  <c:v>960.37735849056605</c:v>
                </c:pt>
                <c:pt idx="34">
                  <c:v>484.90566037735852</c:v>
                </c:pt>
                <c:pt idx="35">
                  <c:v>1381.132075471698</c:v>
                </c:pt>
                <c:pt idx="36">
                  <c:v>1115.0943396226414</c:v>
                </c:pt>
                <c:pt idx="37">
                  <c:v>1039.6226415094341</c:v>
                </c:pt>
                <c:pt idx="38">
                  <c:v>577.35849056603774</c:v>
                </c:pt>
                <c:pt idx="39">
                  <c:v>1343.3962264150944</c:v>
                </c:pt>
                <c:pt idx="40">
                  <c:v>1379.2452830188679</c:v>
                </c:pt>
              </c:numCache>
            </c:numRef>
          </c:val>
          <c:smooth val="0"/>
          <c:extLst>
            <c:ext xmlns:c16="http://schemas.microsoft.com/office/drawing/2014/chart" uri="{C3380CC4-5D6E-409C-BE32-E72D297353CC}">
              <c16:uniqueId val="{00000001-69E9-4B09-B3E7-3DF0AA9299DA}"/>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100</c:v>
                </c:pt>
                <c:pt idx="1">
                  <c:v>400</c:v>
                </c:pt>
                <c:pt idx="2">
                  <c:v>900</c:v>
                </c:pt>
                <c:pt idx="3">
                  <c:v>400</c:v>
                </c:pt>
                <c:pt idx="4">
                  <c:v>14100</c:v>
                </c:pt>
                <c:pt idx="5">
                  <c:v>6400</c:v>
                </c:pt>
                <c:pt idx="6">
                  <c:v>500</c:v>
                </c:pt>
                <c:pt idx="7">
                  <c:v>400</c:v>
                </c:pt>
                <c:pt idx="8">
                  <c:v>1100</c:v>
                </c:pt>
                <c:pt idx="9">
                  <c:v>900</c:v>
                </c:pt>
                <c:pt idx="10">
                  <c:v>4400</c:v>
                </c:pt>
                <c:pt idx="11">
                  <c:v>600</c:v>
                </c:pt>
                <c:pt idx="12">
                  <c:v>16200</c:v>
                </c:pt>
                <c:pt idx="13">
                  <c:v>3000</c:v>
                </c:pt>
                <c:pt idx="14">
                  <c:v>1400</c:v>
                </c:pt>
                <c:pt idx="15">
                  <c:v>8100</c:v>
                </c:pt>
                <c:pt idx="16">
                  <c:v>13600</c:v>
                </c:pt>
                <c:pt idx="17">
                  <c:v>14900</c:v>
                </c:pt>
                <c:pt idx="18">
                  <c:v>2700</c:v>
                </c:pt>
                <c:pt idx="19">
                  <c:v>6700</c:v>
                </c:pt>
                <c:pt idx="20">
                  <c:v>32900</c:v>
                </c:pt>
                <c:pt idx="21">
                  <c:v>5900</c:v>
                </c:pt>
                <c:pt idx="22">
                  <c:v>12700</c:v>
                </c:pt>
                <c:pt idx="23">
                  <c:v>12800</c:v>
                </c:pt>
                <c:pt idx="24">
                  <c:v>11300</c:v>
                </c:pt>
                <c:pt idx="25">
                  <c:v>16100</c:v>
                </c:pt>
                <c:pt idx="26">
                  <c:v>4800</c:v>
                </c:pt>
                <c:pt idx="27">
                  <c:v>18500</c:v>
                </c:pt>
                <c:pt idx="28">
                  <c:v>21700</c:v>
                </c:pt>
                <c:pt idx="29">
                  <c:v>6300</c:v>
                </c:pt>
                <c:pt idx="30">
                  <c:v>18900</c:v>
                </c:pt>
                <c:pt idx="31">
                  <c:v>12200</c:v>
                </c:pt>
                <c:pt idx="32">
                  <c:v>10800</c:v>
                </c:pt>
                <c:pt idx="33">
                  <c:v>34800</c:v>
                </c:pt>
                <c:pt idx="34">
                  <c:v>1500</c:v>
                </c:pt>
                <c:pt idx="35">
                  <c:v>41900</c:v>
                </c:pt>
                <c:pt idx="36">
                  <c:v>18500</c:v>
                </c:pt>
                <c:pt idx="37">
                  <c:v>5000</c:v>
                </c:pt>
                <c:pt idx="38">
                  <c:v>2000</c:v>
                </c:pt>
                <c:pt idx="39">
                  <c:v>20600</c:v>
                </c:pt>
                <c:pt idx="40">
                  <c:v>39300</c:v>
                </c:pt>
              </c:numCache>
            </c:numRef>
          </c:val>
          <c:smooth val="0"/>
          <c:extLst>
            <c:ext xmlns:c16="http://schemas.microsoft.com/office/drawing/2014/chart" uri="{C3380CC4-5D6E-409C-BE32-E72D297353CC}">
              <c16:uniqueId val="{00000002-69E9-4B09-B3E7-3DF0AA9299D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98.19373977522342</c:v>
                </c:pt>
                <c:pt idx="2">
                  <c:v>101.84728477807344</c:v>
                </c:pt>
                <c:pt idx="3">
                  <c:v>109.23447098601191</c:v>
                </c:pt>
                <c:pt idx="4">
                  <c:v>115.60076288038745</c:v>
                </c:pt>
                <c:pt idx="5">
                  <c:v>118.91947971915607</c:v>
                </c:pt>
                <c:pt idx="6">
                  <c:v>130.29204192831403</c:v>
                </c:pt>
                <c:pt idx="7">
                  <c:v>130.89528594656122</c:v>
                </c:pt>
                <c:pt idx="8">
                  <c:v>110.58436187426199</c:v>
                </c:pt>
                <c:pt idx="9">
                  <c:v>68.782606891338361</c:v>
                </c:pt>
                <c:pt idx="10">
                  <c:v>111.95543635003261</c:v>
                </c:pt>
              </c:numCache>
            </c:numRef>
          </c:val>
          <c:smooth val="0"/>
          <c:extLst>
            <c:ext xmlns:c16="http://schemas.microsoft.com/office/drawing/2014/chart" uri="{C3380CC4-5D6E-409C-BE32-E72D297353CC}">
              <c16:uniqueId val="{00000000-CA57-4FBB-A2B1-A40C8F825DA4}"/>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Grafdata!$B$24:$L$24</c:f>
              <c:numCache>
                <c:formatCode>General</c:formatCode>
                <c:ptCount val="11"/>
                <c:pt idx="0">
                  <c:v>100</c:v>
                </c:pt>
                <c:pt idx="1">
                  <c:v>88.950249596064339</c:v>
                </c:pt>
                <c:pt idx="2">
                  <c:v>90.666473742172485</c:v>
                </c:pt>
                <c:pt idx="3">
                  <c:v>94.561136968352344</c:v>
                </c:pt>
                <c:pt idx="4">
                  <c:v>100.30948304274081</c:v>
                </c:pt>
                <c:pt idx="5">
                  <c:v>105.88580477648894</c:v>
                </c:pt>
                <c:pt idx="6">
                  <c:v>122.34306798176864</c:v>
                </c:pt>
                <c:pt idx="7">
                  <c:v>113.26355897460631</c:v>
                </c:pt>
                <c:pt idx="8">
                  <c:v>96.836842147571161</c:v>
                </c:pt>
                <c:pt idx="9">
                  <c:v>61.025232916134115</c:v>
                </c:pt>
                <c:pt idx="10">
                  <c:v>96.030578532326913</c:v>
                </c:pt>
              </c:numCache>
            </c:numRef>
          </c:val>
          <c:smooth val="0"/>
          <c:extLst>
            <c:ext xmlns:c16="http://schemas.microsoft.com/office/drawing/2014/chart" uri="{C3380CC4-5D6E-409C-BE32-E72D297353CC}">
              <c16:uniqueId val="{00000001-CA57-4FBB-A2B1-A40C8F825DA4}"/>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Grafdata!$B$25:$L$25</c:f>
              <c:numCache>
                <c:formatCode>General</c:formatCode>
                <c:ptCount val="11"/>
                <c:pt idx="0">
                  <c:v>100</c:v>
                </c:pt>
                <c:pt idx="1">
                  <c:v>97.342873353085793</c:v>
                </c:pt>
                <c:pt idx="2">
                  <c:v>110.92164155582172</c:v>
                </c:pt>
                <c:pt idx="3">
                  <c:v>116.16024711593015</c:v>
                </c:pt>
                <c:pt idx="4">
                  <c:v>128.85015444745633</c:v>
                </c:pt>
                <c:pt idx="5">
                  <c:v>137.40780432452877</c:v>
                </c:pt>
                <c:pt idx="6">
                  <c:v>163.12488180041606</c:v>
                </c:pt>
                <c:pt idx="7">
                  <c:v>157.48282166046775</c:v>
                </c:pt>
                <c:pt idx="8">
                  <c:v>127.95498959843661</c:v>
                </c:pt>
                <c:pt idx="9">
                  <c:v>79.6476076404211</c:v>
                </c:pt>
                <c:pt idx="10">
                  <c:v>117.86547311353463</c:v>
                </c:pt>
              </c:numCache>
            </c:numRef>
          </c:val>
          <c:smooth val="0"/>
          <c:extLst>
            <c:ext xmlns:c16="http://schemas.microsoft.com/office/drawing/2014/chart" uri="{C3380CC4-5D6E-409C-BE32-E72D297353CC}">
              <c16:uniqueId val="{00000002-CA57-4FBB-A2B1-A40C8F825DA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2022-06-29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29/06/2022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6/29/2022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6/29/2022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6/29/2022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6/29/2022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6/29/2022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6/29/2022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6/29/2022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1.pn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553074" cy="2617417"/>
          </a:xfrm>
          <a:prstGeom prst="rect">
            <a:avLst/>
          </a:prstGeom>
          <a:solidFill>
            <a:schemeClr val="accent4">
              <a:alpha val="50196"/>
            </a:schemeClr>
          </a:solidFill>
        </p:spPr>
        <p:txBody>
          <a:bodyPr wrap="square" lIns="432000" rtlCol="0" anchor="ctr">
            <a:noAutofit/>
          </a:bodyPr>
          <a:lstStyle/>
          <a:p>
            <a:r>
              <a:rPr lang="en-GB" sz="3200" dirty="0" err="1">
                <a:solidFill>
                  <a:schemeClr val="bg1"/>
                </a:solidFill>
              </a:rPr>
              <a:t>Södermanlands-konjunkturen</a:t>
            </a:r>
            <a:r>
              <a:rPr lang="en-GB" sz="2400" dirty="0">
                <a:solidFill>
                  <a:schemeClr val="bg1"/>
                </a:solidFill>
              </a:rPr>
              <a:t/>
            </a:r>
            <a:br>
              <a:rPr lang="en-GB" sz="2400" dirty="0">
                <a:solidFill>
                  <a:schemeClr val="bg1"/>
                </a:solidFill>
              </a:rPr>
            </a:br>
            <a:r>
              <a:rPr lang="en-GB" sz="2400" dirty="0" err="1">
                <a:solidFill>
                  <a:schemeClr val="bg1"/>
                </a:solidFill>
              </a:rPr>
              <a:t>Södermanlands</a:t>
            </a:r>
            <a:r>
              <a:rPr lang="en-GB" sz="2400" dirty="0">
                <a:solidFill>
                  <a:schemeClr val="bg1"/>
                </a:solidFill>
              </a:rPr>
              <a:t> </a:t>
            </a:r>
            <a:r>
              <a:rPr lang="en-GB" sz="2400" dirty="0" err="1">
                <a:solidFill>
                  <a:schemeClr val="bg1"/>
                </a:solidFill>
              </a:rPr>
              <a:t>län</a:t>
            </a:r>
            <a:r>
              <a:rPr lang="sv-SE" sz="2000" dirty="0">
                <a:solidFill>
                  <a:schemeClr val="bg1"/>
                </a:solidFill>
                <a:latin typeface="+mj-lt"/>
              </a:rPr>
              <a:t>, 2022 kv1</a:t>
            </a:r>
          </a:p>
          <a:p>
            <a:endParaRPr lang="sv-SE" sz="2000" dirty="0">
              <a:solidFill>
                <a:schemeClr val="bg1"/>
              </a:solidFill>
              <a:latin typeface="+mj-lt"/>
            </a:endParaRPr>
          </a:p>
          <a:p>
            <a:r>
              <a:rPr lang="sv-SE" sz="2000" dirty="0" smtClean="0">
                <a:solidFill>
                  <a:schemeClr val="bg1"/>
                </a:solidFill>
                <a:latin typeface="+mj-lt"/>
              </a:rPr>
              <a:t>Juni, 2022</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B17DEA33-AF09-4084-91CD-F0A86682014C}"/>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3"/>
          <a:srcRect t="2499" b="2499"/>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Södermanlands län och Eskilstuna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byggnad, himmel&#10;&#10;Automatiskt genererad beskrivning">
            <a:extLst>
              <a:ext uri="{FF2B5EF4-FFF2-40B4-BE49-F238E27FC236}">
                <a16:creationId xmlns:a16="http://schemas.microsoft.com/office/drawing/2014/main" id="{EBC3996B-A28E-4168-99A9-AAA301EC8B7D}"/>
              </a:ext>
            </a:extLst>
          </p:cNvPr>
          <p:cNvPicPr>
            <a:picLocks noGrp="1" noChangeAspect="1"/>
          </p:cNvPicPr>
          <p:nvPr>
            <p:ph type="pic" sz="quarter" idx="13"/>
          </p:nvPr>
        </p:nvPicPr>
        <p:blipFill>
          <a:blip r:embed="rId2"/>
          <a:srcRect t="2499" b="2499"/>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01624" y="1095375"/>
            <a:ext cx="5204202" cy="4388840"/>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Återhämtningen sedan Covid-19 pandemin har under det första kvartalet 2022 varit stark. Arbetsmarknaden stärks med 2 200 färre arbetslösa samtidigt som antalet lediga jobb ökar kraftigt och även lönesumman och befolkningen växer. Dessutom återhämtar sig besöksnäringen med fler kommersiella övernattningar. Det första kvartalet bjuder därmed på många positiva nyheter. Däremot utgör inflationen och de stigande räntorna ett orosmoment för ekonomin framgent.</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Situationen för näringslivet är relativt sett stabilt under kvartalet. Positivt för den ekonomiska utvecklingen är att lönesumman i privat sektor ökar med 4,6 procent och en liknande utveckling syns i relation till den totala lönesumman, per sysselsatt och invånare. Det går också att se en minskning av företagskonkurserna under kvartalet. Däremot minskar nyföretagandet</a:t>
            </a:r>
            <a:r>
              <a:rPr lang="sv-SE" sz="1100" dirty="0">
                <a:ea typeface="Minion Pro" panose="02040503050201020203" pitchFamily="18" charset="0"/>
                <a:cs typeface="Times New Roman" panose="02020603050405020304" pitchFamily="18" charset="0"/>
              </a:rPr>
              <a:t> med </a:t>
            </a:r>
            <a:r>
              <a:rPr lang="sv-SE" sz="1100" dirty="0">
                <a:effectLst/>
                <a:ea typeface="Minion Pro" panose="02040503050201020203" pitchFamily="18" charset="0"/>
                <a:cs typeface="Times New Roman" panose="02020603050405020304" pitchFamily="18" charset="0"/>
              </a:rPr>
              <a:t>1 procent.</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Signalerna på arbetsmarknaden är mer tvetydiga. Arbetslösheten minskar med 1,1 procentenheter, eller drygt 2 200 personer i länet som helhet och 1,3 procentenheter i Eskilstuna. Samtidigt ser vi att antalet jobb ökar stadigt. Däremot sjunker sysselsättningen något med 0,6 procent samtidigt som varslen ökar med 66 procent. </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Antalet invånare ökar med 0,8 procent i länet vilket motsvarar 2 500 personer medan befolkningen ökar med 0,7 procent eller 700 personer i Eskilstuna. Det går också att notera en tydlig ökning av bostadsbyggandet under kvartalet, vilket ökar med 24 procent i länet och 112 procent i Eskilstuna kommun.</a:t>
            </a:r>
          </a:p>
          <a:p>
            <a:r>
              <a:rPr lang="sv-SE" sz="1100" dirty="0">
                <a:latin typeface="+mj-lt"/>
              </a:rPr>
              <a:t>Staffan Ingvarsson</a:t>
            </a:r>
            <a:br>
              <a:rPr lang="sv-SE" sz="1100" dirty="0">
                <a:latin typeface="+mj-lt"/>
              </a:rPr>
            </a:br>
            <a:r>
              <a:rPr lang="sv-SE" sz="1100" dirty="0">
                <a:latin typeface="+mj-lt"/>
              </a:rPr>
              <a:t>VD Stockholm Business Region</a:t>
            </a:r>
          </a:p>
          <a:p>
            <a:endParaRPr lang="sv-SE" dirty="0">
              <a:latin typeface="+mj-lt"/>
            </a:endParaRPr>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01624" y="83890"/>
            <a:ext cx="5204202" cy="857862"/>
          </a:xfrm>
        </p:spPr>
        <p:txBody>
          <a:bodyPr/>
          <a:lstStyle/>
          <a:p>
            <a:r>
              <a:rPr lang="sv-SE" sz="2400" dirty="0"/>
              <a:t>Tydlig återhämtning</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b="1" dirty="0">
                <a:latin typeface="+mj-lt"/>
                <a:ea typeface="+mj-ea"/>
                <a:cs typeface="+mj-cs"/>
              </a:rPr>
              <a:t>Konjunkturläget i Södermanland, 2022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52186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925E7A8D-6F91-4DFE-96A4-7DBCD798C86A}"/>
              </a:ext>
            </a:extLst>
          </p:cNvPr>
          <p:cNvGraphicFramePr>
            <a:graphicFrameLocks noGrp="1"/>
          </p:cNvGraphicFramePr>
          <p:nvPr>
            <p:extLst>
              <p:ext uri="{D42A27DB-BD31-4B8C-83A1-F6EECF244321}">
                <p14:modId xmlns:p14="http://schemas.microsoft.com/office/powerpoint/2010/main" val="2365111690"/>
              </p:ext>
            </p:extLst>
          </p:nvPr>
        </p:nvGraphicFramePr>
        <p:xfrm>
          <a:off x="59523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Södermanlands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Eskilstuna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128 300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12 901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5 069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7E415BDD-CDAF-40B1-AF96-A4EE91F64F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24935" y="2436628"/>
            <a:ext cx="180000" cy="180000"/>
          </a:xfrm>
          <a:prstGeom prst="rect">
            <a:avLst/>
          </a:prstGeom>
        </p:spPr>
      </p:pic>
      <p:pic>
        <p:nvPicPr>
          <p:cNvPr id="16" name="Bild 15" descr="Spela upp">
            <a:extLst>
              <a:ext uri="{FF2B5EF4-FFF2-40B4-BE49-F238E27FC236}">
                <a16:creationId xmlns:a16="http://schemas.microsoft.com/office/drawing/2014/main" id="{2247A2ED-C356-4B30-B322-C733254676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24935" y="3347860"/>
            <a:ext cx="180000" cy="180000"/>
          </a:xfrm>
          <a:prstGeom prst="rect">
            <a:avLst/>
          </a:prstGeom>
        </p:spPr>
      </p:pic>
      <p:pic>
        <p:nvPicPr>
          <p:cNvPr id="17" name="Bild 16" descr="Spela upp">
            <a:extLst>
              <a:ext uri="{FF2B5EF4-FFF2-40B4-BE49-F238E27FC236}">
                <a16:creationId xmlns:a16="http://schemas.microsoft.com/office/drawing/2014/main" id="{2D456450-CAD1-497A-A25E-179E4EB0A1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H="1" flipV="1">
            <a:off x="3624935" y="3651604"/>
            <a:ext cx="180000" cy="180000"/>
          </a:xfrm>
          <a:prstGeom prst="rect">
            <a:avLst/>
          </a:prstGeom>
        </p:spPr>
      </p:pic>
      <p:pic>
        <p:nvPicPr>
          <p:cNvPr id="18" name="Bild 17" descr="Spela upp">
            <a:extLst>
              <a:ext uri="{FF2B5EF4-FFF2-40B4-BE49-F238E27FC236}">
                <a16:creationId xmlns:a16="http://schemas.microsoft.com/office/drawing/2014/main" id="{F09A2909-C73E-4871-B257-EFE4CADD41D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H="1" flipV="1">
            <a:off x="3624935" y="3955348"/>
            <a:ext cx="180000" cy="180000"/>
          </a:xfrm>
          <a:prstGeom prst="rect">
            <a:avLst/>
          </a:prstGeom>
        </p:spPr>
      </p:pic>
      <p:pic>
        <p:nvPicPr>
          <p:cNvPr id="19" name="Bild 18" descr="Spela upp">
            <a:extLst>
              <a:ext uri="{FF2B5EF4-FFF2-40B4-BE49-F238E27FC236}">
                <a16:creationId xmlns:a16="http://schemas.microsoft.com/office/drawing/2014/main" id="{CD70CAA5-959A-4F80-B074-83A842C175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24935" y="4259092"/>
            <a:ext cx="180000" cy="180000"/>
          </a:xfrm>
          <a:prstGeom prst="rect">
            <a:avLst/>
          </a:prstGeom>
        </p:spPr>
      </p:pic>
      <p:pic>
        <p:nvPicPr>
          <p:cNvPr id="21" name="Bild 20" descr="Spela upp">
            <a:extLst>
              <a:ext uri="{FF2B5EF4-FFF2-40B4-BE49-F238E27FC236}">
                <a16:creationId xmlns:a16="http://schemas.microsoft.com/office/drawing/2014/main" id="{0CBFF640-D01D-49B9-932D-ACBCD2EB2A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3624935" y="4562836"/>
            <a:ext cx="180000" cy="180000"/>
          </a:xfrm>
          <a:prstGeom prst="rect">
            <a:avLst/>
          </a:prstGeom>
        </p:spPr>
      </p:pic>
      <p:pic>
        <p:nvPicPr>
          <p:cNvPr id="23" name="Bild 22" descr="Spela upp">
            <a:extLst>
              <a:ext uri="{FF2B5EF4-FFF2-40B4-BE49-F238E27FC236}">
                <a16:creationId xmlns:a16="http://schemas.microsoft.com/office/drawing/2014/main" id="{E8AD2DAC-F444-4EFC-9B92-E9AE43A0E2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24935" y="5170323"/>
            <a:ext cx="180000" cy="180000"/>
          </a:xfrm>
          <a:prstGeom prst="rect">
            <a:avLst/>
          </a:prstGeom>
        </p:spPr>
      </p:pic>
      <p:pic>
        <p:nvPicPr>
          <p:cNvPr id="28" name="Bild 27" descr="Spela upp">
            <a:extLst>
              <a:ext uri="{FF2B5EF4-FFF2-40B4-BE49-F238E27FC236}">
                <a16:creationId xmlns:a16="http://schemas.microsoft.com/office/drawing/2014/main" id="{343D51EC-D206-47CE-91C3-8BAA110A35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61631" y="3651604"/>
            <a:ext cx="180000" cy="180000"/>
          </a:xfrm>
          <a:prstGeom prst="rect">
            <a:avLst/>
          </a:prstGeom>
        </p:spPr>
      </p:pic>
      <p:pic>
        <p:nvPicPr>
          <p:cNvPr id="29" name="Bild 28" descr="Spela upp">
            <a:extLst>
              <a:ext uri="{FF2B5EF4-FFF2-40B4-BE49-F238E27FC236}">
                <a16:creationId xmlns:a16="http://schemas.microsoft.com/office/drawing/2014/main" id="{E3943B3B-31A4-4C00-9778-D6D98540E24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0800000" flipH="1" flipV="1">
            <a:off x="5261631" y="3955348"/>
            <a:ext cx="180000" cy="180000"/>
          </a:xfrm>
          <a:prstGeom prst="rect">
            <a:avLst/>
          </a:prstGeom>
        </p:spPr>
      </p:pic>
      <p:pic>
        <p:nvPicPr>
          <p:cNvPr id="30" name="Bild 29" descr="Spela upp">
            <a:extLst>
              <a:ext uri="{FF2B5EF4-FFF2-40B4-BE49-F238E27FC236}">
                <a16:creationId xmlns:a16="http://schemas.microsoft.com/office/drawing/2014/main" id="{5FBC2458-EF81-4FB8-8C97-866495548B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61631" y="4259092"/>
            <a:ext cx="180000" cy="180000"/>
          </a:xfrm>
          <a:prstGeom prst="rect">
            <a:avLst/>
          </a:prstGeom>
        </p:spPr>
      </p:pic>
      <p:pic>
        <p:nvPicPr>
          <p:cNvPr id="31" name="Bild 30" descr="Spela upp">
            <a:extLst>
              <a:ext uri="{FF2B5EF4-FFF2-40B4-BE49-F238E27FC236}">
                <a16:creationId xmlns:a16="http://schemas.microsoft.com/office/drawing/2014/main" id="{F6E79AFE-07A8-46A0-AC57-FF6B984721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53085" y="4562836"/>
            <a:ext cx="180000" cy="180000"/>
          </a:xfrm>
          <a:prstGeom prst="rect">
            <a:avLst/>
          </a:prstGeom>
        </p:spPr>
      </p:pic>
      <p:pic>
        <p:nvPicPr>
          <p:cNvPr id="33" name="Bild 32" descr="Spela upp">
            <a:extLst>
              <a:ext uri="{FF2B5EF4-FFF2-40B4-BE49-F238E27FC236}">
                <a16:creationId xmlns:a16="http://schemas.microsoft.com/office/drawing/2014/main" id="{509C2B9A-01DA-45E2-9990-4943868FBD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53085" y="5170323"/>
            <a:ext cx="180000" cy="180000"/>
          </a:xfrm>
          <a:prstGeom prst="rect">
            <a:avLst/>
          </a:prstGeom>
        </p:spPr>
      </p:pic>
      <p:pic>
        <p:nvPicPr>
          <p:cNvPr id="34" name="Bild 33" descr="Spela upp">
            <a:extLst>
              <a:ext uri="{FF2B5EF4-FFF2-40B4-BE49-F238E27FC236}">
                <a16:creationId xmlns:a16="http://schemas.microsoft.com/office/drawing/2014/main" id="{410F08E7-FD52-4A53-A067-F9B206EF0A2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a:off x="5258786" y="2752915"/>
            <a:ext cx="180000" cy="180000"/>
          </a:xfrm>
          <a:prstGeom prst="rect">
            <a:avLst/>
          </a:prstGeom>
        </p:spPr>
      </p:pic>
      <p:pic>
        <p:nvPicPr>
          <p:cNvPr id="32" name="Bild 31" descr="Spela upp">
            <a:extLst>
              <a:ext uri="{FF2B5EF4-FFF2-40B4-BE49-F238E27FC236}">
                <a16:creationId xmlns:a16="http://schemas.microsoft.com/office/drawing/2014/main" id="{1D60CE85-8EAD-AB40-813A-2CDA5B333A2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24934" y="2740371"/>
            <a:ext cx="180000" cy="180000"/>
          </a:xfrm>
          <a:prstGeom prst="rect">
            <a:avLst/>
          </a:prstGeom>
        </p:spPr>
      </p:pic>
      <p:pic>
        <p:nvPicPr>
          <p:cNvPr id="36" name="Bild 35" descr="Spela upp">
            <a:extLst>
              <a:ext uri="{FF2B5EF4-FFF2-40B4-BE49-F238E27FC236}">
                <a16:creationId xmlns:a16="http://schemas.microsoft.com/office/drawing/2014/main" id="{D1CF3E70-03A3-8262-68AD-500DFAAF9E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flipH="1" flipV="1">
            <a:off x="3624934" y="3044116"/>
            <a:ext cx="180000" cy="180000"/>
          </a:xfrm>
          <a:prstGeom prst="rect">
            <a:avLst/>
          </a:prstGeom>
        </p:spPr>
      </p:pic>
      <p:pic>
        <p:nvPicPr>
          <p:cNvPr id="37" name="Bild 36" descr="Spela upp">
            <a:extLst>
              <a:ext uri="{FF2B5EF4-FFF2-40B4-BE49-F238E27FC236}">
                <a16:creationId xmlns:a16="http://schemas.microsoft.com/office/drawing/2014/main" id="{4BAC5027-8200-43AB-6D35-598ED00E69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24934" y="4860660"/>
            <a:ext cx="180000" cy="180000"/>
          </a:xfrm>
          <a:prstGeom prst="rect">
            <a:avLst/>
          </a:prstGeom>
        </p:spPr>
      </p:pic>
      <p:pic>
        <p:nvPicPr>
          <p:cNvPr id="38" name="Bild 37" descr="Spela upp">
            <a:extLst>
              <a:ext uri="{FF2B5EF4-FFF2-40B4-BE49-F238E27FC236}">
                <a16:creationId xmlns:a16="http://schemas.microsoft.com/office/drawing/2014/main" id="{45EEFA47-F562-0820-D19C-E93B61618B2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H="1" flipV="1">
            <a:off x="5258786" y="3038284"/>
            <a:ext cx="180000" cy="180000"/>
          </a:xfrm>
          <a:prstGeom prst="rect">
            <a:avLst/>
          </a:prstGeom>
        </p:spPr>
      </p:pic>
      <p:pic>
        <p:nvPicPr>
          <p:cNvPr id="39" name="Bild 38" descr="Spela upp">
            <a:extLst>
              <a:ext uri="{FF2B5EF4-FFF2-40B4-BE49-F238E27FC236}">
                <a16:creationId xmlns:a16="http://schemas.microsoft.com/office/drawing/2014/main" id="{6D821FA7-7B72-2C44-093F-7A2DD75FBF1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47056" y="4865046"/>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Södermanlands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F8B1C5E7-ED8A-4E32-8CD0-3820F4C29DA0}"/>
              </a:ext>
            </a:extLst>
          </p:cNvPr>
          <p:cNvGraphicFramePr>
            <a:graphicFrameLocks noGrp="1"/>
          </p:cNvGraphicFramePr>
          <p:nvPr>
            <p:extLst>
              <p:ext uri="{D42A27DB-BD31-4B8C-83A1-F6EECF244321}">
                <p14:modId xmlns:p14="http://schemas.microsoft.com/office/powerpoint/2010/main" val="563911392"/>
              </p:ext>
            </p:extLst>
          </p:nvPr>
        </p:nvGraphicFramePr>
        <p:xfrm>
          <a:off x="6410058" y="1335073"/>
          <a:ext cx="4791342" cy="4421908"/>
        </p:xfrm>
        <a:graphic>
          <a:graphicData uri="http://schemas.openxmlformats.org/drawingml/2006/table">
            <a:tbl>
              <a:tblPr/>
              <a:tblGrid>
                <a:gridCol w="1463943">
                  <a:extLst>
                    <a:ext uri="{9D8B030D-6E8A-4147-A177-3AD203B41FA5}">
                      <a16:colId xmlns:a16="http://schemas.microsoft.com/office/drawing/2014/main" val="1489322541"/>
                    </a:ext>
                  </a:extLst>
                </a:gridCol>
                <a:gridCol w="833276">
                  <a:extLst>
                    <a:ext uri="{9D8B030D-6E8A-4147-A177-3AD203B41FA5}">
                      <a16:colId xmlns:a16="http://schemas.microsoft.com/office/drawing/2014/main" val="3988880931"/>
                    </a:ext>
                  </a:extLst>
                </a:gridCol>
                <a:gridCol w="812443">
                  <a:extLst>
                    <a:ext uri="{9D8B030D-6E8A-4147-A177-3AD203B41FA5}">
                      <a16:colId xmlns:a16="http://schemas.microsoft.com/office/drawing/2014/main" val="2826902145"/>
                    </a:ext>
                  </a:extLst>
                </a:gridCol>
                <a:gridCol w="840840">
                  <a:extLst>
                    <a:ext uri="{9D8B030D-6E8A-4147-A177-3AD203B41FA5}">
                      <a16:colId xmlns:a16="http://schemas.microsoft.com/office/drawing/2014/main" val="3161136372"/>
                    </a:ext>
                  </a:extLst>
                </a:gridCol>
                <a:gridCol w="840840">
                  <a:extLst>
                    <a:ext uri="{9D8B030D-6E8A-4147-A177-3AD203B41FA5}">
                      <a16:colId xmlns:a16="http://schemas.microsoft.com/office/drawing/2014/main" val="3130825502"/>
                    </a:ext>
                  </a:extLst>
                </a:gridCol>
              </a:tblGrid>
              <a:tr h="198222">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7581524"/>
                  </a:ext>
                </a:extLst>
              </a:tr>
              <a:tr h="198222">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7121292"/>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8881152"/>
                  </a:ext>
                </a:extLst>
              </a:tr>
              <a:tr h="198222">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52874795"/>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18886352"/>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017682"/>
                  </a:ext>
                </a:extLst>
              </a:tr>
              <a:tr h="207243">
                <a:tc>
                  <a:txBody>
                    <a:bodyPr/>
                    <a:lstStyle/>
                    <a:p>
                      <a:pPr algn="l" fontAlgn="b"/>
                      <a:endParaRPr lang="sv-SE" sz="800" b="1"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2599851"/>
                  </a:ext>
                </a:extLst>
              </a:tr>
              <a:tr h="38118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8504491"/>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55543795"/>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3681397"/>
                  </a:ext>
                </a:extLst>
              </a:tr>
              <a:tr h="198222">
                <a:tc>
                  <a:txBody>
                    <a:bodyPr/>
                    <a:lstStyle/>
                    <a:p>
                      <a:pPr algn="l" fontAlgn="b"/>
                      <a:r>
                        <a:rPr lang="sv-SE" sz="800" b="0" i="0" u="none" strike="noStrike">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4824370"/>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3710416"/>
                  </a:ext>
                </a:extLst>
              </a:tr>
              <a:tr h="207243">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82,48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9283696"/>
                  </a:ext>
                </a:extLst>
              </a:tr>
              <a:tr h="207243">
                <a:tc>
                  <a:txBody>
                    <a:bodyPr/>
                    <a:lstStyle/>
                    <a:p>
                      <a:pPr algn="l" fontAlgn="b"/>
                      <a:endParaRPr lang="sv-SE" sz="800" b="1" i="0" u="none" strike="noStrike">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7191247"/>
                  </a:ext>
                </a:extLst>
              </a:tr>
              <a:tr h="38118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7041482"/>
                  </a:ext>
                </a:extLst>
              </a:tr>
              <a:tr h="217606">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63417287"/>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4435377"/>
                  </a:ext>
                </a:extLst>
              </a:tr>
              <a:tr h="207243">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4545701"/>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2007534"/>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14,15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66462298"/>
                  </a:ext>
                </a:extLst>
              </a:tr>
            </a:tbl>
          </a:graphicData>
        </a:graphic>
      </p:graphicFrame>
      <p:graphicFrame>
        <p:nvGraphicFramePr>
          <p:cNvPr id="9" name="Diagram 8">
            <a:extLst>
              <a:ext uri="{FF2B5EF4-FFF2-40B4-BE49-F238E27FC236}">
                <a16:creationId xmlns:a16="http://schemas.microsoft.com/office/drawing/2014/main" id="{8861CB47-6AED-4840-A3FE-BA2984BB728A}"/>
              </a:ext>
            </a:extLst>
          </p:cNvPr>
          <p:cNvGraphicFramePr>
            <a:graphicFrameLocks/>
          </p:cNvGraphicFramePr>
          <p:nvPr>
            <p:extLst>
              <p:ext uri="{D42A27DB-BD31-4B8C-83A1-F6EECF244321}">
                <p14:modId xmlns:p14="http://schemas.microsoft.com/office/powerpoint/2010/main" val="836762495"/>
              </p:ext>
            </p:extLst>
          </p:nvPr>
        </p:nvGraphicFramePr>
        <p:xfrm>
          <a:off x="648102" y="1947117"/>
          <a:ext cx="5243113" cy="38098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50" y="1450749"/>
            <a:ext cx="5307014" cy="461665"/>
          </a:xfrm>
          <a:prstGeom prst="rect">
            <a:avLst/>
          </a:prstGeom>
          <a:noFill/>
        </p:spPr>
        <p:txBody>
          <a:bodyPr wrap="square" rtlCol="0">
            <a:spAutoFit/>
          </a:bodyPr>
          <a:lstStyle/>
          <a:p>
            <a:r>
              <a:rPr lang="sv-SE" sz="1200" b="1" dirty="0"/>
              <a:t>Lönesumma i privat sektor efter näringsgren, Södermanlands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E89B9536-D632-4272-B239-961FDB453067}"/>
              </a:ext>
            </a:extLst>
          </p:cNvPr>
          <p:cNvGraphicFramePr>
            <a:graphicFrameLocks noGrp="1"/>
          </p:cNvGraphicFramePr>
          <p:nvPr>
            <p:extLst>
              <p:ext uri="{D42A27DB-BD31-4B8C-83A1-F6EECF244321}">
                <p14:modId xmlns:p14="http://schemas.microsoft.com/office/powerpoint/2010/main" val="3590070508"/>
              </p:ext>
            </p:extLst>
          </p:nvPr>
        </p:nvGraphicFramePr>
        <p:xfrm>
          <a:off x="6482384" y="1226576"/>
          <a:ext cx="4680915" cy="4756756"/>
        </p:xfrm>
        <a:graphic>
          <a:graphicData uri="http://schemas.openxmlformats.org/drawingml/2006/table">
            <a:tbl>
              <a:tblPr/>
              <a:tblGrid>
                <a:gridCol w="1457006">
                  <a:extLst>
                    <a:ext uri="{9D8B030D-6E8A-4147-A177-3AD203B41FA5}">
                      <a16:colId xmlns:a16="http://schemas.microsoft.com/office/drawing/2014/main" val="113721078"/>
                    </a:ext>
                  </a:extLst>
                </a:gridCol>
                <a:gridCol w="820489">
                  <a:extLst>
                    <a:ext uri="{9D8B030D-6E8A-4147-A177-3AD203B41FA5}">
                      <a16:colId xmlns:a16="http://schemas.microsoft.com/office/drawing/2014/main" val="3115909381"/>
                    </a:ext>
                  </a:extLst>
                </a:gridCol>
                <a:gridCol w="849112">
                  <a:extLst>
                    <a:ext uri="{9D8B030D-6E8A-4147-A177-3AD203B41FA5}">
                      <a16:colId xmlns:a16="http://schemas.microsoft.com/office/drawing/2014/main" val="2256364747"/>
                    </a:ext>
                  </a:extLst>
                </a:gridCol>
                <a:gridCol w="777154">
                  <a:extLst>
                    <a:ext uri="{9D8B030D-6E8A-4147-A177-3AD203B41FA5}">
                      <a16:colId xmlns:a16="http://schemas.microsoft.com/office/drawing/2014/main" val="417104684"/>
                    </a:ext>
                  </a:extLst>
                </a:gridCol>
                <a:gridCol w="777154">
                  <a:extLst>
                    <a:ext uri="{9D8B030D-6E8A-4147-A177-3AD203B41FA5}">
                      <a16:colId xmlns:a16="http://schemas.microsoft.com/office/drawing/2014/main" val="4079732590"/>
                    </a:ext>
                  </a:extLst>
                </a:gridCol>
              </a:tblGrid>
              <a:tr h="334759">
                <a:tc>
                  <a:txBody>
                    <a:bodyPr/>
                    <a:lstStyle/>
                    <a:p>
                      <a:pPr algn="l" fontAlgn="b"/>
                      <a:endParaRPr lang="sv-SE" sz="10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851921662"/>
                  </a:ext>
                </a:extLst>
              </a:tr>
              <a:tr h="334759">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01409141"/>
                  </a:ext>
                </a:extLst>
              </a:tr>
              <a:tr h="173138">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0686415"/>
                  </a:ext>
                </a:extLst>
              </a:tr>
              <a:tr h="17893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25485711"/>
                  </a:ext>
                </a:extLst>
              </a:tr>
              <a:tr h="17893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8777330"/>
                  </a:ext>
                </a:extLst>
              </a:tr>
              <a:tr h="173138">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9166830"/>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0904281"/>
                  </a:ext>
                </a:extLst>
              </a:tr>
              <a:tr h="173138">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4418998"/>
                  </a:ext>
                </a:extLst>
              </a:tr>
              <a:tr h="173138">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6357264"/>
                  </a:ext>
                </a:extLst>
              </a:tr>
              <a:tr h="334759">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91717724"/>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3573177"/>
                  </a:ext>
                </a:extLst>
              </a:tr>
              <a:tr h="173138">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5478029"/>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7835288"/>
                  </a:ext>
                </a:extLst>
              </a:tr>
              <a:tr h="173138">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059447"/>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86748"/>
                  </a:ext>
                </a:extLst>
              </a:tr>
              <a:tr h="178935">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97889924"/>
                  </a:ext>
                </a:extLst>
              </a:tr>
              <a:tr h="334759">
                <a:tc>
                  <a:txBody>
                    <a:bodyPr/>
                    <a:lstStyle/>
                    <a:p>
                      <a:pPr algn="l" rtl="0" fontAlgn="b"/>
                      <a:r>
                        <a:rPr lang="sv-SE" sz="800" b="1" i="0" u="none" strike="noStrike" dirty="0">
                          <a:solidFill>
                            <a:srgbClr val="000000"/>
                          </a:solidFill>
                          <a:effectLst/>
                          <a:latin typeface="Futura Std Book" panose="020B0502020204020303"/>
                        </a:rPr>
                        <a:t>Södermanlands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78121778"/>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17,05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23016887"/>
                  </a:ext>
                </a:extLst>
              </a:tr>
              <a:tr h="173138">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10,96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6277510"/>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5803847"/>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31,00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38950023"/>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80005548"/>
                  </a:ext>
                </a:extLst>
              </a:tr>
              <a:tr h="173138">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19,39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093710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49092"/>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10ECEB2C-3224-43C0-8808-1A61E9E9A40F}"/>
              </a:ext>
            </a:extLst>
          </p:cNvPr>
          <p:cNvGraphicFramePr>
            <a:graphicFrameLocks/>
          </p:cNvGraphicFramePr>
          <p:nvPr>
            <p:extLst>
              <p:ext uri="{D42A27DB-BD31-4B8C-83A1-F6EECF244321}">
                <p14:modId xmlns:p14="http://schemas.microsoft.com/office/powerpoint/2010/main" val="3076359661"/>
              </p:ext>
            </p:extLst>
          </p:nvPr>
        </p:nvGraphicFramePr>
        <p:xfrm>
          <a:off x="646906" y="1912414"/>
          <a:ext cx="5377657" cy="38371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2153540"/>
            <a:ext cx="4704373" cy="1275460"/>
          </a:xfrm>
        </p:spPr>
        <p:txBody>
          <a:bodyPr/>
          <a:lstStyle/>
          <a:p>
            <a:pPr lvl="4"/>
            <a:r>
              <a:rPr lang="sv-SE" sz="1400" dirty="0"/>
              <a:t>Nyföretagandet minskade med 1 procent under kvartalet i Södermanlands län.</a:t>
            </a:r>
          </a:p>
          <a:p>
            <a:pPr lvl="4"/>
            <a:r>
              <a:rPr lang="sv-SE" sz="1400" dirty="0"/>
              <a:t>435 av 539 nystartade företag var aktiebolag.</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37555"/>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504A17A-56E7-4831-BCC1-D9D819E13ED4}"/>
              </a:ext>
            </a:extLst>
          </p:cNvPr>
          <p:cNvGraphicFramePr>
            <a:graphicFrameLocks noGrp="1"/>
          </p:cNvGraphicFramePr>
          <p:nvPr>
            <p:extLst>
              <p:ext uri="{D42A27DB-BD31-4B8C-83A1-F6EECF244321}">
                <p14:modId xmlns:p14="http://schemas.microsoft.com/office/powerpoint/2010/main" val="1944997097"/>
              </p:ext>
            </p:extLst>
          </p:nvPr>
        </p:nvGraphicFramePr>
        <p:xfrm>
          <a:off x="6755216" y="3714554"/>
          <a:ext cx="4704372" cy="2266432"/>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11 347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5">
            <a:extLst>
              <a:ext uri="{FF2B5EF4-FFF2-40B4-BE49-F238E27FC236}">
                <a16:creationId xmlns:a16="http://schemas.microsoft.com/office/drawing/2014/main" id="{8808525D-C653-4715-9904-40A10BA151FC}"/>
              </a:ext>
            </a:extLst>
          </p:cNvPr>
          <p:cNvGraphicFramePr>
            <a:graphicFrameLocks/>
          </p:cNvGraphicFramePr>
          <p:nvPr>
            <p:extLst>
              <p:ext uri="{D42A27DB-BD31-4B8C-83A1-F6EECF244321}">
                <p14:modId xmlns:p14="http://schemas.microsoft.com/office/powerpoint/2010/main" val="3750204282"/>
              </p:ext>
            </p:extLst>
          </p:nvPr>
        </p:nvGraphicFramePr>
        <p:xfrm>
          <a:off x="732409" y="1945635"/>
          <a:ext cx="5888543" cy="36774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47582"/>
            <a:ext cx="4722412" cy="1279902"/>
          </a:xfrm>
        </p:spPr>
        <p:txBody>
          <a:bodyPr/>
          <a:lstStyle/>
          <a:p>
            <a:pPr lvl="4"/>
            <a:r>
              <a:rPr lang="sv-SE" sz="1400" dirty="0"/>
              <a:t>Företagskonkurserna minskade med 18 procent i länet och 21 procent i Eskilstuna jämfört med samma period förra året.</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06DF4121-0F56-43EF-ABB6-5949A4127340}"/>
              </a:ext>
            </a:extLst>
          </p:cNvPr>
          <p:cNvGraphicFramePr>
            <a:graphicFrameLocks noGrp="1"/>
          </p:cNvGraphicFramePr>
          <p:nvPr>
            <p:extLst>
              <p:ext uri="{D42A27DB-BD31-4B8C-83A1-F6EECF244321}">
                <p14:modId xmlns:p14="http://schemas.microsoft.com/office/powerpoint/2010/main" val="2921187906"/>
              </p:ext>
            </p:extLst>
          </p:nvPr>
        </p:nvGraphicFramePr>
        <p:xfrm>
          <a:off x="6755213"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1 639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5">
            <a:extLst>
              <a:ext uri="{FF2B5EF4-FFF2-40B4-BE49-F238E27FC236}">
                <a16:creationId xmlns:a16="http://schemas.microsoft.com/office/drawing/2014/main" id="{8B4B4E79-80AE-4CDD-A4ED-0DAC791DDEFE}"/>
              </a:ext>
            </a:extLst>
          </p:cNvPr>
          <p:cNvGraphicFramePr>
            <a:graphicFrameLocks/>
          </p:cNvGraphicFramePr>
          <p:nvPr>
            <p:extLst>
              <p:ext uri="{D42A27DB-BD31-4B8C-83A1-F6EECF244321}">
                <p14:modId xmlns:p14="http://schemas.microsoft.com/office/powerpoint/2010/main" val="1473438886"/>
              </p:ext>
            </p:extLst>
          </p:nvPr>
        </p:nvGraphicFramePr>
        <p:xfrm>
          <a:off x="727705" y="2029629"/>
          <a:ext cx="5961779" cy="36470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127903"/>
            <a:ext cx="4722411" cy="1309983"/>
          </a:xfrm>
        </p:spPr>
        <p:txBody>
          <a:bodyPr/>
          <a:lstStyle/>
          <a:p>
            <a:pPr lvl="4"/>
            <a:r>
              <a:rPr lang="sv-SE" sz="1400" dirty="0"/>
              <a:t>Antalet sysselsatta invånare minskade med </a:t>
            </a:r>
            <a:br>
              <a:rPr lang="sv-SE" sz="1400" dirty="0"/>
            </a:br>
            <a:r>
              <a:rPr lang="sv-SE" sz="1400" dirty="0"/>
              <a:t>0,6 procent eller 800 personer under kvartalet.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BB158BE0-4D88-4C6C-9E07-FD0B72B63036}"/>
              </a:ext>
            </a:extLst>
          </p:cNvPr>
          <p:cNvGraphicFramePr>
            <a:graphicFrameLocks noGrp="1"/>
          </p:cNvGraphicFramePr>
          <p:nvPr>
            <p:extLst>
              <p:ext uri="{D42A27DB-BD31-4B8C-83A1-F6EECF244321}">
                <p14:modId xmlns:p14="http://schemas.microsoft.com/office/powerpoint/2010/main" val="3762542961"/>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5 075 700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154 300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2 342 900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128 300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0,2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5">
            <a:extLst>
              <a:ext uri="{FF2B5EF4-FFF2-40B4-BE49-F238E27FC236}">
                <a16:creationId xmlns:a16="http://schemas.microsoft.com/office/drawing/2014/main" id="{EC9A5972-F9BB-4D4C-A08A-30BB1C681EC7}"/>
              </a:ext>
            </a:extLst>
          </p:cNvPr>
          <p:cNvGraphicFramePr>
            <a:graphicFrameLocks/>
          </p:cNvGraphicFramePr>
          <p:nvPr>
            <p:extLst>
              <p:ext uri="{D42A27DB-BD31-4B8C-83A1-F6EECF244321}">
                <p14:modId xmlns:p14="http://schemas.microsoft.com/office/powerpoint/2010/main" val="3787575041"/>
              </p:ext>
            </p:extLst>
          </p:nvPr>
        </p:nvGraphicFramePr>
        <p:xfrm>
          <a:off x="732406" y="1943260"/>
          <a:ext cx="5889832"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95736489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Södermanlands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128 000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128 300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588887663"/>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128 000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128 300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2704"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637" y="1837189"/>
            <a:ext cx="4742704" cy="1591809"/>
          </a:xfrm>
        </p:spPr>
        <p:txBody>
          <a:bodyPr/>
          <a:lstStyle/>
          <a:p>
            <a:pPr lvl="4"/>
            <a:r>
              <a:rPr lang="sv-SE" sz="1400" dirty="0"/>
              <a:t>Antalet lediga jobb ökade med 54 procent i länet och 35 procent i Eskilstuna under kvartalet. </a:t>
            </a:r>
          </a:p>
          <a:p>
            <a:pPr lvl="4"/>
            <a:r>
              <a:rPr lang="sv-SE" sz="1400" dirty="0"/>
              <a:t>Den största ökningen var inom branscherna:</a:t>
            </a:r>
            <a:br>
              <a:rPr lang="sv-SE" sz="1400" dirty="0"/>
            </a:br>
            <a:r>
              <a:rPr lang="sv-SE" sz="1400" dirty="0"/>
              <a:t>- Handel</a:t>
            </a:r>
            <a:br>
              <a:rPr lang="sv-SE" sz="1400" dirty="0"/>
            </a:br>
            <a:r>
              <a:rPr lang="sv-SE" sz="1400" dirty="0"/>
              <a:t>- Hotell och restauranger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98B5A19B-62E7-4251-B3B0-9A5EC1521319}"/>
              </a:ext>
            </a:extLst>
          </p:cNvPr>
          <p:cNvGraphicFramePr>
            <a:graphicFrameLocks noGrp="1"/>
          </p:cNvGraphicFramePr>
          <p:nvPr>
            <p:extLst>
              <p:ext uri="{D42A27DB-BD31-4B8C-83A1-F6EECF244321}">
                <p14:modId xmlns:p14="http://schemas.microsoft.com/office/powerpoint/2010/main" val="456186475"/>
              </p:ext>
            </p:extLst>
          </p:nvPr>
        </p:nvGraphicFramePr>
        <p:xfrm>
          <a:off x="6740637" y="3705998"/>
          <a:ext cx="4750321" cy="2266432"/>
        </p:xfrm>
        <a:graphic>
          <a:graphicData uri="http://schemas.openxmlformats.org/drawingml/2006/table">
            <a:tbl>
              <a:tblPr bandRow="1">
                <a:tableStyleId>{2D5ABB26-0587-4C30-8999-92F81FD0307C}</a:tableStyleId>
              </a:tblPr>
              <a:tblGrid>
                <a:gridCol w="1551690">
                  <a:extLst>
                    <a:ext uri="{9D8B030D-6E8A-4147-A177-3AD203B41FA5}">
                      <a16:colId xmlns:a16="http://schemas.microsoft.com/office/drawing/2014/main" val="1678076792"/>
                    </a:ext>
                  </a:extLst>
                </a:gridCol>
                <a:gridCol w="689144">
                  <a:extLst>
                    <a:ext uri="{9D8B030D-6E8A-4147-A177-3AD203B41FA5}">
                      <a16:colId xmlns:a16="http://schemas.microsoft.com/office/drawing/2014/main" val="2601369493"/>
                    </a:ext>
                  </a:extLst>
                </a:gridCol>
                <a:gridCol w="626606">
                  <a:extLst>
                    <a:ext uri="{9D8B030D-6E8A-4147-A177-3AD203B41FA5}">
                      <a16:colId xmlns:a16="http://schemas.microsoft.com/office/drawing/2014/main" val="2395970223"/>
                    </a:ext>
                  </a:extLst>
                </a:gridCol>
                <a:gridCol w="618044">
                  <a:extLst>
                    <a:ext uri="{9D8B030D-6E8A-4147-A177-3AD203B41FA5}">
                      <a16:colId xmlns:a16="http://schemas.microsoft.com/office/drawing/2014/main" val="3235649811"/>
                    </a:ext>
                  </a:extLst>
                </a:gridCol>
                <a:gridCol w="720782">
                  <a:extLst>
                    <a:ext uri="{9D8B030D-6E8A-4147-A177-3AD203B41FA5}">
                      <a16:colId xmlns:a16="http://schemas.microsoft.com/office/drawing/2014/main" val="1050073455"/>
                    </a:ext>
                  </a:extLst>
                </a:gridCol>
                <a:gridCol w="544055">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12 901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37 417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5 069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16 300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5">
            <a:extLst>
              <a:ext uri="{FF2B5EF4-FFF2-40B4-BE49-F238E27FC236}">
                <a16:creationId xmlns:a16="http://schemas.microsoft.com/office/drawing/2014/main" id="{7ECD3F0B-96DF-45AF-B9F8-BED1C277EC1B}"/>
              </a:ext>
            </a:extLst>
          </p:cNvPr>
          <p:cNvGraphicFramePr>
            <a:graphicFrameLocks/>
          </p:cNvGraphicFramePr>
          <p:nvPr>
            <p:extLst>
              <p:ext uri="{D42A27DB-BD31-4B8C-83A1-F6EECF244321}">
                <p14:modId xmlns:p14="http://schemas.microsoft.com/office/powerpoint/2010/main" val="1381147089"/>
              </p:ext>
            </p:extLst>
          </p:nvPr>
        </p:nvGraphicFramePr>
        <p:xfrm>
          <a:off x="721638" y="2020778"/>
          <a:ext cx="5879220" cy="36737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86018" y="2105638"/>
            <a:ext cx="4684939" cy="1333356"/>
          </a:xfrm>
        </p:spPr>
        <p:txBody>
          <a:bodyPr/>
          <a:lstStyle/>
          <a:p>
            <a:pPr lvl="4"/>
            <a:r>
              <a:rPr lang="sv-SE" sz="1400" dirty="0"/>
              <a:t>Antalet varslade personer ökar med 66 procent i länet.</a:t>
            </a:r>
          </a:p>
          <a:p>
            <a:pPr lvl="4"/>
            <a:r>
              <a:rPr lang="sv-SE" sz="1400" dirty="0"/>
              <a:t>Södermanlands län går mot trenden jämfört med övriga landet.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6BCB8BA9-4C21-4636-9B1D-CDB4C409C70D}"/>
              </a:ext>
            </a:extLst>
          </p:cNvPr>
          <p:cNvGraphicFramePr>
            <a:graphicFrameLocks noGrp="1"/>
          </p:cNvGraphicFramePr>
          <p:nvPr>
            <p:extLst>
              <p:ext uri="{D42A27DB-BD31-4B8C-83A1-F6EECF244321}">
                <p14:modId xmlns:p14="http://schemas.microsoft.com/office/powerpoint/2010/main" val="2997436437"/>
              </p:ext>
            </p:extLst>
          </p:nvPr>
        </p:nvGraphicFramePr>
        <p:xfrm>
          <a:off x="6779353" y="3715992"/>
          <a:ext cx="4698270" cy="2266433"/>
        </p:xfrm>
        <a:graphic>
          <a:graphicData uri="http://schemas.openxmlformats.org/drawingml/2006/table">
            <a:tbl>
              <a:tblPr bandRow="1">
                <a:tableStyleId>{2D5ABB26-0587-4C30-8999-92F81FD0307C}</a:tableStyleId>
              </a:tblPr>
              <a:tblGrid>
                <a:gridCol w="1534688">
                  <a:extLst>
                    <a:ext uri="{9D8B030D-6E8A-4147-A177-3AD203B41FA5}">
                      <a16:colId xmlns:a16="http://schemas.microsoft.com/office/drawing/2014/main" val="1678076792"/>
                    </a:ext>
                  </a:extLst>
                </a:gridCol>
                <a:gridCol w="681593">
                  <a:extLst>
                    <a:ext uri="{9D8B030D-6E8A-4147-A177-3AD203B41FA5}">
                      <a16:colId xmlns:a16="http://schemas.microsoft.com/office/drawing/2014/main" val="2601369493"/>
                    </a:ext>
                  </a:extLst>
                </a:gridCol>
                <a:gridCol w="773262">
                  <a:extLst>
                    <a:ext uri="{9D8B030D-6E8A-4147-A177-3AD203B41FA5}">
                      <a16:colId xmlns:a16="http://schemas.microsoft.com/office/drawing/2014/main" val="2395970223"/>
                    </a:ext>
                  </a:extLst>
                </a:gridCol>
                <a:gridCol w="612166">
                  <a:extLst>
                    <a:ext uri="{9D8B030D-6E8A-4147-A177-3AD203B41FA5}">
                      <a16:colId xmlns:a16="http://schemas.microsoft.com/office/drawing/2014/main" val="3235649811"/>
                    </a:ext>
                  </a:extLst>
                </a:gridCol>
                <a:gridCol w="558468">
                  <a:extLst>
                    <a:ext uri="{9D8B030D-6E8A-4147-A177-3AD203B41FA5}">
                      <a16:colId xmlns:a16="http://schemas.microsoft.com/office/drawing/2014/main" val="1050073455"/>
                    </a:ext>
                  </a:extLst>
                </a:gridCol>
                <a:gridCol w="538093">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3">
            <a:extLst>
              <a:ext uri="{FF2B5EF4-FFF2-40B4-BE49-F238E27FC236}">
                <a16:creationId xmlns:a16="http://schemas.microsoft.com/office/drawing/2014/main" id="{A64794F4-5D5D-4B36-9501-3904A1923169}"/>
              </a:ext>
            </a:extLst>
          </p:cNvPr>
          <p:cNvGraphicFramePr>
            <a:graphicFrameLocks/>
          </p:cNvGraphicFramePr>
          <p:nvPr>
            <p:extLst>
              <p:ext uri="{D42A27DB-BD31-4B8C-83A1-F6EECF244321}">
                <p14:modId xmlns:p14="http://schemas.microsoft.com/office/powerpoint/2010/main" val="1018538624"/>
              </p:ext>
            </p:extLst>
          </p:nvPr>
        </p:nvGraphicFramePr>
        <p:xfrm>
          <a:off x="721043" y="2025497"/>
          <a:ext cx="5823158"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7" y="1764197"/>
            <a:ext cx="4667523" cy="1675087"/>
          </a:xfrm>
        </p:spPr>
        <p:txBody>
          <a:bodyPr/>
          <a:lstStyle/>
          <a:p>
            <a:pPr lvl="4"/>
            <a:r>
              <a:rPr lang="sv-SE" sz="1400" dirty="0"/>
              <a:t>Arbetslösheten sjönk i Södermanlands län till </a:t>
            </a:r>
            <a:br>
              <a:rPr lang="sv-SE" sz="1400" dirty="0"/>
            </a:br>
            <a:r>
              <a:rPr lang="sv-SE" sz="1400" dirty="0"/>
              <a:t>6,4 procent. I Eskilstuna sjönk arbetslösheten till 8,3 procent.</a:t>
            </a:r>
          </a:p>
          <a:p>
            <a:pPr lvl="4"/>
            <a:r>
              <a:rPr lang="sv-SE" sz="1400" dirty="0"/>
              <a:t>Trosa kommun stod för länets lägsta arbetslöshet (2,7 %).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4544" y="1241410"/>
            <a:ext cx="497377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5682EC60-2B0B-4FC8-8045-13E3EC8B960B}"/>
              </a:ext>
            </a:extLst>
          </p:cNvPr>
          <p:cNvGraphicFramePr>
            <a:graphicFrameLocks noGrp="1"/>
          </p:cNvGraphicFramePr>
          <p:nvPr>
            <p:extLst>
              <p:ext uri="{D42A27DB-BD31-4B8C-83A1-F6EECF244321}">
                <p14:modId xmlns:p14="http://schemas.microsoft.com/office/powerpoint/2010/main" val="2242747212"/>
              </p:ext>
            </p:extLst>
          </p:nvPr>
        </p:nvGraphicFramePr>
        <p:xfrm>
          <a:off x="6810101" y="3716283"/>
          <a:ext cx="4667523" cy="217410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79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362 661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-89 746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44414373"/>
                  </a:ext>
                </a:extLst>
              </a:tr>
              <a:tr h="3779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178915708"/>
                  </a:ext>
                </a:extLst>
              </a:tr>
              <a:tr h="37794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13 681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-2 214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54613420"/>
                  </a:ext>
                </a:extLst>
              </a:tr>
              <a:tr h="37794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6 406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3">
            <a:extLst>
              <a:ext uri="{FF2B5EF4-FFF2-40B4-BE49-F238E27FC236}">
                <a16:creationId xmlns:a16="http://schemas.microsoft.com/office/drawing/2014/main" id="{2B9A3179-AFE4-4682-B068-DF7B03E1E6BA}"/>
              </a:ext>
            </a:extLst>
          </p:cNvPr>
          <p:cNvGraphicFramePr>
            <a:graphicFrameLocks/>
          </p:cNvGraphicFramePr>
          <p:nvPr>
            <p:extLst>
              <p:ext uri="{D42A27DB-BD31-4B8C-83A1-F6EECF244321}">
                <p14:modId xmlns:p14="http://schemas.microsoft.com/office/powerpoint/2010/main" val="3487012274"/>
              </p:ext>
            </p:extLst>
          </p:nvPr>
        </p:nvGraphicFramePr>
        <p:xfrm>
          <a:off x="634544" y="1797158"/>
          <a:ext cx="5862052" cy="39273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490409952"/>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5 615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1 940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8 066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13 681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217099426"/>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Eskilstuna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2 602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-16,1</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3 804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-29,7</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6 406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947288"/>
            <a:ext cx="4725925" cy="1498133"/>
          </a:xfrm>
        </p:spPr>
        <p:txBody>
          <a:bodyPr/>
          <a:lstStyle/>
          <a:p>
            <a:pPr lvl="4"/>
            <a:r>
              <a:rPr lang="sv-SE" sz="1400" dirty="0"/>
              <a:t>Antalet invånare ökade med 0,8 procent eller </a:t>
            </a:r>
            <a:br>
              <a:rPr lang="sv-SE" sz="1400" dirty="0"/>
            </a:br>
            <a:r>
              <a:rPr lang="sv-SE" sz="1400" dirty="0"/>
              <a:t>2 500 personer i Södermanland under kvartalet.</a:t>
            </a:r>
          </a:p>
          <a:p>
            <a:pPr lvl="4"/>
            <a:r>
              <a:rPr lang="sv-SE" sz="1400" dirty="0"/>
              <a:t>Södermanlands län har därmed samma befolkningsutveckling som Sverige i stort vilket även syns på den långsiktiga trenden.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FA0D1C48-9EB3-4098-BEED-C4EAFEB340AE}"/>
              </a:ext>
            </a:extLst>
          </p:cNvPr>
          <p:cNvGraphicFramePr>
            <a:graphicFrameLocks noGrp="1"/>
          </p:cNvGraphicFramePr>
          <p:nvPr>
            <p:extLst>
              <p:ext uri="{D42A27DB-BD31-4B8C-83A1-F6EECF244321}">
                <p14:modId xmlns:p14="http://schemas.microsoft.com/office/powerpoint/2010/main" val="987204240"/>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10 468,5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3">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4276350550"/>
              </p:ext>
            </p:extLst>
          </p:nvPr>
        </p:nvGraphicFramePr>
        <p:xfrm>
          <a:off x="721633" y="1947288"/>
          <a:ext cx="5733141" cy="38096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1" y="1819452"/>
            <a:ext cx="4733180" cy="1616870"/>
          </a:xfrm>
        </p:spPr>
        <p:txBody>
          <a:bodyPr/>
          <a:lstStyle/>
          <a:p>
            <a:pPr lvl="4"/>
            <a:r>
              <a:rPr lang="sv-SE" sz="1400" dirty="0"/>
              <a:t>Antalet påbörjade lägenheter ökade med 24 procent i länet och Eskilstuna stod för drygt hälften av de påbörjade bostäderna.</a:t>
            </a:r>
          </a:p>
          <a:p>
            <a:pPr lvl="4"/>
            <a:r>
              <a:rPr lang="sv-SE" sz="1400" dirty="0"/>
              <a:t>Under de fyra senaste kvartalen har bostadsbyggandet ökat med 10 procent i länet och minskat 31 procent i Eskilstuna.</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F9F6D2B7-F3FF-442D-920E-1CFEA79086EA}"/>
              </a:ext>
            </a:extLst>
          </p:cNvPr>
          <p:cNvGraphicFramePr>
            <a:graphicFrameLocks noGrp="1"/>
          </p:cNvGraphicFramePr>
          <p:nvPr>
            <p:extLst>
              <p:ext uri="{D42A27DB-BD31-4B8C-83A1-F6EECF244321}">
                <p14:modId xmlns:p14="http://schemas.microsoft.com/office/powerpoint/2010/main" val="462140275"/>
              </p:ext>
            </p:extLst>
          </p:nvPr>
        </p:nvGraphicFramePr>
        <p:xfrm>
          <a:off x="6744444" y="3682543"/>
          <a:ext cx="4725917" cy="2197559"/>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1453612001"/>
                    </a:ext>
                  </a:extLst>
                </a:gridCol>
                <a:gridCol w="685604">
                  <a:extLst>
                    <a:ext uri="{9D8B030D-6E8A-4147-A177-3AD203B41FA5}">
                      <a16:colId xmlns:a16="http://schemas.microsoft.com/office/drawing/2014/main" val="566359689"/>
                    </a:ext>
                  </a:extLst>
                </a:gridCol>
                <a:gridCol w="777813">
                  <a:extLst>
                    <a:ext uri="{9D8B030D-6E8A-4147-A177-3AD203B41FA5}">
                      <a16:colId xmlns:a16="http://schemas.microsoft.com/office/drawing/2014/main" val="418176542"/>
                    </a:ext>
                  </a:extLst>
                </a:gridCol>
                <a:gridCol w="615768">
                  <a:extLst>
                    <a:ext uri="{9D8B030D-6E8A-4147-A177-3AD203B41FA5}">
                      <a16:colId xmlns:a16="http://schemas.microsoft.com/office/drawing/2014/main" val="1381227373"/>
                    </a:ext>
                  </a:extLst>
                </a:gridCol>
                <a:gridCol w="561754">
                  <a:extLst>
                    <a:ext uri="{9D8B030D-6E8A-4147-A177-3AD203B41FA5}">
                      <a16:colId xmlns:a16="http://schemas.microsoft.com/office/drawing/2014/main" val="1623764247"/>
                    </a:ext>
                  </a:extLst>
                </a:gridCol>
                <a:gridCol w="541259">
                  <a:extLst>
                    <a:ext uri="{9D8B030D-6E8A-4147-A177-3AD203B41FA5}">
                      <a16:colId xmlns:a16="http://schemas.microsoft.com/office/drawing/2014/main" val="1091310737"/>
                    </a:ext>
                  </a:extLst>
                </a:gridCol>
              </a:tblGrid>
              <a:tr h="321127">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81008599"/>
                  </a:ext>
                </a:extLst>
              </a:tr>
              <a:tr h="33718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176245807"/>
                  </a:ext>
                </a:extLst>
              </a:tr>
              <a:tr h="38481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022427312"/>
                  </a:ext>
                </a:extLst>
              </a:tr>
              <a:tr h="38481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802779270"/>
                  </a:ext>
                </a:extLst>
              </a:tr>
              <a:tr h="38481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2 300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286294017"/>
                  </a:ext>
                </a:extLst>
              </a:tr>
              <a:tr h="38481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60948823"/>
                  </a:ext>
                </a:extLst>
              </a:tr>
            </a:tbl>
          </a:graphicData>
        </a:graphic>
      </p:graphicFrame>
      <p:graphicFrame>
        <p:nvGraphicFramePr>
          <p:cNvPr id="12" name="Diagram 3">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452734322"/>
              </p:ext>
            </p:extLst>
          </p:nvPr>
        </p:nvGraphicFramePr>
        <p:xfrm>
          <a:off x="721637" y="2014142"/>
          <a:ext cx="5600968" cy="36780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816788" y="233985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816788" y="231530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68237" y="479810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95343"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kv1</a:t>
            </a:r>
            <a:endParaRPr lang="sv-SE" sz="1400" dirty="0"/>
          </a:p>
        </p:txBody>
      </p:sp>
      <p:graphicFrame>
        <p:nvGraphicFramePr>
          <p:cNvPr id="29" name="Tabell 28">
            <a:extLst>
              <a:ext uri="{FF2B5EF4-FFF2-40B4-BE49-F238E27FC236}">
                <a16:creationId xmlns:a16="http://schemas.microsoft.com/office/drawing/2014/main" id="{50030C4F-8188-46CD-95FC-4C74672A23E5}"/>
              </a:ext>
            </a:extLst>
          </p:cNvPr>
          <p:cNvGraphicFramePr>
            <a:graphicFrameLocks noGrp="1"/>
          </p:cNvGraphicFramePr>
          <p:nvPr>
            <p:extLst>
              <p:ext uri="{D42A27DB-BD31-4B8C-83A1-F6EECF244321}">
                <p14:modId xmlns:p14="http://schemas.microsoft.com/office/powerpoint/2010/main" val="3787233565"/>
              </p:ext>
            </p:extLst>
          </p:nvPr>
        </p:nvGraphicFramePr>
        <p:xfrm>
          <a:off x="6818214" y="2539253"/>
          <a:ext cx="4733182" cy="2174103"/>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6">
                  <a:extLst>
                    <a:ext uri="{9D8B030D-6E8A-4147-A177-3AD203B41FA5}">
                      <a16:colId xmlns:a16="http://schemas.microsoft.com/office/drawing/2014/main" val="3235649811"/>
                    </a:ext>
                  </a:extLst>
                </a:gridCol>
                <a:gridCol w="606405">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Södermanlands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Eskilstuna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A173649D-2B56-416D-B2BC-3EE9F096DA69}"/>
              </a:ext>
            </a:extLst>
          </p:cNvPr>
          <p:cNvSpPr txBox="1"/>
          <p:nvPr/>
        </p:nvSpPr>
        <p:spPr>
          <a:xfrm>
            <a:off x="10392424" y="498277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4" name="Diagram 3">
            <a:extLst>
              <a:ext uri="{FF2B5EF4-FFF2-40B4-BE49-F238E27FC236}">
                <a16:creationId xmlns:a16="http://schemas.microsoft.com/office/drawing/2014/main" id="{8D432EFD-8918-415F-8E75-5A35AE9521D2}"/>
              </a:ext>
            </a:extLst>
          </p:cNvPr>
          <p:cNvGraphicFramePr>
            <a:graphicFrameLocks/>
          </p:cNvGraphicFramePr>
          <p:nvPr>
            <p:extLst>
              <p:ext uri="{D42A27DB-BD31-4B8C-83A1-F6EECF244321}">
                <p14:modId xmlns:p14="http://schemas.microsoft.com/office/powerpoint/2010/main" val="3702064505"/>
              </p:ext>
            </p:extLst>
          </p:nvPr>
        </p:nvGraphicFramePr>
        <p:xfrm>
          <a:off x="717550" y="2235941"/>
          <a:ext cx="5895343" cy="34498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F9D84AFF-811B-4A83-B635-99CD17748DAB}"/>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322958373"/>
              </p:ext>
            </p:extLst>
          </p:nvPr>
        </p:nvGraphicFramePr>
        <p:xfrm>
          <a:off x="6096000" y="119642"/>
          <a:ext cx="5780442" cy="6511182"/>
        </p:xfrm>
        <a:graphic>
          <a:graphicData uri="http://schemas.openxmlformats.org/drawingml/2006/table">
            <a:tbl>
              <a:tblPr firstRow="1" bandRow="1">
                <a:tableStyleId>{5C22544A-7EE6-4342-B048-85BDC9FD1C3A}</a:tableStyleId>
              </a:tblPr>
              <a:tblGrid>
                <a:gridCol w="1245430">
                  <a:extLst>
                    <a:ext uri="{9D8B030D-6E8A-4147-A177-3AD203B41FA5}">
                      <a16:colId xmlns:a16="http://schemas.microsoft.com/office/drawing/2014/main" val="452260278"/>
                    </a:ext>
                  </a:extLst>
                </a:gridCol>
                <a:gridCol w="977817">
                  <a:extLst>
                    <a:ext uri="{9D8B030D-6E8A-4147-A177-3AD203B41FA5}">
                      <a16:colId xmlns:a16="http://schemas.microsoft.com/office/drawing/2014/main" val="1889858293"/>
                    </a:ext>
                  </a:extLst>
                </a:gridCol>
                <a:gridCol w="1287143">
                  <a:extLst>
                    <a:ext uri="{9D8B030D-6E8A-4147-A177-3AD203B41FA5}">
                      <a16:colId xmlns:a16="http://schemas.microsoft.com/office/drawing/2014/main" val="1671515360"/>
                    </a:ext>
                  </a:extLst>
                </a:gridCol>
                <a:gridCol w="1135026">
                  <a:extLst>
                    <a:ext uri="{9D8B030D-6E8A-4147-A177-3AD203B41FA5}">
                      <a16:colId xmlns:a16="http://schemas.microsoft.com/office/drawing/2014/main" val="2818758293"/>
                    </a:ext>
                  </a:extLst>
                </a:gridCol>
                <a:gridCol w="1135026">
                  <a:extLst>
                    <a:ext uri="{9D8B030D-6E8A-4147-A177-3AD203B41FA5}">
                      <a16:colId xmlns:a16="http://schemas.microsoft.com/office/drawing/2014/main" val="1186767086"/>
                    </a:ext>
                  </a:extLst>
                </a:gridCol>
              </a:tblGrid>
              <a:tr h="29192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36296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7440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2151">
                <a:tc>
                  <a:txBody>
                    <a:bodyPr/>
                    <a:lstStyle/>
                    <a:p>
                      <a:pPr algn="l" rtl="0" fontAlgn="ctr"/>
                      <a:r>
                        <a:rPr lang="sv-SE" sz="800" b="1" i="0" u="none" strike="noStrike">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293360832"/>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9525621"/>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947986397"/>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325918200"/>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3944598109"/>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208508909"/>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121273573"/>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084239425"/>
                  </a:ext>
                </a:extLst>
              </a:tr>
              <a:tr h="548860">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Södermanlands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himmel, utomhus&#10;&#10;Automatiskt genererad beskrivning">
            <a:extLst>
              <a:ext uri="{FF2B5EF4-FFF2-40B4-BE49-F238E27FC236}">
                <a16:creationId xmlns:a16="http://schemas.microsoft.com/office/drawing/2014/main" id="{57B83E83-90A5-4B6A-BA1C-4CFC13094D5F}"/>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281039675"/>
              </p:ext>
            </p:extLst>
          </p:nvPr>
        </p:nvGraphicFramePr>
        <p:xfrm>
          <a:off x="6167438" y="106615"/>
          <a:ext cx="5779583" cy="6535943"/>
        </p:xfrm>
        <a:graphic>
          <a:graphicData uri="http://schemas.openxmlformats.org/drawingml/2006/table">
            <a:tbl>
              <a:tblPr firstRow="1" bandRow="1">
                <a:tableStyleId>{5C22544A-7EE6-4342-B048-85BDC9FD1C3A}</a:tableStyleId>
              </a:tblPr>
              <a:tblGrid>
                <a:gridCol w="1245245">
                  <a:extLst>
                    <a:ext uri="{9D8B030D-6E8A-4147-A177-3AD203B41FA5}">
                      <a16:colId xmlns:a16="http://schemas.microsoft.com/office/drawing/2014/main" val="452260278"/>
                    </a:ext>
                  </a:extLst>
                </a:gridCol>
                <a:gridCol w="977671">
                  <a:extLst>
                    <a:ext uri="{9D8B030D-6E8A-4147-A177-3AD203B41FA5}">
                      <a16:colId xmlns:a16="http://schemas.microsoft.com/office/drawing/2014/main" val="1889858293"/>
                    </a:ext>
                  </a:extLst>
                </a:gridCol>
                <a:gridCol w="1286951">
                  <a:extLst>
                    <a:ext uri="{9D8B030D-6E8A-4147-A177-3AD203B41FA5}">
                      <a16:colId xmlns:a16="http://schemas.microsoft.com/office/drawing/2014/main" val="1671515360"/>
                    </a:ext>
                  </a:extLst>
                </a:gridCol>
                <a:gridCol w="1134858">
                  <a:extLst>
                    <a:ext uri="{9D8B030D-6E8A-4147-A177-3AD203B41FA5}">
                      <a16:colId xmlns:a16="http://schemas.microsoft.com/office/drawing/2014/main" val="2818758293"/>
                    </a:ext>
                  </a:extLst>
                </a:gridCol>
                <a:gridCol w="1134858">
                  <a:extLst>
                    <a:ext uri="{9D8B030D-6E8A-4147-A177-3AD203B41FA5}">
                      <a16:colId xmlns:a16="http://schemas.microsoft.com/office/drawing/2014/main" val="2585109716"/>
                    </a:ext>
                  </a:extLst>
                </a:gridCol>
              </a:tblGrid>
              <a:tr h="38420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37911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2078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2022 kv1</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2022 kv1</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39179">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12 901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5851">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545851">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545851">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3 412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extLst>
                  <a:ext uri="{0D108BD9-81ED-4DB2-BD59-A6C34878D82A}">
                    <a16:rowId xmlns:a16="http://schemas.microsoft.com/office/drawing/2014/main" val="1947986397"/>
                  </a:ext>
                </a:extLst>
              </a:tr>
              <a:tr h="545851">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545851">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545851">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545851">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5 069</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35</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545851">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1 290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545851">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0D083F9-8538-4369-A435-E7763B6E6547}"/>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18DE41FB-9368-4409-9A56-9F564C8A53F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635663188"/>
              </p:ext>
            </p:extLst>
          </p:nvPr>
        </p:nvGraphicFramePr>
        <p:xfrm>
          <a:off x="6167440" y="106613"/>
          <a:ext cx="5771036" cy="6544262"/>
        </p:xfrm>
        <a:graphic>
          <a:graphicData uri="http://schemas.openxmlformats.org/drawingml/2006/table">
            <a:tbl>
              <a:tblPr firstRow="1" bandRow="1">
                <a:tableStyleId>{5C22544A-7EE6-4342-B048-85BDC9FD1C3A}</a:tableStyleId>
              </a:tblPr>
              <a:tblGrid>
                <a:gridCol w="1239983">
                  <a:extLst>
                    <a:ext uri="{9D8B030D-6E8A-4147-A177-3AD203B41FA5}">
                      <a16:colId xmlns:a16="http://schemas.microsoft.com/office/drawing/2014/main" val="452260278"/>
                    </a:ext>
                  </a:extLst>
                </a:gridCol>
                <a:gridCol w="973541">
                  <a:extLst>
                    <a:ext uri="{9D8B030D-6E8A-4147-A177-3AD203B41FA5}">
                      <a16:colId xmlns:a16="http://schemas.microsoft.com/office/drawing/2014/main" val="1889858293"/>
                    </a:ext>
                  </a:extLst>
                </a:gridCol>
                <a:gridCol w="1206643">
                  <a:extLst>
                    <a:ext uri="{9D8B030D-6E8A-4147-A177-3AD203B41FA5}">
                      <a16:colId xmlns:a16="http://schemas.microsoft.com/office/drawing/2014/main" val="1671515360"/>
                    </a:ext>
                  </a:extLst>
                </a:gridCol>
                <a:gridCol w="1183370">
                  <a:extLst>
                    <a:ext uri="{9D8B030D-6E8A-4147-A177-3AD203B41FA5}">
                      <a16:colId xmlns:a16="http://schemas.microsoft.com/office/drawing/2014/main" val="2818758293"/>
                    </a:ext>
                  </a:extLst>
                </a:gridCol>
                <a:gridCol w="1167499">
                  <a:extLst>
                    <a:ext uri="{9D8B030D-6E8A-4147-A177-3AD203B41FA5}">
                      <a16:colId xmlns:a16="http://schemas.microsoft.com/office/drawing/2014/main" val="3070896393"/>
                    </a:ext>
                  </a:extLst>
                </a:gridCol>
              </a:tblGrid>
              <a:tr h="38903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4511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1301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33052">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13 681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39649">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93360832"/>
                  </a:ext>
                </a:extLst>
              </a:tr>
              <a:tr h="539649">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559525621"/>
                  </a:ext>
                </a:extLst>
              </a:tr>
              <a:tr h="539649">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2 258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539649">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2325918200"/>
                  </a:ext>
                </a:extLst>
              </a:tr>
              <a:tr h="539649">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944598109"/>
                  </a:ext>
                </a:extLst>
              </a:tr>
              <a:tr h="539649">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1 519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208508909"/>
                  </a:ext>
                </a:extLst>
              </a:tr>
              <a:tr h="539649">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6 406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121273573"/>
                  </a:ext>
                </a:extLst>
              </a:tr>
              <a:tr h="539649">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539649">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himmel, utomhus&#10;&#10;Automatiskt genererad beskrivning">
            <a:extLst>
              <a:ext uri="{FF2B5EF4-FFF2-40B4-BE49-F238E27FC236}">
                <a16:creationId xmlns:a16="http://schemas.microsoft.com/office/drawing/2014/main" id="{F91E08CF-99DF-4454-9BD7-984120A69195}"/>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084345860"/>
              </p:ext>
            </p:extLst>
          </p:nvPr>
        </p:nvGraphicFramePr>
        <p:xfrm>
          <a:off x="6167438" y="106614"/>
          <a:ext cx="5813765" cy="6521659"/>
        </p:xfrm>
        <a:graphic>
          <a:graphicData uri="http://schemas.openxmlformats.org/drawingml/2006/table">
            <a:tbl>
              <a:tblPr firstRow="1" bandRow="1">
                <a:tableStyleId>{5C22544A-7EE6-4342-B048-85BDC9FD1C3A}</a:tableStyleId>
              </a:tblPr>
              <a:tblGrid>
                <a:gridCol w="1284333">
                  <a:extLst>
                    <a:ext uri="{9D8B030D-6E8A-4147-A177-3AD203B41FA5}">
                      <a16:colId xmlns:a16="http://schemas.microsoft.com/office/drawing/2014/main" val="452260278"/>
                    </a:ext>
                  </a:extLst>
                </a:gridCol>
                <a:gridCol w="1008360">
                  <a:extLst>
                    <a:ext uri="{9D8B030D-6E8A-4147-A177-3AD203B41FA5}">
                      <a16:colId xmlns:a16="http://schemas.microsoft.com/office/drawing/2014/main" val="1889858293"/>
                    </a:ext>
                  </a:extLst>
                </a:gridCol>
                <a:gridCol w="1249801">
                  <a:extLst>
                    <a:ext uri="{9D8B030D-6E8A-4147-A177-3AD203B41FA5}">
                      <a16:colId xmlns:a16="http://schemas.microsoft.com/office/drawing/2014/main" val="1671515360"/>
                    </a:ext>
                  </a:extLst>
                </a:gridCol>
                <a:gridCol w="1103228">
                  <a:extLst>
                    <a:ext uri="{9D8B030D-6E8A-4147-A177-3AD203B41FA5}">
                      <a16:colId xmlns:a16="http://schemas.microsoft.com/office/drawing/2014/main" val="2818758293"/>
                    </a:ext>
                  </a:extLst>
                </a:gridCol>
                <a:gridCol w="1168043">
                  <a:extLst>
                    <a:ext uri="{9D8B030D-6E8A-4147-A177-3AD203B41FA5}">
                      <a16:colId xmlns:a16="http://schemas.microsoft.com/office/drawing/2014/main" val="1452816917"/>
                    </a:ext>
                  </a:extLst>
                </a:gridCol>
              </a:tblGrid>
              <a:tr h="3670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25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9940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3206">
                <a:tc>
                  <a:txBody>
                    <a:bodyPr/>
                    <a:lstStyle/>
                    <a:p>
                      <a:pPr algn="l" rtl="0" fontAlgn="ctr"/>
                      <a:r>
                        <a:rPr lang="sv-SE" sz="800" b="1" i="0" u="none" strike="noStrike" dirty="0">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302 167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107 708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112</a:t>
                      </a:r>
                    </a:p>
                  </a:txBody>
                  <a:tcPr marL="9525" marR="9525" marT="9525" marB="0" anchor="ctr"/>
                </a:tc>
                <a:extLst>
                  <a:ext uri="{0D108BD9-81ED-4DB2-BD59-A6C34878D82A}">
                    <a16:rowId xmlns:a16="http://schemas.microsoft.com/office/drawing/2014/main" val="293360832"/>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9 064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1559525621"/>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11 524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57 773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2325918200"/>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12 159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3944598109"/>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16 281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34 672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38 297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230</a:t>
                      </a:r>
                    </a:p>
                  </a:txBody>
                  <a:tcPr marL="9525" marR="9525" marT="9525" marB="0" anchor="ctr"/>
                </a:tc>
                <a:extLst>
                  <a:ext uri="{0D108BD9-81ED-4DB2-BD59-A6C34878D82A}">
                    <a16:rowId xmlns:a16="http://schemas.microsoft.com/office/drawing/2014/main" val="1084239425"/>
                  </a:ext>
                </a:extLst>
              </a:tr>
              <a:tr h="549928">
                <a:tc>
                  <a:txBody>
                    <a:bodyPr/>
                    <a:lstStyle/>
                    <a:p>
                      <a:pPr algn="l" rtl="0" fontAlgn="ctr"/>
                      <a:r>
                        <a:rPr lang="sv-SE" sz="800" b="0" i="0" u="none" strike="noStrike" dirty="0">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14 689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himmel, utomhus&#10;&#10;Automatiskt genererad beskrivning">
            <a:extLst>
              <a:ext uri="{FF2B5EF4-FFF2-40B4-BE49-F238E27FC236}">
                <a16:creationId xmlns:a16="http://schemas.microsoft.com/office/drawing/2014/main" id="{B51AE484-440E-46A4-B958-D0DBA7E6D9D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863926386"/>
              </p:ext>
            </p:extLst>
          </p:nvPr>
        </p:nvGraphicFramePr>
        <p:xfrm>
          <a:off x="6164962" y="106615"/>
          <a:ext cx="4871338" cy="6535937"/>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6852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450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1427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44742">
                <a:tc>
                  <a:txBody>
                    <a:bodyPr/>
                    <a:lstStyle/>
                    <a:p>
                      <a:pPr algn="l" rtl="0" fontAlgn="ctr"/>
                      <a:r>
                        <a:rPr lang="sv-SE" sz="800" b="1" i="0" u="none" strike="noStrike" dirty="0">
                          <a:solidFill>
                            <a:srgbClr val="000000"/>
                          </a:solidFill>
                          <a:effectLst/>
                          <a:latin typeface="Futura Std Book" panose="020B0502020204020303" pitchFamily="34" charset="0"/>
                        </a:rPr>
                        <a:t>Södermanlands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37</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tc>
                <a:extLst>
                  <a:ext uri="{0D108BD9-81ED-4DB2-BD59-A6C34878D82A}">
                    <a16:rowId xmlns:a16="http://schemas.microsoft.com/office/drawing/2014/main" val="293360832"/>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1559525621"/>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1947986397"/>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325918200"/>
                  </a:ext>
                </a:extLst>
              </a:tr>
              <a:tr h="551482">
                <a:tc>
                  <a:txBody>
                    <a:bodyPr/>
                    <a:lstStyle/>
                    <a:p>
                      <a:pPr algn="l" rtl="0" fontAlgn="ctr"/>
                      <a:r>
                        <a:rPr lang="sv-SE" sz="800" b="0" i="0" u="none" strike="noStrike" dirty="0">
                          <a:solidFill>
                            <a:srgbClr val="000000"/>
                          </a:solidFill>
                          <a:effectLst/>
                          <a:latin typeface="Futura Std Book" panose="020B0502020204020303" pitchFamily="34" charset="0"/>
                        </a:rPr>
                        <a:t>Nyköping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3944598109"/>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80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551482">
                <a:tc>
                  <a:txBody>
                    <a:bodyPr/>
                    <a:lstStyle/>
                    <a:p>
                      <a:pPr algn="l" rtl="0" fontAlgn="ctr"/>
                      <a:r>
                        <a:rPr lang="sv-SE" sz="800" b="0" i="0" u="none" strike="noStrike" dirty="0">
                          <a:solidFill>
                            <a:srgbClr val="000000"/>
                          </a:solidFill>
                          <a:effectLst/>
                          <a:latin typeface="Futura Std Book" panose="020B0502020204020303" pitchFamily="34" charset="0"/>
                        </a:rPr>
                        <a:t>Strängnäs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121273573"/>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1084239425"/>
                  </a:ext>
                </a:extLst>
              </a:tr>
              <a:tr h="551482">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80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8536" y="0"/>
            <a:ext cx="5723466"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393253" y="1628776"/>
            <a:ext cx="5494799" cy="3985812"/>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smtClean="0">
                <a:solidFill>
                  <a:schemeClr val="bg1"/>
                </a:solidFill>
              </a:rPr>
              <a:t>Viktor Gustafsson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4304" y="316773"/>
            <a:ext cx="576532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68536" y="0"/>
            <a:ext cx="5808555"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2592</TotalTime>
  <Words>3012</Words>
  <Application>Microsoft Office PowerPoint</Application>
  <PresentationFormat>Bredbild</PresentationFormat>
  <Paragraphs>1148</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Tydlig 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593</cp:revision>
  <cp:lastPrinted>2022-06-27T13:41:49Z</cp:lastPrinted>
  <dcterms:created xsi:type="dcterms:W3CDTF">2019-04-29T08:02:07Z</dcterms:created>
  <dcterms:modified xsi:type="dcterms:W3CDTF">2022-06-29T12:00:20Z</dcterms:modified>
</cp:coreProperties>
</file>