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69" r:id="rId2"/>
    <p:sldId id="308" r:id="rId3"/>
    <p:sldId id="347" r:id="rId4"/>
    <p:sldId id="351" r:id="rId5"/>
    <p:sldId id="372" r:id="rId6"/>
    <p:sldId id="373" r:id="rId7"/>
    <p:sldId id="354" r:id="rId8"/>
    <p:sldId id="374" r:id="rId9"/>
    <p:sldId id="375" r:id="rId10"/>
    <p:sldId id="358" r:id="rId11"/>
    <p:sldId id="359" r:id="rId12"/>
    <p:sldId id="379" r:id="rId13"/>
    <p:sldId id="380" r:id="rId14"/>
    <p:sldId id="376" r:id="rId15"/>
    <p:sldId id="377" r:id="rId16"/>
    <p:sldId id="378" r:id="rId17"/>
    <p:sldId id="316" r:id="rId18"/>
    <p:sldId id="363" r:id="rId19"/>
    <p:sldId id="364" r:id="rId20"/>
    <p:sldId id="365" r:id="rId21"/>
    <p:sldId id="366" r:id="rId22"/>
    <p:sldId id="367"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51"/>
            <p14:sldId id="372"/>
            <p14:sldId id="373"/>
            <p14:sldId id="354"/>
            <p14:sldId id="374"/>
            <p14:sldId id="375"/>
            <p14:sldId id="358"/>
            <p14:sldId id="359"/>
            <p14:sldId id="379"/>
            <p14:sldId id="380"/>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3808A4-ACDE-016B-D1E4-DBD7B3BC39E2}" name="Maria Kalmeus" initials="MK" userId="S::maria.kalmeus@datainsamling.se::3a36a153-18d6-45f0-b0df-d58fd4b4066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7" autoAdjust="0"/>
    <p:restoredTop sz="94660"/>
  </p:normalViewPr>
  <p:slideViewPr>
    <p:cSldViewPr snapToGrid="0">
      <p:cViewPr varScale="1">
        <p:scale>
          <a:sx n="61" d="100"/>
          <a:sy n="61" d="100"/>
        </p:scale>
        <p:origin x="572" y="4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3.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5.xlsx" TargetMode="External"/><Relationship Id="rId2" Type="http://schemas.microsoft.com/office/2011/relationships/chartColorStyle" Target="colors2.xml"/><Relationship Id="rId1" Type="http://schemas.microsoft.com/office/2011/relationships/chartStyle" Target="style2.xm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334.5</c:v>
                </c:pt>
                <c:pt idx="1">
                  <c:v>333.25</c:v>
                </c:pt>
                <c:pt idx="2">
                  <c:v>338.5</c:v>
                </c:pt>
                <c:pt idx="3">
                  <c:v>330.75</c:v>
                </c:pt>
                <c:pt idx="4">
                  <c:v>338.25</c:v>
                </c:pt>
                <c:pt idx="5">
                  <c:v>336.5</c:v>
                </c:pt>
                <c:pt idx="6">
                  <c:v>334.5</c:v>
                </c:pt>
                <c:pt idx="7">
                  <c:v>325.75</c:v>
                </c:pt>
                <c:pt idx="8">
                  <c:v>322.25</c:v>
                </c:pt>
                <c:pt idx="9">
                  <c:v>336.5</c:v>
                </c:pt>
                <c:pt idx="10">
                  <c:v>337.25</c:v>
                </c:pt>
                <c:pt idx="11">
                  <c:v>348.5</c:v>
                </c:pt>
                <c:pt idx="12">
                  <c:v>351.25</c:v>
                </c:pt>
                <c:pt idx="13">
                  <c:v>342.5</c:v>
                </c:pt>
                <c:pt idx="14">
                  <c:v>361</c:v>
                </c:pt>
                <c:pt idx="15">
                  <c:v>369</c:v>
                </c:pt>
                <c:pt idx="16">
                  <c:v>383.5</c:v>
                </c:pt>
                <c:pt idx="17">
                  <c:v>389.25</c:v>
                </c:pt>
                <c:pt idx="18">
                  <c:v>385.75</c:v>
                </c:pt>
                <c:pt idx="19">
                  <c:v>405.75</c:v>
                </c:pt>
                <c:pt idx="20">
                  <c:v>393.75</c:v>
                </c:pt>
                <c:pt idx="21">
                  <c:v>406.5</c:v>
                </c:pt>
                <c:pt idx="22">
                  <c:v>414</c:v>
                </c:pt>
                <c:pt idx="23">
                  <c:v>389</c:v>
                </c:pt>
                <c:pt idx="24">
                  <c:v>403.75</c:v>
                </c:pt>
                <c:pt idx="25">
                  <c:v>379.25</c:v>
                </c:pt>
                <c:pt idx="26">
                  <c:v>355.25</c:v>
                </c:pt>
                <c:pt idx="27">
                  <c:v>362</c:v>
                </c:pt>
                <c:pt idx="28">
                  <c:v>346.75</c:v>
                </c:pt>
                <c:pt idx="29">
                  <c:v>363.25</c:v>
                </c:pt>
                <c:pt idx="30">
                  <c:v>364</c:v>
                </c:pt>
                <c:pt idx="31">
                  <c:v>370.5</c:v>
                </c:pt>
                <c:pt idx="32">
                  <c:v>378.5</c:v>
                </c:pt>
                <c:pt idx="33">
                  <c:v>387.5</c:v>
                </c:pt>
                <c:pt idx="34">
                  <c:v>414.25</c:v>
                </c:pt>
                <c:pt idx="35">
                  <c:v>432.75</c:v>
                </c:pt>
                <c:pt idx="36">
                  <c:v>438.75</c:v>
                </c:pt>
                <c:pt idx="37">
                  <c:v>435.5</c:v>
                </c:pt>
                <c:pt idx="38">
                  <c:v>457</c:v>
                </c:pt>
                <c:pt idx="39">
                  <c:v>455</c:v>
                </c:pt>
                <c:pt idx="40">
                  <c:v>451.5</c:v>
                </c:pt>
              </c:numCache>
            </c:numRef>
          </c:val>
          <c:smooth val="0"/>
          <c:extLst>
            <c:ext xmlns:c16="http://schemas.microsoft.com/office/drawing/2014/chart" uri="{C3380CC4-5D6E-409C-BE32-E72D297353CC}">
              <c16:uniqueId val="{00000000-11A4-4C5B-B709-E3EA459C06DE}"/>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124</c:v>
                </c:pt>
                <c:pt idx="1">
                  <c:v>126.25</c:v>
                </c:pt>
                <c:pt idx="2">
                  <c:v>126.25</c:v>
                </c:pt>
                <c:pt idx="3">
                  <c:v>120</c:v>
                </c:pt>
                <c:pt idx="4">
                  <c:v>122.5</c:v>
                </c:pt>
                <c:pt idx="5">
                  <c:v>119.5</c:v>
                </c:pt>
                <c:pt idx="6">
                  <c:v>121.5</c:v>
                </c:pt>
                <c:pt idx="7">
                  <c:v>117.25</c:v>
                </c:pt>
                <c:pt idx="8">
                  <c:v>113.25</c:v>
                </c:pt>
                <c:pt idx="9">
                  <c:v>115</c:v>
                </c:pt>
                <c:pt idx="10">
                  <c:v>115</c:v>
                </c:pt>
                <c:pt idx="11">
                  <c:v>117.5</c:v>
                </c:pt>
                <c:pt idx="12">
                  <c:v>124</c:v>
                </c:pt>
                <c:pt idx="13">
                  <c:v>125.5</c:v>
                </c:pt>
                <c:pt idx="14">
                  <c:v>129.75</c:v>
                </c:pt>
                <c:pt idx="15">
                  <c:v>126.75</c:v>
                </c:pt>
                <c:pt idx="16">
                  <c:v>128.5</c:v>
                </c:pt>
                <c:pt idx="17">
                  <c:v>129.25</c:v>
                </c:pt>
                <c:pt idx="18">
                  <c:v>128.5</c:v>
                </c:pt>
                <c:pt idx="19">
                  <c:v>144.25</c:v>
                </c:pt>
                <c:pt idx="20">
                  <c:v>140</c:v>
                </c:pt>
                <c:pt idx="21">
                  <c:v>144.25</c:v>
                </c:pt>
                <c:pt idx="22">
                  <c:v>146.75</c:v>
                </c:pt>
                <c:pt idx="23">
                  <c:v>136</c:v>
                </c:pt>
                <c:pt idx="24">
                  <c:v>142.5</c:v>
                </c:pt>
                <c:pt idx="25">
                  <c:v>137.5</c:v>
                </c:pt>
                <c:pt idx="26">
                  <c:v>123.5</c:v>
                </c:pt>
                <c:pt idx="27">
                  <c:v>128.5</c:v>
                </c:pt>
                <c:pt idx="28">
                  <c:v>120.75</c:v>
                </c:pt>
                <c:pt idx="29">
                  <c:v>124.25</c:v>
                </c:pt>
                <c:pt idx="30">
                  <c:v>129.25</c:v>
                </c:pt>
                <c:pt idx="31">
                  <c:v>125.75</c:v>
                </c:pt>
                <c:pt idx="32">
                  <c:v>124.75</c:v>
                </c:pt>
                <c:pt idx="33">
                  <c:v>127</c:v>
                </c:pt>
                <c:pt idx="34">
                  <c:v>141</c:v>
                </c:pt>
                <c:pt idx="35">
                  <c:v>157</c:v>
                </c:pt>
                <c:pt idx="36">
                  <c:v>161</c:v>
                </c:pt>
                <c:pt idx="37">
                  <c:v>160.5</c:v>
                </c:pt>
                <c:pt idx="38">
                  <c:v>158.75</c:v>
                </c:pt>
                <c:pt idx="39">
                  <c:v>150.25</c:v>
                </c:pt>
                <c:pt idx="40">
                  <c:v>149.5</c:v>
                </c:pt>
              </c:numCache>
            </c:numRef>
          </c:val>
          <c:smooth val="0"/>
          <c:extLst>
            <c:ext xmlns:c16="http://schemas.microsoft.com/office/drawing/2014/chart" uri="{C3380CC4-5D6E-409C-BE32-E72D297353CC}">
              <c16:uniqueId val="{00000001-11A4-4C5B-B709-E3EA459C06D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40.25</c:v>
                </c:pt>
                <c:pt idx="1">
                  <c:v>42</c:v>
                </c:pt>
                <c:pt idx="2">
                  <c:v>43</c:v>
                </c:pt>
                <c:pt idx="3">
                  <c:v>39.25</c:v>
                </c:pt>
                <c:pt idx="4">
                  <c:v>42.5</c:v>
                </c:pt>
                <c:pt idx="5">
                  <c:v>41.25</c:v>
                </c:pt>
                <c:pt idx="6">
                  <c:v>41.75</c:v>
                </c:pt>
                <c:pt idx="7">
                  <c:v>42.5</c:v>
                </c:pt>
                <c:pt idx="8">
                  <c:v>39.25</c:v>
                </c:pt>
                <c:pt idx="9">
                  <c:v>37</c:v>
                </c:pt>
                <c:pt idx="10">
                  <c:v>38.25</c:v>
                </c:pt>
                <c:pt idx="11">
                  <c:v>40.25</c:v>
                </c:pt>
                <c:pt idx="12">
                  <c:v>40</c:v>
                </c:pt>
                <c:pt idx="13">
                  <c:v>37.5</c:v>
                </c:pt>
                <c:pt idx="14">
                  <c:v>35.75</c:v>
                </c:pt>
                <c:pt idx="15">
                  <c:v>34.25</c:v>
                </c:pt>
                <c:pt idx="16">
                  <c:v>30.75</c:v>
                </c:pt>
                <c:pt idx="17">
                  <c:v>33.25</c:v>
                </c:pt>
                <c:pt idx="18">
                  <c:v>35.25</c:v>
                </c:pt>
                <c:pt idx="19">
                  <c:v>34.5</c:v>
                </c:pt>
                <c:pt idx="20">
                  <c:v>38.25</c:v>
                </c:pt>
                <c:pt idx="21">
                  <c:v>37</c:v>
                </c:pt>
                <c:pt idx="22">
                  <c:v>37.25</c:v>
                </c:pt>
                <c:pt idx="23">
                  <c:v>36.75</c:v>
                </c:pt>
                <c:pt idx="24">
                  <c:v>38.5</c:v>
                </c:pt>
                <c:pt idx="25">
                  <c:v>44.75</c:v>
                </c:pt>
                <c:pt idx="26">
                  <c:v>48.75</c:v>
                </c:pt>
                <c:pt idx="27">
                  <c:v>52.25</c:v>
                </c:pt>
                <c:pt idx="28">
                  <c:v>50.25</c:v>
                </c:pt>
                <c:pt idx="29">
                  <c:v>52</c:v>
                </c:pt>
                <c:pt idx="30">
                  <c:v>48.75</c:v>
                </c:pt>
                <c:pt idx="31">
                  <c:v>48</c:v>
                </c:pt>
                <c:pt idx="32">
                  <c:v>54.5</c:v>
                </c:pt>
                <c:pt idx="33">
                  <c:v>50.75</c:v>
                </c:pt>
                <c:pt idx="34">
                  <c:v>50.5</c:v>
                </c:pt>
                <c:pt idx="35">
                  <c:v>50.75</c:v>
                </c:pt>
                <c:pt idx="36">
                  <c:v>44.25</c:v>
                </c:pt>
                <c:pt idx="37">
                  <c:v>42</c:v>
                </c:pt>
                <c:pt idx="38">
                  <c:v>49</c:v>
                </c:pt>
                <c:pt idx="39">
                  <c:v>47</c:v>
                </c:pt>
                <c:pt idx="40">
                  <c:v>48.5</c:v>
                </c:pt>
              </c:numCache>
            </c:numRef>
          </c:val>
          <c:smooth val="0"/>
          <c:extLst>
            <c:ext xmlns:c16="http://schemas.microsoft.com/office/drawing/2014/chart" uri="{C3380CC4-5D6E-409C-BE32-E72D297353CC}">
              <c16:uniqueId val="{00000000-5B65-4DE2-ADCB-5BD724EA1C68}"/>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18</c:v>
                </c:pt>
                <c:pt idx="1">
                  <c:v>18.5</c:v>
                </c:pt>
                <c:pt idx="2">
                  <c:v>18.5</c:v>
                </c:pt>
                <c:pt idx="3">
                  <c:v>19.25</c:v>
                </c:pt>
                <c:pt idx="4">
                  <c:v>18.25</c:v>
                </c:pt>
                <c:pt idx="5">
                  <c:v>16.5</c:v>
                </c:pt>
                <c:pt idx="6">
                  <c:v>15</c:v>
                </c:pt>
                <c:pt idx="7">
                  <c:v>14.25</c:v>
                </c:pt>
                <c:pt idx="8">
                  <c:v>13</c:v>
                </c:pt>
                <c:pt idx="9">
                  <c:v>12.25</c:v>
                </c:pt>
                <c:pt idx="10">
                  <c:v>13.5</c:v>
                </c:pt>
                <c:pt idx="11">
                  <c:v>13.5</c:v>
                </c:pt>
                <c:pt idx="12">
                  <c:v>14.75</c:v>
                </c:pt>
                <c:pt idx="13">
                  <c:v>14.25</c:v>
                </c:pt>
                <c:pt idx="14">
                  <c:v>13.5</c:v>
                </c:pt>
                <c:pt idx="15">
                  <c:v>13.5</c:v>
                </c:pt>
                <c:pt idx="16">
                  <c:v>10.25</c:v>
                </c:pt>
                <c:pt idx="17">
                  <c:v>11.5</c:v>
                </c:pt>
                <c:pt idx="18">
                  <c:v>11.25</c:v>
                </c:pt>
                <c:pt idx="19">
                  <c:v>11</c:v>
                </c:pt>
                <c:pt idx="20">
                  <c:v>13.25</c:v>
                </c:pt>
                <c:pt idx="21">
                  <c:v>13.25</c:v>
                </c:pt>
                <c:pt idx="22">
                  <c:v>13.25</c:v>
                </c:pt>
                <c:pt idx="23">
                  <c:v>13.75</c:v>
                </c:pt>
                <c:pt idx="24">
                  <c:v>14.25</c:v>
                </c:pt>
                <c:pt idx="25">
                  <c:v>17</c:v>
                </c:pt>
                <c:pt idx="26">
                  <c:v>19.5</c:v>
                </c:pt>
                <c:pt idx="27">
                  <c:v>22</c:v>
                </c:pt>
                <c:pt idx="28">
                  <c:v>22</c:v>
                </c:pt>
                <c:pt idx="29">
                  <c:v>22.75</c:v>
                </c:pt>
                <c:pt idx="30">
                  <c:v>21.5</c:v>
                </c:pt>
                <c:pt idx="31">
                  <c:v>20</c:v>
                </c:pt>
                <c:pt idx="32">
                  <c:v>22</c:v>
                </c:pt>
                <c:pt idx="33">
                  <c:v>19.75</c:v>
                </c:pt>
                <c:pt idx="34">
                  <c:v>19.5</c:v>
                </c:pt>
                <c:pt idx="35">
                  <c:v>18.75</c:v>
                </c:pt>
                <c:pt idx="36">
                  <c:v>16.5</c:v>
                </c:pt>
                <c:pt idx="37">
                  <c:v>16</c:v>
                </c:pt>
                <c:pt idx="38">
                  <c:v>19.5</c:v>
                </c:pt>
                <c:pt idx="39">
                  <c:v>18.75</c:v>
                </c:pt>
                <c:pt idx="40">
                  <c:v>18.5</c:v>
                </c:pt>
              </c:numCache>
            </c:numRef>
          </c:val>
          <c:smooth val="0"/>
          <c:extLst>
            <c:ext xmlns:c16="http://schemas.microsoft.com/office/drawing/2014/chart" uri="{C3380CC4-5D6E-409C-BE32-E72D297353CC}">
              <c16:uniqueId val="{00000001-5B65-4DE2-ADCB-5BD724EA1C6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101.22702009405729</c:v>
                </c:pt>
                <c:pt idx="2">
                  <c:v>99.286019666524155</c:v>
                </c:pt>
                <c:pt idx="3">
                  <c:v>98.514322359982899</c:v>
                </c:pt>
                <c:pt idx="4">
                  <c:v>100.81872595126123</c:v>
                </c:pt>
                <c:pt idx="5">
                  <c:v>102.31509191962377</c:v>
                </c:pt>
                <c:pt idx="6">
                  <c:v>100.63488670371954</c:v>
                </c:pt>
                <c:pt idx="7">
                  <c:v>99.602394185549386</c:v>
                </c:pt>
                <c:pt idx="8">
                  <c:v>102.15049166310389</c:v>
                </c:pt>
                <c:pt idx="9">
                  <c:v>104.28815733219325</c:v>
                </c:pt>
                <c:pt idx="10">
                  <c:v>102.02436938862762</c:v>
                </c:pt>
                <c:pt idx="11">
                  <c:v>101.32321504916631</c:v>
                </c:pt>
                <c:pt idx="12">
                  <c:v>103.39033775117572</c:v>
                </c:pt>
                <c:pt idx="13">
                  <c:v>105.26507054296708</c:v>
                </c:pt>
                <c:pt idx="14">
                  <c:v>103.61906797776828</c:v>
                </c:pt>
                <c:pt idx="15">
                  <c:v>102.85164600042754</c:v>
                </c:pt>
                <c:pt idx="16">
                  <c:v>105.48311244121419</c:v>
                </c:pt>
                <c:pt idx="17">
                  <c:v>106.31893971782813</c:v>
                </c:pt>
                <c:pt idx="18">
                  <c:v>105.19238991021804</c:v>
                </c:pt>
                <c:pt idx="19">
                  <c:v>105.26720820863616</c:v>
                </c:pt>
                <c:pt idx="20">
                  <c:v>107.60795211628901</c:v>
                </c:pt>
                <c:pt idx="21">
                  <c:v>109.10218041898247</c:v>
                </c:pt>
                <c:pt idx="22">
                  <c:v>107.42197520307823</c:v>
                </c:pt>
                <c:pt idx="23">
                  <c:v>107.248824283882</c:v>
                </c:pt>
                <c:pt idx="24">
                  <c:v>109.45061992304403</c:v>
                </c:pt>
                <c:pt idx="25">
                  <c:v>110.33775117571612</c:v>
                </c:pt>
                <c:pt idx="26">
                  <c:v>108.82642154766994</c:v>
                </c:pt>
                <c:pt idx="27">
                  <c:v>108.00555793073963</c:v>
                </c:pt>
                <c:pt idx="28">
                  <c:v>109.99358700299273</c:v>
                </c:pt>
                <c:pt idx="29">
                  <c:v>111.13082513894827</c:v>
                </c:pt>
                <c:pt idx="30">
                  <c:v>109.6601111586148</c:v>
                </c:pt>
                <c:pt idx="31">
                  <c:v>108.06968790081231</c:v>
                </c:pt>
                <c:pt idx="32">
                  <c:v>107.90081231295426</c:v>
                </c:pt>
                <c:pt idx="33">
                  <c:v>108.92902949978624</c:v>
                </c:pt>
                <c:pt idx="34">
                  <c:v>108.14236853356135</c:v>
                </c:pt>
                <c:pt idx="35">
                  <c:v>105.20307823856349</c:v>
                </c:pt>
                <c:pt idx="36">
                  <c:v>108.4737067122702</c:v>
                </c:pt>
                <c:pt idx="37">
                  <c:v>110.17742625053441</c:v>
                </c:pt>
                <c:pt idx="38">
                  <c:v>108.6746472851646</c:v>
                </c:pt>
                <c:pt idx="39">
                  <c:v>108.50149636596836</c:v>
                </c:pt>
                <c:pt idx="40">
                  <c:v>111.76357417699872</c:v>
                </c:pt>
              </c:numCache>
            </c:numRef>
          </c:val>
          <c:smooth val="0"/>
          <c:extLst>
            <c:ext xmlns:c16="http://schemas.microsoft.com/office/drawing/2014/chart" uri="{C3380CC4-5D6E-409C-BE32-E72D297353CC}">
              <c16:uniqueId val="{00000000-9018-4CE0-B67A-21B54540EE50}"/>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1-9018-4CE0-B67A-21B54540EE50}"/>
            </c:ext>
          </c:extLst>
        </c:ser>
        <c:ser>
          <c:idx val="2"/>
          <c:order val="2"/>
          <c:tx>
            <c:strRef>
              <c:f>Grafdata!$A$17</c:f>
              <c:strCache>
                <c:ptCount val="1"/>
                <c:pt idx="0">
                  <c:v>Södermanlands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Grafdata!$B$17:$AP$17</c:f>
              <c:numCache>
                <c:formatCode>General</c:formatCode>
                <c:ptCount val="41"/>
                <c:pt idx="0">
                  <c:v>100</c:v>
                </c:pt>
                <c:pt idx="1">
                  <c:v>97.156033820138362</c:v>
                </c:pt>
                <c:pt idx="2">
                  <c:v>94.926979246733282</c:v>
                </c:pt>
                <c:pt idx="3">
                  <c:v>92.006149116064563</c:v>
                </c:pt>
                <c:pt idx="4">
                  <c:v>96.156802459646428</c:v>
                </c:pt>
                <c:pt idx="5">
                  <c:v>99.000768639508067</c:v>
                </c:pt>
                <c:pt idx="6">
                  <c:v>98.539584934665641</c:v>
                </c:pt>
                <c:pt idx="7">
                  <c:v>98.15526518063028</c:v>
                </c:pt>
                <c:pt idx="8">
                  <c:v>99.385088393543427</c:v>
                </c:pt>
                <c:pt idx="9">
                  <c:v>102.61337432744043</c:v>
                </c:pt>
                <c:pt idx="10">
                  <c:v>100</c:v>
                </c:pt>
                <c:pt idx="11">
                  <c:v>100.07686395080707</c:v>
                </c:pt>
                <c:pt idx="12">
                  <c:v>99.538816295157574</c:v>
                </c:pt>
                <c:pt idx="13">
                  <c:v>99.538816295157574</c:v>
                </c:pt>
                <c:pt idx="14">
                  <c:v>98.308993082244427</c:v>
                </c:pt>
                <c:pt idx="15">
                  <c:v>98.616448885472707</c:v>
                </c:pt>
                <c:pt idx="16">
                  <c:v>100.84550345887779</c:v>
                </c:pt>
                <c:pt idx="17">
                  <c:v>101.46041506533436</c:v>
                </c:pt>
                <c:pt idx="18">
                  <c:v>98.385857033051494</c:v>
                </c:pt>
                <c:pt idx="19">
                  <c:v>98.462720983858574</c:v>
                </c:pt>
                <c:pt idx="20">
                  <c:v>103.38201383551115</c:v>
                </c:pt>
                <c:pt idx="21">
                  <c:v>105.99538816295157</c:v>
                </c:pt>
                <c:pt idx="22">
                  <c:v>104.53497309761721</c:v>
                </c:pt>
                <c:pt idx="23">
                  <c:v>103.38201383551115</c:v>
                </c:pt>
                <c:pt idx="24">
                  <c:v>106.30284396617986</c:v>
                </c:pt>
                <c:pt idx="25">
                  <c:v>109.60799385088393</c:v>
                </c:pt>
                <c:pt idx="26">
                  <c:v>103.61260568793236</c:v>
                </c:pt>
                <c:pt idx="27">
                  <c:v>98.15526518063028</c:v>
                </c:pt>
                <c:pt idx="28">
                  <c:v>103.38201383551115</c:v>
                </c:pt>
                <c:pt idx="29">
                  <c:v>106.22598001537278</c:v>
                </c:pt>
                <c:pt idx="30">
                  <c:v>101.61414296694851</c:v>
                </c:pt>
                <c:pt idx="31">
                  <c:v>101.46041506533436</c:v>
                </c:pt>
                <c:pt idx="32">
                  <c:v>97.463489623366641</c:v>
                </c:pt>
                <c:pt idx="33">
                  <c:v>101.15295926210607</c:v>
                </c:pt>
                <c:pt idx="34">
                  <c:v>103.15142198308993</c:v>
                </c:pt>
                <c:pt idx="35">
                  <c:v>99.23136049192928</c:v>
                </c:pt>
                <c:pt idx="36">
                  <c:v>105.76479631053036</c:v>
                </c:pt>
                <c:pt idx="37">
                  <c:v>104.45810914681014</c:v>
                </c:pt>
                <c:pt idx="38">
                  <c:v>100.69177555726364</c:v>
                </c:pt>
                <c:pt idx="39">
                  <c:v>98.616448885472721</c:v>
                </c:pt>
                <c:pt idx="40">
                  <c:v>100.53804765564952</c:v>
                </c:pt>
              </c:numCache>
            </c:numRef>
          </c:val>
          <c:smooth val="0"/>
          <c:extLst>
            <c:ext xmlns:c16="http://schemas.microsoft.com/office/drawing/2014/chart" uri="{C3380CC4-5D6E-409C-BE32-E72D297353CC}">
              <c16:uniqueId val="{00000002-9018-4CE0-B67A-21B54540EE5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77.10180179141642</c:v>
                </c:pt>
                <c:pt idx="2">
                  <c:v>82.785571835337251</c:v>
                </c:pt>
                <c:pt idx="3">
                  <c:v>118.81678905322374</c:v>
                </c:pt>
                <c:pt idx="4">
                  <c:v>102.0173608309221</c:v>
                </c:pt>
                <c:pt idx="5">
                  <c:v>78.807336276758846</c:v>
                </c:pt>
                <c:pt idx="6">
                  <c:v>86.227189412890354</c:v>
                </c:pt>
                <c:pt idx="7">
                  <c:v>122.72585795474195</c:v>
                </c:pt>
                <c:pt idx="8">
                  <c:v>119.23812927248204</c:v>
                </c:pt>
                <c:pt idx="9">
                  <c:v>98.797076555961596</c:v>
                </c:pt>
                <c:pt idx="10">
                  <c:v>117.77871280851211</c:v>
                </c:pt>
                <c:pt idx="11">
                  <c:v>173.18120511372152</c:v>
                </c:pt>
                <c:pt idx="12">
                  <c:v>155.00997152639283</c:v>
                </c:pt>
                <c:pt idx="13">
                  <c:v>128.50300298569402</c:v>
                </c:pt>
                <c:pt idx="14">
                  <c:v>164.63739380036196</c:v>
                </c:pt>
                <c:pt idx="15">
                  <c:v>210.68451934937232</c:v>
                </c:pt>
                <c:pt idx="16">
                  <c:v>203.64104810540999</c:v>
                </c:pt>
                <c:pt idx="17">
                  <c:v>157.1472212295526</c:v>
                </c:pt>
                <c:pt idx="18">
                  <c:v>177.66551004645694</c:v>
                </c:pt>
                <c:pt idx="19">
                  <c:v>221.10505262429825</c:v>
                </c:pt>
                <c:pt idx="20">
                  <c:v>189.54661256297047</c:v>
                </c:pt>
                <c:pt idx="21">
                  <c:v>149.87492362848283</c:v>
                </c:pt>
                <c:pt idx="22">
                  <c:v>176.53636436994938</c:v>
                </c:pt>
                <c:pt idx="23">
                  <c:v>232.95214820109052</c:v>
                </c:pt>
                <c:pt idx="24">
                  <c:v>204.84108960540422</c:v>
                </c:pt>
                <c:pt idx="25">
                  <c:v>149.37404175360533</c:v>
                </c:pt>
                <c:pt idx="26">
                  <c:v>173.47112868456546</c:v>
                </c:pt>
                <c:pt idx="27">
                  <c:v>215.4241645244216</c:v>
                </c:pt>
                <c:pt idx="28">
                  <c:v>171.03242763438504</c:v>
                </c:pt>
                <c:pt idx="29">
                  <c:v>125.90637140189286</c:v>
                </c:pt>
                <c:pt idx="30">
                  <c:v>144.64995907639457</c:v>
                </c:pt>
                <c:pt idx="31">
                  <c:v>204.27449940631953</c:v>
                </c:pt>
                <c:pt idx="32">
                  <c:v>108.36397800500305</c:v>
                </c:pt>
                <c:pt idx="33">
                  <c:v>91.254452603548245</c:v>
                </c:pt>
                <c:pt idx="34">
                  <c:v>145.86383390780085</c:v>
                </c:pt>
                <c:pt idx="35">
                  <c:v>179.18025983607501</c:v>
                </c:pt>
                <c:pt idx="36">
                  <c:v>180.10017637497549</c:v>
                </c:pt>
                <c:pt idx="37">
                  <c:v>169.95112222901079</c:v>
                </c:pt>
                <c:pt idx="38">
                  <c:v>232.73657878658628</c:v>
                </c:pt>
                <c:pt idx="39">
                  <c:v>290.99277208433722</c:v>
                </c:pt>
                <c:pt idx="40">
                  <c:v>311.94969278476486</c:v>
                </c:pt>
              </c:numCache>
            </c:numRef>
          </c:val>
          <c:smooth val="0"/>
          <c:extLst>
            <c:ext xmlns:c16="http://schemas.microsoft.com/office/drawing/2014/chart" uri="{C3380CC4-5D6E-409C-BE32-E72D297353CC}">
              <c16:uniqueId val="{00000000-BD34-470A-8A36-99D83DC0F3E1}"/>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100</c:v>
                </c:pt>
                <c:pt idx="1">
                  <c:v>66.978193146417439</c:v>
                </c:pt>
                <c:pt idx="2">
                  <c:v>83.920440929786722</c:v>
                </c:pt>
                <c:pt idx="3">
                  <c:v>130.93697579678889</c:v>
                </c:pt>
                <c:pt idx="4">
                  <c:v>135.92139947280134</c:v>
                </c:pt>
                <c:pt idx="5">
                  <c:v>76.755331895518808</c:v>
                </c:pt>
                <c:pt idx="6">
                  <c:v>81.595974119338607</c:v>
                </c:pt>
                <c:pt idx="7">
                  <c:v>122.07045291157441</c:v>
                </c:pt>
                <c:pt idx="8">
                  <c:v>124.56266474958063</c:v>
                </c:pt>
                <c:pt idx="9">
                  <c:v>80.70932183081716</c:v>
                </c:pt>
                <c:pt idx="10">
                  <c:v>106.56601965013179</c:v>
                </c:pt>
                <c:pt idx="11">
                  <c:v>213.3956386292835</c:v>
                </c:pt>
                <c:pt idx="12">
                  <c:v>152.76779295470885</c:v>
                </c:pt>
                <c:pt idx="13">
                  <c:v>112.41313203930027</c:v>
                </c:pt>
                <c:pt idx="14">
                  <c:v>175.70093457943926</c:v>
                </c:pt>
                <c:pt idx="15">
                  <c:v>250.46728971962617</c:v>
                </c:pt>
                <c:pt idx="16">
                  <c:v>238.3177570093458</c:v>
                </c:pt>
                <c:pt idx="17">
                  <c:v>153.4387730649413</c:v>
                </c:pt>
                <c:pt idx="18">
                  <c:v>197.34004313443566</c:v>
                </c:pt>
                <c:pt idx="19">
                  <c:v>228.87610831536065</c:v>
                </c:pt>
                <c:pt idx="20">
                  <c:v>209.72921159837048</c:v>
                </c:pt>
                <c:pt idx="21">
                  <c:v>143.18236280853102</c:v>
                </c:pt>
                <c:pt idx="22">
                  <c:v>188.59333812604839</c:v>
                </c:pt>
                <c:pt idx="23">
                  <c:v>247.39995207284926</c:v>
                </c:pt>
                <c:pt idx="24">
                  <c:v>198.70596693026599</c:v>
                </c:pt>
                <c:pt idx="25">
                  <c:v>140.49844236760126</c:v>
                </c:pt>
                <c:pt idx="26">
                  <c:v>167.28971962616822</c:v>
                </c:pt>
                <c:pt idx="27">
                  <c:v>246.1298825784807</c:v>
                </c:pt>
                <c:pt idx="28">
                  <c:v>198.99352983465133</c:v>
                </c:pt>
                <c:pt idx="29">
                  <c:v>113.70716510903426</c:v>
                </c:pt>
                <c:pt idx="30">
                  <c:v>139.53989935298347</c:v>
                </c:pt>
                <c:pt idx="31">
                  <c:v>267.64917325664987</c:v>
                </c:pt>
                <c:pt idx="32">
                  <c:v>89.815480469686079</c:v>
                </c:pt>
                <c:pt idx="33">
                  <c:v>92.523364485981304</c:v>
                </c:pt>
                <c:pt idx="34">
                  <c:v>145.84231967409536</c:v>
                </c:pt>
                <c:pt idx="35">
                  <c:v>200.95854301461779</c:v>
                </c:pt>
                <c:pt idx="36">
                  <c:v>172.72945123412413</c:v>
                </c:pt>
                <c:pt idx="37">
                  <c:v>180.32590462497004</c:v>
                </c:pt>
                <c:pt idx="38">
                  <c:v>234.43565780014379</c:v>
                </c:pt>
                <c:pt idx="39">
                  <c:v>309.15408578959983</c:v>
                </c:pt>
                <c:pt idx="40">
                  <c:v>336.61634315839922</c:v>
                </c:pt>
              </c:numCache>
            </c:numRef>
          </c:val>
          <c:smooth val="0"/>
          <c:extLst>
            <c:ext xmlns:c16="http://schemas.microsoft.com/office/drawing/2014/chart" uri="{C3380CC4-5D6E-409C-BE32-E72D297353CC}">
              <c16:uniqueId val="{00000001-BD34-470A-8A36-99D83DC0F3E1}"/>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100</c:v>
                </c:pt>
                <c:pt idx="1">
                  <c:v>61.713379164463248</c:v>
                </c:pt>
                <c:pt idx="2">
                  <c:v>93.707033315705971</c:v>
                </c:pt>
                <c:pt idx="3">
                  <c:v>122.84505552617662</c:v>
                </c:pt>
                <c:pt idx="4">
                  <c:v>155.26176626123745</c:v>
                </c:pt>
                <c:pt idx="5">
                  <c:v>76.044420941300899</c:v>
                </c:pt>
                <c:pt idx="6">
                  <c:v>95.505023796932846</c:v>
                </c:pt>
                <c:pt idx="7">
                  <c:v>98.677948175568488</c:v>
                </c:pt>
                <c:pt idx="8">
                  <c:v>135.85404547858275</c:v>
                </c:pt>
                <c:pt idx="9">
                  <c:v>79.534637757800112</c:v>
                </c:pt>
                <c:pt idx="10">
                  <c:v>104.38921205711264</c:v>
                </c:pt>
                <c:pt idx="11">
                  <c:v>220.09518773135906</c:v>
                </c:pt>
                <c:pt idx="12">
                  <c:v>145.74299312533051</c:v>
                </c:pt>
                <c:pt idx="13">
                  <c:v>93.918561607615018</c:v>
                </c:pt>
                <c:pt idx="14">
                  <c:v>171.12638815441565</c:v>
                </c:pt>
                <c:pt idx="15">
                  <c:v>294.02432575356954</c:v>
                </c:pt>
                <c:pt idx="16">
                  <c:v>296.1924907456372</c:v>
                </c:pt>
                <c:pt idx="17">
                  <c:v>179.2702273929138</c:v>
                </c:pt>
                <c:pt idx="18">
                  <c:v>209.4130089899524</c:v>
                </c:pt>
                <c:pt idx="19">
                  <c:v>238.18085668958224</c:v>
                </c:pt>
                <c:pt idx="20">
                  <c:v>217.71549444738233</c:v>
                </c:pt>
                <c:pt idx="21">
                  <c:v>155.42041248016923</c:v>
                </c:pt>
                <c:pt idx="22">
                  <c:v>209.78318350079323</c:v>
                </c:pt>
                <c:pt idx="23">
                  <c:v>215.65309360126918</c:v>
                </c:pt>
                <c:pt idx="24">
                  <c:v>196.13960867265996</c:v>
                </c:pt>
                <c:pt idx="25">
                  <c:v>158.43469063987308</c:v>
                </c:pt>
                <c:pt idx="26">
                  <c:v>175.83289264939185</c:v>
                </c:pt>
                <c:pt idx="27">
                  <c:v>249.39185616076151</c:v>
                </c:pt>
                <c:pt idx="28">
                  <c:v>257.37704918032784</c:v>
                </c:pt>
                <c:pt idx="29">
                  <c:v>121.04706504494976</c:v>
                </c:pt>
                <c:pt idx="30">
                  <c:v>154.20412480169222</c:v>
                </c:pt>
                <c:pt idx="31">
                  <c:v>270.12162876784771</c:v>
                </c:pt>
                <c:pt idx="32">
                  <c:v>78.265468006345856</c:v>
                </c:pt>
                <c:pt idx="33">
                  <c:v>87.731359069275513</c:v>
                </c:pt>
                <c:pt idx="34">
                  <c:v>164.35748281332627</c:v>
                </c:pt>
                <c:pt idx="35">
                  <c:v>199.25965097831835</c:v>
                </c:pt>
                <c:pt idx="36">
                  <c:v>176.67900581702801</c:v>
                </c:pt>
                <c:pt idx="37">
                  <c:v>185.40454785827603</c:v>
                </c:pt>
                <c:pt idx="38">
                  <c:v>231.83500793231096</c:v>
                </c:pt>
                <c:pt idx="39">
                  <c:v>268.05922792173453</c:v>
                </c:pt>
                <c:pt idx="40">
                  <c:v>338.4981491274458</c:v>
                </c:pt>
              </c:numCache>
            </c:numRef>
          </c:val>
          <c:smooth val="0"/>
          <c:extLst>
            <c:ext xmlns:c16="http://schemas.microsoft.com/office/drawing/2014/chart" uri="{C3380CC4-5D6E-409C-BE32-E72D297353CC}">
              <c16:uniqueId val="{00000002-BD34-470A-8A36-99D83DC0F3E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0-4EE3-4612-98A7-3D38A55C716D}"/>
            </c:ext>
          </c:extLst>
        </c:ser>
        <c:ser>
          <c:idx val="1"/>
          <c:order val="1"/>
          <c:tx>
            <c:strRef>
              <c:f>Grafdata!$A$22</c:f>
              <c:strCache>
                <c:ptCount val="1"/>
                <c:pt idx="0">
                  <c:v>Södermanlands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100</c:v>
                </c:pt>
                <c:pt idx="1">
                  <c:v>170.54794520547946</c:v>
                </c:pt>
                <c:pt idx="2">
                  <c:v>218.49315068493149</c:v>
                </c:pt>
                <c:pt idx="3">
                  <c:v>171.23287671232876</c:v>
                </c:pt>
                <c:pt idx="4">
                  <c:v>133.56164383561645</c:v>
                </c:pt>
                <c:pt idx="5">
                  <c:v>68.493150684931507</c:v>
                </c:pt>
                <c:pt idx="6">
                  <c:v>94.178082191780817</c:v>
                </c:pt>
                <c:pt idx="7">
                  <c:v>67.808219178082197</c:v>
                </c:pt>
                <c:pt idx="8">
                  <c:v>78.424657534246577</c:v>
                </c:pt>
                <c:pt idx="9">
                  <c:v>80.821917808219183</c:v>
                </c:pt>
                <c:pt idx="10">
                  <c:v>194.17808219178082</c:v>
                </c:pt>
                <c:pt idx="11">
                  <c:v>278.08219178082192</c:v>
                </c:pt>
                <c:pt idx="12">
                  <c:v>69.178082191780817</c:v>
                </c:pt>
                <c:pt idx="13">
                  <c:v>44.178082191780824</c:v>
                </c:pt>
                <c:pt idx="14">
                  <c:v>107.53424657534246</c:v>
                </c:pt>
                <c:pt idx="15">
                  <c:v>196.57534246575344</c:v>
                </c:pt>
                <c:pt idx="16">
                  <c:v>115.41095890410959</c:v>
                </c:pt>
                <c:pt idx="17">
                  <c:v>100.34246575342466</c:v>
                </c:pt>
                <c:pt idx="18">
                  <c:v>83.561643835616437</c:v>
                </c:pt>
                <c:pt idx="19">
                  <c:v>12.671232876712329</c:v>
                </c:pt>
                <c:pt idx="20">
                  <c:v>63.356164383561641</c:v>
                </c:pt>
                <c:pt idx="21">
                  <c:v>43.493150684931507</c:v>
                </c:pt>
                <c:pt idx="22">
                  <c:v>114.04109589041096</c:v>
                </c:pt>
                <c:pt idx="23">
                  <c:v>44.520547945205479</c:v>
                </c:pt>
                <c:pt idx="24">
                  <c:v>83.219178082191775</c:v>
                </c:pt>
                <c:pt idx="25">
                  <c:v>97.945205479452056</c:v>
                </c:pt>
                <c:pt idx="26">
                  <c:v>107.53424657534246</c:v>
                </c:pt>
                <c:pt idx="27">
                  <c:v>273.28767123287673</c:v>
                </c:pt>
                <c:pt idx="28">
                  <c:v>56.849315068493148</c:v>
                </c:pt>
                <c:pt idx="29">
                  <c:v>61.986301369863014</c:v>
                </c:pt>
                <c:pt idx="30">
                  <c:v>77.739726027397253</c:v>
                </c:pt>
                <c:pt idx="31">
                  <c:v>153.08219178082192</c:v>
                </c:pt>
                <c:pt idx="32">
                  <c:v>398.28767123287673</c:v>
                </c:pt>
                <c:pt idx="33">
                  <c:v>34.589041095890408</c:v>
                </c:pt>
                <c:pt idx="34">
                  <c:v>48.972602739726028</c:v>
                </c:pt>
                <c:pt idx="35">
                  <c:v>52.739726027397261</c:v>
                </c:pt>
                <c:pt idx="36">
                  <c:v>31.164383561643834</c:v>
                </c:pt>
                <c:pt idx="37">
                  <c:v>31.849315068493151</c:v>
                </c:pt>
                <c:pt idx="38">
                  <c:v>12.671232876712329</c:v>
                </c:pt>
                <c:pt idx="39">
                  <c:v>87.328767123287676</c:v>
                </c:pt>
                <c:pt idx="40">
                  <c:v>17.80821917808219</c:v>
                </c:pt>
              </c:numCache>
            </c:numRef>
          </c:val>
          <c:smooth val="0"/>
          <c:extLst>
            <c:ext xmlns:c16="http://schemas.microsoft.com/office/drawing/2014/chart" uri="{C3380CC4-5D6E-409C-BE32-E72D297353CC}">
              <c16:uniqueId val="{00000001-4EE3-4612-98A7-3D38A55C716D}"/>
            </c:ext>
          </c:extLst>
        </c:ser>
        <c:ser>
          <c:idx val="2"/>
          <c:order val="2"/>
          <c:tx>
            <c:strRef>
              <c:f>Grafdata!$A$23</c:f>
              <c:strCache>
                <c:ptCount val="1"/>
                <c:pt idx="0">
                  <c:v>Eskilstuna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244.96124031007753</c:v>
                </c:pt>
                <c:pt idx="2">
                  <c:v>180.62015503875969</c:v>
                </c:pt>
                <c:pt idx="3">
                  <c:v>170.54263565891472</c:v>
                </c:pt>
                <c:pt idx="4">
                  <c:v>183.72093023255815</c:v>
                </c:pt>
                <c:pt idx="5">
                  <c:v>47.286821705426355</c:v>
                </c:pt>
                <c:pt idx="6">
                  <c:v>99.224806201550393</c:v>
                </c:pt>
                <c:pt idx="7">
                  <c:v>37.984496124031011</c:v>
                </c:pt>
                <c:pt idx="8">
                  <c:v>33.333333333333336</c:v>
                </c:pt>
                <c:pt idx="9">
                  <c:v>35.65891472868217</c:v>
                </c:pt>
                <c:pt idx="10">
                  <c:v>189.14728682170542</c:v>
                </c:pt>
                <c:pt idx="11">
                  <c:v>148.06201550387595</c:v>
                </c:pt>
                <c:pt idx="12">
                  <c:v>43.410852713178294</c:v>
                </c:pt>
                <c:pt idx="13">
                  <c:v>20.155038759689923</c:v>
                </c:pt>
                <c:pt idx="14">
                  <c:v>51.162790697674417</c:v>
                </c:pt>
                <c:pt idx="15">
                  <c:v>27.131782945736433</c:v>
                </c:pt>
                <c:pt idx="16">
                  <c:v>110.85271317829458</c:v>
                </c:pt>
                <c:pt idx="17">
                  <c:v>135.65891472868216</c:v>
                </c:pt>
                <c:pt idx="18">
                  <c:v>51.162790697674417</c:v>
                </c:pt>
                <c:pt idx="19">
                  <c:v>0</c:v>
                </c:pt>
                <c:pt idx="20">
                  <c:v>95.348837209302332</c:v>
                </c:pt>
                <c:pt idx="21">
                  <c:v>72.868217054263567</c:v>
                </c:pt>
                <c:pt idx="22">
                  <c:v>130.23255813953489</c:v>
                </c:pt>
                <c:pt idx="23">
                  <c:v>6.2015503875968996</c:v>
                </c:pt>
                <c:pt idx="24">
                  <c:v>17.054263565891471</c:v>
                </c:pt>
                <c:pt idx="25">
                  <c:v>155.81395348837211</c:v>
                </c:pt>
                <c:pt idx="26">
                  <c:v>40.310077519379846</c:v>
                </c:pt>
                <c:pt idx="27">
                  <c:v>37.984496124031011</c:v>
                </c:pt>
                <c:pt idx="28">
                  <c:v>58.914728682170541</c:v>
                </c:pt>
                <c:pt idx="29">
                  <c:v>98.449612403100772</c:v>
                </c:pt>
                <c:pt idx="30">
                  <c:v>89.922480620155042</c:v>
                </c:pt>
                <c:pt idx="31">
                  <c:v>131.00775193798449</c:v>
                </c:pt>
                <c:pt idx="32">
                  <c:v>221.70542635658916</c:v>
                </c:pt>
                <c:pt idx="33">
                  <c:v>5.4263565891472867</c:v>
                </c:pt>
                <c:pt idx="34">
                  <c:v>17.829457364341085</c:v>
                </c:pt>
                <c:pt idx="35">
                  <c:v>5.4263565891472867</c:v>
                </c:pt>
                <c:pt idx="36">
                  <c:v>19.379844961240309</c:v>
                </c:pt>
                <c:pt idx="37">
                  <c:v>4.6511627906976747</c:v>
                </c:pt>
                <c:pt idx="38">
                  <c:v>3.8759689922480618</c:v>
                </c:pt>
                <c:pt idx="39">
                  <c:v>0</c:v>
                </c:pt>
                <c:pt idx="40">
                  <c:v>6.9767441860465116</c:v>
                </c:pt>
              </c:numCache>
            </c:numRef>
          </c:val>
          <c:smooth val="0"/>
          <c:extLst>
            <c:ext xmlns:c16="http://schemas.microsoft.com/office/drawing/2014/chart" uri="{C3380CC4-5D6E-409C-BE32-E72D297353CC}">
              <c16:uniqueId val="{00000002-4EE3-4612-98A7-3D38A55C716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0-29AE-4A76-AA0A-CE1275B49893}"/>
            </c:ext>
          </c:extLst>
        </c:ser>
        <c:ser>
          <c:idx val="1"/>
          <c:order val="1"/>
          <c:tx>
            <c:strRef>
              <c:f>Grafdata!$A$7</c:f>
              <c:strCache>
                <c:ptCount val="1"/>
                <c:pt idx="0">
                  <c:v>Södermanlands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Grafdata!$B$7:$AP$7</c:f>
              <c:numCache>
                <c:formatCode>General</c:formatCode>
                <c:ptCount val="41"/>
                <c:pt idx="0">
                  <c:v>6.7645973000000001</c:v>
                </c:pt>
                <c:pt idx="1">
                  <c:v>7.0445991000000001</c:v>
                </c:pt>
                <c:pt idx="2">
                  <c:v>7.4621871999999998</c:v>
                </c:pt>
                <c:pt idx="3">
                  <c:v>7.6157006000000003</c:v>
                </c:pt>
                <c:pt idx="4">
                  <c:v>7.0424420999999997</c:v>
                </c:pt>
                <c:pt idx="5">
                  <c:v>7.1031506999999996</c:v>
                </c:pt>
                <c:pt idx="6">
                  <c:v>7.1938595000000003</c:v>
                </c:pt>
                <c:pt idx="7">
                  <c:v>7.2131276</c:v>
                </c:pt>
                <c:pt idx="8">
                  <c:v>6.7015295999999998</c:v>
                </c:pt>
                <c:pt idx="9">
                  <c:v>6.6768245999999998</c:v>
                </c:pt>
                <c:pt idx="10">
                  <c:v>6.8510480999999999</c:v>
                </c:pt>
                <c:pt idx="11">
                  <c:v>6.9107979000000004</c:v>
                </c:pt>
                <c:pt idx="12">
                  <c:v>6.5940886000000001</c:v>
                </c:pt>
                <c:pt idx="13">
                  <c:v>6.8032607</c:v>
                </c:pt>
                <c:pt idx="14">
                  <c:v>7.0896863000000003</c:v>
                </c:pt>
                <c:pt idx="15">
                  <c:v>7.1130969999999998</c:v>
                </c:pt>
                <c:pt idx="16">
                  <c:v>6.7002391000000001</c:v>
                </c:pt>
                <c:pt idx="17">
                  <c:v>6.7644666000000004</c:v>
                </c:pt>
                <c:pt idx="18">
                  <c:v>6.9335768</c:v>
                </c:pt>
                <c:pt idx="19">
                  <c:v>7.0588515999999997</c:v>
                </c:pt>
                <c:pt idx="20">
                  <c:v>6.6415670000000002</c:v>
                </c:pt>
                <c:pt idx="21">
                  <c:v>6.6001779999999997</c:v>
                </c:pt>
                <c:pt idx="22">
                  <c:v>6.5792393000000002</c:v>
                </c:pt>
                <c:pt idx="23">
                  <c:v>6.4684030999999997</c:v>
                </c:pt>
                <c:pt idx="24">
                  <c:v>6.0790987999999997</c:v>
                </c:pt>
                <c:pt idx="25">
                  <c:v>6.0817921999999998</c:v>
                </c:pt>
                <c:pt idx="26">
                  <c:v>5.9783765000000004</c:v>
                </c:pt>
                <c:pt idx="27">
                  <c:v>5.9858456000000002</c:v>
                </c:pt>
                <c:pt idx="28">
                  <c:v>5.8445628999999997</c:v>
                </c:pt>
                <c:pt idx="29">
                  <c:v>6.2449298999999998</c:v>
                </c:pt>
                <c:pt idx="30">
                  <c:v>6.5839391739194664</c:v>
                </c:pt>
                <c:pt idx="31">
                  <c:v>6.7843396018915652</c:v>
                </c:pt>
                <c:pt idx="32">
                  <c:v>7.4253350300859378</c:v>
                </c:pt>
                <c:pt idx="33">
                  <c:v>7.8567144306166599</c:v>
                </c:pt>
                <c:pt idx="34">
                  <c:v>7.557968864546492</c:v>
                </c:pt>
                <c:pt idx="35">
                  <c:v>7.4815170457398201</c:v>
                </c:pt>
                <c:pt idx="36">
                  <c:v>6.9836662094708428</c:v>
                </c:pt>
                <c:pt idx="37">
                  <c:v>6.8381608137282983</c:v>
                </c:pt>
                <c:pt idx="38">
                  <c:v>6.5216303841476186</c:v>
                </c:pt>
                <c:pt idx="39">
                  <c:v>6.4103585346234659</c:v>
                </c:pt>
                <c:pt idx="40">
                  <c:v>6.0084283945187353</c:v>
                </c:pt>
              </c:numCache>
            </c:numRef>
          </c:val>
          <c:smooth val="0"/>
          <c:extLst>
            <c:ext xmlns:c16="http://schemas.microsoft.com/office/drawing/2014/chart" uri="{C3380CC4-5D6E-409C-BE32-E72D297353CC}">
              <c16:uniqueId val="{00000001-29AE-4A76-AA0A-CE1275B49893}"/>
            </c:ext>
          </c:extLst>
        </c:ser>
        <c:ser>
          <c:idx val="2"/>
          <c:order val="2"/>
          <c:tx>
            <c:strRef>
              <c:f>Grafdata!$A$8</c:f>
              <c:strCache>
                <c:ptCount val="1"/>
                <c:pt idx="0">
                  <c:v>Eskilstuna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Grafdata!$B$8:$AP$8</c:f>
              <c:numCache>
                <c:formatCode>General</c:formatCode>
                <c:ptCount val="41"/>
                <c:pt idx="0">
                  <c:v>8.5733499000000002</c:v>
                </c:pt>
                <c:pt idx="1">
                  <c:v>8.9297710000000006</c:v>
                </c:pt>
                <c:pt idx="2">
                  <c:v>9.5028781999999996</c:v>
                </c:pt>
                <c:pt idx="3">
                  <c:v>9.7511656000000002</c:v>
                </c:pt>
                <c:pt idx="4">
                  <c:v>9.0130998000000009</c:v>
                </c:pt>
                <c:pt idx="5">
                  <c:v>9.1918618999999993</c:v>
                </c:pt>
                <c:pt idx="6">
                  <c:v>9.2458211000000006</c:v>
                </c:pt>
                <c:pt idx="7">
                  <c:v>9.3585600000000007</c:v>
                </c:pt>
                <c:pt idx="8">
                  <c:v>8.8665070999999998</c:v>
                </c:pt>
                <c:pt idx="9">
                  <c:v>8.9351558999999998</c:v>
                </c:pt>
                <c:pt idx="10">
                  <c:v>9.0673946999999995</c:v>
                </c:pt>
                <c:pt idx="11">
                  <c:v>9.0655751999999996</c:v>
                </c:pt>
                <c:pt idx="12">
                  <c:v>8.8311907999999999</c:v>
                </c:pt>
                <c:pt idx="13">
                  <c:v>9.1040565000000004</c:v>
                </c:pt>
                <c:pt idx="14">
                  <c:v>9.3943964999999992</c:v>
                </c:pt>
                <c:pt idx="15">
                  <c:v>9.2814636000000004</c:v>
                </c:pt>
                <c:pt idx="16">
                  <c:v>8.8084296999999996</c:v>
                </c:pt>
                <c:pt idx="17">
                  <c:v>8.7748308000000002</c:v>
                </c:pt>
                <c:pt idx="18">
                  <c:v>8.6777858000000005</c:v>
                </c:pt>
                <c:pt idx="19">
                  <c:v>8.9614201999999992</c:v>
                </c:pt>
                <c:pt idx="20">
                  <c:v>8.5815984000000007</c:v>
                </c:pt>
                <c:pt idx="21">
                  <c:v>8.5137180000000008</c:v>
                </c:pt>
                <c:pt idx="22">
                  <c:v>8.3158401000000008</c:v>
                </c:pt>
                <c:pt idx="23">
                  <c:v>8.2439806999999998</c:v>
                </c:pt>
                <c:pt idx="24">
                  <c:v>7.7954955000000004</c:v>
                </c:pt>
                <c:pt idx="25">
                  <c:v>7.9481089000000003</c:v>
                </c:pt>
                <c:pt idx="26">
                  <c:v>7.7786615000000001</c:v>
                </c:pt>
                <c:pt idx="27">
                  <c:v>7.9951998</c:v>
                </c:pt>
                <c:pt idx="28">
                  <c:v>7.9824089999999996</c:v>
                </c:pt>
                <c:pt idx="29">
                  <c:v>8.4697861000000003</c:v>
                </c:pt>
                <c:pt idx="30">
                  <c:v>8.8336757070667673</c:v>
                </c:pt>
                <c:pt idx="31">
                  <c:v>9.1300569412558215</c:v>
                </c:pt>
                <c:pt idx="32">
                  <c:v>10.042501990928292</c:v>
                </c:pt>
                <c:pt idx="33">
                  <c:v>10.413901971498705</c:v>
                </c:pt>
                <c:pt idx="34">
                  <c:v>9.8818712840304581</c:v>
                </c:pt>
                <c:pt idx="35">
                  <c:v>9.6140013346159492</c:v>
                </c:pt>
                <c:pt idx="36">
                  <c:v>9.0335961619231959</c:v>
                </c:pt>
                <c:pt idx="37">
                  <c:v>8.9457726957726962</c:v>
                </c:pt>
                <c:pt idx="38">
                  <c:v>8.4370983029720712</c:v>
                </c:pt>
                <c:pt idx="39">
                  <c:v>8.2954540549173998</c:v>
                </c:pt>
                <c:pt idx="40">
                  <c:v>7.8471692338200354</c:v>
                </c:pt>
              </c:numCache>
            </c:numRef>
          </c:val>
          <c:smooth val="0"/>
          <c:extLst>
            <c:ext xmlns:c16="http://schemas.microsoft.com/office/drawing/2014/chart" uri="{C3380CC4-5D6E-409C-BE32-E72D297353CC}">
              <c16:uniqueId val="{00000002-29AE-4A76-AA0A-CE1275B4989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Grafdata'!$B$45</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Grafdata'!$C$45:$AQ$45</c:f>
              <c:numCache>
                <c:formatCode>General</c:formatCode>
                <c:ptCount val="41"/>
                <c:pt idx="0">
                  <c:v>100</c:v>
                </c:pt>
                <c:pt idx="1">
                  <c:v>106.24392300635246</c:v>
                </c:pt>
                <c:pt idx="2">
                  <c:v>105.93177901031514</c:v>
                </c:pt>
                <c:pt idx="3">
                  <c:v>103.92983089411182</c:v>
                </c:pt>
                <c:pt idx="4">
                  <c:v>101.12624975801026</c:v>
                </c:pt>
                <c:pt idx="5">
                  <c:v>107.81814260871053</c:v>
                </c:pt>
                <c:pt idx="6">
                  <c:v>109.08298254544302</c:v>
                </c:pt>
                <c:pt idx="7">
                  <c:v>107.64545884002737</c:v>
                </c:pt>
                <c:pt idx="8">
                  <c:v>105.02685942826112</c:v>
                </c:pt>
                <c:pt idx="9">
                  <c:v>112.4084026515965</c:v>
                </c:pt>
                <c:pt idx="10">
                  <c:v>113.24969424376711</c:v>
                </c:pt>
                <c:pt idx="11">
                  <c:v>110.48485494761027</c:v>
                </c:pt>
                <c:pt idx="12">
                  <c:v>108.8493147507134</c:v>
                </c:pt>
                <c:pt idx="13">
                  <c:v>116.22623527914443</c:v>
                </c:pt>
                <c:pt idx="14">
                  <c:v>116.97604873722599</c:v>
                </c:pt>
                <c:pt idx="15">
                  <c:v>114.45820092482359</c:v>
                </c:pt>
                <c:pt idx="16">
                  <c:v>112.74515054909898</c:v>
                </c:pt>
                <c:pt idx="17">
                  <c:v>119.5193762365944</c:v>
                </c:pt>
                <c:pt idx="18">
                  <c:v>121.04913985517699</c:v>
                </c:pt>
                <c:pt idx="19">
                  <c:v>120.30073045352987</c:v>
                </c:pt>
                <c:pt idx="20">
                  <c:v>117.53039016733987</c:v>
                </c:pt>
                <c:pt idx="21">
                  <c:v>123.85906247795479</c:v>
                </c:pt>
                <c:pt idx="22">
                  <c:v>126.39227131176938</c:v>
                </c:pt>
                <c:pt idx="23">
                  <c:v>124.19679224435163</c:v>
                </c:pt>
                <c:pt idx="24">
                  <c:v>122.43878565186978</c:v>
                </c:pt>
                <c:pt idx="25">
                  <c:v>130.90519310023936</c:v>
                </c:pt>
                <c:pt idx="26">
                  <c:v>130.62353959063157</c:v>
                </c:pt>
                <c:pt idx="27">
                  <c:v>128.77113391348834</c:v>
                </c:pt>
                <c:pt idx="28">
                  <c:v>127.01332137437498</c:v>
                </c:pt>
                <c:pt idx="29">
                  <c:v>134.90572740729226</c:v>
                </c:pt>
                <c:pt idx="30">
                  <c:v>135.02244162449531</c:v>
                </c:pt>
                <c:pt idx="31">
                  <c:v>130.78812650853052</c:v>
                </c:pt>
                <c:pt idx="32">
                  <c:v>129.23690399568315</c:v>
                </c:pt>
                <c:pt idx="33">
                  <c:v>132.87455667859055</c:v>
                </c:pt>
                <c:pt idx="34">
                  <c:v>134.44628284442379</c:v>
                </c:pt>
                <c:pt idx="35">
                  <c:v>133.48254291818265</c:v>
                </c:pt>
                <c:pt idx="36">
                  <c:v>135.05600411570921</c:v>
                </c:pt>
                <c:pt idx="37">
                  <c:v>142.38848613570138</c:v>
                </c:pt>
                <c:pt idx="38">
                  <c:v>143.33654232349159</c:v>
                </c:pt>
                <c:pt idx="39">
                  <c:v>140.3952603237914</c:v>
                </c:pt>
                <c:pt idx="40">
                  <c:v>140.31394087981246</c:v>
                </c:pt>
              </c:numCache>
            </c:numRef>
          </c:val>
          <c:smooth val="0"/>
          <c:extLst>
            <c:ext xmlns:c16="http://schemas.microsoft.com/office/drawing/2014/chart" uri="{C3380CC4-5D6E-409C-BE32-E72D297353CC}">
              <c16:uniqueId val="{00000000-6B0B-4D75-81C1-6E0690D5F939}"/>
            </c:ext>
          </c:extLst>
        </c:ser>
        <c:ser>
          <c:idx val="1"/>
          <c:order val="1"/>
          <c:tx>
            <c:strRef>
              <c:f>'s4 Grafdata'!$B$46</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Grafdata'!$C$46:$AQ$46</c:f>
              <c:numCache>
                <c:formatCode>General</c:formatCode>
                <c:ptCount val="41"/>
                <c:pt idx="0">
                  <c:v>100</c:v>
                </c:pt>
                <c:pt idx="1">
                  <c:v>105.86820653792341</c:v>
                </c:pt>
                <c:pt idx="2">
                  <c:v>105.35970931718289</c:v>
                </c:pt>
                <c:pt idx="3">
                  <c:v>103.18721284595006</c:v>
                </c:pt>
                <c:pt idx="4">
                  <c:v>100.17321597209013</c:v>
                </c:pt>
                <c:pt idx="5">
                  <c:v>106.39324698169727</c:v>
                </c:pt>
                <c:pt idx="6">
                  <c:v>107.39426714803172</c:v>
                </c:pt>
                <c:pt idx="7">
                  <c:v>105.78045586216712</c:v>
                </c:pt>
                <c:pt idx="8">
                  <c:v>102.993126550993</c:v>
                </c:pt>
                <c:pt idx="9">
                  <c:v>109.75034867252801</c:v>
                </c:pt>
                <c:pt idx="10">
                  <c:v>110.29538252386908</c:v>
                </c:pt>
                <c:pt idx="11">
                  <c:v>107.37263877886946</c:v>
                </c:pt>
                <c:pt idx="12">
                  <c:v>105.63074487017369</c:v>
                </c:pt>
                <c:pt idx="13">
                  <c:v>112.28299290831033</c:v>
                </c:pt>
                <c:pt idx="14">
                  <c:v>112.74660433357042</c:v>
                </c:pt>
                <c:pt idx="15">
                  <c:v>110.03982518982235</c:v>
                </c:pt>
                <c:pt idx="16">
                  <c:v>108.10407868587983</c:v>
                </c:pt>
                <c:pt idx="17">
                  <c:v>114.09329393380331</c:v>
                </c:pt>
                <c:pt idx="18">
                  <c:v>115.15863789062917</c:v>
                </c:pt>
                <c:pt idx="19">
                  <c:v>113.89645584127845</c:v>
                </c:pt>
                <c:pt idx="20">
                  <c:v>110.96085349381161</c:v>
                </c:pt>
                <c:pt idx="21">
                  <c:v>116.54126567071634</c:v>
                </c:pt>
                <c:pt idx="22">
                  <c:v>118.58772431383127</c:v>
                </c:pt>
                <c:pt idx="23">
                  <c:v>116.27583159448668</c:v>
                </c:pt>
                <c:pt idx="24">
                  <c:v>114.3360031990277</c:v>
                </c:pt>
                <c:pt idx="25">
                  <c:v>121.78680979739984</c:v>
                </c:pt>
                <c:pt idx="26">
                  <c:v>121.25924587079565</c:v>
                </c:pt>
                <c:pt idx="27">
                  <c:v>119.18632649431812</c:v>
                </c:pt>
                <c:pt idx="28">
                  <c:v>117.25536720179286</c:v>
                </c:pt>
                <c:pt idx="29">
                  <c:v>124.07655027080996</c:v>
                </c:pt>
                <c:pt idx="30">
                  <c:v>123.95693559433521</c:v>
                </c:pt>
                <c:pt idx="31">
                  <c:v>119.89570943895538</c:v>
                </c:pt>
                <c:pt idx="32">
                  <c:v>118.27135113307722</c:v>
                </c:pt>
                <c:pt idx="33">
                  <c:v>121.33573958952779</c:v>
                </c:pt>
                <c:pt idx="34">
                  <c:v>122.60596958433786</c:v>
                </c:pt>
                <c:pt idx="35">
                  <c:v>121.60513293664181</c:v>
                </c:pt>
                <c:pt idx="36">
                  <c:v>122.94003718650265</c:v>
                </c:pt>
                <c:pt idx="37">
                  <c:v>129.19433256504612</c:v>
                </c:pt>
                <c:pt idx="38">
                  <c:v>129.79289455669098</c:v>
                </c:pt>
                <c:pt idx="39">
                  <c:v>126.88563393069388</c:v>
                </c:pt>
                <c:pt idx="40">
                  <c:v>126.65853820694399</c:v>
                </c:pt>
              </c:numCache>
            </c:numRef>
          </c:val>
          <c:smooth val="0"/>
          <c:extLst>
            <c:ext xmlns:c16="http://schemas.microsoft.com/office/drawing/2014/chart" uri="{C3380CC4-5D6E-409C-BE32-E72D297353CC}">
              <c16:uniqueId val="{00000001-6B0B-4D75-81C1-6E0690D5F939}"/>
            </c:ext>
          </c:extLst>
        </c:ser>
        <c:ser>
          <c:idx val="2"/>
          <c:order val="2"/>
          <c:tx>
            <c:strRef>
              <c:f>'s4 Grafdata'!$B$47</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Grafdata'!$C$47:$AQ$47</c:f>
              <c:numCache>
                <c:formatCode>General</c:formatCode>
                <c:ptCount val="41"/>
                <c:pt idx="0">
                  <c:v>100</c:v>
                </c:pt>
                <c:pt idx="1">
                  <c:v>100.11917725271957</c:v>
                </c:pt>
                <c:pt idx="2">
                  <c:v>102.74712109703034</c:v>
                </c:pt>
                <c:pt idx="3">
                  <c:v>103.17244751107779</c:v>
                </c:pt>
                <c:pt idx="4">
                  <c:v>103.57625915064376</c:v>
                </c:pt>
                <c:pt idx="5">
                  <c:v>105.66350346784903</c:v>
                </c:pt>
                <c:pt idx="6">
                  <c:v>103.83209363409406</c:v>
                </c:pt>
                <c:pt idx="7">
                  <c:v>102.94331711222587</c:v>
                </c:pt>
                <c:pt idx="8">
                  <c:v>100.83236465078163</c:v>
                </c:pt>
                <c:pt idx="9">
                  <c:v>106.5836826379407</c:v>
                </c:pt>
                <c:pt idx="10">
                  <c:v>104.00308999465057</c:v>
                </c:pt>
                <c:pt idx="11">
                  <c:v>104.11562810589561</c:v>
                </c:pt>
                <c:pt idx="12">
                  <c:v>102.49559130904349</c:v>
                </c:pt>
                <c:pt idx="13">
                  <c:v>110.0334860634989</c:v>
                </c:pt>
                <c:pt idx="14">
                  <c:v>110.7433480709182</c:v>
                </c:pt>
                <c:pt idx="15">
                  <c:v>109.71521058157444</c:v>
                </c:pt>
                <c:pt idx="16">
                  <c:v>107.73620777334008</c:v>
                </c:pt>
                <c:pt idx="17">
                  <c:v>111.68502687962251</c:v>
                </c:pt>
                <c:pt idx="18">
                  <c:v>112.42897383518709</c:v>
                </c:pt>
                <c:pt idx="19">
                  <c:v>115.22554338752157</c:v>
                </c:pt>
                <c:pt idx="20">
                  <c:v>112.48419855203643</c:v>
                </c:pt>
                <c:pt idx="21">
                  <c:v>112.90052832563016</c:v>
                </c:pt>
                <c:pt idx="22">
                  <c:v>112.36905339247951</c:v>
                </c:pt>
                <c:pt idx="23">
                  <c:v>111.95975536145227</c:v>
                </c:pt>
                <c:pt idx="24">
                  <c:v>111.60591167969693</c:v>
                </c:pt>
                <c:pt idx="25">
                  <c:v>116.04466141785498</c:v>
                </c:pt>
                <c:pt idx="26">
                  <c:v>112.30326755828493</c:v>
                </c:pt>
                <c:pt idx="27">
                  <c:v>117.11677312903316</c:v>
                </c:pt>
                <c:pt idx="28">
                  <c:v>121.9407455011619</c:v>
                </c:pt>
                <c:pt idx="29">
                  <c:v>122.96983033556899</c:v>
                </c:pt>
                <c:pt idx="30">
                  <c:v>119.78112404604289</c:v>
                </c:pt>
                <c:pt idx="31">
                  <c:v>121.29065287402302</c:v>
                </c:pt>
                <c:pt idx="32">
                  <c:v>120.0336699232633</c:v>
                </c:pt>
                <c:pt idx="33">
                  <c:v>128.47334896526186</c:v>
                </c:pt>
                <c:pt idx="34">
                  <c:v>125.25162824260148</c:v>
                </c:pt>
                <c:pt idx="35">
                  <c:v>121.9445585824828</c:v>
                </c:pt>
                <c:pt idx="36">
                  <c:v>128.25612784342329</c:v>
                </c:pt>
                <c:pt idx="37">
                  <c:v>126.8664854668386</c:v>
                </c:pt>
                <c:pt idx="38">
                  <c:v>129.30875709242142</c:v>
                </c:pt>
                <c:pt idx="39">
                  <c:v>131.39281615035745</c:v>
                </c:pt>
                <c:pt idx="40">
                  <c:v>134.08019603947784</c:v>
                </c:pt>
              </c:numCache>
            </c:numRef>
          </c:val>
          <c:smooth val="0"/>
          <c:extLst>
            <c:ext xmlns:c16="http://schemas.microsoft.com/office/drawing/2014/chart" uri="{C3380CC4-5D6E-409C-BE32-E72D297353CC}">
              <c16:uniqueId val="{00000002-6B0B-4D75-81C1-6E0690D5F939}"/>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Grafdata!$B$37</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Grafdata!$C$37:$AQ$37</c:f>
              <c:numCache>
                <c:formatCode>General</c:formatCode>
                <c:ptCount val="41"/>
                <c:pt idx="0">
                  <c:v>100</c:v>
                </c:pt>
                <c:pt idx="1">
                  <c:v>107.78141317977824</c:v>
                </c:pt>
                <c:pt idx="2">
                  <c:v>105.89938401687057</c:v>
                </c:pt>
                <c:pt idx="3">
                  <c:v>103.46490862601536</c:v>
                </c:pt>
                <c:pt idx="4">
                  <c:v>99.257527307169667</c:v>
                </c:pt>
                <c:pt idx="5">
                  <c:v>107.77970734292036</c:v>
                </c:pt>
                <c:pt idx="6">
                  <c:v>107.9381433481561</c:v>
                </c:pt>
                <c:pt idx="7">
                  <c:v>106.91010112908009</c:v>
                </c:pt>
                <c:pt idx="8">
                  <c:v>103.00771101002505</c:v>
                </c:pt>
                <c:pt idx="9">
                  <c:v>111.60391147306106</c:v>
                </c:pt>
                <c:pt idx="10">
                  <c:v>111.25528942274435</c:v>
                </c:pt>
                <c:pt idx="11">
                  <c:v>109.62352959256751</c:v>
                </c:pt>
                <c:pt idx="12">
                  <c:v>106.16733874471335</c:v>
                </c:pt>
                <c:pt idx="13">
                  <c:v>115.01268770841521</c:v>
                </c:pt>
                <c:pt idx="14">
                  <c:v>114.58087490397055</c:v>
                </c:pt>
                <c:pt idx="15">
                  <c:v>113.39228941209868</c:v>
                </c:pt>
                <c:pt idx="16">
                  <c:v>109.75656996765942</c:v>
                </c:pt>
                <c:pt idx="17">
                  <c:v>117.86835476073006</c:v>
                </c:pt>
                <c:pt idx="18">
                  <c:v>117.60931674605699</c:v>
                </c:pt>
                <c:pt idx="19">
                  <c:v>117.38352212171286</c:v>
                </c:pt>
                <c:pt idx="20">
                  <c:v>113.30751597086635</c:v>
                </c:pt>
                <c:pt idx="21">
                  <c:v>119.98551762825718</c:v>
                </c:pt>
                <c:pt idx="22">
                  <c:v>120.82543583348003</c:v>
                </c:pt>
                <c:pt idx="23">
                  <c:v>120.6819827309257</c:v>
                </c:pt>
                <c:pt idx="24">
                  <c:v>117.40813771396981</c:v>
                </c:pt>
                <c:pt idx="25">
                  <c:v>127.50262144939768</c:v>
                </c:pt>
                <c:pt idx="26">
                  <c:v>124.97498744036776</c:v>
                </c:pt>
                <c:pt idx="27">
                  <c:v>124.02456065017334</c:v>
                </c:pt>
                <c:pt idx="28">
                  <c:v>120.28686457642605</c:v>
                </c:pt>
                <c:pt idx="29">
                  <c:v>129.98520632075824</c:v>
                </c:pt>
                <c:pt idx="30">
                  <c:v>128.31301529808979</c:v>
                </c:pt>
                <c:pt idx="31">
                  <c:v>125.50524660207986</c:v>
                </c:pt>
                <c:pt idx="32">
                  <c:v>122.18202223230165</c:v>
                </c:pt>
                <c:pt idx="33">
                  <c:v>126.30904346157175</c:v>
                </c:pt>
                <c:pt idx="34">
                  <c:v>125.41255992387757</c:v>
                </c:pt>
                <c:pt idx="35">
                  <c:v>125.64991117253423</c:v>
                </c:pt>
                <c:pt idx="36">
                  <c:v>126.73734776493978</c:v>
                </c:pt>
                <c:pt idx="37">
                  <c:v>135.17098902536733</c:v>
                </c:pt>
                <c:pt idx="38">
                  <c:v>134.33426275853148</c:v>
                </c:pt>
                <c:pt idx="39">
                  <c:v>134.17193895475631</c:v>
                </c:pt>
                <c:pt idx="40">
                  <c:v>132.62993967457152</c:v>
                </c:pt>
              </c:numCache>
            </c:numRef>
          </c:val>
          <c:smooth val="0"/>
          <c:extLst>
            <c:ext xmlns:c16="http://schemas.microsoft.com/office/drawing/2014/chart" uri="{C3380CC4-5D6E-409C-BE32-E72D297353CC}">
              <c16:uniqueId val="{00000000-8C08-433E-BA3A-AB9750767FAB}"/>
            </c:ext>
          </c:extLst>
        </c:ser>
        <c:ser>
          <c:idx val="1"/>
          <c:order val="1"/>
          <c:tx>
            <c:strRef>
              <c:f>Grafdata!$B$38</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Grafdata!$C$38:$AQ$38</c:f>
              <c:numCache>
                <c:formatCode>General</c:formatCode>
                <c:ptCount val="41"/>
                <c:pt idx="0">
                  <c:v>100</c:v>
                </c:pt>
                <c:pt idx="1">
                  <c:v>107.44453034877156</c:v>
                </c:pt>
                <c:pt idx="2">
                  <c:v>99.53117030330651</c:v>
                </c:pt>
                <c:pt idx="3">
                  <c:v>93.786246495775288</c:v>
                </c:pt>
                <c:pt idx="4">
                  <c:v>93.711384268809823</c:v>
                </c:pt>
                <c:pt idx="5">
                  <c:v>104.00055439828685</c:v>
                </c:pt>
                <c:pt idx="6">
                  <c:v>100.06158856980214</c:v>
                </c:pt>
                <c:pt idx="7">
                  <c:v>97.297584233482937</c:v>
                </c:pt>
                <c:pt idx="8">
                  <c:v>97.375338348775784</c:v>
                </c:pt>
                <c:pt idx="9">
                  <c:v>105.58612838823474</c:v>
                </c:pt>
                <c:pt idx="10">
                  <c:v>101.36227792746688</c:v>
                </c:pt>
                <c:pt idx="11">
                  <c:v>97.440620375274293</c:v>
                </c:pt>
                <c:pt idx="12">
                  <c:v>97.881839016910433</c:v>
                </c:pt>
                <c:pt idx="13">
                  <c:v>106.45210715102732</c:v>
                </c:pt>
                <c:pt idx="14">
                  <c:v>100.75705291373789</c:v>
                </c:pt>
                <c:pt idx="15">
                  <c:v>96.87146576313414</c:v>
                </c:pt>
                <c:pt idx="16">
                  <c:v>97.647123288733795</c:v>
                </c:pt>
                <c:pt idx="17">
                  <c:v>106.81848270066348</c:v>
                </c:pt>
                <c:pt idx="18">
                  <c:v>102.8392538713197</c:v>
                </c:pt>
                <c:pt idx="19">
                  <c:v>100.37038765017758</c:v>
                </c:pt>
                <c:pt idx="20">
                  <c:v>98.287254271399163</c:v>
                </c:pt>
                <c:pt idx="21">
                  <c:v>104.88500977869073</c:v>
                </c:pt>
                <c:pt idx="22">
                  <c:v>101.53432215180696</c:v>
                </c:pt>
                <c:pt idx="23">
                  <c:v>98.130750789257817</c:v>
                </c:pt>
                <c:pt idx="24">
                  <c:v>101.38768816980809</c:v>
                </c:pt>
                <c:pt idx="25">
                  <c:v>113.62628634046712</c:v>
                </c:pt>
                <c:pt idx="26">
                  <c:v>104.48229733806915</c:v>
                </c:pt>
                <c:pt idx="27">
                  <c:v>101.8291288470492</c:v>
                </c:pt>
                <c:pt idx="28">
                  <c:v>105.39282270875346</c:v>
                </c:pt>
                <c:pt idx="29">
                  <c:v>118.13040914845124</c:v>
                </c:pt>
                <c:pt idx="30">
                  <c:v>107.34762977540073</c:v>
                </c:pt>
                <c:pt idx="31">
                  <c:v>101.58955108750378</c:v>
                </c:pt>
                <c:pt idx="32">
                  <c:v>104.09247702206845</c:v>
                </c:pt>
                <c:pt idx="33">
                  <c:v>109.11210338274591</c:v>
                </c:pt>
                <c:pt idx="34">
                  <c:v>102.05538779557996</c:v>
                </c:pt>
                <c:pt idx="35">
                  <c:v>101.55166618948262</c:v>
                </c:pt>
                <c:pt idx="36">
                  <c:v>110.81553691707248</c:v>
                </c:pt>
                <c:pt idx="37">
                  <c:v>113.40905256172918</c:v>
                </c:pt>
                <c:pt idx="38">
                  <c:v>104.63895022462046</c:v>
                </c:pt>
                <c:pt idx="39">
                  <c:v>103.44873559812076</c:v>
                </c:pt>
                <c:pt idx="40">
                  <c:v>109.06331079603105</c:v>
                </c:pt>
              </c:numCache>
            </c:numRef>
          </c:val>
          <c:smooth val="0"/>
          <c:extLst>
            <c:ext xmlns:c16="http://schemas.microsoft.com/office/drawing/2014/chart" uri="{C3380CC4-5D6E-409C-BE32-E72D297353CC}">
              <c16:uniqueId val="{00000001-8C08-433E-BA3A-AB9750767FAB}"/>
            </c:ext>
          </c:extLst>
        </c:ser>
        <c:ser>
          <c:idx val="2"/>
          <c:order val="2"/>
          <c:tx>
            <c:strRef>
              <c:f>Grafdata!$B$39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Grafdata!$C$39:$AQ$39</c:f>
              <c:numCache>
                <c:formatCode>General</c:formatCode>
                <c:ptCount val="41"/>
                <c:pt idx="0">
                  <c:v>100</c:v>
                </c:pt>
                <c:pt idx="1">
                  <c:v>107.15777723722286</c:v>
                </c:pt>
                <c:pt idx="2">
                  <c:v>109.34882758288215</c:v>
                </c:pt>
                <c:pt idx="3">
                  <c:v>107.53075168214319</c:v>
                </c:pt>
                <c:pt idx="4">
                  <c:v>102.64930683249902</c:v>
                </c:pt>
                <c:pt idx="5">
                  <c:v>109.59085417755861</c:v>
                </c:pt>
                <c:pt idx="6">
                  <c:v>112.63621515743756</c:v>
                </c:pt>
                <c:pt idx="7">
                  <c:v>111.23110712824285</c:v>
                </c:pt>
                <c:pt idx="8">
                  <c:v>106.55340416591285</c:v>
                </c:pt>
                <c:pt idx="9">
                  <c:v>114.16303958131179</c:v>
                </c:pt>
                <c:pt idx="10">
                  <c:v>117.2016171378944</c:v>
                </c:pt>
                <c:pt idx="11">
                  <c:v>114.47479693623497</c:v>
                </c:pt>
                <c:pt idx="12">
                  <c:v>110.69790185477288</c:v>
                </c:pt>
                <c:pt idx="13">
                  <c:v>118.39100508146895</c:v>
                </c:pt>
                <c:pt idx="14">
                  <c:v>121.38246666280909</c:v>
                </c:pt>
                <c:pt idx="15">
                  <c:v>120.09062370399948</c:v>
                </c:pt>
                <c:pt idx="16">
                  <c:v>115.51905090426732</c:v>
                </c:pt>
                <c:pt idx="17">
                  <c:v>121.39736987661449</c:v>
                </c:pt>
                <c:pt idx="18">
                  <c:v>124.13465466348401</c:v>
                </c:pt>
                <c:pt idx="19">
                  <c:v>123.63876960544935</c:v>
                </c:pt>
                <c:pt idx="20">
                  <c:v>119.61276172471669</c:v>
                </c:pt>
                <c:pt idx="21">
                  <c:v>124.06527047340002</c:v>
                </c:pt>
                <c:pt idx="22">
                  <c:v>127.72614677365804</c:v>
                </c:pt>
                <c:pt idx="23">
                  <c:v>127.41906980293997</c:v>
                </c:pt>
                <c:pt idx="24">
                  <c:v>121.85586067422352</c:v>
                </c:pt>
                <c:pt idx="25">
                  <c:v>129.68929687117037</c:v>
                </c:pt>
                <c:pt idx="26">
                  <c:v>131.4921788792563</c:v>
                </c:pt>
                <c:pt idx="27">
                  <c:v>130.1325267358875</c:v>
                </c:pt>
                <c:pt idx="28">
                  <c:v>123.79706257501498</c:v>
                </c:pt>
                <c:pt idx="29">
                  <c:v>130.82711913533154</c:v>
                </c:pt>
                <c:pt idx="30">
                  <c:v>135.18717209644547</c:v>
                </c:pt>
                <c:pt idx="31">
                  <c:v>132.06586978232946</c:v>
                </c:pt>
                <c:pt idx="32">
                  <c:v>127.20403174539561</c:v>
                </c:pt>
                <c:pt idx="33">
                  <c:v>129.11745052819299</c:v>
                </c:pt>
                <c:pt idx="34">
                  <c:v>132.21059729891783</c:v>
                </c:pt>
                <c:pt idx="35">
                  <c:v>131.82325214799766</c:v>
                </c:pt>
                <c:pt idx="36">
                  <c:v>129.72810803511317</c:v>
                </c:pt>
                <c:pt idx="37">
                  <c:v>140.27810034576646</c:v>
                </c:pt>
                <c:pt idx="38">
                  <c:v>144.84630279650867</c:v>
                </c:pt>
                <c:pt idx="39">
                  <c:v>143.44347651925204</c:v>
                </c:pt>
                <c:pt idx="40">
                  <c:v>139.65907560824328</c:v>
                </c:pt>
              </c:numCache>
            </c:numRef>
          </c:val>
          <c:smooth val="0"/>
          <c:extLst>
            <c:ext xmlns:c16="http://schemas.microsoft.com/office/drawing/2014/chart" uri="{C3380CC4-5D6E-409C-BE32-E72D297353CC}">
              <c16:uniqueId val="{00000002-8C08-433E-BA3A-AB9750767FAB}"/>
            </c:ext>
          </c:extLst>
        </c:ser>
        <c:ser>
          <c:idx val="3"/>
          <c:order val="3"/>
          <c:tx>
            <c:strRef>
              <c:f>Grafdata!$B$40</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Grafdata!$C$40:$AQ$40</c:f>
              <c:numCache>
                <c:formatCode>General</c:formatCode>
                <c:ptCount val="41"/>
                <c:pt idx="0">
                  <c:v>100</c:v>
                </c:pt>
                <c:pt idx="1">
                  <c:v>111.37189168373139</c:v>
                </c:pt>
                <c:pt idx="2">
                  <c:v>108.27996617119578</c:v>
                </c:pt>
                <c:pt idx="3">
                  <c:v>112.14051911179459</c:v>
                </c:pt>
                <c:pt idx="4">
                  <c:v>99.664859015549183</c:v>
                </c:pt>
                <c:pt idx="5">
                  <c:v>110.20626088927641</c:v>
                </c:pt>
                <c:pt idx="6">
                  <c:v>109.02758268251807</c:v>
                </c:pt>
                <c:pt idx="7">
                  <c:v>114.31035142718059</c:v>
                </c:pt>
                <c:pt idx="8">
                  <c:v>102.98652366085335</c:v>
                </c:pt>
                <c:pt idx="9">
                  <c:v>116.86412439956696</c:v>
                </c:pt>
                <c:pt idx="10">
                  <c:v>112.42801948603444</c:v>
                </c:pt>
                <c:pt idx="11">
                  <c:v>121.68952280444236</c:v>
                </c:pt>
                <c:pt idx="12">
                  <c:v>109.0815954256947</c:v>
                </c:pt>
                <c:pt idx="13">
                  <c:v>123.62232298933866</c:v>
                </c:pt>
                <c:pt idx="14">
                  <c:v>122.69813504784716</c:v>
                </c:pt>
                <c:pt idx="15">
                  <c:v>129.24012632155558</c:v>
                </c:pt>
                <c:pt idx="16">
                  <c:v>117.70783574892093</c:v>
                </c:pt>
                <c:pt idx="17">
                  <c:v>132.55591535991306</c:v>
                </c:pt>
                <c:pt idx="18">
                  <c:v>129.47043584617705</c:v>
                </c:pt>
                <c:pt idx="19">
                  <c:v>136.46580451339528</c:v>
                </c:pt>
                <c:pt idx="20">
                  <c:v>126.79054516592701</c:v>
                </c:pt>
                <c:pt idx="21">
                  <c:v>143.25015757272641</c:v>
                </c:pt>
                <c:pt idx="22">
                  <c:v>143.28829605456457</c:v>
                </c:pt>
                <c:pt idx="23">
                  <c:v>152.65630009773326</c:v>
                </c:pt>
                <c:pt idx="24">
                  <c:v>141.57681304465132</c:v>
                </c:pt>
                <c:pt idx="25">
                  <c:v>155.59590985041982</c:v>
                </c:pt>
                <c:pt idx="26">
                  <c:v>152.33258547997309</c:v>
                </c:pt>
                <c:pt idx="27">
                  <c:v>157.74143071231646</c:v>
                </c:pt>
                <c:pt idx="28">
                  <c:v>145.4410518511153</c:v>
                </c:pt>
                <c:pt idx="29">
                  <c:v>158.39624534048303</c:v>
                </c:pt>
                <c:pt idx="30">
                  <c:v>155.41356969668584</c:v>
                </c:pt>
                <c:pt idx="31">
                  <c:v>161.92450157153507</c:v>
                </c:pt>
                <c:pt idx="32">
                  <c:v>149.47281775481389</c:v>
                </c:pt>
                <c:pt idx="33">
                  <c:v>160.70188457844651</c:v>
                </c:pt>
                <c:pt idx="34">
                  <c:v>159.30242236591684</c:v>
                </c:pt>
                <c:pt idx="35">
                  <c:v>164.22685551280591</c:v>
                </c:pt>
                <c:pt idx="36">
                  <c:v>156.90130464701966</c:v>
                </c:pt>
                <c:pt idx="37">
                  <c:v>172.01814424572936</c:v>
                </c:pt>
                <c:pt idx="38">
                  <c:v>169.38642363921653</c:v>
                </c:pt>
                <c:pt idx="39">
                  <c:v>177.3327428752842</c:v>
                </c:pt>
                <c:pt idx="40">
                  <c:v>166.09249160895408</c:v>
                </c:pt>
              </c:numCache>
            </c:numRef>
          </c:val>
          <c:smooth val="0"/>
          <c:extLst>
            <c:ext xmlns:c16="http://schemas.microsoft.com/office/drawing/2014/chart" uri="{C3380CC4-5D6E-409C-BE32-E72D297353CC}">
              <c16:uniqueId val="{00000003-8C08-433E-BA3A-AB9750767FAB}"/>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100.26968577964826</c:v>
                </c:pt>
                <c:pt idx="2">
                  <c:v>100.43604403680061</c:v>
                </c:pt>
                <c:pt idx="3">
                  <c:v>100.62074290292006</c:v>
                </c:pt>
                <c:pt idx="4">
                  <c:v>100.86216627711704</c:v>
                </c:pt>
                <c:pt idx="5">
                  <c:v>101.16705131145339</c:v>
                </c:pt>
                <c:pt idx="6">
                  <c:v>101.37116284505832</c:v>
                </c:pt>
                <c:pt idx="7">
                  <c:v>101.60246472559611</c:v>
                </c:pt>
                <c:pt idx="8">
                  <c:v>101.88963977362329</c:v>
                </c:pt>
                <c:pt idx="9">
                  <c:v>102.25018776789639</c:v>
                </c:pt>
                <c:pt idx="10">
                  <c:v>102.44838195889476</c:v>
                </c:pt>
                <c:pt idx="11">
                  <c:v>102.65861053228126</c:v>
                </c:pt>
                <c:pt idx="12">
                  <c:v>102.92993593084003</c:v>
                </c:pt>
                <c:pt idx="13">
                  <c:v>103.30287566034075</c:v>
                </c:pt>
                <c:pt idx="14">
                  <c:v>103.53790872493774</c:v>
                </c:pt>
                <c:pt idx="15">
                  <c:v>103.79395203442023</c:v>
                </c:pt>
                <c:pt idx="16">
                  <c:v>104.11927975324997</c:v>
                </c:pt>
                <c:pt idx="17">
                  <c:v>104.62471330317416</c:v>
                </c:pt>
                <c:pt idx="18">
                  <c:v>105.05283251524057</c:v>
                </c:pt>
                <c:pt idx="19">
                  <c:v>105.35490076837166</c:v>
                </c:pt>
                <c:pt idx="20">
                  <c:v>105.66146746312907</c:v>
                </c:pt>
                <c:pt idx="21">
                  <c:v>106.0889560525376</c:v>
                </c:pt>
                <c:pt idx="22">
                  <c:v>106.36756514279504</c:v>
                </c:pt>
                <c:pt idx="23">
                  <c:v>106.60346005835783</c:v>
                </c:pt>
                <c:pt idx="24">
                  <c:v>106.90655832849681</c:v>
                </c:pt>
                <c:pt idx="25">
                  <c:v>107.28032837783041</c:v>
                </c:pt>
                <c:pt idx="26">
                  <c:v>107.52310759074187</c:v>
                </c:pt>
                <c:pt idx="27">
                  <c:v>107.7849946701875</c:v>
                </c:pt>
                <c:pt idx="28">
                  <c:v>108.05917889146207</c:v>
                </c:pt>
                <c:pt idx="29">
                  <c:v>108.39822265310099</c:v>
                </c:pt>
                <c:pt idx="30">
                  <c:v>108.54686041356655</c:v>
                </c:pt>
                <c:pt idx="31">
                  <c:v>108.71307152543207</c:v>
                </c:pt>
                <c:pt idx="32">
                  <c:v>108.80752828920691</c:v>
                </c:pt>
                <c:pt idx="33">
                  <c:v>109.02651200716051</c:v>
                </c:pt>
                <c:pt idx="34">
                  <c:v>109.09030999938409</c:v>
                </c:pt>
                <c:pt idx="35">
                  <c:v>109.20078457866944</c:v>
                </c:pt>
                <c:pt idx="36">
                  <c:v>109.40512734058227</c:v>
                </c:pt>
                <c:pt idx="37">
                  <c:v>109.68048872415156</c:v>
                </c:pt>
                <c:pt idx="38">
                  <c:v>109.8578933881947</c:v>
                </c:pt>
                <c:pt idx="39">
                  <c:v>110.02769904921021</c:v>
                </c:pt>
                <c:pt idx="40">
                  <c:v>110.231358636577</c:v>
                </c:pt>
              </c:numCache>
            </c:numRef>
          </c:val>
          <c:smooth val="0"/>
          <c:extLst>
            <c:ext xmlns:c16="http://schemas.microsoft.com/office/drawing/2014/chart" uri="{C3380CC4-5D6E-409C-BE32-E72D297353CC}">
              <c16:uniqueId val="{00000000-EC37-488B-ADFA-67BBA6ED9AA3}"/>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100</c:v>
                </c:pt>
                <c:pt idx="1">
                  <c:v>100.18741232172083</c:v>
                </c:pt>
                <c:pt idx="2">
                  <c:v>100.36349953238251</c:v>
                </c:pt>
                <c:pt idx="3">
                  <c:v>100.59438566752397</c:v>
                </c:pt>
                <c:pt idx="4">
                  <c:v>100.98090074818798</c:v>
                </c:pt>
                <c:pt idx="5">
                  <c:v>101.21324818798223</c:v>
                </c:pt>
                <c:pt idx="6">
                  <c:v>101.40321779284545</c:v>
                </c:pt>
                <c:pt idx="7">
                  <c:v>101.61401098901099</c:v>
                </c:pt>
                <c:pt idx="8">
                  <c:v>102.05970890811317</c:v>
                </c:pt>
                <c:pt idx="9">
                  <c:v>102.31543722235212</c:v>
                </c:pt>
                <c:pt idx="10">
                  <c:v>102.53463292027122</c:v>
                </c:pt>
                <c:pt idx="11">
                  <c:v>102.68259001636662</c:v>
                </c:pt>
                <c:pt idx="12">
                  <c:v>103.14582359130232</c:v>
                </c:pt>
                <c:pt idx="13">
                  <c:v>103.38438157587093</c:v>
                </c:pt>
                <c:pt idx="14">
                  <c:v>103.64741641337386</c:v>
                </c:pt>
                <c:pt idx="15">
                  <c:v>103.92433364507832</c:v>
                </c:pt>
                <c:pt idx="16">
                  <c:v>104.38537526303483</c:v>
                </c:pt>
                <c:pt idx="17">
                  <c:v>104.74339490296937</c:v>
                </c:pt>
                <c:pt idx="18">
                  <c:v>105.24937163899929</c:v>
                </c:pt>
                <c:pt idx="19">
                  <c:v>105.54601648351648</c:v>
                </c:pt>
                <c:pt idx="20">
                  <c:v>105.90330547112463</c:v>
                </c:pt>
                <c:pt idx="21">
                  <c:v>106.20433422960019</c:v>
                </c:pt>
                <c:pt idx="22">
                  <c:v>106.43448971241524</c:v>
                </c:pt>
                <c:pt idx="23">
                  <c:v>106.70811900865093</c:v>
                </c:pt>
                <c:pt idx="24">
                  <c:v>107.10705517886369</c:v>
                </c:pt>
                <c:pt idx="25">
                  <c:v>107.34159457563713</c:v>
                </c:pt>
                <c:pt idx="26">
                  <c:v>107.65979366378302</c:v>
                </c:pt>
                <c:pt idx="27">
                  <c:v>107.93890285246668</c:v>
                </c:pt>
                <c:pt idx="28">
                  <c:v>108.34331891512743</c:v>
                </c:pt>
                <c:pt idx="29">
                  <c:v>108.54169102174421</c:v>
                </c:pt>
                <c:pt idx="30">
                  <c:v>108.69914659808276</c:v>
                </c:pt>
                <c:pt idx="31">
                  <c:v>108.88509761515081</c:v>
                </c:pt>
                <c:pt idx="32">
                  <c:v>109.12255962122984</c:v>
                </c:pt>
                <c:pt idx="33">
                  <c:v>109.26942073883563</c:v>
                </c:pt>
                <c:pt idx="34">
                  <c:v>109.37901858779519</c:v>
                </c:pt>
                <c:pt idx="35">
                  <c:v>109.46669686696282</c:v>
                </c:pt>
                <c:pt idx="36">
                  <c:v>109.82288987608136</c:v>
                </c:pt>
                <c:pt idx="37">
                  <c:v>110.04427753097966</c:v>
                </c:pt>
                <c:pt idx="38">
                  <c:v>110.25580137947159</c:v>
                </c:pt>
                <c:pt idx="39">
                  <c:v>110.38951075520224</c:v>
                </c:pt>
                <c:pt idx="40">
                  <c:v>110.6207622165069</c:v>
                </c:pt>
              </c:numCache>
            </c:numRef>
          </c:val>
          <c:smooth val="0"/>
          <c:extLst>
            <c:ext xmlns:c16="http://schemas.microsoft.com/office/drawing/2014/chart" uri="{C3380CC4-5D6E-409C-BE32-E72D297353CC}">
              <c16:uniqueId val="{00000001-EC37-488B-ADFA-67BBA6ED9AA3}"/>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100</c:v>
                </c:pt>
                <c:pt idx="1">
                  <c:v>100.32165468944036</c:v>
                </c:pt>
                <c:pt idx="2">
                  <c:v>100.53235886891554</c:v>
                </c:pt>
                <c:pt idx="3">
                  <c:v>100.90796197145823</c:v>
                </c:pt>
                <c:pt idx="4">
                  <c:v>101.30697664949818</c:v>
                </c:pt>
                <c:pt idx="5">
                  <c:v>101.52989556401539</c:v>
                </c:pt>
                <c:pt idx="6">
                  <c:v>101.513609250626</c:v>
                </c:pt>
                <c:pt idx="7">
                  <c:v>101.88310498564769</c:v>
                </c:pt>
                <c:pt idx="8">
                  <c:v>102.25056493149569</c:v>
                </c:pt>
                <c:pt idx="9">
                  <c:v>102.54677225626514</c:v>
                </c:pt>
                <c:pt idx="10">
                  <c:v>102.72897538730889</c:v>
                </c:pt>
                <c:pt idx="11">
                  <c:v>102.98039535025752</c:v>
                </c:pt>
                <c:pt idx="12">
                  <c:v>103.43743001974715</c:v>
                </c:pt>
                <c:pt idx="13">
                  <c:v>103.61148999409622</c:v>
                </c:pt>
                <c:pt idx="14">
                  <c:v>103.89141100547627</c:v>
                </c:pt>
                <c:pt idx="15">
                  <c:v>104.28024673764784</c:v>
                </c:pt>
                <c:pt idx="16">
                  <c:v>104.65381405101688</c:v>
                </c:pt>
                <c:pt idx="17">
                  <c:v>105.01516662934387</c:v>
                </c:pt>
                <c:pt idx="18">
                  <c:v>105.5393823415647</c:v>
                </c:pt>
                <c:pt idx="19">
                  <c:v>105.85085808513671</c:v>
                </c:pt>
                <c:pt idx="20">
                  <c:v>106.13790435862462</c:v>
                </c:pt>
                <c:pt idx="21">
                  <c:v>106.39950326744163</c:v>
                </c:pt>
                <c:pt idx="22">
                  <c:v>106.5827242930722</c:v>
                </c:pt>
                <c:pt idx="23">
                  <c:v>106.89318214205737</c:v>
                </c:pt>
                <c:pt idx="24">
                  <c:v>107.27998208505527</c:v>
                </c:pt>
                <c:pt idx="25">
                  <c:v>107.49272205370411</c:v>
                </c:pt>
                <c:pt idx="26">
                  <c:v>107.81946621607867</c:v>
                </c:pt>
                <c:pt idx="27">
                  <c:v>108.12992406506382</c:v>
                </c:pt>
                <c:pt idx="28">
                  <c:v>108.44139980863582</c:v>
                </c:pt>
                <c:pt idx="29">
                  <c:v>108.65821135563201</c:v>
                </c:pt>
                <c:pt idx="30">
                  <c:v>108.77119765477087</c:v>
                </c:pt>
                <c:pt idx="31">
                  <c:v>108.91573868610166</c:v>
                </c:pt>
                <c:pt idx="32">
                  <c:v>108.9055597402333</c:v>
                </c:pt>
                <c:pt idx="33">
                  <c:v>108.94831131288043</c:v>
                </c:pt>
                <c:pt idx="34">
                  <c:v>108.88927342684391</c:v>
                </c:pt>
                <c:pt idx="35">
                  <c:v>108.95441868040146</c:v>
                </c:pt>
                <c:pt idx="36">
                  <c:v>109.20482074876325</c:v>
                </c:pt>
                <c:pt idx="37">
                  <c:v>109.34834388550722</c:v>
                </c:pt>
                <c:pt idx="38">
                  <c:v>109.51833228150893</c:v>
                </c:pt>
                <c:pt idx="39">
                  <c:v>109.63539015899514</c:v>
                </c:pt>
                <c:pt idx="40">
                  <c:v>109.88782801653061</c:v>
                </c:pt>
              </c:numCache>
            </c:numRef>
          </c:val>
          <c:smooth val="0"/>
          <c:extLst>
            <c:ext xmlns:c16="http://schemas.microsoft.com/office/drawing/2014/chart" uri="{C3380CC4-5D6E-409C-BE32-E72D297353CC}">
              <c16:uniqueId val="{00000002-EC37-488B-ADFA-67BBA6ED9AA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70.844730490748191</c:v>
                </c:pt>
                <c:pt idx="2">
                  <c:v>82.316975060337896</c:v>
                </c:pt>
                <c:pt idx="3">
                  <c:v>118.29444891391795</c:v>
                </c:pt>
                <c:pt idx="4">
                  <c:v>125.87288817377313</c:v>
                </c:pt>
                <c:pt idx="5">
                  <c:v>104.79485116653258</c:v>
                </c:pt>
                <c:pt idx="6">
                  <c:v>141.80209171359613</c:v>
                </c:pt>
                <c:pt idx="7">
                  <c:v>140.45052292839904</c:v>
                </c:pt>
                <c:pt idx="8">
                  <c:v>148.46339501206756</c:v>
                </c:pt>
                <c:pt idx="9">
                  <c:v>124.87530168946098</c:v>
                </c:pt>
                <c:pt idx="10">
                  <c:v>178.42316975060339</c:v>
                </c:pt>
                <c:pt idx="11">
                  <c:v>182.02735317779565</c:v>
                </c:pt>
                <c:pt idx="12">
                  <c:v>212.71118262268703</c:v>
                </c:pt>
                <c:pt idx="13">
                  <c:v>189.42880128720836</c:v>
                </c:pt>
                <c:pt idx="14">
                  <c:v>189.63797264682219</c:v>
                </c:pt>
                <c:pt idx="15">
                  <c:v>239.45293644408687</c:v>
                </c:pt>
                <c:pt idx="16">
                  <c:v>266.72566371681415</c:v>
                </c:pt>
                <c:pt idx="17">
                  <c:v>235.91311343523734</c:v>
                </c:pt>
                <c:pt idx="18">
                  <c:v>242.02735317779565</c:v>
                </c:pt>
                <c:pt idx="19">
                  <c:v>273.08125502815767</c:v>
                </c:pt>
                <c:pt idx="20">
                  <c:v>284.98793242156074</c:v>
                </c:pt>
                <c:pt idx="21">
                  <c:v>204.55349959774739</c:v>
                </c:pt>
                <c:pt idx="22">
                  <c:v>263.57200321802094</c:v>
                </c:pt>
                <c:pt idx="23">
                  <c:v>221.86645213193887</c:v>
                </c:pt>
                <c:pt idx="24">
                  <c:v>231.21480289621883</c:v>
                </c:pt>
                <c:pt idx="25">
                  <c:v>177.58648431214803</c:v>
                </c:pt>
                <c:pt idx="26">
                  <c:v>221.11021721641191</c:v>
                </c:pt>
                <c:pt idx="27">
                  <c:v>187.03137570394208</c:v>
                </c:pt>
                <c:pt idx="28">
                  <c:v>203.44328238133548</c:v>
                </c:pt>
                <c:pt idx="29">
                  <c:v>143.13757039420756</c:v>
                </c:pt>
                <c:pt idx="30">
                  <c:v>226.87047465808527</c:v>
                </c:pt>
                <c:pt idx="31">
                  <c:v>190.7481898632341</c:v>
                </c:pt>
                <c:pt idx="32">
                  <c:v>201.19066773934031</c:v>
                </c:pt>
                <c:pt idx="33">
                  <c:v>165.29364440868866</c:v>
                </c:pt>
                <c:pt idx="34">
                  <c:v>206.79002413515687</c:v>
                </c:pt>
                <c:pt idx="35">
                  <c:v>247.9646017699115</c:v>
                </c:pt>
                <c:pt idx="36">
                  <c:v>236.18664521319388</c:v>
                </c:pt>
                <c:pt idx="37">
                  <c:v>177.71520514883346</c:v>
                </c:pt>
                <c:pt idx="38">
                  <c:v>248.52775543041031</c:v>
                </c:pt>
                <c:pt idx="39">
                  <c:v>220.37007240547064</c:v>
                </c:pt>
                <c:pt idx="40">
                  <c:v>204.05470635559132</c:v>
                </c:pt>
              </c:numCache>
            </c:numRef>
          </c:val>
          <c:smooth val="0"/>
          <c:extLst>
            <c:ext xmlns:c16="http://schemas.microsoft.com/office/drawing/2014/chart" uri="{C3380CC4-5D6E-409C-BE32-E72D297353CC}">
              <c16:uniqueId val="{00000000-E7BD-43D4-B01F-5F53CE43D7C7}"/>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100</c:v>
                </c:pt>
                <c:pt idx="1">
                  <c:v>127.41935483870968</c:v>
                </c:pt>
                <c:pt idx="2">
                  <c:v>333.87096774193549</c:v>
                </c:pt>
                <c:pt idx="3">
                  <c:v>301.61290322580646</c:v>
                </c:pt>
                <c:pt idx="4">
                  <c:v>151.61290322580646</c:v>
                </c:pt>
                <c:pt idx="5">
                  <c:v>212.90322580645162</c:v>
                </c:pt>
                <c:pt idx="6">
                  <c:v>80.645161290322577</c:v>
                </c:pt>
                <c:pt idx="7">
                  <c:v>79.032258064516128</c:v>
                </c:pt>
                <c:pt idx="8">
                  <c:v>383.87096774193549</c:v>
                </c:pt>
                <c:pt idx="9">
                  <c:v>400</c:v>
                </c:pt>
                <c:pt idx="10">
                  <c:v>167.74193548387098</c:v>
                </c:pt>
                <c:pt idx="11">
                  <c:v>453.22580645161293</c:v>
                </c:pt>
                <c:pt idx="12">
                  <c:v>264.51612903225805</c:v>
                </c:pt>
                <c:pt idx="13">
                  <c:v>227.41935483870967</c:v>
                </c:pt>
                <c:pt idx="14">
                  <c:v>440.32258064516128</c:v>
                </c:pt>
                <c:pt idx="15">
                  <c:v>543.54838709677415</c:v>
                </c:pt>
                <c:pt idx="16">
                  <c:v>614.51612903225805</c:v>
                </c:pt>
                <c:pt idx="17">
                  <c:v>466.12903225806451</c:v>
                </c:pt>
                <c:pt idx="18">
                  <c:v>638.70967741935488</c:v>
                </c:pt>
                <c:pt idx="19">
                  <c:v>1080.6451612903227</c:v>
                </c:pt>
                <c:pt idx="20">
                  <c:v>688.70967741935488</c:v>
                </c:pt>
                <c:pt idx="21">
                  <c:v>482.25806451612902</c:v>
                </c:pt>
                <c:pt idx="22">
                  <c:v>1127.4193548387098</c:v>
                </c:pt>
                <c:pt idx="23">
                  <c:v>903.22580645161293</c:v>
                </c:pt>
                <c:pt idx="24">
                  <c:v>975.80645161290317</c:v>
                </c:pt>
                <c:pt idx="25">
                  <c:v>495.16129032258067</c:v>
                </c:pt>
                <c:pt idx="26">
                  <c:v>690.32258064516134</c:v>
                </c:pt>
                <c:pt idx="27">
                  <c:v>1067.741935483871</c:v>
                </c:pt>
                <c:pt idx="28">
                  <c:v>503.22580645161293</c:v>
                </c:pt>
                <c:pt idx="29">
                  <c:v>758.06451612903231</c:v>
                </c:pt>
                <c:pt idx="30">
                  <c:v>814.51612903225805</c:v>
                </c:pt>
                <c:pt idx="31">
                  <c:v>550</c:v>
                </c:pt>
                <c:pt idx="32">
                  <c:v>820.9677419354839</c:v>
                </c:pt>
                <c:pt idx="33">
                  <c:v>414.51612903225805</c:v>
                </c:pt>
                <c:pt idx="34">
                  <c:v>1180.6451612903227</c:v>
                </c:pt>
                <c:pt idx="35">
                  <c:v>953.22580645161293</c:v>
                </c:pt>
                <c:pt idx="36">
                  <c:v>888.70967741935488</c:v>
                </c:pt>
                <c:pt idx="37">
                  <c:v>493.54838709677421</c:v>
                </c:pt>
                <c:pt idx="38">
                  <c:v>1148.3870967741937</c:v>
                </c:pt>
                <c:pt idx="39">
                  <c:v>1179.0322580645161</c:v>
                </c:pt>
                <c:pt idx="40">
                  <c:v>1779.0322580645161</c:v>
                </c:pt>
              </c:numCache>
            </c:numRef>
          </c:val>
          <c:smooth val="0"/>
          <c:extLst>
            <c:ext xmlns:c16="http://schemas.microsoft.com/office/drawing/2014/chart" uri="{C3380CC4-5D6E-409C-BE32-E72D297353CC}">
              <c16:uniqueId val="{00000001-E7BD-43D4-B01F-5F53CE43D7C7}"/>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100</c:v>
                </c:pt>
                <c:pt idx="1">
                  <c:v>225</c:v>
                </c:pt>
                <c:pt idx="2">
                  <c:v>100</c:v>
                </c:pt>
                <c:pt idx="3">
                  <c:v>3525</c:v>
                </c:pt>
                <c:pt idx="4">
                  <c:v>1600</c:v>
                </c:pt>
                <c:pt idx="5">
                  <c:v>125</c:v>
                </c:pt>
                <c:pt idx="6">
                  <c:v>100</c:v>
                </c:pt>
                <c:pt idx="7">
                  <c:v>275</c:v>
                </c:pt>
                <c:pt idx="8">
                  <c:v>225</c:v>
                </c:pt>
                <c:pt idx="9">
                  <c:v>1100</c:v>
                </c:pt>
                <c:pt idx="10">
                  <c:v>150</c:v>
                </c:pt>
                <c:pt idx="11">
                  <c:v>4050</c:v>
                </c:pt>
                <c:pt idx="12">
                  <c:v>750</c:v>
                </c:pt>
                <c:pt idx="13">
                  <c:v>350</c:v>
                </c:pt>
                <c:pt idx="14">
                  <c:v>2025</c:v>
                </c:pt>
                <c:pt idx="15">
                  <c:v>3400</c:v>
                </c:pt>
                <c:pt idx="16">
                  <c:v>3725</c:v>
                </c:pt>
                <c:pt idx="17">
                  <c:v>675</c:v>
                </c:pt>
                <c:pt idx="18">
                  <c:v>1675</c:v>
                </c:pt>
                <c:pt idx="19">
                  <c:v>8225</c:v>
                </c:pt>
                <c:pt idx="20">
                  <c:v>1475</c:v>
                </c:pt>
                <c:pt idx="21">
                  <c:v>3175</c:v>
                </c:pt>
                <c:pt idx="22">
                  <c:v>3200</c:v>
                </c:pt>
                <c:pt idx="23">
                  <c:v>2825</c:v>
                </c:pt>
                <c:pt idx="24">
                  <c:v>4025</c:v>
                </c:pt>
                <c:pt idx="25">
                  <c:v>1200</c:v>
                </c:pt>
                <c:pt idx="26">
                  <c:v>4625</c:v>
                </c:pt>
                <c:pt idx="27">
                  <c:v>5425</c:v>
                </c:pt>
                <c:pt idx="28">
                  <c:v>1575</c:v>
                </c:pt>
                <c:pt idx="29">
                  <c:v>4725</c:v>
                </c:pt>
                <c:pt idx="30">
                  <c:v>3050</c:v>
                </c:pt>
                <c:pt idx="31">
                  <c:v>2700</c:v>
                </c:pt>
                <c:pt idx="32">
                  <c:v>8700</c:v>
                </c:pt>
                <c:pt idx="33">
                  <c:v>375</c:v>
                </c:pt>
                <c:pt idx="34">
                  <c:v>10475</c:v>
                </c:pt>
                <c:pt idx="35">
                  <c:v>4625</c:v>
                </c:pt>
                <c:pt idx="36">
                  <c:v>1250</c:v>
                </c:pt>
                <c:pt idx="37">
                  <c:v>500</c:v>
                </c:pt>
                <c:pt idx="38">
                  <c:v>5150</c:v>
                </c:pt>
                <c:pt idx="39">
                  <c:v>9825</c:v>
                </c:pt>
                <c:pt idx="40">
                  <c:v>8800</c:v>
                </c:pt>
              </c:numCache>
            </c:numRef>
          </c:val>
          <c:smooth val="0"/>
          <c:extLst>
            <c:ext xmlns:c16="http://schemas.microsoft.com/office/drawing/2014/chart" uri="{C3380CC4-5D6E-409C-BE32-E72D297353CC}">
              <c16:uniqueId val="{00000002-E7BD-43D4-B01F-5F53CE43D7C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102.90416653087905</c:v>
                </c:pt>
                <c:pt idx="2">
                  <c:v>109.27137781216156</c:v>
                </c:pt>
                <c:pt idx="3">
                  <c:v>116.79258311501046</c:v>
                </c:pt>
                <c:pt idx="4">
                  <c:v>121.35462199797192</c:v>
                </c:pt>
                <c:pt idx="5">
                  <c:v>126.20081123065144</c:v>
                </c:pt>
                <c:pt idx="6">
                  <c:v>130.55386706604756</c:v>
                </c:pt>
                <c:pt idx="7">
                  <c:v>137.30258251518342</c:v>
                </c:pt>
                <c:pt idx="8">
                  <c:v>43.828818808308974</c:v>
                </c:pt>
                <c:pt idx="9">
                  <c:v>77.189392318529883</c:v>
                </c:pt>
                <c:pt idx="10">
                  <c:v>143.55718453466409</c:v>
                </c:pt>
              </c:numCache>
            </c:numRef>
          </c:val>
          <c:smooth val="0"/>
          <c:extLst>
            <c:ext xmlns:c16="http://schemas.microsoft.com/office/drawing/2014/chart" uri="{C3380CC4-5D6E-409C-BE32-E72D297353CC}">
              <c16:uniqueId val="{00000000-2CAB-45A3-9F91-35B3B5287B94}"/>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Grafdata!$B$24:$L$24</c:f>
              <c:numCache>
                <c:formatCode>General</c:formatCode>
                <c:ptCount val="11"/>
                <c:pt idx="0">
                  <c:v>100</c:v>
                </c:pt>
                <c:pt idx="1">
                  <c:v>104.947267023983</c:v>
                </c:pt>
                <c:pt idx="2">
                  <c:v>112.61330797539951</c:v>
                </c:pt>
                <c:pt idx="3">
                  <c:v>112.36137525625509</c:v>
                </c:pt>
                <c:pt idx="4">
                  <c:v>120.17190703188678</c:v>
                </c:pt>
                <c:pt idx="5">
                  <c:v>126.43996838491367</c:v>
                </c:pt>
                <c:pt idx="6">
                  <c:v>131.77871909501815</c:v>
                </c:pt>
                <c:pt idx="7">
                  <c:v>123.15619828586954</c:v>
                </c:pt>
                <c:pt idx="8">
                  <c:v>54.847852397065722</c:v>
                </c:pt>
                <c:pt idx="9">
                  <c:v>86.093066910366289</c:v>
                </c:pt>
                <c:pt idx="10">
                  <c:v>132.24306567540199</c:v>
                </c:pt>
              </c:numCache>
            </c:numRef>
          </c:val>
          <c:smooth val="0"/>
          <c:extLst>
            <c:ext xmlns:c16="http://schemas.microsoft.com/office/drawing/2014/chart" uri="{C3380CC4-5D6E-409C-BE32-E72D297353CC}">
              <c16:uniqueId val="{00000001-2CAB-45A3-9F91-35B3B5287B94}"/>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Grafdata!$B$25:$L$25</c:f>
              <c:numCache>
                <c:formatCode>General</c:formatCode>
                <c:ptCount val="11"/>
                <c:pt idx="0">
                  <c:v>100</c:v>
                </c:pt>
                <c:pt idx="1">
                  <c:v>110.71963033946808</c:v>
                </c:pt>
                <c:pt idx="2">
                  <c:v>121.54690330541627</c:v>
                </c:pt>
                <c:pt idx="3">
                  <c:v>127.85318595920081</c:v>
                </c:pt>
                <c:pt idx="4">
                  <c:v>145.666727926698</c:v>
                </c:pt>
                <c:pt idx="5">
                  <c:v>152.66612407781776</c:v>
                </c:pt>
                <c:pt idx="6">
                  <c:v>178.41108981595735</c:v>
                </c:pt>
                <c:pt idx="7">
                  <c:v>160.34288114678779</c:v>
                </c:pt>
                <c:pt idx="8">
                  <c:v>62.569245713985666</c:v>
                </c:pt>
                <c:pt idx="9">
                  <c:v>103.40255716873638</c:v>
                </c:pt>
                <c:pt idx="10">
                  <c:v>161.91288823544855</c:v>
                </c:pt>
              </c:numCache>
            </c:numRef>
          </c:val>
          <c:smooth val="0"/>
          <c:extLst>
            <c:ext xmlns:c16="http://schemas.microsoft.com/office/drawing/2014/chart" uri="{C3380CC4-5D6E-409C-BE32-E72D297353CC}">
              <c16:uniqueId val="{00000002-2CAB-45A3-9F91-35B3B5287B9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8.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553074" cy="2617417"/>
          </a:xfrm>
          <a:prstGeom prst="rect">
            <a:avLst/>
          </a:prstGeom>
          <a:solidFill>
            <a:schemeClr val="accent4">
              <a:alpha val="50196"/>
            </a:schemeClr>
          </a:solidFill>
        </p:spPr>
        <p:txBody>
          <a:bodyPr wrap="square" lIns="432000" rtlCol="0" anchor="ctr">
            <a:noAutofit/>
          </a:bodyPr>
          <a:lstStyle/>
          <a:p>
            <a:r>
              <a:rPr lang="en-GB" sz="3200" dirty="0" err="1">
                <a:solidFill>
                  <a:schemeClr val="bg1"/>
                </a:solidFill>
              </a:rPr>
              <a:t>Södermanlands-konjunkturen</a:t>
            </a:r>
            <a:r>
              <a:rPr lang="en-GB" sz="2400" dirty="0">
                <a:solidFill>
                  <a:schemeClr val="bg1"/>
                </a:solidFill>
              </a:rPr>
              <a:t/>
            </a:r>
            <a:br>
              <a:rPr lang="en-GB" sz="2400" dirty="0">
                <a:solidFill>
                  <a:schemeClr val="bg1"/>
                </a:solidFill>
              </a:rPr>
            </a:br>
            <a:r>
              <a:rPr lang="en-GB" sz="2400" dirty="0" err="1">
                <a:solidFill>
                  <a:schemeClr val="bg1"/>
                </a:solidFill>
              </a:rPr>
              <a:t>Södermanlands</a:t>
            </a:r>
            <a:r>
              <a:rPr lang="en-GB" sz="2400" dirty="0">
                <a:solidFill>
                  <a:schemeClr val="bg1"/>
                </a:solidFill>
              </a:rPr>
              <a:t> </a:t>
            </a:r>
            <a:r>
              <a:rPr lang="en-GB" sz="2400" dirty="0" err="1">
                <a:solidFill>
                  <a:schemeClr val="bg1"/>
                </a:solidFill>
              </a:rPr>
              <a:t>län</a:t>
            </a:r>
            <a:r>
              <a:rPr lang="sv-SE" sz="2000" dirty="0">
                <a:solidFill>
                  <a:schemeClr val="bg1"/>
                </a:solidFill>
                <a:latin typeface="+mj-lt"/>
              </a:rPr>
              <a:t>, 2022 </a:t>
            </a:r>
            <a:r>
              <a:rPr lang="sv-SE" sz="2000" dirty="0" smtClean="0">
                <a:solidFill>
                  <a:schemeClr val="bg1"/>
                </a:solidFill>
                <a:latin typeface="+mj-lt"/>
              </a:rPr>
              <a:t>kv2</a:t>
            </a:r>
            <a:br>
              <a:rPr lang="sv-SE" sz="2000" dirty="0" smtClean="0">
                <a:solidFill>
                  <a:schemeClr val="bg1"/>
                </a:solidFill>
                <a:latin typeface="+mj-lt"/>
              </a:rPr>
            </a:br>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September 2022</a:t>
            </a:r>
            <a:br>
              <a:rPr lang="sv-SE" sz="2000" dirty="0" smtClean="0">
                <a:solidFill>
                  <a:schemeClr val="bg1"/>
                </a:solidFill>
                <a:latin typeface="+mj-lt"/>
              </a:rPr>
            </a:br>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B17DEA33-AF09-4084-91CD-F0A86682014C}"/>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3"/>
          <a:srcRect t="2499" b="2499"/>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Södermanlands län och Eskilstuna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byggnad, himmel&#10;&#10;Automatiskt genererad beskrivning">
            <a:extLst>
              <a:ext uri="{FF2B5EF4-FFF2-40B4-BE49-F238E27FC236}">
                <a16:creationId xmlns:a16="http://schemas.microsoft.com/office/drawing/2014/main" id="{EBC3996B-A28E-4168-99A9-AAA301EC8B7D}"/>
              </a:ext>
            </a:extLst>
          </p:cNvPr>
          <p:cNvPicPr>
            <a:picLocks noGrp="1" noChangeAspect="1"/>
          </p:cNvPicPr>
          <p:nvPr>
            <p:ph type="pic" sz="quarter" idx="13"/>
          </p:nvPr>
        </p:nvPicPr>
        <p:blipFill>
          <a:blip r:embed="rId2"/>
          <a:srcRect t="2499" b="2499"/>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01624" y="1247774"/>
            <a:ext cx="5204202" cy="5244465"/>
          </a:xfrm>
        </p:spPr>
        <p:txBody>
          <a:bodyPr/>
          <a:lstStyle/>
          <a:p>
            <a:pPr>
              <a:spcAft>
                <a:spcPts val="800"/>
              </a:spcAft>
            </a:pPr>
            <a:r>
              <a:rPr lang="sv-SE" sz="1200" b="1" dirty="0">
                <a:ea typeface="Minion Pro" panose="02040503050201020203" pitchFamily="18" charset="0"/>
                <a:cs typeface="Times New Roman" panose="02020603050405020304" pitchFamily="18" charset="0"/>
              </a:rPr>
              <a:t>D</a:t>
            </a:r>
            <a:r>
              <a:rPr lang="sv-SE" sz="1200" b="1" dirty="0">
                <a:effectLst/>
                <a:ea typeface="Minion Pro" panose="02040503050201020203" pitchFamily="18" charset="0"/>
                <a:cs typeface="Times New Roman" panose="02020603050405020304" pitchFamily="18" charset="0"/>
              </a:rPr>
              <a:t>et andra kvartalet 2022 bjuder på blandad utveckling för Södermanlands län. Arbetsmarknaden stärks med ca 2 000 färre arbetslösa samtidigt som antalet lediga jobb fördubblas. Samtidigt minskar nyföretagandet och företagskonkurserna ökar</a:t>
            </a:r>
            <a:r>
              <a:rPr lang="sv-SE" sz="1200" b="1" dirty="0">
                <a:ea typeface="Minion Pro" panose="02040503050201020203" pitchFamily="18" charset="0"/>
                <a:cs typeface="Times New Roman" panose="02020603050405020304" pitchFamily="18" charset="0"/>
              </a:rPr>
              <a:t>. </a:t>
            </a:r>
            <a:r>
              <a:rPr lang="sv-SE" sz="1200" b="1" dirty="0">
                <a:effectLst/>
                <a:ea typeface="Minion Pro" panose="02040503050201020203" pitchFamily="18" charset="0"/>
                <a:cs typeface="Times New Roman" panose="02020603050405020304" pitchFamily="18" charset="0"/>
              </a:rPr>
              <a:t>Därtill utgör inflationen och de stigande räntorna en stor osäkert för </a:t>
            </a:r>
            <a:r>
              <a:rPr lang="sv-SE" sz="1200" b="1" dirty="0">
                <a:ea typeface="Minion Pro" panose="02040503050201020203" pitchFamily="18" charset="0"/>
                <a:cs typeface="Times New Roman" panose="02020603050405020304" pitchFamily="18" charset="0"/>
              </a:rPr>
              <a:t>länets </a:t>
            </a:r>
            <a:r>
              <a:rPr lang="sv-SE" sz="1200" b="1" dirty="0">
                <a:effectLst/>
                <a:ea typeface="Minion Pro" panose="02040503050201020203" pitchFamily="18" charset="0"/>
                <a:cs typeface="Times New Roman" panose="02020603050405020304" pitchFamily="18" charset="0"/>
              </a:rPr>
              <a:t>ekonomiska utveckling.</a:t>
            </a:r>
            <a:endParaRPr lang="sv-SE" sz="1200" dirty="0">
              <a:effectLst/>
              <a:ea typeface="Minion Pro" panose="02040503050201020203" pitchFamily="18" charset="0"/>
              <a:cs typeface="Times New Roman" panose="02020603050405020304" pitchFamily="18" charset="0"/>
            </a:endParaRPr>
          </a:p>
          <a:p>
            <a:pPr>
              <a:spcAft>
                <a:spcPts val="800"/>
              </a:spcAft>
            </a:pPr>
            <a:r>
              <a:rPr lang="sv-SE" sz="1200" dirty="0">
                <a:effectLst/>
                <a:ea typeface="Minion Pro" panose="02040503050201020203" pitchFamily="18" charset="0"/>
                <a:cs typeface="Times New Roman" panose="02020603050405020304" pitchFamily="18" charset="0"/>
              </a:rPr>
              <a:t>Situationen för näringslivet försämras något under kvartalet. </a:t>
            </a:r>
            <a:r>
              <a:rPr lang="sv-SE" sz="1200" dirty="0">
                <a:ea typeface="Minion Pro" panose="02040503050201020203" pitchFamily="18" charset="0"/>
                <a:cs typeface="Times New Roman" panose="02020603050405020304" pitchFamily="18" charset="0"/>
              </a:rPr>
              <a:t>N</a:t>
            </a:r>
            <a:r>
              <a:rPr lang="sv-SE" sz="1200" dirty="0">
                <a:effectLst/>
                <a:ea typeface="Minion Pro" panose="02040503050201020203" pitchFamily="18" charset="0"/>
                <a:cs typeface="Times New Roman" panose="02020603050405020304" pitchFamily="18" charset="0"/>
              </a:rPr>
              <a:t>yföretagandet sjunker med 4 procent samtidigt som företagskonkurserna stiger med 13 procent. Överlag skapas det 6,8 nya företag per företagskonkurs i länet vilket innebär att antalet företag ökar. </a:t>
            </a:r>
            <a:r>
              <a:rPr lang="sv-SE" sz="1200" dirty="0">
                <a:ea typeface="Minion Pro" panose="02040503050201020203" pitchFamily="18" charset="0"/>
                <a:cs typeface="Times New Roman" panose="02020603050405020304" pitchFamily="18" charset="0"/>
              </a:rPr>
              <a:t>L</a:t>
            </a:r>
            <a:r>
              <a:rPr lang="sv-SE" sz="1200" dirty="0">
                <a:effectLst/>
                <a:ea typeface="Minion Pro" panose="02040503050201020203" pitchFamily="18" charset="0"/>
                <a:cs typeface="Times New Roman" panose="02020603050405020304" pitchFamily="18" charset="0"/>
              </a:rPr>
              <a:t>önesumman för det årets första kvartal fortsätter också att stiga. </a:t>
            </a:r>
          </a:p>
          <a:p>
            <a:pPr>
              <a:spcAft>
                <a:spcPts val="800"/>
              </a:spcAft>
            </a:pPr>
            <a:r>
              <a:rPr lang="sv-SE" sz="1200" dirty="0">
                <a:effectLst/>
                <a:ea typeface="Minion Pro" panose="02040503050201020203" pitchFamily="18" charset="0"/>
                <a:cs typeface="Times New Roman" panose="02020603050405020304" pitchFamily="18" charset="0"/>
              </a:rPr>
              <a:t>Signalerna på arbetsmarknaden är mer tvetydiga. Arbetslösheten minskar med 1 procentenhet, eller drygt 2 000 personer i länet som helhet och 1,3 procentenheter eller 900 i Eskilstuna. Samtidigt ser vi att antalet jobb ökar stadigt. Däremot sjunker sysselsättningen något med 4,9 procent eller 6 800 personer.</a:t>
            </a:r>
          </a:p>
          <a:p>
            <a:pPr>
              <a:spcAft>
                <a:spcPts val="800"/>
              </a:spcAft>
            </a:pPr>
            <a:r>
              <a:rPr lang="sv-SE" sz="1200" dirty="0">
                <a:effectLst/>
                <a:ea typeface="Minion Pro" panose="02040503050201020203" pitchFamily="18" charset="0"/>
                <a:cs typeface="Times New Roman" panose="02020603050405020304" pitchFamily="18" charset="0"/>
              </a:rPr>
              <a:t>Antalet invånare ökar med 0,7 procent i länet vilket motsvarar 2 200 personer medan befolkningen ökar med 0,6 procent eller 700 personer i Eskilstuna. Det går också att notera en tydlig ökning av. Antalet påbörjade bostäder fördubblas under kvartalet på länsnivå jämfört med tidigare år medan antalet sexfaldigas i Eskilstuna kommun.</a:t>
            </a:r>
          </a:p>
          <a:p>
            <a:r>
              <a:rPr lang="sv-SE" sz="1200" dirty="0"/>
              <a:t>Staffan Ingvarsson</a:t>
            </a:r>
            <a:br>
              <a:rPr lang="sv-SE" sz="1200" dirty="0"/>
            </a:br>
            <a:r>
              <a:rPr lang="sv-SE" sz="12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01624" y="237512"/>
            <a:ext cx="5204202" cy="857862"/>
          </a:xfrm>
        </p:spPr>
        <p:txBody>
          <a:bodyPr/>
          <a:lstStyle/>
          <a:p>
            <a:r>
              <a:rPr lang="sv-SE" sz="2400" dirty="0"/>
              <a:t>Blandad utveckling under årets andra kvartal</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b="1" dirty="0">
                <a:latin typeface="+mj-lt"/>
                <a:ea typeface="+mj-ea"/>
                <a:cs typeface="+mj-cs"/>
              </a:rPr>
              <a:t>Konjunkturläget i Södermanland, 2022 kv2</a:t>
            </a:r>
          </a:p>
        </p:txBody>
      </p:sp>
      <p:graphicFrame>
        <p:nvGraphicFramePr>
          <p:cNvPr id="55" name="Tabell 54">
            <a:extLst>
              <a:ext uri="{FF2B5EF4-FFF2-40B4-BE49-F238E27FC236}">
                <a16:creationId xmlns:a16="http://schemas.microsoft.com/office/drawing/2014/main" id="{925E7A8D-6F91-4DFE-96A4-7DBCD798C86A}"/>
              </a:ext>
            </a:extLst>
          </p:cNvPr>
          <p:cNvGraphicFramePr>
            <a:graphicFrameLocks noGrp="1"/>
          </p:cNvGraphicFramePr>
          <p:nvPr>
            <p:extLst>
              <p:ext uri="{D42A27DB-BD31-4B8C-83A1-F6EECF244321}">
                <p14:modId xmlns:p14="http://schemas.microsoft.com/office/powerpoint/2010/main" val="969388438"/>
              </p:ext>
            </p:extLst>
          </p:nvPr>
        </p:nvGraphicFramePr>
        <p:xfrm>
          <a:off x="59523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Södermanlands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Eskilstuna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130 800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14 047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6 401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1 103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7E415BDD-CDAF-40B1-AF96-A4EE91F64F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24935" y="2436628"/>
            <a:ext cx="180000" cy="180000"/>
          </a:xfrm>
          <a:prstGeom prst="rect">
            <a:avLst/>
          </a:prstGeom>
        </p:spPr>
      </p:pic>
      <p:pic>
        <p:nvPicPr>
          <p:cNvPr id="16" name="Bild 15" descr="Spela upp">
            <a:extLst>
              <a:ext uri="{FF2B5EF4-FFF2-40B4-BE49-F238E27FC236}">
                <a16:creationId xmlns:a16="http://schemas.microsoft.com/office/drawing/2014/main" id="{2247A2ED-C356-4B30-B322-C733254676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24935" y="3347860"/>
            <a:ext cx="180000" cy="180000"/>
          </a:xfrm>
          <a:prstGeom prst="rect">
            <a:avLst/>
          </a:prstGeom>
        </p:spPr>
      </p:pic>
      <p:pic>
        <p:nvPicPr>
          <p:cNvPr id="17" name="Bild 16" descr="Spela upp">
            <a:extLst>
              <a:ext uri="{FF2B5EF4-FFF2-40B4-BE49-F238E27FC236}">
                <a16:creationId xmlns:a16="http://schemas.microsoft.com/office/drawing/2014/main" id="{2D456450-CAD1-497A-A25E-179E4EB0A1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H="1" flipV="1">
            <a:off x="3624935" y="3651604"/>
            <a:ext cx="180000" cy="180000"/>
          </a:xfrm>
          <a:prstGeom prst="rect">
            <a:avLst/>
          </a:prstGeom>
        </p:spPr>
      </p:pic>
      <p:pic>
        <p:nvPicPr>
          <p:cNvPr id="18" name="Bild 17" descr="Spela upp">
            <a:extLst>
              <a:ext uri="{FF2B5EF4-FFF2-40B4-BE49-F238E27FC236}">
                <a16:creationId xmlns:a16="http://schemas.microsoft.com/office/drawing/2014/main" id="{F09A2909-C73E-4871-B257-EFE4CADD41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H="1" flipV="1">
            <a:off x="3624935" y="3955348"/>
            <a:ext cx="180000" cy="180000"/>
          </a:xfrm>
          <a:prstGeom prst="rect">
            <a:avLst/>
          </a:prstGeom>
        </p:spPr>
      </p:pic>
      <p:pic>
        <p:nvPicPr>
          <p:cNvPr id="19" name="Bild 18" descr="Spela upp">
            <a:extLst>
              <a:ext uri="{FF2B5EF4-FFF2-40B4-BE49-F238E27FC236}">
                <a16:creationId xmlns:a16="http://schemas.microsoft.com/office/drawing/2014/main" id="{CD70CAA5-959A-4F80-B074-83A842C175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24935" y="4259092"/>
            <a:ext cx="180000" cy="180000"/>
          </a:xfrm>
          <a:prstGeom prst="rect">
            <a:avLst/>
          </a:prstGeom>
        </p:spPr>
      </p:pic>
      <p:pic>
        <p:nvPicPr>
          <p:cNvPr id="21" name="Bild 20" descr="Spela upp">
            <a:extLst>
              <a:ext uri="{FF2B5EF4-FFF2-40B4-BE49-F238E27FC236}">
                <a16:creationId xmlns:a16="http://schemas.microsoft.com/office/drawing/2014/main" id="{0CBFF640-D01D-49B9-932D-ACBCD2EB2A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3624935" y="4562836"/>
            <a:ext cx="180000" cy="180000"/>
          </a:xfrm>
          <a:prstGeom prst="rect">
            <a:avLst/>
          </a:prstGeom>
        </p:spPr>
      </p:pic>
      <p:pic>
        <p:nvPicPr>
          <p:cNvPr id="23" name="Bild 22" descr="Spela upp">
            <a:extLst>
              <a:ext uri="{FF2B5EF4-FFF2-40B4-BE49-F238E27FC236}">
                <a16:creationId xmlns:a16="http://schemas.microsoft.com/office/drawing/2014/main" id="{E8AD2DAC-F444-4EFC-9B92-E9AE43A0E2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24935" y="5170323"/>
            <a:ext cx="180000" cy="180000"/>
          </a:xfrm>
          <a:prstGeom prst="rect">
            <a:avLst/>
          </a:prstGeom>
        </p:spPr>
      </p:pic>
      <p:pic>
        <p:nvPicPr>
          <p:cNvPr id="28" name="Bild 27" descr="Spela upp">
            <a:extLst>
              <a:ext uri="{FF2B5EF4-FFF2-40B4-BE49-F238E27FC236}">
                <a16:creationId xmlns:a16="http://schemas.microsoft.com/office/drawing/2014/main" id="{343D51EC-D206-47CE-91C3-8BAA110A35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61631" y="3651604"/>
            <a:ext cx="180000" cy="180000"/>
          </a:xfrm>
          <a:prstGeom prst="rect">
            <a:avLst/>
          </a:prstGeom>
        </p:spPr>
      </p:pic>
      <p:pic>
        <p:nvPicPr>
          <p:cNvPr id="29" name="Bild 28" descr="Spela upp">
            <a:extLst>
              <a:ext uri="{FF2B5EF4-FFF2-40B4-BE49-F238E27FC236}">
                <a16:creationId xmlns:a16="http://schemas.microsoft.com/office/drawing/2014/main" id="{E3943B3B-31A4-4C00-9778-D6D98540E2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H="1" flipV="1">
            <a:off x="5261631" y="3955348"/>
            <a:ext cx="180000" cy="180000"/>
          </a:xfrm>
          <a:prstGeom prst="rect">
            <a:avLst/>
          </a:prstGeom>
        </p:spPr>
      </p:pic>
      <p:pic>
        <p:nvPicPr>
          <p:cNvPr id="30" name="Bild 29" descr="Spela upp">
            <a:extLst>
              <a:ext uri="{FF2B5EF4-FFF2-40B4-BE49-F238E27FC236}">
                <a16:creationId xmlns:a16="http://schemas.microsoft.com/office/drawing/2014/main" id="{5FBC2458-EF81-4FB8-8C97-866495548B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61631" y="4259092"/>
            <a:ext cx="180000" cy="180000"/>
          </a:xfrm>
          <a:prstGeom prst="rect">
            <a:avLst/>
          </a:prstGeom>
        </p:spPr>
      </p:pic>
      <p:pic>
        <p:nvPicPr>
          <p:cNvPr id="31" name="Bild 30" descr="Spela upp">
            <a:extLst>
              <a:ext uri="{FF2B5EF4-FFF2-40B4-BE49-F238E27FC236}">
                <a16:creationId xmlns:a16="http://schemas.microsoft.com/office/drawing/2014/main" id="{F6E79AFE-07A8-46A0-AC57-FF6B984721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53085" y="4562836"/>
            <a:ext cx="180000" cy="180000"/>
          </a:xfrm>
          <a:prstGeom prst="rect">
            <a:avLst/>
          </a:prstGeom>
        </p:spPr>
      </p:pic>
      <p:pic>
        <p:nvPicPr>
          <p:cNvPr id="33" name="Bild 32" descr="Spela upp">
            <a:extLst>
              <a:ext uri="{FF2B5EF4-FFF2-40B4-BE49-F238E27FC236}">
                <a16:creationId xmlns:a16="http://schemas.microsoft.com/office/drawing/2014/main" id="{509C2B9A-01DA-45E2-9990-4943868FBD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53085" y="5170323"/>
            <a:ext cx="180000" cy="180000"/>
          </a:xfrm>
          <a:prstGeom prst="rect">
            <a:avLst/>
          </a:prstGeom>
        </p:spPr>
      </p:pic>
      <p:pic>
        <p:nvPicPr>
          <p:cNvPr id="34" name="Bild 33" descr="Spela upp">
            <a:extLst>
              <a:ext uri="{FF2B5EF4-FFF2-40B4-BE49-F238E27FC236}">
                <a16:creationId xmlns:a16="http://schemas.microsoft.com/office/drawing/2014/main" id="{410F08E7-FD52-4A53-A067-F9B206EF0A2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a:off x="5258786" y="2752915"/>
            <a:ext cx="180000" cy="180000"/>
          </a:xfrm>
          <a:prstGeom prst="rect">
            <a:avLst/>
          </a:prstGeom>
        </p:spPr>
      </p:pic>
      <p:pic>
        <p:nvPicPr>
          <p:cNvPr id="32" name="Bild 31" descr="Spela upp">
            <a:extLst>
              <a:ext uri="{FF2B5EF4-FFF2-40B4-BE49-F238E27FC236}">
                <a16:creationId xmlns:a16="http://schemas.microsoft.com/office/drawing/2014/main" id="{1D60CE85-8EAD-AB40-813A-2CDA5B333A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24934" y="2740371"/>
            <a:ext cx="180000" cy="180000"/>
          </a:xfrm>
          <a:prstGeom prst="rect">
            <a:avLst/>
          </a:prstGeom>
        </p:spPr>
      </p:pic>
      <p:pic>
        <p:nvPicPr>
          <p:cNvPr id="36" name="Bild 35" descr="Spela upp">
            <a:extLst>
              <a:ext uri="{FF2B5EF4-FFF2-40B4-BE49-F238E27FC236}">
                <a16:creationId xmlns:a16="http://schemas.microsoft.com/office/drawing/2014/main" id="{D1CF3E70-03A3-8262-68AD-500DFAAF9E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H="1" flipV="1">
            <a:off x="3624934" y="3044116"/>
            <a:ext cx="180000" cy="180000"/>
          </a:xfrm>
          <a:prstGeom prst="rect">
            <a:avLst/>
          </a:prstGeom>
        </p:spPr>
      </p:pic>
      <p:pic>
        <p:nvPicPr>
          <p:cNvPr id="37" name="Bild 36" descr="Spela upp">
            <a:extLst>
              <a:ext uri="{FF2B5EF4-FFF2-40B4-BE49-F238E27FC236}">
                <a16:creationId xmlns:a16="http://schemas.microsoft.com/office/drawing/2014/main" id="{4BAC5027-8200-43AB-6D35-598ED00E69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24934" y="4860660"/>
            <a:ext cx="180000" cy="180000"/>
          </a:xfrm>
          <a:prstGeom prst="rect">
            <a:avLst/>
          </a:prstGeom>
        </p:spPr>
      </p:pic>
      <p:pic>
        <p:nvPicPr>
          <p:cNvPr id="38" name="Bild 37" descr="Spela upp">
            <a:extLst>
              <a:ext uri="{FF2B5EF4-FFF2-40B4-BE49-F238E27FC236}">
                <a16:creationId xmlns:a16="http://schemas.microsoft.com/office/drawing/2014/main" id="{45EEFA47-F562-0820-D19C-E93B61618B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H="1" flipV="1">
            <a:off x="5258786" y="3038284"/>
            <a:ext cx="180000" cy="180000"/>
          </a:xfrm>
          <a:prstGeom prst="rect">
            <a:avLst/>
          </a:prstGeom>
        </p:spPr>
      </p:pic>
      <p:pic>
        <p:nvPicPr>
          <p:cNvPr id="39" name="Bild 38" descr="Spela upp">
            <a:extLst>
              <a:ext uri="{FF2B5EF4-FFF2-40B4-BE49-F238E27FC236}">
                <a16:creationId xmlns:a16="http://schemas.microsoft.com/office/drawing/2014/main" id="{6D821FA7-7B72-2C44-093F-7A2DD75FBF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47056" y="4865046"/>
            <a:ext cx="180000" cy="180000"/>
          </a:xfrm>
          <a:prstGeom prst="rect">
            <a:avLst/>
          </a:prstGeom>
        </p:spPr>
      </p:pic>
      <p:sp>
        <p:nvSpPr>
          <p:cNvPr id="5" name="textruta 19">
            <a:extLst>
              <a:ext uri="{FF2B5EF4-FFF2-40B4-BE49-F238E27FC236}">
                <a16:creationId xmlns:a16="http://schemas.microsoft.com/office/drawing/2014/main" id="{7639E258-AF04-43C4-8A3B-454C3E512DD0}"/>
              </a:ext>
            </a:extLst>
          </p:cNvPr>
          <p:cNvSpPr txBox="1"/>
          <p:nvPr/>
        </p:nvSpPr>
        <p:spPr>
          <a:xfrm>
            <a:off x="486174" y="5500515"/>
            <a:ext cx="2948243" cy="4154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cs typeface="Arial" panose="020B0604020202020204" pitchFamily="34" charset="0"/>
              </a:rPr>
              <a:t>* Förändring i arbetslösheten visas i procentenheter, ej i procent</a:t>
            </a:r>
          </a:p>
          <a:p>
            <a:r>
              <a:rPr lang="sv-SE" sz="700" dirty="0">
                <a:cs typeface="Arial" panose="020B0604020202020204" pitchFamily="34" charset="0"/>
              </a:rPr>
              <a:t>**</a:t>
            </a:r>
            <a:r>
              <a:rPr lang="sv-SE" sz="700" b="0" i="0" u="none" strike="noStrike" dirty="0">
                <a:solidFill>
                  <a:srgbClr val="000000"/>
                </a:solidFill>
                <a:effectLst/>
                <a:latin typeface="Futura Std Book" panose="020B0502020204020303" pitchFamily="34" charset="0"/>
              </a:rPr>
              <a:t> Lönesummorna är det tidigare kvartalets</a:t>
            </a:r>
          </a:p>
          <a:p>
            <a:endParaRPr lang="sv-SE" sz="700" dirty="0">
              <a:cs typeface="Arial" panose="020B0604020202020204" pitchFamily="34" charset="0"/>
            </a:endParaRPr>
          </a:p>
        </p:txBody>
      </p:sp>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2153540"/>
            <a:ext cx="4704373" cy="1275460"/>
          </a:xfrm>
        </p:spPr>
        <p:txBody>
          <a:bodyPr/>
          <a:lstStyle/>
          <a:p>
            <a:pPr lvl="4"/>
            <a:r>
              <a:rPr lang="sv-SE" sz="1400" dirty="0"/>
              <a:t>Nyföretagandet minskade med 4 procent under kvartalet i Södermanlands län.</a:t>
            </a:r>
          </a:p>
          <a:p>
            <a:pPr lvl="4"/>
            <a:r>
              <a:rPr lang="sv-SE" sz="1400" dirty="0"/>
              <a:t>293 av 368 nystartade företag var aktiebolag.</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37555"/>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504A17A-56E7-4831-BCC1-D9D819E13ED4}"/>
              </a:ext>
            </a:extLst>
          </p:cNvPr>
          <p:cNvGraphicFramePr>
            <a:graphicFrameLocks noGrp="1"/>
          </p:cNvGraphicFramePr>
          <p:nvPr>
            <p:extLst>
              <p:ext uri="{D42A27DB-BD31-4B8C-83A1-F6EECF244321}">
                <p14:modId xmlns:p14="http://schemas.microsoft.com/office/powerpoint/2010/main" val="1026085534"/>
              </p:ext>
            </p:extLst>
          </p:nvPr>
        </p:nvGraphicFramePr>
        <p:xfrm>
          <a:off x="6755216" y="3714554"/>
          <a:ext cx="4704372" cy="2266432"/>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17 340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78 115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8808525D-C653-4715-9904-40A10BA151FC}"/>
              </a:ext>
            </a:extLst>
          </p:cNvPr>
          <p:cNvGraphicFramePr>
            <a:graphicFrameLocks/>
          </p:cNvGraphicFramePr>
          <p:nvPr>
            <p:extLst>
              <p:ext uri="{D42A27DB-BD31-4B8C-83A1-F6EECF244321}">
                <p14:modId xmlns:p14="http://schemas.microsoft.com/office/powerpoint/2010/main" val="1829632461"/>
              </p:ext>
            </p:extLst>
          </p:nvPr>
        </p:nvGraphicFramePr>
        <p:xfrm>
          <a:off x="624452" y="1895475"/>
          <a:ext cx="6029845" cy="38615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47582"/>
            <a:ext cx="4722412" cy="1279902"/>
          </a:xfrm>
        </p:spPr>
        <p:txBody>
          <a:bodyPr/>
          <a:lstStyle/>
          <a:p>
            <a:pPr lvl="4"/>
            <a:r>
              <a:rPr lang="sv-SE" sz="1400" dirty="0"/>
              <a:t>Företagskonkurserna ökade med 13 procent i länet och minskade med 6 procent i Eskilstuna jämfört med samma period förra året.</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06DF4121-0F56-43EF-ABB6-5949A4127340}"/>
              </a:ext>
            </a:extLst>
          </p:cNvPr>
          <p:cNvGraphicFramePr>
            <a:graphicFrameLocks noGrp="1"/>
          </p:cNvGraphicFramePr>
          <p:nvPr>
            <p:extLst>
              <p:ext uri="{D42A27DB-BD31-4B8C-83A1-F6EECF244321}">
                <p14:modId xmlns:p14="http://schemas.microsoft.com/office/powerpoint/2010/main" val="2946519604"/>
              </p:ext>
            </p:extLst>
          </p:nvPr>
        </p:nvGraphicFramePr>
        <p:xfrm>
          <a:off x="6755213"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8B4B4E79-80AE-4CDD-A4ED-0DAC791DDEFE}"/>
              </a:ext>
            </a:extLst>
          </p:cNvPr>
          <p:cNvGraphicFramePr>
            <a:graphicFrameLocks/>
          </p:cNvGraphicFramePr>
          <p:nvPr>
            <p:extLst>
              <p:ext uri="{D42A27DB-BD31-4B8C-83A1-F6EECF244321}">
                <p14:modId xmlns:p14="http://schemas.microsoft.com/office/powerpoint/2010/main" val="2857182642"/>
              </p:ext>
            </p:extLst>
          </p:nvPr>
        </p:nvGraphicFramePr>
        <p:xfrm>
          <a:off x="713949" y="1977212"/>
          <a:ext cx="5876974" cy="3898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127903"/>
            <a:ext cx="4722411" cy="1309983"/>
          </a:xfrm>
        </p:spPr>
        <p:txBody>
          <a:bodyPr/>
          <a:lstStyle/>
          <a:p>
            <a:pPr lvl="4"/>
            <a:r>
              <a:rPr lang="sv-SE" sz="1400" dirty="0"/>
              <a:t>Antalet sysselsatta invånare minskade med </a:t>
            </a:r>
            <a:br>
              <a:rPr lang="sv-SE" sz="1400" dirty="0"/>
            </a:br>
            <a:r>
              <a:rPr lang="sv-SE" sz="1400" dirty="0"/>
              <a:t>4,9 procent eller 6 800 personer under kvartalet.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BB158BE0-4D88-4C6C-9E07-FD0B72B63036}"/>
              </a:ext>
            </a:extLst>
          </p:cNvPr>
          <p:cNvGraphicFramePr>
            <a:graphicFrameLocks noGrp="1"/>
          </p:cNvGraphicFramePr>
          <p:nvPr>
            <p:extLst>
              <p:ext uri="{D42A27DB-BD31-4B8C-83A1-F6EECF244321}">
                <p14:modId xmlns:p14="http://schemas.microsoft.com/office/powerpoint/2010/main" val="1795000805"/>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5 228 300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153 900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2 414 000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67 800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130 800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3" name="Diagram 2">
            <a:extLst>
              <a:ext uri="{FF2B5EF4-FFF2-40B4-BE49-F238E27FC236}">
                <a16:creationId xmlns:a16="http://schemas.microsoft.com/office/drawing/2014/main" id="{EC9A5972-F9BB-4D4C-A08A-30BB1C681EC7}"/>
              </a:ext>
            </a:extLst>
          </p:cNvPr>
          <p:cNvGraphicFramePr>
            <a:graphicFrameLocks/>
          </p:cNvGraphicFramePr>
          <p:nvPr>
            <p:extLst>
              <p:ext uri="{D42A27DB-BD31-4B8C-83A1-F6EECF244321}">
                <p14:modId xmlns:p14="http://schemas.microsoft.com/office/powerpoint/2010/main" val="3497280542"/>
              </p:ext>
            </p:extLst>
          </p:nvPr>
        </p:nvGraphicFramePr>
        <p:xfrm>
          <a:off x="647699" y="1927919"/>
          <a:ext cx="6033757" cy="38290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572134" y="0"/>
            <a:ext cx="8426449" cy="1113955"/>
          </a:xfrm>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311333342"/>
              </p:ext>
            </p:extLst>
          </p:nvPr>
        </p:nvGraphicFramePr>
        <p:xfrm>
          <a:off x="1016001" y="1195921"/>
          <a:ext cx="9479278" cy="4800600"/>
        </p:xfrm>
        <a:graphic>
          <a:graphicData uri="http://schemas.openxmlformats.org/drawingml/2006/table">
            <a:tbl>
              <a:tblPr firstRow="1" bandRow="1">
                <a:tableStyleId>{5C22544A-7EE6-4342-B048-85BDC9FD1C3A}</a:tableStyleId>
              </a:tblPr>
              <a:tblGrid>
                <a:gridCol w="2402376">
                  <a:extLst>
                    <a:ext uri="{9D8B030D-6E8A-4147-A177-3AD203B41FA5}">
                      <a16:colId xmlns:a16="http://schemas.microsoft.com/office/drawing/2014/main" val="452260278"/>
                    </a:ext>
                  </a:extLst>
                </a:gridCol>
                <a:gridCol w="1915739">
                  <a:extLst>
                    <a:ext uri="{9D8B030D-6E8A-4147-A177-3AD203B41FA5}">
                      <a16:colId xmlns:a16="http://schemas.microsoft.com/office/drawing/2014/main" val="1889858293"/>
                    </a:ext>
                  </a:extLst>
                </a:gridCol>
                <a:gridCol w="1881226">
                  <a:extLst>
                    <a:ext uri="{9D8B030D-6E8A-4147-A177-3AD203B41FA5}">
                      <a16:colId xmlns:a16="http://schemas.microsoft.com/office/drawing/2014/main" val="1671515360"/>
                    </a:ext>
                  </a:extLst>
                </a:gridCol>
                <a:gridCol w="1638826">
                  <a:extLst>
                    <a:ext uri="{9D8B030D-6E8A-4147-A177-3AD203B41FA5}">
                      <a16:colId xmlns:a16="http://schemas.microsoft.com/office/drawing/2014/main" val="2818758293"/>
                    </a:ext>
                  </a:extLst>
                </a:gridCol>
                <a:gridCol w="1641111">
                  <a:extLst>
                    <a:ext uri="{9D8B030D-6E8A-4147-A177-3AD203B41FA5}">
                      <a16:colId xmlns:a16="http://schemas.microsoft.com/office/drawing/2014/main" val="1452816917"/>
                    </a:ext>
                  </a:extLst>
                </a:gridCol>
              </a:tblGrid>
              <a:tr h="0">
                <a:tc>
                  <a:txBody>
                    <a:bodyPr/>
                    <a:lstStyle/>
                    <a:p>
                      <a:pPr algn="ctr"/>
                      <a:endParaRPr lang="sv-SE" sz="105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5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5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solidFill>
                            <a:schemeClr val="bg1"/>
                          </a:solidFill>
                        </a:rPr>
                        <a:t>Södermanlands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1"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err="1"/>
                        <a:t>Tillverkn</a:t>
                      </a:r>
                      <a:r>
                        <a:rPr lang="sv-SE" sz="1000" dirty="0"/>
                        <a:t>. och utvinning, energi och miljö</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18 000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-2 300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-11,3</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därav </a:t>
                      </a:r>
                      <a:r>
                        <a:rPr lang="sv-SE" sz="1000" dirty="0" err="1"/>
                        <a:t>tillverkn</a:t>
                      </a:r>
                      <a:r>
                        <a:rPr lang="sv-SE" sz="1000" dirty="0"/>
                        <a:t>. av verkstadsvaror </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11 600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38,1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Byggverksamhet</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11 200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-1 700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-13,2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20,4</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Handel</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13 300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2 000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17,7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Hotell </a:t>
                      </a:r>
                      <a:r>
                        <a:rPr lang="sv-SE" sz="1000"/>
                        <a:t>och restaurang</a:t>
                      </a:r>
                      <a:endParaRPr lang="sv-SE" sz="10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Finansiell verksamhet, företagstjänster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16 800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-18,4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dirty="0"/>
                        <a:t>Offentlig förvaltning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11 800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-13,2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25,5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Utbildning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16 500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-4,6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Vård och omsorg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22 300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12,1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i Sverige</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130 800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-6 300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-4,6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a:t>
                      </a:r>
                      <a:endParaRPr lang="sv-SE" sz="1000" dirty="0"/>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130 800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-6 800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-4,9</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913254" y="607848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2704"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637" y="1837189"/>
            <a:ext cx="4742704" cy="1591809"/>
          </a:xfrm>
        </p:spPr>
        <p:txBody>
          <a:bodyPr/>
          <a:lstStyle/>
          <a:p>
            <a:pPr lvl="4"/>
            <a:r>
              <a:rPr lang="sv-SE" sz="1400" dirty="0"/>
              <a:t>Antalet lediga jobb ökade med 95 procent i länet och 92 procent i Eskilstuna under kvartalet. </a:t>
            </a:r>
          </a:p>
          <a:p>
            <a:pPr lvl="4"/>
            <a:r>
              <a:rPr lang="sv-SE" sz="1400" dirty="0"/>
              <a:t>Den största ökningen var inom branscherna:</a:t>
            </a:r>
            <a:br>
              <a:rPr lang="sv-SE" sz="1400" dirty="0"/>
            </a:br>
            <a:r>
              <a:rPr lang="sv-SE" sz="1400" dirty="0"/>
              <a:t>- Handel</a:t>
            </a:r>
            <a:br>
              <a:rPr lang="sv-SE" sz="1400" dirty="0"/>
            </a:br>
            <a:r>
              <a:rPr lang="sv-SE" sz="1400" dirty="0"/>
              <a:t>- Finansiell verksamhet, företagstjänster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98B5A19B-62E7-4251-B3B0-9A5EC1521319}"/>
              </a:ext>
            </a:extLst>
          </p:cNvPr>
          <p:cNvGraphicFramePr>
            <a:graphicFrameLocks noGrp="1"/>
          </p:cNvGraphicFramePr>
          <p:nvPr>
            <p:extLst>
              <p:ext uri="{D42A27DB-BD31-4B8C-83A1-F6EECF244321}">
                <p14:modId xmlns:p14="http://schemas.microsoft.com/office/powerpoint/2010/main" val="3329844185"/>
              </p:ext>
            </p:extLst>
          </p:nvPr>
        </p:nvGraphicFramePr>
        <p:xfrm>
          <a:off x="6740637" y="3705998"/>
          <a:ext cx="4750321" cy="2266432"/>
        </p:xfrm>
        <a:graphic>
          <a:graphicData uri="http://schemas.openxmlformats.org/drawingml/2006/table">
            <a:tbl>
              <a:tblPr bandRow="1">
                <a:tableStyleId>{2D5ABB26-0587-4C30-8999-92F81FD0307C}</a:tableStyleId>
              </a:tblPr>
              <a:tblGrid>
                <a:gridCol w="1551690">
                  <a:extLst>
                    <a:ext uri="{9D8B030D-6E8A-4147-A177-3AD203B41FA5}">
                      <a16:colId xmlns:a16="http://schemas.microsoft.com/office/drawing/2014/main" val="1678076792"/>
                    </a:ext>
                  </a:extLst>
                </a:gridCol>
                <a:gridCol w="689144">
                  <a:extLst>
                    <a:ext uri="{9D8B030D-6E8A-4147-A177-3AD203B41FA5}">
                      <a16:colId xmlns:a16="http://schemas.microsoft.com/office/drawing/2014/main" val="2601369493"/>
                    </a:ext>
                  </a:extLst>
                </a:gridCol>
                <a:gridCol w="626606">
                  <a:extLst>
                    <a:ext uri="{9D8B030D-6E8A-4147-A177-3AD203B41FA5}">
                      <a16:colId xmlns:a16="http://schemas.microsoft.com/office/drawing/2014/main" val="2395970223"/>
                    </a:ext>
                  </a:extLst>
                </a:gridCol>
                <a:gridCol w="618044">
                  <a:extLst>
                    <a:ext uri="{9D8B030D-6E8A-4147-A177-3AD203B41FA5}">
                      <a16:colId xmlns:a16="http://schemas.microsoft.com/office/drawing/2014/main" val="3235649811"/>
                    </a:ext>
                  </a:extLst>
                </a:gridCol>
                <a:gridCol w="720782">
                  <a:extLst>
                    <a:ext uri="{9D8B030D-6E8A-4147-A177-3AD203B41FA5}">
                      <a16:colId xmlns:a16="http://schemas.microsoft.com/office/drawing/2014/main" val="1050073455"/>
                    </a:ext>
                  </a:extLst>
                </a:gridCol>
                <a:gridCol w="544055">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541 214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1 744 708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249 506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827 531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14 047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44 256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6 401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19 360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7ECD3F0B-96DF-45AF-B9F8-BED1C277EC1B}"/>
              </a:ext>
            </a:extLst>
          </p:cNvPr>
          <p:cNvGraphicFramePr>
            <a:graphicFrameLocks/>
          </p:cNvGraphicFramePr>
          <p:nvPr>
            <p:extLst>
              <p:ext uri="{D42A27DB-BD31-4B8C-83A1-F6EECF244321}">
                <p14:modId xmlns:p14="http://schemas.microsoft.com/office/powerpoint/2010/main" val="808952383"/>
              </p:ext>
            </p:extLst>
          </p:nvPr>
        </p:nvGraphicFramePr>
        <p:xfrm>
          <a:off x="591294" y="1937462"/>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86018" y="2418460"/>
            <a:ext cx="4684939" cy="1020534"/>
          </a:xfrm>
        </p:spPr>
        <p:txBody>
          <a:bodyPr/>
          <a:lstStyle/>
          <a:p>
            <a:pPr lvl="4"/>
            <a:r>
              <a:rPr lang="sv-SE" sz="1400" dirty="0"/>
              <a:t>Antalet varslade personer minskar med 43 procent i länet.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6BCB8BA9-4C21-4636-9B1D-CDB4C409C70D}"/>
              </a:ext>
            </a:extLst>
          </p:cNvPr>
          <p:cNvGraphicFramePr>
            <a:graphicFrameLocks noGrp="1"/>
          </p:cNvGraphicFramePr>
          <p:nvPr>
            <p:extLst>
              <p:ext uri="{D42A27DB-BD31-4B8C-83A1-F6EECF244321}">
                <p14:modId xmlns:p14="http://schemas.microsoft.com/office/powerpoint/2010/main" val="1858769966"/>
              </p:ext>
            </p:extLst>
          </p:nvPr>
        </p:nvGraphicFramePr>
        <p:xfrm>
          <a:off x="6779353" y="3715992"/>
          <a:ext cx="4698270" cy="2266433"/>
        </p:xfrm>
        <a:graphic>
          <a:graphicData uri="http://schemas.openxmlformats.org/drawingml/2006/table">
            <a:tbl>
              <a:tblPr bandRow="1">
                <a:tableStyleId>{2D5ABB26-0587-4C30-8999-92F81FD0307C}</a:tableStyleId>
              </a:tblPr>
              <a:tblGrid>
                <a:gridCol w="1534688">
                  <a:extLst>
                    <a:ext uri="{9D8B030D-6E8A-4147-A177-3AD203B41FA5}">
                      <a16:colId xmlns:a16="http://schemas.microsoft.com/office/drawing/2014/main" val="1678076792"/>
                    </a:ext>
                  </a:extLst>
                </a:gridCol>
                <a:gridCol w="681593">
                  <a:extLst>
                    <a:ext uri="{9D8B030D-6E8A-4147-A177-3AD203B41FA5}">
                      <a16:colId xmlns:a16="http://schemas.microsoft.com/office/drawing/2014/main" val="2601369493"/>
                    </a:ext>
                  </a:extLst>
                </a:gridCol>
                <a:gridCol w="773262">
                  <a:extLst>
                    <a:ext uri="{9D8B030D-6E8A-4147-A177-3AD203B41FA5}">
                      <a16:colId xmlns:a16="http://schemas.microsoft.com/office/drawing/2014/main" val="2395970223"/>
                    </a:ext>
                  </a:extLst>
                </a:gridCol>
                <a:gridCol w="612166">
                  <a:extLst>
                    <a:ext uri="{9D8B030D-6E8A-4147-A177-3AD203B41FA5}">
                      <a16:colId xmlns:a16="http://schemas.microsoft.com/office/drawing/2014/main" val="3235649811"/>
                    </a:ext>
                  </a:extLst>
                </a:gridCol>
                <a:gridCol w="558468">
                  <a:extLst>
                    <a:ext uri="{9D8B030D-6E8A-4147-A177-3AD203B41FA5}">
                      <a16:colId xmlns:a16="http://schemas.microsoft.com/office/drawing/2014/main" val="1050073455"/>
                    </a:ext>
                  </a:extLst>
                </a:gridCol>
                <a:gridCol w="538093">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22 603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A64794F4-5D5D-4B36-9501-3904A1923169}"/>
              </a:ext>
            </a:extLst>
          </p:cNvPr>
          <p:cNvGraphicFramePr>
            <a:graphicFrameLocks/>
          </p:cNvGraphicFramePr>
          <p:nvPr>
            <p:extLst>
              <p:ext uri="{D42A27DB-BD31-4B8C-83A1-F6EECF244321}">
                <p14:modId xmlns:p14="http://schemas.microsoft.com/office/powerpoint/2010/main" val="2989832894"/>
              </p:ext>
            </p:extLst>
          </p:nvPr>
        </p:nvGraphicFramePr>
        <p:xfrm>
          <a:off x="714374" y="2025497"/>
          <a:ext cx="5976137"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7" y="1764197"/>
            <a:ext cx="4667523" cy="1675087"/>
          </a:xfrm>
        </p:spPr>
        <p:txBody>
          <a:bodyPr/>
          <a:lstStyle/>
          <a:p>
            <a:pPr lvl="4"/>
            <a:r>
              <a:rPr lang="sv-SE" sz="1400" dirty="0"/>
              <a:t>Arbetslösheten sjönk i Södermanlands län till </a:t>
            </a:r>
            <a:br>
              <a:rPr lang="sv-SE" sz="1400" dirty="0"/>
            </a:br>
            <a:r>
              <a:rPr lang="sv-SE" sz="1400" dirty="0"/>
              <a:t>6 procent. I Eskilstuna sjönk arbetslösheten till 7,8 procent.</a:t>
            </a:r>
          </a:p>
          <a:p>
            <a:pPr lvl="4"/>
            <a:r>
              <a:rPr lang="sv-SE" sz="1400" dirty="0"/>
              <a:t>Trosa kommun stod för länets lägsta arbetslöshet (2,5 %).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4544" y="1241410"/>
            <a:ext cx="497377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5682EC60-2B0B-4FC8-8045-13E3EC8B960B}"/>
              </a:ext>
            </a:extLst>
          </p:cNvPr>
          <p:cNvGraphicFramePr>
            <a:graphicFrameLocks noGrp="1"/>
          </p:cNvGraphicFramePr>
          <p:nvPr>
            <p:extLst>
              <p:ext uri="{D42A27DB-BD31-4B8C-83A1-F6EECF244321}">
                <p14:modId xmlns:p14="http://schemas.microsoft.com/office/powerpoint/2010/main" val="324413829"/>
              </p:ext>
            </p:extLst>
          </p:nvPr>
        </p:nvGraphicFramePr>
        <p:xfrm>
          <a:off x="6810101" y="3716283"/>
          <a:ext cx="4667523" cy="217410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79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337 848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-77 780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779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-33 995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7794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12 841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-2 026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1554613420"/>
                  </a:ext>
                </a:extLst>
              </a:tr>
              <a:tr h="37794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6 068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-887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2B9A3179-AFE4-4682-B068-DF7B03E1E6BA}"/>
              </a:ext>
            </a:extLst>
          </p:cNvPr>
          <p:cNvGraphicFramePr>
            <a:graphicFrameLocks/>
          </p:cNvGraphicFramePr>
          <p:nvPr>
            <p:extLst>
              <p:ext uri="{D42A27DB-BD31-4B8C-83A1-F6EECF244321}">
                <p14:modId xmlns:p14="http://schemas.microsoft.com/office/powerpoint/2010/main" val="1254649338"/>
              </p:ext>
            </p:extLst>
          </p:nvPr>
        </p:nvGraphicFramePr>
        <p:xfrm>
          <a:off x="634541" y="1764197"/>
          <a:ext cx="6092183" cy="39927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389254" y="49590"/>
            <a:ext cx="8426449" cy="1113955"/>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036014711"/>
              </p:ext>
            </p:extLst>
          </p:nvPr>
        </p:nvGraphicFramePr>
        <p:xfrm>
          <a:off x="1882773" y="1275719"/>
          <a:ext cx="8426449" cy="2194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5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5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5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200" b="1">
                          <a:solidFill>
                            <a:schemeClr val="bg1"/>
                          </a:solidFill>
                        </a:rPr>
                        <a:t>Södermanlands </a:t>
                      </a:r>
                      <a:r>
                        <a:rPr lang="sv-SE" sz="12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5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5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5 045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-499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-22,5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långtidsarbetslösa</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1 873</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244</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-16,6</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a:t>
                      </a:r>
                    </a:p>
                  </a:txBody>
                  <a:tcPr>
                    <a:lnL w="12700" cmpd="sng">
                      <a:noFill/>
                    </a:lnL>
                  </a:tcPr>
                </a:tc>
                <a:tc>
                  <a:txBody>
                    <a:bodyPr/>
                    <a:lstStyle/>
                    <a:p>
                      <a:pPr algn="ctr" fontAlgn="ctr"/>
                      <a:r>
                        <a:rPr lang="sv-SE" sz="1050" b="0" i="0" u="none" strike="noStrike" dirty="0">
                          <a:solidFill>
                            <a:srgbClr val="000000"/>
                          </a:solidFill>
                          <a:effectLst/>
                          <a:latin typeface="Futura Std Book" panose="020B0502020204020303"/>
                        </a:rPr>
                        <a:t>582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-21,3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dirty="0"/>
                        <a:t>Aktivitetsstöd</a:t>
                      </a:r>
                    </a:p>
                  </a:txBody>
                  <a:tcPr>
                    <a:lnL w="12700" cmpd="sng">
                      <a:noFill/>
                    </a:lnL>
                  </a:tcPr>
                </a:tc>
                <a:tc>
                  <a:txBody>
                    <a:bodyPr/>
                    <a:lstStyle/>
                    <a:p>
                      <a:pPr algn="ctr" fontAlgn="ctr"/>
                      <a:r>
                        <a:rPr lang="sv-SE" sz="1050" b="0" i="0" u="none" strike="noStrike" dirty="0">
                          <a:solidFill>
                            <a:srgbClr val="000000"/>
                          </a:solidFill>
                          <a:effectLst/>
                          <a:latin typeface="Futura Std Book" panose="020B0502020204020303"/>
                        </a:rPr>
                        <a:t>7 796</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-1 527</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-16,4</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 med aktivitetsstöd</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976</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-376</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-27,8</a:t>
                      </a:r>
                    </a:p>
                  </a:txBody>
                  <a:tcPr marL="9525" marR="9525" marT="9525" marB="0" anchor="ctr"/>
                </a:tc>
                <a:tc>
                  <a:txBody>
                    <a:bodyPr/>
                    <a:lstStyle/>
                    <a:p>
                      <a:pPr algn="ctr" fontAlgn="ctr"/>
                      <a:r>
                        <a:rPr lang="sv-SE" sz="1050" b="0" i="0" u="none" strike="noStrike" dirty="0">
                          <a:solidFill>
                            <a:srgbClr val="000000"/>
                          </a:solidFill>
                          <a:effectLst/>
                          <a:latin typeface="Futura Std Book" panose="020B0502020204020303"/>
                        </a:rPr>
                        <a:t>-22,5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Totalt antal arbetslösa</a:t>
                      </a:r>
                    </a:p>
                  </a:txBody>
                  <a:tcPr>
                    <a:lnL w="12700" cmpd="sng">
                      <a:noFill/>
                    </a:lnL>
                  </a:tcPr>
                </a:tc>
                <a:tc>
                  <a:txBody>
                    <a:bodyPr/>
                    <a:lstStyle/>
                    <a:p>
                      <a:pPr algn="ctr" fontAlgn="ctr"/>
                      <a:r>
                        <a:rPr lang="sv-SE" sz="1050" b="1" i="0" u="none" strike="noStrike">
                          <a:solidFill>
                            <a:srgbClr val="000000"/>
                          </a:solidFill>
                          <a:effectLst/>
                          <a:latin typeface="Futura Std Book" panose="020B0502020204020303"/>
                        </a:rPr>
                        <a:t>12 841</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-2 026</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-13,6</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7351289"/>
              </p:ext>
            </p:extLst>
          </p:nvPr>
        </p:nvGraphicFramePr>
        <p:xfrm>
          <a:off x="1882773" y="3602773"/>
          <a:ext cx="8426449" cy="221742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dirty="0">
                          <a:solidFill>
                            <a:schemeClr val="bg1"/>
                          </a:solidFill>
                        </a:rPr>
                        <a:t>Eskilstuna kommun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dirty="0">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105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2 369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-259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-22,0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långtidsarbetslösa</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965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-13,2</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-25,1</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-25,1</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dirty="0"/>
                        <a:t>Aktivitetsstöd</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3 699</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-628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 med aktivitetsstöd</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402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-127</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-25,9</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Totalt antal arbetslösa</a:t>
                      </a:r>
                    </a:p>
                  </a:txBody>
                  <a:tcPr>
                    <a:lnL w="12700" cmpd="sng">
                      <a:noFill/>
                    </a:lnL>
                  </a:tcPr>
                </a:tc>
                <a:tc>
                  <a:txBody>
                    <a:bodyPr/>
                    <a:lstStyle/>
                    <a:p>
                      <a:pPr algn="ctr" fontAlgn="ctr"/>
                      <a:r>
                        <a:rPr lang="sv-SE" sz="1050" b="1" i="0" u="none" strike="noStrike">
                          <a:solidFill>
                            <a:srgbClr val="000000"/>
                          </a:solidFill>
                          <a:effectLst/>
                          <a:latin typeface="Futura Std Book" panose="020B0502020204020303"/>
                        </a:rPr>
                        <a:t>6 068</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-887</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-12,7</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998888" y="5912047"/>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Södermanlands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F8B1C5E7-ED8A-4E32-8CD0-3820F4C29DA0}"/>
              </a:ext>
            </a:extLst>
          </p:cNvPr>
          <p:cNvGraphicFramePr>
            <a:graphicFrameLocks noGrp="1"/>
          </p:cNvGraphicFramePr>
          <p:nvPr/>
        </p:nvGraphicFramePr>
        <p:xfrm>
          <a:off x="6410058" y="1335073"/>
          <a:ext cx="4791342" cy="4421908"/>
        </p:xfrm>
        <a:graphic>
          <a:graphicData uri="http://schemas.openxmlformats.org/drawingml/2006/table">
            <a:tbl>
              <a:tblPr/>
              <a:tblGrid>
                <a:gridCol w="1463943">
                  <a:extLst>
                    <a:ext uri="{9D8B030D-6E8A-4147-A177-3AD203B41FA5}">
                      <a16:colId xmlns:a16="http://schemas.microsoft.com/office/drawing/2014/main" val="1489322541"/>
                    </a:ext>
                  </a:extLst>
                </a:gridCol>
                <a:gridCol w="833276">
                  <a:extLst>
                    <a:ext uri="{9D8B030D-6E8A-4147-A177-3AD203B41FA5}">
                      <a16:colId xmlns:a16="http://schemas.microsoft.com/office/drawing/2014/main" val="3988880931"/>
                    </a:ext>
                  </a:extLst>
                </a:gridCol>
                <a:gridCol w="812443">
                  <a:extLst>
                    <a:ext uri="{9D8B030D-6E8A-4147-A177-3AD203B41FA5}">
                      <a16:colId xmlns:a16="http://schemas.microsoft.com/office/drawing/2014/main" val="2826902145"/>
                    </a:ext>
                  </a:extLst>
                </a:gridCol>
                <a:gridCol w="840840">
                  <a:extLst>
                    <a:ext uri="{9D8B030D-6E8A-4147-A177-3AD203B41FA5}">
                      <a16:colId xmlns:a16="http://schemas.microsoft.com/office/drawing/2014/main" val="3161136372"/>
                    </a:ext>
                  </a:extLst>
                </a:gridCol>
                <a:gridCol w="840840">
                  <a:extLst>
                    <a:ext uri="{9D8B030D-6E8A-4147-A177-3AD203B41FA5}">
                      <a16:colId xmlns:a16="http://schemas.microsoft.com/office/drawing/2014/main" val="3130825502"/>
                    </a:ext>
                  </a:extLst>
                </a:gridCol>
              </a:tblGrid>
              <a:tr h="198222">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7581524"/>
                  </a:ext>
                </a:extLst>
              </a:tr>
              <a:tr h="198222">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7121292"/>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8881152"/>
                  </a:ext>
                </a:extLst>
              </a:tr>
              <a:tr h="198222">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52874795"/>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18886352"/>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19,39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017682"/>
                  </a:ext>
                </a:extLst>
              </a:tr>
              <a:tr h="207243">
                <a:tc>
                  <a:txBody>
                    <a:bodyPr/>
                    <a:lstStyle/>
                    <a:p>
                      <a:pPr algn="l" fontAlgn="b"/>
                      <a:endParaRPr lang="sv-SE" sz="800" b="1"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2599851"/>
                  </a:ext>
                </a:extLst>
              </a:tr>
              <a:tr h="38118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8504491"/>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55543795"/>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3681397"/>
                  </a:ext>
                </a:extLst>
              </a:tr>
              <a:tr h="198222">
                <a:tc>
                  <a:txBody>
                    <a:bodyPr/>
                    <a:lstStyle/>
                    <a:p>
                      <a:pPr algn="l" fontAlgn="b"/>
                      <a:r>
                        <a:rPr lang="sv-SE" sz="800" b="0" i="0" u="none" strike="noStrike">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4824370"/>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3710416"/>
                  </a:ext>
                </a:extLst>
              </a:tr>
              <a:tr h="207243">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82,48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19,20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9283696"/>
                  </a:ext>
                </a:extLst>
              </a:tr>
              <a:tr h="207243">
                <a:tc>
                  <a:txBody>
                    <a:bodyPr/>
                    <a:lstStyle/>
                    <a:p>
                      <a:pPr algn="l" fontAlgn="b"/>
                      <a:endParaRPr lang="sv-SE" sz="800" b="1" i="0" u="none" strike="noStrike">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7191247"/>
                  </a:ext>
                </a:extLst>
              </a:tr>
              <a:tr h="38118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7041482"/>
                  </a:ext>
                </a:extLst>
              </a:tr>
              <a:tr h="217606">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63417287"/>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4435377"/>
                  </a:ext>
                </a:extLst>
              </a:tr>
              <a:tr h="207243">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4545701"/>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2007534"/>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35,02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14,15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66462298"/>
                  </a:ext>
                </a:extLst>
              </a:tr>
            </a:tbl>
          </a:graphicData>
        </a:graphic>
      </p:graphicFrame>
      <p:graphicFrame>
        <p:nvGraphicFramePr>
          <p:cNvPr id="9" name="Diagram 8">
            <a:extLst>
              <a:ext uri="{FF2B5EF4-FFF2-40B4-BE49-F238E27FC236}">
                <a16:creationId xmlns:a16="http://schemas.microsoft.com/office/drawing/2014/main" id="{8861CB47-6AED-4840-A3FE-BA2984BB728A}"/>
              </a:ext>
            </a:extLst>
          </p:cNvPr>
          <p:cNvGraphicFramePr>
            <a:graphicFrameLocks/>
          </p:cNvGraphicFramePr>
          <p:nvPr/>
        </p:nvGraphicFramePr>
        <p:xfrm>
          <a:off x="648102" y="1947117"/>
          <a:ext cx="5243113" cy="380986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C598D50D-519A-9C00-00C6-53D20BB7A88D}"/>
              </a:ext>
            </a:extLst>
          </p:cNvPr>
          <p:cNvSpPr txBox="1"/>
          <p:nvPr/>
        </p:nvSpPr>
        <p:spPr>
          <a:xfrm>
            <a:off x="6096000" y="6110711"/>
            <a:ext cx="2012089" cy="20005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3367811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50" y="1450749"/>
            <a:ext cx="5307014" cy="461665"/>
          </a:xfrm>
          <a:prstGeom prst="rect">
            <a:avLst/>
          </a:prstGeom>
          <a:noFill/>
        </p:spPr>
        <p:txBody>
          <a:bodyPr wrap="square" rtlCol="0">
            <a:spAutoFit/>
          </a:bodyPr>
          <a:lstStyle/>
          <a:p>
            <a:r>
              <a:rPr lang="sv-SE" sz="1200" b="1" dirty="0"/>
              <a:t>Lönesumma i privat sektor efter näringsgren, Södermanlands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E89B9536-D632-4272-B239-961FDB453067}"/>
              </a:ext>
            </a:extLst>
          </p:cNvPr>
          <p:cNvGraphicFramePr>
            <a:graphicFrameLocks noGrp="1"/>
          </p:cNvGraphicFramePr>
          <p:nvPr/>
        </p:nvGraphicFramePr>
        <p:xfrm>
          <a:off x="6482384" y="1226576"/>
          <a:ext cx="4680915" cy="4756756"/>
        </p:xfrm>
        <a:graphic>
          <a:graphicData uri="http://schemas.openxmlformats.org/drawingml/2006/table">
            <a:tbl>
              <a:tblPr/>
              <a:tblGrid>
                <a:gridCol w="1457006">
                  <a:extLst>
                    <a:ext uri="{9D8B030D-6E8A-4147-A177-3AD203B41FA5}">
                      <a16:colId xmlns:a16="http://schemas.microsoft.com/office/drawing/2014/main" val="113721078"/>
                    </a:ext>
                  </a:extLst>
                </a:gridCol>
                <a:gridCol w="820489">
                  <a:extLst>
                    <a:ext uri="{9D8B030D-6E8A-4147-A177-3AD203B41FA5}">
                      <a16:colId xmlns:a16="http://schemas.microsoft.com/office/drawing/2014/main" val="3115909381"/>
                    </a:ext>
                  </a:extLst>
                </a:gridCol>
                <a:gridCol w="849112">
                  <a:extLst>
                    <a:ext uri="{9D8B030D-6E8A-4147-A177-3AD203B41FA5}">
                      <a16:colId xmlns:a16="http://schemas.microsoft.com/office/drawing/2014/main" val="2256364747"/>
                    </a:ext>
                  </a:extLst>
                </a:gridCol>
                <a:gridCol w="777154">
                  <a:extLst>
                    <a:ext uri="{9D8B030D-6E8A-4147-A177-3AD203B41FA5}">
                      <a16:colId xmlns:a16="http://schemas.microsoft.com/office/drawing/2014/main" val="417104684"/>
                    </a:ext>
                  </a:extLst>
                </a:gridCol>
                <a:gridCol w="777154">
                  <a:extLst>
                    <a:ext uri="{9D8B030D-6E8A-4147-A177-3AD203B41FA5}">
                      <a16:colId xmlns:a16="http://schemas.microsoft.com/office/drawing/2014/main" val="4079732590"/>
                    </a:ext>
                  </a:extLst>
                </a:gridCol>
              </a:tblGrid>
              <a:tr h="334759">
                <a:tc>
                  <a:txBody>
                    <a:bodyPr/>
                    <a:lstStyle/>
                    <a:p>
                      <a:pPr algn="l" fontAlgn="b"/>
                      <a:endParaRPr lang="sv-SE" sz="10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851921662"/>
                  </a:ext>
                </a:extLst>
              </a:tr>
              <a:tr h="334759">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01409141"/>
                  </a:ext>
                </a:extLst>
              </a:tr>
              <a:tr h="173138">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0686415"/>
                  </a:ext>
                </a:extLst>
              </a:tr>
              <a:tr h="17893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25485711"/>
                  </a:ext>
                </a:extLst>
              </a:tr>
              <a:tr h="17893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8777330"/>
                  </a:ext>
                </a:extLst>
              </a:tr>
              <a:tr h="173138">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9166830"/>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0904281"/>
                  </a:ext>
                </a:extLst>
              </a:tr>
              <a:tr h="173138">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4418998"/>
                  </a:ext>
                </a:extLst>
              </a:tr>
              <a:tr h="173138">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6357264"/>
                  </a:ext>
                </a:extLst>
              </a:tr>
              <a:tr h="334759">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91717724"/>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3573177"/>
                  </a:ext>
                </a:extLst>
              </a:tr>
              <a:tr h="173138">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5478029"/>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7835288"/>
                  </a:ext>
                </a:extLst>
              </a:tr>
              <a:tr h="173138">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059447"/>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86748"/>
                  </a:ext>
                </a:extLst>
              </a:tr>
              <a:tr h="178935">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97889924"/>
                  </a:ext>
                </a:extLst>
              </a:tr>
              <a:tr h="334759">
                <a:tc>
                  <a:txBody>
                    <a:bodyPr/>
                    <a:lstStyle/>
                    <a:p>
                      <a:pPr algn="l" rtl="0" fontAlgn="b"/>
                      <a:r>
                        <a:rPr lang="sv-SE" sz="800" b="1" i="0" u="none" strike="noStrike" dirty="0">
                          <a:solidFill>
                            <a:srgbClr val="000000"/>
                          </a:solidFill>
                          <a:effectLst/>
                          <a:latin typeface="Futura Std Book" panose="020B0502020204020303"/>
                        </a:rPr>
                        <a:t>Södermanlands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78121778"/>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17,05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23016887"/>
                  </a:ext>
                </a:extLst>
              </a:tr>
              <a:tr h="173138">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10,96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6277510"/>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5803847"/>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31,00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38950023"/>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80005548"/>
                  </a:ext>
                </a:extLst>
              </a:tr>
              <a:tr h="173138">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19,39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093710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49092"/>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10ECEB2C-3224-43C0-8808-1A61E9E9A40F}"/>
              </a:ext>
            </a:extLst>
          </p:cNvPr>
          <p:cNvGraphicFramePr>
            <a:graphicFrameLocks/>
          </p:cNvGraphicFramePr>
          <p:nvPr/>
        </p:nvGraphicFramePr>
        <p:xfrm>
          <a:off x="646906" y="1912414"/>
          <a:ext cx="5377657" cy="383710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B8BD273D-4028-F0CE-8EFC-21D12A60E1DE}"/>
              </a:ext>
            </a:extLst>
          </p:cNvPr>
          <p:cNvSpPr txBox="1"/>
          <p:nvPr/>
        </p:nvSpPr>
        <p:spPr>
          <a:xfrm>
            <a:off x="6167438" y="6484317"/>
            <a:ext cx="2050561" cy="20005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1834488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947288"/>
            <a:ext cx="4725925" cy="1498133"/>
          </a:xfrm>
        </p:spPr>
        <p:txBody>
          <a:bodyPr/>
          <a:lstStyle/>
          <a:p>
            <a:pPr lvl="4"/>
            <a:r>
              <a:rPr lang="sv-SE" sz="1400" dirty="0"/>
              <a:t>Antalet invånare ökade med 0,7 procent eller </a:t>
            </a:r>
            <a:br>
              <a:rPr lang="sv-SE" sz="1400" dirty="0"/>
            </a:br>
            <a:r>
              <a:rPr lang="sv-SE" sz="1400" dirty="0"/>
              <a:t>2 200 personer i Södermanland under kvartalet.</a:t>
            </a:r>
          </a:p>
          <a:p>
            <a:pPr lvl="4"/>
            <a:r>
              <a:rPr lang="sv-SE" sz="1400" dirty="0"/>
              <a:t>Södermanlands län har därmed ungefär samma befolkningsutveckling som Sverige i stort vilket även syns på den långsiktiga trenden.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FA0D1C48-9EB3-4098-BEED-C4EAFEB340AE}"/>
              </a:ext>
            </a:extLst>
          </p:cNvPr>
          <p:cNvGraphicFramePr>
            <a:graphicFrameLocks noGrp="1"/>
          </p:cNvGraphicFramePr>
          <p:nvPr>
            <p:extLst>
              <p:ext uri="{D42A27DB-BD31-4B8C-83A1-F6EECF244321}">
                <p14:modId xmlns:p14="http://schemas.microsoft.com/office/powerpoint/2010/main" val="1609749073"/>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10 487,9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4 762,7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766623394"/>
              </p:ext>
            </p:extLst>
          </p:nvPr>
        </p:nvGraphicFramePr>
        <p:xfrm>
          <a:off x="721632" y="1947287"/>
          <a:ext cx="5941717" cy="38097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1" y="1819452"/>
            <a:ext cx="4733180" cy="1616870"/>
          </a:xfrm>
        </p:spPr>
        <p:txBody>
          <a:bodyPr/>
          <a:lstStyle/>
          <a:p>
            <a:pPr lvl="4"/>
            <a:r>
              <a:rPr lang="sv-SE" sz="1400" dirty="0"/>
              <a:t>Antalet påbörjade lägenheter fördubblades i länet och Eskilstuna stod för nästan en tredjedel av de påbörjade bostäderna.</a:t>
            </a:r>
          </a:p>
          <a:p>
            <a:pPr lvl="4"/>
            <a:r>
              <a:rPr lang="sv-SE" sz="1400" dirty="0"/>
              <a:t>Under de fyra senaste kvartalen har bostadsbyggandet ökat med 34 procent i länet och 45 procent i Eskilstuna.</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F9F6D2B7-F3FF-442D-920E-1CFEA79086EA}"/>
              </a:ext>
            </a:extLst>
          </p:cNvPr>
          <p:cNvGraphicFramePr>
            <a:graphicFrameLocks noGrp="1"/>
          </p:cNvGraphicFramePr>
          <p:nvPr>
            <p:extLst>
              <p:ext uri="{D42A27DB-BD31-4B8C-83A1-F6EECF244321}">
                <p14:modId xmlns:p14="http://schemas.microsoft.com/office/powerpoint/2010/main" val="3833825414"/>
              </p:ext>
            </p:extLst>
          </p:nvPr>
        </p:nvGraphicFramePr>
        <p:xfrm>
          <a:off x="6744444" y="3682543"/>
          <a:ext cx="4725917" cy="2197559"/>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1453612001"/>
                    </a:ext>
                  </a:extLst>
                </a:gridCol>
                <a:gridCol w="685604">
                  <a:extLst>
                    <a:ext uri="{9D8B030D-6E8A-4147-A177-3AD203B41FA5}">
                      <a16:colId xmlns:a16="http://schemas.microsoft.com/office/drawing/2014/main" val="566359689"/>
                    </a:ext>
                  </a:extLst>
                </a:gridCol>
                <a:gridCol w="777813">
                  <a:extLst>
                    <a:ext uri="{9D8B030D-6E8A-4147-A177-3AD203B41FA5}">
                      <a16:colId xmlns:a16="http://schemas.microsoft.com/office/drawing/2014/main" val="418176542"/>
                    </a:ext>
                  </a:extLst>
                </a:gridCol>
                <a:gridCol w="615768">
                  <a:extLst>
                    <a:ext uri="{9D8B030D-6E8A-4147-A177-3AD203B41FA5}">
                      <a16:colId xmlns:a16="http://schemas.microsoft.com/office/drawing/2014/main" val="1381227373"/>
                    </a:ext>
                  </a:extLst>
                </a:gridCol>
                <a:gridCol w="561754">
                  <a:extLst>
                    <a:ext uri="{9D8B030D-6E8A-4147-A177-3AD203B41FA5}">
                      <a16:colId xmlns:a16="http://schemas.microsoft.com/office/drawing/2014/main" val="1623764247"/>
                    </a:ext>
                  </a:extLst>
                </a:gridCol>
                <a:gridCol w="541259">
                  <a:extLst>
                    <a:ext uri="{9D8B030D-6E8A-4147-A177-3AD203B41FA5}">
                      <a16:colId xmlns:a16="http://schemas.microsoft.com/office/drawing/2014/main" val="1091310737"/>
                    </a:ext>
                  </a:extLst>
                </a:gridCol>
              </a:tblGrid>
              <a:tr h="321127">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81008599"/>
                  </a:ext>
                </a:extLst>
              </a:tr>
              <a:tr h="33718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176245807"/>
                  </a:ext>
                </a:extLst>
              </a:tr>
              <a:tr h="38481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12 682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52 869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2022427312"/>
                  </a:ext>
                </a:extLst>
              </a:tr>
              <a:tr h="38481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7 105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802779270"/>
                  </a:ext>
                </a:extLst>
              </a:tr>
              <a:tr h="38481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2 852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1286294017"/>
                  </a:ext>
                </a:extLst>
              </a:tr>
              <a:tr h="38481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160948823"/>
                  </a:ext>
                </a:extLst>
              </a:tr>
            </a:tbl>
          </a:graphicData>
        </a:graphic>
      </p:graphicFrame>
      <p:graphicFrame>
        <p:nvGraphicFramePr>
          <p:cNvPr id="4" name="Diagram 3">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3573302421"/>
              </p:ext>
            </p:extLst>
          </p:nvPr>
        </p:nvGraphicFramePr>
        <p:xfrm>
          <a:off x="714373" y="1938723"/>
          <a:ext cx="6002209" cy="38182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816788" y="233985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816788" y="231530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68237" y="479810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95343"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kv2</a:t>
            </a:r>
            <a:endParaRPr lang="sv-SE" sz="1400" dirty="0"/>
          </a:p>
        </p:txBody>
      </p:sp>
      <p:graphicFrame>
        <p:nvGraphicFramePr>
          <p:cNvPr id="29" name="Tabell 28">
            <a:extLst>
              <a:ext uri="{FF2B5EF4-FFF2-40B4-BE49-F238E27FC236}">
                <a16:creationId xmlns:a16="http://schemas.microsoft.com/office/drawing/2014/main" id="{50030C4F-8188-46CD-95FC-4C74672A23E5}"/>
              </a:ext>
            </a:extLst>
          </p:cNvPr>
          <p:cNvGraphicFramePr>
            <a:graphicFrameLocks noGrp="1"/>
          </p:cNvGraphicFramePr>
          <p:nvPr>
            <p:extLst>
              <p:ext uri="{D42A27DB-BD31-4B8C-83A1-F6EECF244321}">
                <p14:modId xmlns:p14="http://schemas.microsoft.com/office/powerpoint/2010/main" val="4167734573"/>
              </p:ext>
            </p:extLst>
          </p:nvPr>
        </p:nvGraphicFramePr>
        <p:xfrm>
          <a:off x="6818214" y="2539253"/>
          <a:ext cx="4733182" cy="2174103"/>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6">
                  <a:extLst>
                    <a:ext uri="{9D8B030D-6E8A-4147-A177-3AD203B41FA5}">
                      <a16:colId xmlns:a16="http://schemas.microsoft.com/office/drawing/2014/main" val="3235649811"/>
                    </a:ext>
                  </a:extLst>
                </a:gridCol>
                <a:gridCol w="606405">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12 158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Södermanlands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-0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Eskilstuna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76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A173649D-2B56-416D-B2BC-3EE9F096DA69}"/>
              </a:ext>
            </a:extLst>
          </p:cNvPr>
          <p:cNvSpPr txBox="1"/>
          <p:nvPr/>
        </p:nvSpPr>
        <p:spPr>
          <a:xfrm>
            <a:off x="10392424" y="498277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3" name="Diagram 2">
            <a:extLst>
              <a:ext uri="{FF2B5EF4-FFF2-40B4-BE49-F238E27FC236}">
                <a16:creationId xmlns:a16="http://schemas.microsoft.com/office/drawing/2014/main" id="{8D432EFD-8918-415F-8E75-5A35AE9521D2}"/>
              </a:ext>
            </a:extLst>
          </p:cNvPr>
          <p:cNvGraphicFramePr>
            <a:graphicFrameLocks/>
          </p:cNvGraphicFramePr>
          <p:nvPr>
            <p:extLst>
              <p:ext uri="{D42A27DB-BD31-4B8C-83A1-F6EECF244321}">
                <p14:modId xmlns:p14="http://schemas.microsoft.com/office/powerpoint/2010/main" val="4183066060"/>
              </p:ext>
            </p:extLst>
          </p:nvPr>
        </p:nvGraphicFramePr>
        <p:xfrm>
          <a:off x="716125" y="2164740"/>
          <a:ext cx="6076476" cy="3592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F9D84AFF-811B-4A83-B635-99CD17748DAB}"/>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743575382"/>
              </p:ext>
            </p:extLst>
          </p:nvPr>
        </p:nvGraphicFramePr>
        <p:xfrm>
          <a:off x="6096000" y="119642"/>
          <a:ext cx="5780442" cy="6511182"/>
        </p:xfrm>
        <a:graphic>
          <a:graphicData uri="http://schemas.openxmlformats.org/drawingml/2006/table">
            <a:tbl>
              <a:tblPr firstRow="1" bandRow="1">
                <a:tableStyleId>{5C22544A-7EE6-4342-B048-85BDC9FD1C3A}</a:tableStyleId>
              </a:tblPr>
              <a:tblGrid>
                <a:gridCol w="1245430">
                  <a:extLst>
                    <a:ext uri="{9D8B030D-6E8A-4147-A177-3AD203B41FA5}">
                      <a16:colId xmlns:a16="http://schemas.microsoft.com/office/drawing/2014/main" val="452260278"/>
                    </a:ext>
                  </a:extLst>
                </a:gridCol>
                <a:gridCol w="977817">
                  <a:extLst>
                    <a:ext uri="{9D8B030D-6E8A-4147-A177-3AD203B41FA5}">
                      <a16:colId xmlns:a16="http://schemas.microsoft.com/office/drawing/2014/main" val="1889858293"/>
                    </a:ext>
                  </a:extLst>
                </a:gridCol>
                <a:gridCol w="1287143">
                  <a:extLst>
                    <a:ext uri="{9D8B030D-6E8A-4147-A177-3AD203B41FA5}">
                      <a16:colId xmlns:a16="http://schemas.microsoft.com/office/drawing/2014/main" val="1671515360"/>
                    </a:ext>
                  </a:extLst>
                </a:gridCol>
                <a:gridCol w="1135026">
                  <a:extLst>
                    <a:ext uri="{9D8B030D-6E8A-4147-A177-3AD203B41FA5}">
                      <a16:colId xmlns:a16="http://schemas.microsoft.com/office/drawing/2014/main" val="2818758293"/>
                    </a:ext>
                  </a:extLst>
                </a:gridCol>
                <a:gridCol w="1135026">
                  <a:extLst>
                    <a:ext uri="{9D8B030D-6E8A-4147-A177-3AD203B41FA5}">
                      <a16:colId xmlns:a16="http://schemas.microsoft.com/office/drawing/2014/main" val="1186767086"/>
                    </a:ext>
                  </a:extLst>
                </a:gridCol>
              </a:tblGrid>
              <a:tr h="29192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36296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7440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2151">
                <a:tc>
                  <a:txBody>
                    <a:bodyPr/>
                    <a:lstStyle/>
                    <a:p>
                      <a:pPr algn="l" rtl="0" fontAlgn="ctr"/>
                      <a:r>
                        <a:rPr lang="sv-SE" sz="1100" b="1" i="0" u="none" strike="noStrike" dirty="0">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8860">
                <a:tc>
                  <a:txBody>
                    <a:bodyPr/>
                    <a:lstStyle/>
                    <a:p>
                      <a:pPr algn="l" rtl="0" fontAlgn="ctr"/>
                      <a:r>
                        <a:rPr lang="sv-SE" sz="1100" b="0" i="0" u="none" strike="noStrike" dirty="0">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293360832"/>
                  </a:ext>
                </a:extLst>
              </a:tr>
              <a:tr h="548860">
                <a:tc>
                  <a:txBody>
                    <a:bodyPr/>
                    <a:lstStyle/>
                    <a:p>
                      <a:pPr algn="l" rtl="0" fontAlgn="ctr"/>
                      <a:r>
                        <a:rPr lang="sv-SE" sz="1100" b="0" i="0" u="none" strike="noStrike" dirty="0">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9525621"/>
                  </a:ext>
                </a:extLst>
              </a:tr>
              <a:tr h="548860">
                <a:tc>
                  <a:txBody>
                    <a:bodyPr/>
                    <a:lstStyle/>
                    <a:p>
                      <a:pPr algn="l" rtl="0" fontAlgn="ctr"/>
                      <a:r>
                        <a:rPr lang="sv-SE" sz="1100" b="0" i="0" u="none" strike="noStrike" dirty="0">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14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947986397"/>
                  </a:ext>
                </a:extLst>
              </a:tr>
              <a:tr h="548860">
                <a:tc>
                  <a:txBody>
                    <a:bodyPr/>
                    <a:lstStyle/>
                    <a:p>
                      <a:pPr algn="l" rtl="0" fontAlgn="ctr"/>
                      <a:r>
                        <a:rPr lang="sv-SE" sz="1100" b="0" i="0" u="none" strike="noStrike">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41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548860">
                <a:tc>
                  <a:txBody>
                    <a:bodyPr/>
                    <a:lstStyle/>
                    <a:p>
                      <a:pPr algn="l" rtl="0" fontAlgn="ctr"/>
                      <a:r>
                        <a:rPr lang="sv-SE" sz="1100" b="0" i="0" u="none" strike="noStrike">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81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548860">
                <a:tc>
                  <a:txBody>
                    <a:bodyPr/>
                    <a:lstStyle/>
                    <a:p>
                      <a:pPr algn="l" rtl="0" fontAlgn="ctr"/>
                      <a:r>
                        <a:rPr lang="sv-SE" sz="1100" b="0" i="0" u="none" strike="noStrike">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-44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548860">
                <a:tc>
                  <a:txBody>
                    <a:bodyPr/>
                    <a:lstStyle/>
                    <a:p>
                      <a:pPr algn="l" rtl="0" fontAlgn="ctr"/>
                      <a:r>
                        <a:rPr lang="sv-SE" sz="1100" b="0" i="0" u="none" strike="noStrike">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1121273573"/>
                  </a:ext>
                </a:extLst>
              </a:tr>
              <a:tr h="548860">
                <a:tc>
                  <a:txBody>
                    <a:bodyPr/>
                    <a:lstStyle/>
                    <a:p>
                      <a:pPr algn="l" rtl="0" fontAlgn="ctr"/>
                      <a:r>
                        <a:rPr lang="sv-SE" sz="1100" b="0" i="0" u="none" strike="noStrike">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548860">
                <a:tc>
                  <a:txBody>
                    <a:bodyPr/>
                    <a:lstStyle/>
                    <a:p>
                      <a:pPr algn="l" rtl="0" fontAlgn="ctr"/>
                      <a:r>
                        <a:rPr lang="sv-SE" sz="1100" b="0" i="0" u="none" strike="noStrike">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Södermanlands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himmel, utomhus&#10;&#10;Automatiskt genererad beskrivning">
            <a:extLst>
              <a:ext uri="{FF2B5EF4-FFF2-40B4-BE49-F238E27FC236}">
                <a16:creationId xmlns:a16="http://schemas.microsoft.com/office/drawing/2014/main" id="{57B83E83-90A5-4B6A-BA1C-4CFC13094D5F}"/>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511850571"/>
              </p:ext>
            </p:extLst>
          </p:nvPr>
        </p:nvGraphicFramePr>
        <p:xfrm>
          <a:off x="6167438" y="106615"/>
          <a:ext cx="5779583" cy="6535943"/>
        </p:xfrm>
        <a:graphic>
          <a:graphicData uri="http://schemas.openxmlformats.org/drawingml/2006/table">
            <a:tbl>
              <a:tblPr firstRow="1" bandRow="1">
                <a:tableStyleId>{5C22544A-7EE6-4342-B048-85BDC9FD1C3A}</a:tableStyleId>
              </a:tblPr>
              <a:tblGrid>
                <a:gridCol w="1245245">
                  <a:extLst>
                    <a:ext uri="{9D8B030D-6E8A-4147-A177-3AD203B41FA5}">
                      <a16:colId xmlns:a16="http://schemas.microsoft.com/office/drawing/2014/main" val="452260278"/>
                    </a:ext>
                  </a:extLst>
                </a:gridCol>
                <a:gridCol w="977671">
                  <a:extLst>
                    <a:ext uri="{9D8B030D-6E8A-4147-A177-3AD203B41FA5}">
                      <a16:colId xmlns:a16="http://schemas.microsoft.com/office/drawing/2014/main" val="1889858293"/>
                    </a:ext>
                  </a:extLst>
                </a:gridCol>
                <a:gridCol w="1286951">
                  <a:extLst>
                    <a:ext uri="{9D8B030D-6E8A-4147-A177-3AD203B41FA5}">
                      <a16:colId xmlns:a16="http://schemas.microsoft.com/office/drawing/2014/main" val="1671515360"/>
                    </a:ext>
                  </a:extLst>
                </a:gridCol>
                <a:gridCol w="1134858">
                  <a:extLst>
                    <a:ext uri="{9D8B030D-6E8A-4147-A177-3AD203B41FA5}">
                      <a16:colId xmlns:a16="http://schemas.microsoft.com/office/drawing/2014/main" val="2818758293"/>
                    </a:ext>
                  </a:extLst>
                </a:gridCol>
                <a:gridCol w="1134858">
                  <a:extLst>
                    <a:ext uri="{9D8B030D-6E8A-4147-A177-3AD203B41FA5}">
                      <a16:colId xmlns:a16="http://schemas.microsoft.com/office/drawing/2014/main" val="2585109716"/>
                    </a:ext>
                  </a:extLst>
                </a:gridCol>
              </a:tblGrid>
              <a:tr h="38420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37911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2078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2022 kv2</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2022 kv2</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39179">
                <a:tc>
                  <a:txBody>
                    <a:bodyPr/>
                    <a:lstStyle/>
                    <a:p>
                      <a:pPr marL="72000" algn="l" fontAlgn="b"/>
                      <a:r>
                        <a:rPr lang="sv-SE" sz="11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14 047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5851">
                <a:tc>
                  <a:txBody>
                    <a:bodyPr/>
                    <a:lstStyle/>
                    <a:p>
                      <a:pPr marL="72000" algn="l" fontAlgn="b"/>
                      <a:r>
                        <a:rPr lang="sv-SE" sz="11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262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545851">
                <a:tc>
                  <a:txBody>
                    <a:bodyPr/>
                    <a:lstStyle/>
                    <a:p>
                      <a:pPr marL="72000" algn="l" fontAlgn="b"/>
                      <a:r>
                        <a:rPr lang="sv-SE" sz="11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285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545851">
                <a:tc>
                  <a:txBody>
                    <a:bodyPr/>
                    <a:lstStyle/>
                    <a:p>
                      <a:pPr marL="72000" algn="l" fontAlgn="b"/>
                      <a:r>
                        <a:rPr lang="sv-SE" sz="11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3 421</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150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947986397"/>
                  </a:ext>
                </a:extLst>
              </a:tr>
              <a:tr h="545851">
                <a:tc>
                  <a:txBody>
                    <a:bodyPr/>
                    <a:lstStyle/>
                    <a:p>
                      <a:pPr marL="72000" algn="l" fontAlgn="b"/>
                      <a:r>
                        <a:rPr lang="sv-SE" sz="11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410</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54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545851">
                <a:tc>
                  <a:txBody>
                    <a:bodyPr/>
                    <a:lstStyle/>
                    <a:p>
                      <a:pPr marL="72000" algn="l" fontAlgn="b"/>
                      <a:r>
                        <a:rPr lang="sv-SE" sz="11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530</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79</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33</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545851">
                <a:tc>
                  <a:txBody>
                    <a:bodyPr/>
                    <a:lstStyle/>
                    <a:p>
                      <a:pPr marL="72000" algn="l" fontAlgn="b"/>
                      <a:r>
                        <a:rPr lang="sv-SE" sz="11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1 199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545851">
                <a:tc>
                  <a:txBody>
                    <a:bodyPr/>
                    <a:lstStyle/>
                    <a:p>
                      <a:pPr marL="72000" algn="l" fontAlgn="b"/>
                      <a:r>
                        <a:rPr lang="sv-SE" sz="11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fontAlgn="ctr"/>
                      <a:r>
                        <a:rPr lang="sv-SE" sz="1100" b="0" i="0" u="none" strike="noStrike">
                          <a:solidFill>
                            <a:srgbClr val="000000"/>
                          </a:solidFill>
                          <a:effectLst/>
                          <a:latin typeface="Futura Std Book" panose="020B0502020204020303"/>
                        </a:rPr>
                        <a:t>6 401</a:t>
                      </a:r>
                    </a:p>
                  </a:txBody>
                  <a:tcPr marL="0" marR="0" marT="0" marB="0" anchor="ctr"/>
                </a:tc>
                <a:tc>
                  <a:txBody>
                    <a:bodyPr/>
                    <a:lstStyle/>
                    <a:p>
                      <a:pPr algn="ctr" fontAlgn="ctr"/>
                      <a:r>
                        <a:rPr lang="sv-SE" sz="1100" b="0" i="0" u="none" strike="noStrike" dirty="0">
                          <a:solidFill>
                            <a:srgbClr val="000000"/>
                          </a:solidFill>
                          <a:effectLst/>
                          <a:latin typeface="Futura Std Book" panose="020B0502020204020303"/>
                        </a:rPr>
                        <a:t>92</a:t>
                      </a:r>
                    </a:p>
                  </a:txBody>
                  <a:tcPr marL="0" marR="0" marT="0" marB="0" anchor="ctr"/>
                </a:tc>
                <a:tc>
                  <a:txBody>
                    <a:bodyPr/>
                    <a:lstStyle/>
                    <a:p>
                      <a:pPr algn="ctr" rtl="0" fontAlgn="ctr"/>
                      <a:r>
                        <a:rPr lang="sv-SE" sz="1100" b="0" i="0" u="none" strike="noStrike" dirty="0">
                          <a:solidFill>
                            <a:srgbClr val="000000"/>
                          </a:solidFill>
                          <a:effectLst/>
                          <a:latin typeface="Futura Std Book" panose="020B0502020204020303"/>
                        </a:rPr>
                        <a:t>9</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1121273573"/>
                  </a:ext>
                </a:extLst>
              </a:tr>
              <a:tr h="545851">
                <a:tc>
                  <a:txBody>
                    <a:bodyPr/>
                    <a:lstStyle/>
                    <a:p>
                      <a:pPr marL="72000" algn="l" fontAlgn="b"/>
                      <a:r>
                        <a:rPr lang="sv-SE" sz="11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1 070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545851">
                <a:tc>
                  <a:txBody>
                    <a:bodyPr/>
                    <a:lstStyle/>
                    <a:p>
                      <a:pPr marL="72000" algn="l" fontAlgn="b"/>
                      <a:r>
                        <a:rPr lang="sv-SE" sz="11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469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1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0D083F9-8538-4369-A435-E7763B6E6547}"/>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18DE41FB-9368-4409-9A56-9F564C8A53F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464137101"/>
              </p:ext>
            </p:extLst>
          </p:nvPr>
        </p:nvGraphicFramePr>
        <p:xfrm>
          <a:off x="6167440" y="106613"/>
          <a:ext cx="5771036" cy="6544262"/>
        </p:xfrm>
        <a:graphic>
          <a:graphicData uri="http://schemas.openxmlformats.org/drawingml/2006/table">
            <a:tbl>
              <a:tblPr firstRow="1" bandRow="1">
                <a:tableStyleId>{5C22544A-7EE6-4342-B048-85BDC9FD1C3A}</a:tableStyleId>
              </a:tblPr>
              <a:tblGrid>
                <a:gridCol w="1239983">
                  <a:extLst>
                    <a:ext uri="{9D8B030D-6E8A-4147-A177-3AD203B41FA5}">
                      <a16:colId xmlns:a16="http://schemas.microsoft.com/office/drawing/2014/main" val="452260278"/>
                    </a:ext>
                  </a:extLst>
                </a:gridCol>
                <a:gridCol w="973541">
                  <a:extLst>
                    <a:ext uri="{9D8B030D-6E8A-4147-A177-3AD203B41FA5}">
                      <a16:colId xmlns:a16="http://schemas.microsoft.com/office/drawing/2014/main" val="1889858293"/>
                    </a:ext>
                  </a:extLst>
                </a:gridCol>
                <a:gridCol w="1206643">
                  <a:extLst>
                    <a:ext uri="{9D8B030D-6E8A-4147-A177-3AD203B41FA5}">
                      <a16:colId xmlns:a16="http://schemas.microsoft.com/office/drawing/2014/main" val="1671515360"/>
                    </a:ext>
                  </a:extLst>
                </a:gridCol>
                <a:gridCol w="1183370">
                  <a:extLst>
                    <a:ext uri="{9D8B030D-6E8A-4147-A177-3AD203B41FA5}">
                      <a16:colId xmlns:a16="http://schemas.microsoft.com/office/drawing/2014/main" val="2818758293"/>
                    </a:ext>
                  </a:extLst>
                </a:gridCol>
                <a:gridCol w="1167499">
                  <a:extLst>
                    <a:ext uri="{9D8B030D-6E8A-4147-A177-3AD203B41FA5}">
                      <a16:colId xmlns:a16="http://schemas.microsoft.com/office/drawing/2014/main" val="3070896393"/>
                    </a:ext>
                  </a:extLst>
                </a:gridCol>
              </a:tblGrid>
              <a:tr h="38903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4511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1301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33052">
                <a:tc>
                  <a:txBody>
                    <a:bodyPr/>
                    <a:lstStyle/>
                    <a:p>
                      <a:pPr marL="72000" algn="l" fontAlgn="b"/>
                      <a:r>
                        <a:rPr lang="sv-SE" sz="11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12 841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39649">
                <a:tc>
                  <a:txBody>
                    <a:bodyPr/>
                    <a:lstStyle/>
                    <a:p>
                      <a:pPr marL="72000" algn="l" fontAlgn="b"/>
                      <a:r>
                        <a:rPr lang="sv-SE" sz="11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362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93360832"/>
                  </a:ext>
                </a:extLst>
              </a:tr>
              <a:tr h="539649">
                <a:tc>
                  <a:txBody>
                    <a:bodyPr/>
                    <a:lstStyle/>
                    <a:p>
                      <a:pPr marL="72000" algn="l" fontAlgn="b"/>
                      <a:r>
                        <a:rPr lang="sv-SE" sz="11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250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-27,5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59525621"/>
                  </a:ext>
                </a:extLst>
              </a:tr>
              <a:tr h="539649">
                <a:tc>
                  <a:txBody>
                    <a:bodyPr/>
                    <a:lstStyle/>
                    <a:p>
                      <a:pPr marL="72000" algn="l" fontAlgn="b"/>
                      <a:r>
                        <a:rPr lang="sv-SE" sz="11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2 073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539649">
                <a:tc>
                  <a:txBody>
                    <a:bodyPr/>
                    <a:lstStyle/>
                    <a:p>
                      <a:pPr marL="72000" algn="l" fontAlgn="b"/>
                      <a:r>
                        <a:rPr lang="sv-SE" sz="11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455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-21,0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325918200"/>
                  </a:ext>
                </a:extLst>
              </a:tr>
              <a:tr h="539649">
                <a:tc>
                  <a:txBody>
                    <a:bodyPr/>
                    <a:lstStyle/>
                    <a:p>
                      <a:pPr marL="72000" algn="l" fontAlgn="b"/>
                      <a:r>
                        <a:rPr lang="sv-SE" sz="11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812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944598109"/>
                  </a:ext>
                </a:extLst>
              </a:tr>
              <a:tr h="539649">
                <a:tc>
                  <a:txBody>
                    <a:bodyPr/>
                    <a:lstStyle/>
                    <a:p>
                      <a:pPr marL="72000" algn="l" fontAlgn="b"/>
                      <a:r>
                        <a:rPr lang="sv-SE" sz="11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1 465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208508909"/>
                  </a:ext>
                </a:extLst>
              </a:tr>
              <a:tr h="539649">
                <a:tc>
                  <a:txBody>
                    <a:bodyPr/>
                    <a:lstStyle/>
                    <a:p>
                      <a:pPr marL="72000" algn="l" fontAlgn="b"/>
                      <a:r>
                        <a:rPr lang="sv-SE" sz="11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6 068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121273573"/>
                  </a:ext>
                </a:extLst>
              </a:tr>
              <a:tr h="539649">
                <a:tc>
                  <a:txBody>
                    <a:bodyPr/>
                    <a:lstStyle/>
                    <a:p>
                      <a:pPr marL="72000" algn="l" fontAlgn="b"/>
                      <a:r>
                        <a:rPr lang="sv-SE" sz="11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1 101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084239425"/>
                  </a:ext>
                </a:extLst>
              </a:tr>
              <a:tr h="539649">
                <a:tc>
                  <a:txBody>
                    <a:bodyPr/>
                    <a:lstStyle/>
                    <a:p>
                      <a:pPr marL="72000" algn="l" fontAlgn="b"/>
                      <a:r>
                        <a:rPr lang="sv-SE" sz="11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256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-26,9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himmel, utomhus&#10;&#10;Automatiskt genererad beskrivning">
            <a:extLst>
              <a:ext uri="{FF2B5EF4-FFF2-40B4-BE49-F238E27FC236}">
                <a16:creationId xmlns:a16="http://schemas.microsoft.com/office/drawing/2014/main" id="{F91E08CF-99DF-4454-9BD7-984120A69195}"/>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203952984"/>
              </p:ext>
            </p:extLst>
          </p:nvPr>
        </p:nvGraphicFramePr>
        <p:xfrm>
          <a:off x="6167438" y="106614"/>
          <a:ext cx="5813765" cy="6521659"/>
        </p:xfrm>
        <a:graphic>
          <a:graphicData uri="http://schemas.openxmlformats.org/drawingml/2006/table">
            <a:tbl>
              <a:tblPr firstRow="1" bandRow="1">
                <a:tableStyleId>{5C22544A-7EE6-4342-B048-85BDC9FD1C3A}</a:tableStyleId>
              </a:tblPr>
              <a:tblGrid>
                <a:gridCol w="1284333">
                  <a:extLst>
                    <a:ext uri="{9D8B030D-6E8A-4147-A177-3AD203B41FA5}">
                      <a16:colId xmlns:a16="http://schemas.microsoft.com/office/drawing/2014/main" val="452260278"/>
                    </a:ext>
                  </a:extLst>
                </a:gridCol>
                <a:gridCol w="1008360">
                  <a:extLst>
                    <a:ext uri="{9D8B030D-6E8A-4147-A177-3AD203B41FA5}">
                      <a16:colId xmlns:a16="http://schemas.microsoft.com/office/drawing/2014/main" val="1889858293"/>
                    </a:ext>
                  </a:extLst>
                </a:gridCol>
                <a:gridCol w="1249801">
                  <a:extLst>
                    <a:ext uri="{9D8B030D-6E8A-4147-A177-3AD203B41FA5}">
                      <a16:colId xmlns:a16="http://schemas.microsoft.com/office/drawing/2014/main" val="1671515360"/>
                    </a:ext>
                  </a:extLst>
                </a:gridCol>
                <a:gridCol w="1103228">
                  <a:extLst>
                    <a:ext uri="{9D8B030D-6E8A-4147-A177-3AD203B41FA5}">
                      <a16:colId xmlns:a16="http://schemas.microsoft.com/office/drawing/2014/main" val="2818758293"/>
                    </a:ext>
                  </a:extLst>
                </a:gridCol>
                <a:gridCol w="1168043">
                  <a:extLst>
                    <a:ext uri="{9D8B030D-6E8A-4147-A177-3AD203B41FA5}">
                      <a16:colId xmlns:a16="http://schemas.microsoft.com/office/drawing/2014/main" val="1452816917"/>
                    </a:ext>
                  </a:extLst>
                </a:gridCol>
              </a:tblGrid>
              <a:tr h="3670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25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9940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3206">
                <a:tc>
                  <a:txBody>
                    <a:bodyPr/>
                    <a:lstStyle/>
                    <a:p>
                      <a:pPr algn="l" rtl="0" fontAlgn="ctr"/>
                      <a:r>
                        <a:rPr lang="sv-SE" sz="1100" b="1" i="0" u="none" strike="noStrike" dirty="0">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302 800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1 103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107 956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352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604</a:t>
                      </a:r>
                    </a:p>
                  </a:txBody>
                  <a:tcPr marL="9525" marR="9525" marT="9525" marB="0" anchor="ctr"/>
                </a:tc>
                <a:extLst>
                  <a:ext uri="{0D108BD9-81ED-4DB2-BD59-A6C34878D82A}">
                    <a16:rowId xmlns:a16="http://schemas.microsoft.com/office/drawing/2014/main" val="293360832"/>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9 045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9525621"/>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11 542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57 985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566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225</a:t>
                      </a:r>
                    </a:p>
                  </a:txBody>
                  <a:tcPr marL="9525" marR="9525" marT="9525" marB="0" anchor="ctr"/>
                </a:tc>
                <a:extLst>
                  <a:ext uri="{0D108BD9-81ED-4DB2-BD59-A6C34878D82A}">
                    <a16:rowId xmlns:a16="http://schemas.microsoft.com/office/drawing/2014/main" val="2325918200"/>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12 168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3944598109"/>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16 230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34 689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121273573"/>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38 382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1084239425"/>
                  </a:ext>
                </a:extLst>
              </a:tr>
              <a:tr h="549928">
                <a:tc>
                  <a:txBody>
                    <a:bodyPr/>
                    <a:lstStyle/>
                    <a:p>
                      <a:pPr algn="l" rtl="0" fontAlgn="ctr"/>
                      <a:r>
                        <a:rPr lang="sv-SE" sz="1100" b="0" i="0" u="none" strike="noStrike" dirty="0">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14 803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423</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himmel, utomhus&#10;&#10;Automatiskt genererad beskrivning">
            <a:extLst>
              <a:ext uri="{FF2B5EF4-FFF2-40B4-BE49-F238E27FC236}">
                <a16:creationId xmlns:a16="http://schemas.microsoft.com/office/drawing/2014/main" id="{B51AE484-440E-46A4-B958-D0DBA7E6D9D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77989056"/>
              </p:ext>
            </p:extLst>
          </p:nvPr>
        </p:nvGraphicFramePr>
        <p:xfrm>
          <a:off x="6164962" y="106615"/>
          <a:ext cx="4871338" cy="6535937"/>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6852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450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1427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4742">
                <a:tc>
                  <a:txBody>
                    <a:bodyPr/>
                    <a:lstStyle/>
                    <a:p>
                      <a:pPr algn="l" rtl="0" fontAlgn="ctr"/>
                      <a:r>
                        <a:rPr lang="sv-SE" sz="1100" b="1" i="0" u="none" strike="noStrike" dirty="0">
                          <a:solidFill>
                            <a:srgbClr val="000000"/>
                          </a:solidFill>
                          <a:effectLst/>
                          <a:latin typeface="Futura Std Book" panose="020B0502020204020303" pitchFamily="34" charset="0"/>
                        </a:rPr>
                        <a:t>Södermanlands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214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51482">
                <a:tc>
                  <a:txBody>
                    <a:bodyPr/>
                    <a:lstStyle/>
                    <a:p>
                      <a:pPr algn="l" rtl="0" fontAlgn="ctr"/>
                      <a:r>
                        <a:rPr lang="sv-SE" sz="1100" b="0" i="0" u="none" strike="noStrike">
                          <a:solidFill>
                            <a:srgbClr val="000000"/>
                          </a:solidFill>
                          <a:effectLst/>
                          <a:latin typeface="Futura Std Book" panose="020B0502020204020303" pitchFamily="34" charset="0"/>
                        </a:rPr>
                        <a:t>Eskilstuna</a:t>
                      </a:r>
                    </a:p>
                  </a:txBody>
                  <a:tcPr marL="180000" marR="9525" marT="9525" marB="0" anchor="ctr">
                    <a:lnL w="12700" cmpd="sng">
                      <a:noFill/>
                    </a:lnL>
                  </a:tcPr>
                </a:tc>
                <a:tc>
                  <a:txBody>
                    <a:bodyPr/>
                    <a:lstStyle/>
                    <a:p>
                      <a:pPr algn="ctr" fontAlgn="ctr"/>
                      <a:r>
                        <a:rPr lang="sv-SE" sz="1100" b="0" i="0" u="none" strike="noStrike" dirty="0">
                          <a:solidFill>
                            <a:srgbClr val="000000"/>
                          </a:solidFill>
                          <a:effectLst/>
                          <a:latin typeface="Futura Std Book" panose="020B0502020204020303"/>
                        </a:rPr>
                        <a:t>62</a:t>
                      </a:r>
                    </a:p>
                  </a:txBody>
                  <a:tcPr marL="0" marR="0" marT="0" marB="0" anchor="ctr"/>
                </a:tc>
                <a:tc>
                  <a:txBody>
                    <a:bodyPr/>
                    <a:lstStyle/>
                    <a:p>
                      <a:pPr algn="ctr" fontAlgn="ctr"/>
                      <a:r>
                        <a:rPr lang="sv-SE" sz="1100" b="0" i="0" u="none" strike="noStrike" dirty="0">
                          <a:solidFill>
                            <a:srgbClr val="000000"/>
                          </a:solidFill>
                          <a:effectLst/>
                          <a:latin typeface="Futura Std Book" panose="020B0502020204020303"/>
                        </a:rPr>
                        <a:t>57</a:t>
                      </a:r>
                    </a:p>
                  </a:txBody>
                  <a:tcPr marL="0" marR="0" marT="0" marB="0" anchor="ctr"/>
                </a:tc>
                <a:extLst>
                  <a:ext uri="{0D108BD9-81ED-4DB2-BD59-A6C34878D82A}">
                    <a16:rowId xmlns:a16="http://schemas.microsoft.com/office/drawing/2014/main" val="293360832"/>
                  </a:ext>
                </a:extLst>
              </a:tr>
              <a:tr h="551482">
                <a:tc>
                  <a:txBody>
                    <a:bodyPr/>
                    <a:lstStyle/>
                    <a:p>
                      <a:pPr algn="l" rtl="0" fontAlgn="ctr"/>
                      <a:r>
                        <a:rPr lang="sv-SE" sz="1100" b="0" i="0" u="none" strike="noStrike">
                          <a:solidFill>
                            <a:srgbClr val="000000"/>
                          </a:solidFill>
                          <a:effectLst/>
                          <a:latin typeface="Futura Std Book" panose="020B0502020204020303" pitchFamily="34" charset="0"/>
                        </a:rPr>
                        <a:t>Flen</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1559525621"/>
                  </a:ext>
                </a:extLst>
              </a:tr>
              <a:tr h="551482">
                <a:tc>
                  <a:txBody>
                    <a:bodyPr/>
                    <a:lstStyle/>
                    <a:p>
                      <a:pPr algn="l" rtl="0" fontAlgn="ctr"/>
                      <a:r>
                        <a:rPr lang="sv-SE" sz="1100" b="0" i="0" u="none" strike="noStrike">
                          <a:solidFill>
                            <a:srgbClr val="000000"/>
                          </a:solidFill>
                          <a:effectLst/>
                          <a:latin typeface="Futura Std Book" panose="020B0502020204020303" pitchFamily="34" charset="0"/>
                        </a:rPr>
                        <a:t>Gnesta</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947986397"/>
                  </a:ext>
                </a:extLst>
              </a:tr>
              <a:tr h="551482">
                <a:tc>
                  <a:txBody>
                    <a:bodyPr/>
                    <a:lstStyle/>
                    <a:p>
                      <a:pPr algn="l" rtl="0" fontAlgn="ctr"/>
                      <a:r>
                        <a:rPr lang="sv-SE" sz="1100" b="0" i="0" u="none" strike="noStrike">
                          <a:solidFill>
                            <a:srgbClr val="000000"/>
                          </a:solidFill>
                          <a:effectLst/>
                          <a:latin typeface="Futura Std Book" panose="020B0502020204020303" pitchFamily="34" charset="0"/>
                        </a:rPr>
                        <a:t>Katrineholm</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325918200"/>
                  </a:ext>
                </a:extLst>
              </a:tr>
              <a:tr h="551482">
                <a:tc>
                  <a:txBody>
                    <a:bodyPr/>
                    <a:lstStyle/>
                    <a:p>
                      <a:pPr algn="l" rtl="0" fontAlgn="ctr"/>
                      <a:r>
                        <a:rPr lang="sv-SE" sz="1100" b="0" i="0" u="none" strike="noStrike" dirty="0">
                          <a:solidFill>
                            <a:srgbClr val="000000"/>
                          </a:solidFill>
                          <a:effectLst/>
                          <a:latin typeface="Futura Std Book" panose="020B0502020204020303" pitchFamily="34" charset="0"/>
                        </a:rPr>
                        <a:t>Nyköping</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3944598109"/>
                  </a:ext>
                </a:extLst>
              </a:tr>
              <a:tr h="551482">
                <a:tc>
                  <a:txBody>
                    <a:bodyPr/>
                    <a:lstStyle/>
                    <a:p>
                      <a:pPr algn="l" rtl="0" fontAlgn="ctr"/>
                      <a:r>
                        <a:rPr lang="sv-SE" sz="1100" b="0" i="0" u="none" strike="noStrike">
                          <a:solidFill>
                            <a:srgbClr val="000000"/>
                          </a:solidFill>
                          <a:effectLst/>
                          <a:latin typeface="Futura Std Book" panose="020B0502020204020303" pitchFamily="34" charset="0"/>
                        </a:rPr>
                        <a:t>Oxelösund</a:t>
                      </a:r>
                    </a:p>
                  </a:txBody>
                  <a:tcPr marL="180000" marR="9525" marT="9525" marB="0" anchor="ctr">
                    <a:lnL w="12700" cmpd="sng">
                      <a:noFill/>
                    </a:lnL>
                  </a:tcP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1100" b="0" i="0" u="none" strike="noStrike" dirty="0" err="1">
                          <a:solidFill>
                            <a:srgbClr val="000000"/>
                          </a:solidFill>
                          <a:effectLst/>
                          <a:latin typeface="+mn-lt"/>
                        </a:rPr>
                        <a:t>i.u</a:t>
                      </a:r>
                      <a:r>
                        <a:rPr lang="sv-SE" sz="11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208508909"/>
                  </a:ext>
                </a:extLst>
              </a:tr>
              <a:tr h="551482">
                <a:tc>
                  <a:txBody>
                    <a:bodyPr/>
                    <a:lstStyle/>
                    <a:p>
                      <a:pPr algn="l" rtl="0" fontAlgn="ctr"/>
                      <a:r>
                        <a:rPr lang="sv-SE" sz="1100" b="0" i="0" u="none" strike="noStrike" dirty="0">
                          <a:solidFill>
                            <a:srgbClr val="000000"/>
                          </a:solidFill>
                          <a:effectLst/>
                          <a:latin typeface="Futura Std Book" panose="020B0502020204020303" pitchFamily="34" charset="0"/>
                        </a:rPr>
                        <a:t>Strängnäs</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1121273573"/>
                  </a:ext>
                </a:extLst>
              </a:tr>
              <a:tr h="551482">
                <a:tc>
                  <a:txBody>
                    <a:bodyPr/>
                    <a:lstStyle/>
                    <a:p>
                      <a:pPr algn="l" rtl="0" fontAlgn="ctr"/>
                      <a:r>
                        <a:rPr lang="sv-SE" sz="1100" b="0" i="0" u="none" strike="noStrike">
                          <a:solidFill>
                            <a:srgbClr val="000000"/>
                          </a:solidFill>
                          <a:effectLst/>
                          <a:latin typeface="Futura Std Book" panose="020B0502020204020303" pitchFamily="34" charset="0"/>
                        </a:rPr>
                        <a:t>Trosa</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084239425"/>
                  </a:ext>
                </a:extLst>
              </a:tr>
              <a:tr h="551482">
                <a:tc>
                  <a:txBody>
                    <a:bodyPr/>
                    <a:lstStyle/>
                    <a:p>
                      <a:pPr algn="l" rtl="0" fontAlgn="ctr"/>
                      <a:r>
                        <a:rPr lang="sv-SE" sz="1100" b="0" i="0" u="none" strike="noStrike">
                          <a:solidFill>
                            <a:srgbClr val="000000"/>
                          </a:solidFill>
                          <a:effectLst/>
                          <a:latin typeface="Futura Std Book" panose="020B0502020204020303" pitchFamily="34" charset="0"/>
                        </a:rPr>
                        <a:t>Vingåker</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1100" b="0" i="0" u="none" strike="noStrike" dirty="0" err="1">
                          <a:solidFill>
                            <a:srgbClr val="000000"/>
                          </a:solidFill>
                          <a:effectLst/>
                          <a:latin typeface="+mn-lt"/>
                        </a:rPr>
                        <a:t>i.u</a:t>
                      </a:r>
                      <a:r>
                        <a:rPr lang="sv-SE" sz="11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8536" y="0"/>
            <a:ext cx="5723466"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393253" y="1628776"/>
            <a:ext cx="5494799" cy="3985812"/>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4304" y="316773"/>
            <a:ext cx="576532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68536" y="0"/>
            <a:ext cx="5808555"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2886</TotalTime>
  <Words>2821</Words>
  <Application>Microsoft Office PowerPoint</Application>
  <PresentationFormat>Bredbild</PresentationFormat>
  <Paragraphs>1083</Paragraphs>
  <Slides>22</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22</vt:i4>
      </vt:variant>
    </vt:vector>
  </HeadingPairs>
  <TitlesOfParts>
    <vt:vector size="30"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Blandad utveckling under årets andra kvartal</vt:lpstr>
      <vt:lpstr>Nyföretagande</vt:lpstr>
      <vt:lpstr>Företagskonkurser</vt:lpstr>
      <vt:lpstr>Sysselsättning </vt:lpstr>
      <vt:lpstr>Sysselsättning efter bransch</vt:lpstr>
      <vt:lpstr>Lediga jobb</vt:lpstr>
      <vt:lpstr>Varslade personer</vt:lpstr>
      <vt:lpstr>Arbetslöshet</vt:lpstr>
      <vt:lpstr>Arbetslöshet efter kategori</vt:lpstr>
      <vt:lpstr>Lönesumma*</vt:lpstr>
      <vt:lpstr>Lönesumma efter sektor</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634</cp:revision>
  <cp:lastPrinted>2022-06-27T13:41:49Z</cp:lastPrinted>
  <dcterms:created xsi:type="dcterms:W3CDTF">2019-04-29T08:02:07Z</dcterms:created>
  <dcterms:modified xsi:type="dcterms:W3CDTF">2022-10-05T12:54:36Z</dcterms:modified>
</cp:coreProperties>
</file>