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51" r:id="rId5"/>
    <p:sldId id="372" r:id="rId6"/>
    <p:sldId id="373" r:id="rId7"/>
    <p:sldId id="354" r:id="rId8"/>
    <p:sldId id="358" r:id="rId9"/>
    <p:sldId id="374" r:id="rId10"/>
    <p:sldId id="375" r:id="rId11"/>
    <p:sldId id="359" r:id="rId12"/>
    <p:sldId id="380" r:id="rId13"/>
    <p:sldId id="381" r:id="rId14"/>
    <p:sldId id="382"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51"/>
            <p14:sldId id="372"/>
            <p14:sldId id="373"/>
            <p14:sldId id="354"/>
            <p14:sldId id="358"/>
            <p14:sldId id="374"/>
            <p14:sldId id="375"/>
            <p14:sldId id="359"/>
            <p14:sldId id="380"/>
            <p14:sldId id="381"/>
            <p14:sldId id="382"/>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808A4-ACDE-016B-D1E4-DBD7B3BC39E2}" name="Maria Kalmeus" initials="MK" userId="S::maria.kalmeus@datainsamling.se::3a36a153-18d6-45f0-b0df-d58fd4b4066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6" clrIdx="0">
    <p:extLst>
      <p:ext uri="{19B8F6BF-5375-455C-9EA6-DF929625EA0E}">
        <p15:presenceInfo xmlns:p15="http://schemas.microsoft.com/office/powerpoint/2012/main" userId="S::rasmus.ragnarsson@indikator.org::130af0ea-7f48-4e1e-b25e-5e975adb7350" providerId="AD"/>
      </p:ext>
    </p:extLst>
  </p:cmAuthor>
  <p:cmAuthor id="2" name="Viktor Gustafsson" initials="VG" lastIdx="8" clrIdx="1">
    <p:extLst>
      <p:ext uri="{19B8F6BF-5375-455C-9EA6-DF929625EA0E}">
        <p15:presenceInfo xmlns:p15="http://schemas.microsoft.com/office/powerpoint/2012/main" userId="Viktor Gustafs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15" autoAdjust="0"/>
    <p:restoredTop sz="94970" autoAdjust="0"/>
  </p:normalViewPr>
  <p:slideViewPr>
    <p:cSldViewPr snapToGrid="0">
      <p:cViewPr varScale="1">
        <p:scale>
          <a:sx n="86" d="100"/>
          <a:sy n="86" d="100"/>
        </p:scale>
        <p:origin x="330"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'sid7'!$R$42:$BF$42</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'sid7'!$R$44:$BF$44</c:f>
              <c:numCache>
                <c:formatCode>_-* #\ ##0_-;\-* #\ ##0_-;_-* "-"??_-;_-@_-</c:formatCode>
                <c:ptCount val="41"/>
                <c:pt idx="0">
                  <c:v>5480</c:v>
                </c:pt>
                <c:pt idx="1">
                  <c:v>5440.5</c:v>
                </c:pt>
                <c:pt idx="2">
                  <c:v>5295.25</c:v>
                </c:pt>
                <c:pt idx="3">
                  <c:v>5203</c:v>
                </c:pt>
                <c:pt idx="4">
                  <c:v>5266.25</c:v>
                </c:pt>
                <c:pt idx="5">
                  <c:v>5232.5</c:v>
                </c:pt>
                <c:pt idx="6">
                  <c:v>5334</c:v>
                </c:pt>
                <c:pt idx="7">
                  <c:v>5308</c:v>
                </c:pt>
                <c:pt idx="8">
                  <c:v>5344.25</c:v>
                </c:pt>
                <c:pt idx="9">
                  <c:v>5426.25</c:v>
                </c:pt>
                <c:pt idx="10">
                  <c:v>5497.5</c:v>
                </c:pt>
                <c:pt idx="11">
                  <c:v>5568.25</c:v>
                </c:pt>
                <c:pt idx="12">
                  <c:v>5601.5</c:v>
                </c:pt>
                <c:pt idx="13">
                  <c:v>5675.25</c:v>
                </c:pt>
                <c:pt idx="14">
                  <c:v>5825.75</c:v>
                </c:pt>
                <c:pt idx="15">
                  <c:v>5939.25</c:v>
                </c:pt>
                <c:pt idx="16">
                  <c:v>6203</c:v>
                </c:pt>
                <c:pt idx="17">
                  <c:v>6168.75</c:v>
                </c:pt>
                <c:pt idx="18">
                  <c:v>6202</c:v>
                </c:pt>
                <c:pt idx="19">
                  <c:v>6230</c:v>
                </c:pt>
                <c:pt idx="20">
                  <c:v>6106.5</c:v>
                </c:pt>
                <c:pt idx="21">
                  <c:v>6150.25</c:v>
                </c:pt>
                <c:pt idx="22">
                  <c:v>6089.25</c:v>
                </c:pt>
                <c:pt idx="23">
                  <c:v>5893.5</c:v>
                </c:pt>
                <c:pt idx="24">
                  <c:v>5793.5</c:v>
                </c:pt>
                <c:pt idx="25">
                  <c:v>5701.25</c:v>
                </c:pt>
                <c:pt idx="26">
                  <c:v>5581</c:v>
                </c:pt>
                <c:pt idx="27">
                  <c:v>5720.5</c:v>
                </c:pt>
                <c:pt idx="28">
                  <c:v>5687.25</c:v>
                </c:pt>
                <c:pt idx="29">
                  <c:v>5751.25</c:v>
                </c:pt>
                <c:pt idx="30">
                  <c:v>5675.25</c:v>
                </c:pt>
                <c:pt idx="31">
                  <c:v>5868.75</c:v>
                </c:pt>
                <c:pt idx="32">
                  <c:v>5877.75</c:v>
                </c:pt>
                <c:pt idx="33">
                  <c:v>6036.5</c:v>
                </c:pt>
                <c:pt idx="34">
                  <c:v>6380.5</c:v>
                </c:pt>
                <c:pt idx="35">
                  <c:v>6374</c:v>
                </c:pt>
                <c:pt idx="36">
                  <c:v>6549.25</c:v>
                </c:pt>
                <c:pt idx="37">
                  <c:v>6613.25</c:v>
                </c:pt>
                <c:pt idx="38">
                  <c:v>6718.75</c:v>
                </c:pt>
                <c:pt idx="39">
                  <c:v>6766.5</c:v>
                </c:pt>
                <c:pt idx="40">
                  <c:v>6766.75</c:v>
                </c:pt>
              </c:numCache>
            </c:numRef>
          </c:val>
          <c:smooth val="0"/>
          <c:extLst>
            <c:ext xmlns:c16="http://schemas.microsoft.com/office/drawing/2014/chart" uri="{C3380CC4-5D6E-409C-BE32-E72D297353CC}">
              <c16:uniqueId val="{00000000-FF48-4018-9F9C-A7073388A822}"/>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'sid7'!$R$42:$BF$42</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'sid7'!$R$45:$BF$45</c:f>
              <c:numCache>
                <c:formatCode>General</c:formatCode>
                <c:ptCount val="41"/>
                <c:pt idx="0">
                  <c:v>3169</c:v>
                </c:pt>
                <c:pt idx="1">
                  <c:v>3142.5</c:v>
                </c:pt>
                <c:pt idx="2">
                  <c:v>3047.25</c:v>
                </c:pt>
                <c:pt idx="3">
                  <c:v>3013</c:v>
                </c:pt>
                <c:pt idx="4">
                  <c:v>3050.5</c:v>
                </c:pt>
                <c:pt idx="5">
                  <c:v>3023.25</c:v>
                </c:pt>
                <c:pt idx="6">
                  <c:v>3110</c:v>
                </c:pt>
                <c:pt idx="7">
                  <c:v>3103</c:v>
                </c:pt>
                <c:pt idx="8">
                  <c:v>3122.75</c:v>
                </c:pt>
                <c:pt idx="9">
                  <c:v>3186</c:v>
                </c:pt>
                <c:pt idx="10">
                  <c:v>3210.75</c:v>
                </c:pt>
                <c:pt idx="11">
                  <c:v>3298.25</c:v>
                </c:pt>
                <c:pt idx="12">
                  <c:v>3315.75</c:v>
                </c:pt>
                <c:pt idx="13">
                  <c:v>3365</c:v>
                </c:pt>
                <c:pt idx="14">
                  <c:v>3493</c:v>
                </c:pt>
                <c:pt idx="15">
                  <c:v>3513.25</c:v>
                </c:pt>
                <c:pt idx="16">
                  <c:v>3675</c:v>
                </c:pt>
                <c:pt idx="17">
                  <c:v>3665.25</c:v>
                </c:pt>
                <c:pt idx="18">
                  <c:v>3666.5</c:v>
                </c:pt>
                <c:pt idx="19">
                  <c:v>3693.75</c:v>
                </c:pt>
                <c:pt idx="20">
                  <c:v>3634.75</c:v>
                </c:pt>
                <c:pt idx="21">
                  <c:v>3635.5</c:v>
                </c:pt>
                <c:pt idx="22">
                  <c:v>3574.5</c:v>
                </c:pt>
                <c:pt idx="23">
                  <c:v>3450.5</c:v>
                </c:pt>
                <c:pt idx="24">
                  <c:v>3368</c:v>
                </c:pt>
                <c:pt idx="25">
                  <c:v>3291.75</c:v>
                </c:pt>
                <c:pt idx="26">
                  <c:v>3202.25</c:v>
                </c:pt>
                <c:pt idx="27">
                  <c:v>3283.5</c:v>
                </c:pt>
                <c:pt idx="28">
                  <c:v>3261.25</c:v>
                </c:pt>
                <c:pt idx="29">
                  <c:v>3303.25</c:v>
                </c:pt>
                <c:pt idx="30">
                  <c:v>3286.5</c:v>
                </c:pt>
                <c:pt idx="31">
                  <c:v>3412.75</c:v>
                </c:pt>
                <c:pt idx="32">
                  <c:v>3416.5</c:v>
                </c:pt>
                <c:pt idx="33">
                  <c:v>3506</c:v>
                </c:pt>
                <c:pt idx="34">
                  <c:v>3681.75</c:v>
                </c:pt>
                <c:pt idx="35">
                  <c:v>3636.5</c:v>
                </c:pt>
                <c:pt idx="36">
                  <c:v>3728</c:v>
                </c:pt>
                <c:pt idx="37">
                  <c:v>3807.5</c:v>
                </c:pt>
                <c:pt idx="38">
                  <c:v>3877.5</c:v>
                </c:pt>
                <c:pt idx="39">
                  <c:v>3928.75</c:v>
                </c:pt>
                <c:pt idx="40">
                  <c:v>3949.75</c:v>
                </c:pt>
              </c:numCache>
            </c:numRef>
          </c:val>
          <c:smooth val="0"/>
          <c:extLst>
            <c:ext xmlns:c16="http://schemas.microsoft.com/office/drawing/2014/chart" uri="{C3380CC4-5D6E-409C-BE32-E72D297353CC}">
              <c16:uniqueId val="{00000001-FF48-4018-9F9C-A7073388A822}"/>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'sid7'!$R$42:$BF$42</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'sid7'!$R$46:$BF$46</c:f>
              <c:numCache>
                <c:formatCode>General</c:formatCode>
                <c:ptCount val="41"/>
                <c:pt idx="0">
                  <c:v>10424.5</c:v>
                </c:pt>
                <c:pt idx="1">
                  <c:v>10340</c:v>
                </c:pt>
                <c:pt idx="2">
                  <c:v>10148.5</c:v>
                </c:pt>
                <c:pt idx="3">
                  <c:v>9800.75</c:v>
                </c:pt>
                <c:pt idx="4">
                  <c:v>9803</c:v>
                </c:pt>
                <c:pt idx="5">
                  <c:v>9748</c:v>
                </c:pt>
                <c:pt idx="6">
                  <c:v>9798</c:v>
                </c:pt>
                <c:pt idx="7">
                  <c:v>9736</c:v>
                </c:pt>
                <c:pt idx="8">
                  <c:v>9760.25</c:v>
                </c:pt>
                <c:pt idx="9">
                  <c:v>9912.25</c:v>
                </c:pt>
                <c:pt idx="10">
                  <c:v>10095.5</c:v>
                </c:pt>
                <c:pt idx="11">
                  <c:v>10204</c:v>
                </c:pt>
                <c:pt idx="12">
                  <c:v>10107.5</c:v>
                </c:pt>
                <c:pt idx="13">
                  <c:v>10093.5</c:v>
                </c:pt>
                <c:pt idx="14">
                  <c:v>10330.5</c:v>
                </c:pt>
                <c:pt idx="15">
                  <c:v>10496.75</c:v>
                </c:pt>
                <c:pt idx="16">
                  <c:v>10883.25</c:v>
                </c:pt>
                <c:pt idx="17">
                  <c:v>10927.75</c:v>
                </c:pt>
                <c:pt idx="18">
                  <c:v>10996.25</c:v>
                </c:pt>
                <c:pt idx="19">
                  <c:v>11093.25</c:v>
                </c:pt>
                <c:pt idx="20">
                  <c:v>10850.75</c:v>
                </c:pt>
                <c:pt idx="21">
                  <c:v>10948.25</c:v>
                </c:pt>
                <c:pt idx="22">
                  <c:v>10939</c:v>
                </c:pt>
                <c:pt idx="23">
                  <c:v>10632.75</c:v>
                </c:pt>
                <c:pt idx="24">
                  <c:v>10692.25</c:v>
                </c:pt>
                <c:pt idx="25">
                  <c:v>10547.25</c:v>
                </c:pt>
                <c:pt idx="26">
                  <c:v>10324</c:v>
                </c:pt>
                <c:pt idx="27">
                  <c:v>10592</c:v>
                </c:pt>
                <c:pt idx="28">
                  <c:v>10473.5</c:v>
                </c:pt>
                <c:pt idx="29">
                  <c:v>10588.25</c:v>
                </c:pt>
                <c:pt idx="30">
                  <c:v>10440.75</c:v>
                </c:pt>
                <c:pt idx="31">
                  <c:v>10790.75</c:v>
                </c:pt>
                <c:pt idx="32">
                  <c:v>10908.25</c:v>
                </c:pt>
                <c:pt idx="33">
                  <c:v>11192</c:v>
                </c:pt>
                <c:pt idx="34">
                  <c:v>11985.5</c:v>
                </c:pt>
                <c:pt idx="35">
                  <c:v>12214.75</c:v>
                </c:pt>
                <c:pt idx="36">
                  <c:v>12660.5</c:v>
                </c:pt>
                <c:pt idx="37">
                  <c:v>12802.25</c:v>
                </c:pt>
                <c:pt idx="38">
                  <c:v>12958.5</c:v>
                </c:pt>
                <c:pt idx="39">
                  <c:v>12925</c:v>
                </c:pt>
                <c:pt idx="40">
                  <c:v>12762</c:v>
                </c:pt>
              </c:numCache>
            </c:numRef>
          </c:val>
          <c:smooth val="0"/>
          <c:extLst>
            <c:ext xmlns:c16="http://schemas.microsoft.com/office/drawing/2014/chart" uri="{C3380CC4-5D6E-409C-BE32-E72D297353CC}">
              <c16:uniqueId val="{00000002-FF48-4018-9F9C-A7073388A822}"/>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'sid8'!$Q$44:$BE$44</c:f>
              <c:numCache>
                <c:formatCode>_-* #\ ##0_-;\-* #\ ##0_-;_-* "-"??_-;_-@_-</c:formatCode>
                <c:ptCount val="41"/>
                <c:pt idx="0">
                  <c:v>563.5</c:v>
                </c:pt>
                <c:pt idx="1">
                  <c:v>578.75</c:v>
                </c:pt>
                <c:pt idx="2">
                  <c:v>601.5</c:v>
                </c:pt>
                <c:pt idx="3">
                  <c:v>617.5</c:v>
                </c:pt>
                <c:pt idx="4">
                  <c:v>634.25</c:v>
                </c:pt>
                <c:pt idx="5">
                  <c:v>635.5</c:v>
                </c:pt>
                <c:pt idx="6">
                  <c:v>626</c:v>
                </c:pt>
                <c:pt idx="7">
                  <c:v>630.25</c:v>
                </c:pt>
                <c:pt idx="8">
                  <c:v>603.5</c:v>
                </c:pt>
                <c:pt idx="9">
                  <c:v>604.5</c:v>
                </c:pt>
                <c:pt idx="10">
                  <c:v>595.5</c:v>
                </c:pt>
                <c:pt idx="11">
                  <c:v>585</c:v>
                </c:pt>
                <c:pt idx="12">
                  <c:v>562.75</c:v>
                </c:pt>
                <c:pt idx="13">
                  <c:v>543</c:v>
                </c:pt>
                <c:pt idx="14">
                  <c:v>522.75</c:v>
                </c:pt>
                <c:pt idx="15">
                  <c:v>501.75</c:v>
                </c:pt>
                <c:pt idx="16">
                  <c:v>502.75</c:v>
                </c:pt>
                <c:pt idx="17">
                  <c:v>502.25</c:v>
                </c:pt>
                <c:pt idx="18">
                  <c:v>515</c:v>
                </c:pt>
                <c:pt idx="19">
                  <c:v>525.75</c:v>
                </c:pt>
                <c:pt idx="20">
                  <c:v>534.75</c:v>
                </c:pt>
                <c:pt idx="21">
                  <c:v>558.5</c:v>
                </c:pt>
                <c:pt idx="22">
                  <c:v>548.5</c:v>
                </c:pt>
                <c:pt idx="23">
                  <c:v>540.25</c:v>
                </c:pt>
                <c:pt idx="24">
                  <c:v>522.75</c:v>
                </c:pt>
                <c:pt idx="25">
                  <c:v>527.75</c:v>
                </c:pt>
                <c:pt idx="26">
                  <c:v>585.75</c:v>
                </c:pt>
                <c:pt idx="27">
                  <c:v>609.5</c:v>
                </c:pt>
                <c:pt idx="28">
                  <c:v>652</c:v>
                </c:pt>
                <c:pt idx="29">
                  <c:v>672</c:v>
                </c:pt>
                <c:pt idx="30">
                  <c:v>665.5</c:v>
                </c:pt>
                <c:pt idx="31">
                  <c:v>685.5</c:v>
                </c:pt>
                <c:pt idx="32">
                  <c:v>701.5</c:v>
                </c:pt>
                <c:pt idx="33">
                  <c:v>701.5</c:v>
                </c:pt>
                <c:pt idx="34">
                  <c:v>672.5</c:v>
                </c:pt>
                <c:pt idx="35">
                  <c:v>648.25</c:v>
                </c:pt>
                <c:pt idx="36">
                  <c:v>624.75</c:v>
                </c:pt>
                <c:pt idx="37">
                  <c:v>591.25</c:v>
                </c:pt>
                <c:pt idx="38">
                  <c:v>596.75</c:v>
                </c:pt>
                <c:pt idx="39">
                  <c:v>581</c:v>
                </c:pt>
                <c:pt idx="40">
                  <c:v>580.75</c:v>
                </c:pt>
              </c:numCache>
            </c:numRef>
          </c:val>
          <c:smooth val="0"/>
          <c:extLst>
            <c:ext xmlns:c16="http://schemas.microsoft.com/office/drawing/2014/chart" uri="{C3380CC4-5D6E-409C-BE32-E72D297353CC}">
              <c16:uniqueId val="{00000000-635E-4146-AED6-7AA888939EC4}"/>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'sid8'!$Q$45:$BE$45</c:f>
              <c:numCache>
                <c:formatCode>_-* #\ ##0_-;\-* #\ ##0_-;_-* "-"??_-;_-@_-</c:formatCode>
                <c:ptCount val="41"/>
                <c:pt idx="0">
                  <c:v>375.25</c:v>
                </c:pt>
                <c:pt idx="1">
                  <c:v>387</c:v>
                </c:pt>
                <c:pt idx="2">
                  <c:v>401.5</c:v>
                </c:pt>
                <c:pt idx="3">
                  <c:v>410.5</c:v>
                </c:pt>
                <c:pt idx="4">
                  <c:v>416.25</c:v>
                </c:pt>
                <c:pt idx="5">
                  <c:v>407.25</c:v>
                </c:pt>
                <c:pt idx="6">
                  <c:v>395.75</c:v>
                </c:pt>
                <c:pt idx="7">
                  <c:v>398.25</c:v>
                </c:pt>
                <c:pt idx="8">
                  <c:v>376.5</c:v>
                </c:pt>
                <c:pt idx="9">
                  <c:v>378.5</c:v>
                </c:pt>
                <c:pt idx="10">
                  <c:v>372.5</c:v>
                </c:pt>
                <c:pt idx="11">
                  <c:v>368.5</c:v>
                </c:pt>
                <c:pt idx="12">
                  <c:v>354</c:v>
                </c:pt>
                <c:pt idx="13">
                  <c:v>339.75</c:v>
                </c:pt>
                <c:pt idx="14">
                  <c:v>326.5</c:v>
                </c:pt>
                <c:pt idx="15">
                  <c:v>310.75</c:v>
                </c:pt>
                <c:pt idx="16">
                  <c:v>317.75</c:v>
                </c:pt>
                <c:pt idx="17">
                  <c:v>318.5</c:v>
                </c:pt>
                <c:pt idx="18">
                  <c:v>331.25</c:v>
                </c:pt>
                <c:pt idx="19">
                  <c:v>334</c:v>
                </c:pt>
                <c:pt idx="20">
                  <c:v>337.75</c:v>
                </c:pt>
                <c:pt idx="21">
                  <c:v>355.25</c:v>
                </c:pt>
                <c:pt idx="22">
                  <c:v>345</c:v>
                </c:pt>
                <c:pt idx="23">
                  <c:v>345.75</c:v>
                </c:pt>
                <c:pt idx="24">
                  <c:v>330</c:v>
                </c:pt>
                <c:pt idx="25">
                  <c:v>323.5</c:v>
                </c:pt>
                <c:pt idx="26">
                  <c:v>361.25</c:v>
                </c:pt>
                <c:pt idx="27">
                  <c:v>367.25</c:v>
                </c:pt>
                <c:pt idx="28">
                  <c:v>391.25</c:v>
                </c:pt>
                <c:pt idx="29">
                  <c:v>401.25</c:v>
                </c:pt>
                <c:pt idx="30">
                  <c:v>394</c:v>
                </c:pt>
                <c:pt idx="31">
                  <c:v>408.75</c:v>
                </c:pt>
                <c:pt idx="32">
                  <c:v>425.25</c:v>
                </c:pt>
                <c:pt idx="33">
                  <c:v>432</c:v>
                </c:pt>
                <c:pt idx="34">
                  <c:v>416.25</c:v>
                </c:pt>
                <c:pt idx="35">
                  <c:v>402</c:v>
                </c:pt>
                <c:pt idx="36">
                  <c:v>384.5</c:v>
                </c:pt>
                <c:pt idx="37">
                  <c:v>363.25</c:v>
                </c:pt>
                <c:pt idx="38">
                  <c:v>364.25</c:v>
                </c:pt>
                <c:pt idx="39">
                  <c:v>354.75</c:v>
                </c:pt>
                <c:pt idx="40">
                  <c:v>350.75</c:v>
                </c:pt>
              </c:numCache>
            </c:numRef>
          </c:val>
          <c:smooth val="0"/>
          <c:extLst>
            <c:ext xmlns:c16="http://schemas.microsoft.com/office/drawing/2014/chart" uri="{C3380CC4-5D6E-409C-BE32-E72D297353CC}">
              <c16:uniqueId val="{00000001-635E-4146-AED6-7AA888939EC4}"/>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'sid8'!$Q$42:$BE$42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'sid8'!$Q$46:$BE$46</c:f>
              <c:numCache>
                <c:formatCode>_-* #\ ##0_-;\-* #\ ##0_-;_-* "-"??_-;_-@_-</c:formatCode>
                <c:ptCount val="41"/>
                <c:pt idx="0">
                  <c:v>1178.75</c:v>
                </c:pt>
                <c:pt idx="1">
                  <c:v>1197</c:v>
                </c:pt>
                <c:pt idx="2">
                  <c:v>1237</c:v>
                </c:pt>
                <c:pt idx="3">
                  <c:v>1250.25</c:v>
                </c:pt>
                <c:pt idx="4">
                  <c:v>1288.5</c:v>
                </c:pt>
                <c:pt idx="5">
                  <c:v>1335.75</c:v>
                </c:pt>
                <c:pt idx="6">
                  <c:v>1316</c:v>
                </c:pt>
                <c:pt idx="7">
                  <c:v>1295</c:v>
                </c:pt>
                <c:pt idx="8">
                  <c:v>1250.5</c:v>
                </c:pt>
                <c:pt idx="9">
                  <c:v>1208.5</c:v>
                </c:pt>
                <c:pt idx="10">
                  <c:v>1195.75</c:v>
                </c:pt>
                <c:pt idx="11">
                  <c:v>1203.5</c:v>
                </c:pt>
                <c:pt idx="12">
                  <c:v>1181.75</c:v>
                </c:pt>
                <c:pt idx="13">
                  <c:v>1177.25</c:v>
                </c:pt>
                <c:pt idx="14">
                  <c:v>1145</c:v>
                </c:pt>
                <c:pt idx="15">
                  <c:v>1104.75</c:v>
                </c:pt>
                <c:pt idx="16">
                  <c:v>1055</c:v>
                </c:pt>
                <c:pt idx="17">
                  <c:v>1023.25</c:v>
                </c:pt>
                <c:pt idx="18">
                  <c:v>1009.75</c:v>
                </c:pt>
                <c:pt idx="19">
                  <c:v>979</c:v>
                </c:pt>
                <c:pt idx="20">
                  <c:v>1020</c:v>
                </c:pt>
                <c:pt idx="21">
                  <c:v>1023.25</c:v>
                </c:pt>
                <c:pt idx="22">
                  <c:v>1040.75</c:v>
                </c:pt>
                <c:pt idx="23">
                  <c:v>1058.25</c:v>
                </c:pt>
                <c:pt idx="24">
                  <c:v>1061</c:v>
                </c:pt>
                <c:pt idx="25">
                  <c:v>1099</c:v>
                </c:pt>
                <c:pt idx="26">
                  <c:v>1146.25</c:v>
                </c:pt>
                <c:pt idx="27">
                  <c:v>1224.25</c:v>
                </c:pt>
                <c:pt idx="28">
                  <c:v>1257.75</c:v>
                </c:pt>
                <c:pt idx="29">
                  <c:v>1253.5</c:v>
                </c:pt>
                <c:pt idx="30">
                  <c:v>1269.75</c:v>
                </c:pt>
                <c:pt idx="31">
                  <c:v>1258.5</c:v>
                </c:pt>
                <c:pt idx="32">
                  <c:v>1302.25</c:v>
                </c:pt>
                <c:pt idx="33">
                  <c:v>1350.25</c:v>
                </c:pt>
                <c:pt idx="34">
                  <c:v>1287.5</c:v>
                </c:pt>
                <c:pt idx="35">
                  <c:v>1275.5</c:v>
                </c:pt>
                <c:pt idx="36">
                  <c:v>1210.75</c:v>
                </c:pt>
                <c:pt idx="37">
                  <c:v>1122.5</c:v>
                </c:pt>
                <c:pt idx="38">
                  <c:v>1134</c:v>
                </c:pt>
                <c:pt idx="39">
                  <c:v>1144.25</c:v>
                </c:pt>
                <c:pt idx="40">
                  <c:v>1116.5</c:v>
                </c:pt>
              </c:numCache>
            </c:numRef>
          </c:val>
          <c:smooth val="0"/>
          <c:extLst>
            <c:ext xmlns:c16="http://schemas.microsoft.com/office/drawing/2014/chart" uri="{C3380CC4-5D6E-409C-BE32-E72D297353CC}">
              <c16:uniqueId val="{00000002-635E-4146-AED6-7AA888939EC4}"/>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'sid9'!$M$24:$BA$24</c:f>
              <c:numCache>
                <c:formatCode>General</c:formatCode>
                <c:ptCount val="41"/>
                <c:pt idx="0">
                  <c:v>100</c:v>
                </c:pt>
                <c:pt idx="1">
                  <c:v>100.82360394605847</c:v>
                </c:pt>
                <c:pt idx="2">
                  <c:v>100.71499683229251</c:v>
                </c:pt>
                <c:pt idx="3">
                  <c:v>100.91410987419675</c:v>
                </c:pt>
                <c:pt idx="4">
                  <c:v>102.77853199384559</c:v>
                </c:pt>
                <c:pt idx="5">
                  <c:v>103.05004977826047</c:v>
                </c:pt>
                <c:pt idx="6">
                  <c:v>103.5840347542764</c:v>
                </c:pt>
                <c:pt idx="7">
                  <c:v>102.15404108969138</c:v>
                </c:pt>
                <c:pt idx="8">
                  <c:v>104.1994750656168</c:v>
                </c:pt>
                <c:pt idx="9">
                  <c:v>105.05928138293058</c:v>
                </c:pt>
                <c:pt idx="10">
                  <c:v>105.52086161643588</c:v>
                </c:pt>
                <c:pt idx="11">
                  <c:v>104.6610552991221</c:v>
                </c:pt>
                <c:pt idx="12">
                  <c:v>105.991492442755</c:v>
                </c:pt>
                <c:pt idx="13">
                  <c:v>107.05041180197303</c:v>
                </c:pt>
                <c:pt idx="14">
                  <c:v>107.52104262829215</c:v>
                </c:pt>
                <c:pt idx="15">
                  <c:v>106.2087066702869</c:v>
                </c:pt>
                <c:pt idx="16">
                  <c:v>108.73382206534528</c:v>
                </c:pt>
                <c:pt idx="17">
                  <c:v>109.21350348447824</c:v>
                </c:pt>
                <c:pt idx="18">
                  <c:v>109.49407186170694</c:v>
                </c:pt>
                <c:pt idx="19">
                  <c:v>109.40356593356864</c:v>
                </c:pt>
                <c:pt idx="20">
                  <c:v>111.50330346637705</c:v>
                </c:pt>
                <c:pt idx="21">
                  <c:v>111.92868132862702</c:v>
                </c:pt>
                <c:pt idx="22">
                  <c:v>111.70241650828129</c:v>
                </c:pt>
                <c:pt idx="23">
                  <c:v>111.92868132862702</c:v>
                </c:pt>
                <c:pt idx="24">
                  <c:v>114.0827224183184</c:v>
                </c:pt>
                <c:pt idx="25">
                  <c:v>113.82025522671735</c:v>
                </c:pt>
                <c:pt idx="26">
                  <c:v>113.7750022626482</c:v>
                </c:pt>
                <c:pt idx="27">
                  <c:v>114.43569553805774</c:v>
                </c:pt>
                <c:pt idx="28">
                  <c:v>115.73898090324916</c:v>
                </c:pt>
                <c:pt idx="29">
                  <c:v>115.54891845415875</c:v>
                </c:pt>
                <c:pt idx="30">
                  <c:v>115.39505837632365</c:v>
                </c:pt>
                <c:pt idx="31">
                  <c:v>116.59878722056294</c:v>
                </c:pt>
                <c:pt idx="32">
                  <c:v>114.8248710290524</c:v>
                </c:pt>
                <c:pt idx="33">
                  <c:v>115.4403113403928</c:v>
                </c:pt>
                <c:pt idx="34">
                  <c:v>114.68006154403113</c:v>
                </c:pt>
                <c:pt idx="35">
                  <c:v>113.15051135849399</c:v>
                </c:pt>
                <c:pt idx="36">
                  <c:v>115.18689474160557</c:v>
                </c:pt>
                <c:pt idx="37">
                  <c:v>117.90207258575437</c:v>
                </c:pt>
                <c:pt idx="38">
                  <c:v>117.72106072947778</c:v>
                </c:pt>
                <c:pt idx="39">
                  <c:v>117.51289709475971</c:v>
                </c:pt>
                <c:pt idx="40">
                  <c:v>120.04706308263191</c:v>
                </c:pt>
              </c:numCache>
            </c:numRef>
          </c:val>
          <c:smooth val="0"/>
          <c:extLst>
            <c:ext xmlns:c16="http://schemas.microsoft.com/office/drawing/2014/chart" uri="{C3380CC4-5D6E-409C-BE32-E72D297353CC}">
              <c16:uniqueId val="{00000000-9541-48D4-88AD-C1BCE1C5AEFE}"/>
            </c:ext>
          </c:extLst>
        </c:ser>
        <c:ser>
          <c:idx val="1"/>
          <c:order val="1"/>
          <c:tx>
            <c:strRef>
              <c:f>'sid9'!$J$21</c:f>
              <c:strCache>
                <c:ptCount val="1"/>
                <c:pt idx="0">
                  <c:v>Stockholms stad</c:v>
                </c:pt>
              </c:strCache>
            </c:strRef>
          </c:tx>
          <c:spPr>
            <a:ln w="28575" cap="rnd">
              <a:solidFill>
                <a:schemeClr val="accent2"/>
              </a:solidFill>
              <a:round/>
            </a:ln>
            <a:effectLst/>
          </c:spPr>
          <c:marker>
            <c:symbol val="none"/>
          </c:marker>
          <c:cat>
            <c:strRef>
              <c:f>'sid9'!$M$23:$BA$23</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'sid9'!$M$25:$BA$25</c:f>
              <c:numCache>
                <c:formatCode>General</c:formatCode>
                <c:ptCount val="41"/>
                <c:pt idx="0">
                  <c:v>100</c:v>
                </c:pt>
                <c:pt idx="1">
                  <c:v>100.41597337770382</c:v>
                </c:pt>
                <c:pt idx="2">
                  <c:v>102.35024958402663</c:v>
                </c:pt>
                <c:pt idx="3">
                  <c:v>102.35024958402663</c:v>
                </c:pt>
                <c:pt idx="4">
                  <c:v>105.17886855241265</c:v>
                </c:pt>
                <c:pt idx="5">
                  <c:v>105.09567387687188</c:v>
                </c:pt>
                <c:pt idx="6">
                  <c:v>105.84442595673877</c:v>
                </c:pt>
                <c:pt idx="7">
                  <c:v>104.86688851913478</c:v>
                </c:pt>
                <c:pt idx="8">
                  <c:v>106.30199667221298</c:v>
                </c:pt>
                <c:pt idx="9">
                  <c:v>107.25873544093179</c:v>
                </c:pt>
                <c:pt idx="10">
                  <c:v>107.25873544093179</c:v>
                </c:pt>
                <c:pt idx="11">
                  <c:v>106.2396006655574</c:v>
                </c:pt>
                <c:pt idx="12">
                  <c:v>107.15474209650583</c:v>
                </c:pt>
                <c:pt idx="13">
                  <c:v>108.44425956738769</c:v>
                </c:pt>
                <c:pt idx="14">
                  <c:v>108.21547420965058</c:v>
                </c:pt>
                <c:pt idx="15">
                  <c:v>107.6955074875208</c:v>
                </c:pt>
                <c:pt idx="16">
                  <c:v>110.48252911813644</c:v>
                </c:pt>
                <c:pt idx="17">
                  <c:v>109.75457570715474</c:v>
                </c:pt>
                <c:pt idx="18">
                  <c:v>110.0873544093178</c:v>
                </c:pt>
                <c:pt idx="19">
                  <c:v>109.94176372712147</c:v>
                </c:pt>
                <c:pt idx="20">
                  <c:v>111.87603993344426</c:v>
                </c:pt>
                <c:pt idx="21">
                  <c:v>111.12728785357737</c:v>
                </c:pt>
                <c:pt idx="22">
                  <c:v>111.60565723793677</c:v>
                </c:pt>
                <c:pt idx="23">
                  <c:v>111.39767054908486</c:v>
                </c:pt>
                <c:pt idx="24">
                  <c:v>113.91430948419301</c:v>
                </c:pt>
                <c:pt idx="25">
                  <c:v>112.64559068219634</c:v>
                </c:pt>
                <c:pt idx="26">
                  <c:v>112.58319467554077</c:v>
                </c:pt>
                <c:pt idx="27">
                  <c:v>112.33361064891847</c:v>
                </c:pt>
                <c:pt idx="28">
                  <c:v>113.9351081530782</c:v>
                </c:pt>
                <c:pt idx="29">
                  <c:v>115.24542429284526</c:v>
                </c:pt>
                <c:pt idx="30">
                  <c:v>115.99417637271215</c:v>
                </c:pt>
                <c:pt idx="31">
                  <c:v>116.55574043261231</c:v>
                </c:pt>
                <c:pt idx="32">
                  <c:v>114.51747088186356</c:v>
                </c:pt>
                <c:pt idx="33">
                  <c:v>113.76871880199667</c:v>
                </c:pt>
                <c:pt idx="34">
                  <c:v>113.35274542429285</c:v>
                </c:pt>
                <c:pt idx="35">
                  <c:v>112.52079866888519</c:v>
                </c:pt>
                <c:pt idx="36">
                  <c:v>111.64725457570715</c:v>
                </c:pt>
                <c:pt idx="37">
                  <c:v>114.97504159733776</c:v>
                </c:pt>
                <c:pt idx="38">
                  <c:v>114.9126455906822</c:v>
                </c:pt>
                <c:pt idx="39">
                  <c:v>114.28868552412645</c:v>
                </c:pt>
                <c:pt idx="40">
                  <c:v>118.96838602329451</c:v>
                </c:pt>
              </c:numCache>
            </c:numRef>
          </c:val>
          <c:smooth val="0"/>
          <c:extLst>
            <c:ext xmlns:c16="http://schemas.microsoft.com/office/drawing/2014/chart" uri="{C3380CC4-5D6E-409C-BE32-E72D297353CC}">
              <c16:uniqueId val="{00000001-9541-48D4-88AD-C1BCE1C5AEFE}"/>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'sid9'!$M$26:$BA$26</c:f>
              <c:numCache>
                <c:formatCode>General</c:formatCode>
                <c:ptCount val="41"/>
                <c:pt idx="0">
                  <c:v>100</c:v>
                </c:pt>
                <c:pt idx="1">
                  <c:v>101.3517673728695</c:v>
                </c:pt>
                <c:pt idx="2">
                  <c:v>98.844140942039132</c:v>
                </c:pt>
                <c:pt idx="3">
                  <c:v>97.772242590467656</c:v>
                </c:pt>
                <c:pt idx="4">
                  <c:v>100.21270045618651</c:v>
                </c:pt>
                <c:pt idx="5">
                  <c:v>102.08782289888332</c:v>
                </c:pt>
                <c:pt idx="6">
                  <c:v>99.722929668914944</c:v>
                </c:pt>
                <c:pt idx="7">
                  <c:v>98.813355349696337</c:v>
                </c:pt>
                <c:pt idx="8">
                  <c:v>101.51689009543534</c:v>
                </c:pt>
                <c:pt idx="9">
                  <c:v>104.04970473818253</c:v>
                </c:pt>
                <c:pt idx="10">
                  <c:v>100.94315860177437</c:v>
                </c:pt>
                <c:pt idx="11">
                  <c:v>100.29106378214995</c:v>
                </c:pt>
                <c:pt idx="12">
                  <c:v>102.58598975679382</c:v>
                </c:pt>
                <c:pt idx="13">
                  <c:v>104.71299431865887</c:v>
                </c:pt>
                <c:pt idx="14">
                  <c:v>102.41247096358904</c:v>
                </c:pt>
                <c:pt idx="15">
                  <c:v>101.81355125521256</c:v>
                </c:pt>
                <c:pt idx="16">
                  <c:v>104.47790434076852</c:v>
                </c:pt>
                <c:pt idx="17">
                  <c:v>105.42386163275587</c:v>
                </c:pt>
                <c:pt idx="18">
                  <c:v>103.86219249391284</c:v>
                </c:pt>
                <c:pt idx="19">
                  <c:v>103.98813355349697</c:v>
                </c:pt>
                <c:pt idx="20">
                  <c:v>106.40340320729898</c:v>
                </c:pt>
                <c:pt idx="21">
                  <c:v>108.22814922616216</c:v>
                </c:pt>
                <c:pt idx="22">
                  <c:v>106.09834597408413</c:v>
                </c:pt>
                <c:pt idx="23">
                  <c:v>105.80168481150821</c:v>
                </c:pt>
                <c:pt idx="24">
                  <c:v>108.01824746018863</c:v>
                </c:pt>
                <c:pt idx="25">
                  <c:v>109.26086591475189</c:v>
                </c:pt>
                <c:pt idx="26">
                  <c:v>107.29618538523971</c:v>
                </c:pt>
                <c:pt idx="27">
                  <c:v>106.0171839579077</c:v>
                </c:pt>
                <c:pt idx="28">
                  <c:v>108.21695446531024</c:v>
                </c:pt>
                <c:pt idx="29">
                  <c:v>109.76463015308835</c:v>
                </c:pt>
                <c:pt idx="30">
                  <c:v>107.88670902017856</c:v>
                </c:pt>
                <c:pt idx="31">
                  <c:v>105.43225770339481</c:v>
                </c:pt>
                <c:pt idx="32">
                  <c:v>105.75970445831351</c:v>
                </c:pt>
                <c:pt idx="33">
                  <c:v>106.91556351627439</c:v>
                </c:pt>
                <c:pt idx="34">
                  <c:v>106.12073549578797</c:v>
                </c:pt>
                <c:pt idx="35">
                  <c:v>102.74551509893369</c:v>
                </c:pt>
                <c:pt idx="36">
                  <c:v>106.39780582687303</c:v>
                </c:pt>
                <c:pt idx="37">
                  <c:v>107.78875486272425</c:v>
                </c:pt>
                <c:pt idx="38">
                  <c:v>105.87724944725868</c:v>
                </c:pt>
                <c:pt idx="39">
                  <c:v>105.71492541490582</c:v>
                </c:pt>
                <c:pt idx="40">
                  <c:v>109.20209342027931</c:v>
                </c:pt>
              </c:numCache>
            </c:numRef>
          </c:val>
          <c:smooth val="0"/>
          <c:extLst>
            <c:ext xmlns:c16="http://schemas.microsoft.com/office/drawing/2014/chart" uri="{C3380CC4-5D6E-409C-BE32-E72D297353CC}">
              <c16:uniqueId val="{00000002-9541-48D4-88AD-C1BCE1C5AEFE}"/>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Graf'!$B$2:$AP$2</c:f>
              <c:numCache>
                <c:formatCode>General</c:formatCode>
                <c:ptCount val="41"/>
                <c:pt idx="0">
                  <c:v>4.1948384000000001</c:v>
                </c:pt>
                <c:pt idx="1">
                  <c:v>4.392404</c:v>
                </c:pt>
                <c:pt idx="2">
                  <c:v>4.5016341999999998</c:v>
                </c:pt>
                <c:pt idx="3">
                  <c:v>4.6292494</c:v>
                </c:pt>
                <c:pt idx="4">
                  <c:v>4.5555227</c:v>
                </c:pt>
                <c:pt idx="5">
                  <c:v>4.7247424000000002</c:v>
                </c:pt>
                <c:pt idx="6">
                  <c:v>4.6097934</c:v>
                </c:pt>
                <c:pt idx="7">
                  <c:v>4.5007831999999999</c:v>
                </c:pt>
                <c:pt idx="8">
                  <c:v>4.3178970000000003</c:v>
                </c:pt>
                <c:pt idx="9">
                  <c:v>4.3824063000000004</c:v>
                </c:pt>
                <c:pt idx="10">
                  <c:v>4.2950401999999999</c:v>
                </c:pt>
                <c:pt idx="11">
                  <c:v>4.2899685999999999</c:v>
                </c:pt>
                <c:pt idx="12">
                  <c:v>4.1887970000000001</c:v>
                </c:pt>
                <c:pt idx="13">
                  <c:v>4.3094977999999999</c:v>
                </c:pt>
                <c:pt idx="14">
                  <c:v>4.2415718</c:v>
                </c:pt>
                <c:pt idx="15">
                  <c:v>4.2044724000000002</c:v>
                </c:pt>
                <c:pt idx="16">
                  <c:v>4.0447385999999996</c:v>
                </c:pt>
                <c:pt idx="17">
                  <c:v>4.1116827999999996</c:v>
                </c:pt>
                <c:pt idx="18">
                  <c:v>4.0602428000000002</c:v>
                </c:pt>
                <c:pt idx="19">
                  <c:v>4.1098575999999998</c:v>
                </c:pt>
                <c:pt idx="20">
                  <c:v>4.0587103999999998</c:v>
                </c:pt>
                <c:pt idx="21">
                  <c:v>4.1498752000000003</c:v>
                </c:pt>
                <c:pt idx="22">
                  <c:v>4.1113540999999998</c:v>
                </c:pt>
                <c:pt idx="23">
                  <c:v>4.1237532999999997</c:v>
                </c:pt>
                <c:pt idx="24">
                  <c:v>3.9941073</c:v>
                </c:pt>
                <c:pt idx="25">
                  <c:v>4.0514922999999996</c:v>
                </c:pt>
                <c:pt idx="26">
                  <c:v>3.9456418000000002</c:v>
                </c:pt>
                <c:pt idx="27">
                  <c:v>3.9718501000000002</c:v>
                </c:pt>
                <c:pt idx="28">
                  <c:v>3.9415374999999999</c:v>
                </c:pt>
                <c:pt idx="29">
                  <c:v>4.1184161000000001</c:v>
                </c:pt>
                <c:pt idx="30">
                  <c:v>4.2165383434877999</c:v>
                </c:pt>
                <c:pt idx="31">
                  <c:v>4.4373239955990433</c:v>
                </c:pt>
                <c:pt idx="32">
                  <c:v>5.6580664387922353</c:v>
                </c:pt>
                <c:pt idx="33">
                  <c:v>6.2807537363684247</c:v>
                </c:pt>
                <c:pt idx="34">
                  <c:v>5.9981591904955511</c:v>
                </c:pt>
                <c:pt idx="35">
                  <c:v>5.8985698631676549</c:v>
                </c:pt>
                <c:pt idx="36">
                  <c:v>5.497893153717742</c:v>
                </c:pt>
                <c:pt idx="37">
                  <c:v>5.3035859957813578</c:v>
                </c:pt>
                <c:pt idx="38">
                  <c:v>4.7975268725080156</c:v>
                </c:pt>
                <c:pt idx="39">
                  <c:v>4.6207160181817271</c:v>
                </c:pt>
                <c:pt idx="40">
                  <c:v>4.3709914159586427</c:v>
                </c:pt>
              </c:numCache>
            </c:numRef>
          </c:val>
          <c:smooth val="0"/>
          <c:extLst>
            <c:ext xmlns:c16="http://schemas.microsoft.com/office/drawing/2014/chart" uri="{C3380CC4-5D6E-409C-BE32-E72D297353CC}">
              <c16:uniqueId val="{00000000-6E40-4C0A-A143-40837065D3BA}"/>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Graf'!$B$3:$AP$3</c:f>
              <c:numCache>
                <c:formatCode>General</c:formatCode>
                <c:ptCount val="41"/>
                <c:pt idx="0">
                  <c:v>4.4162812999999996</c:v>
                </c:pt>
                <c:pt idx="1">
                  <c:v>4.5916031000000004</c:v>
                </c:pt>
                <c:pt idx="2">
                  <c:v>4.6700434</c:v>
                </c:pt>
                <c:pt idx="3">
                  <c:v>4.8052821999999997</c:v>
                </c:pt>
                <c:pt idx="4">
                  <c:v>4.7439273999999996</c:v>
                </c:pt>
                <c:pt idx="5">
                  <c:v>4.9113774000000001</c:v>
                </c:pt>
                <c:pt idx="6">
                  <c:v>4.7926213999999998</c:v>
                </c:pt>
                <c:pt idx="7">
                  <c:v>4.6656051999999999</c:v>
                </c:pt>
                <c:pt idx="8">
                  <c:v>4.4994598999999997</c:v>
                </c:pt>
                <c:pt idx="9">
                  <c:v>4.5792039999999998</c:v>
                </c:pt>
                <c:pt idx="10">
                  <c:v>4.4575085999999997</c:v>
                </c:pt>
                <c:pt idx="11">
                  <c:v>4.4611543999999999</c:v>
                </c:pt>
                <c:pt idx="12">
                  <c:v>4.3589561999999997</c:v>
                </c:pt>
                <c:pt idx="13">
                  <c:v>4.4695399</c:v>
                </c:pt>
                <c:pt idx="14">
                  <c:v>4.3587458999999997</c:v>
                </c:pt>
                <c:pt idx="15">
                  <c:v>4.3086187000000002</c:v>
                </c:pt>
                <c:pt idx="16">
                  <c:v>4.1393345000000004</c:v>
                </c:pt>
                <c:pt idx="17">
                  <c:v>4.2012191999999997</c:v>
                </c:pt>
                <c:pt idx="18">
                  <c:v>4.1040339000000001</c:v>
                </c:pt>
                <c:pt idx="19">
                  <c:v>4.1696761000000002</c:v>
                </c:pt>
                <c:pt idx="20">
                  <c:v>4.1328072999999996</c:v>
                </c:pt>
                <c:pt idx="21">
                  <c:v>4.2201846999999999</c:v>
                </c:pt>
                <c:pt idx="22">
                  <c:v>4.1878292999999998</c:v>
                </c:pt>
                <c:pt idx="23">
                  <c:v>4.2047445999999997</c:v>
                </c:pt>
                <c:pt idx="24">
                  <c:v>4.0764649000000004</c:v>
                </c:pt>
                <c:pt idx="25">
                  <c:v>4.1055859999999997</c:v>
                </c:pt>
                <c:pt idx="26">
                  <c:v>3.9596222000000001</c:v>
                </c:pt>
                <c:pt idx="27">
                  <c:v>4.0029009000000002</c:v>
                </c:pt>
                <c:pt idx="28">
                  <c:v>4.0014609999999999</c:v>
                </c:pt>
                <c:pt idx="29">
                  <c:v>4.1799569999999999</c:v>
                </c:pt>
                <c:pt idx="30">
                  <c:v>4.2140906088929091</c:v>
                </c:pt>
                <c:pt idx="31">
                  <c:v>4.5255583454946056</c:v>
                </c:pt>
                <c:pt idx="32">
                  <c:v>6.0030819013952721</c:v>
                </c:pt>
                <c:pt idx="33">
                  <c:v>6.6885445398152692</c:v>
                </c:pt>
                <c:pt idx="34">
                  <c:v>6.3044842486507813</c:v>
                </c:pt>
                <c:pt idx="35">
                  <c:v>6.1554125812059413</c:v>
                </c:pt>
                <c:pt idx="36">
                  <c:v>5.7279270470121979</c:v>
                </c:pt>
                <c:pt idx="37">
                  <c:v>5.4002000653767501</c:v>
                </c:pt>
                <c:pt idx="38">
                  <c:v>4.8380393660463161</c:v>
                </c:pt>
                <c:pt idx="39">
                  <c:v>4.6512704381017498</c:v>
                </c:pt>
                <c:pt idx="40">
                  <c:v>4.4064769806123021</c:v>
                </c:pt>
              </c:numCache>
            </c:numRef>
          </c:val>
          <c:smooth val="0"/>
          <c:extLst>
            <c:ext xmlns:c16="http://schemas.microsoft.com/office/drawing/2014/chart" uri="{C3380CC4-5D6E-409C-BE32-E72D297353CC}">
              <c16:uniqueId val="{00000001-6E40-4C0A-A143-40837065D3BA}"/>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strRef>
              <c:f>'s14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's14 Graf'!$B$4:$AP$4</c:f>
              <c:numCache>
                <c:formatCode>General</c:formatCode>
                <c:ptCount val="41"/>
                <c:pt idx="0">
                  <c:v>5.5939731999999998</c:v>
                </c:pt>
                <c:pt idx="1">
                  <c:v>5.7258559</c:v>
                </c:pt>
                <c:pt idx="2">
                  <c:v>6.0335168000000001</c:v>
                </c:pt>
                <c:pt idx="3">
                  <c:v>6.2174649999999998</c:v>
                </c:pt>
                <c:pt idx="4">
                  <c:v>5.7224785999999996</c:v>
                </c:pt>
                <c:pt idx="5">
                  <c:v>5.8275926</c:v>
                </c:pt>
                <c:pt idx="6">
                  <c:v>5.9484181999999999</c:v>
                </c:pt>
                <c:pt idx="7">
                  <c:v>5.9195342000000002</c:v>
                </c:pt>
                <c:pt idx="8">
                  <c:v>5.3220879999999999</c:v>
                </c:pt>
                <c:pt idx="9">
                  <c:v>5.3195185</c:v>
                </c:pt>
                <c:pt idx="10">
                  <c:v>5.4982362</c:v>
                </c:pt>
                <c:pt idx="11">
                  <c:v>5.5895922000000002</c:v>
                </c:pt>
                <c:pt idx="12">
                  <c:v>5.1568560000000003</c:v>
                </c:pt>
                <c:pt idx="13">
                  <c:v>5.2397707000000002</c:v>
                </c:pt>
                <c:pt idx="14">
                  <c:v>5.4336295999999997</c:v>
                </c:pt>
                <c:pt idx="15">
                  <c:v>5.4879313999999999</c:v>
                </c:pt>
                <c:pt idx="16">
                  <c:v>5.0269994999999996</c:v>
                </c:pt>
                <c:pt idx="17">
                  <c:v>5.0341008</c:v>
                </c:pt>
                <c:pt idx="18">
                  <c:v>5.2427443</c:v>
                </c:pt>
                <c:pt idx="19">
                  <c:v>5.3860716999999996</c:v>
                </c:pt>
                <c:pt idx="20">
                  <c:v>5.0377263000000001</c:v>
                </c:pt>
                <c:pt idx="21">
                  <c:v>5.0206745000000002</c:v>
                </c:pt>
                <c:pt idx="22">
                  <c:v>5.1138281000000001</c:v>
                </c:pt>
                <c:pt idx="23">
                  <c:v>5.1361729</c:v>
                </c:pt>
                <c:pt idx="24">
                  <c:v>4.7593595000000004</c:v>
                </c:pt>
                <c:pt idx="25">
                  <c:v>4.7247968</c:v>
                </c:pt>
                <c:pt idx="26">
                  <c:v>4.7531942999999997</c:v>
                </c:pt>
                <c:pt idx="27">
                  <c:v>4.8384573</c:v>
                </c:pt>
                <c:pt idx="28">
                  <c:v>4.6251347000000003</c:v>
                </c:pt>
                <c:pt idx="29">
                  <c:v>4.8062633000000003</c:v>
                </c:pt>
                <c:pt idx="30">
                  <c:v>5.0511827428797478</c:v>
                </c:pt>
                <c:pt idx="31">
                  <c:v>5.2630687673629737</c:v>
                </c:pt>
                <c:pt idx="32">
                  <c:v>5.9293216268375231</c:v>
                </c:pt>
                <c:pt idx="33">
                  <c:v>6.2756123658226581</c:v>
                </c:pt>
                <c:pt idx="34">
                  <c:v>6.0408138788818055</c:v>
                </c:pt>
                <c:pt idx="35">
                  <c:v>6.0177602726913726</c:v>
                </c:pt>
                <c:pt idx="36">
                  <c:v>5.5018985989458047</c:v>
                </c:pt>
                <c:pt idx="37">
                  <c:v>5.1920597182686734</c:v>
                </c:pt>
                <c:pt idx="38">
                  <c:v>4.9119294596723746</c:v>
                </c:pt>
                <c:pt idx="39">
                  <c:v>4.8258265814735166</c:v>
                </c:pt>
                <c:pt idx="40">
                  <c:v>4.4708802053671244</c:v>
                </c:pt>
              </c:numCache>
            </c:numRef>
          </c:val>
          <c:smooth val="0"/>
          <c:extLst>
            <c:ext xmlns:c16="http://schemas.microsoft.com/office/drawing/2014/chart" uri="{C3380CC4-5D6E-409C-BE32-E72D297353CC}">
              <c16:uniqueId val="{00000002-6E40-4C0A-A143-40837065D3BA}"/>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Graf'!$B$2:$AP$2</c:f>
              <c:numCache>
                <c:formatCode>General</c:formatCode>
                <c:ptCount val="41"/>
                <c:pt idx="0">
                  <c:v>100</c:v>
                </c:pt>
                <c:pt idx="1">
                  <c:v>82.478959449120126</c:v>
                </c:pt>
                <c:pt idx="2">
                  <c:v>87.258990053557767</c:v>
                </c:pt>
                <c:pt idx="3">
                  <c:v>99.49693955623566</c:v>
                </c:pt>
                <c:pt idx="4">
                  <c:v>96.775057383320586</c:v>
                </c:pt>
                <c:pt idx="5">
                  <c:v>86.947207345065038</c:v>
                </c:pt>
                <c:pt idx="6">
                  <c:v>85.137719969395562</c:v>
                </c:pt>
                <c:pt idx="7">
                  <c:v>102.8921193573068</c:v>
                </c:pt>
                <c:pt idx="8">
                  <c:v>121.82096403978578</c:v>
                </c:pt>
                <c:pt idx="9">
                  <c:v>107.69701606732976</c:v>
                </c:pt>
                <c:pt idx="10">
                  <c:v>123.74713083397093</c:v>
                </c:pt>
                <c:pt idx="11">
                  <c:v>164.99426166794186</c:v>
                </c:pt>
                <c:pt idx="12">
                  <c:v>153.55776587605203</c:v>
                </c:pt>
                <c:pt idx="13">
                  <c:v>136.65263963274674</c:v>
                </c:pt>
                <c:pt idx="14">
                  <c:v>157.25707727620505</c:v>
                </c:pt>
                <c:pt idx="15">
                  <c:v>199.49120122417753</c:v>
                </c:pt>
                <c:pt idx="16">
                  <c:v>197.77543993879112</c:v>
                </c:pt>
                <c:pt idx="17">
                  <c:v>177.0715378729916</c:v>
                </c:pt>
                <c:pt idx="18">
                  <c:v>184.38791124713083</c:v>
                </c:pt>
                <c:pt idx="19">
                  <c:v>195.44950267788829</c:v>
                </c:pt>
                <c:pt idx="20">
                  <c:v>167.37375669472075</c:v>
                </c:pt>
                <c:pt idx="21">
                  <c:v>151.81713848508033</c:v>
                </c:pt>
                <c:pt idx="22">
                  <c:v>160.74980872226473</c:v>
                </c:pt>
                <c:pt idx="23">
                  <c:v>195.18362662586074</c:v>
                </c:pt>
                <c:pt idx="24">
                  <c:v>178.8618974751339</c:v>
                </c:pt>
                <c:pt idx="25">
                  <c:v>151.51683244070392</c:v>
                </c:pt>
                <c:pt idx="26">
                  <c:v>161.95677123182861</c:v>
                </c:pt>
                <c:pt idx="27">
                  <c:v>184.87375669472073</c:v>
                </c:pt>
                <c:pt idx="28">
                  <c:v>151.55891354246364</c:v>
                </c:pt>
                <c:pt idx="29">
                  <c:v>130.40742157612854</c:v>
                </c:pt>
                <c:pt idx="30">
                  <c:v>140.07268553940321</c:v>
                </c:pt>
                <c:pt idx="31">
                  <c:v>169.7857689364958</c:v>
                </c:pt>
                <c:pt idx="32">
                  <c:v>90.130068859984704</c:v>
                </c:pt>
                <c:pt idx="33">
                  <c:v>81.859219586840098</c:v>
                </c:pt>
                <c:pt idx="34">
                  <c:v>107.80986993114001</c:v>
                </c:pt>
                <c:pt idx="35">
                  <c:v>129.34583014537108</c:v>
                </c:pt>
                <c:pt idx="36">
                  <c:v>140.00573833205814</c:v>
                </c:pt>
                <c:pt idx="37">
                  <c:v>165.92195868400918</c:v>
                </c:pt>
                <c:pt idx="38">
                  <c:v>223.19242540168324</c:v>
                </c:pt>
                <c:pt idx="39">
                  <c:v>253.11973986228003</c:v>
                </c:pt>
                <c:pt idx="40">
                  <c:v>278.4697781178271</c:v>
                </c:pt>
              </c:numCache>
            </c:numRef>
          </c:val>
          <c:smooth val="0"/>
          <c:extLst>
            <c:ext xmlns:c16="http://schemas.microsoft.com/office/drawing/2014/chart" uri="{C3380CC4-5D6E-409C-BE32-E72D297353CC}">
              <c16:uniqueId val="{00000000-C84A-4E38-BADA-B6527138F294}"/>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Graf'!$B$3:$AP$3</c:f>
              <c:numCache>
                <c:formatCode>General</c:formatCode>
                <c:ptCount val="41"/>
                <c:pt idx="0">
                  <c:v>100</c:v>
                </c:pt>
                <c:pt idx="1">
                  <c:v>83.549053256158928</c:v>
                </c:pt>
                <c:pt idx="2">
                  <c:v>86.923009801925474</c:v>
                </c:pt>
                <c:pt idx="3">
                  <c:v>96.850004362874841</c:v>
                </c:pt>
                <c:pt idx="4">
                  <c:v>91.506936971001423</c:v>
                </c:pt>
                <c:pt idx="5">
                  <c:v>86.888106803176171</c:v>
                </c:pt>
                <c:pt idx="6">
                  <c:v>89.764695616765081</c:v>
                </c:pt>
                <c:pt idx="7">
                  <c:v>99.543352433029881</c:v>
                </c:pt>
                <c:pt idx="8">
                  <c:v>125.35121142491492</c:v>
                </c:pt>
                <c:pt idx="9">
                  <c:v>109.54015299147785</c:v>
                </c:pt>
                <c:pt idx="10">
                  <c:v>125.886390739071</c:v>
                </c:pt>
                <c:pt idx="11">
                  <c:v>161.49617521305373</c:v>
                </c:pt>
                <c:pt idx="12">
                  <c:v>143.2389982839359</c:v>
                </c:pt>
                <c:pt idx="13">
                  <c:v>136.2089526191792</c:v>
                </c:pt>
                <c:pt idx="14">
                  <c:v>155.16418952328323</c:v>
                </c:pt>
                <c:pt idx="15">
                  <c:v>206.72464442570023</c:v>
                </c:pt>
                <c:pt idx="16">
                  <c:v>196.16648730403421</c:v>
                </c:pt>
                <c:pt idx="17">
                  <c:v>174.29394142113378</c:v>
                </c:pt>
                <c:pt idx="18">
                  <c:v>195.174660422908</c:v>
                </c:pt>
                <c:pt idx="19">
                  <c:v>195.81164015008289</c:v>
                </c:pt>
                <c:pt idx="20">
                  <c:v>164.52401035455631</c:v>
                </c:pt>
                <c:pt idx="21">
                  <c:v>156.7610017160641</c:v>
                </c:pt>
                <c:pt idx="22">
                  <c:v>165.34423082516508</c:v>
                </c:pt>
                <c:pt idx="23">
                  <c:v>192.43768360431633</c:v>
                </c:pt>
                <c:pt idx="24">
                  <c:v>175.11125330851343</c:v>
                </c:pt>
                <c:pt idx="25">
                  <c:v>153.35505075477735</c:v>
                </c:pt>
                <c:pt idx="26">
                  <c:v>168.72109595416075</c:v>
                </c:pt>
                <c:pt idx="27">
                  <c:v>190.70125941653819</c:v>
                </c:pt>
                <c:pt idx="28">
                  <c:v>151.54009481981328</c:v>
                </c:pt>
                <c:pt idx="29">
                  <c:v>133.54759896454439</c:v>
                </c:pt>
                <c:pt idx="30">
                  <c:v>146.95616765073734</c:v>
                </c:pt>
                <c:pt idx="31">
                  <c:v>179.15709258020419</c:v>
                </c:pt>
                <c:pt idx="32">
                  <c:v>89.892673278845876</c:v>
                </c:pt>
                <c:pt idx="33">
                  <c:v>83.092405689188794</c:v>
                </c:pt>
                <c:pt idx="34">
                  <c:v>105.52339955207819</c:v>
                </c:pt>
                <c:pt idx="35">
                  <c:v>127.6169977603909</c:v>
                </c:pt>
                <c:pt idx="36">
                  <c:v>137.64288415112998</c:v>
                </c:pt>
                <c:pt idx="37">
                  <c:v>162.88356941333876</c:v>
                </c:pt>
                <c:pt idx="38">
                  <c:v>207.72810563974286</c:v>
                </c:pt>
                <c:pt idx="39">
                  <c:v>244.10575608621042</c:v>
                </c:pt>
                <c:pt idx="40">
                  <c:v>268.95959977894768</c:v>
                </c:pt>
              </c:numCache>
            </c:numRef>
          </c:val>
          <c:smooth val="0"/>
          <c:extLst>
            <c:ext xmlns:c16="http://schemas.microsoft.com/office/drawing/2014/chart" uri="{C3380CC4-5D6E-409C-BE32-E72D297353CC}">
              <c16:uniqueId val="{00000001-C84A-4E38-BADA-B6527138F294}"/>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strRef>
              <c:f>'s12 Graf'!$B$1:$AP$1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's12 Graf'!$B$4:$AP$4</c:f>
              <c:numCache>
                <c:formatCode>General</c:formatCode>
                <c:ptCount val="41"/>
                <c:pt idx="0">
                  <c:v>100</c:v>
                </c:pt>
                <c:pt idx="1">
                  <c:v>74.782615869454034</c:v>
                </c:pt>
                <c:pt idx="2">
                  <c:v>80.8561717293382</c:v>
                </c:pt>
                <c:pt idx="3">
                  <c:v>127.14950418268516</c:v>
                </c:pt>
                <c:pt idx="4">
                  <c:v>104.27838368505289</c:v>
                </c:pt>
                <c:pt idx="5">
                  <c:v>75.296582902965</c:v>
                </c:pt>
                <c:pt idx="6">
                  <c:v>86.697081195241481</c:v>
                </c:pt>
                <c:pt idx="7">
                  <c:v>131.28021515666509</c:v>
                </c:pt>
                <c:pt idx="8">
                  <c:v>118.12414407576684</c:v>
                </c:pt>
                <c:pt idx="9">
                  <c:v>94.958503143201284</c:v>
                </c:pt>
                <c:pt idx="10">
                  <c:v>115.20451433002788</c:v>
                </c:pt>
                <c:pt idx="11">
                  <c:v>176.7122609599551</c:v>
                </c:pt>
                <c:pt idx="12">
                  <c:v>155.63631263715411</c:v>
                </c:pt>
                <c:pt idx="13">
                  <c:v>124.98803768541589</c:v>
                </c:pt>
                <c:pt idx="14">
                  <c:v>167.82054878149387</c:v>
                </c:pt>
                <c:pt idx="15">
                  <c:v>215.51223456036431</c:v>
                </c:pt>
                <c:pt idx="16">
                  <c:v>206.17090435098254</c:v>
                </c:pt>
                <c:pt idx="17">
                  <c:v>148.55379741614004</c:v>
                </c:pt>
                <c:pt idx="18">
                  <c:v>174.76611612520006</c:v>
                </c:pt>
                <c:pt idx="19">
                  <c:v>232.17037635916645</c:v>
                </c:pt>
                <c:pt idx="20">
                  <c:v>199.10983879749864</c:v>
                </c:pt>
                <c:pt idx="21">
                  <c:v>149.0372399227812</c:v>
                </c:pt>
                <c:pt idx="22">
                  <c:v>183.34515815004869</c:v>
                </c:pt>
                <c:pt idx="23">
                  <c:v>249.24183675153034</c:v>
                </c:pt>
                <c:pt idx="24">
                  <c:v>216.04600128698004</c:v>
                </c:pt>
                <c:pt idx="25">
                  <c:v>148.44984902734009</c:v>
                </c:pt>
                <c:pt idx="26">
                  <c:v>178.43730922170707</c:v>
                </c:pt>
                <c:pt idx="27">
                  <c:v>228.60065668982134</c:v>
                </c:pt>
                <c:pt idx="28">
                  <c:v>179.43141881300841</c:v>
                </c:pt>
                <c:pt idx="29">
                  <c:v>123.96505354167012</c:v>
                </c:pt>
                <c:pt idx="30">
                  <c:v>146.62415232563893</c:v>
                </c:pt>
                <c:pt idx="31">
                  <c:v>219.14960318115072</c:v>
                </c:pt>
                <c:pt idx="32">
                  <c:v>116.22832346098635</c:v>
                </c:pt>
                <c:pt idx="33">
                  <c:v>95.306647746959925</c:v>
                </c:pt>
                <c:pt idx="34">
                  <c:v>162.27663471216195</c:v>
                </c:pt>
                <c:pt idx="35">
                  <c:v>200.67401455277442</c:v>
                </c:pt>
                <c:pt idx="36">
                  <c:v>197.39304040787368</c:v>
                </c:pt>
                <c:pt idx="37">
                  <c:v>171.68891382183574</c:v>
                </c:pt>
                <c:pt idx="38">
                  <c:v>236.85300377844146</c:v>
                </c:pt>
                <c:pt idx="39">
                  <c:v>307.32753642318539</c:v>
                </c:pt>
                <c:pt idx="40">
                  <c:v>326.38969095979013</c:v>
                </c:pt>
              </c:numCache>
            </c:numRef>
          </c:val>
          <c:smooth val="0"/>
          <c:extLst>
            <c:ext xmlns:c16="http://schemas.microsoft.com/office/drawing/2014/chart" uri="{C3380CC4-5D6E-409C-BE32-E72D297353CC}">
              <c16:uniqueId val="{00000002-C84A-4E38-BADA-B6527138F29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strRef>
              <c:f>'s13 Graf'!$B$1:$AP$1</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's13 Graf'!$B$5:$AP$5</c:f>
              <c:numCache>
                <c:formatCode>General</c:formatCode>
                <c:ptCount val="41"/>
                <c:pt idx="0">
                  <c:v>100</c:v>
                </c:pt>
                <c:pt idx="1">
                  <c:v>93.812814070351763</c:v>
                </c:pt>
                <c:pt idx="2">
                  <c:v>213.00251256281405</c:v>
                </c:pt>
                <c:pt idx="3">
                  <c:v>133.5427135678392</c:v>
                </c:pt>
                <c:pt idx="4">
                  <c:v>110.17587939698493</c:v>
                </c:pt>
                <c:pt idx="5">
                  <c:v>87.028894472361813</c:v>
                </c:pt>
                <c:pt idx="6">
                  <c:v>101.91582914572865</c:v>
                </c:pt>
                <c:pt idx="7">
                  <c:v>100.28266331658291</c:v>
                </c:pt>
                <c:pt idx="8">
                  <c:v>108.73115577889448</c:v>
                </c:pt>
                <c:pt idx="9">
                  <c:v>80.244974874371849</c:v>
                </c:pt>
                <c:pt idx="10">
                  <c:v>103.26633165829146</c:v>
                </c:pt>
                <c:pt idx="11">
                  <c:v>137.7826633165829</c:v>
                </c:pt>
                <c:pt idx="12">
                  <c:v>76.664572864321613</c:v>
                </c:pt>
                <c:pt idx="13">
                  <c:v>67.964824120603012</c:v>
                </c:pt>
                <c:pt idx="14">
                  <c:v>97.141959798994975</c:v>
                </c:pt>
                <c:pt idx="15">
                  <c:v>86.96608040201005</c:v>
                </c:pt>
                <c:pt idx="16">
                  <c:v>61.2751256281407</c:v>
                </c:pt>
                <c:pt idx="17">
                  <c:v>77.167085427135675</c:v>
                </c:pt>
                <c:pt idx="18">
                  <c:v>120.25753768844221</c:v>
                </c:pt>
                <c:pt idx="19">
                  <c:v>79.962311557788951</c:v>
                </c:pt>
                <c:pt idx="20">
                  <c:v>55.935929648241199</c:v>
                </c:pt>
                <c:pt idx="21">
                  <c:v>69.597989949748737</c:v>
                </c:pt>
                <c:pt idx="22">
                  <c:v>72.424623115577887</c:v>
                </c:pt>
                <c:pt idx="23">
                  <c:v>80.653266331658287</c:v>
                </c:pt>
                <c:pt idx="24">
                  <c:v>104.83668341708542</c:v>
                </c:pt>
                <c:pt idx="25">
                  <c:v>84.265075376884425</c:v>
                </c:pt>
                <c:pt idx="26">
                  <c:v>90.766331658291449</c:v>
                </c:pt>
                <c:pt idx="27">
                  <c:v>235.23869346733667</c:v>
                </c:pt>
                <c:pt idx="28">
                  <c:v>150.03140703517587</c:v>
                </c:pt>
                <c:pt idx="29">
                  <c:v>80.55904522613065</c:v>
                </c:pt>
                <c:pt idx="30">
                  <c:v>194.62939698492463</c:v>
                </c:pt>
                <c:pt idx="31">
                  <c:v>839.29020100502521</c:v>
                </c:pt>
                <c:pt idx="32">
                  <c:v>647.8329145728643</c:v>
                </c:pt>
                <c:pt idx="33">
                  <c:v>190.57788944723617</c:v>
                </c:pt>
                <c:pt idx="34">
                  <c:v>239.9497487437186</c:v>
                </c:pt>
                <c:pt idx="35">
                  <c:v>128.76884422110552</c:v>
                </c:pt>
                <c:pt idx="36">
                  <c:v>107.09798994974875</c:v>
                </c:pt>
                <c:pt idx="37">
                  <c:v>68.5929648241206</c:v>
                </c:pt>
                <c:pt idx="38">
                  <c:v>94.158291457286438</c:v>
                </c:pt>
                <c:pt idx="39">
                  <c:v>70.100502512562812</c:v>
                </c:pt>
                <c:pt idx="40">
                  <c:v>81.344221105527637</c:v>
                </c:pt>
              </c:numCache>
            </c:numRef>
          </c:val>
          <c:smooth val="0"/>
          <c:extLst>
            <c:ext xmlns:c16="http://schemas.microsoft.com/office/drawing/2014/chart" uri="{C3380CC4-5D6E-409C-BE32-E72D297353CC}">
              <c16:uniqueId val="{00000000-1251-43D9-A016-76CA7C1F49AF}"/>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strRef>
              <c:f>'s13 Graf'!$B$1:$AP$1</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's13 Graf'!$B$6:$AP$6</c:f>
              <c:numCache>
                <c:formatCode>General</c:formatCode>
                <c:ptCount val="41"/>
                <c:pt idx="0">
                  <c:v>100</c:v>
                </c:pt>
                <c:pt idx="1">
                  <c:v>69.285292380389834</c:v>
                </c:pt>
                <c:pt idx="2">
                  <c:v>249.02539870053161</c:v>
                </c:pt>
                <c:pt idx="3">
                  <c:v>116.47962197282931</c:v>
                </c:pt>
                <c:pt idx="4">
                  <c:v>69.049025398700536</c:v>
                </c:pt>
                <c:pt idx="5">
                  <c:v>92.498523331364453</c:v>
                </c:pt>
                <c:pt idx="6">
                  <c:v>125.04430005906674</c:v>
                </c:pt>
                <c:pt idx="7">
                  <c:v>77.436503248671002</c:v>
                </c:pt>
                <c:pt idx="8">
                  <c:v>113.34908446544596</c:v>
                </c:pt>
                <c:pt idx="9">
                  <c:v>91.553455404607206</c:v>
                </c:pt>
                <c:pt idx="10">
                  <c:v>88.659184878913166</c:v>
                </c:pt>
                <c:pt idx="11">
                  <c:v>153.27820437093916</c:v>
                </c:pt>
                <c:pt idx="12">
                  <c:v>71.529828706438266</c:v>
                </c:pt>
                <c:pt idx="13">
                  <c:v>73.892498523331369</c:v>
                </c:pt>
                <c:pt idx="14">
                  <c:v>56.172474896633197</c:v>
                </c:pt>
                <c:pt idx="15">
                  <c:v>90.313053750738334</c:v>
                </c:pt>
                <c:pt idx="16">
                  <c:v>70.70289427052569</c:v>
                </c:pt>
                <c:pt idx="17">
                  <c:v>71.766095688127578</c:v>
                </c:pt>
                <c:pt idx="18">
                  <c:v>149.55699940933255</c:v>
                </c:pt>
                <c:pt idx="19">
                  <c:v>68.103957471943303</c:v>
                </c:pt>
                <c:pt idx="20">
                  <c:v>52.982870643827532</c:v>
                </c:pt>
                <c:pt idx="21">
                  <c:v>64.914353219137624</c:v>
                </c:pt>
                <c:pt idx="22">
                  <c:v>61.606615475487303</c:v>
                </c:pt>
                <c:pt idx="23">
                  <c:v>82.634376845835803</c:v>
                </c:pt>
                <c:pt idx="24">
                  <c:v>56.585942114589486</c:v>
                </c:pt>
                <c:pt idx="25">
                  <c:v>70.998227997637329</c:v>
                </c:pt>
                <c:pt idx="26">
                  <c:v>66.686355581807447</c:v>
                </c:pt>
                <c:pt idx="27">
                  <c:v>94.211458948611934</c:v>
                </c:pt>
                <c:pt idx="28">
                  <c:v>131.89604252805671</c:v>
                </c:pt>
                <c:pt idx="29">
                  <c:v>65.859421145894856</c:v>
                </c:pt>
                <c:pt idx="30">
                  <c:v>256.52687536916716</c:v>
                </c:pt>
                <c:pt idx="31">
                  <c:v>1221.7365623154164</c:v>
                </c:pt>
                <c:pt idx="32">
                  <c:v>964.32368576491422</c:v>
                </c:pt>
                <c:pt idx="33">
                  <c:v>223.98109864146485</c:v>
                </c:pt>
                <c:pt idx="34">
                  <c:v>338.5705847607797</c:v>
                </c:pt>
                <c:pt idx="35">
                  <c:v>146.42646190194921</c:v>
                </c:pt>
                <c:pt idx="36">
                  <c:v>165.32782043709392</c:v>
                </c:pt>
                <c:pt idx="37">
                  <c:v>76.904902539870051</c:v>
                </c:pt>
                <c:pt idx="38">
                  <c:v>105.78854105138807</c:v>
                </c:pt>
                <c:pt idx="39">
                  <c:v>84.937979917306563</c:v>
                </c:pt>
                <c:pt idx="40">
                  <c:v>116.53868871825162</c:v>
                </c:pt>
              </c:numCache>
            </c:numRef>
          </c:val>
          <c:smooth val="0"/>
          <c:extLst>
            <c:ext xmlns:c16="http://schemas.microsoft.com/office/drawing/2014/chart" uri="{C3380CC4-5D6E-409C-BE32-E72D297353CC}">
              <c16:uniqueId val="{00000001-1251-43D9-A016-76CA7C1F49AF}"/>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strRef>
              <c:f>'s13 Graf'!$B$1:$AP$1</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's13 Graf'!$B$7:$AP$7</c:f>
              <c:numCache>
                <c:formatCode>General</c:formatCode>
                <c:ptCount val="41"/>
                <c:pt idx="0">
                  <c:v>100</c:v>
                </c:pt>
                <c:pt idx="1">
                  <c:v>114.61020751542344</c:v>
                </c:pt>
                <c:pt idx="2">
                  <c:v>177.98653954010095</c:v>
                </c:pt>
                <c:pt idx="3">
                  <c:v>121.06001121704992</c:v>
                </c:pt>
                <c:pt idx="4">
                  <c:v>112.60983361375958</c:v>
                </c:pt>
                <c:pt idx="5">
                  <c:v>81.370349598055711</c:v>
                </c:pt>
                <c:pt idx="6">
                  <c:v>105.39353150121518</c:v>
                </c:pt>
                <c:pt idx="7">
                  <c:v>92.50327163955879</c:v>
                </c:pt>
                <c:pt idx="8">
                  <c:v>85.296317068610961</c:v>
                </c:pt>
                <c:pt idx="9">
                  <c:v>71.349785006543271</c:v>
                </c:pt>
                <c:pt idx="10">
                  <c:v>74.051224527949145</c:v>
                </c:pt>
                <c:pt idx="11">
                  <c:v>115.65713217423819</c:v>
                </c:pt>
                <c:pt idx="12">
                  <c:v>61.058141708730609</c:v>
                </c:pt>
                <c:pt idx="13">
                  <c:v>51.906898485698264</c:v>
                </c:pt>
                <c:pt idx="14">
                  <c:v>61.684426995700129</c:v>
                </c:pt>
                <c:pt idx="15">
                  <c:v>72.564965414096093</c:v>
                </c:pt>
                <c:pt idx="16">
                  <c:v>65.675827257431294</c:v>
                </c:pt>
                <c:pt idx="17">
                  <c:v>48.298747429426058</c:v>
                </c:pt>
                <c:pt idx="18">
                  <c:v>71.275004673770809</c:v>
                </c:pt>
                <c:pt idx="19">
                  <c:v>63.581977939801838</c:v>
                </c:pt>
                <c:pt idx="20">
                  <c:v>55.337446251635825</c:v>
                </c:pt>
                <c:pt idx="21">
                  <c:v>57.992148065058892</c:v>
                </c:pt>
                <c:pt idx="22">
                  <c:v>63.610020564591508</c:v>
                </c:pt>
                <c:pt idx="23">
                  <c:v>53.739016638624037</c:v>
                </c:pt>
                <c:pt idx="24">
                  <c:v>58.253879229762575</c:v>
                </c:pt>
                <c:pt idx="25">
                  <c:v>40.736586277808932</c:v>
                </c:pt>
                <c:pt idx="26">
                  <c:v>74.322303234249389</c:v>
                </c:pt>
                <c:pt idx="27">
                  <c:v>78.883903533370727</c:v>
                </c:pt>
                <c:pt idx="28">
                  <c:v>58.982987474294255</c:v>
                </c:pt>
                <c:pt idx="29">
                  <c:v>54.019442886520842</c:v>
                </c:pt>
                <c:pt idx="30">
                  <c:v>69.704617685548698</c:v>
                </c:pt>
                <c:pt idx="31">
                  <c:v>207.29108244531687</c:v>
                </c:pt>
                <c:pt idx="32">
                  <c:v>243.5128061319873</c:v>
                </c:pt>
                <c:pt idx="33">
                  <c:v>69.872873434286788</c:v>
                </c:pt>
                <c:pt idx="34">
                  <c:v>62.731351654514867</c:v>
                </c:pt>
                <c:pt idx="35">
                  <c:v>44.372779958870815</c:v>
                </c:pt>
                <c:pt idx="36">
                  <c:v>39.914002617311645</c:v>
                </c:pt>
                <c:pt idx="37">
                  <c:v>26.640493550196297</c:v>
                </c:pt>
                <c:pt idx="38">
                  <c:v>28.248270704804636</c:v>
                </c:pt>
                <c:pt idx="39">
                  <c:v>26.724621424565338</c:v>
                </c:pt>
                <c:pt idx="40">
                  <c:v>36.156290895494486</c:v>
                </c:pt>
              </c:numCache>
            </c:numRef>
          </c:val>
          <c:smooth val="0"/>
          <c:extLst>
            <c:ext xmlns:c16="http://schemas.microsoft.com/office/drawing/2014/chart" uri="{C3380CC4-5D6E-409C-BE32-E72D297353CC}">
              <c16:uniqueId val="{00000002-1251-43D9-A016-76CA7C1F49AF}"/>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strRef>
                    <c:extLst>
                      <c:ext uri="{02D57815-91ED-43cb-92C2-25804820EDAC}">
                        <c15:formulaRef>
                          <c15:sqref>'s13 Graf'!$B$1:$AP$1</c15:sqref>
                        </c15:formulaRef>
                      </c:ext>
                    </c:extLst>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extLst>
                      <c:ext uri="{02D57815-91ED-43cb-92C2-25804820EDAC}">
                        <c15:formulaRef>
                          <c15:sqref>'s13 Graf'!$B$2:$AP$2</c15:sqref>
                        </c15:formulaRef>
                      </c:ext>
                    </c:extLst>
                    <c:numCache>
                      <c:formatCode>General</c:formatCode>
                      <c:ptCount val="41"/>
                      <c:pt idx="0">
                        <c:v>3184</c:v>
                      </c:pt>
                      <c:pt idx="1">
                        <c:v>2987</c:v>
                      </c:pt>
                      <c:pt idx="2">
                        <c:v>6782</c:v>
                      </c:pt>
                      <c:pt idx="3">
                        <c:v>4252</c:v>
                      </c:pt>
                      <c:pt idx="4">
                        <c:v>3508</c:v>
                      </c:pt>
                      <c:pt idx="5">
                        <c:v>2771</c:v>
                      </c:pt>
                      <c:pt idx="6">
                        <c:v>3245</c:v>
                      </c:pt>
                      <c:pt idx="7">
                        <c:v>3193</c:v>
                      </c:pt>
                      <c:pt idx="8">
                        <c:v>3462</c:v>
                      </c:pt>
                      <c:pt idx="9">
                        <c:v>2555</c:v>
                      </c:pt>
                      <c:pt idx="10">
                        <c:v>3288</c:v>
                      </c:pt>
                      <c:pt idx="11">
                        <c:v>4387</c:v>
                      </c:pt>
                      <c:pt idx="12">
                        <c:v>2441</c:v>
                      </c:pt>
                      <c:pt idx="13">
                        <c:v>2164</c:v>
                      </c:pt>
                      <c:pt idx="14">
                        <c:v>3093</c:v>
                      </c:pt>
                      <c:pt idx="15">
                        <c:v>2769</c:v>
                      </c:pt>
                      <c:pt idx="16">
                        <c:v>1951</c:v>
                      </c:pt>
                      <c:pt idx="17">
                        <c:v>2457</c:v>
                      </c:pt>
                      <c:pt idx="18">
                        <c:v>3829</c:v>
                      </c:pt>
                      <c:pt idx="19">
                        <c:v>2546</c:v>
                      </c:pt>
                      <c:pt idx="20">
                        <c:v>1781</c:v>
                      </c:pt>
                      <c:pt idx="21">
                        <c:v>2216</c:v>
                      </c:pt>
                      <c:pt idx="22">
                        <c:v>2306</c:v>
                      </c:pt>
                      <c:pt idx="23">
                        <c:v>2568</c:v>
                      </c:pt>
                      <c:pt idx="24">
                        <c:v>3338</c:v>
                      </c:pt>
                      <c:pt idx="25">
                        <c:v>2683</c:v>
                      </c:pt>
                      <c:pt idx="26">
                        <c:v>2890</c:v>
                      </c:pt>
                      <c:pt idx="27">
                        <c:v>7490</c:v>
                      </c:pt>
                      <c:pt idx="28">
                        <c:v>4777</c:v>
                      </c:pt>
                      <c:pt idx="29">
                        <c:v>2565</c:v>
                      </c:pt>
                      <c:pt idx="30">
                        <c:v>6197</c:v>
                      </c:pt>
                      <c:pt idx="31">
                        <c:v>26723</c:v>
                      </c:pt>
                      <c:pt idx="32">
                        <c:v>20627</c:v>
                      </c:pt>
                      <c:pt idx="33">
                        <c:v>6068</c:v>
                      </c:pt>
                      <c:pt idx="34">
                        <c:v>7640</c:v>
                      </c:pt>
                      <c:pt idx="35">
                        <c:v>4100</c:v>
                      </c:pt>
                      <c:pt idx="36">
                        <c:v>3410</c:v>
                      </c:pt>
                      <c:pt idx="37">
                        <c:v>2184</c:v>
                      </c:pt>
                      <c:pt idx="38">
                        <c:v>2998</c:v>
                      </c:pt>
                      <c:pt idx="39">
                        <c:v>2232</c:v>
                      </c:pt>
                      <c:pt idx="40">
                        <c:v>2590</c:v>
                      </c:pt>
                    </c:numCache>
                  </c:numRef>
                </c:val>
                <c:smooth val="0"/>
                <c:extLst>
                  <c:ext xmlns:c16="http://schemas.microsoft.com/office/drawing/2014/chart" uri="{C3380CC4-5D6E-409C-BE32-E72D297353CC}">
                    <c16:uniqueId val="{00000003-1251-43D9-A016-76CA7C1F49AF}"/>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's13 Graf'!$B$1:$AP$1</c15:sqref>
                        </c15:formulaRef>
                      </c:ext>
                    </c:extLst>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1693</c:v>
                      </c:pt>
                      <c:pt idx="1">
                        <c:v>1173</c:v>
                      </c:pt>
                      <c:pt idx="2">
                        <c:v>4216</c:v>
                      </c:pt>
                      <c:pt idx="3">
                        <c:v>1972</c:v>
                      </c:pt>
                      <c:pt idx="4">
                        <c:v>1169</c:v>
                      </c:pt>
                      <c:pt idx="5">
                        <c:v>1566</c:v>
                      </c:pt>
                      <c:pt idx="6">
                        <c:v>2117</c:v>
                      </c:pt>
                      <c:pt idx="7">
                        <c:v>1311</c:v>
                      </c:pt>
                      <c:pt idx="8">
                        <c:v>1919</c:v>
                      </c:pt>
                      <c:pt idx="9">
                        <c:v>1550</c:v>
                      </c:pt>
                      <c:pt idx="10">
                        <c:v>1501</c:v>
                      </c:pt>
                      <c:pt idx="11">
                        <c:v>2595</c:v>
                      </c:pt>
                      <c:pt idx="12">
                        <c:v>1211</c:v>
                      </c:pt>
                      <c:pt idx="13">
                        <c:v>1251</c:v>
                      </c:pt>
                      <c:pt idx="14">
                        <c:v>951</c:v>
                      </c:pt>
                      <c:pt idx="15">
                        <c:v>1529</c:v>
                      </c:pt>
                      <c:pt idx="16">
                        <c:v>1197</c:v>
                      </c:pt>
                      <c:pt idx="17">
                        <c:v>1215</c:v>
                      </c:pt>
                      <c:pt idx="18">
                        <c:v>2532</c:v>
                      </c:pt>
                      <c:pt idx="19">
                        <c:v>1153</c:v>
                      </c:pt>
                      <c:pt idx="20">
                        <c:v>897</c:v>
                      </c:pt>
                      <c:pt idx="21">
                        <c:v>1099</c:v>
                      </c:pt>
                      <c:pt idx="22">
                        <c:v>1043</c:v>
                      </c:pt>
                      <c:pt idx="23">
                        <c:v>1399</c:v>
                      </c:pt>
                      <c:pt idx="24">
                        <c:v>958</c:v>
                      </c:pt>
                      <c:pt idx="25">
                        <c:v>1202</c:v>
                      </c:pt>
                      <c:pt idx="26">
                        <c:v>1129</c:v>
                      </c:pt>
                      <c:pt idx="27">
                        <c:v>1595</c:v>
                      </c:pt>
                      <c:pt idx="28">
                        <c:v>2233</c:v>
                      </c:pt>
                      <c:pt idx="29">
                        <c:v>1115</c:v>
                      </c:pt>
                      <c:pt idx="30">
                        <c:v>4343</c:v>
                      </c:pt>
                      <c:pt idx="31">
                        <c:v>20684</c:v>
                      </c:pt>
                      <c:pt idx="32">
                        <c:v>16326</c:v>
                      </c:pt>
                      <c:pt idx="33">
                        <c:v>3792</c:v>
                      </c:pt>
                      <c:pt idx="34">
                        <c:v>5732</c:v>
                      </c:pt>
                      <c:pt idx="35">
                        <c:v>2479</c:v>
                      </c:pt>
                      <c:pt idx="36">
                        <c:v>2799</c:v>
                      </c:pt>
                      <c:pt idx="37">
                        <c:v>1302</c:v>
                      </c:pt>
                      <c:pt idx="38">
                        <c:v>1791</c:v>
                      </c:pt>
                      <c:pt idx="39">
                        <c:v>1438</c:v>
                      </c:pt>
                      <c:pt idx="40">
                        <c:v>1973</c:v>
                      </c:pt>
                    </c:numCache>
                  </c:numRef>
                </c:val>
                <c:smooth val="0"/>
                <c:extLst xmlns:c15="http://schemas.microsoft.com/office/drawing/2012/chart">
                  <c:ext xmlns:c16="http://schemas.microsoft.com/office/drawing/2014/chart" uri="{C3380CC4-5D6E-409C-BE32-E72D297353CC}">
                    <c16:uniqueId val="{00000004-1251-43D9-A016-76CA7C1F49AF}"/>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strRef>
                    <c:extLst xmlns:c15="http://schemas.microsoft.com/office/drawing/2012/chart">
                      <c:ext xmlns:c15="http://schemas.microsoft.com/office/drawing/2012/chart" uri="{02D57815-91ED-43cb-92C2-25804820EDAC}">
                        <c15:formulaRef>
                          <c15:sqref>'s13 Graf'!$B$1:$AP$1</c15:sqref>
                        </c15:formulaRef>
                      </c:ext>
                    </c:extLst>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10698</c:v>
                      </c:pt>
                      <c:pt idx="1">
                        <c:v>12261</c:v>
                      </c:pt>
                      <c:pt idx="2">
                        <c:v>19041</c:v>
                      </c:pt>
                      <c:pt idx="3">
                        <c:v>12951</c:v>
                      </c:pt>
                      <c:pt idx="4">
                        <c:v>12047</c:v>
                      </c:pt>
                      <c:pt idx="5">
                        <c:v>8705</c:v>
                      </c:pt>
                      <c:pt idx="6">
                        <c:v>11275</c:v>
                      </c:pt>
                      <c:pt idx="7">
                        <c:v>9896</c:v>
                      </c:pt>
                      <c:pt idx="8">
                        <c:v>9125</c:v>
                      </c:pt>
                      <c:pt idx="9">
                        <c:v>7633</c:v>
                      </c:pt>
                      <c:pt idx="10">
                        <c:v>7922</c:v>
                      </c:pt>
                      <c:pt idx="11">
                        <c:v>12373</c:v>
                      </c:pt>
                      <c:pt idx="12">
                        <c:v>6532</c:v>
                      </c:pt>
                      <c:pt idx="13">
                        <c:v>5553</c:v>
                      </c:pt>
                      <c:pt idx="14">
                        <c:v>6599</c:v>
                      </c:pt>
                      <c:pt idx="15">
                        <c:v>7763</c:v>
                      </c:pt>
                      <c:pt idx="16">
                        <c:v>7026</c:v>
                      </c:pt>
                      <c:pt idx="17">
                        <c:v>5167</c:v>
                      </c:pt>
                      <c:pt idx="18">
                        <c:v>7625</c:v>
                      </c:pt>
                      <c:pt idx="19">
                        <c:v>6802</c:v>
                      </c:pt>
                      <c:pt idx="20">
                        <c:v>5920</c:v>
                      </c:pt>
                      <c:pt idx="21">
                        <c:v>6204</c:v>
                      </c:pt>
                      <c:pt idx="22">
                        <c:v>6805</c:v>
                      </c:pt>
                      <c:pt idx="23">
                        <c:v>5749</c:v>
                      </c:pt>
                      <c:pt idx="24">
                        <c:v>6232</c:v>
                      </c:pt>
                      <c:pt idx="25">
                        <c:v>4358</c:v>
                      </c:pt>
                      <c:pt idx="26">
                        <c:v>7951</c:v>
                      </c:pt>
                      <c:pt idx="27">
                        <c:v>8439</c:v>
                      </c:pt>
                      <c:pt idx="28">
                        <c:v>6310</c:v>
                      </c:pt>
                      <c:pt idx="29">
                        <c:v>5779</c:v>
                      </c:pt>
                      <c:pt idx="30">
                        <c:v>7457</c:v>
                      </c:pt>
                      <c:pt idx="31">
                        <c:v>22176</c:v>
                      </c:pt>
                      <c:pt idx="32">
                        <c:v>26051</c:v>
                      </c:pt>
                      <c:pt idx="33">
                        <c:v>7475</c:v>
                      </c:pt>
                      <c:pt idx="34">
                        <c:v>6711</c:v>
                      </c:pt>
                      <c:pt idx="35">
                        <c:v>4747</c:v>
                      </c:pt>
                      <c:pt idx="36">
                        <c:v>4270</c:v>
                      </c:pt>
                      <c:pt idx="37">
                        <c:v>2850</c:v>
                      </c:pt>
                      <c:pt idx="38">
                        <c:v>3022</c:v>
                      </c:pt>
                      <c:pt idx="39">
                        <c:v>2859</c:v>
                      </c:pt>
                      <c:pt idx="40">
                        <c:v>3868</c:v>
                      </c:pt>
                    </c:numCache>
                  </c:numRef>
                </c:val>
                <c:smooth val="0"/>
                <c:extLst xmlns:c15="http://schemas.microsoft.com/office/drawing/2012/chart">
                  <c:ext xmlns:c16="http://schemas.microsoft.com/office/drawing/2014/chart" uri="{C3380CC4-5D6E-409C-BE32-E72D297353CC}">
                    <c16:uniqueId val="{00000005-1251-43D9-A016-76CA7C1F49AF}"/>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graf'!$D$14:$AR$14</c:f>
              <c:numCache>
                <c:formatCode>General</c:formatCode>
                <c:ptCount val="41"/>
                <c:pt idx="0">
                  <c:v>100</c:v>
                </c:pt>
                <c:pt idx="1">
                  <c:v>104.22420329156161</c:v>
                </c:pt>
                <c:pt idx="2">
                  <c:v>101.40976459059692</c:v>
                </c:pt>
                <c:pt idx="3">
                  <c:v>102.73869547202138</c:v>
                </c:pt>
                <c:pt idx="4">
                  <c:v>102.90591064378943</c:v>
                </c:pt>
                <c:pt idx="5">
                  <c:v>106.7849224482401</c:v>
                </c:pt>
                <c:pt idx="6">
                  <c:v>104.44209230153712</c:v>
                </c:pt>
                <c:pt idx="7">
                  <c:v>106.19817139432723</c:v>
                </c:pt>
                <c:pt idx="8">
                  <c:v>106.99482464802931</c:v>
                </c:pt>
                <c:pt idx="9">
                  <c:v>112.09865316547753</c:v>
                </c:pt>
                <c:pt idx="10">
                  <c:v>109.50721692438469</c:v>
                </c:pt>
                <c:pt idx="11">
                  <c:v>110.29612701768554</c:v>
                </c:pt>
                <c:pt idx="12">
                  <c:v>112.65423895994709</c:v>
                </c:pt>
                <c:pt idx="13">
                  <c:v>118.19105855133556</c:v>
                </c:pt>
                <c:pt idx="14">
                  <c:v>115.31651310097199</c:v>
                </c:pt>
                <c:pt idx="15">
                  <c:v>116.89312332727022</c:v>
                </c:pt>
                <c:pt idx="16">
                  <c:v>119.71521113439807</c:v>
                </c:pt>
                <c:pt idx="17">
                  <c:v>123.29651848240167</c:v>
                </c:pt>
                <c:pt idx="18">
                  <c:v>121.68717636065035</c:v>
                </c:pt>
                <c:pt idx="19">
                  <c:v>123.8422560744676</c:v>
                </c:pt>
                <c:pt idx="20">
                  <c:v>126.07757685799456</c:v>
                </c:pt>
                <c:pt idx="21">
                  <c:v>131.47396358168882</c:v>
                </c:pt>
                <c:pt idx="22">
                  <c:v>128.15951480193979</c:v>
                </c:pt>
                <c:pt idx="23">
                  <c:v>130.36954705215689</c:v>
                </c:pt>
                <c:pt idx="24">
                  <c:v>131.90369832860176</c:v>
                </c:pt>
                <c:pt idx="25">
                  <c:v>139.42068796656409</c:v>
                </c:pt>
                <c:pt idx="26">
                  <c:v>136.06138756555617</c:v>
                </c:pt>
                <c:pt idx="27">
                  <c:v>137.06666506221148</c:v>
                </c:pt>
                <c:pt idx="28">
                  <c:v>139.63407502054022</c:v>
                </c:pt>
                <c:pt idx="29">
                  <c:v>144.90313419531131</c:v>
                </c:pt>
                <c:pt idx="30">
                  <c:v>142.79016571254871</c:v>
                </c:pt>
                <c:pt idx="31">
                  <c:v>144.0215001216682</c:v>
                </c:pt>
                <c:pt idx="32">
                  <c:v>146.67967212378596</c:v>
                </c:pt>
                <c:pt idx="33">
                  <c:v>146.60005144915863</c:v>
                </c:pt>
                <c:pt idx="34">
                  <c:v>142.63649452641698</c:v>
                </c:pt>
                <c:pt idx="35">
                  <c:v>144.82096834359811</c:v>
                </c:pt>
                <c:pt idx="36">
                  <c:v>150.43589090532112</c:v>
                </c:pt>
                <c:pt idx="37">
                  <c:v>157.2462438810137</c:v>
                </c:pt>
                <c:pt idx="38">
                  <c:v>154.02953151727897</c:v>
                </c:pt>
                <c:pt idx="39">
                  <c:v>156.54399029723331</c:v>
                </c:pt>
                <c:pt idx="40">
                  <c:v>160.82567404323561</c:v>
                </c:pt>
              </c:numCache>
            </c:numRef>
          </c:val>
          <c:smooth val="0"/>
          <c:extLst>
            <c:ext xmlns:c16="http://schemas.microsoft.com/office/drawing/2014/chart" uri="{C3380CC4-5D6E-409C-BE32-E72D297353CC}">
              <c16:uniqueId val="{00000000-BEED-4D7C-8209-E97C6D2823E2}"/>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graf'!$D$15:$AR$15</c:f>
              <c:numCache>
                <c:formatCode>General</c:formatCode>
                <c:ptCount val="41"/>
                <c:pt idx="0">
                  <c:v>100</c:v>
                </c:pt>
                <c:pt idx="1">
                  <c:v>103.75066849492144</c:v>
                </c:pt>
                <c:pt idx="2">
                  <c:v>100.44621491109584</c:v>
                </c:pt>
                <c:pt idx="3">
                  <c:v>101.41584793285493</c:v>
                </c:pt>
                <c:pt idx="4">
                  <c:v>101.15957946780462</c:v>
                </c:pt>
                <c:pt idx="5">
                  <c:v>104.53243709192081</c:v>
                </c:pt>
                <c:pt idx="6">
                  <c:v>101.73562736569019</c:v>
                </c:pt>
                <c:pt idx="7">
                  <c:v>103.08431293742144</c:v>
                </c:pt>
                <c:pt idx="8">
                  <c:v>103.45503494777965</c:v>
                </c:pt>
                <c:pt idx="9">
                  <c:v>107.90011454572272</c:v>
                </c:pt>
                <c:pt idx="10">
                  <c:v>104.87136131027022</c:v>
                </c:pt>
                <c:pt idx="11">
                  <c:v>105.35723757702115</c:v>
                </c:pt>
                <c:pt idx="12">
                  <c:v>107.26517809847839</c:v>
                </c:pt>
                <c:pt idx="13">
                  <c:v>112.10890133962462</c:v>
                </c:pt>
                <c:pt idx="14">
                  <c:v>108.85960423664064</c:v>
                </c:pt>
                <c:pt idx="15">
                  <c:v>109.98778039967921</c:v>
                </c:pt>
                <c:pt idx="16">
                  <c:v>112.25188621147201</c:v>
                </c:pt>
                <c:pt idx="17">
                  <c:v>115.13375396134707</c:v>
                </c:pt>
                <c:pt idx="18">
                  <c:v>113.01188632457712</c:v>
                </c:pt>
                <c:pt idx="19">
                  <c:v>114.59439320988321</c:v>
                </c:pt>
                <c:pt idx="20">
                  <c:v>116.21229605603062</c:v>
                </c:pt>
                <c:pt idx="21">
                  <c:v>120.6517764555265</c:v>
                </c:pt>
                <c:pt idx="22">
                  <c:v>117.01468577654136</c:v>
                </c:pt>
                <c:pt idx="23">
                  <c:v>118.59160286520488</c:v>
                </c:pt>
                <c:pt idx="24">
                  <c:v>119.60013645679869</c:v>
                </c:pt>
                <c:pt idx="25">
                  <c:v>125.86962317742052</c:v>
                </c:pt>
                <c:pt idx="26">
                  <c:v>122.27212181583558</c:v>
                </c:pt>
                <c:pt idx="27">
                  <c:v>122.76985954294885</c:v>
                </c:pt>
                <c:pt idx="28">
                  <c:v>124.6215730089157</c:v>
                </c:pt>
                <c:pt idx="29">
                  <c:v>128.8140950181828</c:v>
                </c:pt>
                <c:pt idx="30">
                  <c:v>126.40535942430256</c:v>
                </c:pt>
                <c:pt idx="31">
                  <c:v>127.21075893667775</c:v>
                </c:pt>
                <c:pt idx="32">
                  <c:v>129.2222684492902</c:v>
                </c:pt>
                <c:pt idx="33">
                  <c:v>129.02360220017454</c:v>
                </c:pt>
                <c:pt idx="34">
                  <c:v>125.31043636178283</c:v>
                </c:pt>
                <c:pt idx="35">
                  <c:v>127.11961869933283</c:v>
                </c:pt>
                <c:pt idx="36">
                  <c:v>131.84489859732435</c:v>
                </c:pt>
                <c:pt idx="37">
                  <c:v>137.41611778329724</c:v>
                </c:pt>
                <c:pt idx="38">
                  <c:v>134.28363323372659</c:v>
                </c:pt>
                <c:pt idx="39">
                  <c:v>136.09267887433671</c:v>
                </c:pt>
                <c:pt idx="40">
                  <c:v>139.45779311285528</c:v>
                </c:pt>
              </c:numCache>
            </c:numRef>
          </c:val>
          <c:smooth val="0"/>
          <c:extLst>
            <c:ext xmlns:c16="http://schemas.microsoft.com/office/drawing/2014/chart" uri="{C3380CC4-5D6E-409C-BE32-E72D297353CC}">
              <c16:uniqueId val="{00000001-BEED-4D7C-8209-E97C6D2823E2}"/>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'sid4 graf'!$D$16:$AR$16</c:f>
              <c:numCache>
                <c:formatCode>General</c:formatCode>
                <c:ptCount val="41"/>
                <c:pt idx="0">
                  <c:v>100</c:v>
                </c:pt>
                <c:pt idx="1">
                  <c:v>103.02622394338275</c:v>
                </c:pt>
                <c:pt idx="2">
                  <c:v>99.425264709021491</c:v>
                </c:pt>
                <c:pt idx="3">
                  <c:v>100.8368109224854</c:v>
                </c:pt>
                <c:pt idx="4">
                  <c:v>100.80164628264289</c:v>
                </c:pt>
                <c:pt idx="5">
                  <c:v>102.7038502095525</c:v>
                </c:pt>
                <c:pt idx="6">
                  <c:v>100.1858889967845</c:v>
                </c:pt>
                <c:pt idx="7">
                  <c:v>101.34525364515876</c:v>
                </c:pt>
                <c:pt idx="8">
                  <c:v>103.53481658596402</c:v>
                </c:pt>
                <c:pt idx="9">
                  <c:v>106.3442621274512</c:v>
                </c:pt>
                <c:pt idx="10">
                  <c:v>103.03564983185127</c:v>
                </c:pt>
                <c:pt idx="11">
                  <c:v>103.32398141239912</c:v>
                </c:pt>
                <c:pt idx="12">
                  <c:v>106.39999982017832</c:v>
                </c:pt>
                <c:pt idx="13">
                  <c:v>110.22822487385253</c:v>
                </c:pt>
                <c:pt idx="14">
                  <c:v>106.48350998383633</c:v>
                </c:pt>
                <c:pt idx="15">
                  <c:v>107.46689334852233</c:v>
                </c:pt>
                <c:pt idx="16">
                  <c:v>111.42134946824845</c:v>
                </c:pt>
                <c:pt idx="17">
                  <c:v>112.0896100270344</c:v>
                </c:pt>
                <c:pt idx="18">
                  <c:v>110.14065966777351</c:v>
                </c:pt>
                <c:pt idx="19">
                  <c:v>111.80402718179329</c:v>
                </c:pt>
                <c:pt idx="20">
                  <c:v>113.91622224048781</c:v>
                </c:pt>
                <c:pt idx="21">
                  <c:v>116.55508362331211</c:v>
                </c:pt>
                <c:pt idx="22">
                  <c:v>113.18494547317754</c:v>
                </c:pt>
                <c:pt idx="23">
                  <c:v>115.36997187681555</c:v>
                </c:pt>
                <c:pt idx="24">
                  <c:v>116.49164657111577</c:v>
                </c:pt>
                <c:pt idx="25">
                  <c:v>120.80545449986617</c:v>
                </c:pt>
                <c:pt idx="26">
                  <c:v>118.16654540322874</c:v>
                </c:pt>
                <c:pt idx="27">
                  <c:v>119.08695535832264</c:v>
                </c:pt>
                <c:pt idx="28">
                  <c:v>120.61715971008704</c:v>
                </c:pt>
                <c:pt idx="29">
                  <c:v>123.75915167979279</c:v>
                </c:pt>
                <c:pt idx="30">
                  <c:v>122.15510220979532</c:v>
                </c:pt>
                <c:pt idx="31">
                  <c:v>123.37277053559687</c:v>
                </c:pt>
                <c:pt idx="32">
                  <c:v>124.35266466940855</c:v>
                </c:pt>
                <c:pt idx="33">
                  <c:v>126.20523070290143</c:v>
                </c:pt>
                <c:pt idx="34">
                  <c:v>122.13843929576844</c:v>
                </c:pt>
                <c:pt idx="35">
                  <c:v>124.83108012380859</c:v>
                </c:pt>
                <c:pt idx="36">
                  <c:v>131.42383622363758</c:v>
                </c:pt>
                <c:pt idx="37">
                  <c:v>134.94487904992783</c:v>
                </c:pt>
                <c:pt idx="38">
                  <c:v>129.14028887938289</c:v>
                </c:pt>
                <c:pt idx="39">
                  <c:v>131.45025463414947</c:v>
                </c:pt>
                <c:pt idx="40">
                  <c:v>135.28481299293128</c:v>
                </c:pt>
              </c:numCache>
            </c:numRef>
          </c:val>
          <c:smooth val="0"/>
          <c:extLst>
            <c:ext xmlns:c16="http://schemas.microsoft.com/office/drawing/2014/chart" uri="{C3380CC4-5D6E-409C-BE32-E72D297353CC}">
              <c16:uniqueId val="{00000002-BEED-4D7C-8209-E97C6D2823E2}"/>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(Graf)'!$B$13:$AP$13</c:f>
              <c:numCache>
                <c:formatCode>General</c:formatCode>
                <c:ptCount val="41"/>
                <c:pt idx="0">
                  <c:v>100</c:v>
                </c:pt>
                <c:pt idx="1">
                  <c:v>104.6678094187228</c:v>
                </c:pt>
                <c:pt idx="2">
                  <c:v>100.97979856075297</c:v>
                </c:pt>
                <c:pt idx="3">
                  <c:v>102.11799287493359</c:v>
                </c:pt>
                <c:pt idx="4">
                  <c:v>102.5363722892366</c:v>
                </c:pt>
                <c:pt idx="5">
                  <c:v>106.8064617800834</c:v>
                </c:pt>
                <c:pt idx="6">
                  <c:v>103.49500318152481</c:v>
                </c:pt>
                <c:pt idx="7">
                  <c:v>105.90552777682284</c:v>
                </c:pt>
                <c:pt idx="8">
                  <c:v>106.94746556288733</c:v>
                </c:pt>
                <c:pt idx="9">
                  <c:v>112.20810549860491</c:v>
                </c:pt>
                <c:pt idx="10">
                  <c:v>108.60808804056661</c:v>
                </c:pt>
                <c:pt idx="11">
                  <c:v>110.08949441160036</c:v>
                </c:pt>
                <c:pt idx="12">
                  <c:v>112.83805463176154</c:v>
                </c:pt>
                <c:pt idx="13">
                  <c:v>118.78093839538026</c:v>
                </c:pt>
                <c:pt idx="14">
                  <c:v>114.83054848345846</c:v>
                </c:pt>
                <c:pt idx="15">
                  <c:v>117.15616367176393</c:v>
                </c:pt>
                <c:pt idx="16">
                  <c:v>120.27884342695666</c:v>
                </c:pt>
                <c:pt idx="17">
                  <c:v>123.71943615433504</c:v>
                </c:pt>
                <c:pt idx="18">
                  <c:v>121.30100535554507</c:v>
                </c:pt>
                <c:pt idx="19">
                  <c:v>124.15833549802905</c:v>
                </c:pt>
                <c:pt idx="20">
                  <c:v>126.83458003048835</c:v>
                </c:pt>
                <c:pt idx="21">
                  <c:v>132.37883413555625</c:v>
                </c:pt>
                <c:pt idx="22">
                  <c:v>127.980016004272</c:v>
                </c:pt>
                <c:pt idx="23">
                  <c:v>130.95142045049718</c:v>
                </c:pt>
                <c:pt idx="24">
                  <c:v>132.77793137207033</c:v>
                </c:pt>
                <c:pt idx="25">
                  <c:v>140.72304794325888</c:v>
                </c:pt>
                <c:pt idx="26">
                  <c:v>136.3642276992135</c:v>
                </c:pt>
                <c:pt idx="27">
                  <c:v>137.69712422612758</c:v>
                </c:pt>
                <c:pt idx="28">
                  <c:v>140.24327335715589</c:v>
                </c:pt>
                <c:pt idx="29">
                  <c:v>145.93974236300704</c:v>
                </c:pt>
                <c:pt idx="30">
                  <c:v>141.22953418323837</c:v>
                </c:pt>
                <c:pt idx="31">
                  <c:v>143.2674795099407</c:v>
                </c:pt>
                <c:pt idx="32">
                  <c:v>146.17680307126111</c:v>
                </c:pt>
                <c:pt idx="33">
                  <c:v>145.26065773504607</c:v>
                </c:pt>
                <c:pt idx="34">
                  <c:v>140.28453215120086</c:v>
                </c:pt>
                <c:pt idx="35">
                  <c:v>142.94480646530801</c:v>
                </c:pt>
                <c:pt idx="36">
                  <c:v>149.54137370993078</c:v>
                </c:pt>
                <c:pt idx="37">
                  <c:v>156.67536722650095</c:v>
                </c:pt>
                <c:pt idx="38">
                  <c:v>152.74395321405979</c:v>
                </c:pt>
                <c:pt idx="39">
                  <c:v>156.55671933768826</c:v>
                </c:pt>
                <c:pt idx="40">
                  <c:v>164.03827109962253</c:v>
                </c:pt>
              </c:numCache>
            </c:numRef>
          </c:val>
          <c:smooth val="0"/>
          <c:extLst>
            <c:ext xmlns:c16="http://schemas.microsoft.com/office/drawing/2014/chart" uri="{C3380CC4-5D6E-409C-BE32-E72D297353CC}">
              <c16:uniqueId val="{00000000-A63F-4646-9D1D-889BB931B638}"/>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(Graf)'!$B$14:$AP$14</c:f>
              <c:numCache>
                <c:formatCode>General</c:formatCode>
                <c:ptCount val="41"/>
                <c:pt idx="0">
                  <c:v>100</c:v>
                </c:pt>
                <c:pt idx="1">
                  <c:v>106.57192151770161</c:v>
                </c:pt>
                <c:pt idx="2">
                  <c:v>97.74870189904901</c:v>
                </c:pt>
                <c:pt idx="3">
                  <c:v>95.419450091702217</c:v>
                </c:pt>
                <c:pt idx="4">
                  <c:v>101.39569730131439</c:v>
                </c:pt>
                <c:pt idx="5">
                  <c:v>103.6469782839785</c:v>
                </c:pt>
                <c:pt idx="6">
                  <c:v>96.117920696427532</c:v>
                </c:pt>
                <c:pt idx="7">
                  <c:v>97.320931298305467</c:v>
                </c:pt>
                <c:pt idx="8">
                  <c:v>99.906646121420934</c:v>
                </c:pt>
                <c:pt idx="9">
                  <c:v>105.94243775416027</c:v>
                </c:pt>
                <c:pt idx="10">
                  <c:v>97.170983886868569</c:v>
                </c:pt>
                <c:pt idx="11">
                  <c:v>96.446225527392187</c:v>
                </c:pt>
                <c:pt idx="12">
                  <c:v>100.88379509452957</c:v>
                </c:pt>
                <c:pt idx="13">
                  <c:v>112.0305161120409</c:v>
                </c:pt>
                <c:pt idx="14">
                  <c:v>99.294506475681047</c:v>
                </c:pt>
                <c:pt idx="15">
                  <c:v>99.4467318619823</c:v>
                </c:pt>
                <c:pt idx="16">
                  <c:v>109.77801122882097</c:v>
                </c:pt>
                <c:pt idx="17">
                  <c:v>108.89345478993793</c:v>
                </c:pt>
                <c:pt idx="18">
                  <c:v>102.77774362318812</c:v>
                </c:pt>
                <c:pt idx="19">
                  <c:v>102.74342753686405</c:v>
                </c:pt>
                <c:pt idx="20">
                  <c:v>107.48864649012853</c:v>
                </c:pt>
                <c:pt idx="21">
                  <c:v>97.202652023786371</c:v>
                </c:pt>
                <c:pt idx="22">
                  <c:v>90.767488013391045</c:v>
                </c:pt>
                <c:pt idx="23">
                  <c:v>91.046827843564529</c:v>
                </c:pt>
                <c:pt idx="24">
                  <c:v>94.439471682207341</c:v>
                </c:pt>
                <c:pt idx="25">
                  <c:v>106.78120631730397</c:v>
                </c:pt>
                <c:pt idx="26">
                  <c:v>94.01757426938893</c:v>
                </c:pt>
                <c:pt idx="27">
                  <c:v>93.465317839731966</c:v>
                </c:pt>
                <c:pt idx="28">
                  <c:v>98.280092814630791</c:v>
                </c:pt>
                <c:pt idx="29">
                  <c:v>114.32074575399115</c:v>
                </c:pt>
                <c:pt idx="30">
                  <c:v>99.375628949925158</c:v>
                </c:pt>
                <c:pt idx="31">
                  <c:v>98.522008434726331</c:v>
                </c:pt>
                <c:pt idx="32">
                  <c:v>101.1933186379292</c:v>
                </c:pt>
                <c:pt idx="33">
                  <c:v>115.66695681148082</c:v>
                </c:pt>
                <c:pt idx="34">
                  <c:v>99.725998206757225</c:v>
                </c:pt>
                <c:pt idx="35">
                  <c:v>100.34010742894417</c:v>
                </c:pt>
                <c:pt idx="36">
                  <c:v>108.29297822762152</c:v>
                </c:pt>
                <c:pt idx="37">
                  <c:v>122.9037901945634</c:v>
                </c:pt>
                <c:pt idx="38">
                  <c:v>109.72947045708166</c:v>
                </c:pt>
                <c:pt idx="39">
                  <c:v>108.38301708211161</c:v>
                </c:pt>
                <c:pt idx="40">
                  <c:v>116.41530888223366</c:v>
                </c:pt>
              </c:numCache>
            </c:numRef>
          </c:val>
          <c:smooth val="0"/>
          <c:extLst>
            <c:ext xmlns:c16="http://schemas.microsoft.com/office/drawing/2014/chart" uri="{C3380CC4-5D6E-409C-BE32-E72D297353CC}">
              <c16:uniqueId val="{00000001-A63F-4646-9D1D-889BB931B638}"/>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(Graf)'!$B$15:$AP$15</c:f>
              <c:numCache>
                <c:formatCode>General</c:formatCode>
                <c:ptCount val="41"/>
                <c:pt idx="0">
                  <c:v>100</c:v>
                </c:pt>
                <c:pt idx="1">
                  <c:v>103.61342284532019</c:v>
                </c:pt>
                <c:pt idx="2">
                  <c:v>100.83527602493425</c:v>
                </c:pt>
                <c:pt idx="3">
                  <c:v>101.95612851951782</c:v>
                </c:pt>
                <c:pt idx="4">
                  <c:v>102.43207985417172</c:v>
                </c:pt>
                <c:pt idx="5">
                  <c:v>106.18296051227202</c:v>
                </c:pt>
                <c:pt idx="6">
                  <c:v>103.61290052830493</c:v>
                </c:pt>
                <c:pt idx="7">
                  <c:v>105.75860614580968</c:v>
                </c:pt>
                <c:pt idx="8">
                  <c:v>107.76416204213804</c:v>
                </c:pt>
                <c:pt idx="9">
                  <c:v>111.99408739474751</c:v>
                </c:pt>
                <c:pt idx="10">
                  <c:v>109.28294746559877</c:v>
                </c:pt>
                <c:pt idx="11">
                  <c:v>110.58869982476924</c:v>
                </c:pt>
                <c:pt idx="12">
                  <c:v>114.22578476600226</c:v>
                </c:pt>
                <c:pt idx="13">
                  <c:v>118.3418379952803</c:v>
                </c:pt>
                <c:pt idx="14">
                  <c:v>115.54814543047854</c:v>
                </c:pt>
                <c:pt idx="15">
                  <c:v>117.7246721911859</c:v>
                </c:pt>
                <c:pt idx="16">
                  <c:v>121.04780705308566</c:v>
                </c:pt>
                <c:pt idx="17">
                  <c:v>123.89742553907632</c:v>
                </c:pt>
                <c:pt idx="18">
                  <c:v>122.36318494230008</c:v>
                </c:pt>
                <c:pt idx="19">
                  <c:v>125.06436803754754</c:v>
                </c:pt>
                <c:pt idx="20">
                  <c:v>128.61564996073716</c:v>
                </c:pt>
                <c:pt idx="21">
                  <c:v>135.11297356370582</c:v>
                </c:pt>
                <c:pt idx="22">
                  <c:v>131.1627913157854</c:v>
                </c:pt>
                <c:pt idx="23">
                  <c:v>133.97583614388472</c:v>
                </c:pt>
                <c:pt idx="24">
                  <c:v>136.79041222094068</c:v>
                </c:pt>
                <c:pt idx="25">
                  <c:v>143.0056504769139</c:v>
                </c:pt>
                <c:pt idx="26">
                  <c:v>140.15090417947312</c:v>
                </c:pt>
                <c:pt idx="27">
                  <c:v>141.2966932464264</c:v>
                </c:pt>
                <c:pt idx="28">
                  <c:v>144.65133560809122</c:v>
                </c:pt>
                <c:pt idx="29">
                  <c:v>147.69639457975219</c:v>
                </c:pt>
                <c:pt idx="30">
                  <c:v>144.98451704312981</c:v>
                </c:pt>
                <c:pt idx="31">
                  <c:v>147.11389840359999</c:v>
                </c:pt>
                <c:pt idx="32">
                  <c:v>151.32195676592062</c:v>
                </c:pt>
                <c:pt idx="33">
                  <c:v>146.67571012199562</c:v>
                </c:pt>
                <c:pt idx="34">
                  <c:v>143.48405700915296</c:v>
                </c:pt>
                <c:pt idx="35">
                  <c:v>146.32052851646282</c:v>
                </c:pt>
                <c:pt idx="36">
                  <c:v>153.75146953314166</c:v>
                </c:pt>
                <c:pt idx="37">
                  <c:v>158.7382958443259</c:v>
                </c:pt>
                <c:pt idx="38">
                  <c:v>156.45095900631313</c:v>
                </c:pt>
                <c:pt idx="39">
                  <c:v>160.78201999303602</c:v>
                </c:pt>
                <c:pt idx="40">
                  <c:v>169.55625526759414</c:v>
                </c:pt>
              </c:numCache>
            </c:numRef>
          </c:val>
          <c:smooth val="0"/>
          <c:extLst>
            <c:ext xmlns:c16="http://schemas.microsoft.com/office/drawing/2014/chart" uri="{C3380CC4-5D6E-409C-BE32-E72D297353CC}">
              <c16:uniqueId val="{00000002-A63F-4646-9D1D-889BB931B638}"/>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'sid5 (Graf)'!$B$16:$AP$16</c:f>
              <c:numCache>
                <c:formatCode>General</c:formatCode>
                <c:ptCount val="41"/>
                <c:pt idx="0">
                  <c:v>100</c:v>
                </c:pt>
                <c:pt idx="1">
                  <c:v>114.17829316683233</c:v>
                </c:pt>
                <c:pt idx="2">
                  <c:v>108.4690936255659</c:v>
                </c:pt>
                <c:pt idx="3">
                  <c:v>115.96124560397497</c:v>
                </c:pt>
                <c:pt idx="4">
                  <c:v>105.83123506893284</c:v>
                </c:pt>
                <c:pt idx="5">
                  <c:v>120.02144768487418</c:v>
                </c:pt>
                <c:pt idx="6">
                  <c:v>115.1218365450638</c:v>
                </c:pt>
                <c:pt idx="7">
                  <c:v>122.90706009371122</c:v>
                </c:pt>
                <c:pt idx="8">
                  <c:v>109.44017609861891</c:v>
                </c:pt>
                <c:pt idx="9">
                  <c:v>125.92184087269307</c:v>
                </c:pt>
                <c:pt idx="10">
                  <c:v>120.62123642868639</c:v>
                </c:pt>
                <c:pt idx="11">
                  <c:v>128.1568135568973</c:v>
                </c:pt>
                <c:pt idx="12">
                  <c:v>117.05684542159025</c:v>
                </c:pt>
                <c:pt idx="13">
                  <c:v>136.10357822980413</c:v>
                </c:pt>
                <c:pt idx="14">
                  <c:v>133.58215042321808</c:v>
                </c:pt>
                <c:pt idx="15">
                  <c:v>141.57928106834211</c:v>
                </c:pt>
                <c:pt idx="16">
                  <c:v>129.48368633657051</c:v>
                </c:pt>
                <c:pt idx="17">
                  <c:v>147.80662607534293</c:v>
                </c:pt>
                <c:pt idx="18">
                  <c:v>141.13363511419544</c:v>
                </c:pt>
                <c:pt idx="19">
                  <c:v>151.02101223440047</c:v>
                </c:pt>
                <c:pt idx="20">
                  <c:v>139.34047610741911</c:v>
                </c:pt>
                <c:pt idx="21">
                  <c:v>161.28028424067395</c:v>
                </c:pt>
                <c:pt idx="22">
                  <c:v>155.00675807942153</c:v>
                </c:pt>
                <c:pt idx="23">
                  <c:v>164.68171551482831</c:v>
                </c:pt>
                <c:pt idx="24">
                  <c:v>151.66109113282812</c:v>
                </c:pt>
                <c:pt idx="25">
                  <c:v>172.95528538617501</c:v>
                </c:pt>
                <c:pt idx="26">
                  <c:v>165.106359658607</c:v>
                </c:pt>
                <c:pt idx="27">
                  <c:v>172.06474999101786</c:v>
                </c:pt>
                <c:pt idx="28">
                  <c:v>160.71043683846239</c:v>
                </c:pt>
                <c:pt idx="29">
                  <c:v>180.48333639960441</c:v>
                </c:pt>
                <c:pt idx="30">
                  <c:v>169.48609434876161</c:v>
                </c:pt>
                <c:pt idx="31">
                  <c:v>175.52877739786723</c:v>
                </c:pt>
                <c:pt idx="32">
                  <c:v>162.99073194999465</c:v>
                </c:pt>
                <c:pt idx="33">
                  <c:v>180.39123230769698</c:v>
                </c:pt>
                <c:pt idx="34">
                  <c:v>173.03356341363889</c:v>
                </c:pt>
                <c:pt idx="35">
                  <c:v>177.16539541255688</c:v>
                </c:pt>
                <c:pt idx="36">
                  <c:v>171.1644321228512</c:v>
                </c:pt>
                <c:pt idx="37">
                  <c:v>191.29015693920536</c:v>
                </c:pt>
                <c:pt idx="38">
                  <c:v>183.64252460230574</c:v>
                </c:pt>
                <c:pt idx="39">
                  <c:v>190.26113686091136</c:v>
                </c:pt>
                <c:pt idx="40">
                  <c:v>180.9721005445459</c:v>
                </c:pt>
              </c:numCache>
            </c:numRef>
          </c:val>
          <c:smooth val="0"/>
          <c:extLst>
            <c:ext xmlns:c16="http://schemas.microsoft.com/office/drawing/2014/chart" uri="{C3380CC4-5D6E-409C-BE32-E72D297353CC}">
              <c16:uniqueId val="{00000003-A63F-4646-9D1D-889BB931B63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's16 Graf'!$B$13:$AP$13</c:f>
              <c:numCache>
                <c:formatCode>General</c:formatCode>
                <c:ptCount val="41"/>
                <c:pt idx="0">
                  <c:v>100</c:v>
                </c:pt>
                <c:pt idx="1">
                  <c:v>100.50056846143707</c:v>
                </c:pt>
                <c:pt idx="2">
                  <c:v>100.84411071106513</c:v>
                </c:pt>
                <c:pt idx="3">
                  <c:v>101.26412738087674</c:v>
                </c:pt>
                <c:pt idx="4">
                  <c:v>101.69068680951374</c:v>
                </c:pt>
                <c:pt idx="5">
                  <c:v>102.1938628922218</c:v>
                </c:pt>
                <c:pt idx="6">
                  <c:v>102.55262416781324</c:v>
                </c:pt>
                <c:pt idx="7">
                  <c:v>102.95168504486531</c:v>
                </c:pt>
                <c:pt idx="8">
                  <c:v>103.41911301051299</c:v>
                </c:pt>
                <c:pt idx="9">
                  <c:v>103.94608956373074</c:v>
                </c:pt>
                <c:pt idx="10">
                  <c:v>104.21211434466684</c:v>
                </c:pt>
                <c:pt idx="11">
                  <c:v>104.54688550456524</c:v>
                </c:pt>
                <c:pt idx="12">
                  <c:v>104.94623084939234</c:v>
                </c:pt>
                <c:pt idx="13">
                  <c:v>105.45011810153792</c:v>
                </c:pt>
                <c:pt idx="14">
                  <c:v>105.79541456911193</c:v>
                </c:pt>
                <c:pt idx="15">
                  <c:v>106.16417962812476</c:v>
                </c:pt>
                <c:pt idx="16">
                  <c:v>106.60325563886246</c:v>
                </c:pt>
                <c:pt idx="17">
                  <c:v>107.18722056967516</c:v>
                </c:pt>
                <c:pt idx="18">
                  <c:v>107.57907492976017</c:v>
                </c:pt>
                <c:pt idx="19">
                  <c:v>107.99610468793411</c:v>
                </c:pt>
                <c:pt idx="20">
                  <c:v>108.47467430810326</c:v>
                </c:pt>
                <c:pt idx="21">
                  <c:v>109.02668402552244</c:v>
                </c:pt>
                <c:pt idx="22">
                  <c:v>109.43205060492072</c:v>
                </c:pt>
                <c:pt idx="23">
                  <c:v>109.78616557352022</c:v>
                </c:pt>
                <c:pt idx="24">
                  <c:v>110.26269650796841</c:v>
                </c:pt>
                <c:pt idx="25">
                  <c:v>110.77194123654348</c:v>
                </c:pt>
                <c:pt idx="26">
                  <c:v>111.13795644039784</c:v>
                </c:pt>
                <c:pt idx="27">
                  <c:v>111.5373966078166</c:v>
                </c:pt>
                <c:pt idx="28">
                  <c:v>111.97903282852947</c:v>
                </c:pt>
                <c:pt idx="29">
                  <c:v>112.44887877026477</c:v>
                </c:pt>
                <c:pt idx="30">
                  <c:v>112.70049051726672</c:v>
                </c:pt>
                <c:pt idx="31">
                  <c:v>112.99387161590023</c:v>
                </c:pt>
                <c:pt idx="32">
                  <c:v>113.10642603221503</c:v>
                </c:pt>
                <c:pt idx="33">
                  <c:v>113.30934637839334</c:v>
                </c:pt>
                <c:pt idx="34">
                  <c:v>113.40734552688647</c:v>
                </c:pt>
                <c:pt idx="35">
                  <c:v>113.58224579722568</c:v>
                </c:pt>
                <c:pt idx="36">
                  <c:v>113.91080607736954</c:v>
                </c:pt>
                <c:pt idx="37">
                  <c:v>114.1834684397227</c:v>
                </c:pt>
                <c:pt idx="38">
                  <c:v>114.50486961419531</c:v>
                </c:pt>
                <c:pt idx="39">
                  <c:v>114.79815589023715</c:v>
                </c:pt>
                <c:pt idx="40">
                  <c:v>115.16142123893302</c:v>
                </c:pt>
              </c:numCache>
            </c:numRef>
          </c:val>
          <c:smooth val="0"/>
          <c:extLst>
            <c:ext xmlns:c16="http://schemas.microsoft.com/office/drawing/2014/chart" uri="{C3380CC4-5D6E-409C-BE32-E72D297353CC}">
              <c16:uniqueId val="{00000000-0415-4710-9FB7-8AF2FE7D395D}"/>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's16 Graf'!$B$14:$AP$14</c:f>
              <c:numCache>
                <c:formatCode>General</c:formatCode>
                <c:ptCount val="41"/>
                <c:pt idx="0">
                  <c:v>100</c:v>
                </c:pt>
                <c:pt idx="1">
                  <c:v>100.64120502045984</c:v>
                </c:pt>
                <c:pt idx="2">
                  <c:v>101.06462282327468</c:v>
                </c:pt>
                <c:pt idx="3">
                  <c:v>101.57130209002331</c:v>
                </c:pt>
                <c:pt idx="4">
                  <c:v>102.01261078591482</c:v>
                </c:pt>
                <c:pt idx="5">
                  <c:v>102.54750261482283</c:v>
                </c:pt>
                <c:pt idx="6">
                  <c:v>102.95291483934895</c:v>
                </c:pt>
                <c:pt idx="7">
                  <c:v>103.41142631704497</c:v>
                </c:pt>
                <c:pt idx="8">
                  <c:v>103.81121896618163</c:v>
                </c:pt>
                <c:pt idx="9">
                  <c:v>104.36079050222948</c:v>
                </c:pt>
                <c:pt idx="10">
                  <c:v>104.5916518340459</c:v>
                </c:pt>
                <c:pt idx="11">
                  <c:v>104.92653265317357</c:v>
                </c:pt>
                <c:pt idx="12">
                  <c:v>105.20040093950125</c:v>
                </c:pt>
                <c:pt idx="13">
                  <c:v>105.68288162651154</c:v>
                </c:pt>
                <c:pt idx="14">
                  <c:v>105.91362827311595</c:v>
                </c:pt>
                <c:pt idx="15">
                  <c:v>106.19093711580454</c:v>
                </c:pt>
                <c:pt idx="16">
                  <c:v>106.44186835972623</c:v>
                </c:pt>
                <c:pt idx="17">
                  <c:v>106.99178395141017</c:v>
                </c:pt>
                <c:pt idx="18">
                  <c:v>107.30166339431528</c:v>
                </c:pt>
                <c:pt idx="19">
                  <c:v>107.71670917665193</c:v>
                </c:pt>
                <c:pt idx="20">
                  <c:v>108.07590326072994</c:v>
                </c:pt>
                <c:pt idx="21">
                  <c:v>108.65047617300034</c:v>
                </c:pt>
                <c:pt idx="22">
                  <c:v>108.92354166284383</c:v>
                </c:pt>
                <c:pt idx="23">
                  <c:v>109.18697359487678</c:v>
                </c:pt>
                <c:pt idx="24">
                  <c:v>109.56990751784502</c:v>
                </c:pt>
                <c:pt idx="25">
                  <c:v>110.10135879039213</c:v>
                </c:pt>
                <c:pt idx="26">
                  <c:v>110.34483549553187</c:v>
                </c:pt>
                <c:pt idx="27">
                  <c:v>110.69783657816026</c:v>
                </c:pt>
                <c:pt idx="28">
                  <c:v>111.06746701653302</c:v>
                </c:pt>
                <c:pt idx="29">
                  <c:v>111.54822742536287</c:v>
                </c:pt>
                <c:pt idx="30">
                  <c:v>111.71176853771767</c:v>
                </c:pt>
                <c:pt idx="31">
                  <c:v>111.92175716094464</c:v>
                </c:pt>
                <c:pt idx="32">
                  <c:v>111.84652366185294</c:v>
                </c:pt>
                <c:pt idx="33">
                  <c:v>112.02440042571151</c:v>
                </c:pt>
                <c:pt idx="34">
                  <c:v>111.88127328109805</c:v>
                </c:pt>
                <c:pt idx="35">
                  <c:v>111.84984953300182</c:v>
                </c:pt>
                <c:pt idx="36">
                  <c:v>111.91200891792209</c:v>
                </c:pt>
                <c:pt idx="37">
                  <c:v>112.0870185514799</c:v>
                </c:pt>
                <c:pt idx="38">
                  <c:v>112.25044497862268</c:v>
                </c:pt>
                <c:pt idx="39">
                  <c:v>112.42132594454741</c:v>
                </c:pt>
                <c:pt idx="40">
                  <c:v>112.56399434831275</c:v>
                </c:pt>
              </c:numCache>
            </c:numRef>
          </c:val>
          <c:smooth val="0"/>
          <c:extLst>
            <c:ext xmlns:c16="http://schemas.microsoft.com/office/drawing/2014/chart" uri="{C3380CC4-5D6E-409C-BE32-E72D297353CC}">
              <c16:uniqueId val="{00000001-0415-4710-9FB7-8AF2FE7D395D}"/>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40"/>
                <c:pt idx="0">
                  <c:v>2012</c:v>
                </c:pt>
                <c:pt idx="3">
                  <c:v>2013</c:v>
                </c:pt>
                <c:pt idx="7">
                  <c:v>2014</c:v>
                </c:pt>
                <c:pt idx="11">
                  <c:v>2015</c:v>
                </c:pt>
                <c:pt idx="15">
                  <c:v>2016</c:v>
                </c:pt>
                <c:pt idx="19">
                  <c:v>2017</c:v>
                </c:pt>
                <c:pt idx="23">
                  <c:v>2018</c:v>
                </c:pt>
                <c:pt idx="27">
                  <c:v>2019</c:v>
                </c:pt>
                <c:pt idx="31">
                  <c:v>2020</c:v>
                </c:pt>
                <c:pt idx="35">
                  <c:v>2021</c:v>
                </c:pt>
                <c:pt idx="39">
                  <c:v>2022</c:v>
                </c:pt>
              </c:strCache>
            </c:strRef>
          </c:cat>
          <c:val>
            <c:numRef>
              <c:f>'s16 Graf'!$B$15:$AP$15</c:f>
              <c:numCache>
                <c:formatCode>General</c:formatCode>
                <c:ptCount val="41"/>
                <c:pt idx="0">
                  <c:v>100</c:v>
                </c:pt>
                <c:pt idx="1">
                  <c:v>100.20392415928042</c:v>
                </c:pt>
                <c:pt idx="2">
                  <c:v>100.319815632358</c:v>
                </c:pt>
                <c:pt idx="3">
                  <c:v>100.43748963566702</c:v>
                </c:pt>
                <c:pt idx="4">
                  <c:v>100.62618126387875</c:v>
                </c:pt>
                <c:pt idx="5">
                  <c:v>100.87458765484381</c:v>
                </c:pt>
                <c:pt idx="6">
                  <c:v>101.03465076721722</c:v>
                </c:pt>
                <c:pt idx="7">
                  <c:v>101.21817035695437</c:v>
                </c:pt>
                <c:pt idx="8">
                  <c:v>101.454004508181</c:v>
                </c:pt>
                <c:pt idx="9">
                  <c:v>101.767149156188</c:v>
                </c:pt>
                <c:pt idx="10">
                  <c:v>101.94602336410989</c:v>
                </c:pt>
                <c:pt idx="11">
                  <c:v>102.12077884687579</c:v>
                </c:pt>
                <c:pt idx="12">
                  <c:v>102.35564070888526</c:v>
                </c:pt>
                <c:pt idx="13">
                  <c:v>102.69128304905577</c:v>
                </c:pt>
                <c:pt idx="14">
                  <c:v>102.89491011996428</c:v>
                </c:pt>
                <c:pt idx="15">
                  <c:v>103.11884723229772</c:v>
                </c:pt>
                <c:pt idx="16">
                  <c:v>103.41177636699813</c:v>
                </c:pt>
                <c:pt idx="17">
                  <c:v>103.89484205971908</c:v>
                </c:pt>
                <c:pt idx="18">
                  <c:v>104.33329048058636</c:v>
                </c:pt>
                <c:pt idx="19">
                  <c:v>104.60261459373706</c:v>
                </c:pt>
                <c:pt idx="20">
                  <c:v>104.86019021218051</c:v>
                </c:pt>
                <c:pt idx="21">
                  <c:v>105.25221182292884</c:v>
                </c:pt>
                <c:pt idx="22">
                  <c:v>105.49471695850647</c:v>
                </c:pt>
                <c:pt idx="23">
                  <c:v>105.69693961165689</c:v>
                </c:pt>
                <c:pt idx="24">
                  <c:v>105.95063957724865</c:v>
                </c:pt>
                <c:pt idx="25">
                  <c:v>106.28582278084438</c:v>
                </c:pt>
                <c:pt idx="26">
                  <c:v>106.49350105682436</c:v>
                </c:pt>
                <c:pt idx="27">
                  <c:v>106.71620930361945</c:v>
                </c:pt>
                <c:pt idx="28">
                  <c:v>106.94269867514791</c:v>
                </c:pt>
                <c:pt idx="29">
                  <c:v>107.24448644493791</c:v>
                </c:pt>
                <c:pt idx="30">
                  <c:v>107.36379443429243</c:v>
                </c:pt>
                <c:pt idx="31">
                  <c:v>107.49378410101869</c:v>
                </c:pt>
                <c:pt idx="32">
                  <c:v>107.58308616481058</c:v>
                </c:pt>
                <c:pt idx="33">
                  <c:v>107.80664516467068</c:v>
                </c:pt>
                <c:pt idx="34">
                  <c:v>107.86070174434087</c:v>
                </c:pt>
                <c:pt idx="35">
                  <c:v>107.95282614766589</c:v>
                </c:pt>
                <c:pt idx="36">
                  <c:v>108.12178840717959</c:v>
                </c:pt>
                <c:pt idx="37">
                  <c:v>108.39791854485036</c:v>
                </c:pt>
                <c:pt idx="38">
                  <c:v>108.53430911558952</c:v>
                </c:pt>
                <c:pt idx="39">
                  <c:v>108.66894416413106</c:v>
                </c:pt>
                <c:pt idx="40">
                  <c:v>108.8271437221716</c:v>
                </c:pt>
              </c:numCache>
            </c:numRef>
          </c:val>
          <c:smooth val="0"/>
          <c:extLst>
            <c:ext xmlns:c16="http://schemas.microsoft.com/office/drawing/2014/chart" uri="{C3380CC4-5D6E-409C-BE32-E72D297353CC}">
              <c16:uniqueId val="{00000002-0415-4710-9FB7-8AF2FE7D395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Graf'!$B$12:$AP$12</c:f>
              <c:numCache>
                <c:formatCode>General</c:formatCode>
                <c:ptCount val="41"/>
                <c:pt idx="0">
                  <c:v>100</c:v>
                </c:pt>
                <c:pt idx="1">
                  <c:v>63.886384129846711</c:v>
                </c:pt>
                <c:pt idx="2">
                  <c:v>66.050495942290354</c:v>
                </c:pt>
                <c:pt idx="3">
                  <c:v>132.50676284941389</c:v>
                </c:pt>
                <c:pt idx="4">
                  <c:v>137.33092876465284</c:v>
                </c:pt>
                <c:pt idx="5">
                  <c:v>109.64833183047791</c:v>
                </c:pt>
                <c:pt idx="6">
                  <c:v>168.57529305680794</c:v>
                </c:pt>
                <c:pt idx="7">
                  <c:v>134.26510369702436</c:v>
                </c:pt>
                <c:pt idx="8">
                  <c:v>149.59422903516682</c:v>
                </c:pt>
                <c:pt idx="9">
                  <c:v>122.49774571686204</c:v>
                </c:pt>
                <c:pt idx="10">
                  <c:v>201.62308385933272</c:v>
                </c:pt>
                <c:pt idx="11">
                  <c:v>126.0595130748422</c:v>
                </c:pt>
                <c:pt idx="12">
                  <c:v>192.01983769161407</c:v>
                </c:pt>
                <c:pt idx="13">
                  <c:v>174.07574391343553</c:v>
                </c:pt>
                <c:pt idx="14">
                  <c:v>143.19206492335437</c:v>
                </c:pt>
                <c:pt idx="15">
                  <c:v>237.42110009017134</c:v>
                </c:pt>
                <c:pt idx="16">
                  <c:v>210.50495942290351</c:v>
                </c:pt>
                <c:pt idx="17">
                  <c:v>198.78268710550046</c:v>
                </c:pt>
                <c:pt idx="18">
                  <c:v>215.14878268710549</c:v>
                </c:pt>
                <c:pt idx="19">
                  <c:v>212.08295761947701</c:v>
                </c:pt>
                <c:pt idx="20">
                  <c:v>227.32191163210098</c:v>
                </c:pt>
                <c:pt idx="21">
                  <c:v>189.58521190261496</c:v>
                </c:pt>
                <c:pt idx="22">
                  <c:v>231.785392245266</c:v>
                </c:pt>
                <c:pt idx="23">
                  <c:v>129.62128043282237</c:v>
                </c:pt>
                <c:pt idx="24">
                  <c:v>135.07664562669072</c:v>
                </c:pt>
                <c:pt idx="25">
                  <c:v>130.07213706041478</c:v>
                </c:pt>
                <c:pt idx="26">
                  <c:v>189.90081154192967</c:v>
                </c:pt>
                <c:pt idx="27">
                  <c:v>114.6077547339946</c:v>
                </c:pt>
                <c:pt idx="28">
                  <c:v>160.55004508566276</c:v>
                </c:pt>
                <c:pt idx="29">
                  <c:v>102.47971145175833</c:v>
                </c:pt>
                <c:pt idx="30">
                  <c:v>210.64021641118126</c:v>
                </c:pt>
                <c:pt idx="31">
                  <c:v>155.32010820559063</c:v>
                </c:pt>
                <c:pt idx="32">
                  <c:v>113.79621280432822</c:v>
                </c:pt>
                <c:pt idx="33">
                  <c:v>103.65193868349864</c:v>
                </c:pt>
                <c:pt idx="34">
                  <c:v>133.13796212804328</c:v>
                </c:pt>
                <c:pt idx="35">
                  <c:v>174.88728584310189</c:v>
                </c:pt>
                <c:pt idx="36">
                  <c:v>160.41478809738504</c:v>
                </c:pt>
                <c:pt idx="37">
                  <c:v>158.38593327321911</c:v>
                </c:pt>
                <c:pt idx="38">
                  <c:v>173.6248872858431</c:v>
                </c:pt>
                <c:pt idx="39">
                  <c:v>132.32642019837692</c:v>
                </c:pt>
                <c:pt idx="40">
                  <c:v>155.95130748422002</c:v>
                </c:pt>
              </c:numCache>
            </c:numRef>
          </c:val>
          <c:smooth val="0"/>
          <c:extLst>
            <c:ext xmlns:c16="http://schemas.microsoft.com/office/drawing/2014/chart" uri="{C3380CC4-5D6E-409C-BE32-E72D297353CC}">
              <c16:uniqueId val="{00000000-E2C5-4BBF-8529-4F6084179C1F}"/>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Graf'!$B$13:$AP$13</c:f>
              <c:numCache>
                <c:formatCode>General</c:formatCode>
                <c:ptCount val="41"/>
                <c:pt idx="0">
                  <c:v>100</c:v>
                </c:pt>
                <c:pt idx="1">
                  <c:v>73.045822102425873</c:v>
                </c:pt>
                <c:pt idx="2">
                  <c:v>48.247978436657682</c:v>
                </c:pt>
                <c:pt idx="3">
                  <c:v>141.41958670260556</c:v>
                </c:pt>
                <c:pt idx="4">
                  <c:v>122.64150943396227</c:v>
                </c:pt>
                <c:pt idx="5">
                  <c:v>127.31356693620845</c:v>
                </c:pt>
                <c:pt idx="6">
                  <c:v>108.17610062893081</c:v>
                </c:pt>
                <c:pt idx="7">
                  <c:v>94.788858939802338</c:v>
                </c:pt>
                <c:pt idx="8">
                  <c:v>76.370170709793356</c:v>
                </c:pt>
                <c:pt idx="9">
                  <c:v>73.045822102425873</c:v>
                </c:pt>
                <c:pt idx="10">
                  <c:v>122.73135669362084</c:v>
                </c:pt>
                <c:pt idx="11">
                  <c:v>47.349505840071878</c:v>
                </c:pt>
                <c:pt idx="12">
                  <c:v>109.6136567834681</c:v>
                </c:pt>
                <c:pt idx="13">
                  <c:v>124.88769092542678</c:v>
                </c:pt>
                <c:pt idx="14">
                  <c:v>119.13746630727763</c:v>
                </c:pt>
                <c:pt idx="15">
                  <c:v>166.93620844564242</c:v>
                </c:pt>
                <c:pt idx="16">
                  <c:v>169.81132075471697</c:v>
                </c:pt>
                <c:pt idx="17">
                  <c:v>104.94159928122193</c:v>
                </c:pt>
                <c:pt idx="18">
                  <c:v>151.21293800539084</c:v>
                </c:pt>
                <c:pt idx="19">
                  <c:v>99.550763701707098</c:v>
                </c:pt>
                <c:pt idx="20">
                  <c:v>169.81132075471697</c:v>
                </c:pt>
                <c:pt idx="21">
                  <c:v>168.2839173405211</c:v>
                </c:pt>
                <c:pt idx="22">
                  <c:v>200.35938903863433</c:v>
                </c:pt>
                <c:pt idx="23">
                  <c:v>58.760107816711589</c:v>
                </c:pt>
                <c:pt idx="24">
                  <c:v>112.848158131177</c:v>
                </c:pt>
                <c:pt idx="25">
                  <c:v>64.959568733153645</c:v>
                </c:pt>
                <c:pt idx="26">
                  <c:v>157.14285714285714</c:v>
                </c:pt>
                <c:pt idx="27">
                  <c:v>80.862533692722366</c:v>
                </c:pt>
                <c:pt idx="28">
                  <c:v>99.730458221024264</c:v>
                </c:pt>
                <c:pt idx="29">
                  <c:v>49.865229110512132</c:v>
                </c:pt>
                <c:pt idx="30">
                  <c:v>144.74393530997304</c:v>
                </c:pt>
                <c:pt idx="31">
                  <c:v>64.240790655884993</c:v>
                </c:pt>
                <c:pt idx="32">
                  <c:v>82.210242587601073</c:v>
                </c:pt>
                <c:pt idx="33">
                  <c:v>64.330637915543576</c:v>
                </c:pt>
                <c:pt idx="34">
                  <c:v>136.11859838274933</c:v>
                </c:pt>
                <c:pt idx="35">
                  <c:v>115.633423180593</c:v>
                </c:pt>
                <c:pt idx="36">
                  <c:v>80.143755615453728</c:v>
                </c:pt>
                <c:pt idx="37">
                  <c:v>129.38005390835579</c:v>
                </c:pt>
                <c:pt idx="38">
                  <c:v>17.969451931716083</c:v>
                </c:pt>
                <c:pt idx="39">
                  <c:v>25.426774483378257</c:v>
                </c:pt>
                <c:pt idx="40">
                  <c:v>173.13566936208446</c:v>
                </c:pt>
              </c:numCache>
            </c:numRef>
          </c:val>
          <c:smooth val="0"/>
          <c:extLst>
            <c:ext xmlns:c16="http://schemas.microsoft.com/office/drawing/2014/chart" uri="{C3380CC4-5D6E-409C-BE32-E72D297353CC}">
              <c16:uniqueId val="{00000001-E2C5-4BBF-8529-4F6084179C1F}"/>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's17 Graf'!$B$14:$AP$14</c:f>
              <c:numCache>
                <c:formatCode>General</c:formatCode>
                <c:ptCount val="41"/>
                <c:pt idx="0">
                  <c:v>100</c:v>
                </c:pt>
                <c:pt idx="1">
                  <c:v>74.706029522141606</c:v>
                </c:pt>
                <c:pt idx="2">
                  <c:v>91.343507630723039</c:v>
                </c:pt>
                <c:pt idx="3">
                  <c:v>110.40780585439079</c:v>
                </c:pt>
                <c:pt idx="4">
                  <c:v>119.51463597698273</c:v>
                </c:pt>
                <c:pt idx="5">
                  <c:v>102.1015761821366</c:v>
                </c:pt>
                <c:pt idx="6">
                  <c:v>126.94520890668001</c:v>
                </c:pt>
                <c:pt idx="7">
                  <c:v>143.88291218413809</c:v>
                </c:pt>
                <c:pt idx="8">
                  <c:v>147.83587690768076</c:v>
                </c:pt>
                <c:pt idx="9">
                  <c:v>126.19464598448836</c:v>
                </c:pt>
                <c:pt idx="10">
                  <c:v>165.54916187140356</c:v>
                </c:pt>
                <c:pt idx="11">
                  <c:v>213.08481361020765</c:v>
                </c:pt>
                <c:pt idx="12">
                  <c:v>224.19314485864399</c:v>
                </c:pt>
                <c:pt idx="13">
                  <c:v>197.94846134600951</c:v>
                </c:pt>
                <c:pt idx="14">
                  <c:v>215.41155866900175</c:v>
                </c:pt>
                <c:pt idx="15">
                  <c:v>240.58043532649486</c:v>
                </c:pt>
                <c:pt idx="16">
                  <c:v>297.92344258193646</c:v>
                </c:pt>
                <c:pt idx="17">
                  <c:v>256.51738804103076</c:v>
                </c:pt>
                <c:pt idx="18">
                  <c:v>256.94270703027269</c:v>
                </c:pt>
                <c:pt idx="19">
                  <c:v>306.93019764823617</c:v>
                </c:pt>
                <c:pt idx="20">
                  <c:v>316.98774080560418</c:v>
                </c:pt>
                <c:pt idx="21">
                  <c:v>212.85964473355017</c:v>
                </c:pt>
                <c:pt idx="22">
                  <c:v>281.21090818113584</c:v>
                </c:pt>
                <c:pt idx="23">
                  <c:v>273.05479109331998</c:v>
                </c:pt>
                <c:pt idx="24">
                  <c:v>284.56342256692517</c:v>
                </c:pt>
                <c:pt idx="25">
                  <c:v>203.95296472354266</c:v>
                </c:pt>
                <c:pt idx="26">
                  <c:v>238.42882161621216</c:v>
                </c:pt>
                <c:pt idx="27">
                  <c:v>227.22041531148361</c:v>
                </c:pt>
                <c:pt idx="28">
                  <c:v>227.24543407555666</c:v>
                </c:pt>
                <c:pt idx="29">
                  <c:v>165.69927445584187</c:v>
                </c:pt>
                <c:pt idx="30">
                  <c:v>235.87690768076058</c:v>
                </c:pt>
                <c:pt idx="31">
                  <c:v>210.4078058543908</c:v>
                </c:pt>
                <c:pt idx="32">
                  <c:v>249.68726544908682</c:v>
                </c:pt>
                <c:pt idx="33">
                  <c:v>199.49962471853891</c:v>
                </c:pt>
                <c:pt idx="34">
                  <c:v>247.66074555916938</c:v>
                </c:pt>
                <c:pt idx="35">
                  <c:v>288.51638729046783</c:v>
                </c:pt>
                <c:pt idx="36">
                  <c:v>278.23367525644233</c:v>
                </c:pt>
                <c:pt idx="37">
                  <c:v>188.44133099824867</c:v>
                </c:pt>
                <c:pt idx="38">
                  <c:v>290.09256942707032</c:v>
                </c:pt>
                <c:pt idx="39">
                  <c:v>269.22692019014261</c:v>
                </c:pt>
                <c:pt idx="40">
                  <c:v>230.74806104578434</c:v>
                </c:pt>
              </c:numCache>
            </c:numRef>
          </c:val>
          <c:smooth val="0"/>
          <c:extLst>
            <c:ext xmlns:c16="http://schemas.microsoft.com/office/drawing/2014/chart" uri="{C3380CC4-5D6E-409C-BE32-E72D297353CC}">
              <c16:uniqueId val="{00000002-E2C5-4BBF-8529-4F6084179C1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Graf'!$B$6:$L$6</c:f>
              <c:numCache>
                <c:formatCode>General</c:formatCode>
                <c:ptCount val="11"/>
                <c:pt idx="0">
                  <c:v>100</c:v>
                </c:pt>
                <c:pt idx="1">
                  <c:v>104.76474628219196</c:v>
                </c:pt>
                <c:pt idx="2">
                  <c:v>111.63507538616668</c:v>
                </c:pt>
                <c:pt idx="3">
                  <c:v>117.58060365944738</c:v>
                </c:pt>
                <c:pt idx="4">
                  <c:v>127.32320481571446</c:v>
                </c:pt>
                <c:pt idx="5">
                  <c:v>133.25911716715703</c:v>
                </c:pt>
                <c:pt idx="6">
                  <c:v>137.26454769250182</c:v>
                </c:pt>
                <c:pt idx="7">
                  <c:v>144.6277593039745</c:v>
                </c:pt>
                <c:pt idx="8">
                  <c:v>32.805800567301382</c:v>
                </c:pt>
                <c:pt idx="9">
                  <c:v>58.295214881646253</c:v>
                </c:pt>
                <c:pt idx="10">
                  <c:v>145.45970757715637</c:v>
                </c:pt>
              </c:numCache>
            </c:numRef>
          </c:val>
          <c:smooth val="0"/>
          <c:extLst>
            <c:ext xmlns:c16="http://schemas.microsoft.com/office/drawing/2014/chart" uri="{C3380CC4-5D6E-409C-BE32-E72D297353CC}">
              <c16:uniqueId val="{00000000-EF34-48D9-8711-05C2DFF6F442}"/>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Graf'!$B$7:$L$7</c:f>
              <c:numCache>
                <c:formatCode>General</c:formatCode>
                <c:ptCount val="11"/>
                <c:pt idx="0">
                  <c:v>100</c:v>
                </c:pt>
                <c:pt idx="1">
                  <c:v>103.28205193152206</c:v>
                </c:pt>
                <c:pt idx="2">
                  <c:v>107.89220668336294</c:v>
                </c:pt>
                <c:pt idx="3">
                  <c:v>112.13914895458339</c:v>
                </c:pt>
                <c:pt idx="4">
                  <c:v>122.00187437270256</c:v>
                </c:pt>
                <c:pt idx="5">
                  <c:v>129.86985985475724</c:v>
                </c:pt>
                <c:pt idx="6">
                  <c:v>134.05152625229942</c:v>
                </c:pt>
                <c:pt idx="7">
                  <c:v>139.93722540070522</c:v>
                </c:pt>
                <c:pt idx="8">
                  <c:v>22.857426304752316</c:v>
                </c:pt>
                <c:pt idx="9">
                  <c:v>46.511355469083931</c:v>
                </c:pt>
                <c:pt idx="10">
                  <c:v>130.12610855530824</c:v>
                </c:pt>
              </c:numCache>
            </c:numRef>
          </c:val>
          <c:smooth val="0"/>
          <c:extLst>
            <c:ext xmlns:c16="http://schemas.microsoft.com/office/drawing/2014/chart" uri="{C3380CC4-5D6E-409C-BE32-E72D297353CC}">
              <c16:uniqueId val="{00000001-EF34-48D9-8711-05C2DFF6F442}"/>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's18 Graf'!$B$8:$L$8</c:f>
              <c:numCache>
                <c:formatCode>General</c:formatCode>
                <c:ptCount val="11"/>
                <c:pt idx="0">
                  <c:v>100</c:v>
                </c:pt>
                <c:pt idx="1">
                  <c:v>102.06565371514999</c:v>
                </c:pt>
                <c:pt idx="2">
                  <c:v>108.20612344350987</c:v>
                </c:pt>
                <c:pt idx="3">
                  <c:v>116.43744363490922</c:v>
                </c:pt>
                <c:pt idx="4">
                  <c:v>118.66474365178128</c:v>
                </c:pt>
                <c:pt idx="5">
                  <c:v>123.01982423940849</c:v>
                </c:pt>
                <c:pt idx="6">
                  <c:v>127.840916195548</c:v>
                </c:pt>
                <c:pt idx="7">
                  <c:v>134.00132407111616</c:v>
                </c:pt>
                <c:pt idx="8">
                  <c:v>48.796594071141847</c:v>
                </c:pt>
                <c:pt idx="9">
                  <c:v>85.704485483607129</c:v>
                </c:pt>
                <c:pt idx="10">
                  <c:v>142.69976901553684</c:v>
                </c:pt>
              </c:numCache>
            </c:numRef>
          </c:val>
          <c:smooth val="0"/>
          <c:extLst>
            <c:ext xmlns:c16="http://schemas.microsoft.com/office/drawing/2014/chart" uri="{C3380CC4-5D6E-409C-BE32-E72D297353CC}">
              <c16:uniqueId val="{00000002-EF34-48D9-8711-05C2DFF6F442}"/>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241C740-7330-441A-80F0-A683365F9479}" type="slidenum">
              <a:rPr lang="en-GB" smtClean="0"/>
              <a:t>3</a:t>
            </a:fld>
            <a:endParaRPr lang="en-GB" dirty="0"/>
          </a:p>
        </p:txBody>
      </p:sp>
    </p:spTree>
    <p:extLst>
      <p:ext uri="{BB962C8B-B14F-4D97-AF65-F5344CB8AC3E}">
        <p14:creationId xmlns:p14="http://schemas.microsoft.com/office/powerpoint/2010/main" val="3565951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2022 kv2</a:t>
            </a:r>
          </a:p>
          <a:p>
            <a:r>
              <a:rPr lang="sv-SE" sz="2000" dirty="0">
                <a:solidFill>
                  <a:schemeClr val="bg1"/>
                </a:solidFill>
                <a:highlight>
                  <a:srgbClr val="FFFF00"/>
                </a:highlight>
                <a:latin typeface="+mj-lt"/>
              </a:rPr>
              <a:t/>
            </a:r>
            <a:br>
              <a:rPr lang="sv-SE" sz="2000" dirty="0">
                <a:solidFill>
                  <a:schemeClr val="bg1"/>
                </a:solidFill>
                <a:highlight>
                  <a:srgbClr val="FFFF00"/>
                </a:highlight>
                <a:latin typeface="+mj-lt"/>
              </a:rPr>
            </a:br>
            <a:r>
              <a:rPr lang="sv-SE" sz="2000" dirty="0" smtClean="0">
                <a:solidFill>
                  <a:schemeClr val="bg1"/>
                </a:solidFill>
                <a:latin typeface="+mj-lt"/>
              </a:rPr>
              <a:t>September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47777" y="1385091"/>
            <a:ext cx="5155635" cy="5146511"/>
          </a:xfrm>
        </p:spPr>
        <p:txBody>
          <a:bodyPr/>
          <a:lstStyle/>
          <a:p>
            <a:pPr>
              <a:spcAft>
                <a:spcPts val="800"/>
              </a:spcAft>
            </a:pPr>
            <a:r>
              <a:rPr lang="sv-SE" sz="1200" b="1" dirty="0">
                <a:ea typeface="Minion Pro" panose="02040503050201020203" pitchFamily="18" charset="0"/>
                <a:cs typeface="Times New Roman" panose="02020603050405020304" pitchFamily="18" charset="0"/>
              </a:rPr>
              <a:t>Den globala ekonomin har under första halvåret 2022 pressats hårt av ökade priser och räntehöjningar. Än så länge står sig Stockholmsekonomin stark – även om vissa tecken på avmattning kan skönjas. </a:t>
            </a:r>
            <a:br>
              <a:rPr lang="sv-SE" sz="1200" b="1" dirty="0">
                <a:ea typeface="Minion Pro" panose="02040503050201020203" pitchFamily="18" charset="0"/>
                <a:cs typeface="Times New Roman" panose="02020603050405020304" pitchFamily="18" charset="0"/>
              </a:rPr>
            </a:br>
            <a:r>
              <a:rPr lang="sv-SE" sz="1200" b="1" dirty="0">
                <a:ea typeface="Minion Pro" panose="02040503050201020203" pitchFamily="18" charset="0"/>
                <a:cs typeface="Times New Roman" panose="02020603050405020304" pitchFamily="18" charset="0"/>
              </a:rPr>
              <a:t/>
            </a:r>
            <a:br>
              <a:rPr lang="sv-SE" sz="1200" b="1"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Både antal nystartade företag och antal konkurser utvecklades under kvartalet i positiv riktning. Det registrerades </a:t>
            </a:r>
            <a:r>
              <a:rPr lang="sv-SE" sz="1200" dirty="0">
                <a:effectLst/>
                <a:ea typeface="Minion Pro" panose="02040503050201020203" pitchFamily="18" charset="0"/>
                <a:cs typeface="Times New Roman" panose="02020603050405020304" pitchFamily="18" charset="0"/>
              </a:rPr>
              <a:t>fler nya företag än samma period </a:t>
            </a:r>
            <a:r>
              <a:rPr lang="sv-SE" sz="1200" dirty="0" smtClean="0">
                <a:effectLst/>
                <a:ea typeface="Minion Pro" panose="02040503050201020203" pitchFamily="18" charset="0"/>
                <a:cs typeface="Times New Roman" panose="02020603050405020304" pitchFamily="18" charset="0"/>
              </a:rPr>
              <a:t>2021 i staden och lika många i länet. </a:t>
            </a:r>
            <a:r>
              <a:rPr lang="sv-SE" sz="1200" dirty="0">
                <a:ea typeface="Minion Pro" panose="02040503050201020203" pitchFamily="18" charset="0"/>
                <a:cs typeface="Times New Roman" panose="02020603050405020304" pitchFamily="18" charset="0"/>
              </a:rPr>
              <a:t>S</a:t>
            </a:r>
            <a:r>
              <a:rPr lang="sv-SE" sz="1200" dirty="0">
                <a:effectLst/>
                <a:ea typeface="Minion Pro" panose="02040503050201020203" pitchFamily="18" charset="0"/>
                <a:cs typeface="Times New Roman" panose="02020603050405020304" pitchFamily="18" charset="0"/>
              </a:rPr>
              <a:t>amtidigt minskade företagskonkurserna tydligt med 7 respektive 6 </a:t>
            </a:r>
            <a:r>
              <a:rPr lang="sv-SE" sz="1200" dirty="0">
                <a:ea typeface="Minion Pro" panose="02040503050201020203" pitchFamily="18" charset="0"/>
                <a:cs typeface="Times New Roman" panose="02020603050405020304" pitchFamily="18" charset="0"/>
              </a:rPr>
              <a:t>procentenheter för Stockholms län och stad, jämfört med för ett år sedan. </a:t>
            </a:r>
            <a:br>
              <a:rPr lang="sv-SE" sz="1200"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
            </a:r>
            <a:br>
              <a:rPr lang="sv-SE" sz="1200"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A</a:t>
            </a:r>
            <a:r>
              <a:rPr lang="sv-SE" sz="1200" dirty="0">
                <a:effectLst/>
                <a:ea typeface="Minion Pro" panose="02040503050201020203" pitchFamily="18" charset="0"/>
                <a:cs typeface="Times New Roman" panose="02020603050405020304" pitchFamily="18" charset="0"/>
              </a:rPr>
              <a:t>rbetsmarknaden utvecklades också starkt</a:t>
            </a:r>
            <a:r>
              <a:rPr lang="sv-SE" sz="1200" dirty="0">
                <a:ea typeface="Minion Pro" panose="02040503050201020203" pitchFamily="18" charset="0"/>
                <a:cs typeface="Times New Roman" panose="02020603050405020304" pitchFamily="18" charset="0"/>
              </a:rPr>
              <a:t>. Sysselsättningen </a:t>
            </a:r>
            <a:r>
              <a:rPr lang="sv-SE" sz="1200" dirty="0" smtClean="0">
                <a:ea typeface="Minion Pro" panose="02040503050201020203" pitchFamily="18" charset="0"/>
                <a:cs typeface="Times New Roman" panose="02020603050405020304" pitchFamily="18" charset="0"/>
              </a:rPr>
              <a:t>i både länet och staden ökar samtidigt </a:t>
            </a:r>
            <a:r>
              <a:rPr lang="sv-SE" sz="1200" dirty="0">
                <a:ea typeface="Minion Pro" panose="02040503050201020203" pitchFamily="18" charset="0"/>
                <a:cs typeface="Times New Roman" panose="02020603050405020304" pitchFamily="18" charset="0"/>
              </a:rPr>
              <a:t>som arbetslösheten minskade. Antalet lediga jobb anmälda på Arbetsförmedlingen fördubblas nästan jämfört med samma period </a:t>
            </a:r>
            <a:r>
              <a:rPr lang="sv-SE" sz="1200" dirty="0" smtClean="0">
                <a:ea typeface="Minion Pro" panose="02040503050201020203" pitchFamily="18" charset="0"/>
                <a:cs typeface="Times New Roman" panose="02020603050405020304" pitchFamily="18" charset="0"/>
              </a:rPr>
              <a:t>2021 i både länet och staden, </a:t>
            </a:r>
            <a:r>
              <a:rPr lang="sv-SE" sz="1200" dirty="0">
                <a:ea typeface="Minion Pro" panose="02040503050201020203" pitchFamily="18" charset="0"/>
                <a:cs typeface="Times New Roman" panose="02020603050405020304" pitchFamily="18" charset="0"/>
              </a:rPr>
              <a:t>vilket visar en underliggande efterfrågan i ekonomin. </a:t>
            </a:r>
            <a:r>
              <a:rPr lang="sv-SE" sz="1200" dirty="0">
                <a:effectLst/>
                <a:ea typeface="Minion Pro" panose="02040503050201020203" pitchFamily="18" charset="0"/>
                <a:cs typeface="Times New Roman" panose="02020603050405020304" pitchFamily="18" charset="0"/>
              </a:rPr>
              <a:t>Antalet varsel ökar däremot </a:t>
            </a:r>
            <a:r>
              <a:rPr lang="sv-SE" sz="1200" dirty="0" smtClean="0">
                <a:effectLst/>
                <a:ea typeface="Minion Pro" panose="02040503050201020203" pitchFamily="18" charset="0"/>
                <a:cs typeface="Times New Roman" panose="02020603050405020304" pitchFamily="18" charset="0"/>
              </a:rPr>
              <a:t>något för både länet och staden </a:t>
            </a:r>
            <a:r>
              <a:rPr lang="sv-SE" sz="1200" dirty="0">
                <a:effectLst/>
                <a:ea typeface="Minion Pro" panose="02040503050201020203" pitchFamily="18" charset="0"/>
                <a:cs typeface="Times New Roman" panose="02020603050405020304" pitchFamily="18" charset="0"/>
              </a:rPr>
              <a:t>jämfört med 2021.</a:t>
            </a:r>
          </a:p>
          <a:p>
            <a:pPr>
              <a:spcAft>
                <a:spcPts val="800"/>
              </a:spcAft>
            </a:pPr>
            <a:r>
              <a:rPr lang="sv-SE" sz="1200" dirty="0">
                <a:effectLst/>
                <a:ea typeface="Minion Pro" panose="02040503050201020203" pitchFamily="18" charset="0"/>
                <a:cs typeface="Times New Roman" panose="02020603050405020304" pitchFamily="18" charset="0"/>
              </a:rPr>
              <a:t>Antalet invånare ökade med 1,1 procentenheter eller 26 400 personer i länet jämfört med samma period förra året. I Stockholm stad ökar invånarantalet med 0,6 procent eller 5 700 personer, vilket innebär att endast 18 500 personer återstår innan staden når 1 miljon invånare</a:t>
            </a:r>
            <a:r>
              <a:rPr lang="sv-SE" sz="1200" dirty="0">
                <a:ea typeface="Minion Pro" panose="02040503050201020203" pitchFamily="18" charset="0"/>
                <a:cs typeface="Times New Roman" panose="02020603050405020304" pitchFamily="18" charset="0"/>
              </a:rPr>
              <a:t>. </a:t>
            </a:r>
            <a:br>
              <a:rPr lang="sv-SE" sz="1200"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
            </a:r>
            <a:br>
              <a:rPr lang="sv-SE" sz="1200" dirty="0">
                <a:ea typeface="Minion Pro" panose="02040503050201020203" pitchFamily="18" charset="0"/>
                <a:cs typeface="Times New Roman" panose="02020603050405020304" pitchFamily="18" charset="0"/>
              </a:rPr>
            </a:br>
            <a:r>
              <a:rPr lang="sv-SE" sz="1200" dirty="0">
                <a:ea typeface="Minion Pro" panose="02040503050201020203" pitchFamily="18" charset="0"/>
                <a:cs typeface="Times New Roman" panose="02020603050405020304" pitchFamily="18" charset="0"/>
              </a:rPr>
              <a:t/>
            </a:r>
            <a:br>
              <a:rPr lang="sv-SE" sz="1200" dirty="0">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Staffan Ingvarsson</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VD Stockholm Business Region</a:t>
            </a:r>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203514"/>
            <a:ext cx="5628994" cy="708195"/>
          </a:xfrm>
        </p:spPr>
        <p:txBody>
          <a:bodyPr/>
          <a:lstStyle/>
          <a:p>
            <a:r>
              <a:rPr lang="sv-SE" sz="1800" dirty="0"/>
              <a:t/>
            </a:r>
            <a:br>
              <a:rPr lang="sv-SE" sz="1800" dirty="0"/>
            </a:br>
            <a:r>
              <a:rPr lang="sv-SE" sz="1800" dirty="0"/>
              <a:t/>
            </a:r>
            <a:br>
              <a:rPr lang="sv-SE" sz="1800" dirty="0"/>
            </a:br>
            <a:r>
              <a:rPr lang="sv-SE" sz="1800" dirty="0"/>
              <a:t/>
            </a:r>
            <a:br>
              <a:rPr lang="sv-SE" sz="1800" dirty="0"/>
            </a:br>
            <a:r>
              <a:rPr lang="sv-SE" sz="1800" dirty="0"/>
              <a:t>Stark utveckling för Stockholmsekonomin under andra kvartalet - men läget i världsekonomin oroar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2022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948243" cy="415498"/>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a:p>
            <a:r>
              <a:rPr lang="sv-SE" sz="700" dirty="0">
                <a:cs typeface="Arial" panose="020B0604020202020204" pitchFamily="34" charset="0"/>
              </a:rPr>
              <a:t>**</a:t>
            </a:r>
            <a:r>
              <a:rPr lang="sv-SE" sz="700" b="0" i="0" u="none" strike="noStrike" dirty="0">
                <a:solidFill>
                  <a:srgbClr val="000000"/>
                </a:solidFill>
                <a:effectLst/>
                <a:latin typeface="Futura Std Book" panose="020B0502020204020303" pitchFamily="34" charset="0"/>
              </a:rPr>
              <a:t> Lönesummorna är det tidigare kvartalets</a:t>
            </a:r>
          </a:p>
          <a:p>
            <a:endParaRPr lang="sv-SE" sz="700" dirty="0">
              <a:cs typeface="Arial" panose="020B0604020202020204" pitchFamily="34" charset="0"/>
            </a:endParaRP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3366232490"/>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134,0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6 089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3 571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645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400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1 326 400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552 800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145 584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92 471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2 590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1 973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-1,1 p.e.*</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4,4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-1,3 </a:t>
                      </a:r>
                      <a:r>
                        <a:rPr lang="sv-SE" sz="900" b="0" i="0" u="none" strike="noStrike" dirty="0">
                          <a:solidFill>
                            <a:srgbClr val="000000"/>
                          </a:solidFill>
                          <a:effectLst/>
                          <a:latin typeface="+mn-lt"/>
                        </a:rPr>
                        <a:t>p.e.*</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2 429,0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981,5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3 459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1 927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9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3 827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2 466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180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6200000" flipV="1">
            <a:off x="3624578" y="2770049"/>
            <a:ext cx="117028" cy="100886"/>
          </a:xfrm>
          <a:prstGeom prst="triangl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a:off x="3624578" y="3362050"/>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a:off x="3633292" y="36810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rot="7160657">
            <a:off x="3633291" y="3996649"/>
            <a:ext cx="117028" cy="100886"/>
          </a:xfrm>
          <a:prstGeom prst="triangle">
            <a:avLst/>
          </a:prstGeom>
          <a:solidFill>
            <a:srgbClr val="C400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rot="10800000">
            <a:off x="3624579"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4370684" flipV="1">
            <a:off x="3624578"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a:off x="3624578"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rot="10800000" flipV="1">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rot="10800000">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a:off x="5264599" y="3374831"/>
            <a:ext cx="117028" cy="100886"/>
          </a:xfrm>
          <a:prstGeom prst="triangle">
            <a:avLst/>
          </a:prstGeom>
          <a:solidFill>
            <a:srgbClr val="0086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a:off x="5264599" y="368109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a:off x="5269898" y="3978194"/>
            <a:ext cx="117028" cy="100886"/>
          </a:xfrm>
          <a:prstGeom prst="triangle">
            <a:avLst/>
          </a:prstGeom>
          <a:solidFill>
            <a:srgbClr val="C400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rot="10800000">
            <a:off x="5264600"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rot="10800000" flipV="1">
            <a:off x="5264599" y="4915172"/>
            <a:ext cx="117028" cy="100886"/>
          </a:xfrm>
          <a:prstGeom prst="triangle">
            <a:avLst/>
          </a:prstGeom>
          <a:solidFill>
            <a:srgbClr val="00867F"/>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a:off x="5264599"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rot="10800000">
            <a:off x="3624577" y="3068736"/>
            <a:ext cx="117028" cy="100886"/>
          </a:xfrm>
          <a:prstGeom prst="triangle">
            <a:avLst/>
          </a:prstGeom>
          <a:solidFill>
            <a:srgbClr val="0086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Under det andra kvartalet startades 6 089 nya företag i Stockholms län. Av dessa var</a:t>
            </a:r>
            <a:br>
              <a:rPr lang="sv-SE" sz="1400" dirty="0"/>
            </a:br>
            <a:r>
              <a:rPr lang="sv-SE" sz="1400" dirty="0"/>
              <a:t>5 107 aktiebolag. </a:t>
            </a:r>
          </a:p>
          <a:p>
            <a:pPr lvl="4"/>
            <a:r>
              <a:rPr lang="sv-SE" sz="1400" dirty="0"/>
              <a:t>Närmare 60 procent av de nya företagen registrerades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1583816419"/>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17 340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17 340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9 022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9 022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6 089</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6 089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3 571</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3 571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11 251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51 048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478341117"/>
              </p:ext>
            </p:extLst>
          </p:nvPr>
        </p:nvGraphicFramePr>
        <p:xfrm>
          <a:off x="701040" y="1892337"/>
          <a:ext cx="6040841" cy="4080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05637"/>
            <a:ext cx="4735742" cy="1321848"/>
          </a:xfrm>
        </p:spPr>
        <p:txBody>
          <a:bodyPr/>
          <a:lstStyle/>
          <a:p>
            <a:pPr lvl="4"/>
            <a:r>
              <a:rPr lang="sv-SE" sz="1400" dirty="0"/>
              <a:t>Konkurserna har minskat sedan andra kvartalet 2021.</a:t>
            </a:r>
          </a:p>
          <a:p>
            <a:pPr lvl="4"/>
            <a:r>
              <a:rPr lang="sv-SE" sz="1400" dirty="0"/>
              <a:t>I Stockholms län försattes 645 företag i konkurs varav 400 i Stockholms stad. </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1133243783"/>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1 782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6 718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994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645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2 276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1 376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4 442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1381558731"/>
              </p:ext>
            </p:extLst>
          </p:nvPr>
        </p:nvGraphicFramePr>
        <p:xfrm>
          <a:off x="657222" y="1960923"/>
          <a:ext cx="6067425" cy="39037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0111" y="1615155"/>
            <a:ext cx="4724339" cy="1831618"/>
          </a:xfrm>
        </p:spPr>
        <p:txBody>
          <a:bodyPr/>
          <a:lstStyle/>
          <a:p>
            <a:pPr lvl="4"/>
            <a:r>
              <a:rPr lang="sv-SE" sz="1400" dirty="0"/>
              <a:t>Antalet sysselsatta invånare ökade med </a:t>
            </a:r>
            <a:br>
              <a:rPr lang="sv-SE" sz="1400" dirty="0"/>
            </a:br>
            <a:r>
              <a:rPr lang="sv-SE" sz="1400" dirty="0"/>
              <a:t>53 700 personer (4,2%) i länet och med </a:t>
            </a:r>
            <a:br>
              <a:rPr lang="sv-SE" sz="1400" dirty="0"/>
            </a:br>
            <a:r>
              <a:rPr lang="sv-SE" sz="1400" dirty="0"/>
              <a:t>16 000 (3,0%) i Stockholms stad.</a:t>
            </a:r>
          </a:p>
          <a:p>
            <a:pPr lvl="4"/>
            <a:r>
              <a:rPr lang="sv-SE" sz="1400" dirty="0"/>
              <a:t>Framförallt ökade sysselsättningen inom </a:t>
            </a:r>
            <a:br>
              <a:rPr lang="sv-SE" sz="1400" dirty="0"/>
            </a:br>
            <a:r>
              <a:rPr lang="sv-SE" sz="1400" dirty="0"/>
              <a:t>- Tillverkning &amp; utvinning</a:t>
            </a:r>
            <a:br>
              <a:rPr lang="sv-SE" sz="1400" dirty="0"/>
            </a:br>
            <a:r>
              <a:rPr lang="sv-SE" sz="1400" dirty="0"/>
              <a:t>- Personliga &amp; kulturella tjänster</a:t>
            </a:r>
            <a:br>
              <a:rPr lang="sv-SE" sz="1400" dirty="0"/>
            </a:br>
            <a:r>
              <a:rPr lang="sv-SE" sz="1400" dirty="0"/>
              <a:t>- Hotell och restauranger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2171514312"/>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5 228 300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2 414 000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1 326 400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53 700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572 000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35 200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3 901 900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4" name="Diagram 3">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3902699572"/>
              </p:ext>
            </p:extLst>
          </p:nvPr>
        </p:nvGraphicFramePr>
        <p:xfrm>
          <a:off x="732406" y="2010103"/>
          <a:ext cx="5894817" cy="35546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606633" y="252464"/>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82066071"/>
              </p:ext>
            </p:extLst>
          </p:nvPr>
        </p:nvGraphicFramePr>
        <p:xfrm>
          <a:off x="1541130" y="1366419"/>
          <a:ext cx="8426450" cy="464820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9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err="1"/>
                        <a:t>Tillverkn</a:t>
                      </a:r>
                      <a:r>
                        <a:rPr lang="sv-SE" sz="900" dirty="0"/>
                        <a:t>. och utvinning, energi och miljö</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71 300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7 400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11,6</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17,9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Därav, </a:t>
                      </a:r>
                      <a:r>
                        <a:rPr lang="sv-SE" sz="900" dirty="0" err="1"/>
                        <a:t>tillverkn</a:t>
                      </a:r>
                      <a:r>
                        <a:rPr lang="sv-SE" sz="900" dirty="0"/>
                        <a:t>. av verkstadsvaror </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33 900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1 100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20,6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Byggverksamhet</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64 600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Handel</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126 800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1 100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Transport</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46 300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-5 700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-19,2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Hotell </a:t>
                      </a:r>
                      <a:r>
                        <a:rPr lang="sv-SE" sz="900"/>
                        <a:t>och restaurang</a:t>
                      </a:r>
                      <a:endParaRPr lang="sv-SE" sz="900" dirty="0"/>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46 400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13 700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41,9</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Information och kommunikation</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150 300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6 600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52,1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Personliga och kulturella tjänster</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79 400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8 100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Finansiell verksamhet, företagstjänster</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346 700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20 900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14,3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b="0" dirty="0"/>
                        <a:t>Offentlig förvaltning</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108 200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5 600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Utbildning</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129 300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Vård och omsorg</a:t>
                      </a:r>
                    </a:p>
                  </a:txBody>
                  <a:tcPr>
                    <a:lnL w="12700" cmpd="sng">
                      <a:noFill/>
                    </a:lnL>
                  </a:tcPr>
                </a:tc>
                <a:tc>
                  <a:txBody>
                    <a:bodyPr/>
                    <a:lstStyle/>
                    <a:p>
                      <a:pPr algn="ctr" rtl="0" fontAlgn="ctr"/>
                      <a:r>
                        <a:rPr lang="sv-SE" sz="1000" b="0" i="0" u="none" strike="noStrike">
                          <a:solidFill>
                            <a:srgbClr val="000000"/>
                          </a:solidFill>
                          <a:effectLst/>
                          <a:latin typeface="Futura Std Book" panose="020B0502020204020303"/>
                        </a:rPr>
                        <a:t>146 900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Sysselsatta i Sverige</a:t>
                      </a:r>
                    </a:p>
                  </a:txBody>
                  <a:tcPr>
                    <a:lnL w="12700" cmpd="sng">
                      <a:noFill/>
                    </a:lnL>
                  </a:tcPr>
                </a:tc>
                <a:tc>
                  <a:txBody>
                    <a:bodyPr/>
                    <a:lstStyle/>
                    <a:p>
                      <a:pPr algn="ctr" rtl="0" fontAlgn="ctr"/>
                      <a:r>
                        <a:rPr lang="sv-SE" sz="1000" b="0" i="0" u="none" strike="noStrike" dirty="0">
                          <a:solidFill>
                            <a:srgbClr val="000000"/>
                          </a:solidFill>
                          <a:effectLst/>
                          <a:latin typeface="Futura Std Book" panose="020B0502020204020303"/>
                        </a:rPr>
                        <a:t>1 321 700</a:t>
                      </a:r>
                    </a:p>
                  </a:txBody>
                  <a:tcPr marL="9525" marR="9525" marT="9525" marB="0" anchor="ctr"/>
                </a:tc>
                <a:tc>
                  <a:txBody>
                    <a:bodyPr/>
                    <a:lstStyle/>
                    <a:p>
                      <a:pPr algn="ctr" rtl="0" fontAlgn="ctr"/>
                      <a:r>
                        <a:rPr lang="sv-SE" sz="1000" b="0" i="0" u="none" strike="noStrike" dirty="0">
                          <a:solidFill>
                            <a:srgbClr val="000000"/>
                          </a:solidFill>
                          <a:effectLst/>
                          <a:latin typeface="Futura Std Book" panose="020B0502020204020303"/>
                        </a:rPr>
                        <a:t>60 800</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10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b="1" dirty="0"/>
                        <a:t>Total</a:t>
                      </a:r>
                    </a:p>
                  </a:txBody>
                  <a:tcPr>
                    <a:lnL w="12700" cmpd="sng">
                      <a:noFill/>
                    </a:lnL>
                  </a:tcPr>
                </a:tc>
                <a:tc>
                  <a:txBody>
                    <a:bodyPr/>
                    <a:lstStyle/>
                    <a:p>
                      <a:pPr algn="ctr" rtl="0" fontAlgn="ctr"/>
                      <a:r>
                        <a:rPr lang="sv-SE" sz="1000" b="1" i="0" u="none" strike="noStrike">
                          <a:solidFill>
                            <a:srgbClr val="000000"/>
                          </a:solidFill>
                          <a:effectLst/>
                          <a:latin typeface="Futura Std Book" panose="020B0502020204020303"/>
                        </a:rPr>
                        <a:t>1 326 400</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53 700</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4,2</a:t>
                      </a:r>
                    </a:p>
                  </a:txBody>
                  <a:tcPr marL="9525" marR="9525" marT="9525" marB="0" anchor="ctr"/>
                </a:tc>
                <a:tc>
                  <a:txBody>
                    <a:bodyPr/>
                    <a:lstStyle/>
                    <a:p>
                      <a:pPr algn="ctr" rtl="0" fontAlgn="ctr"/>
                      <a:r>
                        <a:rPr lang="sv-SE" sz="1000" b="1" i="0" u="none" strike="noStrike" dirty="0">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943064" y="6014619"/>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i Stockholm län och Stockholms stad minskade i både absoluta och relativa tal under andra kvartalet. </a:t>
            </a:r>
          </a:p>
          <a:p>
            <a:pPr lvl="4"/>
            <a:r>
              <a:rPr lang="sv-SE" sz="1400" dirty="0"/>
              <a:t>Danderyd kommun hade den lägsta relativa arbetslösheten i länet (2,0 %).</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2034526399"/>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337 848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78 707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-19 251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33 015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-9 630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259 141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-58 529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47254" cy="184666"/>
          </a:xfrm>
          <a:prstGeom prst="rect">
            <a:avLst/>
          </a:prstGeom>
          <a:noFill/>
        </p:spPr>
        <p:txBody>
          <a:bodyPr wrap="none" rtlCol="0">
            <a:spAutoFit/>
          </a:bodyPr>
          <a:lstStyle/>
          <a:p>
            <a:r>
              <a:rPr lang="sv-SE" sz="600" dirty="0"/>
              <a:t>* Jämförelsen baseras på oreviderad data från Statistiska centralbyrån. </a:t>
            </a:r>
          </a:p>
        </p:txBody>
      </p:sp>
      <p:graphicFrame>
        <p:nvGraphicFramePr>
          <p:cNvPr id="3" name="Diagram 2">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3522845048"/>
              </p:ext>
            </p:extLst>
          </p:nvPr>
        </p:nvGraphicFramePr>
        <p:xfrm>
          <a:off x="710160" y="1806068"/>
          <a:ext cx="6092683" cy="41443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465908"/>
            <a:ext cx="4725915" cy="1972339"/>
          </a:xfrm>
        </p:spPr>
        <p:txBody>
          <a:bodyPr/>
          <a:lstStyle/>
          <a:p>
            <a:pPr lvl="4"/>
            <a:r>
              <a:rPr lang="sv-SE" sz="1400" dirty="0"/>
              <a:t>Antalet lediga jobb på Arbetsförmedlingen ökade i både Stockholms län och Stockholms stad under kvartalet.</a:t>
            </a:r>
          </a:p>
          <a:p>
            <a:pPr lvl="4"/>
            <a:r>
              <a:rPr lang="sv-SE" sz="1400" dirty="0"/>
              <a:t>Antalet lediga jobb ökade inom flera branscher. Störst var ökningen inom:</a:t>
            </a:r>
            <a:br>
              <a:rPr lang="sv-SE" sz="1400" dirty="0"/>
            </a:br>
            <a:r>
              <a:rPr lang="sv-SE" sz="1400" dirty="0"/>
              <a:t>- Jordbruk, skogsbruk &amp; fiske</a:t>
            </a:r>
            <a:br>
              <a:rPr lang="sv-SE" sz="1400" dirty="0"/>
            </a:br>
            <a:r>
              <a:rPr lang="sv-SE" sz="1400" dirty="0"/>
              <a:t>- Transport</a:t>
            </a:r>
            <a:br>
              <a:rPr lang="sv-SE" sz="1400" dirty="0"/>
            </a:br>
            <a:r>
              <a:rPr lang="sv-SE" sz="1400" dirty="0"/>
              <a:t>- Personliga &amp; kulturella 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491227188"/>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145 584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481 344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92 471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303 817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395 630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1 263 364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2333096221"/>
              </p:ext>
            </p:extLst>
          </p:nvPr>
        </p:nvGraphicFramePr>
        <p:xfrm>
          <a:off x="721638" y="1958351"/>
          <a:ext cx="6002210" cy="3798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743845"/>
            <a:ext cx="4684942" cy="1695148"/>
          </a:xfrm>
        </p:spPr>
        <p:txBody>
          <a:bodyPr/>
          <a:lstStyle/>
          <a:p>
            <a:pPr lvl="4"/>
            <a:r>
              <a:rPr lang="sv-SE" sz="1400" dirty="0"/>
              <a:t>Under andra kvartalet har ungefär 2 600 personer varslats i länet och 2 000 i Stockholms stad. Det är fler jämfört med 2021.</a:t>
            </a:r>
          </a:p>
          <a:p>
            <a:pPr lvl="4"/>
            <a:r>
              <a:rPr lang="sv-SE" sz="1400" dirty="0"/>
              <a:t>Varslen är dock återigen i nivå med perioden innan pandemin.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3894595333"/>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10 004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6 504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3 868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12 599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1505210172"/>
              </p:ext>
            </p:extLst>
          </p:nvPr>
        </p:nvGraphicFramePr>
        <p:xfrm>
          <a:off x="714373" y="2026847"/>
          <a:ext cx="6078310" cy="37256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687020" y="246735"/>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931712674"/>
              </p:ext>
            </p:extLst>
          </p:nvPr>
        </p:nvGraphicFramePr>
        <p:xfrm>
          <a:off x="1882775" y="1515539"/>
          <a:ext cx="8426449" cy="21183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42 378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-11 617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-21,5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långtidsarbetslösa</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18 165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-3 395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28,4</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3 439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-1 462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-29,8</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Aktivitetsstöd</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36 329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-7 633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33,0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 med aktivitetsstöd</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3 469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-1 430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-29,2</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Totalt antal arbetslösa</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78 707 </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-19 251 </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-19,7</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13,4</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825069339"/>
              </p:ext>
            </p:extLst>
          </p:nvPr>
        </p:nvGraphicFramePr>
        <p:xfrm>
          <a:off x="1882774" y="3867303"/>
          <a:ext cx="8426450" cy="21183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10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18 081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-5 778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-24,2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-3,4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långtidsarbetslösa</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7 829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-1 912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26,4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1 392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-682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-32,9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Aktivitetsstöd</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14 934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-3 852 </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33,9</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 med aktivitetsstöd</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1 223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-614 </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-33,4</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20,1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Totalt antal arbetslösa</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33 015 </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-9 630 </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-22,6</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10,5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6032790"/>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 2022 kv1</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160,55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27,56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33,67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356,71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123,65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189,89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94,43</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18,44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66,31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19,54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107,08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8" name="Diagram 7">
            <a:extLst>
              <a:ext uri="{FF2B5EF4-FFF2-40B4-BE49-F238E27FC236}">
                <a16:creationId xmlns:a16="http://schemas.microsoft.com/office/drawing/2014/main" id="{27F91C2C-C8D1-4538-91AF-D9F9875733CF}"/>
              </a:ext>
            </a:extLst>
          </p:cNvPr>
          <p:cNvGraphicFramePr>
            <a:graphicFrameLocks/>
          </p:cNvGraphicFramePr>
          <p:nvPr/>
        </p:nvGraphicFramePr>
        <p:xfrm>
          <a:off x="652659" y="1977182"/>
          <a:ext cx="5295899" cy="3651831"/>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C598D50D-519A-9C00-00C6-53D20BB7A88D}"/>
              </a:ext>
            </a:extLst>
          </p:cNvPr>
          <p:cNvSpPr txBox="1"/>
          <p:nvPr/>
        </p:nvSpPr>
        <p:spPr>
          <a:xfrm>
            <a:off x="6096000" y="6126871"/>
            <a:ext cx="2012089"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113509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11,85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9,69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29,33</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0,78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8,30</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112,94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10,28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31,83</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5,73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29,88</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26,50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160,55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10,37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6,91</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27,56</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BE574CB1-D753-4912-8245-A994088F3892}"/>
              </a:ext>
            </a:extLst>
          </p:cNvPr>
          <p:cNvGraphicFramePr>
            <a:graphicFrameLocks/>
          </p:cNvGraphicFramePr>
          <p:nvPr/>
        </p:nvGraphicFramePr>
        <p:xfrm>
          <a:off x="511288" y="1943192"/>
          <a:ext cx="5656150" cy="346405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B8BD273D-4028-F0CE-8EFC-21D12A60E1DE}"/>
              </a:ext>
            </a:extLst>
          </p:cNvPr>
          <p:cNvSpPr txBox="1"/>
          <p:nvPr/>
        </p:nvSpPr>
        <p:spPr>
          <a:xfrm>
            <a:off x="6096000" y="6303191"/>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3244268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8426450" cy="514351"/>
          </a:xfrm>
        </p:spPr>
        <p:txBody>
          <a:bodyPr/>
          <a:lstStyle/>
          <a:p>
            <a:r>
              <a:rPr lang="sv-SE" dirty="0"/>
              <a:t>Lönesumma, 2022 kv1*.</a:t>
            </a:r>
            <a:endParaRPr lang="sv-SE" dirty="0">
              <a:solidFill>
                <a:srgbClr val="FF0000"/>
              </a:solidFill>
            </a:endParaRP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83,4</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-15,0</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33,1</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25,8</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21,9</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73,2</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46,0</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44,0</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36,6</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22,1</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27,7</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22,4</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26,5</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-42,9</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1" i="0" u="none" strike="noStrike" dirty="0">
                          <a:solidFill>
                            <a:srgbClr val="000000"/>
                          </a:solidFill>
                          <a:effectLst/>
                          <a:latin typeface="Futura Std Book" panose="020B0502020204020303"/>
                        </a:rPr>
                        <a:t>134,0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9,7</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29,3</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91,5</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11,0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35,0</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24,8</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57,7</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25,4</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160,5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27,6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105,0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33,7</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
        <p:nvSpPr>
          <p:cNvPr id="2" name="textruta 1">
            <a:extLst>
              <a:ext uri="{FF2B5EF4-FFF2-40B4-BE49-F238E27FC236}">
                <a16:creationId xmlns:a16="http://schemas.microsoft.com/office/drawing/2014/main" id="{56C1428F-FCCA-2A61-5A07-F1E575181139}"/>
              </a:ext>
            </a:extLst>
          </p:cNvPr>
          <p:cNvSpPr txBox="1"/>
          <p:nvPr/>
        </p:nvSpPr>
        <p:spPr>
          <a:xfrm>
            <a:off x="2030994" y="6499135"/>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807053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820254"/>
            <a:ext cx="4725925" cy="1600182"/>
          </a:xfrm>
        </p:spPr>
        <p:txBody>
          <a:bodyPr/>
          <a:lstStyle/>
          <a:p>
            <a:pPr lvl="4"/>
            <a:r>
              <a:rPr lang="sv-SE" sz="1400" dirty="0"/>
              <a:t>Antalet invånare ökade med 26 400 personer i länet, varav 5 700 i Stockholms stad, jämfört med samma kvartal 2021.</a:t>
            </a:r>
          </a:p>
          <a:p>
            <a:pPr lvl="4"/>
            <a:r>
              <a:rPr lang="sv-SE" sz="1400" dirty="0"/>
              <a:t>Av befolkningsutvecklingen att döma har Stockholms stads tillväxttakt minskat från 2019 och framåt.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620836639"/>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10 487,9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4 762,7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2 429,0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8 058,9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2665310253"/>
              </p:ext>
            </p:extLst>
          </p:nvPr>
        </p:nvGraphicFramePr>
        <p:xfrm>
          <a:off x="714373" y="1950884"/>
          <a:ext cx="6030065" cy="38061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676274"/>
            <a:ext cx="4725917" cy="2635766"/>
          </a:xfrm>
        </p:spPr>
        <p:txBody>
          <a:bodyPr/>
          <a:lstStyle/>
          <a:p>
            <a:pPr marL="285750" indent="-285750">
              <a:buFont typeface="Arial" panose="020B0604020202020204" pitchFamily="34" charset="0"/>
              <a:buChar char="•"/>
            </a:pPr>
            <a:r>
              <a:rPr lang="sv-SE" sz="1400" dirty="0"/>
              <a:t>Antalet påbörjade lägenheter minskade med </a:t>
            </a:r>
            <a:br>
              <a:rPr lang="sv-SE" sz="1400" dirty="0"/>
            </a:br>
            <a:r>
              <a:rPr lang="sv-SE" sz="1400" dirty="0"/>
              <a:t>3 procent i länet under kvartalet medan lägenhetsproduktionen ökade med </a:t>
            </a:r>
            <a:br>
              <a:rPr lang="sv-SE" sz="1400" dirty="0"/>
            </a:br>
            <a:r>
              <a:rPr lang="sv-SE" sz="1400" dirty="0"/>
              <a:t>116 procent i Stockholms stad, från en låg nivå kvartalet innan.</a:t>
            </a:r>
          </a:p>
          <a:p>
            <a:pPr marL="285750" indent="-285750">
              <a:buFont typeface="Arial" panose="020B0604020202020204" pitchFamily="34" charset="0"/>
              <a:buChar char="•"/>
            </a:pPr>
            <a:r>
              <a:rPr lang="sv-SE" sz="1400" dirty="0"/>
              <a:t>De fyra senaste kvartalen har bostadsbyggandet ökat med 8 procent i länet. </a:t>
            </a:r>
          </a:p>
          <a:p>
            <a:pPr marL="285750" indent="-285750">
              <a:buFont typeface="Arial" panose="020B0604020202020204" pitchFamily="34" charset="0"/>
              <a:buChar char="•"/>
            </a:pPr>
            <a:r>
              <a:rPr lang="sv-SE" sz="1400" dirty="0"/>
              <a:t>I Stockholms stad har däremot bostadsbyggandet minskat med 13 procent på de fyra senaste kvartalen.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3763558015"/>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3 459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13 758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1 927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3 850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9 223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39 111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3504711314"/>
              </p:ext>
            </p:extLst>
          </p:nvPr>
        </p:nvGraphicFramePr>
        <p:xfrm>
          <a:off x="718769" y="1949297"/>
          <a:ext cx="6005080"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1944906013"/>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2022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3 827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11 898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101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1 142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2 958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169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7 584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124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884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2 278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197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8 331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31 758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3" name="Diagram 2">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1812969180"/>
              </p:ext>
            </p:extLst>
          </p:nvPr>
        </p:nvGraphicFramePr>
        <p:xfrm>
          <a:off x="717548" y="2164740"/>
          <a:ext cx="5995595" cy="38286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184028723"/>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6 089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198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3 571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600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202609075"/>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145 584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2 590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1 282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2 443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3 709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3 048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3 138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1 417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600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2 779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92 471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4 606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7 539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1 836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3 013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960459793"/>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78 707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-19,7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1 791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3 439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5 488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3 418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33 015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5 851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1 909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768814313"/>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kv2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2 428 987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3 459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48 651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34 625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48 799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46 446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84 053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29 266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114 350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95 284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17 324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96 689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49 326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31 418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11 609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74 581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32 866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75 941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981 504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102 062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108 787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54 099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84 847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2 988</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48 420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65 298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365</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51 033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29 727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462265964"/>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2022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3 827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900" b="0" i="0" u="none" strike="noStrike" dirty="0">
                          <a:solidFill>
                            <a:srgbClr val="000000"/>
                          </a:solidFill>
                          <a:effectLst/>
                          <a:latin typeface="Futura Std Book" panose="020B0502020204020303"/>
                        </a:rPr>
                        <a:t>2 466</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180</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149</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318691"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rPr>
              <a:t>https://stockholmbusinessalliance.se/material/?cat=konjunkturrapporter</a:t>
            </a:r>
          </a:p>
          <a:p>
            <a:r>
              <a:rPr lang="sv-SE" sz="1200" dirty="0">
                <a:solidFill>
                  <a:schemeClr val="bg1"/>
                </a:solidFill>
              </a:rPr>
              <a:t>Frågor kan ställas till Viktor Gustafsson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7" y="325482"/>
            <a:ext cx="550980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3">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6002</TotalTime>
  <Words>3899</Words>
  <Application>Microsoft Office PowerPoint</Application>
  <PresentationFormat>Bredbild</PresentationFormat>
  <Paragraphs>1731</Paragraphs>
  <Slides>23</Slides>
  <Notes>3</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   Stark utveckling för Stockholmsekonomin under andra kvartalet - men läget i världsekonomin oroar</vt:lpstr>
      <vt:lpstr>Nyföretagande</vt:lpstr>
      <vt:lpstr>Företagskonkurser</vt:lpstr>
      <vt:lpstr>Sysselsättning </vt:lpstr>
      <vt:lpstr>Sysselsättning efter bransch</vt:lpstr>
      <vt:lpstr>Arbetslöshet</vt:lpstr>
      <vt:lpstr>Lediga jobb</vt:lpstr>
      <vt:lpstr>Varslade personer</vt:lpstr>
      <vt:lpstr>Arbetslöshet efter kategori</vt:lpstr>
      <vt:lpstr>Lönesumma 2022 kv1</vt:lpstr>
      <vt:lpstr>Lönesumma efter sektor</vt:lpstr>
      <vt:lpstr>Lönesumma, 2022 kv1*.</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814</cp:revision>
  <cp:lastPrinted>2020-06-18T09:27:07Z</cp:lastPrinted>
  <dcterms:created xsi:type="dcterms:W3CDTF">2019-04-29T08:02:07Z</dcterms:created>
  <dcterms:modified xsi:type="dcterms:W3CDTF">2022-09-28T10:36:59Z</dcterms:modified>
</cp:coreProperties>
</file>