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charts/chart8.xml" ContentType="application/vnd.openxmlformats-officedocument.drawingml.chart+xml"/>
  <Override PartName="/ppt/charts/style3.xml" ContentType="application/vnd.ms-office.chartstyle+xml"/>
  <Override PartName="/ppt/charts/colors3.xml" ContentType="application/vnd.ms-office.chartcolorstyl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handoutMasterIdLst>
    <p:handoutMasterId r:id="rId25"/>
  </p:handoutMasterIdLst>
  <p:sldIdLst>
    <p:sldId id="369" r:id="rId2"/>
    <p:sldId id="308" r:id="rId3"/>
    <p:sldId id="347" r:id="rId4"/>
    <p:sldId id="351" r:id="rId5"/>
    <p:sldId id="372" r:id="rId6"/>
    <p:sldId id="373" r:id="rId7"/>
    <p:sldId id="354" r:id="rId8"/>
    <p:sldId id="374" r:id="rId9"/>
    <p:sldId id="375" r:id="rId10"/>
    <p:sldId id="358" r:id="rId11"/>
    <p:sldId id="359" r:id="rId12"/>
    <p:sldId id="379" r:id="rId13"/>
    <p:sldId id="380" r:id="rId14"/>
    <p:sldId id="376" r:id="rId15"/>
    <p:sldId id="377" r:id="rId16"/>
    <p:sldId id="378" r:id="rId17"/>
    <p:sldId id="316" r:id="rId18"/>
    <p:sldId id="363" r:id="rId19"/>
    <p:sldId id="364" r:id="rId20"/>
    <p:sldId id="365" r:id="rId21"/>
    <p:sldId id="366" r:id="rId22"/>
    <p:sldId id="367" r:id="rId2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51"/>
            <p14:sldId id="372"/>
            <p14:sldId id="373"/>
            <p14:sldId id="354"/>
            <p14:sldId id="374"/>
            <p14:sldId id="375"/>
            <p14:sldId id="358"/>
            <p14:sldId id="359"/>
            <p14:sldId id="379"/>
            <p14:sldId id="380"/>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ktor Gustafsson" initials="VG" lastIdx="3" clrIdx="0">
    <p:extLst>
      <p:ext uri="{19B8F6BF-5375-455C-9EA6-DF929625EA0E}">
        <p15:presenceInfo xmlns:p15="http://schemas.microsoft.com/office/powerpoint/2012/main" userId="Viktor Gustafsson" providerId="None"/>
      </p:ext>
    </p:extLst>
  </p:cmAuthor>
  <p:cmAuthor id="2" name="Rasmus Ragnarsson" initials="RR" lastIdx="2" clrIdx="1">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64"/>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2" autoAdjust="0"/>
    <p:restoredTop sz="94660"/>
  </p:normalViewPr>
  <p:slideViewPr>
    <p:cSldViewPr snapToGrid="0">
      <p:cViewPr varScale="1">
        <p:scale>
          <a:sx n="61" d="100"/>
          <a:sy n="61" d="100"/>
        </p:scale>
        <p:origin x="628" y="48"/>
      </p:cViewPr>
      <p:guideLst/>
    </p:cSldViewPr>
  </p:slideViewPr>
  <p:notesTextViewPr>
    <p:cViewPr>
      <p:scale>
        <a:sx n="3" d="2"/>
        <a:sy n="3" d="2"/>
      </p:scale>
      <p:origin x="0" y="0"/>
    </p:cViewPr>
  </p:notesTextViewPr>
  <p:sorterViewPr>
    <p:cViewPr>
      <p:scale>
        <a:sx n="78" d="100"/>
        <a:sy n="78" d="100"/>
      </p:scale>
      <p:origin x="0" y="-348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6.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2\Sida%207.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8.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3.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1\Sida%204.xlsx" TargetMode="External"/><Relationship Id="rId2" Type="http://schemas.microsoft.com/office/2011/relationships/chartColorStyle" Target="colors2.xml"/><Relationship Id="rId1" Type="http://schemas.microsoft.com/office/2011/relationships/chartStyle" Target="style2.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1\Sida%205.xlsx" TargetMode="External"/><Relationship Id="rId2" Type="http://schemas.microsoft.com/office/2011/relationships/chartColorStyle" Target="colors3.xml"/><Relationship Id="rId1" Type="http://schemas.microsoft.com/office/2011/relationships/chartStyle" Target="style3.xm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6.xlsx"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2\Sida%2017.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Uppsala län</c:v>
                </c:pt>
              </c:strCache>
            </c:strRef>
          </c:tx>
          <c:spPr>
            <a:ln w="28575" cap="rnd">
              <a:solidFill>
                <a:schemeClr val="accent2"/>
              </a:solidFill>
              <a:prstDash val="solid"/>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517.75</c:v>
                </c:pt>
                <c:pt idx="1">
                  <c:v>503</c:v>
                </c:pt>
                <c:pt idx="2">
                  <c:v>502.75</c:v>
                </c:pt>
                <c:pt idx="3">
                  <c:v>485.25</c:v>
                </c:pt>
                <c:pt idx="4">
                  <c:v>480.25</c:v>
                </c:pt>
                <c:pt idx="5">
                  <c:v>475.5</c:v>
                </c:pt>
                <c:pt idx="6">
                  <c:v>480</c:v>
                </c:pt>
                <c:pt idx="7">
                  <c:v>469.75</c:v>
                </c:pt>
                <c:pt idx="8">
                  <c:v>485</c:v>
                </c:pt>
                <c:pt idx="9">
                  <c:v>497</c:v>
                </c:pt>
                <c:pt idx="10">
                  <c:v>511.75</c:v>
                </c:pt>
                <c:pt idx="11">
                  <c:v>512.5</c:v>
                </c:pt>
                <c:pt idx="12">
                  <c:v>502.75</c:v>
                </c:pt>
                <c:pt idx="13">
                  <c:v>498.75</c:v>
                </c:pt>
                <c:pt idx="14">
                  <c:v>496</c:v>
                </c:pt>
                <c:pt idx="15">
                  <c:v>531</c:v>
                </c:pt>
                <c:pt idx="16">
                  <c:v>557.5</c:v>
                </c:pt>
                <c:pt idx="17">
                  <c:v>552.25</c:v>
                </c:pt>
                <c:pt idx="18">
                  <c:v>559.5</c:v>
                </c:pt>
                <c:pt idx="19">
                  <c:v>551.5</c:v>
                </c:pt>
                <c:pt idx="20">
                  <c:v>529.75</c:v>
                </c:pt>
                <c:pt idx="21">
                  <c:v>555.75</c:v>
                </c:pt>
                <c:pt idx="22">
                  <c:v>556.5</c:v>
                </c:pt>
                <c:pt idx="23">
                  <c:v>534</c:v>
                </c:pt>
                <c:pt idx="24">
                  <c:v>535.5</c:v>
                </c:pt>
                <c:pt idx="25">
                  <c:v>517.75</c:v>
                </c:pt>
                <c:pt idx="26">
                  <c:v>498</c:v>
                </c:pt>
                <c:pt idx="27">
                  <c:v>515.5</c:v>
                </c:pt>
                <c:pt idx="28">
                  <c:v>518.75</c:v>
                </c:pt>
                <c:pt idx="29">
                  <c:v>527.75</c:v>
                </c:pt>
                <c:pt idx="30">
                  <c:v>530.25</c:v>
                </c:pt>
                <c:pt idx="31">
                  <c:v>546.5</c:v>
                </c:pt>
                <c:pt idx="32">
                  <c:v>558.75</c:v>
                </c:pt>
                <c:pt idx="33">
                  <c:v>569</c:v>
                </c:pt>
                <c:pt idx="34">
                  <c:v>597.25</c:v>
                </c:pt>
                <c:pt idx="35">
                  <c:v>607.25</c:v>
                </c:pt>
                <c:pt idx="36">
                  <c:v>602</c:v>
                </c:pt>
                <c:pt idx="37">
                  <c:v>598.75</c:v>
                </c:pt>
                <c:pt idx="38">
                  <c:v>602.75</c:v>
                </c:pt>
                <c:pt idx="39">
                  <c:v>585.75</c:v>
                </c:pt>
                <c:pt idx="40">
                  <c:v>588</c:v>
                </c:pt>
              </c:numCache>
            </c:numRef>
          </c:val>
          <c:smooth val="0"/>
          <c:extLst>
            <c:ext xmlns:c16="http://schemas.microsoft.com/office/drawing/2014/chart" uri="{C3380CC4-5D6E-409C-BE32-E72D297353CC}">
              <c16:uniqueId val="{00000000-5D5A-4E64-950E-0CD101A1B0E0}"/>
            </c:ext>
          </c:extLst>
        </c:ser>
        <c:ser>
          <c:idx val="1"/>
          <c:order val="1"/>
          <c:tx>
            <c:strRef>
              <c:f>Grafdata!$A$22</c:f>
              <c:strCache>
                <c:ptCount val="1"/>
                <c:pt idx="0">
                  <c:v>Uppsala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Grafdata!$B$22:$AP$22</c:f>
              <c:numCache>
                <c:formatCode>General</c:formatCode>
                <c:ptCount val="41"/>
                <c:pt idx="0">
                  <c:v>336.25</c:v>
                </c:pt>
                <c:pt idx="1">
                  <c:v>326</c:v>
                </c:pt>
                <c:pt idx="2">
                  <c:v>322.75</c:v>
                </c:pt>
                <c:pt idx="3">
                  <c:v>307</c:v>
                </c:pt>
                <c:pt idx="4">
                  <c:v>305.75</c:v>
                </c:pt>
                <c:pt idx="5">
                  <c:v>305</c:v>
                </c:pt>
                <c:pt idx="6">
                  <c:v>313.5</c:v>
                </c:pt>
                <c:pt idx="7">
                  <c:v>316.5</c:v>
                </c:pt>
                <c:pt idx="8">
                  <c:v>325.25</c:v>
                </c:pt>
                <c:pt idx="9">
                  <c:v>327.25</c:v>
                </c:pt>
                <c:pt idx="10">
                  <c:v>335.5</c:v>
                </c:pt>
                <c:pt idx="11">
                  <c:v>328</c:v>
                </c:pt>
                <c:pt idx="12">
                  <c:v>320</c:v>
                </c:pt>
                <c:pt idx="13">
                  <c:v>325.5</c:v>
                </c:pt>
                <c:pt idx="14">
                  <c:v>324.25</c:v>
                </c:pt>
                <c:pt idx="15">
                  <c:v>357.25</c:v>
                </c:pt>
                <c:pt idx="16">
                  <c:v>372.25</c:v>
                </c:pt>
                <c:pt idx="17">
                  <c:v>366.5</c:v>
                </c:pt>
                <c:pt idx="18">
                  <c:v>370.5</c:v>
                </c:pt>
                <c:pt idx="19">
                  <c:v>356.75</c:v>
                </c:pt>
                <c:pt idx="20">
                  <c:v>348.25</c:v>
                </c:pt>
                <c:pt idx="21">
                  <c:v>351.5</c:v>
                </c:pt>
                <c:pt idx="22">
                  <c:v>356.5</c:v>
                </c:pt>
                <c:pt idx="23">
                  <c:v>337.5</c:v>
                </c:pt>
                <c:pt idx="24">
                  <c:v>325.25</c:v>
                </c:pt>
                <c:pt idx="25">
                  <c:v>323.5</c:v>
                </c:pt>
                <c:pt idx="26">
                  <c:v>304.75</c:v>
                </c:pt>
                <c:pt idx="27">
                  <c:v>305.75</c:v>
                </c:pt>
                <c:pt idx="28">
                  <c:v>309.75</c:v>
                </c:pt>
                <c:pt idx="29">
                  <c:v>310.75</c:v>
                </c:pt>
                <c:pt idx="30">
                  <c:v>309.5</c:v>
                </c:pt>
                <c:pt idx="31">
                  <c:v>335.5</c:v>
                </c:pt>
                <c:pt idx="32">
                  <c:v>350.25</c:v>
                </c:pt>
                <c:pt idx="33">
                  <c:v>362.5</c:v>
                </c:pt>
                <c:pt idx="34">
                  <c:v>385.5</c:v>
                </c:pt>
                <c:pt idx="35">
                  <c:v>385</c:v>
                </c:pt>
                <c:pt idx="36">
                  <c:v>385.75</c:v>
                </c:pt>
                <c:pt idx="37">
                  <c:v>378.75</c:v>
                </c:pt>
                <c:pt idx="38">
                  <c:v>375.5</c:v>
                </c:pt>
                <c:pt idx="39">
                  <c:v>366.25</c:v>
                </c:pt>
                <c:pt idx="40">
                  <c:v>360.25</c:v>
                </c:pt>
              </c:numCache>
            </c:numRef>
          </c:val>
          <c:smooth val="0"/>
          <c:extLst>
            <c:ext xmlns:c16="http://schemas.microsoft.com/office/drawing/2014/chart" uri="{C3380CC4-5D6E-409C-BE32-E72D297353CC}">
              <c16:uniqueId val="{00000001-5D5A-4E64-950E-0CD101A1B0E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Uppsala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48.75</c:v>
                </c:pt>
                <c:pt idx="1">
                  <c:v>53.75</c:v>
                </c:pt>
                <c:pt idx="2">
                  <c:v>57.25</c:v>
                </c:pt>
                <c:pt idx="3">
                  <c:v>56.75</c:v>
                </c:pt>
                <c:pt idx="4">
                  <c:v>56.75</c:v>
                </c:pt>
                <c:pt idx="5">
                  <c:v>50.5</c:v>
                </c:pt>
                <c:pt idx="6">
                  <c:v>54.25</c:v>
                </c:pt>
                <c:pt idx="7">
                  <c:v>51.5</c:v>
                </c:pt>
                <c:pt idx="8">
                  <c:v>50.5</c:v>
                </c:pt>
                <c:pt idx="9">
                  <c:v>50.25</c:v>
                </c:pt>
                <c:pt idx="10">
                  <c:v>45.25</c:v>
                </c:pt>
                <c:pt idx="11">
                  <c:v>52.25</c:v>
                </c:pt>
                <c:pt idx="12">
                  <c:v>52.25</c:v>
                </c:pt>
                <c:pt idx="13">
                  <c:v>53.5</c:v>
                </c:pt>
                <c:pt idx="14">
                  <c:v>54.5</c:v>
                </c:pt>
                <c:pt idx="15">
                  <c:v>47.75</c:v>
                </c:pt>
                <c:pt idx="16">
                  <c:v>49.5</c:v>
                </c:pt>
                <c:pt idx="17">
                  <c:v>46.75</c:v>
                </c:pt>
                <c:pt idx="18">
                  <c:v>42</c:v>
                </c:pt>
                <c:pt idx="19">
                  <c:v>45</c:v>
                </c:pt>
                <c:pt idx="20">
                  <c:v>40.5</c:v>
                </c:pt>
                <c:pt idx="21">
                  <c:v>40.75</c:v>
                </c:pt>
                <c:pt idx="22">
                  <c:v>46</c:v>
                </c:pt>
                <c:pt idx="23">
                  <c:v>46.25</c:v>
                </c:pt>
                <c:pt idx="24">
                  <c:v>54.5</c:v>
                </c:pt>
                <c:pt idx="25">
                  <c:v>57.25</c:v>
                </c:pt>
                <c:pt idx="26">
                  <c:v>56.5</c:v>
                </c:pt>
                <c:pt idx="27">
                  <c:v>59.5</c:v>
                </c:pt>
                <c:pt idx="28">
                  <c:v>57</c:v>
                </c:pt>
                <c:pt idx="29">
                  <c:v>60</c:v>
                </c:pt>
                <c:pt idx="30">
                  <c:v>63.75</c:v>
                </c:pt>
                <c:pt idx="31">
                  <c:v>62.75</c:v>
                </c:pt>
                <c:pt idx="32">
                  <c:v>66.5</c:v>
                </c:pt>
                <c:pt idx="33">
                  <c:v>62.25</c:v>
                </c:pt>
                <c:pt idx="34">
                  <c:v>59.75</c:v>
                </c:pt>
                <c:pt idx="35">
                  <c:v>57.25</c:v>
                </c:pt>
                <c:pt idx="36">
                  <c:v>49</c:v>
                </c:pt>
                <c:pt idx="37">
                  <c:v>51.75</c:v>
                </c:pt>
                <c:pt idx="38">
                  <c:v>51.5</c:v>
                </c:pt>
                <c:pt idx="39">
                  <c:v>49.5</c:v>
                </c:pt>
                <c:pt idx="40">
                  <c:v>56.25</c:v>
                </c:pt>
              </c:numCache>
            </c:numRef>
          </c:val>
          <c:smooth val="0"/>
          <c:extLst>
            <c:ext xmlns:c16="http://schemas.microsoft.com/office/drawing/2014/chart" uri="{C3380CC4-5D6E-409C-BE32-E72D297353CC}">
              <c16:uniqueId val="{00000000-E375-4F26-8354-E10C7D41205E}"/>
            </c:ext>
          </c:extLst>
        </c:ser>
        <c:ser>
          <c:idx val="1"/>
          <c:order val="1"/>
          <c:tx>
            <c:strRef>
              <c:f>Grafdata!$A$22</c:f>
              <c:strCache>
                <c:ptCount val="1"/>
                <c:pt idx="0">
                  <c:v>Uppsala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Grafdata!$B$22:$AP$22</c:f>
              <c:numCache>
                <c:formatCode>General</c:formatCode>
                <c:ptCount val="41"/>
                <c:pt idx="0">
                  <c:v>27.25</c:v>
                </c:pt>
                <c:pt idx="1">
                  <c:v>30</c:v>
                </c:pt>
                <c:pt idx="2">
                  <c:v>32.75</c:v>
                </c:pt>
                <c:pt idx="3">
                  <c:v>32.75</c:v>
                </c:pt>
                <c:pt idx="4">
                  <c:v>33.75</c:v>
                </c:pt>
                <c:pt idx="5">
                  <c:v>30.5</c:v>
                </c:pt>
                <c:pt idx="6">
                  <c:v>32.25</c:v>
                </c:pt>
                <c:pt idx="7">
                  <c:v>30.25</c:v>
                </c:pt>
                <c:pt idx="8">
                  <c:v>28.75</c:v>
                </c:pt>
                <c:pt idx="9">
                  <c:v>29</c:v>
                </c:pt>
                <c:pt idx="10">
                  <c:v>26.5</c:v>
                </c:pt>
                <c:pt idx="11">
                  <c:v>28.75</c:v>
                </c:pt>
                <c:pt idx="12">
                  <c:v>28.75</c:v>
                </c:pt>
                <c:pt idx="13">
                  <c:v>30</c:v>
                </c:pt>
                <c:pt idx="14">
                  <c:v>30.75</c:v>
                </c:pt>
                <c:pt idx="15">
                  <c:v>29.75</c:v>
                </c:pt>
                <c:pt idx="16">
                  <c:v>31.5</c:v>
                </c:pt>
                <c:pt idx="17">
                  <c:v>30.25</c:v>
                </c:pt>
                <c:pt idx="18">
                  <c:v>25.75</c:v>
                </c:pt>
                <c:pt idx="19">
                  <c:v>27</c:v>
                </c:pt>
                <c:pt idx="20">
                  <c:v>25</c:v>
                </c:pt>
                <c:pt idx="21">
                  <c:v>25</c:v>
                </c:pt>
                <c:pt idx="22">
                  <c:v>28.75</c:v>
                </c:pt>
                <c:pt idx="23">
                  <c:v>30</c:v>
                </c:pt>
                <c:pt idx="24">
                  <c:v>32.75</c:v>
                </c:pt>
                <c:pt idx="25">
                  <c:v>33.75</c:v>
                </c:pt>
                <c:pt idx="26">
                  <c:v>33.75</c:v>
                </c:pt>
                <c:pt idx="27">
                  <c:v>35.75</c:v>
                </c:pt>
                <c:pt idx="28">
                  <c:v>38</c:v>
                </c:pt>
                <c:pt idx="29">
                  <c:v>40.5</c:v>
                </c:pt>
                <c:pt idx="30">
                  <c:v>43.5</c:v>
                </c:pt>
                <c:pt idx="31">
                  <c:v>41.5</c:v>
                </c:pt>
                <c:pt idx="32">
                  <c:v>42.75</c:v>
                </c:pt>
                <c:pt idx="33">
                  <c:v>40</c:v>
                </c:pt>
                <c:pt idx="34">
                  <c:v>37.75</c:v>
                </c:pt>
                <c:pt idx="35">
                  <c:v>37</c:v>
                </c:pt>
                <c:pt idx="36">
                  <c:v>31.5</c:v>
                </c:pt>
                <c:pt idx="37">
                  <c:v>33.25</c:v>
                </c:pt>
                <c:pt idx="38">
                  <c:v>32.5</c:v>
                </c:pt>
                <c:pt idx="39">
                  <c:v>31</c:v>
                </c:pt>
                <c:pt idx="40">
                  <c:v>36</c:v>
                </c:pt>
              </c:numCache>
            </c:numRef>
          </c:val>
          <c:smooth val="0"/>
          <c:extLst>
            <c:ext xmlns:c16="http://schemas.microsoft.com/office/drawing/2014/chart" uri="{C3380CC4-5D6E-409C-BE32-E72D297353CC}">
              <c16:uniqueId val="{00000001-E375-4F26-8354-E10C7D41205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Grafdata!$B$14:$AP$14</c:f>
              <c:numCache>
                <c:formatCode>General</c:formatCode>
                <c:ptCount val="41"/>
                <c:pt idx="0">
                  <c:v>100</c:v>
                </c:pt>
                <c:pt idx="1">
                  <c:v>101.22702009405729</c:v>
                </c:pt>
                <c:pt idx="2">
                  <c:v>99.286019666524155</c:v>
                </c:pt>
                <c:pt idx="3">
                  <c:v>98.514322359982899</c:v>
                </c:pt>
                <c:pt idx="4">
                  <c:v>100.81872595126123</c:v>
                </c:pt>
                <c:pt idx="5">
                  <c:v>102.31509191962377</c:v>
                </c:pt>
                <c:pt idx="6">
                  <c:v>100.63488670371954</c:v>
                </c:pt>
                <c:pt idx="7">
                  <c:v>99.602394185549386</c:v>
                </c:pt>
                <c:pt idx="8">
                  <c:v>102.15049166310389</c:v>
                </c:pt>
                <c:pt idx="9">
                  <c:v>104.28815733219325</c:v>
                </c:pt>
                <c:pt idx="10">
                  <c:v>102.02436938862762</c:v>
                </c:pt>
                <c:pt idx="11">
                  <c:v>101.32321504916631</c:v>
                </c:pt>
                <c:pt idx="12">
                  <c:v>103.39033775117572</c:v>
                </c:pt>
                <c:pt idx="13">
                  <c:v>105.26507054296708</c:v>
                </c:pt>
                <c:pt idx="14">
                  <c:v>103.61906797776828</c:v>
                </c:pt>
                <c:pt idx="15">
                  <c:v>102.85164600042754</c:v>
                </c:pt>
                <c:pt idx="16">
                  <c:v>105.48311244121419</c:v>
                </c:pt>
                <c:pt idx="17">
                  <c:v>106.31893971782813</c:v>
                </c:pt>
                <c:pt idx="18">
                  <c:v>105.19238991021804</c:v>
                </c:pt>
                <c:pt idx="19">
                  <c:v>105.26720820863616</c:v>
                </c:pt>
                <c:pt idx="20">
                  <c:v>107.60795211628901</c:v>
                </c:pt>
                <c:pt idx="21">
                  <c:v>109.10218041898247</c:v>
                </c:pt>
                <c:pt idx="22">
                  <c:v>107.42197520307823</c:v>
                </c:pt>
                <c:pt idx="23">
                  <c:v>107.248824283882</c:v>
                </c:pt>
                <c:pt idx="24">
                  <c:v>109.45061992304403</c:v>
                </c:pt>
                <c:pt idx="25">
                  <c:v>110.33775117571612</c:v>
                </c:pt>
                <c:pt idx="26">
                  <c:v>108.82642154766994</c:v>
                </c:pt>
                <c:pt idx="27">
                  <c:v>108.00555793073963</c:v>
                </c:pt>
                <c:pt idx="28">
                  <c:v>109.99358700299273</c:v>
                </c:pt>
                <c:pt idx="29">
                  <c:v>111.13082513894827</c:v>
                </c:pt>
                <c:pt idx="30">
                  <c:v>109.6601111586148</c:v>
                </c:pt>
                <c:pt idx="31">
                  <c:v>108.06968790081231</c:v>
                </c:pt>
                <c:pt idx="32">
                  <c:v>107.90081231295426</c:v>
                </c:pt>
                <c:pt idx="33">
                  <c:v>108.92902949978624</c:v>
                </c:pt>
                <c:pt idx="34">
                  <c:v>108.14236853356135</c:v>
                </c:pt>
                <c:pt idx="35">
                  <c:v>105.20307823856349</c:v>
                </c:pt>
                <c:pt idx="36">
                  <c:v>108.4737067122702</c:v>
                </c:pt>
                <c:pt idx="37">
                  <c:v>110.17742625053441</c:v>
                </c:pt>
                <c:pt idx="38">
                  <c:v>108.6746472851646</c:v>
                </c:pt>
                <c:pt idx="39">
                  <c:v>108.50149636596836</c:v>
                </c:pt>
                <c:pt idx="40">
                  <c:v>111.76357417699872</c:v>
                </c:pt>
              </c:numCache>
            </c:numRef>
          </c:val>
          <c:smooth val="0"/>
          <c:extLst>
            <c:ext xmlns:c16="http://schemas.microsoft.com/office/drawing/2014/chart" uri="{C3380CC4-5D6E-409C-BE32-E72D297353CC}">
              <c16:uniqueId val="{00000000-397C-491F-BD55-19C92394C932}"/>
            </c:ext>
          </c:extLst>
        </c:ser>
        <c:ser>
          <c:idx val="1"/>
          <c:order val="1"/>
          <c:tx>
            <c:strRef>
              <c:f>Grafdata!$A$15</c:f>
              <c:strCache>
                <c:ptCount val="1"/>
                <c:pt idx="0">
                  <c:v>Stockholmsregionen</c:v>
                </c:pt>
              </c:strCache>
            </c:strRef>
          </c:tx>
          <c:spPr>
            <a:ln w="28575" cap="rnd">
              <a:solidFill>
                <a:schemeClr val="accent6"/>
              </a:solidFill>
              <a:prstDash val="sysDot"/>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Grafdata!$B$15:$AP$15</c:f>
              <c:numCache>
                <c:formatCode>General</c:formatCode>
                <c:ptCount val="41"/>
                <c:pt idx="0">
                  <c:v>100</c:v>
                </c:pt>
                <c:pt idx="1">
                  <c:v>101.07252539570045</c:v>
                </c:pt>
                <c:pt idx="2">
                  <c:v>100.10394519253485</c:v>
                </c:pt>
                <c:pt idx="3">
                  <c:v>99.258209307819513</c:v>
                </c:pt>
                <c:pt idx="4">
                  <c:v>101.3607370659107</c:v>
                </c:pt>
                <c:pt idx="5">
                  <c:v>102.45688636900543</c:v>
                </c:pt>
                <c:pt idx="6">
                  <c:v>101.76234349161351</c:v>
                </c:pt>
                <c:pt idx="7">
                  <c:v>100.60477202929364</c:v>
                </c:pt>
                <c:pt idx="8">
                  <c:v>102.80652019844082</c:v>
                </c:pt>
                <c:pt idx="9">
                  <c:v>104.70588235294117</c:v>
                </c:pt>
                <c:pt idx="10">
                  <c:v>103.26009922041105</c:v>
                </c:pt>
                <c:pt idx="11">
                  <c:v>102.62225372076541</c:v>
                </c:pt>
                <c:pt idx="12">
                  <c:v>104.38459721237892</c:v>
                </c:pt>
                <c:pt idx="13">
                  <c:v>105.50437042286794</c:v>
                </c:pt>
                <c:pt idx="14">
                  <c:v>104.89959839310181</c:v>
                </c:pt>
                <c:pt idx="15">
                  <c:v>104.16725726387904</c:v>
                </c:pt>
                <c:pt idx="16">
                  <c:v>106.90763052208835</c:v>
                </c:pt>
                <c:pt idx="17">
                  <c:v>107.29978738483345</c:v>
                </c:pt>
                <c:pt idx="18">
                  <c:v>106.48240018899126</c:v>
                </c:pt>
                <c:pt idx="19">
                  <c:v>106.21781242617529</c:v>
                </c:pt>
                <c:pt idx="20">
                  <c:v>108.72194660996929</c:v>
                </c:pt>
                <c:pt idx="21">
                  <c:v>110.04016064257029</c:v>
                </c:pt>
                <c:pt idx="22">
                  <c:v>109.08575478384125</c:v>
                </c:pt>
                <c:pt idx="23">
                  <c:v>109.06213087644696</c:v>
                </c:pt>
                <c:pt idx="24">
                  <c:v>110.93314434207417</c:v>
                </c:pt>
                <c:pt idx="25">
                  <c:v>112.23245924875974</c:v>
                </c:pt>
                <c:pt idx="26">
                  <c:v>110.90952043467989</c:v>
                </c:pt>
                <c:pt idx="27">
                  <c:v>110.70635483108906</c:v>
                </c:pt>
                <c:pt idx="28">
                  <c:v>112.0859910229152</c:v>
                </c:pt>
                <c:pt idx="29">
                  <c:v>113.37585636664305</c:v>
                </c:pt>
                <c:pt idx="30">
                  <c:v>112.10489014883062</c:v>
                </c:pt>
                <c:pt idx="31">
                  <c:v>111.15520907158044</c:v>
                </c:pt>
                <c:pt idx="32">
                  <c:v>110.55043704228679</c:v>
                </c:pt>
                <c:pt idx="33">
                  <c:v>110.78195133475077</c:v>
                </c:pt>
                <c:pt idx="34">
                  <c:v>110.02598629813372</c:v>
                </c:pt>
                <c:pt idx="35">
                  <c:v>108.22111977321049</c:v>
                </c:pt>
                <c:pt idx="36">
                  <c:v>110.85282305693362</c:v>
                </c:pt>
                <c:pt idx="37">
                  <c:v>113.11126860382707</c:v>
                </c:pt>
                <c:pt idx="38">
                  <c:v>110.86227261989133</c:v>
                </c:pt>
                <c:pt idx="39">
                  <c:v>110.69690526813135</c:v>
                </c:pt>
                <c:pt idx="40">
                  <c:v>114.05622489959839</c:v>
                </c:pt>
              </c:numCache>
            </c:numRef>
          </c:val>
          <c:smooth val="0"/>
          <c:extLst>
            <c:ext xmlns:c16="http://schemas.microsoft.com/office/drawing/2014/chart" uri="{C3380CC4-5D6E-409C-BE32-E72D297353CC}">
              <c16:uniqueId val="{00000001-397C-491F-BD55-19C92394C932}"/>
            </c:ext>
          </c:extLst>
        </c:ser>
        <c:ser>
          <c:idx val="2"/>
          <c:order val="2"/>
          <c:tx>
            <c:strRef>
              <c:f>Grafdata!$A$16</c:f>
              <c:strCache>
                <c:ptCount val="1"/>
                <c:pt idx="0">
                  <c:v>Uppsala län</c:v>
                </c:pt>
              </c:strCache>
            </c:strRef>
          </c:tx>
          <c:spPr>
            <a:ln w="28575" cap="rnd">
              <a:solidFill>
                <a:schemeClr val="accent2"/>
              </a:solidFill>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Grafdata!$B$16:$AP$16</c:f>
              <c:numCache>
                <c:formatCode>General</c:formatCode>
                <c:ptCount val="41"/>
                <c:pt idx="0">
                  <c:v>100</c:v>
                </c:pt>
                <c:pt idx="1">
                  <c:v>100.40091638029783</c:v>
                </c:pt>
                <c:pt idx="2">
                  <c:v>99.083619702176406</c:v>
                </c:pt>
                <c:pt idx="3">
                  <c:v>95.761741122565866</c:v>
                </c:pt>
                <c:pt idx="4">
                  <c:v>98.167239404352813</c:v>
                </c:pt>
                <c:pt idx="5">
                  <c:v>98.739977090492559</c:v>
                </c:pt>
                <c:pt idx="6">
                  <c:v>98.167239404352813</c:v>
                </c:pt>
                <c:pt idx="7">
                  <c:v>98.167239404352813</c:v>
                </c:pt>
                <c:pt idx="8">
                  <c:v>101.94730813287514</c:v>
                </c:pt>
                <c:pt idx="9">
                  <c:v>104.29553264604812</c:v>
                </c:pt>
                <c:pt idx="10">
                  <c:v>100.2290950744559</c:v>
                </c:pt>
                <c:pt idx="11">
                  <c:v>100.57273768613975</c:v>
                </c:pt>
                <c:pt idx="12">
                  <c:v>103.60824742268041</c:v>
                </c:pt>
                <c:pt idx="13">
                  <c:v>103.72279495990836</c:v>
                </c:pt>
                <c:pt idx="14">
                  <c:v>103.32187857961054</c:v>
                </c:pt>
                <c:pt idx="15">
                  <c:v>102.86368843069874</c:v>
                </c:pt>
                <c:pt idx="16">
                  <c:v>106.18556701030928</c:v>
                </c:pt>
                <c:pt idx="17">
                  <c:v>106.64375715922108</c:v>
                </c:pt>
                <c:pt idx="18">
                  <c:v>106.01374570446735</c:v>
                </c:pt>
                <c:pt idx="19">
                  <c:v>104.75372279495991</c:v>
                </c:pt>
                <c:pt idx="20">
                  <c:v>106.5864833906071</c:v>
                </c:pt>
                <c:pt idx="21">
                  <c:v>108.36197021764032</c:v>
                </c:pt>
                <c:pt idx="22">
                  <c:v>106.5864833906071</c:v>
                </c:pt>
                <c:pt idx="23">
                  <c:v>106.815578465063</c:v>
                </c:pt>
                <c:pt idx="24">
                  <c:v>109.04925544100801</c:v>
                </c:pt>
                <c:pt idx="25">
                  <c:v>105.49828178694158</c:v>
                </c:pt>
                <c:pt idx="26">
                  <c:v>104.00916380297824</c:v>
                </c:pt>
                <c:pt idx="27">
                  <c:v>106.30011454753723</c:v>
                </c:pt>
                <c:pt idx="28">
                  <c:v>109.16380297823596</c:v>
                </c:pt>
                <c:pt idx="29">
                  <c:v>114.14662084765177</c:v>
                </c:pt>
                <c:pt idx="30">
                  <c:v>110.82474226804123</c:v>
                </c:pt>
                <c:pt idx="31">
                  <c:v>104.00916380297824</c:v>
                </c:pt>
                <c:pt idx="32">
                  <c:v>104.69644902634593</c:v>
                </c:pt>
                <c:pt idx="33">
                  <c:v>107.21649484536083</c:v>
                </c:pt>
                <c:pt idx="34">
                  <c:v>105.67010309278351</c:v>
                </c:pt>
                <c:pt idx="35">
                  <c:v>103.09278350515464</c:v>
                </c:pt>
                <c:pt idx="36">
                  <c:v>107.10194730813288</c:v>
                </c:pt>
                <c:pt idx="37">
                  <c:v>107.73195876288659</c:v>
                </c:pt>
                <c:pt idx="38">
                  <c:v>105.15463917525773</c:v>
                </c:pt>
                <c:pt idx="39">
                  <c:v>103.95189003436425</c:v>
                </c:pt>
                <c:pt idx="40">
                  <c:v>113.80297823596793</c:v>
                </c:pt>
              </c:numCache>
            </c:numRef>
          </c:val>
          <c:smooth val="0"/>
          <c:extLst>
            <c:ext xmlns:c16="http://schemas.microsoft.com/office/drawing/2014/chart" uri="{C3380CC4-5D6E-409C-BE32-E72D297353CC}">
              <c16:uniqueId val="{00000002-397C-491F-BD55-19C92394C932}"/>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100</c:v>
                </c:pt>
                <c:pt idx="1">
                  <c:v>77.10180179141642</c:v>
                </c:pt>
                <c:pt idx="2">
                  <c:v>82.785571835337251</c:v>
                </c:pt>
                <c:pt idx="3">
                  <c:v>118.81678905322374</c:v>
                </c:pt>
                <c:pt idx="4">
                  <c:v>102.0173608309221</c:v>
                </c:pt>
                <c:pt idx="5">
                  <c:v>78.807336276758846</c:v>
                </c:pt>
                <c:pt idx="6">
                  <c:v>86.227189412890354</c:v>
                </c:pt>
                <c:pt idx="7">
                  <c:v>122.72585795474195</c:v>
                </c:pt>
                <c:pt idx="8">
                  <c:v>119.23812927248204</c:v>
                </c:pt>
                <c:pt idx="9">
                  <c:v>98.797076555961596</c:v>
                </c:pt>
                <c:pt idx="10">
                  <c:v>117.77871280851211</c:v>
                </c:pt>
                <c:pt idx="11">
                  <c:v>173.18120511372152</c:v>
                </c:pt>
                <c:pt idx="12">
                  <c:v>155.00997152639283</c:v>
                </c:pt>
                <c:pt idx="13">
                  <c:v>128.50300298569402</c:v>
                </c:pt>
                <c:pt idx="14">
                  <c:v>164.63739380036196</c:v>
                </c:pt>
                <c:pt idx="15">
                  <c:v>210.68451934937232</c:v>
                </c:pt>
                <c:pt idx="16">
                  <c:v>203.64104810540999</c:v>
                </c:pt>
                <c:pt idx="17">
                  <c:v>157.1472212295526</c:v>
                </c:pt>
                <c:pt idx="18">
                  <c:v>177.66551004645694</c:v>
                </c:pt>
                <c:pt idx="19">
                  <c:v>221.10505262429825</c:v>
                </c:pt>
                <c:pt idx="20">
                  <c:v>189.54661256297047</c:v>
                </c:pt>
                <c:pt idx="21">
                  <c:v>149.87492362848283</c:v>
                </c:pt>
                <c:pt idx="22">
                  <c:v>176.53636436994938</c:v>
                </c:pt>
                <c:pt idx="23">
                  <c:v>232.95214820109052</c:v>
                </c:pt>
                <c:pt idx="24">
                  <c:v>204.84108960540422</c:v>
                </c:pt>
                <c:pt idx="25">
                  <c:v>149.37404175360533</c:v>
                </c:pt>
                <c:pt idx="26">
                  <c:v>173.47112868456546</c:v>
                </c:pt>
                <c:pt idx="27">
                  <c:v>215.4241645244216</c:v>
                </c:pt>
                <c:pt idx="28">
                  <c:v>171.03242763438504</c:v>
                </c:pt>
                <c:pt idx="29">
                  <c:v>125.90637140189286</c:v>
                </c:pt>
                <c:pt idx="30">
                  <c:v>144.64995907639457</c:v>
                </c:pt>
                <c:pt idx="31">
                  <c:v>204.27449940631953</c:v>
                </c:pt>
                <c:pt idx="32">
                  <c:v>108.36397800500305</c:v>
                </c:pt>
                <c:pt idx="33">
                  <c:v>91.254452603548245</c:v>
                </c:pt>
                <c:pt idx="34">
                  <c:v>145.86383390780085</c:v>
                </c:pt>
                <c:pt idx="35">
                  <c:v>179.18025983607501</c:v>
                </c:pt>
                <c:pt idx="36">
                  <c:v>180.10017637497549</c:v>
                </c:pt>
                <c:pt idx="37">
                  <c:v>169.95112222901079</c:v>
                </c:pt>
                <c:pt idx="38">
                  <c:v>232.73657878658628</c:v>
                </c:pt>
                <c:pt idx="39">
                  <c:v>290.99277208433722</c:v>
                </c:pt>
                <c:pt idx="40">
                  <c:v>311.94969278476486</c:v>
                </c:pt>
              </c:numCache>
            </c:numRef>
          </c:val>
          <c:smooth val="0"/>
          <c:extLst>
            <c:ext xmlns:c16="http://schemas.microsoft.com/office/drawing/2014/chart" uri="{C3380CC4-5D6E-409C-BE32-E72D297353CC}">
              <c16:uniqueId val="{00000000-F7D6-4A24-A79C-580B6DE71265}"/>
            </c:ext>
          </c:extLst>
        </c:ser>
        <c:ser>
          <c:idx val="1"/>
          <c:order val="1"/>
          <c:tx>
            <c:strRef>
              <c:f>Grafdata!$A$22</c:f>
              <c:strCache>
                <c:ptCount val="1"/>
                <c:pt idx="0">
                  <c:v>Uppsala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Grafdata!$B$22:$AP$22</c:f>
              <c:numCache>
                <c:formatCode>General</c:formatCode>
                <c:ptCount val="41"/>
                <c:pt idx="0">
                  <c:v>100</c:v>
                </c:pt>
                <c:pt idx="1">
                  <c:v>68.782883198877585</c:v>
                </c:pt>
                <c:pt idx="2">
                  <c:v>72.009821115398111</c:v>
                </c:pt>
                <c:pt idx="3">
                  <c:v>86.303051560855835</c:v>
                </c:pt>
                <c:pt idx="4">
                  <c:v>86.51350403367239</c:v>
                </c:pt>
                <c:pt idx="5">
                  <c:v>64.521220624342334</c:v>
                </c:pt>
                <c:pt idx="6">
                  <c:v>73.868817958611018</c:v>
                </c:pt>
                <c:pt idx="7">
                  <c:v>96.211855489301996</c:v>
                </c:pt>
                <c:pt idx="8">
                  <c:v>107.08523325149071</c:v>
                </c:pt>
                <c:pt idx="9">
                  <c:v>91.160996141704672</c:v>
                </c:pt>
                <c:pt idx="10">
                  <c:v>108.54086285513854</c:v>
                </c:pt>
                <c:pt idx="11">
                  <c:v>152.91125920729567</c:v>
                </c:pt>
                <c:pt idx="12">
                  <c:v>126.20133286566117</c:v>
                </c:pt>
                <c:pt idx="13">
                  <c:v>129.53349701858997</c:v>
                </c:pt>
                <c:pt idx="14">
                  <c:v>151.26271483689933</c:v>
                </c:pt>
                <c:pt idx="15">
                  <c:v>189.35461241669589</c:v>
                </c:pt>
                <c:pt idx="16">
                  <c:v>177.63942476324098</c:v>
                </c:pt>
                <c:pt idx="17">
                  <c:v>144.33532094002103</c:v>
                </c:pt>
                <c:pt idx="18">
                  <c:v>146.59768502279903</c:v>
                </c:pt>
                <c:pt idx="19">
                  <c:v>187.93405822518415</c:v>
                </c:pt>
                <c:pt idx="20">
                  <c:v>157.57628902139601</c:v>
                </c:pt>
                <c:pt idx="21">
                  <c:v>123.34268677656962</c:v>
                </c:pt>
                <c:pt idx="22">
                  <c:v>136.98702209750965</c:v>
                </c:pt>
                <c:pt idx="23">
                  <c:v>210.48754822869168</c:v>
                </c:pt>
                <c:pt idx="24">
                  <c:v>161.89056471413539</c:v>
                </c:pt>
                <c:pt idx="25">
                  <c:v>129.41073307611364</c:v>
                </c:pt>
                <c:pt idx="26">
                  <c:v>152.50789196773061</c:v>
                </c:pt>
                <c:pt idx="27">
                  <c:v>198.0708523325149</c:v>
                </c:pt>
                <c:pt idx="28">
                  <c:v>162.34654507190459</c:v>
                </c:pt>
                <c:pt idx="29">
                  <c:v>121.43107681515258</c:v>
                </c:pt>
                <c:pt idx="30">
                  <c:v>148.57944580848826</c:v>
                </c:pt>
                <c:pt idx="31">
                  <c:v>192.28340933005964</c:v>
                </c:pt>
                <c:pt idx="32">
                  <c:v>116.69589617678008</c:v>
                </c:pt>
                <c:pt idx="33">
                  <c:v>95.142055419151177</c:v>
                </c:pt>
                <c:pt idx="34">
                  <c:v>145.77341283760083</c:v>
                </c:pt>
                <c:pt idx="35">
                  <c:v>181.91862504384426</c:v>
                </c:pt>
                <c:pt idx="36">
                  <c:v>167.13433882848125</c:v>
                </c:pt>
                <c:pt idx="37">
                  <c:v>171.41353910908452</c:v>
                </c:pt>
                <c:pt idx="38">
                  <c:v>247.15889161697649</c:v>
                </c:pt>
                <c:pt idx="39">
                  <c:v>290.66994037179938</c:v>
                </c:pt>
                <c:pt idx="40">
                  <c:v>293.68642581550336</c:v>
                </c:pt>
              </c:numCache>
            </c:numRef>
          </c:val>
          <c:smooth val="0"/>
          <c:extLst>
            <c:ext xmlns:c16="http://schemas.microsoft.com/office/drawing/2014/chart" uri="{C3380CC4-5D6E-409C-BE32-E72D297353CC}">
              <c16:uniqueId val="{00000001-F7D6-4A24-A79C-580B6DE71265}"/>
            </c:ext>
          </c:extLst>
        </c:ser>
        <c:ser>
          <c:idx val="2"/>
          <c:order val="2"/>
          <c:tx>
            <c:strRef>
              <c:f>Grafdata!$A$23</c:f>
              <c:strCache>
                <c:ptCount val="1"/>
                <c:pt idx="0">
                  <c:v>Uppsala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70.961934156378604</c:v>
                </c:pt>
                <c:pt idx="2">
                  <c:v>69.830246913580254</c:v>
                </c:pt>
                <c:pt idx="3">
                  <c:v>79.886831275720169</c:v>
                </c:pt>
                <c:pt idx="4">
                  <c:v>86.445473251028801</c:v>
                </c:pt>
                <c:pt idx="5">
                  <c:v>67.875514403292186</c:v>
                </c:pt>
                <c:pt idx="6">
                  <c:v>76.568930041152257</c:v>
                </c:pt>
                <c:pt idx="7">
                  <c:v>89.120370370370367</c:v>
                </c:pt>
                <c:pt idx="8">
                  <c:v>109.64506172839506</c:v>
                </c:pt>
                <c:pt idx="9">
                  <c:v>95.061728395061735</c:v>
                </c:pt>
                <c:pt idx="10">
                  <c:v>105.55555555555556</c:v>
                </c:pt>
                <c:pt idx="11">
                  <c:v>148.27674897119343</c:v>
                </c:pt>
                <c:pt idx="12">
                  <c:v>129.26954732510288</c:v>
                </c:pt>
                <c:pt idx="13">
                  <c:v>135.75102880658437</c:v>
                </c:pt>
                <c:pt idx="14">
                  <c:v>147.63374485596708</c:v>
                </c:pt>
                <c:pt idx="15">
                  <c:v>173.97119341563786</c:v>
                </c:pt>
                <c:pt idx="16">
                  <c:v>182.58744855967078</c:v>
                </c:pt>
                <c:pt idx="17">
                  <c:v>156.25</c:v>
                </c:pt>
                <c:pt idx="18">
                  <c:v>143.33847736625515</c:v>
                </c:pt>
                <c:pt idx="19">
                  <c:v>184.13065843621399</c:v>
                </c:pt>
                <c:pt idx="20">
                  <c:v>151.2088477366255</c:v>
                </c:pt>
                <c:pt idx="21">
                  <c:v>130.81275720164609</c:v>
                </c:pt>
                <c:pt idx="22">
                  <c:v>144.93312757201647</c:v>
                </c:pt>
                <c:pt idx="23">
                  <c:v>228.83230452674897</c:v>
                </c:pt>
                <c:pt idx="24">
                  <c:v>157.09876543209876</c:v>
                </c:pt>
                <c:pt idx="25">
                  <c:v>133.82201646090536</c:v>
                </c:pt>
                <c:pt idx="26">
                  <c:v>159.82510288065845</c:v>
                </c:pt>
                <c:pt idx="27">
                  <c:v>199.56275720164609</c:v>
                </c:pt>
                <c:pt idx="28">
                  <c:v>167.309670781893</c:v>
                </c:pt>
                <c:pt idx="29">
                  <c:v>123.09670781893004</c:v>
                </c:pt>
                <c:pt idx="30">
                  <c:v>162.52572016460906</c:v>
                </c:pt>
                <c:pt idx="31">
                  <c:v>182.71604938271605</c:v>
                </c:pt>
                <c:pt idx="32">
                  <c:v>117.56687242798354</c:v>
                </c:pt>
                <c:pt idx="33">
                  <c:v>101.82613168724279</c:v>
                </c:pt>
                <c:pt idx="34">
                  <c:v>157.20164609053498</c:v>
                </c:pt>
                <c:pt idx="35">
                  <c:v>188.60596707818931</c:v>
                </c:pt>
                <c:pt idx="36">
                  <c:v>169.83024691358025</c:v>
                </c:pt>
                <c:pt idx="37">
                  <c:v>178.49794238683128</c:v>
                </c:pt>
                <c:pt idx="38">
                  <c:v>248.63683127572017</c:v>
                </c:pt>
                <c:pt idx="39">
                  <c:v>265.0462962962963</c:v>
                </c:pt>
                <c:pt idx="40">
                  <c:v>298.97119341563786</c:v>
                </c:pt>
              </c:numCache>
            </c:numRef>
          </c:val>
          <c:smooth val="0"/>
          <c:extLst>
            <c:ext xmlns:c16="http://schemas.microsoft.com/office/drawing/2014/chart" uri="{C3380CC4-5D6E-409C-BE32-E72D297353CC}">
              <c16:uniqueId val="{00000002-F7D6-4A24-A79C-580B6DE7126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Grafdata!$B$19:$AP$19</c:f>
              <c:numCache>
                <c:formatCode>General</c:formatCode>
                <c:ptCount val="41"/>
                <c:pt idx="0">
                  <c:v>100</c:v>
                </c:pt>
                <c:pt idx="1">
                  <c:v>109.84008068001729</c:v>
                </c:pt>
                <c:pt idx="2">
                  <c:v>186.01786486097103</c:v>
                </c:pt>
                <c:pt idx="3">
                  <c:v>123.92306584065696</c:v>
                </c:pt>
                <c:pt idx="4">
                  <c:v>112.05157758248092</c:v>
                </c:pt>
                <c:pt idx="5">
                  <c:v>82.668203428900739</c:v>
                </c:pt>
                <c:pt idx="6">
                  <c:v>104.5958795562599</c:v>
                </c:pt>
                <c:pt idx="7">
                  <c:v>94.287566633049991</c:v>
                </c:pt>
                <c:pt idx="8">
                  <c:v>90.671373001008504</c:v>
                </c:pt>
                <c:pt idx="9">
                  <c:v>73.390001440714599</c:v>
                </c:pt>
                <c:pt idx="10">
                  <c:v>80.752053018297076</c:v>
                </c:pt>
                <c:pt idx="11">
                  <c:v>120.73188301397494</c:v>
                </c:pt>
                <c:pt idx="12">
                  <c:v>64.637660279498633</c:v>
                </c:pt>
                <c:pt idx="13">
                  <c:v>55.589972626422707</c:v>
                </c:pt>
                <c:pt idx="14">
                  <c:v>69.817029246506266</c:v>
                </c:pt>
                <c:pt idx="15">
                  <c:v>75.868030543149402</c:v>
                </c:pt>
                <c:pt idx="16">
                  <c:v>64.666474571387411</c:v>
                </c:pt>
                <c:pt idx="17">
                  <c:v>54.920040340008647</c:v>
                </c:pt>
                <c:pt idx="18">
                  <c:v>82.509724823512457</c:v>
                </c:pt>
                <c:pt idx="19">
                  <c:v>67.339000144071463</c:v>
                </c:pt>
                <c:pt idx="20">
                  <c:v>55.4747154588676</c:v>
                </c:pt>
                <c:pt idx="21">
                  <c:v>60.654084425875233</c:v>
                </c:pt>
                <c:pt idx="22">
                  <c:v>65.631753349661437</c:v>
                </c:pt>
                <c:pt idx="23">
                  <c:v>59.912116409739234</c:v>
                </c:pt>
                <c:pt idx="24">
                  <c:v>68.938193343898575</c:v>
                </c:pt>
                <c:pt idx="25">
                  <c:v>50.720357297219422</c:v>
                </c:pt>
                <c:pt idx="26">
                  <c:v>78.093934591557414</c:v>
                </c:pt>
                <c:pt idx="27">
                  <c:v>114.74571387408155</c:v>
                </c:pt>
                <c:pt idx="28">
                  <c:v>86.903904336550923</c:v>
                </c:pt>
                <c:pt idx="29">
                  <c:v>60.106612879988475</c:v>
                </c:pt>
                <c:pt idx="30">
                  <c:v>98.357585362339719</c:v>
                </c:pt>
                <c:pt idx="31">
                  <c:v>352.24751476732462</c:v>
                </c:pt>
                <c:pt idx="32">
                  <c:v>336.24837919608126</c:v>
                </c:pt>
                <c:pt idx="33">
                  <c:v>97.557988762426163</c:v>
                </c:pt>
                <c:pt idx="34">
                  <c:v>103.37847572395908</c:v>
                </c:pt>
                <c:pt idx="35">
                  <c:v>63.730010085002164</c:v>
                </c:pt>
                <c:pt idx="36">
                  <c:v>55.323440426451519</c:v>
                </c:pt>
                <c:pt idx="37">
                  <c:v>36.262786342025642</c:v>
                </c:pt>
                <c:pt idx="38">
                  <c:v>43.365509292609133</c:v>
                </c:pt>
                <c:pt idx="39">
                  <c:v>36.673390001440715</c:v>
                </c:pt>
                <c:pt idx="40">
                  <c:v>46.520674254430197</c:v>
                </c:pt>
              </c:numCache>
            </c:numRef>
          </c:val>
          <c:smooth val="0"/>
          <c:extLst>
            <c:ext xmlns:c16="http://schemas.microsoft.com/office/drawing/2014/chart" uri="{C3380CC4-5D6E-409C-BE32-E72D297353CC}">
              <c16:uniqueId val="{00000000-4920-4D5A-8DEC-06815827B9EE}"/>
            </c:ext>
          </c:extLst>
        </c:ser>
        <c:ser>
          <c:idx val="1"/>
          <c:order val="1"/>
          <c:tx>
            <c:strRef>
              <c:f>Grafdata!$A$20</c:f>
              <c:strCache>
                <c:ptCount val="1"/>
                <c:pt idx="0">
                  <c:v>Uppsala län</c:v>
                </c:pt>
              </c:strCache>
            </c:strRef>
          </c:tx>
          <c:spPr>
            <a:ln w="28575" cap="rnd">
              <a:solidFill>
                <a:schemeClr val="accent2"/>
              </a:solidFill>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Grafdata!$B$20:$AP$20</c:f>
              <c:numCache>
                <c:formatCode>General</c:formatCode>
                <c:ptCount val="41"/>
                <c:pt idx="0">
                  <c:v>100</c:v>
                </c:pt>
                <c:pt idx="1">
                  <c:v>194.55445544554456</c:v>
                </c:pt>
                <c:pt idx="2">
                  <c:v>211.88118811881188</c:v>
                </c:pt>
                <c:pt idx="3">
                  <c:v>149.009900990099</c:v>
                </c:pt>
                <c:pt idx="4">
                  <c:v>208.9108910891089</c:v>
                </c:pt>
                <c:pt idx="5">
                  <c:v>158.41584158415841</c:v>
                </c:pt>
                <c:pt idx="6">
                  <c:v>309.9009900990099</c:v>
                </c:pt>
                <c:pt idx="7">
                  <c:v>140.59405940594058</c:v>
                </c:pt>
                <c:pt idx="8">
                  <c:v>285.14851485148517</c:v>
                </c:pt>
                <c:pt idx="9">
                  <c:v>87.128712871287135</c:v>
                </c:pt>
                <c:pt idx="10">
                  <c:v>60.89108910891089</c:v>
                </c:pt>
                <c:pt idx="11">
                  <c:v>207.42574257425741</c:v>
                </c:pt>
                <c:pt idx="12">
                  <c:v>62.376237623762378</c:v>
                </c:pt>
                <c:pt idx="13">
                  <c:v>41.584158415841586</c:v>
                </c:pt>
                <c:pt idx="14">
                  <c:v>151.98019801980197</c:v>
                </c:pt>
                <c:pt idx="15">
                  <c:v>35.148514851485146</c:v>
                </c:pt>
                <c:pt idx="16">
                  <c:v>118.81188118811882</c:v>
                </c:pt>
                <c:pt idx="17">
                  <c:v>102.97029702970298</c:v>
                </c:pt>
                <c:pt idx="18">
                  <c:v>108.91089108910892</c:v>
                </c:pt>
                <c:pt idx="19">
                  <c:v>107.42574257425743</c:v>
                </c:pt>
                <c:pt idx="20">
                  <c:v>20.297029702970296</c:v>
                </c:pt>
                <c:pt idx="21">
                  <c:v>88.613861386138609</c:v>
                </c:pt>
                <c:pt idx="22">
                  <c:v>71.287128712871294</c:v>
                </c:pt>
                <c:pt idx="23">
                  <c:v>66.831683168316829</c:v>
                </c:pt>
                <c:pt idx="24">
                  <c:v>143.06930693069307</c:v>
                </c:pt>
                <c:pt idx="25">
                  <c:v>109.9009900990099</c:v>
                </c:pt>
                <c:pt idx="26">
                  <c:v>52.475247524752476</c:v>
                </c:pt>
                <c:pt idx="27">
                  <c:v>122.77227722772277</c:v>
                </c:pt>
                <c:pt idx="28">
                  <c:v>71.287128712871294</c:v>
                </c:pt>
                <c:pt idx="29">
                  <c:v>52.970297029702969</c:v>
                </c:pt>
                <c:pt idx="30">
                  <c:v>147.02970297029702</c:v>
                </c:pt>
                <c:pt idx="31">
                  <c:v>362.87128712871288</c:v>
                </c:pt>
                <c:pt idx="32">
                  <c:v>193.06930693069307</c:v>
                </c:pt>
                <c:pt idx="33">
                  <c:v>134.15841584158414</c:v>
                </c:pt>
                <c:pt idx="34">
                  <c:v>164.35643564356437</c:v>
                </c:pt>
                <c:pt idx="35">
                  <c:v>87.128712871287135</c:v>
                </c:pt>
                <c:pt idx="36">
                  <c:v>38.118811881188115</c:v>
                </c:pt>
                <c:pt idx="37">
                  <c:v>50.990099009900987</c:v>
                </c:pt>
                <c:pt idx="38">
                  <c:v>29.702970297029704</c:v>
                </c:pt>
                <c:pt idx="39">
                  <c:v>33.663366336633665</c:v>
                </c:pt>
                <c:pt idx="40">
                  <c:v>99.504950495049499</c:v>
                </c:pt>
              </c:numCache>
            </c:numRef>
          </c:val>
          <c:smooth val="0"/>
          <c:extLst>
            <c:ext xmlns:c16="http://schemas.microsoft.com/office/drawing/2014/chart" uri="{C3380CC4-5D6E-409C-BE32-E72D297353CC}">
              <c16:uniqueId val="{00000001-4920-4D5A-8DEC-06815827B9EE}"/>
            </c:ext>
          </c:extLst>
        </c:ser>
        <c:ser>
          <c:idx val="2"/>
          <c:order val="2"/>
          <c:tx>
            <c:strRef>
              <c:f>Grafdata!$A$21</c:f>
              <c:strCache>
                <c:ptCount val="1"/>
                <c:pt idx="0">
                  <c:v>Uppsala kommun</c:v>
                </c:pt>
              </c:strCache>
            </c:strRef>
          </c:tx>
          <c:spPr>
            <a:ln w="28575" cap="rnd">
              <a:solidFill>
                <a:schemeClr val="accent3"/>
              </a:solidFill>
              <a:prstDash val="sysDot"/>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100</c:v>
                </c:pt>
                <c:pt idx="1">
                  <c:v>156.16438356164383</c:v>
                </c:pt>
                <c:pt idx="2">
                  <c:v>309.58904109589042</c:v>
                </c:pt>
                <c:pt idx="3">
                  <c:v>245.20547945205479</c:v>
                </c:pt>
                <c:pt idx="4">
                  <c:v>194.52054794520549</c:v>
                </c:pt>
                <c:pt idx="5">
                  <c:v>343.83561643835617</c:v>
                </c:pt>
                <c:pt idx="6">
                  <c:v>598.63013698630141</c:v>
                </c:pt>
                <c:pt idx="7">
                  <c:v>287.67123287671234</c:v>
                </c:pt>
                <c:pt idx="8">
                  <c:v>524.65753424657532</c:v>
                </c:pt>
                <c:pt idx="9">
                  <c:v>167.12328767123287</c:v>
                </c:pt>
                <c:pt idx="10">
                  <c:v>116.43835616438356</c:v>
                </c:pt>
                <c:pt idx="11">
                  <c:v>309.58904109589042</c:v>
                </c:pt>
                <c:pt idx="12">
                  <c:v>69.863013698630141</c:v>
                </c:pt>
                <c:pt idx="13">
                  <c:v>97.260273972602747</c:v>
                </c:pt>
                <c:pt idx="14">
                  <c:v>190.41095890410958</c:v>
                </c:pt>
                <c:pt idx="15">
                  <c:v>72.602739726027394</c:v>
                </c:pt>
                <c:pt idx="16">
                  <c:v>257.53424657534248</c:v>
                </c:pt>
                <c:pt idx="17">
                  <c:v>232.87671232876713</c:v>
                </c:pt>
                <c:pt idx="18">
                  <c:v>238.35616438356163</c:v>
                </c:pt>
                <c:pt idx="19">
                  <c:v>134.24657534246575</c:v>
                </c:pt>
                <c:pt idx="20">
                  <c:v>32.876712328767127</c:v>
                </c:pt>
                <c:pt idx="21">
                  <c:v>126.02739726027397</c:v>
                </c:pt>
                <c:pt idx="22">
                  <c:v>127.39726027397261</c:v>
                </c:pt>
                <c:pt idx="23">
                  <c:v>128.76712328767124</c:v>
                </c:pt>
                <c:pt idx="24">
                  <c:v>256.16438356164383</c:v>
                </c:pt>
                <c:pt idx="25">
                  <c:v>143.83561643835617</c:v>
                </c:pt>
                <c:pt idx="26">
                  <c:v>79.452054794520549</c:v>
                </c:pt>
                <c:pt idx="27">
                  <c:v>265.75342465753425</c:v>
                </c:pt>
                <c:pt idx="28">
                  <c:v>141.0958904109589</c:v>
                </c:pt>
                <c:pt idx="29">
                  <c:v>109.58904109589041</c:v>
                </c:pt>
                <c:pt idx="30">
                  <c:v>356.16438356164383</c:v>
                </c:pt>
                <c:pt idx="31">
                  <c:v>656.16438356164383</c:v>
                </c:pt>
                <c:pt idx="32">
                  <c:v>361.64383561643837</c:v>
                </c:pt>
                <c:pt idx="33">
                  <c:v>343.83561643835617</c:v>
                </c:pt>
                <c:pt idx="34">
                  <c:v>400</c:v>
                </c:pt>
                <c:pt idx="35">
                  <c:v>220.54794520547946</c:v>
                </c:pt>
                <c:pt idx="36">
                  <c:v>64.38356164383562</c:v>
                </c:pt>
                <c:pt idx="37">
                  <c:v>50.684931506849317</c:v>
                </c:pt>
                <c:pt idx="38">
                  <c:v>82.191780821917803</c:v>
                </c:pt>
                <c:pt idx="39">
                  <c:v>84.93150684931507</c:v>
                </c:pt>
                <c:pt idx="40">
                  <c:v>176.7123287671233</c:v>
                </c:pt>
              </c:numCache>
            </c:numRef>
          </c:val>
          <c:smooth val="0"/>
          <c:extLst>
            <c:ext xmlns:c16="http://schemas.microsoft.com/office/drawing/2014/chart" uri="{C3380CC4-5D6E-409C-BE32-E72D297353CC}">
              <c16:uniqueId val="{00000002-4920-4D5A-8DEC-06815827B9E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Grafdata!$B$4:$AP$4</c:f>
              <c:numCache>
                <c:formatCode>General</c:formatCode>
                <c:ptCount val="41"/>
                <c:pt idx="0">
                  <c:v>5.2812840999999997</c:v>
                </c:pt>
                <c:pt idx="1">
                  <c:v>5.4272818000000003</c:v>
                </c:pt>
                <c:pt idx="2">
                  <c:v>5.6900012000000002</c:v>
                </c:pt>
                <c:pt idx="3">
                  <c:v>5.8598794999999999</c:v>
                </c:pt>
                <c:pt idx="4">
                  <c:v>5.4593397000000001</c:v>
                </c:pt>
                <c:pt idx="5">
                  <c:v>5.5785103999999999</c:v>
                </c:pt>
                <c:pt idx="6">
                  <c:v>5.6457477999999996</c:v>
                </c:pt>
                <c:pt idx="7">
                  <c:v>5.5976245000000002</c:v>
                </c:pt>
                <c:pt idx="8">
                  <c:v>5.0938878000000001</c:v>
                </c:pt>
                <c:pt idx="9">
                  <c:v>5.1062773000000004</c:v>
                </c:pt>
                <c:pt idx="10">
                  <c:v>5.2243864999999996</c:v>
                </c:pt>
                <c:pt idx="11">
                  <c:v>5.2929404</c:v>
                </c:pt>
                <c:pt idx="12">
                  <c:v>4.9356795</c:v>
                </c:pt>
                <c:pt idx="13">
                  <c:v>5.0270139</c:v>
                </c:pt>
                <c:pt idx="14">
                  <c:v>5.1607665000000003</c:v>
                </c:pt>
                <c:pt idx="15">
                  <c:v>5.1933197</c:v>
                </c:pt>
                <c:pt idx="16">
                  <c:v>4.8013187999999998</c:v>
                </c:pt>
                <c:pt idx="17">
                  <c:v>4.8220586000000001</c:v>
                </c:pt>
                <c:pt idx="18">
                  <c:v>4.9710428000000002</c:v>
                </c:pt>
                <c:pt idx="19">
                  <c:v>5.0919134000000001</c:v>
                </c:pt>
                <c:pt idx="20">
                  <c:v>4.8117241000000002</c:v>
                </c:pt>
                <c:pt idx="21">
                  <c:v>4.8194819000000004</c:v>
                </c:pt>
                <c:pt idx="22">
                  <c:v>4.8820189999999997</c:v>
                </c:pt>
                <c:pt idx="23">
                  <c:v>4.9013086000000001</c:v>
                </c:pt>
                <c:pt idx="24">
                  <c:v>4.5815858</c:v>
                </c:pt>
                <c:pt idx="25">
                  <c:v>4.5682245000000004</c:v>
                </c:pt>
                <c:pt idx="26">
                  <c:v>4.5652578999999998</c:v>
                </c:pt>
                <c:pt idx="27">
                  <c:v>4.6360673999999999</c:v>
                </c:pt>
                <c:pt idx="28">
                  <c:v>4.4652865000000004</c:v>
                </c:pt>
                <c:pt idx="29">
                  <c:v>4.6453017000000001</c:v>
                </c:pt>
                <c:pt idx="30">
                  <c:v>4.8557554528969531</c:v>
                </c:pt>
                <c:pt idx="31">
                  <c:v>5.0690150105641782</c:v>
                </c:pt>
                <c:pt idx="32">
                  <c:v>5.8655588453141814</c:v>
                </c:pt>
                <c:pt idx="33">
                  <c:v>6.2768198893320166</c:v>
                </c:pt>
                <c:pt idx="34">
                  <c:v>6.0307963571851229</c:v>
                </c:pt>
                <c:pt idx="35">
                  <c:v>5.9896784238545449</c:v>
                </c:pt>
                <c:pt idx="36">
                  <c:v>5.5009540448191512</c:v>
                </c:pt>
                <c:pt idx="37">
                  <c:v>5.2183485831050209</c:v>
                </c:pt>
                <c:pt idx="38">
                  <c:v>4.884944021055655</c:v>
                </c:pt>
                <c:pt idx="39">
                  <c:v>4.777268648691491</c:v>
                </c:pt>
                <c:pt idx="40">
                  <c:v>4.4472037730696314</c:v>
                </c:pt>
              </c:numCache>
            </c:numRef>
          </c:val>
          <c:smooth val="0"/>
          <c:extLst>
            <c:ext xmlns:c16="http://schemas.microsoft.com/office/drawing/2014/chart" uri="{C3380CC4-5D6E-409C-BE32-E72D297353CC}">
              <c16:uniqueId val="{00000000-A4F5-4E2F-9B7A-26630DC6589D}"/>
            </c:ext>
          </c:extLst>
        </c:ser>
        <c:ser>
          <c:idx val="1"/>
          <c:order val="1"/>
          <c:tx>
            <c:strRef>
              <c:f>Grafdata!$A$5</c:f>
              <c:strCache>
                <c:ptCount val="1"/>
                <c:pt idx="0">
                  <c:v>Uppsala län</c:v>
                </c:pt>
              </c:strCache>
            </c:strRef>
          </c:tx>
          <c:spPr>
            <a:ln w="28575" cap="rnd">
              <a:solidFill>
                <a:schemeClr val="accent2"/>
              </a:solidFill>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Grafdata!$B$5:$AP$5</c:f>
              <c:numCache>
                <c:formatCode>General</c:formatCode>
                <c:ptCount val="41"/>
                <c:pt idx="0">
                  <c:v>3.7564147000000001</c:v>
                </c:pt>
                <c:pt idx="1">
                  <c:v>3.9851112</c:v>
                </c:pt>
                <c:pt idx="2">
                  <c:v>4.0286524000000004</c:v>
                </c:pt>
                <c:pt idx="3">
                  <c:v>4.0924538000000004</c:v>
                </c:pt>
                <c:pt idx="4">
                  <c:v>3.9030452000000002</c:v>
                </c:pt>
                <c:pt idx="5">
                  <c:v>4.1212891999999997</c:v>
                </c:pt>
                <c:pt idx="6">
                  <c:v>3.9313948999999999</c:v>
                </c:pt>
                <c:pt idx="7">
                  <c:v>3.8519247000000001</c:v>
                </c:pt>
                <c:pt idx="8">
                  <c:v>3.4299697999999998</c:v>
                </c:pt>
                <c:pt idx="9">
                  <c:v>3.5113064</c:v>
                </c:pt>
                <c:pt idx="10">
                  <c:v>3.4413808000000001</c:v>
                </c:pt>
                <c:pt idx="11">
                  <c:v>3.5567959</c:v>
                </c:pt>
                <c:pt idx="12">
                  <c:v>3.3797613000000002</c:v>
                </c:pt>
                <c:pt idx="13">
                  <c:v>3.5498200999999998</c:v>
                </c:pt>
                <c:pt idx="14">
                  <c:v>3.5803636000000001</c:v>
                </c:pt>
                <c:pt idx="15">
                  <c:v>3.5653413</c:v>
                </c:pt>
                <c:pt idx="16">
                  <c:v>3.4322070999999998</c:v>
                </c:pt>
                <c:pt idx="17">
                  <c:v>3.5998681000000001</c:v>
                </c:pt>
                <c:pt idx="18">
                  <c:v>3.6944298</c:v>
                </c:pt>
                <c:pt idx="19">
                  <c:v>3.7811670999999998</c:v>
                </c:pt>
                <c:pt idx="20">
                  <c:v>3.6891343000000001</c:v>
                </c:pt>
                <c:pt idx="21">
                  <c:v>3.8091621</c:v>
                </c:pt>
                <c:pt idx="22">
                  <c:v>3.8061275000000001</c:v>
                </c:pt>
                <c:pt idx="23">
                  <c:v>3.7874450999999998</c:v>
                </c:pt>
                <c:pt idx="24">
                  <c:v>3.5785154000000001</c:v>
                </c:pt>
                <c:pt idx="25">
                  <c:v>3.6579894999999998</c:v>
                </c:pt>
                <c:pt idx="26">
                  <c:v>3.5844619999999998</c:v>
                </c:pt>
                <c:pt idx="27">
                  <c:v>3.5919694</c:v>
                </c:pt>
                <c:pt idx="28">
                  <c:v>3.4729296999999999</c:v>
                </c:pt>
                <c:pt idx="29">
                  <c:v>3.6873141</c:v>
                </c:pt>
                <c:pt idx="30">
                  <c:v>3.7390769926320475</c:v>
                </c:pt>
                <c:pt idx="31">
                  <c:v>3.9413681163909051</c:v>
                </c:pt>
                <c:pt idx="32">
                  <c:v>4.8022628697195691</c:v>
                </c:pt>
                <c:pt idx="33">
                  <c:v>5.3856901861275839</c:v>
                </c:pt>
                <c:pt idx="34">
                  <c:v>5.1804601041203515</c:v>
                </c:pt>
                <c:pt idx="35">
                  <c:v>5.1207004814065442</c:v>
                </c:pt>
                <c:pt idx="36">
                  <c:v>4.7968518079072382</c:v>
                </c:pt>
                <c:pt idx="37">
                  <c:v>4.7742649445582277</c:v>
                </c:pt>
                <c:pt idx="38">
                  <c:v>4.4497451847453737</c:v>
                </c:pt>
                <c:pt idx="39">
                  <c:v>4.3142376026667577</c:v>
                </c:pt>
                <c:pt idx="40">
                  <c:v>4.0927570907357502</c:v>
                </c:pt>
              </c:numCache>
            </c:numRef>
          </c:val>
          <c:smooth val="0"/>
          <c:extLst>
            <c:ext xmlns:c16="http://schemas.microsoft.com/office/drawing/2014/chart" uri="{C3380CC4-5D6E-409C-BE32-E72D297353CC}">
              <c16:uniqueId val="{00000001-A4F5-4E2F-9B7A-26630DC6589D}"/>
            </c:ext>
          </c:extLst>
        </c:ser>
        <c:ser>
          <c:idx val="2"/>
          <c:order val="2"/>
          <c:tx>
            <c:strRef>
              <c:f>Grafdata!$A$6</c:f>
              <c:strCache>
                <c:ptCount val="1"/>
                <c:pt idx="0">
                  <c:v>Uppsala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Grafdata!$B$6:$AP$6</c:f>
              <c:numCache>
                <c:formatCode>General</c:formatCode>
                <c:ptCount val="41"/>
                <c:pt idx="0">
                  <c:v>3.8915163000000002</c:v>
                </c:pt>
                <c:pt idx="1">
                  <c:v>4.0815671</c:v>
                </c:pt>
                <c:pt idx="2">
                  <c:v>3.9285538999999998</c:v>
                </c:pt>
                <c:pt idx="3">
                  <c:v>3.9123679999999998</c:v>
                </c:pt>
                <c:pt idx="4">
                  <c:v>3.8345389000000001</c:v>
                </c:pt>
                <c:pt idx="5">
                  <c:v>4.1107399999999998</c:v>
                </c:pt>
                <c:pt idx="6">
                  <c:v>3.8179213000000001</c:v>
                </c:pt>
                <c:pt idx="7">
                  <c:v>3.6765618</c:v>
                </c:pt>
                <c:pt idx="8">
                  <c:v>3.2990547000000001</c:v>
                </c:pt>
                <c:pt idx="9">
                  <c:v>3.4543987</c:v>
                </c:pt>
                <c:pt idx="10">
                  <c:v>3.3082712999999999</c:v>
                </c:pt>
                <c:pt idx="11">
                  <c:v>3.4318857</c:v>
                </c:pt>
                <c:pt idx="12">
                  <c:v>3.3349685</c:v>
                </c:pt>
                <c:pt idx="13">
                  <c:v>3.5345808999999999</c:v>
                </c:pt>
                <c:pt idx="14">
                  <c:v>3.5122021999999999</c:v>
                </c:pt>
                <c:pt idx="15">
                  <c:v>3.4568973999999999</c:v>
                </c:pt>
                <c:pt idx="16">
                  <c:v>3.3632152</c:v>
                </c:pt>
                <c:pt idx="17">
                  <c:v>3.5805799999999999</c:v>
                </c:pt>
                <c:pt idx="18">
                  <c:v>3.6344118999999999</c:v>
                </c:pt>
                <c:pt idx="19">
                  <c:v>3.6578184999999999</c:v>
                </c:pt>
                <c:pt idx="20">
                  <c:v>3.6470254</c:v>
                </c:pt>
                <c:pt idx="21">
                  <c:v>3.8135815000000002</c:v>
                </c:pt>
                <c:pt idx="22">
                  <c:v>3.7751945</c:v>
                </c:pt>
                <c:pt idx="23">
                  <c:v>3.7265895000000002</c:v>
                </c:pt>
                <c:pt idx="24">
                  <c:v>3.5577616000000001</c:v>
                </c:pt>
                <c:pt idx="25">
                  <c:v>3.6536374</c:v>
                </c:pt>
                <c:pt idx="26">
                  <c:v>3.517023</c:v>
                </c:pt>
                <c:pt idx="27">
                  <c:v>3.4812789</c:v>
                </c:pt>
                <c:pt idx="28">
                  <c:v>3.4632871000000001</c:v>
                </c:pt>
                <c:pt idx="29">
                  <c:v>3.7510341</c:v>
                </c:pt>
                <c:pt idx="30">
                  <c:v>3.7894061759544089</c:v>
                </c:pt>
                <c:pt idx="31">
                  <c:v>3.9916817664013706</c:v>
                </c:pt>
                <c:pt idx="32">
                  <c:v>4.9934970017149496</c:v>
                </c:pt>
                <c:pt idx="33">
                  <c:v>5.6561610905716062</c:v>
                </c:pt>
                <c:pt idx="34">
                  <c:v>5.3784576816796283</c:v>
                </c:pt>
                <c:pt idx="35">
                  <c:v>5.2771327402141974</c:v>
                </c:pt>
                <c:pt idx="36">
                  <c:v>4.9922923880687691</c:v>
                </c:pt>
                <c:pt idx="37">
                  <c:v>4.9320888437714423</c:v>
                </c:pt>
                <c:pt idx="38">
                  <c:v>4.5534209639366363</c:v>
                </c:pt>
                <c:pt idx="39">
                  <c:v>4.3877080170283707</c:v>
                </c:pt>
                <c:pt idx="40">
                  <c:v>4.2030759941633269</c:v>
                </c:pt>
              </c:numCache>
            </c:numRef>
          </c:val>
          <c:smooth val="0"/>
          <c:extLst>
            <c:ext xmlns:c16="http://schemas.microsoft.com/office/drawing/2014/chart" uri="{C3380CC4-5D6E-409C-BE32-E72D297353CC}">
              <c16:uniqueId val="{00000002-A4F5-4E2F-9B7A-26630DC6589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Grafdata'!$B$42</c:f>
              <c:strCache>
                <c:ptCount val="1"/>
                <c:pt idx="0">
                  <c:v>Total</c:v>
                </c:pt>
              </c:strCache>
            </c:strRef>
          </c:tx>
          <c:spPr>
            <a:ln w="28575" cap="rnd">
              <a:solidFill>
                <a:schemeClr val="accent1"/>
              </a:solidFill>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Grafdata'!$C$42:$AQ$42</c:f>
              <c:numCache>
                <c:formatCode>General</c:formatCode>
                <c:ptCount val="41"/>
                <c:pt idx="0">
                  <c:v>100</c:v>
                </c:pt>
                <c:pt idx="1">
                  <c:v>106.94790168246762</c:v>
                </c:pt>
                <c:pt idx="2">
                  <c:v>106.67529246039689</c:v>
                </c:pt>
                <c:pt idx="3">
                  <c:v>107.41246106715452</c:v>
                </c:pt>
                <c:pt idx="4">
                  <c:v>105.24562443780152</c:v>
                </c:pt>
                <c:pt idx="5">
                  <c:v>110.44416442895732</c:v>
                </c:pt>
                <c:pt idx="6">
                  <c:v>110.8237886172903</c:v>
                </c:pt>
                <c:pt idx="7">
                  <c:v>110.43087903799442</c:v>
                </c:pt>
                <c:pt idx="8">
                  <c:v>108.84907218597596</c:v>
                </c:pt>
                <c:pt idx="9">
                  <c:v>115.7689656122968</c:v>
                </c:pt>
                <c:pt idx="10">
                  <c:v>115.51332110823898</c:v>
                </c:pt>
                <c:pt idx="11">
                  <c:v>114.76576300987237</c:v>
                </c:pt>
                <c:pt idx="12">
                  <c:v>114.04964838279089</c:v>
                </c:pt>
                <c:pt idx="13">
                  <c:v>121.52955875287125</c:v>
                </c:pt>
                <c:pt idx="14">
                  <c:v>120.75080900133447</c:v>
                </c:pt>
                <c:pt idx="15">
                  <c:v>121.58519983035499</c:v>
                </c:pt>
                <c:pt idx="16">
                  <c:v>120.38950257223439</c:v>
                </c:pt>
                <c:pt idx="17">
                  <c:v>127.80617683073774</c:v>
                </c:pt>
                <c:pt idx="18">
                  <c:v>127.63613871447826</c:v>
                </c:pt>
                <c:pt idx="19">
                  <c:v>128.64120818213689</c:v>
                </c:pt>
                <c:pt idx="20">
                  <c:v>126.49166078030235</c:v>
                </c:pt>
                <c:pt idx="21">
                  <c:v>134.57344371221382</c:v>
                </c:pt>
                <c:pt idx="22">
                  <c:v>133.71286543997039</c:v>
                </c:pt>
                <c:pt idx="23">
                  <c:v>134.51177507582344</c:v>
                </c:pt>
                <c:pt idx="24">
                  <c:v>132.64447353856036</c:v>
                </c:pt>
                <c:pt idx="25">
                  <c:v>143.32294471175649</c:v>
                </c:pt>
                <c:pt idx="26">
                  <c:v>141.45765093252615</c:v>
                </c:pt>
                <c:pt idx="27">
                  <c:v>141.69743191212402</c:v>
                </c:pt>
                <c:pt idx="28">
                  <c:v>140.49888711854803</c:v>
                </c:pt>
                <c:pt idx="29">
                  <c:v>149.05501010939841</c:v>
                </c:pt>
                <c:pt idx="30">
                  <c:v>144.53800230512789</c:v>
                </c:pt>
                <c:pt idx="31">
                  <c:v>144.42367502054293</c:v>
                </c:pt>
                <c:pt idx="32">
                  <c:v>143.71429544210326</c:v>
                </c:pt>
                <c:pt idx="33">
                  <c:v>146.49865194368687</c:v>
                </c:pt>
                <c:pt idx="34">
                  <c:v>145.72657248883812</c:v>
                </c:pt>
                <c:pt idx="35">
                  <c:v>147.54186343682716</c:v>
                </c:pt>
                <c:pt idx="36">
                  <c:v>150.15261952216545</c:v>
                </c:pt>
                <c:pt idx="37">
                  <c:v>156.18168470416509</c:v>
                </c:pt>
                <c:pt idx="38">
                  <c:v>158.17875195640315</c:v>
                </c:pt>
                <c:pt idx="39">
                  <c:v>157.31270636060336</c:v>
                </c:pt>
                <c:pt idx="40">
                  <c:v>160.70681033793383</c:v>
                </c:pt>
              </c:numCache>
            </c:numRef>
          </c:val>
          <c:smooth val="0"/>
          <c:extLst>
            <c:ext xmlns:c16="http://schemas.microsoft.com/office/drawing/2014/chart" uri="{C3380CC4-5D6E-409C-BE32-E72D297353CC}">
              <c16:uniqueId val="{00000000-A225-447A-98FC-A7E729362A0A}"/>
            </c:ext>
          </c:extLst>
        </c:ser>
        <c:ser>
          <c:idx val="1"/>
          <c:order val="1"/>
          <c:tx>
            <c:strRef>
              <c:f>'s4 Grafdata'!$B$43</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Grafdata'!$C$43:$AQ$43</c:f>
              <c:numCache>
                <c:formatCode>General</c:formatCode>
                <c:ptCount val="41"/>
                <c:pt idx="0">
                  <c:v>100</c:v>
                </c:pt>
                <c:pt idx="1">
                  <c:v>106.95388906580547</c:v>
                </c:pt>
                <c:pt idx="2">
                  <c:v>106.13056969174559</c:v>
                </c:pt>
                <c:pt idx="3">
                  <c:v>106.60335840905474</c:v>
                </c:pt>
                <c:pt idx="4">
                  <c:v>104.21027963058432</c:v>
                </c:pt>
                <c:pt idx="5">
                  <c:v>109.23848919370576</c:v>
                </c:pt>
                <c:pt idx="6">
                  <c:v>109.09068536918369</c:v>
                </c:pt>
                <c:pt idx="7">
                  <c:v>108.48744439310509</c:v>
                </c:pt>
                <c:pt idx="8">
                  <c:v>106.6310030537129</c:v>
                </c:pt>
                <c:pt idx="9">
                  <c:v>113.2402521695174</c:v>
                </c:pt>
                <c:pt idx="10">
                  <c:v>112.43962698486982</c:v>
                </c:pt>
                <c:pt idx="11">
                  <c:v>111.62776258321927</c:v>
                </c:pt>
                <c:pt idx="12">
                  <c:v>110.61075261754469</c:v>
                </c:pt>
                <c:pt idx="13">
                  <c:v>117.6036728155859</c:v>
                </c:pt>
                <c:pt idx="14">
                  <c:v>116.07531983805549</c:v>
                </c:pt>
                <c:pt idx="15">
                  <c:v>116.51703280859239</c:v>
                </c:pt>
                <c:pt idx="16">
                  <c:v>114.9485958221572</c:v>
                </c:pt>
                <c:pt idx="17">
                  <c:v>121.6379264369377</c:v>
                </c:pt>
                <c:pt idx="18">
                  <c:v>120.53912560334527</c:v>
                </c:pt>
                <c:pt idx="19">
                  <c:v>120.81963704600356</c:v>
                </c:pt>
                <c:pt idx="20">
                  <c:v>118.27189297883794</c:v>
                </c:pt>
                <c:pt idx="21">
                  <c:v>125.31514110495364</c:v>
                </c:pt>
                <c:pt idx="22">
                  <c:v>123.4949106304003</c:v>
                </c:pt>
                <c:pt idx="23">
                  <c:v>123.73175933206015</c:v>
                </c:pt>
                <c:pt idx="24">
                  <c:v>121.49384825155224</c:v>
                </c:pt>
                <c:pt idx="25">
                  <c:v>130.91815792365935</c:v>
                </c:pt>
                <c:pt idx="26">
                  <c:v>128.16124422844459</c:v>
                </c:pt>
                <c:pt idx="27">
                  <c:v>127.78461259454343</c:v>
                </c:pt>
                <c:pt idx="28">
                  <c:v>126.06997241721612</c:v>
                </c:pt>
                <c:pt idx="29">
                  <c:v>133.28122024227463</c:v>
                </c:pt>
                <c:pt idx="30">
                  <c:v>128.21399827074021</c:v>
                </c:pt>
                <c:pt idx="31">
                  <c:v>127.74531935495358</c:v>
                </c:pt>
                <c:pt idx="32">
                  <c:v>126.68502635509812</c:v>
                </c:pt>
                <c:pt idx="33">
                  <c:v>129.05699630996256</c:v>
                </c:pt>
                <c:pt idx="34">
                  <c:v>127.59590233234997</c:v>
                </c:pt>
                <c:pt idx="35">
                  <c:v>128.93056018456153</c:v>
                </c:pt>
                <c:pt idx="36">
                  <c:v>130.84243080955011</c:v>
                </c:pt>
                <c:pt idx="37">
                  <c:v>135.86347062030853</c:v>
                </c:pt>
                <c:pt idx="38">
                  <c:v>136.54833617630052</c:v>
                </c:pt>
                <c:pt idx="39">
                  <c:v>135.16095105510814</c:v>
                </c:pt>
                <c:pt idx="40">
                  <c:v>137.64643628585401</c:v>
                </c:pt>
              </c:numCache>
            </c:numRef>
          </c:val>
          <c:smooth val="0"/>
          <c:extLst>
            <c:ext xmlns:c16="http://schemas.microsoft.com/office/drawing/2014/chart" uri="{C3380CC4-5D6E-409C-BE32-E72D297353CC}">
              <c16:uniqueId val="{00000001-A225-447A-98FC-A7E729362A0A}"/>
            </c:ext>
          </c:extLst>
        </c:ser>
        <c:ser>
          <c:idx val="2"/>
          <c:order val="2"/>
          <c:tx>
            <c:strRef>
              <c:f>'s4 Grafdata'!$B$44</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Grafdata'!$C$44:$AQ$44</c:f>
              <c:numCache>
                <c:formatCode>General</c:formatCode>
                <c:ptCount val="41"/>
                <c:pt idx="0">
                  <c:v>100</c:v>
                </c:pt>
                <c:pt idx="1">
                  <c:v>105.11030887005408</c:v>
                </c:pt>
                <c:pt idx="2">
                  <c:v>104.42373180949291</c:v>
                </c:pt>
                <c:pt idx="3">
                  <c:v>106.54322727817177</c:v>
                </c:pt>
                <c:pt idx="4">
                  <c:v>108.01524613353315</c:v>
                </c:pt>
                <c:pt idx="5">
                  <c:v>110.57303743295843</c:v>
                </c:pt>
                <c:pt idx="6">
                  <c:v>110.30952509702446</c:v>
                </c:pt>
                <c:pt idx="7">
                  <c:v>110.55973653978903</c:v>
                </c:pt>
                <c:pt idx="8">
                  <c:v>108.97608393881842</c:v>
                </c:pt>
                <c:pt idx="9">
                  <c:v>111.60648594983218</c:v>
                </c:pt>
                <c:pt idx="10">
                  <c:v>108.85275069837347</c:v>
                </c:pt>
                <c:pt idx="11">
                  <c:v>112.53602818568058</c:v>
                </c:pt>
                <c:pt idx="12">
                  <c:v>111.45170650618974</c:v>
                </c:pt>
                <c:pt idx="13">
                  <c:v>115.2817704919442</c:v>
                </c:pt>
                <c:pt idx="14">
                  <c:v>114.41655894328547</c:v>
                </c:pt>
                <c:pt idx="15">
                  <c:v>115.65421447277672</c:v>
                </c:pt>
                <c:pt idx="16">
                  <c:v>115.02694121044223</c:v>
                </c:pt>
                <c:pt idx="17">
                  <c:v>118.29309570741422</c:v>
                </c:pt>
                <c:pt idx="18">
                  <c:v>117.62814932010993</c:v>
                </c:pt>
                <c:pt idx="19">
                  <c:v>119.25894826609773</c:v>
                </c:pt>
                <c:pt idx="20">
                  <c:v>118.67670306123505</c:v>
                </c:pt>
                <c:pt idx="21">
                  <c:v>124.088140467576</c:v>
                </c:pt>
                <c:pt idx="22">
                  <c:v>121.27445935253128</c:v>
                </c:pt>
                <c:pt idx="23">
                  <c:v>124.03127674912038</c:v>
                </c:pt>
                <c:pt idx="24">
                  <c:v>122.04714026389793</c:v>
                </c:pt>
                <c:pt idx="25">
                  <c:v>129.17130941458726</c:v>
                </c:pt>
                <c:pt idx="26">
                  <c:v>131.78139467981265</c:v>
                </c:pt>
                <c:pt idx="27">
                  <c:v>133.89470989053126</c:v>
                </c:pt>
                <c:pt idx="28">
                  <c:v>129.90091071951963</c:v>
                </c:pt>
                <c:pt idx="29">
                  <c:v>134.1964309274542</c:v>
                </c:pt>
                <c:pt idx="30">
                  <c:v>124.44917810115378</c:v>
                </c:pt>
                <c:pt idx="31">
                  <c:v>128.0780497856598</c:v>
                </c:pt>
                <c:pt idx="32">
                  <c:v>135.80051265344119</c:v>
                </c:pt>
                <c:pt idx="33">
                  <c:v>137.52280455982861</c:v>
                </c:pt>
                <c:pt idx="34">
                  <c:v>133.58269144810163</c:v>
                </c:pt>
                <c:pt idx="35">
                  <c:v>137.22592826969944</c:v>
                </c:pt>
                <c:pt idx="36">
                  <c:v>143.14549727779774</c:v>
                </c:pt>
                <c:pt idx="37">
                  <c:v>143.31966361088089</c:v>
                </c:pt>
                <c:pt idx="38">
                  <c:v>144.30342283742044</c:v>
                </c:pt>
                <c:pt idx="39">
                  <c:v>147.0308301278842</c:v>
                </c:pt>
                <c:pt idx="40">
                  <c:v>151.94098431950107</c:v>
                </c:pt>
              </c:numCache>
            </c:numRef>
          </c:val>
          <c:smooth val="0"/>
          <c:extLst>
            <c:ext xmlns:c16="http://schemas.microsoft.com/office/drawing/2014/chart" uri="{C3380CC4-5D6E-409C-BE32-E72D297353CC}">
              <c16:uniqueId val="{00000002-A225-447A-98FC-A7E729362A0A}"/>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Grafdata!$B$33</c:f>
              <c:strCache>
                <c:ptCount val="1"/>
                <c:pt idx="0">
                  <c:v>Privat sektor</c:v>
                </c:pt>
              </c:strCache>
            </c:strRef>
          </c:tx>
          <c:spPr>
            <a:ln w="28575" cap="rnd">
              <a:solidFill>
                <a:schemeClr val="accent1"/>
              </a:solidFill>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Grafdata!$C$33:$AQ$33</c:f>
              <c:numCache>
                <c:formatCode>General</c:formatCode>
                <c:ptCount val="41"/>
                <c:pt idx="0">
                  <c:v>100</c:v>
                </c:pt>
                <c:pt idx="1">
                  <c:v>109.85914849667648</c:v>
                </c:pt>
                <c:pt idx="2">
                  <c:v>107.56115112532477</c:v>
                </c:pt>
                <c:pt idx="3">
                  <c:v>108.54532692318141</c:v>
                </c:pt>
                <c:pt idx="4">
                  <c:v>105.79536299944291</c:v>
                </c:pt>
                <c:pt idx="5">
                  <c:v>112.60734793604354</c:v>
                </c:pt>
                <c:pt idx="6">
                  <c:v>111.2978888368193</c:v>
                </c:pt>
                <c:pt idx="7">
                  <c:v>111.87974942278292</c:v>
                </c:pt>
                <c:pt idx="8">
                  <c:v>109.25721959929797</c:v>
                </c:pt>
                <c:pt idx="9">
                  <c:v>117.81150899655935</c:v>
                </c:pt>
                <c:pt idx="10">
                  <c:v>115.85511981389369</c:v>
                </c:pt>
                <c:pt idx="11">
                  <c:v>116.37971426848959</c:v>
                </c:pt>
                <c:pt idx="12">
                  <c:v>114.79180144320939</c:v>
                </c:pt>
                <c:pt idx="13">
                  <c:v>124.47850774045111</c:v>
                </c:pt>
                <c:pt idx="14">
                  <c:v>121.68553849373635</c:v>
                </c:pt>
                <c:pt idx="15">
                  <c:v>124.695422907636</c:v>
                </c:pt>
                <c:pt idx="16">
                  <c:v>121.71979895439642</c:v>
                </c:pt>
                <c:pt idx="17">
                  <c:v>131.39773329788403</c:v>
                </c:pt>
                <c:pt idx="18">
                  <c:v>129.27826825110714</c:v>
                </c:pt>
                <c:pt idx="19">
                  <c:v>132.58533770362672</c:v>
                </c:pt>
                <c:pt idx="20">
                  <c:v>128.48515418285018</c:v>
                </c:pt>
                <c:pt idx="21">
                  <c:v>138.68939621314914</c:v>
                </c:pt>
                <c:pt idx="22">
                  <c:v>134.95723375179742</c:v>
                </c:pt>
                <c:pt idx="23">
                  <c:v>138.29058374868185</c:v>
                </c:pt>
                <c:pt idx="24">
                  <c:v>134.63825899934523</c:v>
                </c:pt>
                <c:pt idx="25">
                  <c:v>148.48869149688949</c:v>
                </c:pt>
                <c:pt idx="26">
                  <c:v>143.35043632155381</c:v>
                </c:pt>
                <c:pt idx="27">
                  <c:v>145.32041039204219</c:v>
                </c:pt>
                <c:pt idx="28">
                  <c:v>143.18362070838069</c:v>
                </c:pt>
                <c:pt idx="29">
                  <c:v>154.27214041950052</c:v>
                </c:pt>
                <c:pt idx="30">
                  <c:v>148.67379272128076</c:v>
                </c:pt>
                <c:pt idx="31">
                  <c:v>150.35384230579024</c:v>
                </c:pt>
                <c:pt idx="32">
                  <c:v>148.14175094769263</c:v>
                </c:pt>
                <c:pt idx="33">
                  <c:v>151.67559775707031</c:v>
                </c:pt>
                <c:pt idx="34">
                  <c:v>148.19665796703566</c:v>
                </c:pt>
                <c:pt idx="35">
                  <c:v>151.59967415251995</c:v>
                </c:pt>
                <c:pt idx="36">
                  <c:v>155.45433157840066</c:v>
                </c:pt>
                <c:pt idx="37">
                  <c:v>161.70097449651007</c:v>
                </c:pt>
                <c:pt idx="38">
                  <c:v>163.61199096719673</c:v>
                </c:pt>
                <c:pt idx="39">
                  <c:v>164.93765304814821</c:v>
                </c:pt>
                <c:pt idx="40">
                  <c:v>164.54509485634307</c:v>
                </c:pt>
              </c:numCache>
            </c:numRef>
          </c:val>
          <c:smooth val="0"/>
          <c:extLst>
            <c:ext xmlns:c16="http://schemas.microsoft.com/office/drawing/2014/chart" uri="{C3380CC4-5D6E-409C-BE32-E72D297353CC}">
              <c16:uniqueId val="{00000000-5EF9-45E9-8D09-3F4B555701A5}"/>
            </c:ext>
          </c:extLst>
        </c:ser>
        <c:ser>
          <c:idx val="1"/>
          <c:order val="1"/>
          <c:tx>
            <c:strRef>
              <c:f>Grafdata!$B$34</c:f>
              <c:strCache>
                <c:ptCount val="1"/>
                <c:pt idx="0">
                  <c:v>Industri</c:v>
                </c:pt>
              </c:strCache>
            </c:strRef>
          </c:tx>
          <c:spPr>
            <a:ln w="28575" cap="rnd">
              <a:solidFill>
                <a:schemeClr val="accent2"/>
              </a:solidFill>
              <a:prstDash val="sysDot"/>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Grafdata!$C$34:$AQ$34</c:f>
              <c:numCache>
                <c:formatCode>General</c:formatCode>
                <c:ptCount val="41"/>
                <c:pt idx="0">
                  <c:v>100</c:v>
                </c:pt>
                <c:pt idx="1">
                  <c:v>115.76629769924429</c:v>
                </c:pt>
                <c:pt idx="2">
                  <c:v>102.71140655040001</c:v>
                </c:pt>
                <c:pt idx="3">
                  <c:v>100.51843378375133</c:v>
                </c:pt>
                <c:pt idx="4">
                  <c:v>104.26435331213359</c:v>
                </c:pt>
                <c:pt idx="5">
                  <c:v>111.47028991104638</c:v>
                </c:pt>
                <c:pt idx="6">
                  <c:v>102.59066592431614</c:v>
                </c:pt>
                <c:pt idx="7">
                  <c:v>101.86716869956999</c:v>
                </c:pt>
                <c:pt idx="8">
                  <c:v>107.93368162207901</c:v>
                </c:pt>
                <c:pt idx="9">
                  <c:v>114.40899761966345</c:v>
                </c:pt>
                <c:pt idx="10">
                  <c:v>105.84134362335355</c:v>
                </c:pt>
                <c:pt idx="11">
                  <c:v>103.69896599950563</c:v>
                </c:pt>
                <c:pt idx="12">
                  <c:v>112.09249893311274</c:v>
                </c:pt>
                <c:pt idx="13">
                  <c:v>119.57131058420498</c:v>
                </c:pt>
                <c:pt idx="14">
                  <c:v>107.62361363637604</c:v>
                </c:pt>
                <c:pt idx="15">
                  <c:v>108.49045659337699</c:v>
                </c:pt>
                <c:pt idx="16">
                  <c:v>109.00293037465269</c:v>
                </c:pt>
                <c:pt idx="17">
                  <c:v>113.65244622075119</c:v>
                </c:pt>
                <c:pt idx="18">
                  <c:v>105.33614681835307</c:v>
                </c:pt>
                <c:pt idx="19">
                  <c:v>106.87482901720875</c:v>
                </c:pt>
                <c:pt idx="20">
                  <c:v>111.93556729710637</c:v>
                </c:pt>
                <c:pt idx="21">
                  <c:v>122.42227848445627</c:v>
                </c:pt>
                <c:pt idx="22">
                  <c:v>108.11256732835916</c:v>
                </c:pt>
                <c:pt idx="23">
                  <c:v>110.08863203140039</c:v>
                </c:pt>
                <c:pt idx="24">
                  <c:v>117.39843735145131</c:v>
                </c:pt>
                <c:pt idx="25">
                  <c:v>136.50169230697085</c:v>
                </c:pt>
                <c:pt idx="26">
                  <c:v>118.60021690588283</c:v>
                </c:pt>
                <c:pt idx="27">
                  <c:v>116.52278534665122</c:v>
                </c:pt>
                <c:pt idx="28">
                  <c:v>124.99801994148687</c:v>
                </c:pt>
                <c:pt idx="29">
                  <c:v>142.60782857101873</c:v>
                </c:pt>
                <c:pt idx="30">
                  <c:v>119.91152212802648</c:v>
                </c:pt>
                <c:pt idx="31">
                  <c:v>121.79575994786032</c:v>
                </c:pt>
                <c:pt idx="32">
                  <c:v>128.09137360927755</c:v>
                </c:pt>
                <c:pt idx="33">
                  <c:v>137.13234989369502</c:v>
                </c:pt>
                <c:pt idx="34">
                  <c:v>118.30884577557204</c:v>
                </c:pt>
                <c:pt idx="35">
                  <c:v>119.64673595698322</c:v>
                </c:pt>
                <c:pt idx="36">
                  <c:v>136.00135050258442</c:v>
                </c:pt>
                <c:pt idx="37">
                  <c:v>134.18657376418338</c:v>
                </c:pt>
                <c:pt idx="38">
                  <c:v>123.68941627116121</c:v>
                </c:pt>
                <c:pt idx="39">
                  <c:v>122.96344996587881</c:v>
                </c:pt>
                <c:pt idx="40">
                  <c:v>141.38301778575914</c:v>
                </c:pt>
              </c:numCache>
            </c:numRef>
          </c:val>
          <c:smooth val="0"/>
          <c:extLst>
            <c:ext xmlns:c16="http://schemas.microsoft.com/office/drawing/2014/chart" uri="{C3380CC4-5D6E-409C-BE32-E72D297353CC}">
              <c16:uniqueId val="{00000001-5EF9-45E9-8D09-3F4B555701A5}"/>
            </c:ext>
          </c:extLst>
        </c:ser>
        <c:ser>
          <c:idx val="2"/>
          <c:order val="2"/>
          <c:tx>
            <c:strRef>
              <c:f>Grafdata!$B$35</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Grafdata!$C$35:$AQ$35</c:f>
              <c:numCache>
                <c:formatCode>General</c:formatCode>
                <c:ptCount val="41"/>
                <c:pt idx="0">
                  <c:v>100</c:v>
                </c:pt>
                <c:pt idx="1">
                  <c:v>106.66734344872847</c:v>
                </c:pt>
                <c:pt idx="2">
                  <c:v>108.56775047215679</c:v>
                </c:pt>
                <c:pt idx="3">
                  <c:v>110.14812980311227</c:v>
                </c:pt>
                <c:pt idx="4">
                  <c:v>106.66127821263389</c:v>
                </c:pt>
                <c:pt idx="5">
                  <c:v>110.78704539657285</c:v>
                </c:pt>
                <c:pt idx="6">
                  <c:v>112.36197157947998</c:v>
                </c:pt>
                <c:pt idx="7">
                  <c:v>112.98580556013553</c:v>
                </c:pt>
                <c:pt idx="8">
                  <c:v>109.6236205090203</c:v>
                </c:pt>
                <c:pt idx="9">
                  <c:v>117.03862665005846</c:v>
                </c:pt>
                <c:pt idx="10">
                  <c:v>117.96906788092312</c:v>
                </c:pt>
                <c:pt idx="11">
                  <c:v>118.31314957274904</c:v>
                </c:pt>
                <c:pt idx="12">
                  <c:v>114.96261092352489</c:v>
                </c:pt>
                <c:pt idx="13">
                  <c:v>123.55097490530127</c:v>
                </c:pt>
                <c:pt idx="14">
                  <c:v>123.95741817352199</c:v>
                </c:pt>
                <c:pt idx="15">
                  <c:v>127.01553432155994</c:v>
                </c:pt>
                <c:pt idx="16">
                  <c:v>125.03462565782095</c:v>
                </c:pt>
                <c:pt idx="17">
                  <c:v>134.66692571916568</c:v>
                </c:pt>
                <c:pt idx="18">
                  <c:v>134.82000470117384</c:v>
                </c:pt>
                <c:pt idx="19">
                  <c:v>138.27730222141088</c:v>
                </c:pt>
                <c:pt idx="20">
                  <c:v>132.7958294302509</c:v>
                </c:pt>
                <c:pt idx="21">
                  <c:v>141.01894936636336</c:v>
                </c:pt>
                <c:pt idx="22">
                  <c:v>141.12750599418433</c:v>
                </c:pt>
                <c:pt idx="23">
                  <c:v>144.07457148895199</c:v>
                </c:pt>
                <c:pt idx="24">
                  <c:v>138.5144520142515</c:v>
                </c:pt>
                <c:pt idx="25">
                  <c:v>149.45529678593385</c:v>
                </c:pt>
                <c:pt idx="26">
                  <c:v>148.45280578930286</c:v>
                </c:pt>
                <c:pt idx="27">
                  <c:v>151.16501459001827</c:v>
                </c:pt>
                <c:pt idx="28">
                  <c:v>147.5912028638329</c:v>
                </c:pt>
                <c:pt idx="29">
                  <c:v>154.61432793401809</c:v>
                </c:pt>
                <c:pt idx="30">
                  <c:v>154.60176640923979</c:v>
                </c:pt>
                <c:pt idx="31">
                  <c:v>155.61845969995562</c:v>
                </c:pt>
                <c:pt idx="32">
                  <c:v>152.53836652577209</c:v>
                </c:pt>
                <c:pt idx="33">
                  <c:v>151.53911649479849</c:v>
                </c:pt>
                <c:pt idx="34">
                  <c:v>153.68136179533499</c:v>
                </c:pt>
                <c:pt idx="35">
                  <c:v>158.01144329076791</c:v>
                </c:pt>
                <c:pt idx="36">
                  <c:v>160.48520146491057</c:v>
                </c:pt>
                <c:pt idx="37">
                  <c:v>166.84570225868217</c:v>
                </c:pt>
                <c:pt idx="38">
                  <c:v>174.10926039442597</c:v>
                </c:pt>
                <c:pt idx="39">
                  <c:v>174.91899119136829</c:v>
                </c:pt>
                <c:pt idx="40">
                  <c:v>170.83113620854124</c:v>
                </c:pt>
              </c:numCache>
            </c:numRef>
          </c:val>
          <c:smooth val="0"/>
          <c:extLst>
            <c:ext xmlns:c16="http://schemas.microsoft.com/office/drawing/2014/chart" uri="{C3380CC4-5D6E-409C-BE32-E72D297353CC}">
              <c16:uniqueId val="{00000002-5EF9-45E9-8D09-3F4B555701A5}"/>
            </c:ext>
          </c:extLst>
        </c:ser>
        <c:ser>
          <c:idx val="3"/>
          <c:order val="3"/>
          <c:tx>
            <c:strRef>
              <c:f>Grafdata!$B$36</c:f>
              <c:strCache>
                <c:ptCount val="1"/>
                <c:pt idx="0">
                  <c:v>Övrigt</c:v>
                </c:pt>
              </c:strCache>
            </c:strRef>
          </c:tx>
          <c:spPr>
            <a:ln w="28575" cap="rnd">
              <a:solidFill>
                <a:schemeClr val="accent4"/>
              </a:solidFill>
              <a:prstDash val="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Grafdata!$C$36:$AQ$36</c:f>
              <c:numCache>
                <c:formatCode>General</c:formatCode>
                <c:ptCount val="41"/>
                <c:pt idx="0">
                  <c:v>100</c:v>
                </c:pt>
                <c:pt idx="1">
                  <c:v>115.34380637210023</c:v>
                </c:pt>
                <c:pt idx="2">
                  <c:v>110.96488948636046</c:v>
                </c:pt>
                <c:pt idx="3">
                  <c:v>114.48871929232038</c:v>
                </c:pt>
                <c:pt idx="4">
                  <c:v>104.18442168818743</c:v>
                </c:pt>
                <c:pt idx="5">
                  <c:v>123.47963988271135</c:v>
                </c:pt>
                <c:pt idx="6">
                  <c:v>121.04986391607619</c:v>
                </c:pt>
                <c:pt idx="7">
                  <c:v>123.66961074814547</c:v>
                </c:pt>
                <c:pt idx="8">
                  <c:v>109.73691673333668</c:v>
                </c:pt>
                <c:pt idx="9">
                  <c:v>127.44592085116402</c:v>
                </c:pt>
                <c:pt idx="10">
                  <c:v>122.70917122739374</c:v>
                </c:pt>
                <c:pt idx="11">
                  <c:v>128.70186666175695</c:v>
                </c:pt>
                <c:pt idx="12">
                  <c:v>118.59427075036317</c:v>
                </c:pt>
                <c:pt idx="13">
                  <c:v>137.4566912205436</c:v>
                </c:pt>
                <c:pt idx="14">
                  <c:v>134.72341633609761</c:v>
                </c:pt>
                <c:pt idx="15">
                  <c:v>141.18025549004599</c:v>
                </c:pt>
                <c:pt idx="16">
                  <c:v>127.33631810946046</c:v>
                </c:pt>
                <c:pt idx="17">
                  <c:v>145.88018164836873</c:v>
                </c:pt>
                <c:pt idx="18">
                  <c:v>143.27758542413309</c:v>
                </c:pt>
                <c:pt idx="19">
                  <c:v>148.88798985237921</c:v>
                </c:pt>
                <c:pt idx="20">
                  <c:v>135.81011598901884</c:v>
                </c:pt>
                <c:pt idx="21">
                  <c:v>155.23479164174691</c:v>
                </c:pt>
                <c:pt idx="22">
                  <c:v>150.86584074279054</c:v>
                </c:pt>
                <c:pt idx="23">
                  <c:v>158.42444617205487</c:v>
                </c:pt>
                <c:pt idx="24">
                  <c:v>145.27814486272405</c:v>
                </c:pt>
                <c:pt idx="25">
                  <c:v>164.35518931848549</c:v>
                </c:pt>
                <c:pt idx="26">
                  <c:v>160.89118078530663</c:v>
                </c:pt>
                <c:pt idx="27">
                  <c:v>166.18108614614073</c:v>
                </c:pt>
                <c:pt idx="28">
                  <c:v>152.84563803236793</c:v>
                </c:pt>
                <c:pt idx="29">
                  <c:v>172.643182378858</c:v>
                </c:pt>
                <c:pt idx="30">
                  <c:v>169.06526083389394</c:v>
                </c:pt>
                <c:pt idx="31">
                  <c:v>173.64428692925839</c:v>
                </c:pt>
                <c:pt idx="32">
                  <c:v>161.06249272518855</c:v>
                </c:pt>
                <c:pt idx="33">
                  <c:v>177.33976980796987</c:v>
                </c:pt>
                <c:pt idx="34">
                  <c:v>172.69426562649093</c:v>
                </c:pt>
                <c:pt idx="35">
                  <c:v>175.10474120983605</c:v>
                </c:pt>
                <c:pt idx="36">
                  <c:v>164.24098766335393</c:v>
                </c:pt>
                <c:pt idx="37">
                  <c:v>183.78500376744969</c:v>
                </c:pt>
                <c:pt idx="38">
                  <c:v>180.79881105056364</c:v>
                </c:pt>
                <c:pt idx="39">
                  <c:v>188.17826365281655</c:v>
                </c:pt>
                <c:pt idx="40">
                  <c:v>173.55724859456026</c:v>
                </c:pt>
              </c:numCache>
            </c:numRef>
          </c:val>
          <c:smooth val="0"/>
          <c:extLst>
            <c:ext xmlns:c16="http://schemas.microsoft.com/office/drawing/2014/chart" uri="{C3380CC4-5D6E-409C-BE32-E72D297353CC}">
              <c16:uniqueId val="{00000003-5EF9-45E9-8D09-3F4B555701A5}"/>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100.26968577964826</c:v>
                </c:pt>
                <c:pt idx="2">
                  <c:v>100.43604403680061</c:v>
                </c:pt>
                <c:pt idx="3">
                  <c:v>100.62074290292006</c:v>
                </c:pt>
                <c:pt idx="4">
                  <c:v>100.86216627711704</c:v>
                </c:pt>
                <c:pt idx="5">
                  <c:v>101.16705131145339</c:v>
                </c:pt>
                <c:pt idx="6">
                  <c:v>101.37116284505832</c:v>
                </c:pt>
                <c:pt idx="7">
                  <c:v>101.60246472559611</c:v>
                </c:pt>
                <c:pt idx="8">
                  <c:v>101.88963977362329</c:v>
                </c:pt>
                <c:pt idx="9">
                  <c:v>102.25018776789639</c:v>
                </c:pt>
                <c:pt idx="10">
                  <c:v>102.44838195889476</c:v>
                </c:pt>
                <c:pt idx="11">
                  <c:v>102.65861053228126</c:v>
                </c:pt>
                <c:pt idx="12">
                  <c:v>102.92993593084003</c:v>
                </c:pt>
                <c:pt idx="13">
                  <c:v>103.30287566034075</c:v>
                </c:pt>
                <c:pt idx="14">
                  <c:v>103.53790872493774</c:v>
                </c:pt>
                <c:pt idx="15">
                  <c:v>103.79395203442023</c:v>
                </c:pt>
                <c:pt idx="16">
                  <c:v>104.11927975324997</c:v>
                </c:pt>
                <c:pt idx="17">
                  <c:v>104.62471330317416</c:v>
                </c:pt>
                <c:pt idx="18">
                  <c:v>105.05283251524057</c:v>
                </c:pt>
                <c:pt idx="19">
                  <c:v>105.35490076837166</c:v>
                </c:pt>
                <c:pt idx="20">
                  <c:v>105.66146746312907</c:v>
                </c:pt>
                <c:pt idx="21">
                  <c:v>106.0889560525376</c:v>
                </c:pt>
                <c:pt idx="22">
                  <c:v>106.36756514279504</c:v>
                </c:pt>
                <c:pt idx="23">
                  <c:v>106.60346005835783</c:v>
                </c:pt>
                <c:pt idx="24">
                  <c:v>106.90655832849681</c:v>
                </c:pt>
                <c:pt idx="25">
                  <c:v>107.28032837783041</c:v>
                </c:pt>
                <c:pt idx="26">
                  <c:v>107.52310759074187</c:v>
                </c:pt>
                <c:pt idx="27">
                  <c:v>107.7849946701875</c:v>
                </c:pt>
                <c:pt idx="28">
                  <c:v>108.05917889146207</c:v>
                </c:pt>
                <c:pt idx="29">
                  <c:v>108.39822265310099</c:v>
                </c:pt>
                <c:pt idx="30">
                  <c:v>108.54686041356655</c:v>
                </c:pt>
                <c:pt idx="31">
                  <c:v>108.71307152543207</c:v>
                </c:pt>
                <c:pt idx="32">
                  <c:v>108.80752828920691</c:v>
                </c:pt>
                <c:pt idx="33">
                  <c:v>109.02651200716051</c:v>
                </c:pt>
                <c:pt idx="34">
                  <c:v>109.09030999938409</c:v>
                </c:pt>
                <c:pt idx="35">
                  <c:v>109.20078457866944</c:v>
                </c:pt>
                <c:pt idx="36">
                  <c:v>109.40512734058227</c:v>
                </c:pt>
                <c:pt idx="37">
                  <c:v>109.68048872415156</c:v>
                </c:pt>
                <c:pt idx="38">
                  <c:v>109.8578933881947</c:v>
                </c:pt>
                <c:pt idx="39">
                  <c:v>110.02769904921021</c:v>
                </c:pt>
                <c:pt idx="40">
                  <c:v>110.231358636577</c:v>
                </c:pt>
              </c:numCache>
            </c:numRef>
          </c:val>
          <c:smooth val="0"/>
          <c:extLst>
            <c:ext xmlns:c16="http://schemas.microsoft.com/office/drawing/2014/chart" uri="{C3380CC4-5D6E-409C-BE32-E72D297353CC}">
              <c16:uniqueId val="{00000000-3EBC-4CB2-8E6C-29983EB69B29}"/>
            </c:ext>
          </c:extLst>
        </c:ser>
        <c:ser>
          <c:idx val="1"/>
          <c:order val="1"/>
          <c:tx>
            <c:strRef>
              <c:f>Grafdata!$A$24</c:f>
              <c:strCache>
                <c:ptCount val="1"/>
                <c:pt idx="0">
                  <c:v>Uppsala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Grafdata!$B$24:$AP$24</c:f>
              <c:numCache>
                <c:formatCode>General</c:formatCode>
                <c:ptCount val="41"/>
                <c:pt idx="0">
                  <c:v>100</c:v>
                </c:pt>
                <c:pt idx="1">
                  <c:v>100.51888432503786</c:v>
                </c:pt>
                <c:pt idx="2">
                  <c:v>100.76462511270486</c:v>
                </c:pt>
                <c:pt idx="3">
                  <c:v>100.9991690779122</c:v>
                </c:pt>
                <c:pt idx="4">
                  <c:v>101.10936938317295</c:v>
                </c:pt>
                <c:pt idx="5">
                  <c:v>101.59436858760924</c:v>
                </c:pt>
                <c:pt idx="6">
                  <c:v>101.79709000477338</c:v>
                </c:pt>
                <c:pt idx="7">
                  <c:v>102.08585016294323</c:v>
                </c:pt>
                <c:pt idx="8">
                  <c:v>102.2387751854842</c:v>
                </c:pt>
                <c:pt idx="9">
                  <c:v>102.73939101071949</c:v>
                </c:pt>
                <c:pt idx="10">
                  <c:v>102.81688480826915</c:v>
                </c:pt>
                <c:pt idx="11">
                  <c:v>103.1147792163403</c:v>
                </c:pt>
                <c:pt idx="12">
                  <c:v>103.34401942354043</c:v>
                </c:pt>
                <c:pt idx="13">
                  <c:v>104.03380261769922</c:v>
                </c:pt>
                <c:pt idx="14">
                  <c:v>104.35556393680278</c:v>
                </c:pt>
                <c:pt idx="15">
                  <c:v>104.73920243265701</c:v>
                </c:pt>
                <c:pt idx="16">
                  <c:v>105.07687502578216</c:v>
                </c:pt>
                <c:pt idx="17">
                  <c:v>105.89365375889116</c:v>
                </c:pt>
                <c:pt idx="18">
                  <c:v>106.47971901868691</c:v>
                </c:pt>
                <c:pt idx="19">
                  <c:v>106.95587862644454</c:v>
                </c:pt>
                <c:pt idx="20">
                  <c:v>107.3940279684839</c:v>
                </c:pt>
                <c:pt idx="21">
                  <c:v>108.28005020890913</c:v>
                </c:pt>
                <c:pt idx="22">
                  <c:v>108.71849420417111</c:v>
                </c:pt>
                <c:pt idx="23">
                  <c:v>109.18404629591434</c:v>
                </c:pt>
                <c:pt idx="24">
                  <c:v>109.48135139754024</c:v>
                </c:pt>
                <c:pt idx="25">
                  <c:v>110.38092768620611</c:v>
                </c:pt>
                <c:pt idx="26">
                  <c:v>110.89391894679152</c:v>
                </c:pt>
                <c:pt idx="27">
                  <c:v>111.45140284399291</c:v>
                </c:pt>
                <c:pt idx="28">
                  <c:v>111.8412290575222</c:v>
                </c:pt>
                <c:pt idx="29">
                  <c:v>112.73815346718447</c:v>
                </c:pt>
                <c:pt idx="30">
                  <c:v>113.062272012069</c:v>
                </c:pt>
                <c:pt idx="31">
                  <c:v>113.44856238692682</c:v>
                </c:pt>
                <c:pt idx="32">
                  <c:v>113.52104707969191</c:v>
                </c:pt>
                <c:pt idx="33">
                  <c:v>114.21583937863528</c:v>
                </c:pt>
                <c:pt idx="34">
                  <c:v>114.44154374716396</c:v>
                </c:pt>
                <c:pt idx="35">
                  <c:v>114.76477833238062</c:v>
                </c:pt>
                <c:pt idx="36">
                  <c:v>114.9613120318697</c:v>
                </c:pt>
                <c:pt idx="37">
                  <c:v>115.84733427229493</c:v>
                </c:pt>
                <c:pt idx="38">
                  <c:v>116.39568391959503</c:v>
                </c:pt>
                <c:pt idx="39">
                  <c:v>116.75987530275619</c:v>
                </c:pt>
                <c:pt idx="40">
                  <c:v>116.94963197812494</c:v>
                </c:pt>
              </c:numCache>
            </c:numRef>
          </c:val>
          <c:smooth val="0"/>
          <c:extLst>
            <c:ext xmlns:c16="http://schemas.microsoft.com/office/drawing/2014/chart" uri="{C3380CC4-5D6E-409C-BE32-E72D297353CC}">
              <c16:uniqueId val="{00000001-3EBC-4CB2-8E6C-29983EB69B29}"/>
            </c:ext>
          </c:extLst>
        </c:ser>
        <c:ser>
          <c:idx val="2"/>
          <c:order val="2"/>
          <c:tx>
            <c:strRef>
              <c:f>Grafdata!$A$25</c:f>
              <c:strCache>
                <c:ptCount val="1"/>
                <c:pt idx="0">
                  <c:v>Uppsala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Grafdata!$B$25:$AP$25</c:f>
              <c:numCache>
                <c:formatCode>General</c:formatCode>
                <c:ptCount val="41"/>
                <c:pt idx="0">
                  <c:v>100</c:v>
                </c:pt>
                <c:pt idx="1">
                  <c:v>100.80290002696306</c:v>
                </c:pt>
                <c:pt idx="2">
                  <c:v>101.17389176827746</c:v>
                </c:pt>
                <c:pt idx="3">
                  <c:v>101.51043070992741</c:v>
                </c:pt>
                <c:pt idx="4">
                  <c:v>101.50843344617874</c:v>
                </c:pt>
                <c:pt idx="5">
                  <c:v>102.17951406572995</c:v>
                </c:pt>
                <c:pt idx="6">
                  <c:v>102.45913099054296</c:v>
                </c:pt>
                <c:pt idx="7">
                  <c:v>102.83511589122902</c:v>
                </c:pt>
                <c:pt idx="8">
                  <c:v>102.87855637776246</c:v>
                </c:pt>
                <c:pt idx="9">
                  <c:v>103.51668214546072</c:v>
                </c:pt>
                <c:pt idx="10">
                  <c:v>103.53915136263319</c:v>
                </c:pt>
                <c:pt idx="11">
                  <c:v>103.848227927739</c:v>
                </c:pt>
                <c:pt idx="12">
                  <c:v>103.82975323806386</c:v>
                </c:pt>
                <c:pt idx="13">
                  <c:v>104.69556707310984</c:v>
                </c:pt>
                <c:pt idx="14">
                  <c:v>104.91926061296024</c:v>
                </c:pt>
                <c:pt idx="15">
                  <c:v>105.3776326432787</c:v>
                </c:pt>
                <c:pt idx="16">
                  <c:v>105.56088159221866</c:v>
                </c:pt>
                <c:pt idx="17">
                  <c:v>106.52056682345187</c:v>
                </c:pt>
                <c:pt idx="18">
                  <c:v>107.13272816241749</c:v>
                </c:pt>
                <c:pt idx="19">
                  <c:v>107.73340523482828</c:v>
                </c:pt>
                <c:pt idx="20">
                  <c:v>108.12287166581783</c:v>
                </c:pt>
                <c:pt idx="21">
                  <c:v>109.28278258785464</c:v>
                </c:pt>
                <c:pt idx="22">
                  <c:v>109.80656500594186</c:v>
                </c:pt>
                <c:pt idx="23">
                  <c:v>110.41922566084465</c:v>
                </c:pt>
                <c:pt idx="24">
                  <c:v>110.62394519508274</c:v>
                </c:pt>
                <c:pt idx="25">
                  <c:v>111.84327471364232</c:v>
                </c:pt>
                <c:pt idx="26">
                  <c:v>112.42797367606379</c:v>
                </c:pt>
                <c:pt idx="27">
                  <c:v>113.1389995705883</c:v>
                </c:pt>
                <c:pt idx="28">
                  <c:v>113.51049062783986</c:v>
                </c:pt>
                <c:pt idx="29">
                  <c:v>114.82518949039816</c:v>
                </c:pt>
                <c:pt idx="30">
                  <c:v>115.22564087200536</c:v>
                </c:pt>
                <c:pt idx="31">
                  <c:v>115.70598280355912</c:v>
                </c:pt>
                <c:pt idx="32">
                  <c:v>115.51624274743601</c:v>
                </c:pt>
                <c:pt idx="33">
                  <c:v>116.48791156116121</c:v>
                </c:pt>
                <c:pt idx="34">
                  <c:v>116.75953943097956</c:v>
                </c:pt>
                <c:pt idx="35">
                  <c:v>117.03166661673507</c:v>
                </c:pt>
                <c:pt idx="36">
                  <c:v>116.96675554490348</c:v>
                </c:pt>
                <c:pt idx="37">
                  <c:v>118.092712983213</c:v>
                </c:pt>
                <c:pt idx="38">
                  <c:v>118.63546940691253</c:v>
                </c:pt>
                <c:pt idx="39">
                  <c:v>119.12130381377513</c:v>
                </c:pt>
                <c:pt idx="40">
                  <c:v>119.2306540040145</c:v>
                </c:pt>
              </c:numCache>
            </c:numRef>
          </c:val>
          <c:smooth val="0"/>
          <c:extLst>
            <c:ext xmlns:c16="http://schemas.microsoft.com/office/drawing/2014/chart" uri="{C3380CC4-5D6E-409C-BE32-E72D297353CC}">
              <c16:uniqueId val="{00000002-3EBC-4CB2-8E6C-29983EB69B2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70.844730490748191</c:v>
                </c:pt>
                <c:pt idx="2">
                  <c:v>82.316975060337896</c:v>
                </c:pt>
                <c:pt idx="3">
                  <c:v>118.29444891391795</c:v>
                </c:pt>
                <c:pt idx="4">
                  <c:v>125.87288817377313</c:v>
                </c:pt>
                <c:pt idx="5">
                  <c:v>104.79485116653258</c:v>
                </c:pt>
                <c:pt idx="6">
                  <c:v>141.80209171359613</c:v>
                </c:pt>
                <c:pt idx="7">
                  <c:v>140.45052292839904</c:v>
                </c:pt>
                <c:pt idx="8">
                  <c:v>148.46339501206756</c:v>
                </c:pt>
                <c:pt idx="9">
                  <c:v>124.87530168946098</c:v>
                </c:pt>
                <c:pt idx="10">
                  <c:v>178.42316975060339</c:v>
                </c:pt>
                <c:pt idx="11">
                  <c:v>182.02735317779565</c:v>
                </c:pt>
                <c:pt idx="12">
                  <c:v>212.71118262268703</c:v>
                </c:pt>
                <c:pt idx="13">
                  <c:v>189.42880128720836</c:v>
                </c:pt>
                <c:pt idx="14">
                  <c:v>189.63797264682219</c:v>
                </c:pt>
                <c:pt idx="15">
                  <c:v>239.45293644408687</c:v>
                </c:pt>
                <c:pt idx="16">
                  <c:v>266.72566371681415</c:v>
                </c:pt>
                <c:pt idx="17">
                  <c:v>235.91311343523734</c:v>
                </c:pt>
                <c:pt idx="18">
                  <c:v>242.02735317779565</c:v>
                </c:pt>
                <c:pt idx="19">
                  <c:v>273.08125502815767</c:v>
                </c:pt>
                <c:pt idx="20">
                  <c:v>284.98793242156074</c:v>
                </c:pt>
                <c:pt idx="21">
                  <c:v>204.55349959774739</c:v>
                </c:pt>
                <c:pt idx="22">
                  <c:v>263.57200321802094</c:v>
                </c:pt>
                <c:pt idx="23">
                  <c:v>221.86645213193887</c:v>
                </c:pt>
                <c:pt idx="24">
                  <c:v>231.21480289621883</c:v>
                </c:pt>
                <c:pt idx="25">
                  <c:v>177.58648431214803</c:v>
                </c:pt>
                <c:pt idx="26">
                  <c:v>221.11021721641191</c:v>
                </c:pt>
                <c:pt idx="27">
                  <c:v>187.03137570394208</c:v>
                </c:pt>
                <c:pt idx="28">
                  <c:v>203.44328238133548</c:v>
                </c:pt>
                <c:pt idx="29">
                  <c:v>143.13757039420756</c:v>
                </c:pt>
                <c:pt idx="30">
                  <c:v>226.87047465808527</c:v>
                </c:pt>
                <c:pt idx="31">
                  <c:v>190.7481898632341</c:v>
                </c:pt>
                <c:pt idx="32">
                  <c:v>201.19066773934031</c:v>
                </c:pt>
                <c:pt idx="33">
                  <c:v>165.29364440868866</c:v>
                </c:pt>
                <c:pt idx="34">
                  <c:v>206.79002413515687</c:v>
                </c:pt>
                <c:pt idx="35">
                  <c:v>247.9646017699115</c:v>
                </c:pt>
                <c:pt idx="36">
                  <c:v>236.18664521319388</c:v>
                </c:pt>
                <c:pt idx="37">
                  <c:v>177.71520514883346</c:v>
                </c:pt>
                <c:pt idx="38">
                  <c:v>248.52775543041031</c:v>
                </c:pt>
                <c:pt idx="39">
                  <c:v>220.37007240547064</c:v>
                </c:pt>
                <c:pt idx="40">
                  <c:v>204.05470635559132</c:v>
                </c:pt>
              </c:numCache>
            </c:numRef>
          </c:val>
          <c:smooth val="0"/>
          <c:extLst>
            <c:ext xmlns:c16="http://schemas.microsoft.com/office/drawing/2014/chart" uri="{C3380CC4-5D6E-409C-BE32-E72D297353CC}">
              <c16:uniqueId val="{00000000-2494-44D5-9D11-EDA16FEEF867}"/>
            </c:ext>
          </c:extLst>
        </c:ser>
        <c:ser>
          <c:idx val="1"/>
          <c:order val="1"/>
          <c:tx>
            <c:strRef>
              <c:f>Grafdata!$A$24</c:f>
              <c:strCache>
                <c:ptCount val="1"/>
                <c:pt idx="0">
                  <c:v>Uppsala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Grafdata!$B$24:$AP$24</c:f>
              <c:numCache>
                <c:formatCode>General</c:formatCode>
                <c:ptCount val="41"/>
                <c:pt idx="0">
                  <c:v>100</c:v>
                </c:pt>
                <c:pt idx="1">
                  <c:v>124.20749279538904</c:v>
                </c:pt>
                <c:pt idx="2">
                  <c:v>93.659942363112393</c:v>
                </c:pt>
                <c:pt idx="3">
                  <c:v>199.71181556195967</c:v>
                </c:pt>
                <c:pt idx="4">
                  <c:v>117.86743515850144</c:v>
                </c:pt>
                <c:pt idx="5">
                  <c:v>126.22478386167147</c:v>
                </c:pt>
                <c:pt idx="6">
                  <c:v>93.948126801152739</c:v>
                </c:pt>
                <c:pt idx="7">
                  <c:v>279.25072046109511</c:v>
                </c:pt>
                <c:pt idx="8">
                  <c:v>160.23054755043228</c:v>
                </c:pt>
                <c:pt idx="9">
                  <c:v>111.52737752161383</c:v>
                </c:pt>
                <c:pt idx="10">
                  <c:v>223.63112391930835</c:v>
                </c:pt>
                <c:pt idx="11">
                  <c:v>344.95677233429393</c:v>
                </c:pt>
                <c:pt idx="12">
                  <c:v>247.55043227665706</c:v>
                </c:pt>
                <c:pt idx="13">
                  <c:v>140.34582132564842</c:v>
                </c:pt>
                <c:pt idx="14">
                  <c:v>212.10374639769452</c:v>
                </c:pt>
                <c:pt idx="15">
                  <c:v>408.64553314121036</c:v>
                </c:pt>
                <c:pt idx="16">
                  <c:v>368.58789625360231</c:v>
                </c:pt>
                <c:pt idx="17">
                  <c:v>272.04610951008647</c:v>
                </c:pt>
                <c:pt idx="18">
                  <c:v>182.9971181556196</c:v>
                </c:pt>
                <c:pt idx="19">
                  <c:v>326.80115273775215</c:v>
                </c:pt>
                <c:pt idx="20">
                  <c:v>470.31700288184436</c:v>
                </c:pt>
                <c:pt idx="21">
                  <c:v>165.12968299711815</c:v>
                </c:pt>
                <c:pt idx="22">
                  <c:v>346.39769452449571</c:v>
                </c:pt>
                <c:pt idx="23">
                  <c:v>299.42363112391934</c:v>
                </c:pt>
                <c:pt idx="24">
                  <c:v>228.53025936599423</c:v>
                </c:pt>
                <c:pt idx="25">
                  <c:v>92.507204610951007</c:v>
                </c:pt>
                <c:pt idx="26">
                  <c:v>280.4034582132565</c:v>
                </c:pt>
                <c:pt idx="27">
                  <c:v>256.48414985590779</c:v>
                </c:pt>
                <c:pt idx="28">
                  <c:v>128.53025936599423</c:v>
                </c:pt>
                <c:pt idx="29">
                  <c:v>119.59654178674351</c:v>
                </c:pt>
                <c:pt idx="30">
                  <c:v>234.87031700288185</c:v>
                </c:pt>
                <c:pt idx="31">
                  <c:v>207.49279538904898</c:v>
                </c:pt>
                <c:pt idx="32">
                  <c:v>211.2391930835735</c:v>
                </c:pt>
                <c:pt idx="33">
                  <c:v>118.44380403458213</c:v>
                </c:pt>
                <c:pt idx="34">
                  <c:v>212.39193083573488</c:v>
                </c:pt>
                <c:pt idx="35">
                  <c:v>230.2593659942363</c:v>
                </c:pt>
                <c:pt idx="36">
                  <c:v>391.9308357348703</c:v>
                </c:pt>
                <c:pt idx="37">
                  <c:v>206.05187319884726</c:v>
                </c:pt>
                <c:pt idx="38">
                  <c:v>422.47838616714699</c:v>
                </c:pt>
                <c:pt idx="39">
                  <c:v>231.41210374639769</c:v>
                </c:pt>
                <c:pt idx="40">
                  <c:v>247.55043227665706</c:v>
                </c:pt>
              </c:numCache>
            </c:numRef>
          </c:val>
          <c:smooth val="0"/>
          <c:extLst>
            <c:ext xmlns:c16="http://schemas.microsoft.com/office/drawing/2014/chart" uri="{C3380CC4-5D6E-409C-BE32-E72D297353CC}">
              <c16:uniqueId val="{00000001-2494-44D5-9D11-EDA16FEEF867}"/>
            </c:ext>
          </c:extLst>
        </c:ser>
        <c:ser>
          <c:idx val="2"/>
          <c:order val="2"/>
          <c:tx>
            <c:strRef>
              <c:f>Grafdata!$A$25</c:f>
              <c:strCache>
                <c:ptCount val="1"/>
                <c:pt idx="0">
                  <c:v>Uppsala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Grafdata!$B$25:$AP$25</c:f>
              <c:numCache>
                <c:formatCode>General</c:formatCode>
                <c:ptCount val="41"/>
                <c:pt idx="0">
                  <c:v>100</c:v>
                </c:pt>
                <c:pt idx="1">
                  <c:v>163.72093023255815</c:v>
                </c:pt>
                <c:pt idx="2">
                  <c:v>68.372093023255815</c:v>
                </c:pt>
                <c:pt idx="3">
                  <c:v>288.83720930232556</c:v>
                </c:pt>
                <c:pt idx="4">
                  <c:v>160.46511627906978</c:v>
                </c:pt>
                <c:pt idx="5">
                  <c:v>146.97674418604652</c:v>
                </c:pt>
                <c:pt idx="6">
                  <c:v>22.790697674418606</c:v>
                </c:pt>
                <c:pt idx="7">
                  <c:v>216.74418604651163</c:v>
                </c:pt>
                <c:pt idx="8">
                  <c:v>208.83720930232559</c:v>
                </c:pt>
                <c:pt idx="9">
                  <c:v>133.95348837209303</c:v>
                </c:pt>
                <c:pt idx="10">
                  <c:v>299.53488372093022</c:v>
                </c:pt>
                <c:pt idx="11">
                  <c:v>518.60465116279067</c:v>
                </c:pt>
                <c:pt idx="12">
                  <c:v>353.48837209302326</c:v>
                </c:pt>
                <c:pt idx="13">
                  <c:v>14.418604651162791</c:v>
                </c:pt>
                <c:pt idx="14">
                  <c:v>268.83720930232556</c:v>
                </c:pt>
                <c:pt idx="15">
                  <c:v>606.04651162790697</c:v>
                </c:pt>
                <c:pt idx="16">
                  <c:v>431.16279069767444</c:v>
                </c:pt>
                <c:pt idx="17">
                  <c:v>314.88372093023258</c:v>
                </c:pt>
                <c:pt idx="18">
                  <c:v>145.11627906976744</c:v>
                </c:pt>
                <c:pt idx="19">
                  <c:v>426.97674418604652</c:v>
                </c:pt>
                <c:pt idx="20">
                  <c:v>605.58139534883719</c:v>
                </c:pt>
                <c:pt idx="21">
                  <c:v>104.65116279069767</c:v>
                </c:pt>
                <c:pt idx="22">
                  <c:v>443.72093023255815</c:v>
                </c:pt>
                <c:pt idx="23">
                  <c:v>285.11627906976742</c:v>
                </c:pt>
                <c:pt idx="24">
                  <c:v>108.83720930232558</c:v>
                </c:pt>
                <c:pt idx="25">
                  <c:v>27.906976744186046</c:v>
                </c:pt>
                <c:pt idx="26">
                  <c:v>393.02325581395348</c:v>
                </c:pt>
                <c:pt idx="27">
                  <c:v>381.39534883720933</c:v>
                </c:pt>
                <c:pt idx="28">
                  <c:v>150.69767441860466</c:v>
                </c:pt>
                <c:pt idx="29">
                  <c:v>88.837209302325576</c:v>
                </c:pt>
                <c:pt idx="30">
                  <c:v>312.09302325581393</c:v>
                </c:pt>
                <c:pt idx="31">
                  <c:v>222.32558139534885</c:v>
                </c:pt>
                <c:pt idx="32">
                  <c:v>228.37209302325581</c:v>
                </c:pt>
                <c:pt idx="33">
                  <c:v>80.930232558139537</c:v>
                </c:pt>
                <c:pt idx="34">
                  <c:v>198.6046511627907</c:v>
                </c:pt>
                <c:pt idx="35">
                  <c:v>247.44186046511629</c:v>
                </c:pt>
                <c:pt idx="36">
                  <c:v>564.65116279069764</c:v>
                </c:pt>
                <c:pt idx="37">
                  <c:v>178.13953488372093</c:v>
                </c:pt>
                <c:pt idx="38">
                  <c:v>488.83720930232556</c:v>
                </c:pt>
                <c:pt idx="39">
                  <c:v>168.37209302325581</c:v>
                </c:pt>
                <c:pt idx="40">
                  <c:v>180</c:v>
                </c:pt>
              </c:numCache>
            </c:numRef>
          </c:val>
          <c:smooth val="0"/>
          <c:extLst>
            <c:ext xmlns:c16="http://schemas.microsoft.com/office/drawing/2014/chart" uri="{C3380CC4-5D6E-409C-BE32-E72D297353CC}">
              <c16:uniqueId val="{00000002-2494-44D5-9D11-EDA16FEEF86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Grafdata!$B$21:$L$21</c:f>
              <c:numCache>
                <c:formatCode>General</c:formatCode>
                <c:ptCount val="11"/>
                <c:pt idx="0">
                  <c:v>100</c:v>
                </c:pt>
                <c:pt idx="1">
                  <c:v>102.90416653087905</c:v>
                </c:pt>
                <c:pt idx="2">
                  <c:v>109.27137781216156</c:v>
                </c:pt>
                <c:pt idx="3">
                  <c:v>116.79258311501046</c:v>
                </c:pt>
                <c:pt idx="4">
                  <c:v>121.35462199797192</c:v>
                </c:pt>
                <c:pt idx="5">
                  <c:v>126.20081123065144</c:v>
                </c:pt>
                <c:pt idx="6">
                  <c:v>130.55386706604756</c:v>
                </c:pt>
                <c:pt idx="7">
                  <c:v>137.30258251518342</c:v>
                </c:pt>
                <c:pt idx="8">
                  <c:v>43.828818808308974</c:v>
                </c:pt>
                <c:pt idx="9">
                  <c:v>77.189392318529883</c:v>
                </c:pt>
                <c:pt idx="10">
                  <c:v>143.55718453466409</c:v>
                </c:pt>
              </c:numCache>
            </c:numRef>
          </c:val>
          <c:smooth val="0"/>
          <c:extLst>
            <c:ext xmlns:c16="http://schemas.microsoft.com/office/drawing/2014/chart" uri="{C3380CC4-5D6E-409C-BE32-E72D297353CC}">
              <c16:uniqueId val="{00000000-CE8D-470F-BC44-F13BCF453D8F}"/>
            </c:ext>
          </c:extLst>
        </c:ser>
        <c:ser>
          <c:idx val="1"/>
          <c:order val="1"/>
          <c:tx>
            <c:strRef>
              <c:f>Grafdata!$A$22</c:f>
              <c:strCache>
                <c:ptCount val="1"/>
                <c:pt idx="0">
                  <c:v>Uppsala län</c:v>
                </c:pt>
              </c:strCache>
            </c:strRef>
          </c:tx>
          <c:spPr>
            <a:ln w="28575" cap="rnd">
              <a:solidFill>
                <a:schemeClr val="accent2"/>
              </a:solidFill>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Grafdata!$B$22:$L$22</c:f>
              <c:numCache>
                <c:formatCode>General</c:formatCode>
                <c:ptCount val="11"/>
                <c:pt idx="0">
                  <c:v>100</c:v>
                </c:pt>
                <c:pt idx="1">
                  <c:v>98.182798411308795</c:v>
                </c:pt>
                <c:pt idx="2">
                  <c:v>103.52657793341544</c:v>
                </c:pt>
                <c:pt idx="3">
                  <c:v>109.95058834003531</c:v>
                </c:pt>
                <c:pt idx="4">
                  <c:v>113.6764945914264</c:v>
                </c:pt>
                <c:pt idx="5">
                  <c:v>98.118498953897287</c:v>
                </c:pt>
                <c:pt idx="6">
                  <c:v>106.36020556041923</c:v>
                </c:pt>
                <c:pt idx="7">
                  <c:v>107.97412194144792</c:v>
                </c:pt>
                <c:pt idx="8">
                  <c:v>35.021441395990685</c:v>
                </c:pt>
                <c:pt idx="9">
                  <c:v>53.224617789186809</c:v>
                </c:pt>
                <c:pt idx="10">
                  <c:v>116.66543013863952</c:v>
                </c:pt>
              </c:numCache>
            </c:numRef>
          </c:val>
          <c:smooth val="0"/>
          <c:extLst>
            <c:ext xmlns:c16="http://schemas.microsoft.com/office/drawing/2014/chart" uri="{C3380CC4-5D6E-409C-BE32-E72D297353CC}">
              <c16:uniqueId val="{00000001-CE8D-470F-BC44-F13BCF453D8F}"/>
            </c:ext>
          </c:extLst>
        </c:ser>
        <c:ser>
          <c:idx val="2"/>
          <c:order val="2"/>
          <c:tx>
            <c:strRef>
              <c:f>Grafdata!$A$23</c:f>
              <c:strCache>
                <c:ptCount val="1"/>
                <c:pt idx="0">
                  <c:v>Uppsala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Grafdata!$B$23:$L$23</c:f>
              <c:numCache>
                <c:formatCode>General</c:formatCode>
                <c:ptCount val="11"/>
                <c:pt idx="0">
                  <c:v>100</c:v>
                </c:pt>
                <c:pt idx="1">
                  <c:v>102.72382191408597</c:v>
                </c:pt>
                <c:pt idx="2">
                  <c:v>115.32438018230174</c:v>
                </c:pt>
                <c:pt idx="3">
                  <c:v>119.02558317620031</c:v>
                </c:pt>
                <c:pt idx="4">
                  <c:v>121.48426885802037</c:v>
                </c:pt>
                <c:pt idx="5">
                  <c:v>122.61315635627064</c:v>
                </c:pt>
                <c:pt idx="6">
                  <c:v>131.95715003252448</c:v>
                </c:pt>
                <c:pt idx="7">
                  <c:v>129.086762126689</c:v>
                </c:pt>
                <c:pt idx="8">
                  <c:v>39.121592134840711</c:v>
                </c:pt>
                <c:pt idx="9">
                  <c:v>65.057185438915738</c:v>
                </c:pt>
                <c:pt idx="10">
                  <c:v>143.77876769290307</c:v>
                </c:pt>
              </c:numCache>
            </c:numRef>
          </c:val>
          <c:smooth val="0"/>
          <c:extLst>
            <c:ext xmlns:c16="http://schemas.microsoft.com/office/drawing/2014/chart" uri="{C3380CC4-5D6E-409C-BE32-E72D297353CC}">
              <c16:uniqueId val="{00000002-CE8D-470F-BC44-F13BCF453D8F}"/>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2022-10-05</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05/10/2022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10/5/2022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10/5/2022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10/5/2022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10/5/2022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10/5/2022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10/5/2022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10/5/2022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10/5/2022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10/5/2022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10/5/2022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10/5/2022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5" Type="http://schemas.openxmlformats.org/officeDocument/2006/relationships/image" Target="../media/image8.png"/><Relationship Id="rId4" Type="http://schemas.openxmlformats.org/officeDocument/2006/relationships/image" Target="../media/image8.svg"/><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9.jpg"/><Relationship Id="rId1" Type="http://schemas.openxmlformats.org/officeDocument/2006/relationships/slideLayout" Target="../slideLayouts/slideLayout11.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rotWithShape="1">
          <a:blip r:embed="rId2"/>
          <a:srcRect l="2235" t="9873" b="7638"/>
          <a:stretch/>
        </p:blipFill>
        <p:spPr>
          <a:xfrm>
            <a:off x="0" y="-1"/>
            <a:ext cx="12192000" cy="6858001"/>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en-GB" sz="3200" dirty="0" err="1">
                <a:solidFill>
                  <a:schemeClr val="bg1"/>
                </a:solidFill>
              </a:rPr>
              <a:t>Uppsalakonjunkturen</a:t>
            </a:r>
            <a:r>
              <a:rPr lang="sv-SE" sz="3200" dirty="0">
                <a:solidFill>
                  <a:schemeClr val="bg1"/>
                </a:solidFill>
                <a:latin typeface="+mj-lt"/>
              </a:rPr>
              <a:t> </a:t>
            </a:r>
          </a:p>
          <a:p>
            <a:r>
              <a:rPr lang="sv-SE" sz="2000" dirty="0">
                <a:solidFill>
                  <a:schemeClr val="bg1"/>
                </a:solidFill>
                <a:latin typeface="+mj-lt"/>
              </a:rPr>
              <a:t>Uppsala län, 2022 </a:t>
            </a:r>
            <a:r>
              <a:rPr lang="sv-SE" sz="2000" dirty="0" smtClean="0">
                <a:solidFill>
                  <a:schemeClr val="bg1"/>
                </a:solidFill>
                <a:latin typeface="+mj-lt"/>
              </a:rPr>
              <a:t>kv2</a:t>
            </a:r>
          </a:p>
          <a:p>
            <a:endParaRPr lang="sv-SE" sz="2000" dirty="0">
              <a:solidFill>
                <a:schemeClr val="bg1"/>
              </a:solidFill>
              <a:latin typeface="+mj-lt"/>
            </a:endParaRPr>
          </a:p>
          <a:p>
            <a:r>
              <a:rPr lang="sv-SE" sz="2000" dirty="0" smtClean="0">
                <a:solidFill>
                  <a:schemeClr val="bg1"/>
                </a:solidFill>
                <a:latin typeface="+mj-lt"/>
              </a:rPr>
              <a:t>September 2022</a:t>
            </a:r>
            <a:br>
              <a:rPr lang="sv-SE" sz="2000" dirty="0" smtClean="0">
                <a:solidFill>
                  <a:schemeClr val="bg1"/>
                </a:solidFill>
                <a:latin typeface="+mj-lt"/>
              </a:rPr>
            </a:br>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334963" y="333375"/>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byggnad&#10;&#10;Automatiskt genererad beskrivning">
            <a:extLst>
              <a:ext uri="{FF2B5EF4-FFF2-40B4-BE49-F238E27FC236}">
                <a16:creationId xmlns:a16="http://schemas.microsoft.com/office/drawing/2014/main" id="{B0583737-C664-4945-B440-0DD36D71B755}"/>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Uppsala län och Uppsala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2 jämförs med kvartal 2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extLst>
                    <a:ext uri="{A12FA001-AC4F-418D-AE19-62706E023703}">
                      <ahyp:hlinkClr xmlns:ahyp="http://schemas.microsoft.com/office/drawing/2018/hyperlinkcolor" xmlns="" val="tx"/>
                    </a:ext>
                  </a:extLst>
                </a:hlinkClick>
              </a:rPr>
              <a:t>https://stockholmbusinessalliance.se/material/?cat=konjunkturrapporter</a:t>
            </a:r>
            <a:endParaRPr lang="sv-SE" sz="1100" u="sng" dirty="0"/>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himmel, utomhus, byggnad&#10;&#10;Automatiskt genererad beskrivning">
            <a:extLst>
              <a:ext uri="{FF2B5EF4-FFF2-40B4-BE49-F238E27FC236}">
                <a16:creationId xmlns:a16="http://schemas.microsoft.com/office/drawing/2014/main" id="{6594C673-9A22-47B8-A1AF-D80441D2CEE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1" y="1382671"/>
            <a:ext cx="5341906" cy="5443571"/>
          </a:xfrm>
        </p:spPr>
        <p:txBody>
          <a:bodyPr/>
          <a:lstStyle/>
          <a:p>
            <a:pPr>
              <a:lnSpc>
                <a:spcPct val="107000"/>
              </a:lnSpc>
              <a:spcAft>
                <a:spcPts val="800"/>
              </a:spcAft>
            </a:pPr>
            <a:r>
              <a:rPr lang="sv-SE" sz="1200" b="1" dirty="0">
                <a:solidFill>
                  <a:srgbClr val="000000"/>
                </a:solidFill>
                <a:ea typeface="Times New Roman" panose="02020603050405020304" pitchFamily="18" charset="0"/>
                <a:cs typeface="Times New Roman" panose="02020603050405020304" pitchFamily="18" charset="0"/>
              </a:rPr>
              <a:t>Det andra kvartalet 2022 bjuder på blandad utveckling för Uppsala län</a:t>
            </a:r>
            <a:r>
              <a:rPr lang="sv-SE" sz="1200" b="1" dirty="0">
                <a:effectLst/>
                <a:ea typeface="Minion Pro" panose="02040503050201020203" pitchFamily="18" charset="0"/>
                <a:cs typeface="Times New Roman" panose="02020603050405020304" pitchFamily="18" charset="0"/>
              </a:rPr>
              <a:t>. Arbetsmarknaden stärks med fler lediga jobb, minskad arbetslöshet och ökad sysselsättning. </a:t>
            </a:r>
            <a:r>
              <a:rPr lang="sv-SE" sz="1200" b="1" dirty="0">
                <a:ea typeface="Minion Pro" panose="02040503050201020203" pitchFamily="18" charset="0"/>
                <a:cs typeface="Times New Roman" panose="02020603050405020304" pitchFamily="18" charset="0"/>
              </a:rPr>
              <a:t>N</a:t>
            </a:r>
            <a:r>
              <a:rPr lang="sv-SE" sz="1200" b="1" dirty="0">
                <a:effectLst/>
                <a:ea typeface="Minion Pro" panose="02040503050201020203" pitchFamily="18" charset="0"/>
                <a:cs typeface="Times New Roman" panose="02020603050405020304" pitchFamily="18" charset="0"/>
              </a:rPr>
              <a:t>yföretagandet stiger, men det gör också företagskonkurserna. Det återstår däremot att se hur inflationen och stigande räntor kommer att påverka den lokala ekonomin framöver.</a:t>
            </a:r>
            <a:endParaRPr lang="sv-SE" sz="1200" dirty="0">
              <a:effectLst/>
              <a:ea typeface="Minion Pro" panose="02040503050201020203" pitchFamily="18" charset="0"/>
              <a:cs typeface="Times New Roman" panose="02020603050405020304" pitchFamily="18" charset="0"/>
            </a:endParaRPr>
          </a:p>
          <a:p>
            <a:pPr>
              <a:lnSpc>
                <a:spcPct val="107000"/>
              </a:lnSpc>
              <a:spcAft>
                <a:spcPts val="800"/>
              </a:spcAft>
            </a:pPr>
            <a:r>
              <a:rPr lang="sv-SE" sz="1200" dirty="0">
                <a:effectLst/>
                <a:ea typeface="Minion Pro" panose="02040503050201020203" pitchFamily="18" charset="0"/>
                <a:cs typeface="Times New Roman" panose="02020603050405020304" pitchFamily="18" charset="0"/>
              </a:rPr>
              <a:t>Nyföretagande ökar med 2 procent under kvartalet samtidigt som företagskonkurserna ökar med 56 procent. Överlag skapas det nästan 7,2 företag per konkurs och länet har med andra ord ett nettotillskott av företag. För Uppsala län ökar lönesumman i privat sektor med 5,8 procent första kvartalet jämfört med 2021. </a:t>
            </a:r>
          </a:p>
          <a:p>
            <a:pPr>
              <a:lnSpc>
                <a:spcPct val="107000"/>
              </a:lnSpc>
              <a:spcAft>
                <a:spcPts val="800"/>
              </a:spcAft>
            </a:pPr>
            <a:r>
              <a:rPr lang="sv-SE" sz="1200" dirty="0">
                <a:effectLst/>
                <a:ea typeface="Minion Pro" panose="02040503050201020203" pitchFamily="18" charset="0"/>
                <a:cs typeface="Times New Roman" panose="02020603050405020304" pitchFamily="18" charset="0"/>
              </a:rPr>
              <a:t>I likhet med stora delar av Stockholmsregionen stärks arbetsmarknaden under kvartalet. Arbetslösheten sjunker med 0,7 procentenheter eller 1 800 personer samtidigt som sysselsättningen ökar med 6,3 procent eller 11 700 personer. </a:t>
            </a:r>
            <a:r>
              <a:rPr lang="sv-SE" sz="1200" dirty="0">
                <a:ea typeface="Minion Pro" panose="02040503050201020203" pitchFamily="18" charset="0"/>
                <a:cs typeface="Times New Roman" panose="02020603050405020304" pitchFamily="18" charset="0"/>
              </a:rPr>
              <a:t>Antalet lediga jobb ökar med 76 procent. Däremot mer än fördubblas varslen</a:t>
            </a:r>
            <a:r>
              <a:rPr lang="sv-SE" sz="1200" dirty="0">
                <a:effectLst/>
                <a:ea typeface="Minion Pro" panose="02040503050201020203" pitchFamily="18" charset="0"/>
                <a:cs typeface="Times New Roman" panose="02020603050405020304" pitchFamily="18" charset="0"/>
              </a:rPr>
              <a:t>.</a:t>
            </a:r>
          </a:p>
          <a:p>
            <a:pPr>
              <a:lnSpc>
                <a:spcPct val="107000"/>
              </a:lnSpc>
              <a:spcAft>
                <a:spcPts val="800"/>
              </a:spcAft>
            </a:pPr>
            <a:r>
              <a:rPr lang="sv-SE" sz="1200" dirty="0">
                <a:effectLst/>
                <a:ea typeface="Minion Pro" panose="02040503050201020203" pitchFamily="18" charset="0"/>
                <a:cs typeface="Times New Roman" panose="02020603050405020304" pitchFamily="18" charset="0"/>
              </a:rPr>
              <a:t>Uppsala län och kommun visar en positiv befolkningsutveckling under kvartalet. Antal invånare ökar med 1,7 procent i länet vilket är en snabbare takt än både Stockholmsregionen och Sverige som helhet. Nu återstår det drygt 3 000 personer innan Uppsala län når 400 000 invånare, vilket kan ske under 2022.</a:t>
            </a:r>
            <a:br>
              <a:rPr lang="sv-SE" sz="1200" dirty="0">
                <a:effectLst/>
                <a:ea typeface="Minion Pro" panose="02040503050201020203" pitchFamily="18" charset="0"/>
                <a:cs typeface="Times New Roman" panose="02020603050405020304" pitchFamily="18" charset="0"/>
              </a:rPr>
            </a:br>
            <a:r>
              <a:rPr lang="sv-SE" sz="1200" dirty="0">
                <a:effectLst/>
                <a:ea typeface="Minion Pro" panose="02040503050201020203" pitchFamily="18" charset="0"/>
                <a:cs typeface="Times New Roman" panose="02020603050405020304" pitchFamily="18" charset="0"/>
              </a:rPr>
              <a:t/>
            </a:r>
            <a:br>
              <a:rPr lang="sv-SE" sz="1200" dirty="0">
                <a:effectLst/>
                <a:ea typeface="Minion Pro" panose="02040503050201020203" pitchFamily="18" charset="0"/>
                <a:cs typeface="Times New Roman" panose="02020603050405020304" pitchFamily="18" charset="0"/>
              </a:rPr>
            </a:br>
            <a:r>
              <a:rPr lang="sv-SE" sz="1200" dirty="0">
                <a:effectLst/>
                <a:ea typeface="Minion Pro" panose="02040503050201020203" pitchFamily="18" charset="0"/>
                <a:cs typeface="Times New Roman" panose="02020603050405020304" pitchFamily="18" charset="0"/>
              </a:rPr>
              <a:t/>
            </a:r>
            <a:br>
              <a:rPr lang="sv-SE" sz="1200" dirty="0">
                <a:effectLst/>
                <a:ea typeface="Minion Pro" panose="02040503050201020203" pitchFamily="18" charset="0"/>
                <a:cs typeface="Times New Roman" panose="02020603050405020304" pitchFamily="18" charset="0"/>
              </a:rPr>
            </a:br>
            <a:r>
              <a:rPr lang="sv-SE" sz="1200" dirty="0"/>
              <a:t>Staffan Ingvarsson</a:t>
            </a:r>
            <a:br>
              <a:rPr lang="sv-SE" sz="1200" dirty="0"/>
            </a:br>
            <a:r>
              <a:rPr lang="sv-SE" sz="12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1" y="348859"/>
            <a:ext cx="4951381" cy="782656"/>
          </a:xfrm>
        </p:spPr>
        <p:txBody>
          <a:bodyPr/>
          <a:lstStyle/>
          <a:p>
            <a:r>
              <a:rPr lang="sv-SE" sz="2800" dirty="0"/>
              <a:t>Blandad utveckling under årets andra kvartal</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Uppsala, 2022 kv2</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489896" y="5463131"/>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5F4C59C4-1941-4967-A8FA-E93C0AD9208A}"/>
              </a:ext>
            </a:extLst>
          </p:cNvPr>
          <p:cNvGraphicFramePr>
            <a:graphicFrameLocks noGrp="1"/>
          </p:cNvGraphicFramePr>
          <p:nvPr>
            <p:extLst>
              <p:ext uri="{D42A27DB-BD31-4B8C-83A1-F6EECF244321}">
                <p14:modId xmlns:p14="http://schemas.microsoft.com/office/powerpoint/2010/main" val="1668446662"/>
              </p:ext>
            </p:extLst>
          </p:nvPr>
        </p:nvGraphicFramePr>
        <p:xfrm>
          <a:off x="595236" y="1628775"/>
          <a:ext cx="4869990" cy="3792277"/>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2">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Uppsala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Uppsala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2022 kv2</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2022 kv2</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198 700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16 746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11 624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-0,7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-0,8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396,9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238,8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387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9" name="Bild 8" descr="Spela upp">
            <a:extLst>
              <a:ext uri="{FF2B5EF4-FFF2-40B4-BE49-F238E27FC236}">
                <a16:creationId xmlns:a16="http://schemas.microsoft.com/office/drawing/2014/main" id="{8D46B22D-66E1-4BBD-AEB9-CE99A8B85A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9824" y="2436223"/>
            <a:ext cx="180000" cy="180000"/>
          </a:xfrm>
          <a:prstGeom prst="rect">
            <a:avLst/>
          </a:prstGeom>
        </p:spPr>
      </p:pic>
      <p:pic>
        <p:nvPicPr>
          <p:cNvPr id="14" name="Bild 13" descr="Spela upp">
            <a:extLst>
              <a:ext uri="{FF2B5EF4-FFF2-40B4-BE49-F238E27FC236}">
                <a16:creationId xmlns:a16="http://schemas.microsoft.com/office/drawing/2014/main" id="{094E0F5C-7FDE-4705-AF3C-AAF8529D08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3619823" y="3047287"/>
            <a:ext cx="180000" cy="180000"/>
          </a:xfrm>
          <a:prstGeom prst="rect">
            <a:avLst/>
          </a:prstGeom>
        </p:spPr>
      </p:pic>
      <p:pic>
        <p:nvPicPr>
          <p:cNvPr id="16" name="Bild 15" descr="Spela upp">
            <a:extLst>
              <a:ext uri="{FF2B5EF4-FFF2-40B4-BE49-F238E27FC236}">
                <a16:creationId xmlns:a16="http://schemas.microsoft.com/office/drawing/2014/main" id="{2E9E9075-A3F9-4294-B7C1-D4B12C2129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9823" y="3658351"/>
            <a:ext cx="180000" cy="180000"/>
          </a:xfrm>
          <a:prstGeom prst="rect">
            <a:avLst/>
          </a:prstGeom>
        </p:spPr>
      </p:pic>
      <p:pic>
        <p:nvPicPr>
          <p:cNvPr id="17" name="Bild 16" descr="Spela upp">
            <a:extLst>
              <a:ext uri="{FF2B5EF4-FFF2-40B4-BE49-F238E27FC236}">
                <a16:creationId xmlns:a16="http://schemas.microsoft.com/office/drawing/2014/main" id="{253792F4-590B-49FB-A3EC-AA6CF0B2FE0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flipV="1">
            <a:off x="3619823" y="3963883"/>
            <a:ext cx="180000" cy="180000"/>
          </a:xfrm>
          <a:prstGeom prst="rect">
            <a:avLst/>
          </a:prstGeom>
        </p:spPr>
      </p:pic>
      <p:pic>
        <p:nvPicPr>
          <p:cNvPr id="19" name="Bild 18" descr="Spela upp">
            <a:extLst>
              <a:ext uri="{FF2B5EF4-FFF2-40B4-BE49-F238E27FC236}">
                <a16:creationId xmlns:a16="http://schemas.microsoft.com/office/drawing/2014/main" id="{161BCAD5-F71B-4F99-BAEC-B0000E30E5A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3619823" y="4574947"/>
            <a:ext cx="180000" cy="180000"/>
          </a:xfrm>
          <a:prstGeom prst="rect">
            <a:avLst/>
          </a:prstGeom>
        </p:spPr>
      </p:pic>
      <p:pic>
        <p:nvPicPr>
          <p:cNvPr id="22" name="Bild 21" descr="Spela upp">
            <a:extLst>
              <a:ext uri="{FF2B5EF4-FFF2-40B4-BE49-F238E27FC236}">
                <a16:creationId xmlns:a16="http://schemas.microsoft.com/office/drawing/2014/main" id="{44BAC389-811B-4C91-B44A-C4B9F2007DD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9823" y="5186012"/>
            <a:ext cx="180000" cy="180000"/>
          </a:xfrm>
          <a:prstGeom prst="rect">
            <a:avLst/>
          </a:prstGeom>
        </p:spPr>
      </p:pic>
      <p:pic>
        <p:nvPicPr>
          <p:cNvPr id="27" name="Bild 26" descr="Spela upp">
            <a:extLst>
              <a:ext uri="{FF2B5EF4-FFF2-40B4-BE49-F238E27FC236}">
                <a16:creationId xmlns:a16="http://schemas.microsoft.com/office/drawing/2014/main" id="{4081F431-F485-486F-AAAC-ADC2C632D4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5273584" y="3658351"/>
            <a:ext cx="180000" cy="180000"/>
          </a:xfrm>
          <a:prstGeom prst="rect">
            <a:avLst/>
          </a:prstGeom>
        </p:spPr>
      </p:pic>
      <p:pic>
        <p:nvPicPr>
          <p:cNvPr id="30" name="Bild 29" descr="Spela upp">
            <a:extLst>
              <a:ext uri="{FF2B5EF4-FFF2-40B4-BE49-F238E27FC236}">
                <a16:creationId xmlns:a16="http://schemas.microsoft.com/office/drawing/2014/main" id="{CC5DD7B9-D0E9-4819-98E8-B3078D3C39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5273584" y="4574947"/>
            <a:ext cx="180000" cy="180000"/>
          </a:xfrm>
          <a:prstGeom prst="rect">
            <a:avLst/>
          </a:prstGeom>
        </p:spPr>
      </p:pic>
      <p:pic>
        <p:nvPicPr>
          <p:cNvPr id="32" name="Bild 31" descr="Spela upp">
            <a:extLst>
              <a:ext uri="{FF2B5EF4-FFF2-40B4-BE49-F238E27FC236}">
                <a16:creationId xmlns:a16="http://schemas.microsoft.com/office/drawing/2014/main" id="{C1BFF403-150C-4C5E-96D4-366ECB02CF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73584" y="5186012"/>
            <a:ext cx="180000" cy="180000"/>
          </a:xfrm>
          <a:prstGeom prst="rect">
            <a:avLst/>
          </a:prstGeom>
        </p:spPr>
      </p:pic>
      <p:pic>
        <p:nvPicPr>
          <p:cNvPr id="33" name="Bild 32" descr="Spela upp">
            <a:extLst>
              <a:ext uri="{FF2B5EF4-FFF2-40B4-BE49-F238E27FC236}">
                <a16:creationId xmlns:a16="http://schemas.microsoft.com/office/drawing/2014/main" id="{9ED26D02-201D-4CE2-A330-0E6C64CF00E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flipV="1">
            <a:off x="5273584" y="3943016"/>
            <a:ext cx="180000" cy="180000"/>
          </a:xfrm>
          <a:prstGeom prst="rect">
            <a:avLst/>
          </a:prstGeom>
        </p:spPr>
      </p:pic>
      <p:pic>
        <p:nvPicPr>
          <p:cNvPr id="34" name="Bild 33" descr="Spela upp">
            <a:extLst>
              <a:ext uri="{FF2B5EF4-FFF2-40B4-BE49-F238E27FC236}">
                <a16:creationId xmlns:a16="http://schemas.microsoft.com/office/drawing/2014/main" id="{7B52CFEF-F802-41C0-8A03-7EAD41D4CEF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V="1">
            <a:off x="3619823" y="4892815"/>
            <a:ext cx="180000" cy="180000"/>
          </a:xfrm>
          <a:prstGeom prst="rect">
            <a:avLst/>
          </a:prstGeom>
        </p:spPr>
      </p:pic>
      <p:pic>
        <p:nvPicPr>
          <p:cNvPr id="31" name="Bild 30" descr="Spela upp">
            <a:extLst>
              <a:ext uri="{FF2B5EF4-FFF2-40B4-BE49-F238E27FC236}">
                <a16:creationId xmlns:a16="http://schemas.microsoft.com/office/drawing/2014/main" id="{04877C9C-B904-4380-BA17-8F8C4A424F4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3626944" y="4270110"/>
            <a:ext cx="180000" cy="180000"/>
          </a:xfrm>
          <a:prstGeom prst="rect">
            <a:avLst/>
          </a:prstGeom>
        </p:spPr>
      </p:pic>
      <p:pic>
        <p:nvPicPr>
          <p:cNvPr id="36" name="Bild 35" descr="Spela upp">
            <a:extLst>
              <a:ext uri="{FF2B5EF4-FFF2-40B4-BE49-F238E27FC236}">
                <a16:creationId xmlns:a16="http://schemas.microsoft.com/office/drawing/2014/main" id="{B8537FE0-A8CE-4810-9548-51C29055EC2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5400000">
            <a:off x="5267739" y="2731784"/>
            <a:ext cx="180000" cy="180000"/>
          </a:xfrm>
          <a:prstGeom prst="rect">
            <a:avLst/>
          </a:prstGeom>
        </p:spPr>
      </p:pic>
      <p:pic>
        <p:nvPicPr>
          <p:cNvPr id="37" name="Bild 36" descr="Spela upp">
            <a:extLst>
              <a:ext uri="{FF2B5EF4-FFF2-40B4-BE49-F238E27FC236}">
                <a16:creationId xmlns:a16="http://schemas.microsoft.com/office/drawing/2014/main" id="{DBFB25EE-67D9-4057-861B-2D4E5BADC5D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5267738" y="3003134"/>
            <a:ext cx="180000" cy="180000"/>
          </a:xfrm>
          <a:prstGeom prst="rect">
            <a:avLst/>
          </a:prstGeom>
        </p:spPr>
      </p:pic>
      <p:pic>
        <p:nvPicPr>
          <p:cNvPr id="38" name="Bild 37" descr="Spela upp">
            <a:extLst>
              <a:ext uri="{FF2B5EF4-FFF2-40B4-BE49-F238E27FC236}">
                <a16:creationId xmlns:a16="http://schemas.microsoft.com/office/drawing/2014/main" id="{928DAABE-7772-407F-8451-015A0E2CB3A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5272159" y="4232151"/>
            <a:ext cx="180000" cy="180000"/>
          </a:xfrm>
          <a:prstGeom prst="rect">
            <a:avLst/>
          </a:prstGeom>
        </p:spPr>
      </p:pic>
      <p:pic>
        <p:nvPicPr>
          <p:cNvPr id="29" name="Bild 28" descr="Spela upp">
            <a:extLst>
              <a:ext uri="{FF2B5EF4-FFF2-40B4-BE49-F238E27FC236}">
                <a16:creationId xmlns:a16="http://schemas.microsoft.com/office/drawing/2014/main" id="{84D33A3C-3089-5AF5-9CA5-7B239EB0DBA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9823" y="2747575"/>
            <a:ext cx="180000" cy="180000"/>
          </a:xfrm>
          <a:prstGeom prst="rect">
            <a:avLst/>
          </a:prstGeom>
        </p:spPr>
      </p:pic>
      <p:pic>
        <p:nvPicPr>
          <p:cNvPr id="39" name="Bild 38" descr="Spela upp">
            <a:extLst>
              <a:ext uri="{FF2B5EF4-FFF2-40B4-BE49-F238E27FC236}">
                <a16:creationId xmlns:a16="http://schemas.microsoft.com/office/drawing/2014/main" id="{B870C6C2-7F42-CCB0-508A-14BFA36739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9823" y="3331952"/>
            <a:ext cx="180000" cy="180000"/>
          </a:xfrm>
          <a:prstGeom prst="rect">
            <a:avLst/>
          </a:prstGeom>
        </p:spPr>
      </p:pic>
      <p:pic>
        <p:nvPicPr>
          <p:cNvPr id="40" name="Bild 39" descr="Spela upp">
            <a:extLst>
              <a:ext uri="{FF2B5EF4-FFF2-40B4-BE49-F238E27FC236}">
                <a16:creationId xmlns:a16="http://schemas.microsoft.com/office/drawing/2014/main" id="{06903D64-5BED-2486-E6BA-A8726A290F3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5400000">
            <a:off x="5267738" y="4892815"/>
            <a:ext cx="180000" cy="180000"/>
          </a:xfrm>
          <a:prstGeom prst="rect">
            <a:avLst/>
          </a:prstGeom>
        </p:spPr>
      </p:pic>
      <p:sp>
        <p:nvSpPr>
          <p:cNvPr id="5" name="textruta 4">
            <a:extLst>
              <a:ext uri="{FF2B5EF4-FFF2-40B4-BE49-F238E27FC236}">
                <a16:creationId xmlns:a16="http://schemas.microsoft.com/office/drawing/2014/main" id="{4A0063B9-0B49-A323-115E-6004DFAB69FB}"/>
              </a:ext>
            </a:extLst>
          </p:cNvPr>
          <p:cNvSpPr txBox="1"/>
          <p:nvPr/>
        </p:nvSpPr>
        <p:spPr>
          <a:xfrm>
            <a:off x="489896" y="5626330"/>
            <a:ext cx="2323072" cy="215444"/>
          </a:xfrm>
          <a:prstGeom prst="rect">
            <a:avLst/>
          </a:prstGeom>
          <a:noFill/>
        </p:spPr>
        <p:txBody>
          <a:bodyPr wrap="none" rtlCol="0">
            <a:spAutoFit/>
          </a:bodyPr>
          <a:lstStyle/>
          <a:p>
            <a:r>
              <a:rPr lang="sv-SE" sz="800" b="0" i="0" u="none" strike="noStrike" dirty="0">
                <a:solidFill>
                  <a:srgbClr val="000000"/>
                </a:solidFill>
                <a:effectLst/>
                <a:latin typeface="Futura Std Book" panose="020B0502020204020303" pitchFamily="34" charset="0"/>
              </a:rPr>
              <a:t>* Lönesummorna är det tidigare kvartalets</a:t>
            </a:r>
          </a:p>
        </p:txBody>
      </p:sp>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8815"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61623" y="1945634"/>
            <a:ext cx="4722409" cy="1519046"/>
          </a:xfrm>
        </p:spPr>
        <p:txBody>
          <a:bodyPr/>
          <a:lstStyle/>
          <a:p>
            <a:pPr lvl="4"/>
            <a:r>
              <a:rPr lang="sv-SE" sz="1400" dirty="0"/>
              <a:t>Antalet nyregistrerade företag ökade med </a:t>
            </a:r>
            <a:br>
              <a:rPr lang="sv-SE" sz="1400" dirty="0"/>
            </a:br>
            <a:r>
              <a:rPr lang="sv-SE" sz="1400" dirty="0"/>
              <a:t>2 procent i länet under kvartalet.</a:t>
            </a:r>
          </a:p>
          <a:p>
            <a:pPr lvl="4"/>
            <a:r>
              <a:rPr lang="sv-SE" sz="1400" dirty="0"/>
              <a:t>Av länets 538 nyregistrerade företag var </a:t>
            </a:r>
            <a:br>
              <a:rPr lang="sv-SE" sz="1400" dirty="0"/>
            </a:br>
            <a:r>
              <a:rPr lang="sv-SE" sz="1400" dirty="0"/>
              <a:t>407 aktiebolag. </a:t>
            </a:r>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5072"/>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2298" y="5968956"/>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A45E487E-A87A-4B90-8184-DE491A1A1BEC}"/>
              </a:ext>
            </a:extLst>
          </p:cNvPr>
          <p:cNvGraphicFramePr>
            <a:graphicFrameLocks noGrp="1"/>
          </p:cNvGraphicFramePr>
          <p:nvPr>
            <p:extLst>
              <p:ext uri="{D42A27DB-BD31-4B8C-83A1-F6EECF244321}">
                <p14:modId xmlns:p14="http://schemas.microsoft.com/office/powerpoint/2010/main" val="543040536"/>
              </p:ext>
            </p:extLst>
          </p:nvPr>
        </p:nvGraphicFramePr>
        <p:xfrm>
          <a:off x="6755215" y="3722070"/>
          <a:ext cx="4722409" cy="2246884"/>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5">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2833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4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344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17 340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78 115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544414373"/>
                  </a:ext>
                </a:extLst>
              </a:tr>
              <a:tr h="39344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9 022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40 401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4178915708"/>
                  </a:ext>
                </a:extLst>
              </a:tr>
              <a:tr h="393449">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538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2 352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554613420"/>
                  </a:ext>
                </a:extLst>
              </a:tr>
              <a:tr h="393449">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1 441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3" name="Diagram 2">
            <a:extLst>
              <a:ext uri="{FF2B5EF4-FFF2-40B4-BE49-F238E27FC236}">
                <a16:creationId xmlns:a16="http://schemas.microsoft.com/office/drawing/2014/main" id="{B26400BF-9222-43C6-B7AE-206CFE23EDEF}"/>
              </a:ext>
            </a:extLst>
          </p:cNvPr>
          <p:cNvGraphicFramePr>
            <a:graphicFrameLocks/>
          </p:cNvGraphicFramePr>
          <p:nvPr>
            <p:extLst>
              <p:ext uri="{D42A27DB-BD31-4B8C-83A1-F6EECF244321}">
                <p14:modId xmlns:p14="http://schemas.microsoft.com/office/powerpoint/2010/main" val="4028872590"/>
              </p:ext>
            </p:extLst>
          </p:nvPr>
        </p:nvGraphicFramePr>
        <p:xfrm>
          <a:off x="707967" y="1960074"/>
          <a:ext cx="6040839" cy="38703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832926"/>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1854437"/>
            <a:ext cx="4722412" cy="1573048"/>
          </a:xfrm>
        </p:spPr>
        <p:txBody>
          <a:bodyPr/>
          <a:lstStyle/>
          <a:p>
            <a:pPr lvl="4"/>
            <a:r>
              <a:rPr lang="sv-SE" sz="1400" dirty="0"/>
              <a:t>Företagskonkurserna ökade med 56 procent för Uppsala län och 63 procent för Uppsala kommun.</a:t>
            </a:r>
          </a:p>
          <a:p>
            <a:pPr lvl="4"/>
            <a:r>
              <a:rPr lang="sv-SE" sz="1400" dirty="0"/>
              <a:t>De senaste fyra kvartalen har företagskonkurserna ökat med 15 procent i Uppsala län och 14 procent i Uppsala kommun.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7615CE7B-9701-44A6-889B-39C17E1CA92C}"/>
              </a:ext>
            </a:extLst>
          </p:cNvPr>
          <p:cNvGraphicFramePr>
            <a:graphicFrameLocks noGrp="1"/>
          </p:cNvGraphicFramePr>
          <p:nvPr>
            <p:extLst>
              <p:ext uri="{D42A27DB-BD31-4B8C-83A1-F6EECF244321}">
                <p14:modId xmlns:p14="http://schemas.microsoft.com/office/powerpoint/2010/main" val="1039103358"/>
              </p:ext>
            </p:extLst>
          </p:nvPr>
        </p:nvGraphicFramePr>
        <p:xfrm>
          <a:off x="6755213" y="3737399"/>
          <a:ext cx="4722412" cy="2235034"/>
        </p:xfrm>
        <a:graphic>
          <a:graphicData uri="http://schemas.openxmlformats.org/drawingml/2006/table">
            <a:tbl>
              <a:tblPr bandRow="1">
                <a:tableStyleId>{2D5ABB26-0587-4C30-8999-92F81FD0307C}</a:tableStyleId>
              </a:tblPr>
              <a:tblGrid>
                <a:gridCol w="1542574">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2">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2660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293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137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1 782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6 718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544414373"/>
                  </a:ext>
                </a:extLst>
              </a:tr>
              <a:tr h="39137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994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4178915708"/>
                  </a:ext>
                </a:extLst>
              </a:tr>
              <a:tr h="391374">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75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1554613420"/>
                  </a:ext>
                </a:extLst>
              </a:tr>
              <a:tr h="391374">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52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3" name="Diagram 2">
            <a:extLst>
              <a:ext uri="{FF2B5EF4-FFF2-40B4-BE49-F238E27FC236}">
                <a16:creationId xmlns:a16="http://schemas.microsoft.com/office/drawing/2014/main" id="{69F92B96-3061-4566-B450-970013F8EA6D}"/>
              </a:ext>
            </a:extLst>
          </p:cNvPr>
          <p:cNvGraphicFramePr>
            <a:graphicFrameLocks/>
          </p:cNvGraphicFramePr>
          <p:nvPr>
            <p:extLst>
              <p:ext uri="{D42A27DB-BD31-4B8C-83A1-F6EECF244321}">
                <p14:modId xmlns:p14="http://schemas.microsoft.com/office/powerpoint/2010/main" val="1509907009"/>
              </p:ext>
            </p:extLst>
          </p:nvPr>
        </p:nvGraphicFramePr>
        <p:xfrm>
          <a:off x="675397" y="1924600"/>
          <a:ext cx="6066484" cy="39083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1888711"/>
            <a:ext cx="4722411" cy="1558060"/>
          </a:xfrm>
        </p:spPr>
        <p:txBody>
          <a:bodyPr/>
          <a:lstStyle/>
          <a:p>
            <a:pPr lvl="4"/>
            <a:r>
              <a:rPr lang="sv-SE" sz="1400" dirty="0"/>
              <a:t>Sysselsättningen ökade med 6,3 procent eller </a:t>
            </a:r>
            <a:br>
              <a:rPr lang="sv-SE" sz="1400" dirty="0"/>
            </a:br>
            <a:r>
              <a:rPr lang="sv-SE" sz="1400" dirty="0"/>
              <a:t>11 700 personer. </a:t>
            </a:r>
          </a:p>
          <a:p>
            <a:pPr lvl="4"/>
            <a:r>
              <a:rPr lang="sv-SE" sz="1400" dirty="0"/>
              <a:t>Procentuellt har sysselsättningen ökat mest inom Personliga och kulturella tjänster och tillverkning av verkstadsvaror och minskat mest inom Transport.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2012 kv2</a:t>
            </a:r>
            <a:endParaRPr lang="sv-SE" sz="1400" dirty="0"/>
          </a:p>
        </p:txBody>
      </p:sp>
      <p:graphicFrame>
        <p:nvGraphicFramePr>
          <p:cNvPr id="17" name="Tabell 16">
            <a:extLst>
              <a:ext uri="{FF2B5EF4-FFF2-40B4-BE49-F238E27FC236}">
                <a16:creationId xmlns:a16="http://schemas.microsoft.com/office/drawing/2014/main" id="{59AB07E2-6F3E-4416-9D89-42B5C25D6613}"/>
              </a:ext>
            </a:extLst>
          </p:cNvPr>
          <p:cNvGraphicFramePr>
            <a:graphicFrameLocks noGrp="1"/>
          </p:cNvGraphicFramePr>
          <p:nvPr>
            <p:extLst>
              <p:ext uri="{D42A27DB-BD31-4B8C-83A1-F6EECF244321}">
                <p14:modId xmlns:p14="http://schemas.microsoft.com/office/powerpoint/2010/main" val="4122868650"/>
              </p:ext>
            </p:extLst>
          </p:nvPr>
        </p:nvGraphicFramePr>
        <p:xfrm>
          <a:off x="6755214" y="3723770"/>
          <a:ext cx="4722411" cy="2248663"/>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596">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596">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315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5 228 300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153 900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a:t>
                      </a:r>
                    </a:p>
                  </a:txBody>
                  <a:tcPr marL="9525" marR="9525" marT="9525" marB="0" anchor="ctr"/>
                </a:tc>
                <a:extLst>
                  <a:ext uri="{0D108BD9-81ED-4DB2-BD59-A6C34878D82A}">
                    <a16:rowId xmlns:a16="http://schemas.microsoft.com/office/drawing/2014/main" val="1544414373"/>
                  </a:ext>
                </a:extLst>
              </a:tr>
              <a:tr h="47315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2 414 000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67 800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 </a:t>
                      </a:r>
                    </a:p>
                  </a:txBody>
                  <a:tcPr marL="9525" marR="9525" marT="9525" marB="0" anchor="ctr"/>
                </a:tc>
                <a:extLst>
                  <a:ext uri="{0D108BD9-81ED-4DB2-BD59-A6C34878D82A}">
                    <a16:rowId xmlns:a16="http://schemas.microsoft.com/office/drawing/2014/main" val="4178915708"/>
                  </a:ext>
                </a:extLst>
              </a:tr>
              <a:tr h="473157">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198 700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11 700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6,8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3" name="Diagram 2">
            <a:extLst>
              <a:ext uri="{FF2B5EF4-FFF2-40B4-BE49-F238E27FC236}">
                <a16:creationId xmlns:a16="http://schemas.microsoft.com/office/drawing/2014/main" id="{0300E099-78CC-4A63-80B6-CFDE4D19745F}"/>
              </a:ext>
            </a:extLst>
          </p:cNvPr>
          <p:cNvGraphicFramePr>
            <a:graphicFrameLocks/>
          </p:cNvGraphicFramePr>
          <p:nvPr>
            <p:extLst>
              <p:ext uri="{D42A27DB-BD31-4B8C-83A1-F6EECF244321}">
                <p14:modId xmlns:p14="http://schemas.microsoft.com/office/powerpoint/2010/main" val="2701027474"/>
              </p:ext>
            </p:extLst>
          </p:nvPr>
        </p:nvGraphicFramePr>
        <p:xfrm>
          <a:off x="647699" y="1888711"/>
          <a:ext cx="6033757" cy="38682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378065" y="-31721"/>
            <a:ext cx="8426449" cy="1113955"/>
          </a:xfrm>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509280566"/>
              </p:ext>
            </p:extLst>
          </p:nvPr>
        </p:nvGraphicFramePr>
        <p:xfrm>
          <a:off x="1269316" y="1082234"/>
          <a:ext cx="9228922" cy="4937760"/>
        </p:xfrm>
        <a:graphic>
          <a:graphicData uri="http://schemas.openxmlformats.org/drawingml/2006/table">
            <a:tbl>
              <a:tblPr firstRow="1" bandRow="1">
                <a:tableStyleId>{5C22544A-7EE6-4342-B048-85BDC9FD1C3A}</a:tableStyleId>
              </a:tblPr>
              <a:tblGrid>
                <a:gridCol w="2338927">
                  <a:extLst>
                    <a:ext uri="{9D8B030D-6E8A-4147-A177-3AD203B41FA5}">
                      <a16:colId xmlns:a16="http://schemas.microsoft.com/office/drawing/2014/main" val="452260278"/>
                    </a:ext>
                  </a:extLst>
                </a:gridCol>
                <a:gridCol w="1865143">
                  <a:extLst>
                    <a:ext uri="{9D8B030D-6E8A-4147-A177-3AD203B41FA5}">
                      <a16:colId xmlns:a16="http://schemas.microsoft.com/office/drawing/2014/main" val="1889858293"/>
                    </a:ext>
                  </a:extLst>
                </a:gridCol>
                <a:gridCol w="1831541">
                  <a:extLst>
                    <a:ext uri="{9D8B030D-6E8A-4147-A177-3AD203B41FA5}">
                      <a16:colId xmlns:a16="http://schemas.microsoft.com/office/drawing/2014/main" val="1671515360"/>
                    </a:ext>
                  </a:extLst>
                </a:gridCol>
                <a:gridCol w="1595543">
                  <a:extLst>
                    <a:ext uri="{9D8B030D-6E8A-4147-A177-3AD203B41FA5}">
                      <a16:colId xmlns:a16="http://schemas.microsoft.com/office/drawing/2014/main" val="2818758293"/>
                    </a:ext>
                  </a:extLst>
                </a:gridCol>
                <a:gridCol w="1597768">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Uppsala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10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err="1"/>
                        <a:t>Tillverkn</a:t>
                      </a:r>
                      <a:r>
                        <a:rPr lang="sv-SE" sz="1000" dirty="0"/>
                        <a:t>. och utvinning, energi och miljö</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20 500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1 700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22,0</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därav </a:t>
                      </a:r>
                      <a:r>
                        <a:rPr lang="sv-SE" sz="1000" dirty="0" err="1"/>
                        <a:t>tillverkn</a:t>
                      </a:r>
                      <a:r>
                        <a:rPr lang="sv-SE" sz="1000" dirty="0"/>
                        <a:t>. av verkstadsvaror </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7 200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1 000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16,1</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Byggverksamhet</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14 900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-0,7</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Handel</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17 600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-800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-12,4</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Transport</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6 100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-1 500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-19,7</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-40,8</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Hotell och restauranger</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9 200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9 200</a:t>
                      </a:r>
                    </a:p>
                  </a:txBody>
                  <a:tcPr marL="9525" marR="9525" marT="9525" marB="0" anchor="ctr"/>
                </a:tc>
                <a:tc>
                  <a:txBody>
                    <a:bodyPr/>
                    <a:lstStyle/>
                    <a:p>
                      <a:pPr algn="ctr" fontAlgn="ctr"/>
                      <a:r>
                        <a:rPr lang="sv-SE" sz="1000" b="0" i="0" u="none" strike="noStrike" dirty="0" err="1">
                          <a:solidFill>
                            <a:srgbClr val="000000"/>
                          </a:solidFill>
                          <a:effectLst/>
                          <a:latin typeface="Futura Std Book" panose="020B0502020204020303"/>
                        </a:rPr>
                        <a:t>i.u</a:t>
                      </a:r>
                      <a:r>
                        <a:rPr lang="sv-SE" sz="10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148,6</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Information och kommunikation</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8 900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-700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30,9</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Personliga och kulturella tjänster</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11 800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2 900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32,6</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38,8</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Finansiell verksamhet, företagstjänster</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37 300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1 800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22,7</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0" dirty="0"/>
                        <a:t>Offentlig förvaltning</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15 300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-1 700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Utbildning</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23 200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1 400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Vård och omsorg</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30 300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2 800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10,2</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Sysselsatta i Sverige</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198 700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12 300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6,6</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1000" b="0" i="0" u="none" strike="noStrike" dirty="0" err="1">
                          <a:solidFill>
                            <a:srgbClr val="000000"/>
                          </a:solidFill>
                          <a:effectLst/>
                          <a:latin typeface="Futura Std Book" panose="020B0502020204020303"/>
                        </a:rPr>
                        <a:t>i.u</a:t>
                      </a:r>
                      <a:r>
                        <a:rPr lang="sv-SE" sz="10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1000" b="0" i="0" u="none" strike="noStrike" dirty="0" err="1">
                          <a:solidFill>
                            <a:srgbClr val="000000"/>
                          </a:solidFill>
                          <a:effectLst/>
                          <a:latin typeface="Futura Std Book" panose="020B0502020204020303"/>
                        </a:rPr>
                        <a:t>i.u</a:t>
                      </a:r>
                      <a:r>
                        <a:rPr lang="sv-SE" sz="10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t>Total</a:t>
                      </a:r>
                    </a:p>
                  </a:txBody>
                  <a:tcPr>
                    <a:lnL w="12700" cmpd="sng">
                      <a:noFill/>
                    </a:lnL>
                  </a:tcPr>
                </a:tc>
                <a:tc>
                  <a:txBody>
                    <a:bodyPr/>
                    <a:lstStyle/>
                    <a:p>
                      <a:pPr algn="ctr" fontAlgn="ctr"/>
                      <a:r>
                        <a:rPr lang="sv-SE" sz="1000" b="1" i="0" u="none" strike="noStrike">
                          <a:solidFill>
                            <a:srgbClr val="000000"/>
                          </a:solidFill>
                          <a:effectLst/>
                          <a:latin typeface="Futura Std Book" panose="020B0502020204020303"/>
                        </a:rPr>
                        <a:t>198 700</a:t>
                      </a:r>
                    </a:p>
                  </a:txBody>
                  <a:tcPr marL="9525" marR="9525" marT="9525" marB="0" anchor="ctr"/>
                </a:tc>
                <a:tc>
                  <a:txBody>
                    <a:bodyPr/>
                    <a:lstStyle/>
                    <a:p>
                      <a:pPr algn="ctr" fontAlgn="ctr"/>
                      <a:r>
                        <a:rPr lang="sv-SE" sz="1000" b="1" i="0" u="none" strike="noStrike">
                          <a:solidFill>
                            <a:srgbClr val="000000"/>
                          </a:solidFill>
                          <a:effectLst/>
                          <a:latin typeface="Futura Std Book" panose="020B0502020204020303"/>
                        </a:rPr>
                        <a:t>11 700</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6,3</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2008513" y="6019994"/>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849321"/>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46512"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887523"/>
            <a:ext cx="4746512" cy="1541475"/>
          </a:xfrm>
        </p:spPr>
        <p:txBody>
          <a:bodyPr/>
          <a:lstStyle/>
          <a:p>
            <a:pPr lvl="4"/>
            <a:r>
              <a:rPr lang="sv-SE" sz="1400" dirty="0"/>
              <a:t>Antalet lediga jobb ökade med 76 procent i Uppsala län och i Uppsala kommun.</a:t>
            </a:r>
          </a:p>
          <a:p>
            <a:pPr lvl="4"/>
            <a:r>
              <a:rPr lang="sv-SE" sz="1400" dirty="0"/>
              <a:t>Antalet lediga jobben ökade mest inom Tillverkning av verkstadsvaror och Personliga &amp; kulturella tjänster.</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2012 kv2</a:t>
            </a:r>
            <a:endParaRPr lang="sv-SE" sz="1400" dirty="0"/>
          </a:p>
        </p:txBody>
      </p:sp>
      <p:graphicFrame>
        <p:nvGraphicFramePr>
          <p:cNvPr id="26" name="Tabell 25">
            <a:extLst>
              <a:ext uri="{FF2B5EF4-FFF2-40B4-BE49-F238E27FC236}">
                <a16:creationId xmlns:a16="http://schemas.microsoft.com/office/drawing/2014/main" id="{1C1272E4-EFC3-44DC-A73B-FED0FAD201CA}"/>
              </a:ext>
            </a:extLst>
          </p:cNvPr>
          <p:cNvGraphicFramePr>
            <a:graphicFrameLocks noGrp="1"/>
          </p:cNvGraphicFramePr>
          <p:nvPr>
            <p:extLst>
              <p:ext uri="{D42A27DB-BD31-4B8C-83A1-F6EECF244321}">
                <p14:modId xmlns:p14="http://schemas.microsoft.com/office/powerpoint/2010/main" val="378795222"/>
              </p:ext>
            </p:extLst>
          </p:nvPr>
        </p:nvGraphicFramePr>
        <p:xfrm>
          <a:off x="6744445" y="3705998"/>
          <a:ext cx="4746513" cy="2266432"/>
        </p:xfrm>
        <a:graphic>
          <a:graphicData uri="http://schemas.openxmlformats.org/drawingml/2006/table">
            <a:tbl>
              <a:tblPr bandRow="1">
                <a:tableStyleId>{2D5ABB26-0587-4C30-8999-92F81FD0307C}</a:tableStyleId>
              </a:tblPr>
              <a:tblGrid>
                <a:gridCol w="1550446">
                  <a:extLst>
                    <a:ext uri="{9D8B030D-6E8A-4147-A177-3AD203B41FA5}">
                      <a16:colId xmlns:a16="http://schemas.microsoft.com/office/drawing/2014/main" val="1678076792"/>
                    </a:ext>
                  </a:extLst>
                </a:gridCol>
                <a:gridCol w="688592">
                  <a:extLst>
                    <a:ext uri="{9D8B030D-6E8A-4147-A177-3AD203B41FA5}">
                      <a16:colId xmlns:a16="http://schemas.microsoft.com/office/drawing/2014/main" val="2601369493"/>
                    </a:ext>
                  </a:extLst>
                </a:gridCol>
                <a:gridCol w="626104">
                  <a:extLst>
                    <a:ext uri="{9D8B030D-6E8A-4147-A177-3AD203B41FA5}">
                      <a16:colId xmlns:a16="http://schemas.microsoft.com/office/drawing/2014/main" val="2395970223"/>
                    </a:ext>
                  </a:extLst>
                </a:gridCol>
                <a:gridCol w="617549">
                  <a:extLst>
                    <a:ext uri="{9D8B030D-6E8A-4147-A177-3AD203B41FA5}">
                      <a16:colId xmlns:a16="http://schemas.microsoft.com/office/drawing/2014/main" val="3235649811"/>
                    </a:ext>
                  </a:extLst>
                </a:gridCol>
                <a:gridCol w="720204">
                  <a:extLst>
                    <a:ext uri="{9D8B030D-6E8A-4147-A177-3AD203B41FA5}">
                      <a16:colId xmlns:a16="http://schemas.microsoft.com/office/drawing/2014/main" val="1050073455"/>
                    </a:ext>
                  </a:extLst>
                </a:gridCol>
                <a:gridCol w="543618">
                  <a:extLst>
                    <a:ext uri="{9D8B030D-6E8A-4147-A177-3AD203B41FA5}">
                      <a16:colId xmlns:a16="http://schemas.microsoft.com/office/drawing/2014/main" val="3827523272"/>
                    </a:ext>
                  </a:extLst>
                </a:gridCol>
              </a:tblGrid>
              <a:tr h="331192">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541 214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1 744 708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249 506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827 531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16 746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57 187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11 624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38 536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61</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3" name="Diagram 2">
            <a:extLst>
              <a:ext uri="{FF2B5EF4-FFF2-40B4-BE49-F238E27FC236}">
                <a16:creationId xmlns:a16="http://schemas.microsoft.com/office/drawing/2014/main" id="{BFEDB10E-ED70-4F34-8CA8-E3AA06BD98F1}"/>
              </a:ext>
            </a:extLst>
          </p:cNvPr>
          <p:cNvGraphicFramePr>
            <a:graphicFrameLocks/>
          </p:cNvGraphicFramePr>
          <p:nvPr>
            <p:extLst>
              <p:ext uri="{D42A27DB-BD31-4B8C-83A1-F6EECF244321}">
                <p14:modId xmlns:p14="http://schemas.microsoft.com/office/powerpoint/2010/main" val="4097452058"/>
              </p:ext>
            </p:extLst>
          </p:nvPr>
        </p:nvGraphicFramePr>
        <p:xfrm>
          <a:off x="701042" y="1891296"/>
          <a:ext cx="6043403" cy="39580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946553"/>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79354" y="2059160"/>
            <a:ext cx="4684939" cy="1384331"/>
          </a:xfrm>
        </p:spPr>
        <p:txBody>
          <a:bodyPr/>
          <a:lstStyle/>
          <a:p>
            <a:pPr lvl="4"/>
            <a:r>
              <a:rPr lang="sv-SE" sz="1400" dirty="0"/>
              <a:t>Antalet varslade personer ökade med </a:t>
            </a:r>
            <a:br>
              <a:rPr lang="sv-SE" sz="1400" dirty="0"/>
            </a:br>
            <a:r>
              <a:rPr lang="sv-SE" sz="1400" dirty="0"/>
              <a:t>161 procent i länet.</a:t>
            </a:r>
          </a:p>
          <a:p>
            <a:pPr lvl="4"/>
            <a:r>
              <a:rPr lang="sv-SE" sz="1400" dirty="0"/>
              <a:t>De senaste fyra kvartalen har varslen dock minskat med närmare 50 procent för Uppsala län.</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2012 kv2</a:t>
            </a:r>
            <a:endParaRPr lang="sv-SE" sz="1400" dirty="0"/>
          </a:p>
        </p:txBody>
      </p:sp>
      <p:graphicFrame>
        <p:nvGraphicFramePr>
          <p:cNvPr id="26" name="Tabell 25">
            <a:extLst>
              <a:ext uri="{FF2B5EF4-FFF2-40B4-BE49-F238E27FC236}">
                <a16:creationId xmlns:a16="http://schemas.microsoft.com/office/drawing/2014/main" id="{A35AE596-1943-4E56-BB61-025E23F65E7E}"/>
              </a:ext>
            </a:extLst>
          </p:cNvPr>
          <p:cNvGraphicFramePr>
            <a:graphicFrameLocks noGrp="1"/>
          </p:cNvGraphicFramePr>
          <p:nvPr>
            <p:extLst>
              <p:ext uri="{D42A27DB-BD31-4B8C-83A1-F6EECF244321}">
                <p14:modId xmlns:p14="http://schemas.microsoft.com/office/powerpoint/2010/main" val="3028894059"/>
              </p:ext>
            </p:extLst>
          </p:nvPr>
        </p:nvGraphicFramePr>
        <p:xfrm>
          <a:off x="6792685" y="3737399"/>
          <a:ext cx="4684938" cy="2235034"/>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1678076792"/>
                    </a:ext>
                  </a:extLst>
                </a:gridCol>
                <a:gridCol w="679659">
                  <a:extLst>
                    <a:ext uri="{9D8B030D-6E8A-4147-A177-3AD203B41FA5}">
                      <a16:colId xmlns:a16="http://schemas.microsoft.com/office/drawing/2014/main" val="2601369493"/>
                    </a:ext>
                  </a:extLst>
                </a:gridCol>
                <a:gridCol w="771068">
                  <a:extLst>
                    <a:ext uri="{9D8B030D-6E8A-4147-A177-3AD203B41FA5}">
                      <a16:colId xmlns:a16="http://schemas.microsoft.com/office/drawing/2014/main" val="2395970223"/>
                    </a:ext>
                  </a:extLst>
                </a:gridCol>
                <a:gridCol w="610429">
                  <a:extLst>
                    <a:ext uri="{9D8B030D-6E8A-4147-A177-3AD203B41FA5}">
                      <a16:colId xmlns:a16="http://schemas.microsoft.com/office/drawing/2014/main" val="3235649811"/>
                    </a:ext>
                  </a:extLst>
                </a:gridCol>
                <a:gridCol w="556883">
                  <a:extLst>
                    <a:ext uri="{9D8B030D-6E8A-4147-A177-3AD203B41FA5}">
                      <a16:colId xmlns:a16="http://schemas.microsoft.com/office/drawing/2014/main" val="1050073455"/>
                    </a:ext>
                  </a:extLst>
                </a:gridCol>
                <a:gridCol w="536566">
                  <a:extLst>
                    <a:ext uri="{9D8B030D-6E8A-4147-A177-3AD203B41FA5}">
                      <a16:colId xmlns:a16="http://schemas.microsoft.com/office/drawing/2014/main" val="3827523272"/>
                    </a:ext>
                  </a:extLst>
                </a:gridCol>
              </a:tblGrid>
              <a:tr h="32660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2935">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137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6 458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22 603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1544414373"/>
                  </a:ext>
                </a:extLst>
              </a:tr>
              <a:tr h="39137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3 853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13 648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4178915708"/>
                  </a:ext>
                </a:extLst>
              </a:tr>
              <a:tr h="391374">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554613420"/>
                  </a:ext>
                </a:extLst>
              </a:tr>
              <a:tr h="391374">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129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3" name="Diagram 2">
            <a:extLst>
              <a:ext uri="{FF2B5EF4-FFF2-40B4-BE49-F238E27FC236}">
                <a16:creationId xmlns:a16="http://schemas.microsoft.com/office/drawing/2014/main" id="{DFF6151C-D6B8-45E3-ABA3-E6B1AABB8AF3}"/>
              </a:ext>
            </a:extLst>
          </p:cNvPr>
          <p:cNvGraphicFramePr>
            <a:graphicFrameLocks/>
          </p:cNvGraphicFramePr>
          <p:nvPr>
            <p:extLst>
              <p:ext uri="{D42A27DB-BD31-4B8C-83A1-F6EECF244321}">
                <p14:modId xmlns:p14="http://schemas.microsoft.com/office/powerpoint/2010/main" val="3820012092"/>
              </p:ext>
            </p:extLst>
          </p:nvPr>
        </p:nvGraphicFramePr>
        <p:xfrm>
          <a:off x="714374" y="2057871"/>
          <a:ext cx="6051647" cy="388868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02845" y="1965532"/>
            <a:ext cx="4667523" cy="1468609"/>
          </a:xfrm>
        </p:spPr>
        <p:txBody>
          <a:bodyPr/>
          <a:lstStyle/>
          <a:p>
            <a:pPr lvl="4"/>
            <a:r>
              <a:rPr lang="sv-SE" sz="1400" dirty="0"/>
              <a:t>Länet svarar för den lägsta arbetslösheten i Stockholmsregionen efter Dalarna. </a:t>
            </a:r>
          </a:p>
          <a:p>
            <a:pPr lvl="4"/>
            <a:r>
              <a:rPr lang="sv-SE" sz="1400" dirty="0"/>
              <a:t>Östhammars kommun stod för länets lägsta arbetslöshet (2,7 %). </a:t>
            </a:r>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714375" y="1235868"/>
            <a:ext cx="5226324"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4" name="Tabell 3">
            <a:extLst>
              <a:ext uri="{FF2B5EF4-FFF2-40B4-BE49-F238E27FC236}">
                <a16:creationId xmlns:a16="http://schemas.microsoft.com/office/drawing/2014/main" id="{2F3CC516-9B2A-4B2E-8D93-EC89C6E23745}"/>
              </a:ext>
            </a:extLst>
          </p:cNvPr>
          <p:cNvGraphicFramePr>
            <a:graphicFrameLocks noGrp="1"/>
          </p:cNvGraphicFramePr>
          <p:nvPr>
            <p:extLst>
              <p:ext uri="{D42A27DB-BD31-4B8C-83A1-F6EECF244321}">
                <p14:modId xmlns:p14="http://schemas.microsoft.com/office/powerpoint/2010/main" val="1071612695"/>
              </p:ext>
            </p:extLst>
          </p:nvPr>
        </p:nvGraphicFramePr>
        <p:xfrm>
          <a:off x="6810101" y="3726566"/>
          <a:ext cx="4660267" cy="2153534"/>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2395226318"/>
                    </a:ext>
                  </a:extLst>
                </a:gridCol>
                <a:gridCol w="676080">
                  <a:extLst>
                    <a:ext uri="{9D8B030D-6E8A-4147-A177-3AD203B41FA5}">
                      <a16:colId xmlns:a16="http://schemas.microsoft.com/office/drawing/2014/main" val="2497216744"/>
                    </a:ext>
                  </a:extLst>
                </a:gridCol>
                <a:gridCol w="767008">
                  <a:extLst>
                    <a:ext uri="{9D8B030D-6E8A-4147-A177-3AD203B41FA5}">
                      <a16:colId xmlns:a16="http://schemas.microsoft.com/office/drawing/2014/main" val="1567125472"/>
                    </a:ext>
                  </a:extLst>
                </a:gridCol>
                <a:gridCol w="607214">
                  <a:extLst>
                    <a:ext uri="{9D8B030D-6E8A-4147-A177-3AD203B41FA5}">
                      <a16:colId xmlns:a16="http://schemas.microsoft.com/office/drawing/2014/main" val="4058630291"/>
                    </a:ext>
                  </a:extLst>
                </a:gridCol>
                <a:gridCol w="553950">
                  <a:extLst>
                    <a:ext uri="{9D8B030D-6E8A-4147-A177-3AD203B41FA5}">
                      <a16:colId xmlns:a16="http://schemas.microsoft.com/office/drawing/2014/main" val="3830497264"/>
                    </a:ext>
                  </a:extLst>
                </a:gridCol>
                <a:gridCol w="533741">
                  <a:extLst>
                    <a:ext uri="{9D8B030D-6E8A-4147-A177-3AD203B41FA5}">
                      <a16:colId xmlns:a16="http://schemas.microsoft.com/office/drawing/2014/main" val="3292259298"/>
                    </a:ext>
                  </a:extLst>
                </a:gridCol>
              </a:tblGrid>
              <a:tr h="32803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dirty="0">
                          <a:solidFill>
                            <a:srgbClr val="000000"/>
                          </a:solidFill>
                          <a:effectLst/>
                          <a:latin typeface="Futura Std Book" panose="020B0502020204020303" pitchFamily="34" charset="0"/>
                        </a:rPr>
                        <a:t>Arbetslösa i förh. till befolkningen, 15-74 år (%)</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3282416922"/>
                  </a:ext>
                </a:extLst>
              </a:tr>
              <a:tr h="328033">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412337128"/>
                  </a:ext>
                </a:extLst>
              </a:tr>
              <a:tr h="37436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337 848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-77 780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466013393"/>
                  </a:ext>
                </a:extLst>
              </a:tr>
              <a:tr h="37436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160 653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-33 995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887001564"/>
                  </a:ext>
                </a:extLst>
              </a:tr>
              <a:tr h="374367">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11 906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-1 840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4,1</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546171257"/>
                  </a:ext>
                </a:extLst>
              </a:tr>
              <a:tr h="374367">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7 518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-1 248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3659005240"/>
                  </a:ext>
                </a:extLst>
              </a:tr>
            </a:tbl>
          </a:graphicData>
        </a:graphic>
      </p:graphicFrame>
      <p:graphicFrame>
        <p:nvGraphicFramePr>
          <p:cNvPr id="3" name="Diagram 2">
            <a:extLst>
              <a:ext uri="{FF2B5EF4-FFF2-40B4-BE49-F238E27FC236}">
                <a16:creationId xmlns:a16="http://schemas.microsoft.com/office/drawing/2014/main" id="{DBA89FD4-5936-4021-A861-9D9DF5F01067}"/>
              </a:ext>
            </a:extLst>
          </p:cNvPr>
          <p:cNvGraphicFramePr>
            <a:graphicFrameLocks/>
          </p:cNvGraphicFramePr>
          <p:nvPr>
            <p:extLst>
              <p:ext uri="{D42A27DB-BD31-4B8C-83A1-F6EECF244321}">
                <p14:modId xmlns:p14="http://schemas.microsoft.com/office/powerpoint/2010/main" val="782901798"/>
              </p:ext>
            </p:extLst>
          </p:nvPr>
        </p:nvGraphicFramePr>
        <p:xfrm>
          <a:off x="707117" y="1759088"/>
          <a:ext cx="5974340" cy="39979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429894" y="49590"/>
            <a:ext cx="8426449" cy="1113955"/>
          </a:xfrm>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320921659"/>
              </p:ext>
            </p:extLst>
          </p:nvPr>
        </p:nvGraphicFramePr>
        <p:xfrm>
          <a:off x="1862453" y="1400160"/>
          <a:ext cx="8426449" cy="2171700"/>
        </p:xfrm>
        <a:graphic>
          <a:graphicData uri="http://schemas.openxmlformats.org/drawingml/2006/table">
            <a:tbl>
              <a:tblPr firstRow="1" bandRow="1">
                <a:tableStyleId>{5C22544A-7EE6-4342-B048-85BDC9FD1C3A}</a:tableStyleId>
              </a:tblPr>
              <a:tblGrid>
                <a:gridCol w="2610850">
                  <a:extLst>
                    <a:ext uri="{9D8B030D-6E8A-4147-A177-3AD203B41FA5}">
                      <a16:colId xmlns:a16="http://schemas.microsoft.com/office/drawing/2014/main" val="452260278"/>
                    </a:ext>
                  </a:extLst>
                </a:gridCol>
                <a:gridCol w="1957511">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a:solidFill>
                            <a:schemeClr val="bg1"/>
                          </a:solidFill>
                        </a:rPr>
                        <a:t>Uppsala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105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5 835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-1 338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-18,7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-2,7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50" dirty="0"/>
                        <a:t>varav långtidsarbetslösa</a:t>
                      </a:r>
                    </a:p>
                  </a:txBody>
                  <a:tcPr>
                    <a:lnL w="12700" cmpd="sng">
                      <a:noFill/>
                    </a:lnL>
                  </a:tcPr>
                </a:tc>
                <a:tc>
                  <a:txBody>
                    <a:bodyPr/>
                    <a:lstStyle/>
                    <a:p>
                      <a:pPr algn="ctr" fontAlgn="ctr"/>
                      <a:r>
                        <a:rPr lang="sv-SE" sz="1050" b="0" i="0" u="none" strike="noStrike">
                          <a:solidFill>
                            <a:srgbClr val="000000"/>
                          </a:solidFill>
                          <a:effectLst/>
                          <a:latin typeface="Futura Std Book" panose="020B0502020204020303"/>
                        </a:rPr>
                        <a:t>2 362</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-247</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-9,5</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16,5</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50" dirty="0"/>
                        <a:t>varav ungdomsarbetslösa</a:t>
                      </a:r>
                    </a:p>
                  </a:txBody>
                  <a:tcPr>
                    <a:lnL w="12700" cmpd="sng">
                      <a:noFill/>
                    </a:lnL>
                  </a:tcPr>
                </a:tc>
                <a:tc>
                  <a:txBody>
                    <a:bodyPr/>
                    <a:lstStyle/>
                    <a:p>
                      <a:pPr algn="ctr" fontAlgn="ctr"/>
                      <a:r>
                        <a:rPr lang="sv-SE" sz="1050" b="0" i="0" u="none" strike="noStrike">
                          <a:solidFill>
                            <a:srgbClr val="000000"/>
                          </a:solidFill>
                          <a:effectLst/>
                          <a:latin typeface="Futura Std Book" panose="020B0502020204020303"/>
                        </a:rPr>
                        <a:t>725</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-338</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-31,8</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-15,3</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dirty="0"/>
                        <a:t>Aktivitetsstöd</a:t>
                      </a:r>
                    </a:p>
                  </a:txBody>
                  <a:tcPr>
                    <a:lnL w="12700" cmpd="sng">
                      <a:noFill/>
                    </a:lnL>
                  </a:tcPr>
                </a:tc>
                <a:tc>
                  <a:txBody>
                    <a:bodyPr/>
                    <a:lstStyle/>
                    <a:p>
                      <a:pPr algn="ctr" fontAlgn="ctr"/>
                      <a:r>
                        <a:rPr lang="sv-SE" sz="1050" b="0" i="0" u="none" strike="noStrike">
                          <a:solidFill>
                            <a:srgbClr val="000000"/>
                          </a:solidFill>
                          <a:effectLst/>
                          <a:latin typeface="Futura Std Book" panose="020B0502020204020303"/>
                        </a:rPr>
                        <a:t>6 071</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-502</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-7,6</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50,3</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50" dirty="0"/>
                        <a:t>varav ungdomsarbetslösa med aktivitetsstöd</a:t>
                      </a:r>
                    </a:p>
                  </a:txBody>
                  <a:tcPr>
                    <a:lnL w="12700" cmpd="sng">
                      <a:noFill/>
                    </a:lnL>
                  </a:tcPr>
                </a:tc>
                <a:tc>
                  <a:txBody>
                    <a:bodyPr/>
                    <a:lstStyle/>
                    <a:p>
                      <a:pPr algn="ctr" fontAlgn="ctr"/>
                      <a:r>
                        <a:rPr lang="sv-SE" sz="1050" b="0" i="0" u="none" strike="noStrike">
                          <a:solidFill>
                            <a:srgbClr val="000000"/>
                          </a:solidFill>
                          <a:effectLst/>
                          <a:latin typeface="Futura Std Book" panose="020B0502020204020303"/>
                        </a:rPr>
                        <a:t>815</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-192</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-19,1</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b="1" dirty="0"/>
                        <a:t>Totalt antal arbetslösa</a:t>
                      </a:r>
                    </a:p>
                  </a:txBody>
                  <a:tcPr>
                    <a:lnL w="12700" cmpd="sng">
                      <a:noFill/>
                    </a:lnL>
                  </a:tcPr>
                </a:tc>
                <a:tc>
                  <a:txBody>
                    <a:bodyPr/>
                    <a:lstStyle/>
                    <a:p>
                      <a:pPr algn="ctr" fontAlgn="ctr"/>
                      <a:r>
                        <a:rPr lang="sv-SE" sz="1050" b="1" i="0" u="none" strike="noStrike">
                          <a:solidFill>
                            <a:srgbClr val="000000"/>
                          </a:solidFill>
                          <a:effectLst/>
                          <a:latin typeface="Futura Std Book" panose="020B0502020204020303"/>
                        </a:rPr>
                        <a:t>11 906</a:t>
                      </a:r>
                    </a:p>
                  </a:txBody>
                  <a:tcPr marL="9525" marR="9525" marT="9525" marB="0" anchor="ctr"/>
                </a:tc>
                <a:tc>
                  <a:txBody>
                    <a:bodyPr/>
                    <a:lstStyle/>
                    <a:p>
                      <a:pPr algn="ctr" fontAlgn="ctr"/>
                      <a:r>
                        <a:rPr lang="sv-SE" sz="1050" b="1" i="0" u="none" strike="noStrike">
                          <a:solidFill>
                            <a:srgbClr val="000000"/>
                          </a:solidFill>
                          <a:effectLst/>
                          <a:latin typeface="Futura Std Book" panose="020B0502020204020303"/>
                        </a:rPr>
                        <a:t>-1 840</a:t>
                      </a:r>
                    </a:p>
                  </a:txBody>
                  <a:tcPr marL="9525" marR="9525" marT="9525" marB="0" anchor="ctr"/>
                </a:tc>
                <a:tc>
                  <a:txBody>
                    <a:bodyPr/>
                    <a:lstStyle/>
                    <a:p>
                      <a:pPr algn="ctr" fontAlgn="ctr"/>
                      <a:r>
                        <a:rPr lang="sv-SE" sz="1050" b="1" i="0" u="none" strike="noStrike">
                          <a:solidFill>
                            <a:srgbClr val="000000"/>
                          </a:solidFill>
                          <a:effectLst/>
                          <a:latin typeface="Futura Std Book" panose="020B0502020204020303"/>
                        </a:rPr>
                        <a:t>-13,4</a:t>
                      </a:r>
                    </a:p>
                  </a:txBody>
                  <a:tcPr marL="9525" marR="9525" marT="9525" marB="0" anchor="ctr"/>
                </a:tc>
                <a:tc>
                  <a:txBody>
                    <a:bodyPr/>
                    <a:lstStyle/>
                    <a:p>
                      <a:pPr algn="ctr" fontAlgn="ctr"/>
                      <a:r>
                        <a:rPr lang="sv-SE" sz="1050" b="1" i="0" u="none" strike="noStrike" dirty="0">
                          <a:solidFill>
                            <a:srgbClr val="000000"/>
                          </a:solidFill>
                          <a:effectLst/>
                          <a:latin typeface="Futura Std Book" panose="020B0502020204020303"/>
                        </a:rPr>
                        <a:t>18,6</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1349714261"/>
              </p:ext>
            </p:extLst>
          </p:nvPr>
        </p:nvGraphicFramePr>
        <p:xfrm>
          <a:off x="1867033" y="3709102"/>
          <a:ext cx="8426449" cy="2171700"/>
        </p:xfrm>
        <a:graphic>
          <a:graphicData uri="http://schemas.openxmlformats.org/drawingml/2006/table">
            <a:tbl>
              <a:tblPr firstRow="1" bandRow="1">
                <a:tableStyleId>{5C22544A-7EE6-4342-B048-85BDC9FD1C3A}</a:tableStyleId>
              </a:tblPr>
              <a:tblGrid>
                <a:gridCol w="2628266">
                  <a:extLst>
                    <a:ext uri="{9D8B030D-6E8A-4147-A177-3AD203B41FA5}">
                      <a16:colId xmlns:a16="http://schemas.microsoft.com/office/drawing/2014/main" val="3172541576"/>
                    </a:ext>
                  </a:extLst>
                </a:gridCol>
                <a:gridCol w="1956872">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Uppsala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105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3 781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-870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-18,7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50" b="0" i="0" u="none" strike="noStrike">
                          <a:solidFill>
                            <a:srgbClr val="000000"/>
                          </a:solidFill>
                          <a:effectLst/>
                          <a:latin typeface="Futura Std Book" panose="020B0502020204020303"/>
                        </a:rPr>
                        <a:t>-1,2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50" dirty="0"/>
                        <a:t>varav långtidsarbetslösa</a:t>
                      </a:r>
                    </a:p>
                  </a:txBody>
                  <a:tcPr>
                    <a:lnL w="12700" cmpd="sng">
                      <a:noFill/>
                    </a:lnL>
                  </a:tcPr>
                </a:tc>
                <a:tc>
                  <a:txBody>
                    <a:bodyPr/>
                    <a:lstStyle/>
                    <a:p>
                      <a:pPr algn="ctr" fontAlgn="ctr"/>
                      <a:r>
                        <a:rPr lang="sv-SE" sz="1050" b="0" i="0" u="none" strike="noStrike">
                          <a:solidFill>
                            <a:srgbClr val="000000"/>
                          </a:solidFill>
                          <a:effectLst/>
                          <a:latin typeface="Futura Std Book" panose="020B0502020204020303"/>
                        </a:rPr>
                        <a:t>1 575</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-114</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-6,7</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23,4</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50" dirty="0"/>
                        <a:t>varav ungdomsarbetslösa</a:t>
                      </a:r>
                    </a:p>
                  </a:txBody>
                  <a:tcPr>
                    <a:lnL w="12700" cmpd="sng">
                      <a:noFill/>
                    </a:lnL>
                  </a:tcPr>
                </a:tc>
                <a:tc>
                  <a:txBody>
                    <a:bodyPr/>
                    <a:lstStyle/>
                    <a:p>
                      <a:pPr algn="ctr" fontAlgn="ctr"/>
                      <a:r>
                        <a:rPr lang="sv-SE" sz="1050" b="0" i="0" u="none" strike="noStrike">
                          <a:solidFill>
                            <a:srgbClr val="000000"/>
                          </a:solidFill>
                          <a:effectLst/>
                          <a:latin typeface="Futura Std Book" panose="020B0502020204020303"/>
                        </a:rPr>
                        <a:t>446</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-238</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-34,8</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-13,2</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dirty="0"/>
                        <a:t>Aktivitetsstöd</a:t>
                      </a:r>
                    </a:p>
                  </a:txBody>
                  <a:tcPr>
                    <a:lnL w="12700" cmpd="sng">
                      <a:noFill/>
                    </a:lnL>
                  </a:tcPr>
                </a:tc>
                <a:tc>
                  <a:txBody>
                    <a:bodyPr/>
                    <a:lstStyle/>
                    <a:p>
                      <a:pPr algn="ctr" fontAlgn="ctr"/>
                      <a:r>
                        <a:rPr lang="sv-SE" sz="1050" b="0" i="0" u="none" strike="noStrike">
                          <a:solidFill>
                            <a:srgbClr val="000000"/>
                          </a:solidFill>
                          <a:effectLst/>
                          <a:latin typeface="Futura Std Book" panose="020B0502020204020303"/>
                        </a:rPr>
                        <a:t>3 737</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-378</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-9,2</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72,6</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50" dirty="0"/>
                        <a:t>varav ungdomsarbetslösa med aktivitetsstöd</a:t>
                      </a:r>
                    </a:p>
                  </a:txBody>
                  <a:tcPr>
                    <a:lnL w="12700" cmpd="sng">
                      <a:noFill/>
                    </a:lnL>
                  </a:tcPr>
                </a:tc>
                <a:tc>
                  <a:txBody>
                    <a:bodyPr/>
                    <a:lstStyle/>
                    <a:p>
                      <a:pPr algn="ctr" fontAlgn="ctr"/>
                      <a:r>
                        <a:rPr lang="sv-SE" sz="1050" b="0" i="0" u="none" strike="noStrike">
                          <a:solidFill>
                            <a:srgbClr val="000000"/>
                          </a:solidFill>
                          <a:effectLst/>
                          <a:latin typeface="Futura Std Book" panose="020B0502020204020303"/>
                        </a:rPr>
                        <a:t>484</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-107</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-18,1</a:t>
                      </a:r>
                    </a:p>
                  </a:txBody>
                  <a:tcPr marL="9525" marR="9525" marT="9525" marB="0" anchor="ctr"/>
                </a:tc>
                <a:tc>
                  <a:txBody>
                    <a:bodyPr/>
                    <a:lstStyle/>
                    <a:p>
                      <a:pPr algn="ctr" fontAlgn="ctr"/>
                      <a:r>
                        <a:rPr lang="sv-SE" sz="1050" b="0" i="0" u="none" strike="noStrike">
                          <a:solidFill>
                            <a:srgbClr val="000000"/>
                          </a:solidFill>
                          <a:effectLst/>
                          <a:latin typeface="Futura Std Book" panose="020B0502020204020303"/>
                        </a:rPr>
                        <a:t>44,6</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b="1" dirty="0"/>
                        <a:t>Totalt antal arbetslösa</a:t>
                      </a:r>
                    </a:p>
                  </a:txBody>
                  <a:tcPr>
                    <a:lnL w="12700" cmpd="sng">
                      <a:noFill/>
                    </a:lnL>
                  </a:tcPr>
                </a:tc>
                <a:tc>
                  <a:txBody>
                    <a:bodyPr/>
                    <a:lstStyle/>
                    <a:p>
                      <a:pPr algn="ctr" fontAlgn="ctr"/>
                      <a:r>
                        <a:rPr lang="sv-SE" sz="1050" b="1" i="0" u="none" strike="noStrike">
                          <a:solidFill>
                            <a:srgbClr val="000000"/>
                          </a:solidFill>
                          <a:effectLst/>
                          <a:latin typeface="Futura Std Book" panose="020B0502020204020303"/>
                        </a:rPr>
                        <a:t>7 518</a:t>
                      </a:r>
                    </a:p>
                  </a:txBody>
                  <a:tcPr marL="9525" marR="9525" marT="9525" marB="0" anchor="ctr"/>
                </a:tc>
                <a:tc>
                  <a:txBody>
                    <a:bodyPr/>
                    <a:lstStyle/>
                    <a:p>
                      <a:pPr algn="ctr" fontAlgn="ctr"/>
                      <a:r>
                        <a:rPr lang="sv-SE" sz="1050" b="1" i="0" u="none" strike="noStrike">
                          <a:solidFill>
                            <a:srgbClr val="000000"/>
                          </a:solidFill>
                          <a:effectLst/>
                          <a:latin typeface="Futura Std Book" panose="020B0502020204020303"/>
                        </a:rPr>
                        <a:t>-1 248</a:t>
                      </a:r>
                    </a:p>
                  </a:txBody>
                  <a:tcPr marL="9525" marR="9525" marT="9525" marB="0" anchor="ctr"/>
                </a:tc>
                <a:tc>
                  <a:txBody>
                    <a:bodyPr/>
                    <a:lstStyle/>
                    <a:p>
                      <a:pPr algn="ctr" fontAlgn="ctr"/>
                      <a:r>
                        <a:rPr lang="sv-SE" sz="1050" b="1" i="0" u="none" strike="noStrike">
                          <a:solidFill>
                            <a:srgbClr val="000000"/>
                          </a:solidFill>
                          <a:effectLst/>
                          <a:latin typeface="Futura Std Book" panose="020B0502020204020303"/>
                        </a:rPr>
                        <a:t>-14,2</a:t>
                      </a:r>
                    </a:p>
                  </a:txBody>
                  <a:tcPr marL="9525" marR="9525" marT="9525" marB="0" anchor="ctr"/>
                </a:tc>
                <a:tc>
                  <a:txBody>
                    <a:bodyPr/>
                    <a:lstStyle/>
                    <a:p>
                      <a:pPr algn="ctr" fontAlgn="ctr"/>
                      <a:r>
                        <a:rPr lang="sv-SE" sz="1050" b="1" i="0" u="none" strike="noStrike" dirty="0">
                          <a:solidFill>
                            <a:srgbClr val="000000"/>
                          </a:solidFill>
                          <a:effectLst/>
                          <a:latin typeface="Futura Std Book" panose="020B0502020204020303"/>
                        </a:rPr>
                        <a:t>25,5</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867033" y="5873720"/>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Uppsala län</a:t>
            </a:r>
            <a:r>
              <a:rPr lang="sv-SE" sz="1400" dirty="0"/>
              <a:t/>
            </a:r>
            <a:br>
              <a:rPr lang="sv-SE" sz="1400" dirty="0"/>
            </a:br>
            <a:r>
              <a:rPr lang="sv-SE" sz="1200" dirty="0"/>
              <a:t>Index 100 = 2012 kv1</a:t>
            </a:r>
            <a:endParaRPr lang="sv-SE" sz="1400" dirty="0"/>
          </a:p>
        </p:txBody>
      </p:sp>
      <p:graphicFrame>
        <p:nvGraphicFramePr>
          <p:cNvPr id="48" name="Tabell 47">
            <a:extLst>
              <a:ext uri="{FF2B5EF4-FFF2-40B4-BE49-F238E27FC236}">
                <a16:creationId xmlns:a16="http://schemas.microsoft.com/office/drawing/2014/main" id="{1DDFCC43-F9C2-493D-B5BF-AA0EF680598A}"/>
              </a:ext>
            </a:extLst>
          </p:cNvPr>
          <p:cNvGraphicFramePr>
            <a:graphicFrameLocks noGrp="1"/>
          </p:cNvGraphicFramePr>
          <p:nvPr/>
        </p:nvGraphicFramePr>
        <p:xfrm>
          <a:off x="6414329" y="1339573"/>
          <a:ext cx="4748972" cy="4508232"/>
        </p:xfrm>
        <a:graphic>
          <a:graphicData uri="http://schemas.openxmlformats.org/drawingml/2006/table">
            <a:tbl>
              <a:tblPr/>
              <a:tblGrid>
                <a:gridCol w="1576844">
                  <a:extLst>
                    <a:ext uri="{9D8B030D-6E8A-4147-A177-3AD203B41FA5}">
                      <a16:colId xmlns:a16="http://schemas.microsoft.com/office/drawing/2014/main" val="3530058171"/>
                    </a:ext>
                  </a:extLst>
                </a:gridCol>
                <a:gridCol w="897540">
                  <a:extLst>
                    <a:ext uri="{9D8B030D-6E8A-4147-A177-3AD203B41FA5}">
                      <a16:colId xmlns:a16="http://schemas.microsoft.com/office/drawing/2014/main" val="2721186626"/>
                    </a:ext>
                  </a:extLst>
                </a:gridCol>
                <a:gridCol w="885065">
                  <a:extLst>
                    <a:ext uri="{9D8B030D-6E8A-4147-A177-3AD203B41FA5}">
                      <a16:colId xmlns:a16="http://schemas.microsoft.com/office/drawing/2014/main" val="2978357727"/>
                    </a:ext>
                  </a:extLst>
                </a:gridCol>
                <a:gridCol w="602638">
                  <a:extLst>
                    <a:ext uri="{9D8B030D-6E8A-4147-A177-3AD203B41FA5}">
                      <a16:colId xmlns:a16="http://schemas.microsoft.com/office/drawing/2014/main" val="1773448222"/>
                    </a:ext>
                  </a:extLst>
                </a:gridCol>
                <a:gridCol w="786885">
                  <a:extLst>
                    <a:ext uri="{9D8B030D-6E8A-4147-A177-3AD203B41FA5}">
                      <a16:colId xmlns:a16="http://schemas.microsoft.com/office/drawing/2014/main" val="829252885"/>
                    </a:ext>
                  </a:extLst>
                </a:gridCol>
              </a:tblGrid>
              <a:tr h="196292">
                <a:tc>
                  <a:txBody>
                    <a:bodyPr/>
                    <a:lstStyle/>
                    <a:p>
                      <a:pPr algn="l" fontAlgn="b"/>
                      <a:r>
                        <a:rPr lang="sv-SE" sz="800" b="1" i="0" u="none" strike="noStrike" dirty="0">
                          <a:solidFill>
                            <a:srgbClr val="000000"/>
                          </a:solidFill>
                          <a:effectLst/>
                          <a:latin typeface="Futura Std Book" panose="020B0502020204020303"/>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29240129"/>
                  </a:ext>
                </a:extLst>
              </a:tr>
              <a:tr h="20076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78242792"/>
                  </a:ext>
                </a:extLst>
              </a:tr>
              <a:tr h="264568">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8980279"/>
                  </a:ext>
                </a:extLst>
              </a:tr>
              <a:tr h="196292">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517,26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18964487"/>
                  </a:ext>
                </a:extLst>
              </a:tr>
              <a:tr h="196292">
                <a:tc>
                  <a:txBody>
                    <a:bodyPr/>
                    <a:lstStyle/>
                    <a:p>
                      <a:pPr algn="l" fontAlgn="b"/>
                      <a:r>
                        <a:rPr lang="sv-SE" sz="800" b="0" i="0" u="none" strike="noStrike" dirty="0">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9072838"/>
                  </a:ext>
                </a:extLst>
              </a:tr>
              <a:tr h="196292">
                <a:tc>
                  <a:txBody>
                    <a:bodyPr/>
                    <a:lstStyle/>
                    <a:p>
                      <a:pPr algn="l"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16,32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27,05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8652978"/>
                  </a:ext>
                </a:extLst>
              </a:tr>
              <a:tr h="196292">
                <a:tc>
                  <a:txBody>
                    <a:bodyPr/>
                    <a:lstStyle/>
                    <a:p>
                      <a:pPr algn="l" fontAlgn="b"/>
                      <a:endParaRPr lang="sv-SE" sz="8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8035409"/>
                  </a:ext>
                </a:extLst>
              </a:tr>
              <a:tr h="378360">
                <a:tc>
                  <a:txBody>
                    <a:bodyPr/>
                    <a:lstStyle/>
                    <a:p>
                      <a:pPr algn="l" fontAlgn="b"/>
                      <a:r>
                        <a:rPr lang="sv-SE" sz="800" b="1" i="0" u="none" strike="noStrike" dirty="0">
                          <a:solidFill>
                            <a:srgbClr val="000000"/>
                          </a:solidFill>
                          <a:effectLst/>
                          <a:latin typeface="Futura Std Book" panose="020B0502020204020303"/>
                        </a:rPr>
                        <a:t>Lönesumma per sysselsatt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3303067"/>
                  </a:ext>
                </a:extLst>
              </a:tr>
              <a:tr h="19629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723548317"/>
                  </a:ext>
                </a:extLst>
              </a:tr>
              <a:tr h="264568">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9081734"/>
                  </a:ext>
                </a:extLst>
              </a:tr>
              <a:tr h="196292">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101,91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2,56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549401"/>
                  </a:ext>
                </a:extLst>
              </a:tr>
              <a:tr h="196292">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110,00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09767079"/>
                  </a:ext>
                </a:extLst>
              </a:tr>
              <a:tr h="196292">
                <a:tc>
                  <a:txBody>
                    <a:bodyPr/>
                    <a:lstStyle/>
                    <a:p>
                      <a:pPr algn="l"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89,90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6,14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28,03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50948806"/>
                  </a:ext>
                </a:extLst>
              </a:tr>
              <a:tr h="196292">
                <a:tc>
                  <a:txBody>
                    <a:bodyPr/>
                    <a:lstStyle/>
                    <a:p>
                      <a:pPr algn="l" fontAlgn="b"/>
                      <a:endParaRPr lang="sv-SE" sz="8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881371"/>
                  </a:ext>
                </a:extLst>
              </a:tr>
              <a:tr h="378360">
                <a:tc>
                  <a:txBody>
                    <a:bodyPr/>
                    <a:lstStyle/>
                    <a:p>
                      <a:pPr algn="l" fontAlgn="b"/>
                      <a:r>
                        <a:rPr lang="sv-SE" sz="800" b="1" i="0" u="none" strike="noStrike" dirty="0">
                          <a:solidFill>
                            <a:srgbClr val="000000"/>
                          </a:solidFill>
                          <a:effectLst/>
                          <a:latin typeface="Futura Std Book" panose="020B0502020204020303"/>
                        </a:rPr>
                        <a:t>Lönesumma per invånare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5157777"/>
                  </a:ext>
                </a:extLst>
              </a:tr>
              <a:tr h="19629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45276482"/>
                  </a:ext>
                </a:extLst>
              </a:tr>
              <a:tr h="264568">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88569102"/>
                  </a:ext>
                </a:extLst>
              </a:tr>
              <a:tr h="200768">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49,41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18,78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2941776"/>
                  </a:ext>
                </a:extLst>
              </a:tr>
              <a:tr h="200768">
                <a:tc>
                  <a:txBody>
                    <a:bodyPr/>
                    <a:lstStyle/>
                    <a:p>
                      <a:pPr algn="l" fontAlgn="b"/>
                      <a:r>
                        <a:rPr lang="sv-SE" sz="800" b="0" i="0" u="none" strike="noStrike" dirty="0">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54,23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18,76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7833017"/>
                  </a:ext>
                </a:extLst>
              </a:tr>
              <a:tr h="196292">
                <a:tc>
                  <a:txBody>
                    <a:bodyPr/>
                    <a:lstStyle/>
                    <a:p>
                      <a:pPr algn="l"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41,18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16,38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83076873"/>
                  </a:ext>
                </a:extLst>
              </a:tr>
            </a:tbl>
          </a:graphicData>
        </a:graphic>
      </p:graphicFrame>
      <p:graphicFrame>
        <p:nvGraphicFramePr>
          <p:cNvPr id="9" name="Diagram 8">
            <a:extLst>
              <a:ext uri="{FF2B5EF4-FFF2-40B4-BE49-F238E27FC236}">
                <a16:creationId xmlns:a16="http://schemas.microsoft.com/office/drawing/2014/main" id="{9BA12514-C9B0-4A12-A0FB-2CDD4518B5F7}"/>
              </a:ext>
            </a:extLst>
          </p:cNvPr>
          <p:cNvGraphicFramePr>
            <a:graphicFrameLocks/>
          </p:cNvGraphicFramePr>
          <p:nvPr/>
        </p:nvGraphicFramePr>
        <p:xfrm>
          <a:off x="573707" y="1874427"/>
          <a:ext cx="5449889" cy="3882562"/>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ruta 3">
            <a:extLst>
              <a:ext uri="{FF2B5EF4-FFF2-40B4-BE49-F238E27FC236}">
                <a16:creationId xmlns:a16="http://schemas.microsoft.com/office/drawing/2014/main" id="{1ACE91D3-E86F-7467-4C4C-9FDBCA308ADF}"/>
              </a:ext>
            </a:extLst>
          </p:cNvPr>
          <p:cNvSpPr txBox="1"/>
          <p:nvPr/>
        </p:nvSpPr>
        <p:spPr>
          <a:xfrm>
            <a:off x="6096000" y="6126871"/>
            <a:ext cx="2323072" cy="215444"/>
          </a:xfrm>
          <a:prstGeom prst="rect">
            <a:avLst/>
          </a:prstGeom>
          <a:noFill/>
        </p:spPr>
        <p:txBody>
          <a:bodyPr wrap="none" rtlCol="0">
            <a:spAutoFit/>
          </a:bodyPr>
          <a:lstStyle/>
          <a:p>
            <a:r>
              <a:rPr lang="sv-SE" sz="800" b="0" i="0" u="none" strike="noStrike" dirty="0">
                <a:solidFill>
                  <a:srgbClr val="000000"/>
                </a:solidFill>
                <a:effectLst/>
                <a:latin typeface="Futura Std Book" panose="020B0502020204020303" pitchFamily="34" charset="0"/>
              </a:rPr>
              <a:t>* Lönesummorna är det tidigare kvartalets</a:t>
            </a:r>
          </a:p>
        </p:txBody>
      </p:sp>
    </p:spTree>
    <p:extLst>
      <p:ext uri="{BB962C8B-B14F-4D97-AF65-F5344CB8AC3E}">
        <p14:creationId xmlns:p14="http://schemas.microsoft.com/office/powerpoint/2010/main" val="4091113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49" y="5780782"/>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92443"/>
          </a:xfrm>
          <a:prstGeom prst="rect">
            <a:avLst/>
          </a:prstGeom>
          <a:noFill/>
        </p:spPr>
        <p:txBody>
          <a:bodyPr wrap="square" rtlCol="0">
            <a:spAutoFit/>
          </a:bodyPr>
          <a:lstStyle/>
          <a:p>
            <a:r>
              <a:rPr lang="sv-SE" sz="1400" b="1" dirty="0"/>
              <a:t>Lönesumma i privat sektor efter näringsgren, Uppsala län</a:t>
            </a:r>
            <a:r>
              <a:rPr lang="sv-SE" sz="1400" dirty="0"/>
              <a:t/>
            </a:r>
            <a:br>
              <a:rPr lang="sv-SE" sz="1400" dirty="0"/>
            </a:br>
            <a:r>
              <a:rPr lang="sv-SE" sz="1200" dirty="0"/>
              <a:t>Index 100 = 2012 kv1</a:t>
            </a:r>
            <a:endParaRPr lang="sv-SE" sz="1400" dirty="0"/>
          </a:p>
        </p:txBody>
      </p:sp>
      <p:graphicFrame>
        <p:nvGraphicFramePr>
          <p:cNvPr id="36" name="Tabell 35">
            <a:extLst>
              <a:ext uri="{FF2B5EF4-FFF2-40B4-BE49-F238E27FC236}">
                <a16:creationId xmlns:a16="http://schemas.microsoft.com/office/drawing/2014/main" id="{6FEA2868-9BD8-457B-A5F4-F3CF1811F26C}"/>
              </a:ext>
            </a:extLst>
          </p:cNvPr>
          <p:cNvGraphicFramePr>
            <a:graphicFrameLocks noGrp="1"/>
          </p:cNvGraphicFramePr>
          <p:nvPr/>
        </p:nvGraphicFramePr>
        <p:xfrm>
          <a:off x="6543815" y="1250172"/>
          <a:ext cx="4590910" cy="4750338"/>
        </p:xfrm>
        <a:graphic>
          <a:graphicData uri="http://schemas.openxmlformats.org/drawingml/2006/table">
            <a:tbl>
              <a:tblPr/>
              <a:tblGrid>
                <a:gridCol w="1547177">
                  <a:extLst>
                    <a:ext uri="{9D8B030D-6E8A-4147-A177-3AD203B41FA5}">
                      <a16:colId xmlns:a16="http://schemas.microsoft.com/office/drawing/2014/main" val="2673819213"/>
                    </a:ext>
                  </a:extLst>
                </a:gridCol>
                <a:gridCol w="686526">
                  <a:extLst>
                    <a:ext uri="{9D8B030D-6E8A-4147-A177-3AD203B41FA5}">
                      <a16:colId xmlns:a16="http://schemas.microsoft.com/office/drawing/2014/main" val="1642595649"/>
                    </a:ext>
                  </a:extLst>
                </a:gridCol>
                <a:gridCol w="832785">
                  <a:extLst>
                    <a:ext uri="{9D8B030D-6E8A-4147-A177-3AD203B41FA5}">
                      <a16:colId xmlns:a16="http://schemas.microsoft.com/office/drawing/2014/main" val="2320012456"/>
                    </a:ext>
                  </a:extLst>
                </a:gridCol>
                <a:gridCol w="762211">
                  <a:extLst>
                    <a:ext uri="{9D8B030D-6E8A-4147-A177-3AD203B41FA5}">
                      <a16:colId xmlns:a16="http://schemas.microsoft.com/office/drawing/2014/main" val="2593374640"/>
                    </a:ext>
                  </a:extLst>
                </a:gridCol>
                <a:gridCol w="762211">
                  <a:extLst>
                    <a:ext uri="{9D8B030D-6E8A-4147-A177-3AD203B41FA5}">
                      <a16:colId xmlns:a16="http://schemas.microsoft.com/office/drawing/2014/main" val="1062070174"/>
                    </a:ext>
                  </a:extLst>
                </a:gridCol>
              </a:tblGrid>
              <a:tr h="294994">
                <a:tc>
                  <a:txBody>
                    <a:bodyPr/>
                    <a:lstStyle/>
                    <a:p>
                      <a:pPr algn="l" fontAlgn="b"/>
                      <a:endParaRPr lang="sv-SE" sz="11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60059618"/>
                  </a:ext>
                </a:extLst>
              </a:tr>
              <a:tr h="24741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70033479"/>
                  </a:ext>
                </a:extLst>
              </a:tr>
              <a:tr h="180803">
                <a:tc>
                  <a:txBody>
                    <a:bodyPr/>
                    <a:lstStyle/>
                    <a:p>
                      <a:pPr algn="l" rtl="0" fontAlgn="b"/>
                      <a:r>
                        <a:rPr lang="sv-SE" sz="800" b="1"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09040322"/>
                  </a:ext>
                </a:extLst>
              </a:tr>
              <a:tr h="190318">
                <a:tc>
                  <a:txBody>
                    <a:bodyPr/>
                    <a:lstStyle/>
                    <a:p>
                      <a:pPr algn="l" rtl="0" fontAlgn="b"/>
                      <a:r>
                        <a:rPr lang="sv-SE" sz="800" b="0" i="0" u="none" strike="noStrike" dirty="0">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378,24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70792090"/>
                  </a:ext>
                </a:extLst>
              </a:tr>
              <a:tr h="190318">
                <a:tc>
                  <a:txBody>
                    <a:bodyPr/>
                    <a:lstStyle/>
                    <a:p>
                      <a:pPr algn="l" rtl="0" fontAlgn="b"/>
                      <a:r>
                        <a:rPr lang="sv-SE" sz="800" b="0" i="1" u="none" strike="noStrike" dirty="0">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12330697"/>
                  </a:ext>
                </a:extLst>
              </a:tr>
              <a:tr h="180803">
                <a:tc>
                  <a:txBody>
                    <a:bodyPr/>
                    <a:lstStyle/>
                    <a:p>
                      <a:pPr algn="l" rtl="0" fontAlgn="b"/>
                      <a:r>
                        <a:rPr lang="sv-SE" sz="800" b="0" i="1" u="none" strike="noStrike" dirty="0">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264,46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26,10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76899014"/>
                  </a:ext>
                </a:extLst>
              </a:tr>
              <a:tr h="180803">
                <a:tc>
                  <a:txBody>
                    <a:bodyPr/>
                    <a:lstStyle/>
                    <a:p>
                      <a:pPr algn="l" rtl="0" fontAlgn="b"/>
                      <a:r>
                        <a:rPr lang="sv-SE" sz="800" b="0" i="1" u="none" strike="noStrike" dirty="0">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33,77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511806"/>
                  </a:ext>
                </a:extLst>
              </a:tr>
              <a:tr h="180803">
                <a:tc>
                  <a:txBody>
                    <a:bodyPr/>
                    <a:lstStyle/>
                    <a:p>
                      <a:pPr algn="l" rtl="0" fontAlgn="b"/>
                      <a:r>
                        <a:rPr lang="sv-SE" sz="800" b="0" i="0" u="none" strike="noStrike" dirty="0">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139,02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07429497"/>
                  </a:ext>
                </a:extLst>
              </a:tr>
              <a:tr h="18080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517,26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56084553"/>
                  </a:ext>
                </a:extLst>
              </a:tr>
              <a:tr h="228382">
                <a:tc>
                  <a:txBody>
                    <a:bodyPr/>
                    <a:lstStyle/>
                    <a:p>
                      <a:pPr algn="l" rtl="0" fontAlgn="b"/>
                      <a:r>
                        <a:rPr lang="sv-SE" sz="800" b="1" i="0" u="none" strike="noStrike" dirty="0">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75790012"/>
                  </a:ext>
                </a:extLst>
              </a:tr>
              <a:tr h="180803">
                <a:tc>
                  <a:txBody>
                    <a:bodyPr/>
                    <a:lstStyle/>
                    <a:p>
                      <a:pPr algn="l" rtl="0" fontAlgn="b"/>
                      <a:r>
                        <a:rPr lang="sv-SE" sz="800" b="0" i="0" u="none" strike="noStrike" dirty="0">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197,96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45365115"/>
                  </a:ext>
                </a:extLst>
              </a:tr>
              <a:tr h="180803">
                <a:tc>
                  <a:txBody>
                    <a:bodyPr/>
                    <a:lstStyle/>
                    <a:p>
                      <a:pPr algn="l" rtl="0" fontAlgn="b"/>
                      <a:r>
                        <a:rPr lang="sv-SE" sz="800" b="0" i="1" u="none" strike="noStrike" dirty="0">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63426882"/>
                  </a:ext>
                </a:extLst>
              </a:tr>
              <a:tr h="180803">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05552297"/>
                  </a:ext>
                </a:extLst>
              </a:tr>
              <a:tr h="180803">
                <a:tc>
                  <a:txBody>
                    <a:bodyPr/>
                    <a:lstStyle/>
                    <a:p>
                      <a:pPr algn="l" rtl="0" fontAlgn="b"/>
                      <a:r>
                        <a:rPr lang="sv-SE" sz="800" b="0" i="1" u="none" strike="noStrike" dirty="0">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871908"/>
                  </a:ext>
                </a:extLst>
              </a:tr>
              <a:tr h="180803">
                <a:tc>
                  <a:txBody>
                    <a:bodyPr/>
                    <a:lstStyle/>
                    <a:p>
                      <a:pPr algn="l" rtl="0" fontAlgn="b"/>
                      <a:r>
                        <a:rPr lang="sv-SE" sz="800" b="0" i="0" u="none" strike="noStrike" dirty="0">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02293757"/>
                  </a:ext>
                </a:extLst>
              </a:tr>
              <a:tr h="190318">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66549825"/>
                  </a:ext>
                </a:extLst>
              </a:tr>
              <a:tr h="338212">
                <a:tc>
                  <a:txBody>
                    <a:bodyPr/>
                    <a:lstStyle/>
                    <a:p>
                      <a:pPr algn="l" rtl="0"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92704111"/>
                  </a:ext>
                </a:extLst>
              </a:tr>
              <a:tr h="180803">
                <a:tc>
                  <a:txBody>
                    <a:bodyPr/>
                    <a:lstStyle/>
                    <a:p>
                      <a:pPr algn="l" rtl="0" fontAlgn="b"/>
                      <a:r>
                        <a:rPr lang="sv-SE" sz="800" b="0" i="0" u="none" strike="noStrike" dirty="0">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10,03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0,55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28,07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7916627"/>
                  </a:ext>
                </a:extLst>
              </a:tr>
              <a:tr h="180803">
                <a:tc>
                  <a:txBody>
                    <a:bodyPr/>
                    <a:lstStyle/>
                    <a:p>
                      <a:pPr algn="l" rtl="0" fontAlgn="b"/>
                      <a:r>
                        <a:rPr lang="sv-SE" sz="800" b="0" i="1" u="none" strike="noStrike" dirty="0">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26,31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00236257"/>
                  </a:ext>
                </a:extLst>
              </a:tr>
              <a:tr h="180803">
                <a:tc>
                  <a:txBody>
                    <a:bodyPr/>
                    <a:lstStyle/>
                    <a:p>
                      <a:pPr algn="l" rtl="0" fontAlgn="b"/>
                      <a:r>
                        <a:rPr lang="sv-SE" sz="800" b="0" i="1" u="none" strike="noStrike" dirty="0">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28,64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9263572"/>
                  </a:ext>
                </a:extLst>
              </a:tr>
              <a:tr h="190318">
                <a:tc>
                  <a:txBody>
                    <a:bodyPr/>
                    <a:lstStyle/>
                    <a:p>
                      <a:pPr algn="l" rtl="0" fontAlgn="b"/>
                      <a:r>
                        <a:rPr lang="sv-SE" sz="800" b="0" i="1" u="none" strike="noStrike" dirty="0">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27,79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68064759"/>
                  </a:ext>
                </a:extLst>
              </a:tr>
              <a:tr h="190318">
                <a:tc>
                  <a:txBody>
                    <a:bodyPr/>
                    <a:lstStyle/>
                    <a:p>
                      <a:pPr algn="l" rtl="0" fontAlgn="b"/>
                      <a:r>
                        <a:rPr lang="sv-SE" sz="800" b="0" i="0" u="none" strike="noStrike" dirty="0">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4519482"/>
                  </a:ext>
                </a:extLst>
              </a:tr>
              <a:tr h="18080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16,32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27,05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54938124"/>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7" y="6119336"/>
            <a:ext cx="3942237" cy="30777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p:txBody>
      </p:sp>
      <p:graphicFrame>
        <p:nvGraphicFramePr>
          <p:cNvPr id="13" name="Diagram 12">
            <a:extLst>
              <a:ext uri="{FF2B5EF4-FFF2-40B4-BE49-F238E27FC236}">
                <a16:creationId xmlns:a16="http://schemas.microsoft.com/office/drawing/2014/main" id="{C37BE314-272D-4787-A40B-B5929511DEC3}"/>
              </a:ext>
            </a:extLst>
          </p:cNvPr>
          <p:cNvGraphicFramePr>
            <a:graphicFrameLocks/>
          </p:cNvGraphicFramePr>
          <p:nvPr/>
        </p:nvGraphicFramePr>
        <p:xfrm>
          <a:off x="576261" y="1943192"/>
          <a:ext cx="5591176" cy="3837590"/>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ruta 1">
            <a:extLst>
              <a:ext uri="{FF2B5EF4-FFF2-40B4-BE49-F238E27FC236}">
                <a16:creationId xmlns:a16="http://schemas.microsoft.com/office/drawing/2014/main" id="{0807CF00-C484-3195-3BAE-0847371F64FF}"/>
              </a:ext>
            </a:extLst>
          </p:cNvPr>
          <p:cNvSpPr txBox="1"/>
          <p:nvPr/>
        </p:nvSpPr>
        <p:spPr>
          <a:xfrm>
            <a:off x="6167438" y="6564086"/>
            <a:ext cx="2050561" cy="200055"/>
          </a:xfrm>
          <a:prstGeom prst="rect">
            <a:avLst/>
          </a:prstGeom>
          <a:noFill/>
        </p:spPr>
        <p:txBody>
          <a:bodyPr wrap="none" rtlCol="0">
            <a:spAutoFit/>
          </a:bodyPr>
          <a:lstStyle/>
          <a:p>
            <a:r>
              <a:rPr lang="sv-SE" sz="700" b="0" i="0" u="none" strike="noStrike" dirty="0">
                <a:solidFill>
                  <a:srgbClr val="000000"/>
                </a:solidFill>
                <a:effectLst/>
                <a:latin typeface="Futura Std Book" panose="020B0502020204020303" pitchFamily="34" charset="0"/>
              </a:rPr>
              <a:t>** Lönesummorna är det tidigare kvartalets</a:t>
            </a:r>
          </a:p>
        </p:txBody>
      </p:sp>
    </p:spTree>
    <p:extLst>
      <p:ext uri="{BB962C8B-B14F-4D97-AF65-F5344CB8AC3E}">
        <p14:creationId xmlns:p14="http://schemas.microsoft.com/office/powerpoint/2010/main" val="2044111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a:t>
            </a:r>
            <a:r>
              <a:rPr lang="sv-SE" dirty="0">
                <a:solidFill>
                  <a:srgbClr val="FF0000"/>
                </a:solidFill>
              </a:rPr>
              <a:t>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33184"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0" y="1950884"/>
            <a:ext cx="4733184" cy="1486681"/>
          </a:xfrm>
        </p:spPr>
        <p:txBody>
          <a:bodyPr/>
          <a:lstStyle/>
          <a:p>
            <a:pPr lvl="4"/>
            <a:r>
              <a:rPr lang="sv-SE" sz="1400" dirty="0"/>
              <a:t>Antal invånare ökade med 1,7 procent i Uppsala län och 1,9 procent i Uppsala kommun under kvartalet.</a:t>
            </a:r>
          </a:p>
          <a:p>
            <a:pPr lvl="4"/>
            <a:r>
              <a:rPr lang="sv-SE" sz="1400" dirty="0"/>
              <a:t>Uppsala län har därmed vuxit dubbelt så snabbt jämfört med Stockholmsregionen. </a:t>
            </a:r>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2012 kv2</a:t>
            </a:r>
            <a:endParaRPr lang="sv-SE" sz="1400" dirty="0"/>
          </a:p>
        </p:txBody>
      </p:sp>
      <p:graphicFrame>
        <p:nvGraphicFramePr>
          <p:cNvPr id="3" name="Tabell 2">
            <a:extLst>
              <a:ext uri="{FF2B5EF4-FFF2-40B4-BE49-F238E27FC236}">
                <a16:creationId xmlns:a16="http://schemas.microsoft.com/office/drawing/2014/main" id="{74BE77DC-77A0-40DB-858A-7806E2922DE1}"/>
              </a:ext>
            </a:extLst>
          </p:cNvPr>
          <p:cNvGraphicFramePr>
            <a:graphicFrameLocks noGrp="1"/>
          </p:cNvGraphicFramePr>
          <p:nvPr>
            <p:extLst>
              <p:ext uri="{D42A27DB-BD31-4B8C-83A1-F6EECF244321}">
                <p14:modId xmlns:p14="http://schemas.microsoft.com/office/powerpoint/2010/main" val="1829714373"/>
              </p:ext>
            </p:extLst>
          </p:nvPr>
        </p:nvGraphicFramePr>
        <p:xfrm>
          <a:off x="6744441" y="3723128"/>
          <a:ext cx="4733183" cy="2165538"/>
        </p:xfrm>
        <a:graphic>
          <a:graphicData uri="http://schemas.openxmlformats.org/drawingml/2006/table">
            <a:tbl>
              <a:tblPr bandRow="1">
                <a:tableStyleId>{2D5ABB26-0587-4C30-8999-92F81FD0307C}</a:tableStyleId>
              </a:tblPr>
              <a:tblGrid>
                <a:gridCol w="1738666">
                  <a:extLst>
                    <a:ext uri="{9D8B030D-6E8A-4147-A177-3AD203B41FA5}">
                      <a16:colId xmlns:a16="http://schemas.microsoft.com/office/drawing/2014/main" val="1350475765"/>
                    </a:ext>
                  </a:extLst>
                </a:gridCol>
                <a:gridCol w="844178">
                  <a:extLst>
                    <a:ext uri="{9D8B030D-6E8A-4147-A177-3AD203B41FA5}">
                      <a16:colId xmlns:a16="http://schemas.microsoft.com/office/drawing/2014/main" val="3150859487"/>
                    </a:ext>
                  </a:extLst>
                </a:gridCol>
                <a:gridCol w="824114">
                  <a:extLst>
                    <a:ext uri="{9D8B030D-6E8A-4147-A177-3AD203B41FA5}">
                      <a16:colId xmlns:a16="http://schemas.microsoft.com/office/drawing/2014/main" val="2507945543"/>
                    </a:ext>
                  </a:extLst>
                </a:gridCol>
                <a:gridCol w="749592">
                  <a:extLst>
                    <a:ext uri="{9D8B030D-6E8A-4147-A177-3AD203B41FA5}">
                      <a16:colId xmlns:a16="http://schemas.microsoft.com/office/drawing/2014/main" val="3296469785"/>
                    </a:ext>
                  </a:extLst>
                </a:gridCol>
                <a:gridCol w="576633">
                  <a:extLst>
                    <a:ext uri="{9D8B030D-6E8A-4147-A177-3AD203B41FA5}">
                      <a16:colId xmlns:a16="http://schemas.microsoft.com/office/drawing/2014/main" val="3410481507"/>
                    </a:ext>
                  </a:extLst>
                </a:gridCol>
              </a:tblGrid>
              <a:tr h="36092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2625253"/>
                  </a:ext>
                </a:extLst>
              </a:tr>
              <a:tr h="360923">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590857157"/>
                  </a:ext>
                </a:extLst>
              </a:tr>
              <a:tr h="36092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10 487,9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 </a:t>
                      </a:r>
                    </a:p>
                  </a:txBody>
                  <a:tcPr marL="9525" marR="9525" marT="9525" marB="0" anchor="ctr"/>
                </a:tc>
                <a:extLst>
                  <a:ext uri="{0D108BD9-81ED-4DB2-BD59-A6C34878D82A}">
                    <a16:rowId xmlns:a16="http://schemas.microsoft.com/office/drawing/2014/main" val="3700979003"/>
                  </a:ext>
                </a:extLst>
              </a:tr>
              <a:tr h="36092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4 762,7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 </a:t>
                      </a:r>
                    </a:p>
                  </a:txBody>
                  <a:tcPr marL="9525" marR="9525" marT="9525" marB="0" anchor="ctr"/>
                </a:tc>
                <a:extLst>
                  <a:ext uri="{0D108BD9-81ED-4DB2-BD59-A6C34878D82A}">
                    <a16:rowId xmlns:a16="http://schemas.microsoft.com/office/drawing/2014/main" val="1812128137"/>
                  </a:ext>
                </a:extLst>
              </a:tr>
              <a:tr h="360923">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396,9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8,9 </a:t>
                      </a:r>
                    </a:p>
                  </a:txBody>
                  <a:tcPr marL="9525" marR="9525" marT="9525" marB="0" anchor="ctr"/>
                </a:tc>
                <a:extLst>
                  <a:ext uri="{0D108BD9-81ED-4DB2-BD59-A6C34878D82A}">
                    <a16:rowId xmlns:a16="http://schemas.microsoft.com/office/drawing/2014/main" val="3641912311"/>
                  </a:ext>
                </a:extLst>
              </a:tr>
              <a:tr h="360923">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238,8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-2,2 </a:t>
                      </a:r>
                    </a:p>
                  </a:txBody>
                  <a:tcPr marL="9525" marR="9525" marT="9525" marB="0" anchor="ctr"/>
                </a:tc>
                <a:extLst>
                  <a:ext uri="{0D108BD9-81ED-4DB2-BD59-A6C34878D82A}">
                    <a16:rowId xmlns:a16="http://schemas.microsoft.com/office/drawing/2014/main" val="3127139500"/>
                  </a:ext>
                </a:extLst>
              </a:tr>
            </a:tbl>
          </a:graphicData>
        </a:graphic>
      </p:graphicFrame>
      <p:graphicFrame>
        <p:nvGraphicFramePr>
          <p:cNvPr id="4" name="Diagram 3">
            <a:extLst>
              <a:ext uri="{FF2B5EF4-FFF2-40B4-BE49-F238E27FC236}">
                <a16:creationId xmlns:a16="http://schemas.microsoft.com/office/drawing/2014/main" id="{A82B1D1C-A87D-45AE-BA3F-69672ABF2908}"/>
              </a:ext>
            </a:extLst>
          </p:cNvPr>
          <p:cNvGraphicFramePr>
            <a:graphicFrameLocks/>
          </p:cNvGraphicFramePr>
          <p:nvPr>
            <p:extLst>
              <p:ext uri="{D42A27DB-BD31-4B8C-83A1-F6EECF244321}">
                <p14:modId xmlns:p14="http://schemas.microsoft.com/office/powerpoint/2010/main" val="3680535047"/>
              </p:ext>
            </p:extLst>
          </p:nvPr>
        </p:nvGraphicFramePr>
        <p:xfrm>
          <a:off x="714374" y="1947289"/>
          <a:ext cx="5921816" cy="3809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80"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820253"/>
            <a:ext cx="4719848" cy="1608747"/>
          </a:xfrm>
        </p:spPr>
        <p:txBody>
          <a:bodyPr/>
          <a:lstStyle/>
          <a:p>
            <a:pPr marL="285750" indent="-285750">
              <a:buFont typeface="Arial" panose="020B0604020202020204" pitchFamily="34" charset="0"/>
              <a:buChar char="•"/>
            </a:pPr>
            <a:r>
              <a:rPr lang="sv-SE" sz="1400" dirty="0"/>
              <a:t>Bostadsbyggandet minskade med 37 procent i länet under kvartalet.</a:t>
            </a:r>
          </a:p>
          <a:p>
            <a:pPr marL="285750" indent="-285750">
              <a:buFont typeface="Arial" panose="020B0604020202020204" pitchFamily="34" charset="0"/>
              <a:buChar char="•"/>
            </a:pPr>
            <a:r>
              <a:rPr lang="sv-SE" sz="1400" dirty="0"/>
              <a:t>De senaste fyra kvartalen har bostadsbyggandet ökat med 16 procent i länet och minskat med 7 procent i Uppsala kommun.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2012 kv2</a:t>
            </a:r>
            <a:endParaRPr lang="sv-SE" sz="1400" dirty="0"/>
          </a:p>
        </p:txBody>
      </p:sp>
      <p:graphicFrame>
        <p:nvGraphicFramePr>
          <p:cNvPr id="3" name="Tabell 2">
            <a:extLst>
              <a:ext uri="{FF2B5EF4-FFF2-40B4-BE49-F238E27FC236}">
                <a16:creationId xmlns:a16="http://schemas.microsoft.com/office/drawing/2014/main" id="{ACF6CAF0-B108-45D1-AA0F-31A2E5CC7DA7}"/>
              </a:ext>
            </a:extLst>
          </p:cNvPr>
          <p:cNvGraphicFramePr>
            <a:graphicFrameLocks noGrp="1"/>
          </p:cNvGraphicFramePr>
          <p:nvPr>
            <p:extLst>
              <p:ext uri="{D42A27DB-BD31-4B8C-83A1-F6EECF244321}">
                <p14:modId xmlns:p14="http://schemas.microsoft.com/office/powerpoint/2010/main" val="1999910782"/>
              </p:ext>
            </p:extLst>
          </p:nvPr>
        </p:nvGraphicFramePr>
        <p:xfrm>
          <a:off x="6744445" y="3730344"/>
          <a:ext cx="4746514" cy="2149756"/>
        </p:xfrm>
        <a:graphic>
          <a:graphicData uri="http://schemas.openxmlformats.org/drawingml/2006/table">
            <a:tbl>
              <a:tblPr bandRow="1">
                <a:tableStyleId>{2D5ABB26-0587-4C30-8999-92F81FD0307C}</a:tableStyleId>
              </a:tblPr>
              <a:tblGrid>
                <a:gridCol w="1550447">
                  <a:extLst>
                    <a:ext uri="{9D8B030D-6E8A-4147-A177-3AD203B41FA5}">
                      <a16:colId xmlns:a16="http://schemas.microsoft.com/office/drawing/2014/main" val="2563402271"/>
                    </a:ext>
                  </a:extLst>
                </a:gridCol>
                <a:gridCol w="688592">
                  <a:extLst>
                    <a:ext uri="{9D8B030D-6E8A-4147-A177-3AD203B41FA5}">
                      <a16:colId xmlns:a16="http://schemas.microsoft.com/office/drawing/2014/main" val="930993391"/>
                    </a:ext>
                  </a:extLst>
                </a:gridCol>
                <a:gridCol w="781203">
                  <a:extLst>
                    <a:ext uri="{9D8B030D-6E8A-4147-A177-3AD203B41FA5}">
                      <a16:colId xmlns:a16="http://schemas.microsoft.com/office/drawing/2014/main" val="2407904494"/>
                    </a:ext>
                  </a:extLst>
                </a:gridCol>
                <a:gridCol w="618452">
                  <a:extLst>
                    <a:ext uri="{9D8B030D-6E8A-4147-A177-3AD203B41FA5}">
                      <a16:colId xmlns:a16="http://schemas.microsoft.com/office/drawing/2014/main" val="630731481"/>
                    </a:ext>
                  </a:extLst>
                </a:gridCol>
                <a:gridCol w="564202">
                  <a:extLst>
                    <a:ext uri="{9D8B030D-6E8A-4147-A177-3AD203B41FA5}">
                      <a16:colId xmlns:a16="http://schemas.microsoft.com/office/drawing/2014/main" val="557979284"/>
                    </a:ext>
                  </a:extLst>
                </a:gridCol>
                <a:gridCol w="543618">
                  <a:extLst>
                    <a:ext uri="{9D8B030D-6E8A-4147-A177-3AD203B41FA5}">
                      <a16:colId xmlns:a16="http://schemas.microsoft.com/office/drawing/2014/main" val="3663586322"/>
                    </a:ext>
                  </a:extLst>
                </a:gridCol>
              </a:tblGrid>
              <a:tr h="314142">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dirty="0">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595473482"/>
                  </a:ext>
                </a:extLst>
              </a:tr>
              <a:tr h="329850">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310578881"/>
                  </a:ext>
                </a:extLst>
              </a:tr>
              <a:tr h="376441">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12 682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52 869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73213776"/>
                  </a:ext>
                </a:extLst>
              </a:tr>
              <a:tr h="376441">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7 105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26 430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3181585377"/>
                  </a:ext>
                </a:extLst>
              </a:tr>
              <a:tr h="376441">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859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3 843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977420305"/>
                  </a:ext>
                </a:extLst>
              </a:tr>
              <a:tr h="376441">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387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2 183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600720821"/>
                  </a:ext>
                </a:extLst>
              </a:tr>
            </a:tbl>
          </a:graphicData>
        </a:graphic>
      </p:graphicFrame>
      <p:graphicFrame>
        <p:nvGraphicFramePr>
          <p:cNvPr id="4" name="Diagram 3">
            <a:extLst>
              <a:ext uri="{FF2B5EF4-FFF2-40B4-BE49-F238E27FC236}">
                <a16:creationId xmlns:a16="http://schemas.microsoft.com/office/drawing/2014/main" id="{A82B1D1C-A87D-45AE-BA3F-69672ABF2908}"/>
              </a:ext>
            </a:extLst>
          </p:cNvPr>
          <p:cNvGraphicFramePr>
            <a:graphicFrameLocks/>
          </p:cNvGraphicFramePr>
          <p:nvPr>
            <p:extLst>
              <p:ext uri="{D42A27DB-BD31-4B8C-83A1-F6EECF244321}">
                <p14:modId xmlns:p14="http://schemas.microsoft.com/office/powerpoint/2010/main" val="1907165974"/>
              </p:ext>
            </p:extLst>
          </p:nvPr>
        </p:nvGraphicFramePr>
        <p:xfrm>
          <a:off x="701040" y="2006995"/>
          <a:ext cx="6030071" cy="37499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36166" y="2341947"/>
            <a:ext cx="473318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27890" y="2348239"/>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1244" y="4775655"/>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1" y="1456854"/>
            <a:ext cx="6179638"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2012 kv2</a:t>
            </a:r>
            <a:endParaRPr lang="sv-SE" sz="1400" dirty="0"/>
          </a:p>
        </p:txBody>
      </p:sp>
      <p:graphicFrame>
        <p:nvGraphicFramePr>
          <p:cNvPr id="4" name="Tabell 3">
            <a:extLst>
              <a:ext uri="{FF2B5EF4-FFF2-40B4-BE49-F238E27FC236}">
                <a16:creationId xmlns:a16="http://schemas.microsoft.com/office/drawing/2014/main" id="{068B3E50-6F04-40F3-9EEA-3120155B919C}"/>
              </a:ext>
            </a:extLst>
          </p:cNvPr>
          <p:cNvGraphicFramePr>
            <a:graphicFrameLocks noGrp="1"/>
          </p:cNvGraphicFramePr>
          <p:nvPr>
            <p:extLst>
              <p:ext uri="{D42A27DB-BD31-4B8C-83A1-F6EECF244321}">
                <p14:modId xmlns:p14="http://schemas.microsoft.com/office/powerpoint/2010/main" val="3361038247"/>
              </p:ext>
            </p:extLst>
          </p:nvPr>
        </p:nvGraphicFramePr>
        <p:xfrm>
          <a:off x="6712537" y="2601551"/>
          <a:ext cx="4733184" cy="2174104"/>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226247226"/>
                    </a:ext>
                  </a:extLst>
                </a:gridCol>
                <a:gridCol w="686658">
                  <a:extLst>
                    <a:ext uri="{9D8B030D-6E8A-4147-A177-3AD203B41FA5}">
                      <a16:colId xmlns:a16="http://schemas.microsoft.com/office/drawing/2014/main" val="1608357605"/>
                    </a:ext>
                  </a:extLst>
                </a:gridCol>
                <a:gridCol w="779009">
                  <a:extLst>
                    <a:ext uri="{9D8B030D-6E8A-4147-A177-3AD203B41FA5}">
                      <a16:colId xmlns:a16="http://schemas.microsoft.com/office/drawing/2014/main" val="3015834062"/>
                    </a:ext>
                  </a:extLst>
                </a:gridCol>
                <a:gridCol w="572927">
                  <a:extLst>
                    <a:ext uri="{9D8B030D-6E8A-4147-A177-3AD203B41FA5}">
                      <a16:colId xmlns:a16="http://schemas.microsoft.com/office/drawing/2014/main" val="2375083865"/>
                    </a:ext>
                  </a:extLst>
                </a:gridCol>
                <a:gridCol w="606406">
                  <a:extLst>
                    <a:ext uri="{9D8B030D-6E8A-4147-A177-3AD203B41FA5}">
                      <a16:colId xmlns:a16="http://schemas.microsoft.com/office/drawing/2014/main" val="771144910"/>
                    </a:ext>
                  </a:extLst>
                </a:gridCol>
                <a:gridCol w="542092">
                  <a:extLst>
                    <a:ext uri="{9D8B030D-6E8A-4147-A177-3AD203B41FA5}">
                      <a16:colId xmlns:a16="http://schemas.microsoft.com/office/drawing/2014/main" val="3281385385"/>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553099349"/>
                  </a:ext>
                </a:extLst>
              </a:tr>
              <a:tr h="24706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T>
                      <a:noFill/>
                    </a:lnT>
                  </a:tcPr>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685213949"/>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12 158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43 657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 </a:t>
                      </a:r>
                    </a:p>
                  </a:txBody>
                  <a:tcPr marL="9525" marR="9525" marT="9525" marB="0" anchor="ctr"/>
                </a:tc>
                <a:extLst>
                  <a:ext uri="{0D108BD9-81ED-4DB2-BD59-A6C34878D82A}">
                    <a16:rowId xmlns:a16="http://schemas.microsoft.com/office/drawing/2014/main" val="1156873607"/>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5 779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20 074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 </a:t>
                      </a:r>
                    </a:p>
                  </a:txBody>
                  <a:tcPr marL="9525" marR="9525" marT="9525" marB="0" anchor="ctr"/>
                </a:tc>
                <a:extLst>
                  <a:ext uri="{0D108BD9-81ED-4DB2-BD59-A6C34878D82A}">
                    <a16:rowId xmlns:a16="http://schemas.microsoft.com/office/drawing/2014/main" val="4016564608"/>
                  </a:ext>
                </a:extLst>
              </a:tr>
              <a:tr h="281958">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236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76 </a:t>
                      </a:r>
                    </a:p>
                  </a:txBody>
                  <a:tcPr marL="9525" marR="9525" marT="9525" marB="0" anchor="ctr"/>
                </a:tc>
                <a:extLst>
                  <a:ext uri="{0D108BD9-81ED-4DB2-BD59-A6C34878D82A}">
                    <a16:rowId xmlns:a16="http://schemas.microsoft.com/office/drawing/2014/main" val="99760695"/>
                  </a:ext>
                </a:extLst>
              </a:tr>
              <a:tr h="281958">
                <a:tc>
                  <a:txBody>
                    <a:bodyPr/>
                    <a:lstStyle/>
                    <a:p>
                      <a:pPr marL="72000" algn="l" fontAlgn="b"/>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29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256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91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175 </a:t>
                      </a:r>
                    </a:p>
                  </a:txBody>
                  <a:tcPr marL="9525" marR="9525" marT="9525" marB="0" anchor="ctr"/>
                </a:tc>
                <a:extLst>
                  <a:ext uri="{0D108BD9-81ED-4DB2-BD59-A6C34878D82A}">
                    <a16:rowId xmlns:a16="http://schemas.microsoft.com/office/drawing/2014/main" val="431771379"/>
                  </a:ext>
                </a:extLst>
              </a:tr>
              <a:tr h="281958">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175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617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82 </a:t>
                      </a:r>
                    </a:p>
                  </a:txBody>
                  <a:tcPr marL="9525" marR="9525" marT="9525" marB="0" anchor="ctr"/>
                </a:tc>
                <a:extLst>
                  <a:ext uri="{0D108BD9-81ED-4DB2-BD59-A6C34878D82A}">
                    <a16:rowId xmlns:a16="http://schemas.microsoft.com/office/drawing/2014/main" val="2231077658"/>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25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266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79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177 </a:t>
                      </a:r>
                    </a:p>
                  </a:txBody>
                  <a:tcPr marL="9525" marR="9525" marT="9525" marB="0" anchor="ctr"/>
                </a:tc>
                <a:extLst>
                  <a:ext uri="{0D108BD9-81ED-4DB2-BD59-A6C34878D82A}">
                    <a16:rowId xmlns:a16="http://schemas.microsoft.com/office/drawing/2014/main" val="3972017810"/>
                  </a:ext>
                </a:extLst>
              </a:tr>
            </a:tbl>
          </a:graphicData>
        </a:graphic>
      </p:graphicFrame>
      <p:sp>
        <p:nvSpPr>
          <p:cNvPr id="11" name="textruta 10">
            <a:extLst>
              <a:ext uri="{FF2B5EF4-FFF2-40B4-BE49-F238E27FC236}">
                <a16:creationId xmlns:a16="http://schemas.microsoft.com/office/drawing/2014/main" id="{BF5BCD3F-81CE-42CD-9AB0-58077A2D935A}"/>
              </a:ext>
            </a:extLst>
          </p:cNvPr>
          <p:cNvSpPr txBox="1"/>
          <p:nvPr/>
        </p:nvSpPr>
        <p:spPr>
          <a:xfrm>
            <a:off x="10335431" y="4948916"/>
            <a:ext cx="1181734" cy="276999"/>
          </a:xfrm>
          <a:prstGeom prst="rect">
            <a:avLst/>
          </a:prstGeom>
          <a:noFill/>
        </p:spPr>
        <p:txBody>
          <a:bodyPr wrap="square" rtlCol="0">
            <a:spAutoFit/>
          </a:bodyPr>
          <a:lstStyle/>
          <a:p>
            <a:r>
              <a:rPr lang="sv-SE" sz="600" dirty="0"/>
              <a:t>**För utländska gästnätter exklusive camping</a:t>
            </a:r>
          </a:p>
        </p:txBody>
      </p:sp>
      <p:graphicFrame>
        <p:nvGraphicFramePr>
          <p:cNvPr id="3" name="Diagram 2">
            <a:extLst>
              <a:ext uri="{FF2B5EF4-FFF2-40B4-BE49-F238E27FC236}">
                <a16:creationId xmlns:a16="http://schemas.microsoft.com/office/drawing/2014/main" id="{08F209BC-62C6-478F-A412-8C4E9F359C56}"/>
              </a:ext>
            </a:extLst>
          </p:cNvPr>
          <p:cNvGraphicFramePr>
            <a:graphicFrameLocks/>
          </p:cNvGraphicFramePr>
          <p:nvPr>
            <p:extLst>
              <p:ext uri="{D42A27DB-BD31-4B8C-83A1-F6EECF244321}">
                <p14:modId xmlns:p14="http://schemas.microsoft.com/office/powerpoint/2010/main" val="639118573"/>
              </p:ext>
            </p:extLst>
          </p:nvPr>
        </p:nvGraphicFramePr>
        <p:xfrm>
          <a:off x="638175" y="2144051"/>
          <a:ext cx="6050734" cy="36129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latshållare för bild 17" descr="En bild som visar byggnad, utomhus, himmel, hög&#10;&#10;Automatiskt genererad beskrivning">
            <a:extLst>
              <a:ext uri="{FF2B5EF4-FFF2-40B4-BE49-F238E27FC236}">
                <a16:creationId xmlns:a16="http://schemas.microsoft.com/office/drawing/2014/main" id="{8D87B532-361E-409D-948B-8D79FFBFCE3A}"/>
              </a:ext>
            </a:extLst>
          </p:cNvPr>
          <p:cNvPicPr>
            <a:picLocks noGrp="1" noChangeAspect="1"/>
          </p:cNvPicPr>
          <p:nvPr>
            <p:ph type="pic" sz="quarter" idx="13"/>
          </p:nvPr>
        </p:nvPicPr>
        <p:blipFill>
          <a:blip r:embed="rId2"/>
          <a:srcRect l="1585" r="1585"/>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2989970309"/>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16702">
                  <a:extLst>
                    <a:ext uri="{9D8B030D-6E8A-4147-A177-3AD203B41FA5}">
                      <a16:colId xmlns:a16="http://schemas.microsoft.com/office/drawing/2014/main" val="2818758293"/>
                    </a:ext>
                  </a:extLst>
                </a:gridCol>
                <a:gridCol w="1116702">
                  <a:extLst>
                    <a:ext uri="{9D8B030D-6E8A-4147-A177-3AD203B41FA5}">
                      <a16:colId xmlns:a16="http://schemas.microsoft.com/office/drawing/2014/main" val="2261431699"/>
                    </a:ext>
                  </a:extLst>
                </a:gridCol>
              </a:tblGrid>
              <a:tr h="585499">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algn="l" rtl="0" fontAlgn="ctr"/>
                      <a:r>
                        <a:rPr lang="sv-SE" sz="1050" b="1" i="0" u="none" strike="noStrike">
                          <a:solidFill>
                            <a:srgbClr val="000000"/>
                          </a:solidFill>
                          <a:effectLst/>
                          <a:latin typeface="Futura Std Book" panose="020B0502020204020303" pitchFamily="34" charset="0"/>
                        </a:rPr>
                        <a:t>Uppsala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050" b="1" i="0" u="none" strike="noStrike">
                          <a:solidFill>
                            <a:srgbClr val="000000"/>
                          </a:solidFill>
                          <a:effectLst/>
                          <a:latin typeface="Futura Std Book" panose="020B0502020204020303"/>
                        </a:rPr>
                        <a:t>538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050" b="1" i="0" u="none" strike="noStrike">
                          <a:solidFill>
                            <a:srgbClr val="000000"/>
                          </a:solidFill>
                          <a:effectLst/>
                          <a:latin typeface="Futura Std Book" panose="020B0502020204020303"/>
                        </a:rPr>
                        <a:t>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050" b="1" i="0" u="none" strike="noStrike">
                          <a:solidFill>
                            <a:srgbClr val="000000"/>
                          </a:solidFill>
                          <a:effectLst/>
                          <a:latin typeface="Futura Std Book" panose="020B0502020204020303"/>
                        </a:rPr>
                        <a:t>75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050" b="1" i="0" u="none" strike="noStrike">
                          <a:solidFill>
                            <a:srgbClr val="000000"/>
                          </a:solidFill>
                          <a:effectLst/>
                          <a:latin typeface="Futura Std Book" panose="020B0502020204020303"/>
                        </a:rPr>
                        <a:t>56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algn="l" rtl="0" fontAlgn="ctr"/>
                      <a:r>
                        <a:rPr lang="sv-SE" sz="1050" b="0" i="0" u="none" strike="noStrike" dirty="0">
                          <a:solidFill>
                            <a:srgbClr val="000000"/>
                          </a:solidFill>
                          <a:effectLst/>
                          <a:latin typeface="Futura Std Book" panose="020B0502020204020303" pitchFamily="34" charset="0"/>
                        </a:rPr>
                        <a:t>Enköping</a:t>
                      </a:r>
                    </a:p>
                  </a:txBody>
                  <a:tcPr marL="144000"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84</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15</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275</a:t>
                      </a:r>
                    </a:p>
                  </a:txBody>
                  <a:tcPr marL="9525" marR="9525" marT="9525" marB="0" anchor="ctr"/>
                </a:tc>
                <a:extLst>
                  <a:ext uri="{0D108BD9-81ED-4DB2-BD59-A6C34878D82A}">
                    <a16:rowId xmlns:a16="http://schemas.microsoft.com/office/drawing/2014/main" val="293360832"/>
                  </a:ext>
                </a:extLst>
              </a:tr>
              <a:tr h="518650">
                <a:tc>
                  <a:txBody>
                    <a:bodyPr/>
                    <a:lstStyle/>
                    <a:p>
                      <a:pPr algn="l" rtl="0" fontAlgn="ctr"/>
                      <a:r>
                        <a:rPr lang="sv-SE" sz="1050" b="0" i="0" u="none" strike="noStrike">
                          <a:solidFill>
                            <a:srgbClr val="000000"/>
                          </a:solidFill>
                          <a:effectLst/>
                          <a:latin typeface="Futura Std Book" panose="020B0502020204020303" pitchFamily="34" charset="0"/>
                        </a:rPr>
                        <a:t>Heby</a:t>
                      </a:r>
                    </a:p>
                  </a:txBody>
                  <a:tcPr marL="144000"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17</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2</a:t>
                      </a:r>
                    </a:p>
                  </a:txBody>
                  <a:tcPr marL="9525" marR="9525" marT="9525" marB="0" anchor="ctr"/>
                </a:tc>
                <a:tc>
                  <a:txBody>
                    <a:bodyPr/>
                    <a:lstStyle/>
                    <a:p>
                      <a:pPr algn="ctr" rtl="0" fontAlgn="ctr"/>
                      <a:r>
                        <a:rPr lang="sv-SE" sz="1050" b="0" i="0" u="none" strike="noStrike" dirty="0" err="1">
                          <a:solidFill>
                            <a:srgbClr val="000000"/>
                          </a:solidFill>
                          <a:effectLst/>
                          <a:latin typeface="Futura Std Book" panose="020B0502020204020303"/>
                        </a:rPr>
                        <a:t>i.u</a:t>
                      </a:r>
                      <a:r>
                        <a:rPr lang="sv-SE" sz="105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518650">
                <a:tc>
                  <a:txBody>
                    <a:bodyPr/>
                    <a:lstStyle/>
                    <a:p>
                      <a:pPr algn="l" rtl="0" fontAlgn="ctr"/>
                      <a:r>
                        <a:rPr lang="sv-SE" sz="1050" b="0" i="0" u="none" strike="noStrike">
                          <a:solidFill>
                            <a:srgbClr val="000000"/>
                          </a:solidFill>
                          <a:effectLst/>
                          <a:latin typeface="Futura Std Book" panose="020B0502020204020303" pitchFamily="34" charset="0"/>
                        </a:rPr>
                        <a:t>Håbo</a:t>
                      </a:r>
                    </a:p>
                  </a:txBody>
                  <a:tcPr marL="144000"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38</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1</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1947986397"/>
                  </a:ext>
                </a:extLst>
              </a:tr>
              <a:tr h="518650">
                <a:tc>
                  <a:txBody>
                    <a:bodyPr/>
                    <a:lstStyle/>
                    <a:p>
                      <a:pPr algn="l" rtl="0" fontAlgn="ctr"/>
                      <a:r>
                        <a:rPr lang="sv-SE" sz="1050" b="0" i="0" u="none" strike="noStrike">
                          <a:solidFill>
                            <a:srgbClr val="000000"/>
                          </a:solidFill>
                          <a:effectLst/>
                          <a:latin typeface="Futura Std Book" panose="020B0502020204020303" pitchFamily="34" charset="0"/>
                        </a:rPr>
                        <a:t>Knivsta</a:t>
                      </a:r>
                    </a:p>
                  </a:txBody>
                  <a:tcPr marL="144000"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30</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15</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325918200"/>
                  </a:ext>
                </a:extLst>
              </a:tr>
              <a:tr h="518650">
                <a:tc>
                  <a:txBody>
                    <a:bodyPr/>
                    <a:lstStyle/>
                    <a:p>
                      <a:pPr algn="l" rtl="0" fontAlgn="ctr"/>
                      <a:r>
                        <a:rPr lang="sv-SE" sz="1050" b="0" i="0" u="none" strike="noStrike">
                          <a:solidFill>
                            <a:srgbClr val="000000"/>
                          </a:solidFill>
                          <a:effectLst/>
                          <a:latin typeface="Futura Std Book" panose="020B0502020204020303" pitchFamily="34" charset="0"/>
                        </a:rPr>
                        <a:t>Tierp</a:t>
                      </a:r>
                    </a:p>
                  </a:txBody>
                  <a:tcPr marL="144000"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19</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1</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944598109"/>
                  </a:ext>
                </a:extLst>
              </a:tr>
              <a:tr h="518650">
                <a:tc>
                  <a:txBody>
                    <a:bodyPr/>
                    <a:lstStyle/>
                    <a:p>
                      <a:pPr algn="l" rtl="0" fontAlgn="ctr"/>
                      <a:r>
                        <a:rPr lang="sv-SE" sz="1050" b="0" i="0" u="none" strike="noStrike">
                          <a:solidFill>
                            <a:srgbClr val="000000"/>
                          </a:solidFill>
                          <a:effectLst/>
                          <a:latin typeface="Futura Std Book" panose="020B0502020204020303" pitchFamily="34" charset="0"/>
                        </a:rPr>
                        <a:t>Uppsala</a:t>
                      </a:r>
                    </a:p>
                  </a:txBody>
                  <a:tcPr marL="144000"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325</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52</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3208508909"/>
                  </a:ext>
                </a:extLst>
              </a:tr>
              <a:tr h="518650">
                <a:tc>
                  <a:txBody>
                    <a:bodyPr/>
                    <a:lstStyle/>
                    <a:p>
                      <a:pPr algn="l" rtl="0" fontAlgn="ctr"/>
                      <a:r>
                        <a:rPr lang="sv-SE" sz="1050" b="0" i="0" u="none" strike="noStrike">
                          <a:solidFill>
                            <a:srgbClr val="000000"/>
                          </a:solidFill>
                          <a:effectLst/>
                          <a:latin typeface="Futura Std Book" panose="020B0502020204020303" pitchFamily="34" charset="0"/>
                        </a:rPr>
                        <a:t>Älvkarleby</a:t>
                      </a:r>
                    </a:p>
                  </a:txBody>
                  <a:tcPr marL="144000"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9</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2</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121273573"/>
                  </a:ext>
                </a:extLst>
              </a:tr>
              <a:tr h="518650">
                <a:tc>
                  <a:txBody>
                    <a:bodyPr/>
                    <a:lstStyle/>
                    <a:p>
                      <a:pPr algn="l" rtl="0" fontAlgn="ctr"/>
                      <a:r>
                        <a:rPr lang="sv-SE" sz="1050" b="0" i="0" u="none" strike="noStrike">
                          <a:solidFill>
                            <a:srgbClr val="000000"/>
                          </a:solidFill>
                          <a:effectLst/>
                          <a:latin typeface="Futura Std Book" panose="020B0502020204020303" pitchFamily="34" charset="0"/>
                        </a:rPr>
                        <a:t>Östhammar</a:t>
                      </a:r>
                    </a:p>
                  </a:txBody>
                  <a:tcPr marL="144000"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16</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2</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084239425"/>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Uppsala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byggnad, utomhus, himmel, hög&#10;&#10;Automatiskt genererad beskrivning">
            <a:extLst>
              <a:ext uri="{FF2B5EF4-FFF2-40B4-BE49-F238E27FC236}">
                <a16:creationId xmlns:a16="http://schemas.microsoft.com/office/drawing/2014/main" id="{BDAFF4F4-B214-4017-9B61-4F36E84ABF80}"/>
              </a:ext>
            </a:extLst>
          </p:cNvPr>
          <p:cNvPicPr>
            <a:picLocks noGrp="1" noChangeAspect="1"/>
          </p:cNvPicPr>
          <p:nvPr>
            <p:ph type="pic" sz="quarter" idx="13"/>
          </p:nvPr>
        </p:nvPicPr>
        <p:blipFill>
          <a:blip r:embed="rId2"/>
          <a:srcRect l="1585" r="1585"/>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Uppsala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3941718560"/>
              </p:ext>
            </p:extLst>
          </p:nvPr>
        </p:nvGraphicFramePr>
        <p:xfrm>
          <a:off x="6167438" y="106615"/>
          <a:ext cx="5689600" cy="6418008"/>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978979">
                  <a:extLst>
                    <a:ext uri="{9D8B030D-6E8A-4147-A177-3AD203B41FA5}">
                      <a16:colId xmlns:a16="http://schemas.microsoft.com/office/drawing/2014/main" val="2818758293"/>
                    </a:ext>
                  </a:extLst>
                </a:gridCol>
                <a:gridCol w="1255398">
                  <a:extLst>
                    <a:ext uri="{9D8B030D-6E8A-4147-A177-3AD203B41FA5}">
                      <a16:colId xmlns:a16="http://schemas.microsoft.com/office/drawing/2014/main" val="1452816917"/>
                    </a:ext>
                  </a:extLst>
                </a:gridCol>
              </a:tblGrid>
              <a:tr h="585499">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a:solidFill>
                            <a:schemeClr val="bg1"/>
                          </a:solidFill>
                        </a:rPr>
                        <a:t>Antal*                 </a:t>
                      </a: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marL="72000" algn="l" defTabSz="914400" rtl="0" eaLnBrk="1" fontAlgn="b" latinLnBrk="0" hangingPunct="1"/>
                      <a:r>
                        <a:rPr lang="sv-SE" sz="1050" b="1" i="0" u="none" strike="noStrike" kern="1200" dirty="0">
                          <a:solidFill>
                            <a:srgbClr val="000000"/>
                          </a:solidFill>
                          <a:effectLst/>
                          <a:latin typeface="Futura Std Book" panose="020B0502020204020303" pitchFamily="34" charset="0"/>
                          <a:ea typeface="+mn-ea"/>
                          <a:cs typeface="+mn-cs"/>
                        </a:rPr>
                        <a:t>Uppsala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050" b="1" i="0" u="none" strike="noStrike">
                          <a:solidFill>
                            <a:srgbClr val="000000"/>
                          </a:solidFill>
                          <a:effectLst/>
                          <a:latin typeface="Futura Std Book" panose="020B0502020204020303"/>
                        </a:rPr>
                        <a:t>16 746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050" b="1" i="0" u="none" strike="noStrike">
                          <a:solidFill>
                            <a:srgbClr val="000000"/>
                          </a:solidFill>
                          <a:effectLst/>
                          <a:latin typeface="Futura Std Book" panose="020B0502020204020303"/>
                        </a:rPr>
                        <a:t>76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050" b="1" i="0" u="none" strike="noStrike">
                          <a:solidFill>
                            <a:srgbClr val="000000"/>
                          </a:solidFill>
                          <a:effectLst/>
                          <a:latin typeface="Futura Std Book" panose="020B0502020204020303"/>
                        </a:rPr>
                        <a:t>201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050" b="1" i="0" u="none" strike="noStrike">
                          <a:solidFill>
                            <a:srgbClr val="000000"/>
                          </a:solidFill>
                          <a:effectLst/>
                          <a:latin typeface="Futura Std Book" panose="020B0502020204020303"/>
                        </a:rPr>
                        <a:t>161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marL="72000" algn="l" fontAlgn="b"/>
                      <a:r>
                        <a:rPr lang="sv-SE" sz="1050" b="0" i="0" u="none" strike="noStrike" kern="1200" dirty="0">
                          <a:solidFill>
                            <a:srgbClr val="000000"/>
                          </a:solidFill>
                          <a:effectLst/>
                          <a:latin typeface="Futura Std Book" panose="020B0502020204020303" pitchFamily="34" charset="0"/>
                          <a:ea typeface="+mn-ea"/>
                          <a:cs typeface="+mn-cs"/>
                        </a:rPr>
                        <a:t>Håbo</a:t>
                      </a:r>
                    </a:p>
                  </a:txBody>
                  <a:tcPr marL="9525"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671</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112</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49</a:t>
                      </a:r>
                    </a:p>
                  </a:txBody>
                  <a:tcPr marL="9525" marR="9525" marT="9525" marB="0" anchor="ctr"/>
                </a:tc>
                <a:tc>
                  <a:txBody>
                    <a:bodyPr/>
                    <a:lstStyle/>
                    <a:p>
                      <a:pPr algn="ctr" rtl="0" fontAlgn="ctr"/>
                      <a:r>
                        <a:rPr lang="sv-SE" sz="1050" b="0" i="0" u="none" strike="noStrike" dirty="0" err="1">
                          <a:solidFill>
                            <a:srgbClr val="000000"/>
                          </a:solidFill>
                          <a:effectLst/>
                          <a:latin typeface="Futura Std Book" panose="020B0502020204020303"/>
                        </a:rPr>
                        <a:t>i.u</a:t>
                      </a:r>
                      <a:r>
                        <a:rPr lang="sv-SE" sz="105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518650">
                <a:tc>
                  <a:txBody>
                    <a:bodyPr/>
                    <a:lstStyle/>
                    <a:p>
                      <a:pPr marL="72000" algn="l" fontAlgn="b"/>
                      <a:r>
                        <a:rPr lang="sv-SE" sz="1050" b="0" i="0" u="none" strike="noStrike" kern="1200" dirty="0">
                          <a:solidFill>
                            <a:srgbClr val="000000"/>
                          </a:solidFill>
                          <a:effectLst/>
                          <a:latin typeface="Futura Std Book" panose="020B0502020204020303" pitchFamily="34" charset="0"/>
                          <a:ea typeface="+mn-ea"/>
                          <a:cs typeface="+mn-cs"/>
                        </a:rPr>
                        <a:t>Älvkarleby</a:t>
                      </a:r>
                    </a:p>
                  </a:txBody>
                  <a:tcPr marL="9525"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216</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89</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0</a:t>
                      </a:r>
                    </a:p>
                  </a:txBody>
                  <a:tcPr marL="9525" marR="9525" marT="9525" marB="0" anchor="ctr"/>
                </a:tc>
                <a:tc>
                  <a:txBody>
                    <a:bodyPr/>
                    <a:lstStyle/>
                    <a:p>
                      <a:pPr algn="ctr" rtl="0" fontAlgn="ctr"/>
                      <a:r>
                        <a:rPr lang="sv-SE" sz="1050" b="0" i="0" u="none" strike="noStrike" dirty="0" err="1">
                          <a:solidFill>
                            <a:srgbClr val="000000"/>
                          </a:solidFill>
                          <a:effectLst/>
                          <a:latin typeface="Futura Std Book" panose="020B0502020204020303"/>
                        </a:rPr>
                        <a:t>i.u</a:t>
                      </a:r>
                      <a:r>
                        <a:rPr lang="sv-SE" sz="105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518650">
                <a:tc>
                  <a:txBody>
                    <a:bodyPr/>
                    <a:lstStyle/>
                    <a:p>
                      <a:pPr marL="72000" algn="l" fontAlgn="b"/>
                      <a:r>
                        <a:rPr lang="sv-SE" sz="1050" b="0" i="0" u="none" strike="noStrike" kern="1200" dirty="0">
                          <a:solidFill>
                            <a:srgbClr val="000000"/>
                          </a:solidFill>
                          <a:effectLst/>
                          <a:latin typeface="Futura Std Book" panose="020B0502020204020303" pitchFamily="34" charset="0"/>
                          <a:ea typeface="+mn-ea"/>
                          <a:cs typeface="+mn-cs"/>
                        </a:rPr>
                        <a:t>Knivsta</a:t>
                      </a:r>
                    </a:p>
                  </a:txBody>
                  <a:tcPr marL="9525"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532</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69</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947986397"/>
                  </a:ext>
                </a:extLst>
              </a:tr>
              <a:tr h="518650">
                <a:tc>
                  <a:txBody>
                    <a:bodyPr/>
                    <a:lstStyle/>
                    <a:p>
                      <a:pPr marL="72000" algn="l" fontAlgn="b"/>
                      <a:r>
                        <a:rPr lang="sv-SE" sz="1050" b="0" i="0" u="none" strike="noStrike" kern="1200" dirty="0">
                          <a:solidFill>
                            <a:srgbClr val="000000"/>
                          </a:solidFill>
                          <a:effectLst/>
                          <a:latin typeface="Futura Std Book" panose="020B0502020204020303" pitchFamily="34" charset="0"/>
                          <a:ea typeface="+mn-ea"/>
                          <a:cs typeface="+mn-cs"/>
                        </a:rPr>
                        <a:t>Heby</a:t>
                      </a:r>
                    </a:p>
                  </a:txBody>
                  <a:tcPr marL="9525"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334</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0</a:t>
                      </a:r>
                    </a:p>
                  </a:txBody>
                  <a:tcPr marL="9525" marR="9525" marT="9525" marB="0" anchor="ctr"/>
                </a:tc>
                <a:tc>
                  <a:txBody>
                    <a:bodyPr/>
                    <a:lstStyle/>
                    <a:p>
                      <a:pPr algn="ctr" rtl="0" fontAlgn="ctr"/>
                      <a:r>
                        <a:rPr lang="sv-SE" sz="1050" b="0" i="0" u="none" strike="noStrike" dirty="0" err="1">
                          <a:solidFill>
                            <a:srgbClr val="000000"/>
                          </a:solidFill>
                          <a:effectLst/>
                          <a:latin typeface="Futura Std Book" panose="020B0502020204020303"/>
                        </a:rPr>
                        <a:t>i.u</a:t>
                      </a:r>
                      <a:r>
                        <a:rPr lang="sv-SE" sz="105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518650">
                <a:tc>
                  <a:txBody>
                    <a:bodyPr/>
                    <a:lstStyle/>
                    <a:p>
                      <a:pPr marL="72000" algn="l" fontAlgn="b"/>
                      <a:r>
                        <a:rPr lang="sv-SE" sz="1050" b="0" i="0" u="none" strike="noStrike" kern="1200" dirty="0">
                          <a:solidFill>
                            <a:srgbClr val="000000"/>
                          </a:solidFill>
                          <a:effectLst/>
                          <a:latin typeface="Futura Std Book" panose="020B0502020204020303" pitchFamily="34" charset="0"/>
                          <a:ea typeface="+mn-ea"/>
                          <a:cs typeface="+mn-cs"/>
                        </a:rPr>
                        <a:t>Tierp</a:t>
                      </a:r>
                    </a:p>
                  </a:txBody>
                  <a:tcPr marL="9525"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577</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82</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0</a:t>
                      </a:r>
                    </a:p>
                  </a:txBody>
                  <a:tcPr marL="9525" marR="9525" marT="9525" marB="0" anchor="ctr"/>
                </a:tc>
                <a:tc>
                  <a:txBody>
                    <a:bodyPr/>
                    <a:lstStyle/>
                    <a:p>
                      <a:pPr algn="ctr" rtl="0" fontAlgn="ctr"/>
                      <a:r>
                        <a:rPr lang="sv-SE" sz="1050" b="0" i="0" u="none" strike="noStrike" dirty="0" err="1">
                          <a:solidFill>
                            <a:srgbClr val="000000"/>
                          </a:solidFill>
                          <a:effectLst/>
                          <a:latin typeface="Futura Std Book" panose="020B0502020204020303"/>
                        </a:rPr>
                        <a:t>i.u</a:t>
                      </a:r>
                      <a:r>
                        <a:rPr lang="sv-SE" sz="105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518650">
                <a:tc>
                  <a:txBody>
                    <a:bodyPr/>
                    <a:lstStyle/>
                    <a:p>
                      <a:pPr marL="72000" algn="l" fontAlgn="b"/>
                      <a:r>
                        <a:rPr lang="sv-SE" sz="1050" b="0" i="0" u="none" strike="noStrike" kern="1200" dirty="0">
                          <a:solidFill>
                            <a:srgbClr val="000000"/>
                          </a:solidFill>
                          <a:effectLst/>
                          <a:latin typeface="Futura Std Book" panose="020B0502020204020303" pitchFamily="34" charset="0"/>
                          <a:ea typeface="+mn-ea"/>
                          <a:cs typeface="+mn-cs"/>
                        </a:rPr>
                        <a:t>Uppsala</a:t>
                      </a:r>
                    </a:p>
                  </a:txBody>
                  <a:tcPr marL="9525"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11 624</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76</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129</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174</a:t>
                      </a:r>
                    </a:p>
                  </a:txBody>
                  <a:tcPr marL="9525" marR="9525" marT="9525" marB="0" anchor="ctr"/>
                </a:tc>
                <a:extLst>
                  <a:ext uri="{0D108BD9-81ED-4DB2-BD59-A6C34878D82A}">
                    <a16:rowId xmlns:a16="http://schemas.microsoft.com/office/drawing/2014/main" val="3208508909"/>
                  </a:ext>
                </a:extLst>
              </a:tr>
              <a:tr h="518650">
                <a:tc>
                  <a:txBody>
                    <a:bodyPr/>
                    <a:lstStyle/>
                    <a:p>
                      <a:pPr marL="72000" algn="l" fontAlgn="b"/>
                      <a:r>
                        <a:rPr lang="sv-SE" sz="1050" b="0" i="0" u="none" strike="noStrike" kern="1200" dirty="0">
                          <a:solidFill>
                            <a:srgbClr val="000000"/>
                          </a:solidFill>
                          <a:effectLst/>
                          <a:latin typeface="Futura Std Book" panose="020B0502020204020303" pitchFamily="34" charset="0"/>
                          <a:ea typeface="+mn-ea"/>
                          <a:cs typeface="+mn-cs"/>
                        </a:rPr>
                        <a:t>Enköping</a:t>
                      </a:r>
                    </a:p>
                  </a:txBody>
                  <a:tcPr marL="9525"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2 148</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18</a:t>
                      </a:r>
                    </a:p>
                  </a:txBody>
                  <a:tcPr marL="9525" marR="9525" marT="9525" marB="0" anchor="ctr"/>
                </a:tc>
                <a:tc>
                  <a:txBody>
                    <a:bodyPr/>
                    <a:lstStyle/>
                    <a:p>
                      <a:pPr algn="ctr" rtl="0" fontAlgn="ctr"/>
                      <a:r>
                        <a:rPr lang="sv-SE" sz="1050" b="0" i="0" u="none" strike="noStrike" dirty="0" err="1">
                          <a:solidFill>
                            <a:srgbClr val="000000"/>
                          </a:solidFill>
                          <a:effectLst/>
                          <a:latin typeface="Futura Std Book" panose="020B0502020204020303"/>
                        </a:rPr>
                        <a:t>i.u</a:t>
                      </a:r>
                      <a:r>
                        <a:rPr lang="sv-SE" sz="105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518650">
                <a:tc>
                  <a:txBody>
                    <a:bodyPr/>
                    <a:lstStyle/>
                    <a:p>
                      <a:pPr marL="72000" algn="l" fontAlgn="b"/>
                      <a:r>
                        <a:rPr lang="sv-SE" sz="1050" b="0" i="0" u="none" strike="noStrike" kern="1200" dirty="0">
                          <a:solidFill>
                            <a:srgbClr val="000000"/>
                          </a:solidFill>
                          <a:effectLst/>
                          <a:latin typeface="Futura Std Book" panose="020B0502020204020303" pitchFamily="34" charset="0"/>
                          <a:ea typeface="+mn-ea"/>
                          <a:cs typeface="+mn-cs"/>
                        </a:rPr>
                        <a:t>Östhammar</a:t>
                      </a:r>
                    </a:p>
                  </a:txBody>
                  <a:tcPr marL="9525"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644</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69</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0</a:t>
                      </a:r>
                    </a:p>
                  </a:txBody>
                  <a:tcPr marL="9525" marR="9525" marT="9525" marB="0" anchor="ctr"/>
                </a:tc>
                <a:tc>
                  <a:txBody>
                    <a:bodyPr/>
                    <a:lstStyle/>
                    <a:p>
                      <a:pPr algn="ctr" rtl="0" fontAlgn="ctr"/>
                      <a:r>
                        <a:rPr lang="sv-SE" sz="1050" b="0" i="0" u="none" strike="noStrike" dirty="0" err="1">
                          <a:solidFill>
                            <a:srgbClr val="000000"/>
                          </a:solidFill>
                          <a:effectLst/>
                          <a:latin typeface="Futura Std Book" panose="020B0502020204020303"/>
                        </a:rPr>
                        <a:t>i.u</a:t>
                      </a:r>
                      <a:r>
                        <a:rPr lang="sv-SE" sz="105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11" name="textruta 10">
            <a:extLst>
              <a:ext uri="{FF2B5EF4-FFF2-40B4-BE49-F238E27FC236}">
                <a16:creationId xmlns:a16="http://schemas.microsoft.com/office/drawing/2014/main" id="{5EF2F2E0-92CB-4136-954E-2C070D9A22D8}"/>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byggnad, utomhus, himmel, hög&#10;&#10;Automatiskt genererad beskrivning">
            <a:extLst>
              <a:ext uri="{FF2B5EF4-FFF2-40B4-BE49-F238E27FC236}">
                <a16:creationId xmlns:a16="http://schemas.microsoft.com/office/drawing/2014/main" id="{331698A9-B7F7-40FF-B9C5-ADA85EDB414E}"/>
              </a:ext>
            </a:extLst>
          </p:cNvPr>
          <p:cNvPicPr>
            <a:picLocks noGrp="1" noChangeAspect="1"/>
          </p:cNvPicPr>
          <p:nvPr>
            <p:ph type="pic" sz="quarter" idx="13"/>
          </p:nvPr>
        </p:nvPicPr>
        <p:blipFill>
          <a:blip r:embed="rId2"/>
          <a:srcRect l="1585" r="1585"/>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Uppsala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2626493332"/>
              </p:ext>
            </p:extLst>
          </p:nvPr>
        </p:nvGraphicFramePr>
        <p:xfrm>
          <a:off x="6167440" y="106614"/>
          <a:ext cx="5702807" cy="6424985"/>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55663">
                  <a:extLst>
                    <a:ext uri="{9D8B030D-6E8A-4147-A177-3AD203B41FA5}">
                      <a16:colId xmlns:a16="http://schemas.microsoft.com/office/drawing/2014/main" val="2818758293"/>
                    </a:ext>
                  </a:extLst>
                </a:gridCol>
                <a:gridCol w="1167413">
                  <a:extLst>
                    <a:ext uri="{9D8B030D-6E8A-4147-A177-3AD203B41FA5}">
                      <a16:colId xmlns:a16="http://schemas.microsoft.com/office/drawing/2014/main" val="1452816917"/>
                    </a:ext>
                  </a:extLst>
                </a:gridCol>
              </a:tblGrid>
              <a:tr h="5861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t>
                      </a:r>
                      <a:br>
                        <a:rPr lang="sv-SE" sz="1000" dirty="0"/>
                      </a:br>
                      <a:r>
                        <a:rPr lang="sv-SE" sz="1000" dirty="0"/>
                        <a:t>(andel av </a:t>
                      </a:r>
                      <a:r>
                        <a:rPr lang="sv-SE" sz="1000" dirty="0" err="1"/>
                        <a:t>bef</a:t>
                      </a:r>
                      <a:r>
                        <a:rPr lang="sv-SE" sz="1000" dirty="0"/>
                        <a:t>. 15-74 år)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861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61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868">
                <a:tc>
                  <a:txBody>
                    <a:bodyPr/>
                    <a:lstStyle/>
                    <a:p>
                      <a:pPr marL="72000" algn="l" defTabSz="914400" rtl="0" eaLnBrk="1" fontAlgn="b" latinLnBrk="0" hangingPunct="1"/>
                      <a:r>
                        <a:rPr lang="sv-SE" sz="1050" b="1" i="0" u="none" strike="noStrike" kern="1200" dirty="0">
                          <a:solidFill>
                            <a:srgbClr val="000000"/>
                          </a:solidFill>
                          <a:effectLst/>
                          <a:latin typeface="Futura Std Book" panose="020B0502020204020303" pitchFamily="34" charset="0"/>
                          <a:ea typeface="+mn-ea"/>
                          <a:cs typeface="+mn-cs"/>
                        </a:rPr>
                        <a:t>Uppsala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050" b="1" i="0" u="none" strike="noStrike">
                          <a:solidFill>
                            <a:srgbClr val="000000"/>
                          </a:solidFill>
                          <a:effectLst/>
                          <a:latin typeface="Futura Std Book" panose="020B0502020204020303"/>
                        </a:rPr>
                        <a:t>11 906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050" b="1" i="0" u="none" strike="noStrike">
                          <a:solidFill>
                            <a:srgbClr val="000000"/>
                          </a:solidFill>
                          <a:effectLst/>
                          <a:latin typeface="Futura Std Book" panose="020B0502020204020303"/>
                        </a:rPr>
                        <a:t>-13,4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050" b="1" i="0" u="none" strike="noStrike">
                          <a:solidFill>
                            <a:srgbClr val="000000"/>
                          </a:solidFill>
                          <a:effectLst/>
                          <a:latin typeface="Futura Std Book" panose="020B0502020204020303"/>
                        </a:rPr>
                        <a:t>4,1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050" b="1" i="0" u="none" strike="noStrike">
                          <a:solidFill>
                            <a:srgbClr val="000000"/>
                          </a:solidFill>
                          <a:effectLst/>
                          <a:latin typeface="Futura Std Book" panose="020B0502020204020303"/>
                        </a:rPr>
                        <a:t>-0,7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9214">
                <a:tc>
                  <a:txBody>
                    <a:bodyPr/>
                    <a:lstStyle/>
                    <a:p>
                      <a:pPr marL="72000" algn="l" defTabSz="914400" rtl="0" eaLnBrk="1" fontAlgn="b" latinLnBrk="0" hangingPunct="1"/>
                      <a:r>
                        <a:rPr lang="sv-SE" sz="1050" b="0" i="0" u="none" strike="noStrike" kern="1200" dirty="0">
                          <a:solidFill>
                            <a:srgbClr val="000000"/>
                          </a:solidFill>
                          <a:effectLst/>
                          <a:latin typeface="Futura Std Book" panose="020B0502020204020303" pitchFamily="34" charset="0"/>
                          <a:ea typeface="+mn-ea"/>
                          <a:cs typeface="+mn-cs"/>
                        </a:rPr>
                        <a:t>Håbo</a:t>
                      </a:r>
                    </a:p>
                  </a:txBody>
                  <a:tcPr marL="9525"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507</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-18,3</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93360832"/>
                  </a:ext>
                </a:extLst>
              </a:tr>
              <a:tr h="519214">
                <a:tc>
                  <a:txBody>
                    <a:bodyPr/>
                    <a:lstStyle/>
                    <a:p>
                      <a:pPr marL="72000" algn="l" defTabSz="914400" rtl="0" eaLnBrk="1" fontAlgn="b" latinLnBrk="0" hangingPunct="1"/>
                      <a:r>
                        <a:rPr lang="sv-SE" sz="1050" b="0" i="0" u="none" strike="noStrike" kern="1200" dirty="0">
                          <a:solidFill>
                            <a:srgbClr val="000000"/>
                          </a:solidFill>
                          <a:effectLst/>
                          <a:latin typeface="Futura Std Book" panose="020B0502020204020303" pitchFamily="34" charset="0"/>
                          <a:ea typeface="+mn-ea"/>
                          <a:cs typeface="+mn-cs"/>
                        </a:rPr>
                        <a:t>Älvkarleby</a:t>
                      </a:r>
                    </a:p>
                  </a:txBody>
                  <a:tcPr marL="9525"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356</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-11,6</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559525621"/>
                  </a:ext>
                </a:extLst>
              </a:tr>
              <a:tr h="519214">
                <a:tc>
                  <a:txBody>
                    <a:bodyPr/>
                    <a:lstStyle/>
                    <a:p>
                      <a:pPr marL="72000" algn="l" defTabSz="914400" rtl="0" eaLnBrk="1" fontAlgn="b" latinLnBrk="0" hangingPunct="1"/>
                      <a:r>
                        <a:rPr lang="sv-SE" sz="1050" b="0" i="0" u="none" strike="noStrike" kern="1200" dirty="0">
                          <a:solidFill>
                            <a:srgbClr val="000000"/>
                          </a:solidFill>
                          <a:effectLst/>
                          <a:latin typeface="Futura Std Book" panose="020B0502020204020303" pitchFamily="34" charset="0"/>
                          <a:ea typeface="+mn-ea"/>
                          <a:cs typeface="+mn-cs"/>
                        </a:rPr>
                        <a:t>Knivsta</a:t>
                      </a:r>
                    </a:p>
                  </a:txBody>
                  <a:tcPr marL="9525"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411</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-15,4</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947986397"/>
                  </a:ext>
                </a:extLst>
              </a:tr>
              <a:tr h="519214">
                <a:tc>
                  <a:txBody>
                    <a:bodyPr/>
                    <a:lstStyle/>
                    <a:p>
                      <a:pPr marL="72000" algn="l" defTabSz="914400" rtl="0" eaLnBrk="1" fontAlgn="b" latinLnBrk="0" hangingPunct="1"/>
                      <a:r>
                        <a:rPr lang="sv-SE" sz="1050" b="0" i="0" u="none" strike="noStrike" kern="1200" dirty="0">
                          <a:solidFill>
                            <a:srgbClr val="000000"/>
                          </a:solidFill>
                          <a:effectLst/>
                          <a:latin typeface="Futura Std Book" panose="020B0502020204020303" pitchFamily="34" charset="0"/>
                          <a:ea typeface="+mn-ea"/>
                          <a:cs typeface="+mn-cs"/>
                        </a:rPr>
                        <a:t>Heby</a:t>
                      </a:r>
                    </a:p>
                  </a:txBody>
                  <a:tcPr marL="9525"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447</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2325918200"/>
                  </a:ext>
                </a:extLst>
              </a:tr>
              <a:tr h="519214">
                <a:tc>
                  <a:txBody>
                    <a:bodyPr/>
                    <a:lstStyle/>
                    <a:p>
                      <a:pPr marL="72000" algn="l" defTabSz="914400" rtl="0" eaLnBrk="1" fontAlgn="b" latinLnBrk="0" hangingPunct="1"/>
                      <a:r>
                        <a:rPr lang="sv-SE" sz="1050" b="0" i="0" u="none" strike="noStrike" kern="1200" dirty="0">
                          <a:solidFill>
                            <a:srgbClr val="000000"/>
                          </a:solidFill>
                          <a:effectLst/>
                          <a:latin typeface="Futura Std Book" panose="020B0502020204020303" pitchFamily="34" charset="0"/>
                          <a:ea typeface="+mn-ea"/>
                          <a:cs typeface="+mn-cs"/>
                        </a:rPr>
                        <a:t>Tierp</a:t>
                      </a:r>
                    </a:p>
                  </a:txBody>
                  <a:tcPr marL="9525"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721</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-21,2</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3944598109"/>
                  </a:ext>
                </a:extLst>
              </a:tr>
              <a:tr h="519214">
                <a:tc>
                  <a:txBody>
                    <a:bodyPr/>
                    <a:lstStyle/>
                    <a:p>
                      <a:pPr marL="72000" algn="l" defTabSz="914400" rtl="0" eaLnBrk="1" fontAlgn="b" latinLnBrk="0" hangingPunct="1"/>
                      <a:r>
                        <a:rPr lang="sv-SE" sz="1050" b="0" i="0" u="none" strike="noStrike" kern="1200" dirty="0">
                          <a:solidFill>
                            <a:srgbClr val="000000"/>
                          </a:solidFill>
                          <a:effectLst/>
                          <a:latin typeface="Futura Std Book" panose="020B0502020204020303" pitchFamily="34" charset="0"/>
                          <a:ea typeface="+mn-ea"/>
                          <a:cs typeface="+mn-cs"/>
                        </a:rPr>
                        <a:t>Uppsala</a:t>
                      </a:r>
                    </a:p>
                  </a:txBody>
                  <a:tcPr marL="9525"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7 518</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-14,2</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3208508909"/>
                  </a:ext>
                </a:extLst>
              </a:tr>
              <a:tr h="519214">
                <a:tc>
                  <a:txBody>
                    <a:bodyPr/>
                    <a:lstStyle/>
                    <a:p>
                      <a:pPr marL="72000" algn="l" defTabSz="914400" rtl="0" eaLnBrk="1" fontAlgn="b" latinLnBrk="0" hangingPunct="1"/>
                      <a:r>
                        <a:rPr lang="sv-SE" sz="1050" b="0" i="0" u="none" strike="noStrike" kern="1200" dirty="0">
                          <a:solidFill>
                            <a:srgbClr val="000000"/>
                          </a:solidFill>
                          <a:effectLst/>
                          <a:latin typeface="Futura Std Book" panose="020B0502020204020303" pitchFamily="34" charset="0"/>
                          <a:ea typeface="+mn-ea"/>
                          <a:cs typeface="+mn-cs"/>
                        </a:rPr>
                        <a:t>Enköping</a:t>
                      </a:r>
                    </a:p>
                  </a:txBody>
                  <a:tcPr marL="9525"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1 518</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-8,2</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121273573"/>
                  </a:ext>
                </a:extLst>
              </a:tr>
              <a:tr h="519214">
                <a:tc>
                  <a:txBody>
                    <a:bodyPr/>
                    <a:lstStyle/>
                    <a:p>
                      <a:pPr marL="72000" algn="l" defTabSz="914400" rtl="0" eaLnBrk="1" fontAlgn="b" latinLnBrk="0" hangingPunct="1"/>
                      <a:r>
                        <a:rPr lang="sv-SE" sz="1050" b="0" i="0" u="none" strike="noStrike" kern="1200" dirty="0">
                          <a:solidFill>
                            <a:srgbClr val="000000"/>
                          </a:solidFill>
                          <a:effectLst/>
                          <a:latin typeface="Futura Std Book" panose="020B0502020204020303" pitchFamily="34" charset="0"/>
                          <a:ea typeface="+mn-ea"/>
                          <a:cs typeface="+mn-cs"/>
                        </a:rPr>
                        <a:t>Östhammar</a:t>
                      </a:r>
                    </a:p>
                  </a:txBody>
                  <a:tcPr marL="9525"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427</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1084239425"/>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byggnad, utomhus, himmel, hög&#10;&#10;Automatiskt genererad beskrivning">
            <a:extLst>
              <a:ext uri="{FF2B5EF4-FFF2-40B4-BE49-F238E27FC236}">
                <a16:creationId xmlns:a16="http://schemas.microsoft.com/office/drawing/2014/main" id="{34185575-BCF8-4CD6-B3AC-D9BCC173060C}"/>
              </a:ext>
            </a:extLst>
          </p:cNvPr>
          <p:cNvPicPr>
            <a:picLocks noGrp="1" noChangeAspect="1"/>
          </p:cNvPicPr>
          <p:nvPr>
            <p:ph type="pic" sz="quarter" idx="13"/>
          </p:nvPr>
        </p:nvPicPr>
        <p:blipFill>
          <a:blip r:embed="rId2"/>
          <a:srcRect l="1585" r="1585"/>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Uppsala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2939525504"/>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85499">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marL="72000" algn="l" fontAlgn="b"/>
                      <a:r>
                        <a:rPr lang="sv-SE" sz="1050" b="1" i="0" u="none" strike="noStrike" kern="1200" dirty="0">
                          <a:solidFill>
                            <a:srgbClr val="000000"/>
                          </a:solidFill>
                          <a:effectLst/>
                          <a:latin typeface="Futura Std Book" panose="020B0502020204020303" pitchFamily="34" charset="0"/>
                          <a:ea typeface="+mn-ea"/>
                          <a:cs typeface="+mn-cs"/>
                        </a:rPr>
                        <a:t>Uppsala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050" b="1" i="0" u="none" strike="noStrike">
                          <a:solidFill>
                            <a:srgbClr val="000000"/>
                          </a:solidFill>
                          <a:effectLst/>
                          <a:latin typeface="Futura Std Book" panose="020B0502020204020303"/>
                        </a:rPr>
                        <a:t>396 906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050" b="1" i="0" u="none" strike="noStrike">
                          <a:solidFill>
                            <a:srgbClr val="000000"/>
                          </a:solidFill>
                          <a:effectLst/>
                          <a:latin typeface="Futura Std Book" panose="020B0502020204020303"/>
                        </a:rPr>
                        <a:t>1,7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050" b="1" i="0" u="none" strike="noStrike">
                          <a:solidFill>
                            <a:srgbClr val="000000"/>
                          </a:solidFill>
                          <a:effectLst/>
                          <a:latin typeface="Futura Std Book" panose="020B0502020204020303"/>
                        </a:rPr>
                        <a:t>859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050" b="1" i="0" u="none" strike="noStrike">
                          <a:solidFill>
                            <a:srgbClr val="000000"/>
                          </a:solidFill>
                          <a:effectLst/>
                          <a:latin typeface="Futura Std Book" panose="020B0502020204020303"/>
                        </a:rPr>
                        <a:t>-37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algn="l" rtl="0" fontAlgn="ctr"/>
                      <a:r>
                        <a:rPr lang="sv-SE" sz="1050" b="0" i="0" u="none" strike="noStrike" kern="1200" dirty="0">
                          <a:solidFill>
                            <a:srgbClr val="000000"/>
                          </a:solidFill>
                          <a:effectLst/>
                          <a:latin typeface="Futura Std Book" panose="020B0502020204020303" pitchFamily="34" charset="0"/>
                          <a:ea typeface="+mn-ea"/>
                          <a:cs typeface="+mn-cs"/>
                        </a:rPr>
                        <a:t>Enköping                                          </a:t>
                      </a:r>
                    </a:p>
                  </a:txBody>
                  <a:tcPr marL="144000"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47 774</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101</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146</a:t>
                      </a:r>
                    </a:p>
                  </a:txBody>
                  <a:tcPr marL="9525" marR="9525" marT="9525" marB="0" anchor="ctr"/>
                </a:tc>
                <a:extLst>
                  <a:ext uri="{0D108BD9-81ED-4DB2-BD59-A6C34878D82A}">
                    <a16:rowId xmlns:a16="http://schemas.microsoft.com/office/drawing/2014/main" val="293360832"/>
                  </a:ext>
                </a:extLst>
              </a:tr>
              <a:tr h="518650">
                <a:tc>
                  <a:txBody>
                    <a:bodyPr/>
                    <a:lstStyle/>
                    <a:p>
                      <a:pPr algn="l" rtl="0" fontAlgn="ctr"/>
                      <a:r>
                        <a:rPr lang="sv-SE" sz="1050" b="0" i="0" u="none" strike="noStrike" kern="1200" dirty="0">
                          <a:solidFill>
                            <a:srgbClr val="000000"/>
                          </a:solidFill>
                          <a:effectLst/>
                          <a:latin typeface="Futura Std Book" panose="020B0502020204020303" pitchFamily="34" charset="0"/>
                          <a:ea typeface="+mn-ea"/>
                          <a:cs typeface="+mn-cs"/>
                        </a:rPr>
                        <a:t>Heby                                              </a:t>
                      </a:r>
                    </a:p>
                  </a:txBody>
                  <a:tcPr marL="144000"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14 330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6</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-84</a:t>
                      </a:r>
                    </a:p>
                  </a:txBody>
                  <a:tcPr marL="9525" marR="9525" marT="9525" marB="0" anchor="ctr"/>
                </a:tc>
                <a:extLst>
                  <a:ext uri="{0D108BD9-81ED-4DB2-BD59-A6C34878D82A}">
                    <a16:rowId xmlns:a16="http://schemas.microsoft.com/office/drawing/2014/main" val="1559525621"/>
                  </a:ext>
                </a:extLst>
              </a:tr>
              <a:tr h="518650">
                <a:tc>
                  <a:txBody>
                    <a:bodyPr/>
                    <a:lstStyle/>
                    <a:p>
                      <a:pPr algn="l" rtl="0" fontAlgn="ctr"/>
                      <a:r>
                        <a:rPr lang="sv-SE" sz="1050" b="0" i="0" u="none" strike="noStrike" kern="1200" dirty="0">
                          <a:solidFill>
                            <a:srgbClr val="000000"/>
                          </a:solidFill>
                          <a:effectLst/>
                          <a:latin typeface="Futura Std Book" panose="020B0502020204020303" pitchFamily="34" charset="0"/>
                          <a:ea typeface="+mn-ea"/>
                          <a:cs typeface="+mn-cs"/>
                        </a:rPr>
                        <a:t>Håbo                                              </a:t>
                      </a:r>
                    </a:p>
                  </a:txBody>
                  <a:tcPr marL="144000"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22 630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286</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1 262</a:t>
                      </a:r>
                    </a:p>
                  </a:txBody>
                  <a:tcPr marL="9525" marR="9525" marT="9525" marB="0" anchor="ctr"/>
                </a:tc>
                <a:extLst>
                  <a:ext uri="{0D108BD9-81ED-4DB2-BD59-A6C34878D82A}">
                    <a16:rowId xmlns:a16="http://schemas.microsoft.com/office/drawing/2014/main" val="1947986397"/>
                  </a:ext>
                </a:extLst>
              </a:tr>
              <a:tr h="518650">
                <a:tc>
                  <a:txBody>
                    <a:bodyPr/>
                    <a:lstStyle/>
                    <a:p>
                      <a:pPr algn="l" rtl="0" fontAlgn="ctr"/>
                      <a:r>
                        <a:rPr lang="sv-SE" sz="1050" b="0" i="0" u="none" strike="noStrike" kern="1200" dirty="0">
                          <a:solidFill>
                            <a:srgbClr val="000000"/>
                          </a:solidFill>
                          <a:effectLst/>
                          <a:latin typeface="Futura Std Book" panose="020B0502020204020303" pitchFamily="34" charset="0"/>
                          <a:ea typeface="+mn-ea"/>
                          <a:cs typeface="+mn-cs"/>
                        </a:rPr>
                        <a:t>Knivsta                                           </a:t>
                      </a:r>
                    </a:p>
                  </a:txBody>
                  <a:tcPr marL="144000"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19 951</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29</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314</a:t>
                      </a:r>
                    </a:p>
                  </a:txBody>
                  <a:tcPr marL="9525" marR="9525" marT="9525" marB="0" anchor="ctr"/>
                </a:tc>
                <a:extLst>
                  <a:ext uri="{0D108BD9-81ED-4DB2-BD59-A6C34878D82A}">
                    <a16:rowId xmlns:a16="http://schemas.microsoft.com/office/drawing/2014/main" val="2325918200"/>
                  </a:ext>
                </a:extLst>
              </a:tr>
              <a:tr h="518650">
                <a:tc>
                  <a:txBody>
                    <a:bodyPr/>
                    <a:lstStyle/>
                    <a:p>
                      <a:pPr algn="l" rtl="0" fontAlgn="ctr"/>
                      <a:r>
                        <a:rPr lang="sv-SE" sz="1050" b="0" i="0" u="none" strike="noStrike" kern="1200" dirty="0">
                          <a:solidFill>
                            <a:srgbClr val="000000"/>
                          </a:solidFill>
                          <a:effectLst/>
                          <a:latin typeface="Futura Std Book" panose="020B0502020204020303" pitchFamily="34" charset="0"/>
                          <a:ea typeface="+mn-ea"/>
                          <a:cs typeface="+mn-cs"/>
                        </a:rPr>
                        <a:t>Tierp                                             </a:t>
                      </a:r>
                    </a:p>
                  </a:txBody>
                  <a:tcPr marL="144000"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21 422</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8</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-64</a:t>
                      </a:r>
                    </a:p>
                  </a:txBody>
                  <a:tcPr marL="9525" marR="9525" marT="9525" marB="0" anchor="ctr"/>
                </a:tc>
                <a:extLst>
                  <a:ext uri="{0D108BD9-81ED-4DB2-BD59-A6C34878D82A}">
                    <a16:rowId xmlns:a16="http://schemas.microsoft.com/office/drawing/2014/main" val="3944598109"/>
                  </a:ext>
                </a:extLst>
              </a:tr>
              <a:tr h="518650">
                <a:tc>
                  <a:txBody>
                    <a:bodyPr/>
                    <a:lstStyle/>
                    <a:p>
                      <a:pPr algn="l" rtl="0" fontAlgn="ctr"/>
                      <a:r>
                        <a:rPr lang="sv-SE" sz="1050" b="0" i="0" u="none" strike="noStrike" kern="1200" dirty="0">
                          <a:solidFill>
                            <a:srgbClr val="000000"/>
                          </a:solidFill>
                          <a:effectLst/>
                          <a:latin typeface="Futura Std Book" panose="020B0502020204020303" pitchFamily="34" charset="0"/>
                          <a:ea typeface="+mn-ea"/>
                          <a:cs typeface="+mn-cs"/>
                        </a:rPr>
                        <a:t>Uppsala                                           </a:t>
                      </a:r>
                    </a:p>
                  </a:txBody>
                  <a:tcPr marL="144000"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238 788</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387</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3208508909"/>
                  </a:ext>
                </a:extLst>
              </a:tr>
              <a:tr h="518650">
                <a:tc>
                  <a:txBody>
                    <a:bodyPr/>
                    <a:lstStyle/>
                    <a:p>
                      <a:pPr algn="l" rtl="0" fontAlgn="ctr"/>
                      <a:r>
                        <a:rPr lang="sv-SE" sz="1050" b="0" i="0" u="none" strike="noStrike" kern="1200" dirty="0">
                          <a:solidFill>
                            <a:srgbClr val="000000"/>
                          </a:solidFill>
                          <a:effectLst/>
                          <a:latin typeface="Futura Std Book" panose="020B0502020204020303" pitchFamily="34" charset="0"/>
                          <a:ea typeface="+mn-ea"/>
                          <a:cs typeface="+mn-cs"/>
                        </a:rPr>
                        <a:t>Älvkarleby                                        </a:t>
                      </a:r>
                    </a:p>
                  </a:txBody>
                  <a:tcPr marL="144000"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9 651</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9</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1121273573"/>
                  </a:ext>
                </a:extLst>
              </a:tr>
              <a:tr h="518650">
                <a:tc>
                  <a:txBody>
                    <a:bodyPr/>
                    <a:lstStyle/>
                    <a:p>
                      <a:pPr algn="l" rtl="0" fontAlgn="ctr"/>
                      <a:r>
                        <a:rPr lang="sv-SE" sz="1050" b="0" i="0" u="none" strike="noStrike" kern="1200" dirty="0">
                          <a:solidFill>
                            <a:srgbClr val="000000"/>
                          </a:solidFill>
                          <a:effectLst/>
                          <a:latin typeface="Futura Std Book" panose="020B0502020204020303" pitchFamily="34" charset="0"/>
                          <a:ea typeface="+mn-ea"/>
                          <a:cs typeface="+mn-cs"/>
                        </a:rPr>
                        <a:t>Östhammar                                         </a:t>
                      </a:r>
                    </a:p>
                  </a:txBody>
                  <a:tcPr marL="144000"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22 360</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0,0</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33</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1084239425"/>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byggnad, utomhus, himmel, hög&#10;&#10;Automatiskt genererad beskrivning">
            <a:extLst>
              <a:ext uri="{FF2B5EF4-FFF2-40B4-BE49-F238E27FC236}">
                <a16:creationId xmlns:a16="http://schemas.microsoft.com/office/drawing/2014/main" id="{C82841F1-D815-435F-83A1-B321E692B0CF}"/>
              </a:ext>
            </a:extLst>
          </p:cNvPr>
          <p:cNvPicPr>
            <a:picLocks noGrp="1" noChangeAspect="1"/>
          </p:cNvPicPr>
          <p:nvPr>
            <p:ph type="pic" sz="quarter" idx="13"/>
          </p:nvPr>
        </p:nvPicPr>
        <p:blipFill>
          <a:blip r:embed="rId2"/>
          <a:srcRect l="1585" r="1585"/>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Uppsala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3943958143"/>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85499">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algn="l" rtl="0" fontAlgn="ctr"/>
                      <a:r>
                        <a:rPr lang="sv-SE" sz="1050" b="1" i="0" u="none" strike="noStrike" dirty="0">
                          <a:solidFill>
                            <a:srgbClr val="000000"/>
                          </a:solidFill>
                          <a:effectLst/>
                          <a:latin typeface="Futura Std Book" panose="020B0502020204020303" pitchFamily="34" charset="0"/>
                        </a:rPr>
                        <a:t>Uppsala län</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050" b="1" i="0" u="none" strike="noStrike">
                          <a:solidFill>
                            <a:srgbClr val="000000"/>
                          </a:solidFill>
                          <a:effectLst/>
                          <a:latin typeface="Futura Std Book" panose="020B0502020204020303"/>
                        </a:rPr>
                        <a:t>236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050" b="1" i="0" u="none" strike="noStrike">
                          <a:solidFill>
                            <a:srgbClr val="000000"/>
                          </a:solidFill>
                          <a:effectLst/>
                          <a:latin typeface="Futura Std Book" panose="020B0502020204020303"/>
                        </a:rPr>
                        <a:t>119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algn="l" rtl="0" fontAlgn="ctr"/>
                      <a:r>
                        <a:rPr lang="sv-SE" sz="1050" b="0" i="0" u="none" strike="noStrike" dirty="0">
                          <a:solidFill>
                            <a:srgbClr val="000000"/>
                          </a:solidFill>
                          <a:effectLst/>
                          <a:latin typeface="Futura Std Book" panose="020B0502020204020303" pitchFamily="34" charset="0"/>
                        </a:rPr>
                        <a:t>Enköping</a:t>
                      </a:r>
                    </a:p>
                  </a:txBody>
                  <a:tcPr marL="180000"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18</a:t>
                      </a:r>
                    </a:p>
                  </a:txBody>
                  <a:tcPr marL="9525" marR="9525" marT="9525" marB="0" anchor="ctr"/>
                </a:tc>
                <a:tc>
                  <a:txBody>
                    <a:bodyPr/>
                    <a:lstStyle/>
                    <a:p>
                      <a:pPr algn="ctr" rtl="0" fontAlgn="ctr"/>
                      <a:r>
                        <a:rPr lang="sv-SE" sz="1050" b="0" i="0" u="none" strike="noStrike">
                          <a:solidFill>
                            <a:srgbClr val="000000"/>
                          </a:solidFill>
                          <a:effectLst/>
                          <a:latin typeface="Futura Std Book" panose="020B0502020204020303"/>
                        </a:rPr>
                        <a:t>155</a:t>
                      </a:r>
                    </a:p>
                  </a:txBody>
                  <a:tcPr marL="9525" marR="9525" marT="9525" marB="0" anchor="ctr"/>
                </a:tc>
                <a:extLst>
                  <a:ext uri="{0D108BD9-81ED-4DB2-BD59-A6C34878D82A}">
                    <a16:rowId xmlns:a16="http://schemas.microsoft.com/office/drawing/2014/main" val="293360832"/>
                  </a:ext>
                </a:extLst>
              </a:tr>
              <a:tr h="518650">
                <a:tc>
                  <a:txBody>
                    <a:bodyPr/>
                    <a:lstStyle/>
                    <a:p>
                      <a:pPr algn="l" rtl="0" fontAlgn="ctr"/>
                      <a:r>
                        <a:rPr lang="sv-SE" sz="1050" b="0" i="0" u="none" strike="noStrike">
                          <a:solidFill>
                            <a:srgbClr val="000000"/>
                          </a:solidFill>
                          <a:effectLst/>
                          <a:latin typeface="Futura Std Book" panose="020B0502020204020303" pitchFamily="34" charset="0"/>
                        </a:rPr>
                        <a:t>Heby</a:t>
                      </a:r>
                    </a:p>
                  </a:txBody>
                  <a:tcPr marL="180000" marR="9525" marT="9525" marB="0" anchor="ctr">
                    <a:lnL w="12700" cmpd="sng">
                      <a:noFill/>
                    </a:lnL>
                  </a:tcPr>
                </a:tc>
                <a:tc>
                  <a:txBody>
                    <a:bodyPr/>
                    <a:lstStyle/>
                    <a:p>
                      <a:pPr algn="ctr" rtl="0" fontAlgn="ctr"/>
                      <a:r>
                        <a:rPr lang="sv-SE" sz="1050" b="0" i="0" u="none" strike="noStrike" dirty="0" err="1">
                          <a:solidFill>
                            <a:srgbClr val="000000"/>
                          </a:solidFill>
                          <a:effectLst/>
                          <a:latin typeface="Futura Std Book" panose="020B0502020204020303"/>
                        </a:rPr>
                        <a:t>i.u</a:t>
                      </a:r>
                      <a:r>
                        <a:rPr lang="sv-SE" sz="105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5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559525621"/>
                  </a:ext>
                </a:extLst>
              </a:tr>
              <a:tr h="518650">
                <a:tc>
                  <a:txBody>
                    <a:bodyPr/>
                    <a:lstStyle/>
                    <a:p>
                      <a:pPr algn="l" rtl="0" fontAlgn="ctr"/>
                      <a:r>
                        <a:rPr lang="sv-SE" sz="1050" b="0" i="0" u="none" strike="noStrike">
                          <a:solidFill>
                            <a:srgbClr val="000000"/>
                          </a:solidFill>
                          <a:effectLst/>
                          <a:latin typeface="Futura Std Book" panose="020B0502020204020303" pitchFamily="34" charset="0"/>
                        </a:rPr>
                        <a:t>Håbo</a:t>
                      </a:r>
                    </a:p>
                  </a:txBody>
                  <a:tcPr marL="180000" marR="9525" marT="9525" marB="0" anchor="ctr">
                    <a:lnL w="12700" cmpd="sng">
                      <a:noFill/>
                    </a:lnL>
                  </a:tcPr>
                </a:tc>
                <a:tc>
                  <a:txBody>
                    <a:bodyPr/>
                    <a:lstStyle/>
                    <a:p>
                      <a:pPr algn="ctr" rtl="0" fontAlgn="ctr"/>
                      <a:r>
                        <a:rPr lang="sv-SE" sz="1050" b="0" i="0" u="none" strike="noStrike" dirty="0" err="1">
                          <a:solidFill>
                            <a:srgbClr val="000000"/>
                          </a:solidFill>
                          <a:effectLst/>
                          <a:latin typeface="Futura Std Book" panose="020B0502020204020303"/>
                        </a:rPr>
                        <a:t>i.u</a:t>
                      </a:r>
                      <a:r>
                        <a:rPr lang="sv-SE" sz="105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5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518650">
                <a:tc>
                  <a:txBody>
                    <a:bodyPr/>
                    <a:lstStyle/>
                    <a:p>
                      <a:pPr algn="l" rtl="0" fontAlgn="ctr"/>
                      <a:r>
                        <a:rPr lang="sv-SE" sz="1050" b="0" i="0" u="none" strike="noStrike">
                          <a:solidFill>
                            <a:srgbClr val="000000"/>
                          </a:solidFill>
                          <a:effectLst/>
                          <a:latin typeface="Futura Std Book" panose="020B0502020204020303" pitchFamily="34" charset="0"/>
                        </a:rPr>
                        <a:t>Knivsta</a:t>
                      </a:r>
                    </a:p>
                  </a:txBody>
                  <a:tcPr marL="180000" marR="9525" marT="9525" marB="0" anchor="ctr">
                    <a:lnL w="12700" cmpd="sng">
                      <a:noFill/>
                    </a:lnL>
                  </a:tcPr>
                </a:tc>
                <a:tc>
                  <a:txBody>
                    <a:bodyPr/>
                    <a:lstStyle/>
                    <a:p>
                      <a:pPr algn="ctr" rtl="0" fontAlgn="ctr"/>
                      <a:r>
                        <a:rPr lang="sv-SE" sz="1050" b="0" i="0" u="none" strike="noStrike" dirty="0" err="1">
                          <a:solidFill>
                            <a:srgbClr val="000000"/>
                          </a:solidFill>
                          <a:effectLst/>
                          <a:latin typeface="Futura Std Book" panose="020B0502020204020303"/>
                        </a:rPr>
                        <a:t>i.u</a:t>
                      </a:r>
                      <a:r>
                        <a:rPr lang="sv-SE" sz="105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5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518650">
                <a:tc>
                  <a:txBody>
                    <a:bodyPr/>
                    <a:lstStyle/>
                    <a:p>
                      <a:pPr algn="l" rtl="0" fontAlgn="ctr"/>
                      <a:r>
                        <a:rPr lang="sv-SE" sz="1050" b="0" i="0" u="none" strike="noStrike">
                          <a:solidFill>
                            <a:srgbClr val="000000"/>
                          </a:solidFill>
                          <a:effectLst/>
                          <a:latin typeface="Futura Std Book" panose="020B0502020204020303" pitchFamily="34" charset="0"/>
                        </a:rPr>
                        <a:t>Tierp</a:t>
                      </a:r>
                    </a:p>
                  </a:txBody>
                  <a:tcPr marL="180000" marR="9525" marT="9525" marB="0" anchor="ctr">
                    <a:lnL w="12700" cmpd="sng">
                      <a:noFill/>
                    </a:lnL>
                  </a:tcPr>
                </a:tc>
                <a:tc>
                  <a:txBody>
                    <a:bodyPr/>
                    <a:lstStyle/>
                    <a:p>
                      <a:pPr algn="ctr" rtl="0" fontAlgn="ctr"/>
                      <a:r>
                        <a:rPr lang="sv-SE" sz="1050" b="0" i="0" u="none" strike="noStrike" dirty="0" err="1">
                          <a:solidFill>
                            <a:srgbClr val="000000"/>
                          </a:solidFill>
                          <a:effectLst/>
                          <a:latin typeface="Futura Std Book" panose="020B0502020204020303"/>
                        </a:rPr>
                        <a:t>i.u</a:t>
                      </a:r>
                      <a:r>
                        <a:rPr lang="sv-SE" sz="105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5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518650">
                <a:tc>
                  <a:txBody>
                    <a:bodyPr/>
                    <a:lstStyle/>
                    <a:p>
                      <a:pPr algn="l" rtl="0" fontAlgn="ctr"/>
                      <a:r>
                        <a:rPr lang="sv-SE" sz="1050" b="0" i="0" u="none" strike="noStrike">
                          <a:solidFill>
                            <a:srgbClr val="000000"/>
                          </a:solidFill>
                          <a:effectLst/>
                          <a:latin typeface="Futura Std Book" panose="020B0502020204020303" pitchFamily="34" charset="0"/>
                        </a:rPr>
                        <a:t>Uppsala</a:t>
                      </a:r>
                    </a:p>
                  </a:txBody>
                  <a:tcPr marL="180000" marR="9525" marT="9525" marB="0" anchor="ctr">
                    <a:lnL w="12700" cmpd="sng">
                      <a:noFill/>
                    </a:lnL>
                  </a:tcPr>
                </a:tc>
                <a:tc>
                  <a:txBody>
                    <a:bodyPr/>
                    <a:lstStyle/>
                    <a:p>
                      <a:pPr algn="ctr" fontAlgn="ctr"/>
                      <a:r>
                        <a:rPr lang="sv-SE" sz="1050" b="0" i="0" u="none" strike="noStrike" dirty="0">
                          <a:solidFill>
                            <a:srgbClr val="000000"/>
                          </a:solidFill>
                          <a:effectLst/>
                          <a:latin typeface="Futura Std Book" panose="020B0502020204020303"/>
                        </a:rPr>
                        <a:t>175</a:t>
                      </a:r>
                    </a:p>
                  </a:txBody>
                  <a:tcPr marL="0" marR="0" marT="0" marB="0" anchor="ctr"/>
                </a:tc>
                <a:tc>
                  <a:txBody>
                    <a:bodyPr/>
                    <a:lstStyle/>
                    <a:p>
                      <a:pPr algn="ctr" fontAlgn="ctr"/>
                      <a:r>
                        <a:rPr lang="sv-SE" sz="1050" b="0" i="0" u="none" strike="noStrike" dirty="0">
                          <a:solidFill>
                            <a:srgbClr val="000000"/>
                          </a:solidFill>
                          <a:effectLst/>
                          <a:latin typeface="Futura Std Book" panose="020B0502020204020303"/>
                        </a:rPr>
                        <a:t>121</a:t>
                      </a:r>
                    </a:p>
                  </a:txBody>
                  <a:tcPr marL="0" marR="0" marT="0" marB="0" anchor="ctr"/>
                </a:tc>
                <a:extLst>
                  <a:ext uri="{0D108BD9-81ED-4DB2-BD59-A6C34878D82A}">
                    <a16:rowId xmlns:a16="http://schemas.microsoft.com/office/drawing/2014/main" val="3208508909"/>
                  </a:ext>
                </a:extLst>
              </a:tr>
              <a:tr h="518650">
                <a:tc>
                  <a:txBody>
                    <a:bodyPr/>
                    <a:lstStyle/>
                    <a:p>
                      <a:pPr algn="l" rtl="0" fontAlgn="ctr"/>
                      <a:r>
                        <a:rPr lang="sv-SE" sz="1050" b="0" i="0" u="none" strike="noStrike">
                          <a:solidFill>
                            <a:srgbClr val="000000"/>
                          </a:solidFill>
                          <a:effectLst/>
                          <a:latin typeface="Futura Std Book" panose="020B0502020204020303" pitchFamily="34" charset="0"/>
                        </a:rPr>
                        <a:t>Älvkarleby</a:t>
                      </a:r>
                    </a:p>
                  </a:txBody>
                  <a:tcPr marL="180000" marR="9525" marT="9525" marB="0" anchor="ctr">
                    <a:lnL w="12700" cmpd="sng">
                      <a:noFill/>
                    </a:lnL>
                  </a:tcPr>
                </a:tc>
                <a:tc>
                  <a:txBody>
                    <a:bodyPr/>
                    <a:lstStyle/>
                    <a:p>
                      <a:pPr algn="ctr" rtl="0" fontAlgn="ctr"/>
                      <a:r>
                        <a:rPr lang="sv-SE" sz="1050" b="0" i="0" u="none" strike="noStrike" dirty="0" err="1">
                          <a:solidFill>
                            <a:srgbClr val="000000"/>
                          </a:solidFill>
                          <a:effectLst/>
                          <a:latin typeface="Futura Std Book" panose="020B0502020204020303"/>
                        </a:rPr>
                        <a:t>i.u</a:t>
                      </a:r>
                      <a:r>
                        <a:rPr lang="sv-SE" sz="1050" b="0" i="0" u="none" strike="noStrike" dirty="0">
                          <a:solidFill>
                            <a:srgbClr val="000000"/>
                          </a:solidFill>
                          <a:effectLst/>
                          <a:latin typeface="Futura Std Book" panose="020B0502020204020303"/>
                        </a:rPr>
                        <a:t>.</a:t>
                      </a:r>
                    </a:p>
                  </a:txBody>
                  <a:tcPr marL="9525" marR="9525" marT="9525" marB="0" anchor="ctr"/>
                </a:tc>
                <a:tc>
                  <a:txBody>
                    <a:bodyPr/>
                    <a:lstStyle/>
                    <a:p>
                      <a:pPr algn="ctr" rtl="0" fontAlgn="ctr"/>
                      <a:r>
                        <a:rPr lang="sv-SE" sz="1050" b="0" i="0" u="none" strike="noStrike" dirty="0" err="1">
                          <a:solidFill>
                            <a:srgbClr val="000000"/>
                          </a:solidFill>
                          <a:effectLst/>
                          <a:latin typeface="+mn-lt"/>
                        </a:rPr>
                        <a:t>i.u</a:t>
                      </a:r>
                      <a:r>
                        <a:rPr lang="sv-SE" sz="105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121273573"/>
                  </a:ext>
                </a:extLst>
              </a:tr>
              <a:tr h="518650">
                <a:tc>
                  <a:txBody>
                    <a:bodyPr/>
                    <a:lstStyle/>
                    <a:p>
                      <a:pPr algn="l" rtl="0" fontAlgn="ctr"/>
                      <a:r>
                        <a:rPr lang="sv-SE" sz="1050" b="0" i="0" u="none" strike="noStrike">
                          <a:solidFill>
                            <a:srgbClr val="000000"/>
                          </a:solidFill>
                          <a:effectLst/>
                          <a:latin typeface="Futura Std Book" panose="020B0502020204020303" pitchFamily="34" charset="0"/>
                        </a:rPr>
                        <a:t>Östhammar</a:t>
                      </a:r>
                    </a:p>
                  </a:txBody>
                  <a:tcPr marL="180000" marR="9525" marT="9525" marB="0" anchor="ctr">
                    <a:lnL w="12700" cmpd="sng">
                      <a:noFill/>
                    </a:lnL>
                  </a:tcPr>
                </a:tc>
                <a:tc>
                  <a:txBody>
                    <a:bodyPr/>
                    <a:lstStyle/>
                    <a:p>
                      <a:pPr algn="ctr" rtl="0" fontAlgn="ctr"/>
                      <a:r>
                        <a:rPr lang="sv-SE" sz="1050" b="0" i="0" u="none" strike="noStrike" dirty="0">
                          <a:solidFill>
                            <a:srgbClr val="000000"/>
                          </a:solidFill>
                          <a:effectLst/>
                          <a:latin typeface="Futura Std Book" panose="020B0502020204020303"/>
                        </a:rPr>
                        <a:t>12</a:t>
                      </a:r>
                    </a:p>
                  </a:txBody>
                  <a:tcPr marL="9525" marR="9525" marT="9525" marB="0" anchor="ctr"/>
                </a:tc>
                <a:tc>
                  <a:txBody>
                    <a:bodyPr/>
                    <a:lstStyle/>
                    <a:p>
                      <a:pPr algn="ctr" rtl="0" fontAlgn="ctr"/>
                      <a:r>
                        <a:rPr lang="sv-SE" sz="1050" b="0" i="0" u="none" strike="noStrike" dirty="0">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1084239425"/>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rotWithShape="1">
          <a:blip r:embed="rId2"/>
          <a:srcRect l="7951" r="10"/>
          <a:stretch/>
        </p:blipFill>
        <p:spPr>
          <a:xfrm>
            <a:off x="6453963" y="0"/>
            <a:ext cx="5748669" cy="6883216"/>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61554" y="1628775"/>
            <a:ext cx="5310596"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61554" y="342899"/>
            <a:ext cx="5565487"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750305" y="0"/>
            <a:ext cx="6109559"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3354</TotalTime>
  <Words>2796</Words>
  <Application>Microsoft Office PowerPoint</Application>
  <PresentationFormat>Bredbild</PresentationFormat>
  <Paragraphs>1064</Paragraphs>
  <Slides>22</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22</vt:i4>
      </vt:variant>
    </vt:vector>
  </HeadingPairs>
  <TitlesOfParts>
    <vt:vector size="30"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Blandad utveckling under årets andra kvartal</vt:lpstr>
      <vt:lpstr>Nyföretagande</vt:lpstr>
      <vt:lpstr>Företagskonkurser</vt:lpstr>
      <vt:lpstr>Sysselsättning </vt:lpstr>
      <vt:lpstr>Sysselsättning efter bransch</vt:lpstr>
      <vt:lpstr>Lediga jobb</vt:lpstr>
      <vt:lpstr>Varslade personer</vt:lpstr>
      <vt:lpstr>Arbetslöshet</vt:lpstr>
      <vt:lpstr>Arbetslöshet efter kategori</vt:lpstr>
      <vt:lpstr>Lönesumma*</vt:lpstr>
      <vt:lpstr>Lönesumma efter sektor</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612</cp:revision>
  <cp:lastPrinted>2022-09-05T12:55:15Z</cp:lastPrinted>
  <dcterms:created xsi:type="dcterms:W3CDTF">2019-04-29T08:02:07Z</dcterms:created>
  <dcterms:modified xsi:type="dcterms:W3CDTF">2022-10-05T12:55:36Z</dcterms:modified>
</cp:coreProperties>
</file>