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86" d="100"/>
          <a:sy n="86" d="100"/>
        </p:scale>
        <p:origin x="84" y="7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2Q1\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2Q1\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Grafdata'!$B$54</c:f>
              <c:strCache>
                <c:ptCount val="1"/>
                <c:pt idx="0">
                  <c:v>Total</c:v>
                </c:pt>
              </c:strCache>
            </c:strRef>
          </c:tx>
          <c:spPr>
            <a:ln w="28575" cap="rnd">
              <a:solidFill>
                <a:schemeClr val="accent1"/>
              </a:solidFill>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Grafdata'!$C$54:$AQ$54</c:f>
              <c:numCache>
                <c:formatCode>General</c:formatCode>
                <c:ptCount val="41"/>
                <c:pt idx="0">
                  <c:v>100</c:v>
                </c:pt>
                <c:pt idx="1">
                  <c:v>107.23436541177031</c:v>
                </c:pt>
                <c:pt idx="2">
                  <c:v>107.74274877019336</c:v>
                </c:pt>
                <c:pt idx="3">
                  <c:v>106.83898992999818</c:v>
                </c:pt>
                <c:pt idx="4">
                  <c:v>103.72300017633913</c:v>
                </c:pt>
                <c:pt idx="5">
                  <c:v>110.0323844347562</c:v>
                </c:pt>
                <c:pt idx="6">
                  <c:v>111.56931783332114</c:v>
                </c:pt>
                <c:pt idx="7">
                  <c:v>110.35118246305798</c:v>
                </c:pt>
                <c:pt idx="8">
                  <c:v>107.95634703992997</c:v>
                </c:pt>
                <c:pt idx="9">
                  <c:v>114.96778328927333</c:v>
                </c:pt>
                <c:pt idx="10">
                  <c:v>115.42337781402171</c:v>
                </c:pt>
                <c:pt idx="11">
                  <c:v>113.07019149279283</c:v>
                </c:pt>
                <c:pt idx="12">
                  <c:v>112.10587635636669</c:v>
                </c:pt>
                <c:pt idx="13">
                  <c:v>119.94594272156633</c:v>
                </c:pt>
                <c:pt idx="14">
                  <c:v>118.72716606300648</c:v>
                </c:pt>
                <c:pt idx="15">
                  <c:v>117.12135373235539</c:v>
                </c:pt>
                <c:pt idx="16">
                  <c:v>115.75517882856334</c:v>
                </c:pt>
                <c:pt idx="17">
                  <c:v>123.09573436617669</c:v>
                </c:pt>
                <c:pt idx="18">
                  <c:v>122.62424565258692</c:v>
                </c:pt>
                <c:pt idx="19">
                  <c:v>122.22891256377227</c:v>
                </c:pt>
                <c:pt idx="20">
                  <c:v>118.14581332771995</c:v>
                </c:pt>
                <c:pt idx="21">
                  <c:v>127.36479105839378</c:v>
                </c:pt>
                <c:pt idx="22">
                  <c:v>126.92945659152073</c:v>
                </c:pt>
                <c:pt idx="23">
                  <c:v>126.55469098129959</c:v>
                </c:pt>
                <c:pt idx="24">
                  <c:v>125.20929843189968</c:v>
                </c:pt>
                <c:pt idx="25">
                  <c:v>134.15507212177977</c:v>
                </c:pt>
                <c:pt idx="26">
                  <c:v>132.88820595329244</c:v>
                </c:pt>
                <c:pt idx="27">
                  <c:v>130.94308690474199</c:v>
                </c:pt>
                <c:pt idx="28">
                  <c:v>128.31945594802363</c:v>
                </c:pt>
                <c:pt idx="29">
                  <c:v>138.81687559514913</c:v>
                </c:pt>
                <c:pt idx="30">
                  <c:v>135.31726686275019</c:v>
                </c:pt>
                <c:pt idx="31">
                  <c:v>135.58909736946481</c:v>
                </c:pt>
                <c:pt idx="32">
                  <c:v>134.81960296926658</c:v>
                </c:pt>
                <c:pt idx="33">
                  <c:v>134.87743617635903</c:v>
                </c:pt>
                <c:pt idx="34">
                  <c:v>134.03892679746994</c:v>
                </c:pt>
                <c:pt idx="35">
                  <c:v>133.99372468881478</c:v>
                </c:pt>
                <c:pt idx="36">
                  <c:v>135.11999457355793</c:v>
                </c:pt>
                <c:pt idx="37">
                  <c:v>142.61040724552333</c:v>
                </c:pt>
                <c:pt idx="38">
                  <c:v>141.22709655533274</c:v>
                </c:pt>
                <c:pt idx="39">
                  <c:v>139.4970112277903</c:v>
                </c:pt>
                <c:pt idx="40">
                  <c:v>139.15053252826618</c:v>
                </c:pt>
              </c:numCache>
            </c:numRef>
          </c:val>
          <c:smooth val="0"/>
          <c:extLst>
            <c:ext xmlns:c16="http://schemas.microsoft.com/office/drawing/2014/chart" uri="{C3380CC4-5D6E-409C-BE32-E72D297353CC}">
              <c16:uniqueId val="{00000000-DA95-4372-8513-A6DC33139CEF}"/>
            </c:ext>
          </c:extLst>
        </c:ser>
        <c:ser>
          <c:idx val="1"/>
          <c:order val="1"/>
          <c:tx>
            <c:strRef>
              <c:f>'s4 Grafdata'!$B$55</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Grafdata'!$C$55:$AQ$55</c:f>
              <c:numCache>
                <c:formatCode>General</c:formatCode>
                <c:ptCount val="41"/>
                <c:pt idx="0">
                  <c:v>100</c:v>
                </c:pt>
                <c:pt idx="1">
                  <c:v>106.94878787405587</c:v>
                </c:pt>
                <c:pt idx="2">
                  <c:v>107.24245802905411</c:v>
                </c:pt>
                <c:pt idx="3">
                  <c:v>106.18684110611549</c:v>
                </c:pt>
                <c:pt idx="4">
                  <c:v>102.85784076801008</c:v>
                </c:pt>
                <c:pt idx="5">
                  <c:v>108.73015024700248</c:v>
                </c:pt>
                <c:pt idx="6">
                  <c:v>109.93365220772205</c:v>
                </c:pt>
                <c:pt idx="7">
                  <c:v>108.4794372063058</c:v>
                </c:pt>
                <c:pt idx="8">
                  <c:v>105.84493469311067</c:v>
                </c:pt>
                <c:pt idx="9">
                  <c:v>112.33993059718416</c:v>
                </c:pt>
                <c:pt idx="10">
                  <c:v>112.52045092109928</c:v>
                </c:pt>
                <c:pt idx="11">
                  <c:v>110.02722538738425</c:v>
                </c:pt>
                <c:pt idx="12">
                  <c:v>108.86464591069448</c:v>
                </c:pt>
                <c:pt idx="13">
                  <c:v>116.07260191016076</c:v>
                </c:pt>
                <c:pt idx="14">
                  <c:v>114.54973956743299</c:v>
                </c:pt>
                <c:pt idx="15">
                  <c:v>112.8597524613723</c:v>
                </c:pt>
                <c:pt idx="16">
                  <c:v>111.32424145561843</c:v>
                </c:pt>
                <c:pt idx="17">
                  <c:v>118.06768126284084</c:v>
                </c:pt>
                <c:pt idx="18">
                  <c:v>117.09942963490313</c:v>
                </c:pt>
                <c:pt idx="19">
                  <c:v>116.30583708600432</c:v>
                </c:pt>
                <c:pt idx="20">
                  <c:v>112.0308788428551</c:v>
                </c:pt>
                <c:pt idx="21">
                  <c:v>120.326900598878</c:v>
                </c:pt>
                <c:pt idx="22">
                  <c:v>119.48123316981784</c:v>
                </c:pt>
                <c:pt idx="23">
                  <c:v>118.88237557054816</c:v>
                </c:pt>
                <c:pt idx="24">
                  <c:v>117.38775066881018</c:v>
                </c:pt>
                <c:pt idx="25">
                  <c:v>125.3869469682034</c:v>
                </c:pt>
                <c:pt idx="26">
                  <c:v>123.90864847432566</c:v>
                </c:pt>
                <c:pt idx="27">
                  <c:v>121.73215143764114</c:v>
                </c:pt>
                <c:pt idx="28">
                  <c:v>119.03798923095083</c:v>
                </c:pt>
                <c:pt idx="29">
                  <c:v>128.45278477313687</c:v>
                </c:pt>
                <c:pt idx="30">
                  <c:v>125.05541568266443</c:v>
                </c:pt>
                <c:pt idx="31">
                  <c:v>125.17580357123715</c:v>
                </c:pt>
                <c:pt idx="32">
                  <c:v>124.22986775659059</c:v>
                </c:pt>
                <c:pt idx="33">
                  <c:v>124.06722761025539</c:v>
                </c:pt>
                <c:pt idx="34">
                  <c:v>123.19580003263999</c:v>
                </c:pt>
                <c:pt idx="35">
                  <c:v>123.12448150671887</c:v>
                </c:pt>
                <c:pt idx="36">
                  <c:v>123.93400860127957</c:v>
                </c:pt>
                <c:pt idx="37">
                  <c:v>130.46833707840554</c:v>
                </c:pt>
                <c:pt idx="38">
                  <c:v>129.0877950697074</c:v>
                </c:pt>
                <c:pt idx="39">
                  <c:v>127.3423339651969</c:v>
                </c:pt>
                <c:pt idx="40">
                  <c:v>126.8282783002565</c:v>
                </c:pt>
              </c:numCache>
            </c:numRef>
          </c:val>
          <c:smooth val="0"/>
          <c:extLst>
            <c:ext xmlns:c16="http://schemas.microsoft.com/office/drawing/2014/chart" uri="{C3380CC4-5D6E-409C-BE32-E72D297353CC}">
              <c16:uniqueId val="{00000001-DA95-4372-8513-A6DC33139CEF}"/>
            </c:ext>
          </c:extLst>
        </c:ser>
        <c:ser>
          <c:idx val="2"/>
          <c:order val="2"/>
          <c:tx>
            <c:strRef>
              <c:f>'s4 Grafdata'!$B$56</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Grafdata'!$C$56:$AQ$56</c:f>
              <c:numCache>
                <c:formatCode>General</c:formatCode>
                <c:ptCount val="41"/>
                <c:pt idx="0">
                  <c:v>100</c:v>
                </c:pt>
                <c:pt idx="1">
                  <c:v>105.85838980768432</c:v>
                </c:pt>
                <c:pt idx="2">
                  <c:v>102.92643384172443</c:v>
                </c:pt>
                <c:pt idx="3">
                  <c:v>101.97865540051107</c:v>
                </c:pt>
                <c:pt idx="4">
                  <c:v>101.35168687848886</c:v>
                </c:pt>
                <c:pt idx="5">
                  <c:v>104.33637768094383</c:v>
                </c:pt>
                <c:pt idx="6">
                  <c:v>103.66424539424524</c:v>
                </c:pt>
                <c:pt idx="7">
                  <c:v>103.11357454442826</c:v>
                </c:pt>
                <c:pt idx="8">
                  <c:v>102.70537879973554</c:v>
                </c:pt>
                <c:pt idx="9">
                  <c:v>106.8219178066195</c:v>
                </c:pt>
                <c:pt idx="10">
                  <c:v>106.04982324632249</c:v>
                </c:pt>
                <c:pt idx="11">
                  <c:v>105.73987113669604</c:v>
                </c:pt>
                <c:pt idx="12">
                  <c:v>105.09356727477432</c:v>
                </c:pt>
                <c:pt idx="13">
                  <c:v>109.6811552303388</c:v>
                </c:pt>
                <c:pt idx="14">
                  <c:v>108.48072021908906</c:v>
                </c:pt>
                <c:pt idx="15">
                  <c:v>110.6945472621934</c:v>
                </c:pt>
                <c:pt idx="16">
                  <c:v>109.13519311124355</c:v>
                </c:pt>
                <c:pt idx="17">
                  <c:v>112.29444858384817</c:v>
                </c:pt>
                <c:pt idx="18">
                  <c:v>112.13025315616906</c:v>
                </c:pt>
                <c:pt idx="19">
                  <c:v>116.28373050172566</c:v>
                </c:pt>
                <c:pt idx="20">
                  <c:v>111.84599555388749</c:v>
                </c:pt>
                <c:pt idx="21">
                  <c:v>118.24534905984427</c:v>
                </c:pt>
                <c:pt idx="22">
                  <c:v>116.15907446995632</c:v>
                </c:pt>
                <c:pt idx="23">
                  <c:v>115.54122894969916</c:v>
                </c:pt>
                <c:pt idx="24">
                  <c:v>115.22450589347066</c:v>
                </c:pt>
                <c:pt idx="25">
                  <c:v>121.70986889035683</c:v>
                </c:pt>
                <c:pt idx="26">
                  <c:v>120.75038556700748</c:v>
                </c:pt>
                <c:pt idx="27">
                  <c:v>117.04749983584222</c:v>
                </c:pt>
                <c:pt idx="28">
                  <c:v>117.80481476851176</c:v>
                </c:pt>
                <c:pt idx="29">
                  <c:v>120.90164108437894</c:v>
                </c:pt>
                <c:pt idx="30">
                  <c:v>117.85367996951979</c:v>
                </c:pt>
                <c:pt idx="31">
                  <c:v>119.26053228991039</c:v>
                </c:pt>
                <c:pt idx="32">
                  <c:v>120.51264277810506</c:v>
                </c:pt>
                <c:pt idx="33">
                  <c:v>120.28482329792763</c:v>
                </c:pt>
                <c:pt idx="34">
                  <c:v>123.54706192035167</c:v>
                </c:pt>
                <c:pt idx="35">
                  <c:v>128.75000690332411</c:v>
                </c:pt>
                <c:pt idx="36">
                  <c:v>126.66813463678788</c:v>
                </c:pt>
                <c:pt idx="37">
                  <c:v>130.19969142510595</c:v>
                </c:pt>
                <c:pt idx="38">
                  <c:v>128.42873871146887</c:v>
                </c:pt>
                <c:pt idx="39">
                  <c:v>139.49701122779032</c:v>
                </c:pt>
                <c:pt idx="40">
                  <c:v>135.51030762668287</c:v>
                </c:pt>
              </c:numCache>
            </c:numRef>
          </c:val>
          <c:smooth val="0"/>
          <c:extLst>
            <c:ext xmlns:c16="http://schemas.microsoft.com/office/drawing/2014/chart" uri="{C3380CC4-5D6E-409C-BE32-E72D297353CC}">
              <c16:uniqueId val="{00000002-DA95-4372-8513-A6DC33139CEF}"/>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Grafdata!$B$49</c:f>
              <c:strCache>
                <c:ptCount val="1"/>
                <c:pt idx="0">
                  <c:v>Privat sektor</c:v>
                </c:pt>
              </c:strCache>
            </c:strRef>
          </c:tx>
          <c:spPr>
            <a:ln w="28575" cap="rnd">
              <a:solidFill>
                <a:schemeClr val="accent1"/>
              </a:solidFill>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Grafdata!$C$49:$AQ$49</c:f>
              <c:numCache>
                <c:formatCode>General</c:formatCode>
                <c:ptCount val="41"/>
                <c:pt idx="0">
                  <c:v>100</c:v>
                </c:pt>
                <c:pt idx="1">
                  <c:v>108.70475330664628</c:v>
                </c:pt>
                <c:pt idx="2">
                  <c:v>108.01568213860416</c:v>
                </c:pt>
                <c:pt idx="3">
                  <c:v>107.13766121181396</c:v>
                </c:pt>
                <c:pt idx="4">
                  <c:v>103.44270019938374</c:v>
                </c:pt>
                <c:pt idx="5">
                  <c:v>110.74019720110032</c:v>
                </c:pt>
                <c:pt idx="6">
                  <c:v>110.92873449897957</c:v>
                </c:pt>
                <c:pt idx="7">
                  <c:v>111.00044555443439</c:v>
                </c:pt>
                <c:pt idx="8">
                  <c:v>107.3566219066926</c:v>
                </c:pt>
                <c:pt idx="9">
                  <c:v>114.95417329483115</c:v>
                </c:pt>
                <c:pt idx="10">
                  <c:v>114.20757064584937</c:v>
                </c:pt>
                <c:pt idx="11">
                  <c:v>112.92925288905718</c:v>
                </c:pt>
                <c:pt idx="12">
                  <c:v>110.90407469679351</c:v>
                </c:pt>
                <c:pt idx="13">
                  <c:v>119.74994541282351</c:v>
                </c:pt>
                <c:pt idx="14">
                  <c:v>116.87133113959672</c:v>
                </c:pt>
                <c:pt idx="15">
                  <c:v>116.4741748552435</c:v>
                </c:pt>
                <c:pt idx="16">
                  <c:v>113.46026519095886</c:v>
                </c:pt>
                <c:pt idx="17">
                  <c:v>121.84279564248027</c:v>
                </c:pt>
                <c:pt idx="18">
                  <c:v>119.60883433993979</c:v>
                </c:pt>
                <c:pt idx="19">
                  <c:v>120.09574575488695</c:v>
                </c:pt>
                <c:pt idx="20">
                  <c:v>114.51317304153862</c:v>
                </c:pt>
                <c:pt idx="21">
                  <c:v>125.42574404377631</c:v>
                </c:pt>
                <c:pt idx="22">
                  <c:v>123.2722383675266</c:v>
                </c:pt>
                <c:pt idx="23">
                  <c:v>123.91524862909898</c:v>
                </c:pt>
                <c:pt idx="24">
                  <c:v>122.00813243279265</c:v>
                </c:pt>
                <c:pt idx="25">
                  <c:v>132.08846651941818</c:v>
                </c:pt>
                <c:pt idx="26">
                  <c:v>129.18363199018916</c:v>
                </c:pt>
                <c:pt idx="27">
                  <c:v>128.07468041781601</c:v>
                </c:pt>
                <c:pt idx="28">
                  <c:v>124.82992978054651</c:v>
                </c:pt>
                <c:pt idx="29">
                  <c:v>136.74654632442935</c:v>
                </c:pt>
                <c:pt idx="30">
                  <c:v>132.03128964229663</c:v>
                </c:pt>
                <c:pt idx="31">
                  <c:v>133.97623410831824</c:v>
                </c:pt>
                <c:pt idx="32">
                  <c:v>132.61600342287241</c:v>
                </c:pt>
                <c:pt idx="33">
                  <c:v>131.45689115686849</c:v>
                </c:pt>
                <c:pt idx="34">
                  <c:v>128.91505619982544</c:v>
                </c:pt>
                <c:pt idx="35">
                  <c:v>129.720843167026</c:v>
                </c:pt>
                <c:pt idx="36">
                  <c:v>130.25569466252347</c:v>
                </c:pt>
                <c:pt idx="37">
                  <c:v>139.19340983311946</c:v>
                </c:pt>
                <c:pt idx="38">
                  <c:v>136.09800540042121</c:v>
                </c:pt>
                <c:pt idx="39">
                  <c:v>135.90599024266521</c:v>
                </c:pt>
                <c:pt idx="40">
                  <c:v>134.00131801343642</c:v>
                </c:pt>
              </c:numCache>
            </c:numRef>
          </c:val>
          <c:smooth val="0"/>
          <c:extLst>
            <c:ext xmlns:c16="http://schemas.microsoft.com/office/drawing/2014/chart" uri="{C3380CC4-5D6E-409C-BE32-E72D297353CC}">
              <c16:uniqueId val="{00000000-E06B-4A15-A351-601107730749}"/>
            </c:ext>
          </c:extLst>
        </c:ser>
        <c:ser>
          <c:idx val="1"/>
          <c:order val="1"/>
          <c:tx>
            <c:strRef>
              <c:f>Grafdata!$B$50</c:f>
              <c:strCache>
                <c:ptCount val="1"/>
                <c:pt idx="0">
                  <c:v>Industri</c:v>
                </c:pt>
              </c:strCache>
            </c:strRef>
          </c:tx>
          <c:spPr>
            <a:ln w="28575" cap="rnd">
              <a:solidFill>
                <a:schemeClr val="accent2"/>
              </a:solidFill>
              <a:prstDash val="sysDot"/>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Grafdata!$C$50:$AQ$50</c:f>
              <c:numCache>
                <c:formatCode>General</c:formatCode>
                <c:ptCount val="41"/>
                <c:pt idx="0">
                  <c:v>100</c:v>
                </c:pt>
                <c:pt idx="1">
                  <c:v>109.00973298000248</c:v>
                </c:pt>
                <c:pt idx="2">
                  <c:v>105.48999613425067</c:v>
                </c:pt>
                <c:pt idx="3">
                  <c:v>102.54229587736138</c:v>
                </c:pt>
                <c:pt idx="4">
                  <c:v>100.34765914622307</c:v>
                </c:pt>
                <c:pt idx="5">
                  <c:v>108.70709340055562</c:v>
                </c:pt>
                <c:pt idx="6">
                  <c:v>105.41449193890369</c:v>
                </c:pt>
                <c:pt idx="7">
                  <c:v>105.54946766244556</c:v>
                </c:pt>
                <c:pt idx="8">
                  <c:v>103.22654754632488</c:v>
                </c:pt>
                <c:pt idx="9">
                  <c:v>111.43012335314326</c:v>
                </c:pt>
                <c:pt idx="10">
                  <c:v>106.62952455717709</c:v>
                </c:pt>
                <c:pt idx="11">
                  <c:v>104.97222348986611</c:v>
                </c:pt>
                <c:pt idx="12">
                  <c:v>103.81469464696465</c:v>
                </c:pt>
                <c:pt idx="13">
                  <c:v>112.36333128929606</c:v>
                </c:pt>
                <c:pt idx="14">
                  <c:v>105.8253077926596</c:v>
                </c:pt>
                <c:pt idx="15">
                  <c:v>103.22669038464296</c:v>
                </c:pt>
                <c:pt idx="16">
                  <c:v>101.5962393902056</c:v>
                </c:pt>
                <c:pt idx="17">
                  <c:v>112.13781820196613</c:v>
                </c:pt>
                <c:pt idx="18">
                  <c:v>105.00863987066624</c:v>
                </c:pt>
                <c:pt idx="19">
                  <c:v>105.17460321566045</c:v>
                </c:pt>
                <c:pt idx="20">
                  <c:v>101.11099918893373</c:v>
                </c:pt>
                <c:pt idx="21">
                  <c:v>112.02876950126412</c:v>
                </c:pt>
                <c:pt idx="22">
                  <c:v>103.62459413070822</c:v>
                </c:pt>
                <c:pt idx="23">
                  <c:v>103.0534124367751</c:v>
                </c:pt>
                <c:pt idx="24">
                  <c:v>105.04576399706202</c:v>
                </c:pt>
                <c:pt idx="25">
                  <c:v>116.03135110165644</c:v>
                </c:pt>
                <c:pt idx="26">
                  <c:v>108.92502308292265</c:v>
                </c:pt>
                <c:pt idx="27">
                  <c:v>106.05088242486993</c:v>
                </c:pt>
                <c:pt idx="28">
                  <c:v>105.77302679220261</c:v>
                </c:pt>
                <c:pt idx="29">
                  <c:v>122.04238923137855</c:v>
                </c:pt>
                <c:pt idx="30">
                  <c:v>108.42714294274732</c:v>
                </c:pt>
                <c:pt idx="31">
                  <c:v>113.9002697032968</c:v>
                </c:pt>
                <c:pt idx="32">
                  <c:v>117.95906760450552</c:v>
                </c:pt>
                <c:pt idx="33">
                  <c:v>110.31736917027256</c:v>
                </c:pt>
                <c:pt idx="34">
                  <c:v>103.12136693519572</c:v>
                </c:pt>
                <c:pt idx="35">
                  <c:v>104.21859575481152</c:v>
                </c:pt>
                <c:pt idx="36">
                  <c:v>108.50461907876101</c:v>
                </c:pt>
                <c:pt idx="37">
                  <c:v>117.84879732620135</c:v>
                </c:pt>
                <c:pt idx="38">
                  <c:v>107.98632447302606</c:v>
                </c:pt>
                <c:pt idx="39">
                  <c:v>105.59004602091308</c:v>
                </c:pt>
                <c:pt idx="40">
                  <c:v>107.46867787452724</c:v>
                </c:pt>
              </c:numCache>
            </c:numRef>
          </c:val>
          <c:smooth val="0"/>
          <c:extLst>
            <c:ext xmlns:c16="http://schemas.microsoft.com/office/drawing/2014/chart" uri="{C3380CC4-5D6E-409C-BE32-E72D297353CC}">
              <c16:uniqueId val="{00000001-E06B-4A15-A351-601107730749}"/>
            </c:ext>
          </c:extLst>
        </c:ser>
        <c:ser>
          <c:idx val="2"/>
          <c:order val="2"/>
          <c:tx>
            <c:strRef>
              <c:f>Grafdata!$B$51</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Grafdata!$C$51:$AQ$51</c:f>
              <c:numCache>
                <c:formatCode>General</c:formatCode>
                <c:ptCount val="41"/>
                <c:pt idx="0">
                  <c:v>100</c:v>
                </c:pt>
                <c:pt idx="1">
                  <c:v>107.54288400981633</c:v>
                </c:pt>
                <c:pt idx="2">
                  <c:v>109.49084742675328</c:v>
                </c:pt>
                <c:pt idx="3">
                  <c:v>109.50031447376004</c:v>
                </c:pt>
                <c:pt idx="4">
                  <c:v>105.66450707526045</c:v>
                </c:pt>
                <c:pt idx="5">
                  <c:v>110.99514212963729</c:v>
                </c:pt>
                <c:pt idx="6">
                  <c:v>114.44439133825877</c:v>
                </c:pt>
                <c:pt idx="7">
                  <c:v>114.12029151922016</c:v>
                </c:pt>
                <c:pt idx="8">
                  <c:v>111.14225116755856</c:v>
                </c:pt>
                <c:pt idx="9">
                  <c:v>117.94848714063424</c:v>
                </c:pt>
                <c:pt idx="10">
                  <c:v>120.67107954988828</c:v>
                </c:pt>
                <c:pt idx="11">
                  <c:v>119.16927863473828</c:v>
                </c:pt>
                <c:pt idx="12">
                  <c:v>116.25336468834935</c:v>
                </c:pt>
                <c:pt idx="13">
                  <c:v>124.26460755842646</c:v>
                </c:pt>
                <c:pt idx="14">
                  <c:v>125.25144879725839</c:v>
                </c:pt>
                <c:pt idx="15">
                  <c:v>125.40721558815694</c:v>
                </c:pt>
                <c:pt idx="16">
                  <c:v>122.96533911183982</c:v>
                </c:pt>
                <c:pt idx="17">
                  <c:v>129.05483936005695</c:v>
                </c:pt>
                <c:pt idx="18">
                  <c:v>130.7923262407997</c:v>
                </c:pt>
                <c:pt idx="19">
                  <c:v>130.23953971372339</c:v>
                </c:pt>
                <c:pt idx="20">
                  <c:v>124.3716245152546</c:v>
                </c:pt>
                <c:pt idx="21">
                  <c:v>133.50430559876412</c:v>
                </c:pt>
                <c:pt idx="22">
                  <c:v>135.79615417751069</c:v>
                </c:pt>
                <c:pt idx="23">
                  <c:v>136.18798329163585</c:v>
                </c:pt>
                <c:pt idx="24">
                  <c:v>133.27082990963717</c:v>
                </c:pt>
                <c:pt idx="25">
                  <c:v>141.08801227390347</c:v>
                </c:pt>
                <c:pt idx="26">
                  <c:v>141.26363333551896</c:v>
                </c:pt>
                <c:pt idx="27">
                  <c:v>140.2068288991957</c:v>
                </c:pt>
                <c:pt idx="28">
                  <c:v>136.33011759074097</c:v>
                </c:pt>
                <c:pt idx="29">
                  <c:v>144.69993959178873</c:v>
                </c:pt>
                <c:pt idx="30">
                  <c:v>146.2304590219899</c:v>
                </c:pt>
                <c:pt idx="31">
                  <c:v>145.11926572417002</c:v>
                </c:pt>
                <c:pt idx="32">
                  <c:v>141.4491902256685</c:v>
                </c:pt>
                <c:pt idx="33">
                  <c:v>142.68133279730034</c:v>
                </c:pt>
                <c:pt idx="34">
                  <c:v>143.98975205428766</c:v>
                </c:pt>
                <c:pt idx="35">
                  <c:v>143.73795472568196</c:v>
                </c:pt>
                <c:pt idx="36">
                  <c:v>142.92645080971232</c:v>
                </c:pt>
                <c:pt idx="37">
                  <c:v>150.72589659334469</c:v>
                </c:pt>
                <c:pt idx="38">
                  <c:v>153.07221118349059</c:v>
                </c:pt>
                <c:pt idx="39">
                  <c:v>153.64002540017881</c:v>
                </c:pt>
                <c:pt idx="40">
                  <c:v>150.44224594180633</c:v>
                </c:pt>
              </c:numCache>
            </c:numRef>
          </c:val>
          <c:smooth val="0"/>
          <c:extLst>
            <c:ext xmlns:c16="http://schemas.microsoft.com/office/drawing/2014/chart" uri="{C3380CC4-5D6E-409C-BE32-E72D297353CC}">
              <c16:uniqueId val="{00000002-E06B-4A15-A351-601107730749}"/>
            </c:ext>
          </c:extLst>
        </c:ser>
        <c:ser>
          <c:idx val="3"/>
          <c:order val="3"/>
          <c:tx>
            <c:strRef>
              <c:f>Grafdata!$B$52</c:f>
              <c:strCache>
                <c:ptCount val="1"/>
                <c:pt idx="0">
                  <c:v>Övrigt</c:v>
                </c:pt>
              </c:strCache>
            </c:strRef>
          </c:tx>
          <c:spPr>
            <a:ln w="28575" cap="rnd">
              <a:solidFill>
                <a:schemeClr val="accent4"/>
              </a:solidFill>
              <a:prstDash val="dash"/>
              <a:round/>
            </a:ln>
            <a:effectLst/>
          </c:spPr>
          <c:marker>
            <c:symbol val="none"/>
          </c:marker>
          <c:cat>
            <c:strRef>
              <c:f>Grafdata!$C$32:$AQ$32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Grafdata!$C$52:$AQ$52</c:f>
              <c:numCache>
                <c:formatCode>General</c:formatCode>
                <c:ptCount val="41"/>
                <c:pt idx="0">
                  <c:v>101</c:v>
                </c:pt>
                <c:pt idx="1">
                  <c:v>113.50618865745705</c:v>
                </c:pt>
                <c:pt idx="2">
                  <c:v>110.74889563324491</c:v>
                </c:pt>
                <c:pt idx="3">
                  <c:v>113.78681209353616</c:v>
                </c:pt>
                <c:pt idx="4">
                  <c:v>104.63198164068004</c:v>
                </c:pt>
                <c:pt idx="5">
                  <c:v>117.80464528312461</c:v>
                </c:pt>
                <c:pt idx="6">
                  <c:v>115.35736672604772</c:v>
                </c:pt>
                <c:pt idx="7">
                  <c:v>117.23253160366012</c:v>
                </c:pt>
                <c:pt idx="8">
                  <c:v>104.66202418636716</c:v>
                </c:pt>
                <c:pt idx="9">
                  <c:v>113.88513789853168</c:v>
                </c:pt>
                <c:pt idx="10">
                  <c:v>111.78043528152661</c:v>
                </c:pt>
                <c:pt idx="11">
                  <c:v>113.23262190967593</c:v>
                </c:pt>
                <c:pt idx="12">
                  <c:v>112.27140936295658</c:v>
                </c:pt>
                <c:pt idx="13">
                  <c:v>126.69816127607874</c:v>
                </c:pt>
                <c:pt idx="14">
                  <c:v>118.76526269418189</c:v>
                </c:pt>
                <c:pt idx="15">
                  <c:v>124.57333232124647</c:v>
                </c:pt>
                <c:pt idx="16">
                  <c:v>112.86348739365643</c:v>
                </c:pt>
                <c:pt idx="17">
                  <c:v>124.29279996858301</c:v>
                </c:pt>
                <c:pt idx="18">
                  <c:v>121.55409058988609</c:v>
                </c:pt>
                <c:pt idx="19">
                  <c:v>128.78949787372468</c:v>
                </c:pt>
                <c:pt idx="20">
                  <c:v>118.42380911790984</c:v>
                </c:pt>
                <c:pt idx="21">
                  <c:v>138.59932496825758</c:v>
                </c:pt>
                <c:pt idx="22">
                  <c:v>139.06545827146408</c:v>
                </c:pt>
                <c:pt idx="23">
                  <c:v>146.03187706405984</c:v>
                </c:pt>
                <c:pt idx="24">
                  <c:v>133.29321365033044</c:v>
                </c:pt>
                <c:pt idx="25">
                  <c:v>151.44116659525812</c:v>
                </c:pt>
                <c:pt idx="26">
                  <c:v>149.81499719950574</c:v>
                </c:pt>
                <c:pt idx="27">
                  <c:v>155.72217385128118</c:v>
                </c:pt>
                <c:pt idx="28">
                  <c:v>143.52414353775279</c:v>
                </c:pt>
                <c:pt idx="29">
                  <c:v>155.96897139018122</c:v>
                </c:pt>
                <c:pt idx="30">
                  <c:v>155.42158483840777</c:v>
                </c:pt>
                <c:pt idx="31">
                  <c:v>158.74099410585538</c:v>
                </c:pt>
                <c:pt idx="32">
                  <c:v>147.05539390799234</c:v>
                </c:pt>
                <c:pt idx="33">
                  <c:v>160.18822782750661</c:v>
                </c:pt>
                <c:pt idx="34">
                  <c:v>156.77857671177352</c:v>
                </c:pt>
                <c:pt idx="35">
                  <c:v>161.89771399947134</c:v>
                </c:pt>
                <c:pt idx="36">
                  <c:v>153.96763649295994</c:v>
                </c:pt>
                <c:pt idx="37">
                  <c:v>167.16467678453091</c:v>
                </c:pt>
                <c:pt idx="38">
                  <c:v>163.62370521357576</c:v>
                </c:pt>
                <c:pt idx="39">
                  <c:v>168.56920353587276</c:v>
                </c:pt>
                <c:pt idx="40">
                  <c:v>157.7891764522675</c:v>
                </c:pt>
              </c:numCache>
            </c:numRef>
          </c:val>
          <c:smooth val="0"/>
          <c:extLst>
            <c:ext xmlns:c16="http://schemas.microsoft.com/office/drawing/2014/chart" uri="{C3380CC4-5D6E-409C-BE32-E72D297353CC}">
              <c16:uniqueId val="{00000003-E06B-4A15-A351-601107730749}"/>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Grafdata!$A$30</c:f>
              <c:strCache>
                <c:ptCount val="1"/>
                <c:pt idx="0">
                  <c:v>Västmanlands län</c:v>
                </c:pt>
              </c:strCache>
            </c:strRef>
          </c:tx>
          <c:spPr>
            <a:ln w="28575" cap="rnd">
              <a:solidFill>
                <a:schemeClr val="accent2"/>
              </a:solidFill>
              <a:prstDash val="solid"/>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Grafdata!$B$30:$AP$30</c:f>
              <c:numCache>
                <c:formatCode>General</c:formatCode>
                <c:ptCount val="41"/>
                <c:pt idx="0">
                  <c:v>346.5</c:v>
                </c:pt>
                <c:pt idx="1">
                  <c:v>330</c:v>
                </c:pt>
                <c:pt idx="2">
                  <c:v>323.25</c:v>
                </c:pt>
                <c:pt idx="3">
                  <c:v>316</c:v>
                </c:pt>
                <c:pt idx="4">
                  <c:v>296.75</c:v>
                </c:pt>
                <c:pt idx="5">
                  <c:v>299</c:v>
                </c:pt>
                <c:pt idx="6">
                  <c:v>299</c:v>
                </c:pt>
                <c:pt idx="7">
                  <c:v>301.25</c:v>
                </c:pt>
                <c:pt idx="8">
                  <c:v>308.5</c:v>
                </c:pt>
                <c:pt idx="9">
                  <c:v>314.75</c:v>
                </c:pt>
                <c:pt idx="10">
                  <c:v>316</c:v>
                </c:pt>
                <c:pt idx="11">
                  <c:v>328.75</c:v>
                </c:pt>
                <c:pt idx="12">
                  <c:v>336.75</c:v>
                </c:pt>
                <c:pt idx="13">
                  <c:v>328.5</c:v>
                </c:pt>
                <c:pt idx="14">
                  <c:v>334.75</c:v>
                </c:pt>
                <c:pt idx="15">
                  <c:v>338.5</c:v>
                </c:pt>
                <c:pt idx="16">
                  <c:v>327</c:v>
                </c:pt>
                <c:pt idx="17">
                  <c:v>340.5</c:v>
                </c:pt>
                <c:pt idx="18">
                  <c:v>331.25</c:v>
                </c:pt>
                <c:pt idx="19">
                  <c:v>325.5</c:v>
                </c:pt>
                <c:pt idx="20">
                  <c:v>324</c:v>
                </c:pt>
                <c:pt idx="21">
                  <c:v>318.25</c:v>
                </c:pt>
                <c:pt idx="22">
                  <c:v>320.5</c:v>
                </c:pt>
                <c:pt idx="23">
                  <c:v>321.25</c:v>
                </c:pt>
                <c:pt idx="24">
                  <c:v>323.5</c:v>
                </c:pt>
                <c:pt idx="25">
                  <c:v>329</c:v>
                </c:pt>
                <c:pt idx="26">
                  <c:v>338.75</c:v>
                </c:pt>
                <c:pt idx="27">
                  <c:v>352</c:v>
                </c:pt>
                <c:pt idx="28">
                  <c:v>355.5</c:v>
                </c:pt>
                <c:pt idx="29">
                  <c:v>357.75</c:v>
                </c:pt>
                <c:pt idx="30">
                  <c:v>353</c:v>
                </c:pt>
                <c:pt idx="31">
                  <c:v>340</c:v>
                </c:pt>
                <c:pt idx="32">
                  <c:v>369.5</c:v>
                </c:pt>
                <c:pt idx="33">
                  <c:v>362.75</c:v>
                </c:pt>
                <c:pt idx="34">
                  <c:v>389.75</c:v>
                </c:pt>
                <c:pt idx="35">
                  <c:v>409.25</c:v>
                </c:pt>
                <c:pt idx="36">
                  <c:v>396.75</c:v>
                </c:pt>
                <c:pt idx="37">
                  <c:v>414</c:v>
                </c:pt>
                <c:pt idx="38">
                  <c:v>404.5</c:v>
                </c:pt>
                <c:pt idx="39">
                  <c:v>411.75</c:v>
                </c:pt>
                <c:pt idx="40">
                  <c:v>418.75</c:v>
                </c:pt>
              </c:numCache>
            </c:numRef>
          </c:val>
          <c:smooth val="0"/>
          <c:extLst>
            <c:ext xmlns:c16="http://schemas.microsoft.com/office/drawing/2014/chart" uri="{C3380CC4-5D6E-409C-BE32-E72D297353CC}">
              <c16:uniqueId val="{00000000-61DC-4127-A447-4FFBCAD7C3D4}"/>
            </c:ext>
          </c:extLst>
        </c:ser>
        <c:ser>
          <c:idx val="1"/>
          <c:order val="1"/>
          <c:tx>
            <c:strRef>
              <c:f>Grafdata!$A$31</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Grafdata!$B$31:$AP$31</c:f>
              <c:numCache>
                <c:formatCode>General</c:formatCode>
                <c:ptCount val="41"/>
                <c:pt idx="0">
                  <c:v>215.75</c:v>
                </c:pt>
                <c:pt idx="1">
                  <c:v>202</c:v>
                </c:pt>
                <c:pt idx="2">
                  <c:v>198</c:v>
                </c:pt>
                <c:pt idx="3">
                  <c:v>196.75</c:v>
                </c:pt>
                <c:pt idx="4">
                  <c:v>190.5</c:v>
                </c:pt>
                <c:pt idx="5">
                  <c:v>197.75</c:v>
                </c:pt>
                <c:pt idx="6">
                  <c:v>199.5</c:v>
                </c:pt>
                <c:pt idx="7">
                  <c:v>202.5</c:v>
                </c:pt>
                <c:pt idx="8">
                  <c:v>204.5</c:v>
                </c:pt>
                <c:pt idx="9">
                  <c:v>208</c:v>
                </c:pt>
                <c:pt idx="10">
                  <c:v>206.25</c:v>
                </c:pt>
                <c:pt idx="11">
                  <c:v>209.5</c:v>
                </c:pt>
                <c:pt idx="12">
                  <c:v>215</c:v>
                </c:pt>
                <c:pt idx="13">
                  <c:v>211.25</c:v>
                </c:pt>
                <c:pt idx="14">
                  <c:v>215</c:v>
                </c:pt>
                <c:pt idx="15">
                  <c:v>221</c:v>
                </c:pt>
                <c:pt idx="16">
                  <c:v>211.5</c:v>
                </c:pt>
                <c:pt idx="17">
                  <c:v>222</c:v>
                </c:pt>
                <c:pt idx="18">
                  <c:v>216.5</c:v>
                </c:pt>
                <c:pt idx="19">
                  <c:v>215.5</c:v>
                </c:pt>
                <c:pt idx="20">
                  <c:v>219.5</c:v>
                </c:pt>
                <c:pt idx="21">
                  <c:v>211.75</c:v>
                </c:pt>
                <c:pt idx="22">
                  <c:v>215.5</c:v>
                </c:pt>
                <c:pt idx="23">
                  <c:v>207.5</c:v>
                </c:pt>
                <c:pt idx="24">
                  <c:v>211.5</c:v>
                </c:pt>
                <c:pt idx="25">
                  <c:v>217.25</c:v>
                </c:pt>
                <c:pt idx="26">
                  <c:v>223.75</c:v>
                </c:pt>
                <c:pt idx="27">
                  <c:v>239.5</c:v>
                </c:pt>
                <c:pt idx="28">
                  <c:v>238.25</c:v>
                </c:pt>
                <c:pt idx="29">
                  <c:v>240</c:v>
                </c:pt>
                <c:pt idx="30">
                  <c:v>239.5</c:v>
                </c:pt>
                <c:pt idx="31">
                  <c:v>226.25</c:v>
                </c:pt>
                <c:pt idx="32">
                  <c:v>248</c:v>
                </c:pt>
                <c:pt idx="33">
                  <c:v>242.25</c:v>
                </c:pt>
                <c:pt idx="34">
                  <c:v>258.25</c:v>
                </c:pt>
                <c:pt idx="35">
                  <c:v>278.25</c:v>
                </c:pt>
                <c:pt idx="36">
                  <c:v>265.25</c:v>
                </c:pt>
                <c:pt idx="37">
                  <c:v>278.75</c:v>
                </c:pt>
                <c:pt idx="38">
                  <c:v>267.25</c:v>
                </c:pt>
                <c:pt idx="39">
                  <c:v>273</c:v>
                </c:pt>
                <c:pt idx="40">
                  <c:v>281.25</c:v>
                </c:pt>
              </c:numCache>
            </c:numRef>
          </c:val>
          <c:smooth val="0"/>
          <c:extLst>
            <c:ext xmlns:c16="http://schemas.microsoft.com/office/drawing/2014/chart" uri="{C3380CC4-5D6E-409C-BE32-E72D297353CC}">
              <c16:uniqueId val="{00000001-61DC-4127-A447-4FFBCAD7C3D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Grafdata!$A$30</c:f>
              <c:strCache>
                <c:ptCount val="1"/>
                <c:pt idx="0">
                  <c:v>Västmanlands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Grafdata!$B$30:$AP$30</c:f>
              <c:numCache>
                <c:formatCode>General</c:formatCode>
                <c:ptCount val="41"/>
                <c:pt idx="0">
                  <c:v>39.5</c:v>
                </c:pt>
                <c:pt idx="1">
                  <c:v>38</c:v>
                </c:pt>
                <c:pt idx="2">
                  <c:v>35.5</c:v>
                </c:pt>
                <c:pt idx="3">
                  <c:v>37.25</c:v>
                </c:pt>
                <c:pt idx="4">
                  <c:v>40</c:v>
                </c:pt>
                <c:pt idx="5">
                  <c:v>42.5</c:v>
                </c:pt>
                <c:pt idx="6">
                  <c:v>45.5</c:v>
                </c:pt>
                <c:pt idx="7">
                  <c:v>42.5</c:v>
                </c:pt>
                <c:pt idx="8">
                  <c:v>42</c:v>
                </c:pt>
                <c:pt idx="9">
                  <c:v>37</c:v>
                </c:pt>
                <c:pt idx="10">
                  <c:v>37</c:v>
                </c:pt>
                <c:pt idx="11">
                  <c:v>38.5</c:v>
                </c:pt>
                <c:pt idx="12">
                  <c:v>36.5</c:v>
                </c:pt>
                <c:pt idx="13">
                  <c:v>39.5</c:v>
                </c:pt>
                <c:pt idx="14">
                  <c:v>36.25</c:v>
                </c:pt>
                <c:pt idx="15">
                  <c:v>30.5</c:v>
                </c:pt>
                <c:pt idx="16">
                  <c:v>24.25</c:v>
                </c:pt>
                <c:pt idx="17">
                  <c:v>21.5</c:v>
                </c:pt>
                <c:pt idx="18">
                  <c:v>20</c:v>
                </c:pt>
                <c:pt idx="19">
                  <c:v>22.75</c:v>
                </c:pt>
                <c:pt idx="20">
                  <c:v>31.25</c:v>
                </c:pt>
                <c:pt idx="21">
                  <c:v>34.25</c:v>
                </c:pt>
                <c:pt idx="22">
                  <c:v>35.75</c:v>
                </c:pt>
                <c:pt idx="23">
                  <c:v>37.25</c:v>
                </c:pt>
                <c:pt idx="24">
                  <c:v>34.5</c:v>
                </c:pt>
                <c:pt idx="25">
                  <c:v>36</c:v>
                </c:pt>
                <c:pt idx="26">
                  <c:v>37.25</c:v>
                </c:pt>
                <c:pt idx="27">
                  <c:v>37.25</c:v>
                </c:pt>
                <c:pt idx="28">
                  <c:v>37.25</c:v>
                </c:pt>
                <c:pt idx="29">
                  <c:v>37.75</c:v>
                </c:pt>
                <c:pt idx="30">
                  <c:v>40.75</c:v>
                </c:pt>
                <c:pt idx="31">
                  <c:v>43.75</c:v>
                </c:pt>
                <c:pt idx="32">
                  <c:v>46.25</c:v>
                </c:pt>
                <c:pt idx="33">
                  <c:v>49.25</c:v>
                </c:pt>
                <c:pt idx="34">
                  <c:v>46.5</c:v>
                </c:pt>
                <c:pt idx="35">
                  <c:v>43.75</c:v>
                </c:pt>
                <c:pt idx="36">
                  <c:v>41.25</c:v>
                </c:pt>
                <c:pt idx="37">
                  <c:v>37.25</c:v>
                </c:pt>
                <c:pt idx="38">
                  <c:v>38.75</c:v>
                </c:pt>
                <c:pt idx="39">
                  <c:v>39.5</c:v>
                </c:pt>
                <c:pt idx="40">
                  <c:v>39.5</c:v>
                </c:pt>
              </c:numCache>
            </c:numRef>
          </c:val>
          <c:smooth val="0"/>
          <c:extLst>
            <c:ext xmlns:c16="http://schemas.microsoft.com/office/drawing/2014/chart" uri="{C3380CC4-5D6E-409C-BE32-E72D297353CC}">
              <c16:uniqueId val="{00000000-E64D-471D-A418-11D7781EA6ED}"/>
            </c:ext>
          </c:extLst>
        </c:ser>
        <c:ser>
          <c:idx val="1"/>
          <c:order val="1"/>
          <c:tx>
            <c:strRef>
              <c:f>Grafdata!$A$31</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Grafdata!$B$31:$AP$31</c:f>
              <c:numCache>
                <c:formatCode>General</c:formatCode>
                <c:ptCount val="41"/>
                <c:pt idx="0">
                  <c:v>19.75</c:v>
                </c:pt>
                <c:pt idx="1">
                  <c:v>19</c:v>
                </c:pt>
                <c:pt idx="2">
                  <c:v>19</c:v>
                </c:pt>
                <c:pt idx="3">
                  <c:v>19.25</c:v>
                </c:pt>
                <c:pt idx="4">
                  <c:v>21.25</c:v>
                </c:pt>
                <c:pt idx="5">
                  <c:v>23.25</c:v>
                </c:pt>
                <c:pt idx="6">
                  <c:v>26</c:v>
                </c:pt>
                <c:pt idx="7">
                  <c:v>25.5</c:v>
                </c:pt>
                <c:pt idx="8">
                  <c:v>24.75</c:v>
                </c:pt>
                <c:pt idx="9">
                  <c:v>22</c:v>
                </c:pt>
                <c:pt idx="10">
                  <c:v>21.5</c:v>
                </c:pt>
                <c:pt idx="11">
                  <c:v>21.75</c:v>
                </c:pt>
                <c:pt idx="12">
                  <c:v>21.5</c:v>
                </c:pt>
                <c:pt idx="13">
                  <c:v>25</c:v>
                </c:pt>
                <c:pt idx="14">
                  <c:v>22.25</c:v>
                </c:pt>
                <c:pt idx="15">
                  <c:v>19.25</c:v>
                </c:pt>
                <c:pt idx="16">
                  <c:v>15.75</c:v>
                </c:pt>
                <c:pt idx="17">
                  <c:v>13</c:v>
                </c:pt>
                <c:pt idx="18">
                  <c:v>12.75</c:v>
                </c:pt>
                <c:pt idx="19">
                  <c:v>15.5</c:v>
                </c:pt>
                <c:pt idx="20">
                  <c:v>19.75</c:v>
                </c:pt>
                <c:pt idx="21">
                  <c:v>23</c:v>
                </c:pt>
                <c:pt idx="22">
                  <c:v>22.5</c:v>
                </c:pt>
                <c:pt idx="23">
                  <c:v>22.75</c:v>
                </c:pt>
                <c:pt idx="24">
                  <c:v>21</c:v>
                </c:pt>
                <c:pt idx="25">
                  <c:v>20</c:v>
                </c:pt>
                <c:pt idx="26">
                  <c:v>22.25</c:v>
                </c:pt>
                <c:pt idx="27">
                  <c:v>22.5</c:v>
                </c:pt>
                <c:pt idx="28">
                  <c:v>22.25</c:v>
                </c:pt>
                <c:pt idx="29">
                  <c:v>24</c:v>
                </c:pt>
                <c:pt idx="30">
                  <c:v>24</c:v>
                </c:pt>
                <c:pt idx="31">
                  <c:v>25.5</c:v>
                </c:pt>
                <c:pt idx="32">
                  <c:v>28.25</c:v>
                </c:pt>
                <c:pt idx="33">
                  <c:v>29.25</c:v>
                </c:pt>
                <c:pt idx="34">
                  <c:v>29.75</c:v>
                </c:pt>
                <c:pt idx="35">
                  <c:v>27.25</c:v>
                </c:pt>
                <c:pt idx="36">
                  <c:v>24</c:v>
                </c:pt>
                <c:pt idx="37">
                  <c:v>20.25</c:v>
                </c:pt>
                <c:pt idx="38">
                  <c:v>21.25</c:v>
                </c:pt>
                <c:pt idx="39">
                  <c:v>21.25</c:v>
                </c:pt>
                <c:pt idx="40">
                  <c:v>22.5</c:v>
                </c:pt>
              </c:numCache>
            </c:numRef>
          </c:val>
          <c:smooth val="0"/>
          <c:extLst>
            <c:ext xmlns:c16="http://schemas.microsoft.com/office/drawing/2014/chart" uri="{C3380CC4-5D6E-409C-BE32-E72D297353CC}">
              <c16:uniqueId val="{00000001-E64D-471D-A418-11D7781EA6E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Grafdata!$B$14:$AP$14</c:f>
              <c:numCache>
                <c:formatCode>General</c:formatCode>
                <c:ptCount val="41"/>
                <c:pt idx="0">
                  <c:v>100</c:v>
                </c:pt>
                <c:pt idx="1">
                  <c:v>102.35204025817744</c:v>
                </c:pt>
                <c:pt idx="2">
                  <c:v>103.60792035882288</c:v>
                </c:pt>
                <c:pt idx="3">
                  <c:v>101.62126681982278</c:v>
                </c:pt>
                <c:pt idx="4">
                  <c:v>100.8314188819604</c:v>
                </c:pt>
                <c:pt idx="5">
                  <c:v>103.19002297341648</c:v>
                </c:pt>
                <c:pt idx="6">
                  <c:v>104.72158407176458</c:v>
                </c:pt>
                <c:pt idx="7">
                  <c:v>103.00185975276229</c:v>
                </c:pt>
                <c:pt idx="8">
                  <c:v>101.94508259490209</c:v>
                </c:pt>
                <c:pt idx="9">
                  <c:v>104.55311235094629</c:v>
                </c:pt>
                <c:pt idx="10">
                  <c:v>106.74105677715787</c:v>
                </c:pt>
                <c:pt idx="11">
                  <c:v>104.42402362979981</c:v>
                </c:pt>
                <c:pt idx="12">
                  <c:v>103.70637785800241</c:v>
                </c:pt>
                <c:pt idx="13">
                  <c:v>105.822120118149</c:v>
                </c:pt>
                <c:pt idx="14">
                  <c:v>107.74094737993654</c:v>
                </c:pt>
                <c:pt idx="15">
                  <c:v>106.05623017175364</c:v>
                </c:pt>
                <c:pt idx="16">
                  <c:v>105.27075812055574</c:v>
                </c:pt>
                <c:pt idx="17">
                  <c:v>107.96411771141013</c:v>
                </c:pt>
                <c:pt idx="18">
                  <c:v>108.81960398205885</c:v>
                </c:pt>
                <c:pt idx="19">
                  <c:v>107.66655726944536</c:v>
                </c:pt>
                <c:pt idx="20">
                  <c:v>107.74313532436275</c:v>
                </c:pt>
                <c:pt idx="21">
                  <c:v>110.13893447106443</c:v>
                </c:pt>
                <c:pt idx="22">
                  <c:v>111.66830762498633</c:v>
                </c:pt>
                <c:pt idx="23">
                  <c:v>109.94858330598403</c:v>
                </c:pt>
                <c:pt idx="24">
                  <c:v>109.7713598074609</c:v>
                </c:pt>
                <c:pt idx="25">
                  <c:v>112.02494256645882</c:v>
                </c:pt>
                <c:pt idx="26">
                  <c:v>112.93293950333661</c:v>
                </c:pt>
                <c:pt idx="27">
                  <c:v>111.38606279400503</c:v>
                </c:pt>
                <c:pt idx="28">
                  <c:v>110.54589213433979</c:v>
                </c:pt>
                <c:pt idx="29">
                  <c:v>112.58068045071656</c:v>
                </c:pt>
                <c:pt idx="30">
                  <c:v>113.74466688546111</c:v>
                </c:pt>
                <c:pt idx="31">
                  <c:v>112.23936112022754</c:v>
                </c:pt>
                <c:pt idx="32">
                  <c:v>110.61153046712613</c:v>
                </c:pt>
                <c:pt idx="33">
                  <c:v>110.43868285745542</c:v>
                </c:pt>
                <c:pt idx="34">
                  <c:v>111.49108412646319</c:v>
                </c:pt>
                <c:pt idx="35">
                  <c:v>110.68592057761732</c:v>
                </c:pt>
                <c:pt idx="36">
                  <c:v>107.67749699157642</c:v>
                </c:pt>
                <c:pt idx="37">
                  <c:v>111.02505196368013</c:v>
                </c:pt>
                <c:pt idx="38">
                  <c:v>112.76884367137075</c:v>
                </c:pt>
                <c:pt idx="39">
                  <c:v>111.23071873974401</c:v>
                </c:pt>
                <c:pt idx="40">
                  <c:v>111.05349524122087</c:v>
                </c:pt>
              </c:numCache>
            </c:numRef>
          </c:val>
          <c:smooth val="0"/>
          <c:extLst>
            <c:ext xmlns:c16="http://schemas.microsoft.com/office/drawing/2014/chart" uri="{C3380CC4-5D6E-409C-BE32-E72D297353CC}">
              <c16:uniqueId val="{00000000-1AE6-4DC5-BFF9-C8CE1B0C9A6A}"/>
            </c:ext>
          </c:extLst>
        </c:ser>
        <c:ser>
          <c:idx val="1"/>
          <c:order val="1"/>
          <c:tx>
            <c:strRef>
              <c:f>Grafdata!$A$15</c:f>
              <c:strCache>
                <c:ptCount val="1"/>
                <c:pt idx="0">
                  <c:v>Stockholmsregionen</c:v>
                </c:pt>
              </c:strCache>
            </c:strRef>
          </c:tx>
          <c:spPr>
            <a:ln w="28575" cap="rnd">
              <a:solidFill>
                <a:schemeClr val="accent6"/>
              </a:solidFill>
              <a:prstDash val="sysDot"/>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Grafdata!$B$15:$AP$15</c:f>
              <c:numCache>
                <c:formatCode>General</c:formatCode>
                <c:ptCount val="41"/>
                <c:pt idx="0">
                  <c:v>100</c:v>
                </c:pt>
                <c:pt idx="1">
                  <c:v>101.75969998557623</c:v>
                </c:pt>
                <c:pt idx="2">
                  <c:v>102.85109861051012</c:v>
                </c:pt>
                <c:pt idx="3">
                  <c:v>101.86547430164912</c:v>
                </c:pt>
                <c:pt idx="4">
                  <c:v>101.00485600269243</c:v>
                </c:pt>
                <c:pt idx="5">
                  <c:v>103.14438194143949</c:v>
                </c:pt>
                <c:pt idx="6">
                  <c:v>104.25982018366268</c:v>
                </c:pt>
                <c:pt idx="7">
                  <c:v>103.55305543535746</c:v>
                </c:pt>
                <c:pt idx="8">
                  <c:v>102.37511418818212</c:v>
                </c:pt>
                <c:pt idx="9">
                  <c:v>104.61560651954422</c:v>
                </c:pt>
                <c:pt idx="10">
                  <c:v>106.54839174960334</c:v>
                </c:pt>
                <c:pt idx="11">
                  <c:v>105.07716717149863</c:v>
                </c:pt>
                <c:pt idx="12">
                  <c:v>104.42809750468773</c:v>
                </c:pt>
                <c:pt idx="13">
                  <c:v>106.22145295446896</c:v>
                </c:pt>
                <c:pt idx="14">
                  <c:v>107.36093081398144</c:v>
                </c:pt>
                <c:pt idx="15">
                  <c:v>106.74551661089474</c:v>
                </c:pt>
                <c:pt idx="16">
                  <c:v>106.00028847492668</c:v>
                </c:pt>
                <c:pt idx="17">
                  <c:v>108.78888408096543</c:v>
                </c:pt>
                <c:pt idx="18">
                  <c:v>109.1879417279677</c:v>
                </c:pt>
                <c:pt idx="19">
                  <c:v>108.35617096975817</c:v>
                </c:pt>
                <c:pt idx="20">
                  <c:v>108.08692725611809</c:v>
                </c:pt>
                <c:pt idx="21">
                  <c:v>110.63512668878312</c:v>
                </c:pt>
                <c:pt idx="22">
                  <c:v>111.97653733352566</c:v>
                </c:pt>
                <c:pt idx="23">
                  <c:v>111.00533679503822</c:v>
                </c:pt>
                <c:pt idx="24">
                  <c:v>110.98129717774893</c:v>
                </c:pt>
                <c:pt idx="25">
                  <c:v>112.88523486706092</c:v>
                </c:pt>
                <c:pt idx="26">
                  <c:v>114.20741381797201</c:v>
                </c:pt>
                <c:pt idx="27">
                  <c:v>112.86119524977163</c:v>
                </c:pt>
                <c:pt idx="28">
                  <c:v>112.65445454108371</c:v>
                </c:pt>
                <c:pt idx="29">
                  <c:v>114.05836819077841</c:v>
                </c:pt>
                <c:pt idx="30">
                  <c:v>115.37093129477378</c:v>
                </c:pt>
                <c:pt idx="31">
                  <c:v>114.07759988460984</c:v>
                </c:pt>
                <c:pt idx="32">
                  <c:v>113.11120726958026</c:v>
                </c:pt>
                <c:pt idx="33">
                  <c:v>112.49579306697437</c:v>
                </c:pt>
                <c:pt idx="34">
                  <c:v>112.73138131640944</c:v>
                </c:pt>
                <c:pt idx="35">
                  <c:v>111.96211356315207</c:v>
                </c:pt>
                <c:pt idx="36">
                  <c:v>110.12548680225011</c:v>
                </c:pt>
                <c:pt idx="37">
                  <c:v>112.80350016827732</c:v>
                </c:pt>
                <c:pt idx="38">
                  <c:v>115.1016875811337</c:v>
                </c:pt>
                <c:pt idx="39">
                  <c:v>112.81311601519303</c:v>
                </c:pt>
                <c:pt idx="40">
                  <c:v>112.64483869416799</c:v>
                </c:pt>
              </c:numCache>
            </c:numRef>
          </c:val>
          <c:smooth val="0"/>
          <c:extLst>
            <c:ext xmlns:c16="http://schemas.microsoft.com/office/drawing/2014/chart" uri="{C3380CC4-5D6E-409C-BE32-E72D297353CC}">
              <c16:uniqueId val="{00000001-1AE6-4DC5-BFF9-C8CE1B0C9A6A}"/>
            </c:ext>
          </c:extLst>
        </c:ser>
        <c:ser>
          <c:idx val="2"/>
          <c:order val="2"/>
          <c:tx>
            <c:strRef>
              <c:f>Grafdata!$A$20</c:f>
              <c:strCache>
                <c:ptCount val="1"/>
                <c:pt idx="0">
                  <c:v>Västmanlands län</c:v>
                </c:pt>
              </c:strCache>
            </c:strRef>
          </c:tx>
          <c:spPr>
            <a:ln w="28575" cap="rnd">
              <a:solidFill>
                <a:schemeClr val="accent2"/>
              </a:solidFill>
              <a:round/>
            </a:ln>
            <a:effectLst/>
          </c:spPr>
          <c:marker>
            <c:symbol val="none"/>
          </c:marker>
          <c:cat>
            <c:strRef>
              <c:f>Grafdata!$B$13:$AP$13</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Grafdata!$B$20:$AP$20</c:f>
              <c:numCache>
                <c:formatCode>General</c:formatCode>
                <c:ptCount val="41"/>
                <c:pt idx="0">
                  <c:v>100</c:v>
                </c:pt>
                <c:pt idx="1">
                  <c:v>101.29982668977469</c:v>
                </c:pt>
                <c:pt idx="2">
                  <c:v>104.67937608318891</c:v>
                </c:pt>
                <c:pt idx="3">
                  <c:v>104.76603119584055</c:v>
                </c:pt>
                <c:pt idx="4">
                  <c:v>102.33968804159446</c:v>
                </c:pt>
                <c:pt idx="5">
                  <c:v>105.45927209705373</c:v>
                </c:pt>
                <c:pt idx="6">
                  <c:v>107.62564991334489</c:v>
                </c:pt>
                <c:pt idx="7">
                  <c:v>107.01906412478336</c:v>
                </c:pt>
                <c:pt idx="8">
                  <c:v>105.11265164644713</c:v>
                </c:pt>
                <c:pt idx="9">
                  <c:v>107.62564991334489</c:v>
                </c:pt>
                <c:pt idx="10">
                  <c:v>108.83882149046794</c:v>
                </c:pt>
                <c:pt idx="11">
                  <c:v>106.93240901213171</c:v>
                </c:pt>
                <c:pt idx="12">
                  <c:v>106.67244367417678</c:v>
                </c:pt>
                <c:pt idx="13">
                  <c:v>109.35875216637781</c:v>
                </c:pt>
                <c:pt idx="14">
                  <c:v>109.44540727902947</c:v>
                </c:pt>
                <c:pt idx="15">
                  <c:v>105.80589254766031</c:v>
                </c:pt>
                <c:pt idx="16">
                  <c:v>106.06585788561524</c:v>
                </c:pt>
                <c:pt idx="17">
                  <c:v>109.61871750433275</c:v>
                </c:pt>
                <c:pt idx="18">
                  <c:v>109.35875216637781</c:v>
                </c:pt>
                <c:pt idx="19">
                  <c:v>105.11265164644713</c:v>
                </c:pt>
                <c:pt idx="20">
                  <c:v>105.63258232235702</c:v>
                </c:pt>
                <c:pt idx="21">
                  <c:v>107.71230502599653</c:v>
                </c:pt>
                <c:pt idx="22">
                  <c:v>109.27209705372617</c:v>
                </c:pt>
                <c:pt idx="23">
                  <c:v>109.53206239168111</c:v>
                </c:pt>
                <c:pt idx="24">
                  <c:v>108.66551126516464</c:v>
                </c:pt>
                <c:pt idx="25">
                  <c:v>110.22530329289428</c:v>
                </c:pt>
                <c:pt idx="26">
                  <c:v>110.05199306759098</c:v>
                </c:pt>
                <c:pt idx="27">
                  <c:v>111.87175043327557</c:v>
                </c:pt>
                <c:pt idx="28">
                  <c:v>108.92547660311958</c:v>
                </c:pt>
                <c:pt idx="29">
                  <c:v>114.81802426343154</c:v>
                </c:pt>
                <c:pt idx="30">
                  <c:v>114.81802426343154</c:v>
                </c:pt>
                <c:pt idx="31">
                  <c:v>113.69150779896015</c:v>
                </c:pt>
                <c:pt idx="32">
                  <c:v>111.87175043327557</c:v>
                </c:pt>
                <c:pt idx="33">
                  <c:v>112.1317157712305</c:v>
                </c:pt>
                <c:pt idx="34">
                  <c:v>108.49220103986136</c:v>
                </c:pt>
                <c:pt idx="35">
                  <c:v>104.07279029462738</c:v>
                </c:pt>
                <c:pt idx="36">
                  <c:v>106.67244367417678</c:v>
                </c:pt>
                <c:pt idx="37">
                  <c:v>109.53206239168111</c:v>
                </c:pt>
                <c:pt idx="38">
                  <c:v>109.96533795493934</c:v>
                </c:pt>
                <c:pt idx="39">
                  <c:v>100</c:v>
                </c:pt>
                <c:pt idx="40">
                  <c:v>102.68630849220104</c:v>
                </c:pt>
              </c:numCache>
            </c:numRef>
          </c:val>
          <c:smooth val="0"/>
          <c:extLst>
            <c:ext xmlns:c16="http://schemas.microsoft.com/office/drawing/2014/chart" uri="{C3380CC4-5D6E-409C-BE32-E72D297353CC}">
              <c16:uniqueId val="{00000002-1AE6-4DC5-BFF9-C8CE1B0C9A6A}"/>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Grafdata!$B$21:$AP$21</c:f>
              <c:numCache>
                <c:formatCode>General</c:formatCode>
                <c:ptCount val="41"/>
                <c:pt idx="0">
                  <c:v>100</c:v>
                </c:pt>
                <c:pt idx="1">
                  <c:v>81.277435010938873</c:v>
                </c:pt>
                <c:pt idx="2">
                  <c:v>62.666366843281381</c:v>
                </c:pt>
                <c:pt idx="3">
                  <c:v>67.285989346900337</c:v>
                </c:pt>
                <c:pt idx="4">
                  <c:v>96.571238504818254</c:v>
                </c:pt>
                <c:pt idx="5">
                  <c:v>82.917094149227722</c:v>
                </c:pt>
                <c:pt idx="6">
                  <c:v>64.052581526194729</c:v>
                </c:pt>
                <c:pt idx="7">
                  <c:v>70.083247836821116</c:v>
                </c:pt>
                <c:pt idx="8">
                  <c:v>99.748429440782544</c:v>
                </c:pt>
                <c:pt idx="9">
                  <c:v>96.913693027700873</c:v>
                </c:pt>
                <c:pt idx="10">
                  <c:v>80.299729690479197</c:v>
                </c:pt>
                <c:pt idx="11">
                  <c:v>95.727516759658769</c:v>
                </c:pt>
                <c:pt idx="12">
                  <c:v>140.75724143746575</c:v>
                </c:pt>
                <c:pt idx="13">
                  <c:v>125.98812886783878</c:v>
                </c:pt>
                <c:pt idx="14">
                  <c:v>104.4439447388023</c:v>
                </c:pt>
                <c:pt idx="15">
                  <c:v>133.81305074979269</c:v>
                </c:pt>
                <c:pt idx="16">
                  <c:v>171.23897329229501</c:v>
                </c:pt>
                <c:pt idx="17">
                  <c:v>165.51422052946936</c:v>
                </c:pt>
                <c:pt idx="18">
                  <c:v>127.72523060634595</c:v>
                </c:pt>
                <c:pt idx="19">
                  <c:v>144.40196946486211</c:v>
                </c:pt>
                <c:pt idx="20">
                  <c:v>179.70851545261618</c:v>
                </c:pt>
                <c:pt idx="21">
                  <c:v>154.05862484130441</c:v>
                </c:pt>
                <c:pt idx="22">
                  <c:v>121.81449364983439</c:v>
                </c:pt>
                <c:pt idx="23">
                  <c:v>143.48422882145985</c:v>
                </c:pt>
                <c:pt idx="24">
                  <c:v>189.33753086072736</c:v>
                </c:pt>
                <c:pt idx="25">
                  <c:v>166.48958347973146</c:v>
                </c:pt>
                <c:pt idx="26">
                  <c:v>121.40738970949924</c:v>
                </c:pt>
                <c:pt idx="27">
                  <c:v>140.99288387933981</c:v>
                </c:pt>
                <c:pt idx="28">
                  <c:v>175.09123531919479</c:v>
                </c:pt>
                <c:pt idx="29">
                  <c:v>139.01077021816835</c:v>
                </c:pt>
                <c:pt idx="30">
                  <c:v>102.33346919080479</c:v>
                </c:pt>
                <c:pt idx="31">
                  <c:v>117.56777648166627</c:v>
                </c:pt>
                <c:pt idx="32">
                  <c:v>166.02907349889205</c:v>
                </c:pt>
                <c:pt idx="33">
                  <c:v>88.075461798284451</c:v>
                </c:pt>
                <c:pt idx="34">
                  <c:v>74.169278409436942</c:v>
                </c:pt>
                <c:pt idx="35">
                  <c:v>118.55438280887665</c:v>
                </c:pt>
                <c:pt idx="36">
                  <c:v>145.63311924069728</c:v>
                </c:pt>
                <c:pt idx="37">
                  <c:v>146.38080380775699</c:v>
                </c:pt>
                <c:pt idx="38">
                  <c:v>138.13191292004552</c:v>
                </c:pt>
                <c:pt idx="39">
                  <c:v>189.16232156995019</c:v>
                </c:pt>
                <c:pt idx="40">
                  <c:v>236.51146121737665</c:v>
                </c:pt>
              </c:numCache>
            </c:numRef>
          </c:val>
          <c:smooth val="0"/>
          <c:extLst>
            <c:ext xmlns:c16="http://schemas.microsoft.com/office/drawing/2014/chart" uri="{C3380CC4-5D6E-409C-BE32-E72D297353CC}">
              <c16:uniqueId val="{00000000-1695-4131-95EA-01D6EE8C309C}"/>
            </c:ext>
          </c:extLst>
        </c:ser>
        <c:ser>
          <c:idx val="1"/>
          <c:order val="1"/>
          <c:tx>
            <c:strRef>
              <c:f>Grafdata!$A$31</c:f>
              <c:strCache>
                <c:ptCount val="1"/>
                <c:pt idx="0">
                  <c:v>Västmanlands län</c:v>
                </c:pt>
              </c:strCache>
            </c:strRef>
          </c:tx>
          <c:spPr>
            <a:ln w="28575" cap="rnd">
              <a:solidFill>
                <a:schemeClr val="accent2"/>
              </a:solidFill>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Grafdata!$B$31:$AP$31</c:f>
              <c:numCache>
                <c:formatCode>General</c:formatCode>
                <c:ptCount val="41"/>
                <c:pt idx="0">
                  <c:v>100</c:v>
                </c:pt>
                <c:pt idx="1">
                  <c:v>90.272792534099068</c:v>
                </c:pt>
                <c:pt idx="2">
                  <c:v>62.239770279971282</c:v>
                </c:pt>
                <c:pt idx="3">
                  <c:v>57.555635319454417</c:v>
                </c:pt>
                <c:pt idx="4">
                  <c:v>99.69490308686288</c:v>
                </c:pt>
                <c:pt idx="5">
                  <c:v>76.615218951902364</c:v>
                </c:pt>
                <c:pt idx="6">
                  <c:v>54.558506819813353</c:v>
                </c:pt>
                <c:pt idx="7">
                  <c:v>54.630294328786789</c:v>
                </c:pt>
                <c:pt idx="8">
                  <c:v>97.343862167982778</c:v>
                </c:pt>
                <c:pt idx="9">
                  <c:v>91.47523330940416</c:v>
                </c:pt>
                <c:pt idx="10">
                  <c:v>69.992821249102661</c:v>
                </c:pt>
                <c:pt idx="11">
                  <c:v>87.275664034458003</c:v>
                </c:pt>
                <c:pt idx="12">
                  <c:v>132.23259152907394</c:v>
                </c:pt>
                <c:pt idx="13">
                  <c:v>117.49820531227566</c:v>
                </c:pt>
                <c:pt idx="14">
                  <c:v>82.017229002153627</c:v>
                </c:pt>
                <c:pt idx="15">
                  <c:v>110.28356066044508</c:v>
                </c:pt>
                <c:pt idx="16">
                  <c:v>145.80043072505384</c:v>
                </c:pt>
                <c:pt idx="17">
                  <c:v>124.44364680545586</c:v>
                </c:pt>
                <c:pt idx="18">
                  <c:v>90.201005025125625</c:v>
                </c:pt>
                <c:pt idx="19">
                  <c:v>108.4529791816224</c:v>
                </c:pt>
                <c:pt idx="20">
                  <c:v>162.83201722900216</c:v>
                </c:pt>
                <c:pt idx="21">
                  <c:v>113.74730796841349</c:v>
                </c:pt>
                <c:pt idx="22">
                  <c:v>90.452261306532662</c:v>
                </c:pt>
                <c:pt idx="23">
                  <c:v>122.48743718592965</c:v>
                </c:pt>
                <c:pt idx="24">
                  <c:v>147.46949030868629</c:v>
                </c:pt>
                <c:pt idx="25">
                  <c:v>148.97702799712849</c:v>
                </c:pt>
                <c:pt idx="26">
                  <c:v>102.44077530509691</c:v>
                </c:pt>
                <c:pt idx="27">
                  <c:v>116.09834888729361</c:v>
                </c:pt>
                <c:pt idx="28">
                  <c:v>149.2462311557789</c:v>
                </c:pt>
                <c:pt idx="29">
                  <c:v>117.64178033022255</c:v>
                </c:pt>
                <c:pt idx="30">
                  <c:v>82.322325915290733</c:v>
                </c:pt>
                <c:pt idx="31">
                  <c:v>86.611629576453694</c:v>
                </c:pt>
                <c:pt idx="32">
                  <c:v>160.30150753768845</c:v>
                </c:pt>
                <c:pt idx="33">
                  <c:v>77.063890882986357</c:v>
                </c:pt>
                <c:pt idx="34">
                  <c:v>76.776740847092611</c:v>
                </c:pt>
                <c:pt idx="35">
                  <c:v>119.09547738693468</c:v>
                </c:pt>
                <c:pt idx="36">
                  <c:v>161.32447954055993</c:v>
                </c:pt>
                <c:pt idx="37">
                  <c:v>132.23259152907394</c:v>
                </c:pt>
                <c:pt idx="38">
                  <c:v>122.05671213208902</c:v>
                </c:pt>
                <c:pt idx="39">
                  <c:v>171.96697774587221</c:v>
                </c:pt>
                <c:pt idx="40">
                  <c:v>229.23546302943288</c:v>
                </c:pt>
              </c:numCache>
            </c:numRef>
          </c:val>
          <c:smooth val="0"/>
          <c:extLst>
            <c:ext xmlns:c16="http://schemas.microsoft.com/office/drawing/2014/chart" uri="{C3380CC4-5D6E-409C-BE32-E72D297353CC}">
              <c16:uniqueId val="{00000001-1695-4131-95EA-01D6EE8C309C}"/>
            </c:ext>
          </c:extLst>
        </c:ser>
        <c:ser>
          <c:idx val="2"/>
          <c:order val="2"/>
          <c:tx>
            <c:strRef>
              <c:f>Grafdata!$A$32</c:f>
              <c:strCache>
                <c:ptCount val="1"/>
                <c:pt idx="0">
                  <c:v>Västerås kommun</c:v>
                </c:pt>
              </c:strCache>
            </c:strRef>
          </c:tx>
          <c:spPr>
            <a:ln w="28575" cap="rnd">
              <a:solidFill>
                <a:schemeClr val="accent3"/>
              </a:solidFill>
              <a:prstDash val="sysDot"/>
              <a:round/>
            </a:ln>
            <a:effectLst/>
          </c:spPr>
          <c:marker>
            <c:symbol val="none"/>
          </c:marker>
          <c:cat>
            <c:strRef>
              <c:f>Grafdata!$B$20:$AP$20</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Grafdata!$B$32:$AP$32</c:f>
              <c:numCache>
                <c:formatCode>General</c:formatCode>
                <c:ptCount val="41"/>
                <c:pt idx="0">
                  <c:v>100</c:v>
                </c:pt>
                <c:pt idx="1">
                  <c:v>100.5736137667304</c:v>
                </c:pt>
                <c:pt idx="2">
                  <c:v>65.555859054903038</c:v>
                </c:pt>
                <c:pt idx="3">
                  <c:v>60.475279978148045</c:v>
                </c:pt>
                <c:pt idx="4">
                  <c:v>97.377765637803876</c:v>
                </c:pt>
                <c:pt idx="5">
                  <c:v>74.569789674952204</c:v>
                </c:pt>
                <c:pt idx="6">
                  <c:v>56.050259491942093</c:v>
                </c:pt>
                <c:pt idx="7">
                  <c:v>59.464627151051623</c:v>
                </c:pt>
                <c:pt idx="8">
                  <c:v>86.014750068287356</c:v>
                </c:pt>
                <c:pt idx="9">
                  <c:v>82.873531821906582</c:v>
                </c:pt>
                <c:pt idx="10">
                  <c:v>67.659109532914499</c:v>
                </c:pt>
                <c:pt idx="11">
                  <c:v>88.063370663753076</c:v>
                </c:pt>
                <c:pt idx="12">
                  <c:v>111.41764545206227</c:v>
                </c:pt>
                <c:pt idx="13">
                  <c:v>124.14640808522262</c:v>
                </c:pt>
                <c:pt idx="14">
                  <c:v>80.824911226440861</c:v>
                </c:pt>
                <c:pt idx="15">
                  <c:v>108.6315214422289</c:v>
                </c:pt>
                <c:pt idx="16">
                  <c:v>130.2649549303469</c:v>
                </c:pt>
                <c:pt idx="17">
                  <c:v>120.34963124829282</c:v>
                </c:pt>
                <c:pt idx="18">
                  <c:v>95.329145042338155</c:v>
                </c:pt>
                <c:pt idx="19">
                  <c:v>102.84075389237913</c:v>
                </c:pt>
                <c:pt idx="20">
                  <c:v>140.53537284894838</c:v>
                </c:pt>
                <c:pt idx="21">
                  <c:v>102.89538377492488</c:v>
                </c:pt>
                <c:pt idx="22">
                  <c:v>91.969407265774379</c:v>
                </c:pt>
                <c:pt idx="23">
                  <c:v>120.15842665938268</c:v>
                </c:pt>
                <c:pt idx="24">
                  <c:v>139.71592461076207</c:v>
                </c:pt>
                <c:pt idx="25">
                  <c:v>143.32149685878176</c:v>
                </c:pt>
                <c:pt idx="26">
                  <c:v>105.38104343075662</c:v>
                </c:pt>
                <c:pt idx="27">
                  <c:v>127.50614586178639</c:v>
                </c:pt>
                <c:pt idx="28">
                  <c:v>150.09560229445506</c:v>
                </c:pt>
                <c:pt idx="29">
                  <c:v>123.46353455340071</c:v>
                </c:pt>
                <c:pt idx="30">
                  <c:v>87.216607484293903</c:v>
                </c:pt>
                <c:pt idx="31">
                  <c:v>97.814804698169894</c:v>
                </c:pt>
                <c:pt idx="32">
                  <c:v>151.73449877082766</c:v>
                </c:pt>
                <c:pt idx="33">
                  <c:v>80.333242283529088</c:v>
                </c:pt>
                <c:pt idx="34">
                  <c:v>85.577711007921337</c:v>
                </c:pt>
                <c:pt idx="35">
                  <c:v>118.65610488937449</c:v>
                </c:pt>
                <c:pt idx="36">
                  <c:v>147.50068287353182</c:v>
                </c:pt>
                <c:pt idx="37">
                  <c:v>130.62004916689429</c:v>
                </c:pt>
                <c:pt idx="38">
                  <c:v>127.12373668396613</c:v>
                </c:pt>
                <c:pt idx="39">
                  <c:v>155.25812619502869</c:v>
                </c:pt>
                <c:pt idx="40">
                  <c:v>208.03059273422562</c:v>
                </c:pt>
              </c:numCache>
            </c:numRef>
          </c:val>
          <c:smooth val="0"/>
          <c:extLst>
            <c:ext xmlns:c16="http://schemas.microsoft.com/office/drawing/2014/chart" uri="{C3380CC4-5D6E-409C-BE32-E72D297353CC}">
              <c16:uniqueId val="{00000002-1695-4131-95EA-01D6EE8C309C}"/>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Grafdata!$B$19:$AP$19</c:f>
              <c:numCache>
                <c:formatCode>General</c:formatCode>
                <c:ptCount val="41"/>
                <c:pt idx="0">
                  <c:v>100</c:v>
                </c:pt>
                <c:pt idx="1">
                  <c:v>84.04673972270993</c:v>
                </c:pt>
                <c:pt idx="2">
                  <c:v>92.317006720348729</c:v>
                </c:pt>
                <c:pt idx="3">
                  <c:v>156.34195071744264</c:v>
                </c:pt>
                <c:pt idx="4">
                  <c:v>104.15329660349943</c:v>
                </c:pt>
                <c:pt idx="5">
                  <c:v>94.175697765938125</c:v>
                </c:pt>
                <c:pt idx="6">
                  <c:v>69.479929769328564</c:v>
                </c:pt>
                <c:pt idx="7">
                  <c:v>87.909426651328928</c:v>
                </c:pt>
                <c:pt idx="8">
                  <c:v>79.245625718956234</c:v>
                </c:pt>
                <c:pt idx="9">
                  <c:v>76.206332869165109</c:v>
                </c:pt>
                <c:pt idx="10">
                  <c:v>61.68190349337047</c:v>
                </c:pt>
                <c:pt idx="11">
                  <c:v>67.86946782103287</c:v>
                </c:pt>
                <c:pt idx="12">
                  <c:v>101.47121147908216</c:v>
                </c:pt>
                <c:pt idx="13">
                  <c:v>54.325846097959676</c:v>
                </c:pt>
                <c:pt idx="14">
                  <c:v>46.721559605255194</c:v>
                </c:pt>
                <c:pt idx="15">
                  <c:v>58.678936852939394</c:v>
                </c:pt>
                <c:pt idx="16">
                  <c:v>63.764606163346855</c:v>
                </c:pt>
                <c:pt idx="17">
                  <c:v>54.350063570866382</c:v>
                </c:pt>
                <c:pt idx="18">
                  <c:v>46.158503360174365</c:v>
                </c:pt>
                <c:pt idx="19">
                  <c:v>69.346733668341713</c:v>
                </c:pt>
                <c:pt idx="20">
                  <c:v>56.596234182963009</c:v>
                </c:pt>
                <c:pt idx="21">
                  <c:v>46.624689713628385</c:v>
                </c:pt>
                <c:pt idx="22">
                  <c:v>50.977780468608103</c:v>
                </c:pt>
                <c:pt idx="23">
                  <c:v>55.1613489132409</c:v>
                </c:pt>
                <c:pt idx="24">
                  <c:v>50.354180541260519</c:v>
                </c:pt>
                <c:pt idx="25">
                  <c:v>57.94030392928498</c:v>
                </c:pt>
                <c:pt idx="26">
                  <c:v>42.628806684022521</c:v>
                </c:pt>
                <c:pt idx="27">
                  <c:v>65.635405945389593</c:v>
                </c:pt>
                <c:pt idx="28">
                  <c:v>96.440031482714772</c:v>
                </c:pt>
                <c:pt idx="29">
                  <c:v>73.039898286613791</c:v>
                </c:pt>
                <c:pt idx="30">
                  <c:v>50.517648483380761</c:v>
                </c:pt>
                <c:pt idx="31">
                  <c:v>82.666343767027911</c:v>
                </c:pt>
                <c:pt idx="32">
                  <c:v>296.05255191620756</c:v>
                </c:pt>
                <c:pt idx="33">
                  <c:v>282.60580008476114</c:v>
                </c:pt>
                <c:pt idx="34">
                  <c:v>81.994308893866929</c:v>
                </c:pt>
                <c:pt idx="35">
                  <c:v>86.886238421020764</c:v>
                </c:pt>
                <c:pt idx="36">
                  <c:v>53.562995701398556</c:v>
                </c:pt>
                <c:pt idx="37">
                  <c:v>46.497547980868198</c:v>
                </c:pt>
                <c:pt idx="38">
                  <c:v>30.477689653084699</c:v>
                </c:pt>
                <c:pt idx="39">
                  <c:v>36.447296724586792</c:v>
                </c:pt>
                <c:pt idx="40">
                  <c:v>30.822788642005207</c:v>
                </c:pt>
              </c:numCache>
            </c:numRef>
          </c:val>
          <c:smooth val="0"/>
          <c:extLst>
            <c:ext xmlns:c16="http://schemas.microsoft.com/office/drawing/2014/chart" uri="{C3380CC4-5D6E-409C-BE32-E72D297353CC}">
              <c16:uniqueId val="{00000000-3E01-4E94-BFE1-6C5EF6E93A3D}"/>
            </c:ext>
          </c:extLst>
        </c:ser>
        <c:ser>
          <c:idx val="1"/>
          <c:order val="1"/>
          <c:tx>
            <c:strRef>
              <c:f>Grafdata!$A$29</c:f>
              <c:strCache>
                <c:ptCount val="1"/>
                <c:pt idx="0">
                  <c:v>Västmanlands län</c:v>
                </c:pt>
              </c:strCache>
            </c:strRef>
          </c:tx>
          <c:spPr>
            <a:ln w="28575" cap="rnd">
              <a:solidFill>
                <a:schemeClr val="accent2"/>
              </a:solidFill>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Grafdata!$B$29:$AP$29</c:f>
              <c:numCache>
                <c:formatCode>General</c:formatCode>
                <c:ptCount val="41"/>
                <c:pt idx="0">
                  <c:v>103</c:v>
                </c:pt>
                <c:pt idx="1">
                  <c:v>85.887096774193552</c:v>
                </c:pt>
                <c:pt idx="2">
                  <c:v>181.85483870967741</c:v>
                </c:pt>
                <c:pt idx="3">
                  <c:v>165.32258064516128</c:v>
                </c:pt>
                <c:pt idx="4">
                  <c:v>170.56451612903226</c:v>
                </c:pt>
                <c:pt idx="5">
                  <c:v>250</c:v>
                </c:pt>
                <c:pt idx="6">
                  <c:v>136.29032258064515</c:v>
                </c:pt>
                <c:pt idx="7">
                  <c:v>194.75806451612902</c:v>
                </c:pt>
                <c:pt idx="8">
                  <c:v>89.112903225806448</c:v>
                </c:pt>
                <c:pt idx="9">
                  <c:v>105.24193548387096</c:v>
                </c:pt>
                <c:pt idx="10">
                  <c:v>176.61290322580646</c:v>
                </c:pt>
                <c:pt idx="11">
                  <c:v>43.548387096774192</c:v>
                </c:pt>
                <c:pt idx="12">
                  <c:v>272.98387096774195</c:v>
                </c:pt>
                <c:pt idx="13">
                  <c:v>118.14516129032258</c:v>
                </c:pt>
                <c:pt idx="14">
                  <c:v>145.96774193548387</c:v>
                </c:pt>
                <c:pt idx="15">
                  <c:v>64.516129032258064</c:v>
                </c:pt>
                <c:pt idx="16">
                  <c:v>168.14516129032259</c:v>
                </c:pt>
                <c:pt idx="17">
                  <c:v>136.29032258064515</c:v>
                </c:pt>
                <c:pt idx="18">
                  <c:v>70.564516129032256</c:v>
                </c:pt>
                <c:pt idx="19">
                  <c:v>120.96774193548387</c:v>
                </c:pt>
                <c:pt idx="20">
                  <c:v>88.709677419354833</c:v>
                </c:pt>
                <c:pt idx="21">
                  <c:v>99.596774193548384</c:v>
                </c:pt>
                <c:pt idx="22">
                  <c:v>212.90322580645162</c:v>
                </c:pt>
                <c:pt idx="23">
                  <c:v>97.177419354838705</c:v>
                </c:pt>
                <c:pt idx="24">
                  <c:v>47.983870967741936</c:v>
                </c:pt>
                <c:pt idx="25">
                  <c:v>30.241935483870968</c:v>
                </c:pt>
                <c:pt idx="26">
                  <c:v>23.387096774193548</c:v>
                </c:pt>
                <c:pt idx="27">
                  <c:v>42.741935483870968</c:v>
                </c:pt>
                <c:pt idx="28">
                  <c:v>90.725806451612897</c:v>
                </c:pt>
                <c:pt idx="29">
                  <c:v>104.03225806451613</c:v>
                </c:pt>
                <c:pt idx="30">
                  <c:v>117.74193548387096</c:v>
                </c:pt>
                <c:pt idx="31">
                  <c:v>87.096774193548384</c:v>
                </c:pt>
                <c:pt idx="32">
                  <c:v>209.67741935483872</c:v>
                </c:pt>
                <c:pt idx="33">
                  <c:v>246.37096774193549</c:v>
                </c:pt>
                <c:pt idx="34">
                  <c:v>96.774193548387103</c:v>
                </c:pt>
                <c:pt idx="35">
                  <c:v>84.274193548387103</c:v>
                </c:pt>
                <c:pt idx="36">
                  <c:v>220.96774193548387</c:v>
                </c:pt>
                <c:pt idx="37">
                  <c:v>96.774193548387103</c:v>
                </c:pt>
                <c:pt idx="38">
                  <c:v>32.258064516129032</c:v>
                </c:pt>
                <c:pt idx="39">
                  <c:v>29.032258064516128</c:v>
                </c:pt>
                <c:pt idx="40">
                  <c:v>26.20967741935484</c:v>
                </c:pt>
              </c:numCache>
            </c:numRef>
          </c:val>
          <c:smooth val="0"/>
          <c:extLst>
            <c:ext xmlns:c16="http://schemas.microsoft.com/office/drawing/2014/chart" uri="{C3380CC4-5D6E-409C-BE32-E72D297353CC}">
              <c16:uniqueId val="{00000001-3E01-4E94-BFE1-6C5EF6E93A3D}"/>
            </c:ext>
          </c:extLst>
        </c:ser>
        <c:ser>
          <c:idx val="2"/>
          <c:order val="2"/>
          <c:tx>
            <c:strRef>
              <c:f>Grafdata!$A$30</c:f>
              <c:strCache>
                <c:ptCount val="1"/>
                <c:pt idx="0">
                  <c:v>Västerås kommun</c:v>
                </c:pt>
              </c:strCache>
            </c:strRef>
          </c:tx>
          <c:spPr>
            <a:ln w="28575" cap="rnd">
              <a:solidFill>
                <a:schemeClr val="accent3"/>
              </a:solidFill>
              <a:prstDash val="sysDot"/>
              <a:round/>
            </a:ln>
            <a:effectLst/>
          </c:spPr>
          <c:marker>
            <c:symbol val="none"/>
          </c:marker>
          <c:cat>
            <c:strRef>
              <c:f>Grafdata!$B$18:$AP$18</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Grafdata!$B$30:$AP$30</c:f>
              <c:numCache>
                <c:formatCode>General</c:formatCode>
                <c:ptCount val="41"/>
                <c:pt idx="0">
                  <c:v>104</c:v>
                </c:pt>
                <c:pt idx="1">
                  <c:v>88.888888888888886</c:v>
                </c:pt>
                <c:pt idx="2">
                  <c:v>62.345679012345677</c:v>
                </c:pt>
                <c:pt idx="3">
                  <c:v>152.46913580246914</c:v>
                </c:pt>
                <c:pt idx="4">
                  <c:v>80.864197530864203</c:v>
                </c:pt>
                <c:pt idx="5">
                  <c:v>141.35802469135803</c:v>
                </c:pt>
                <c:pt idx="6">
                  <c:v>205.55555555555554</c:v>
                </c:pt>
                <c:pt idx="7">
                  <c:v>232.71604938271605</c:v>
                </c:pt>
                <c:pt idx="8">
                  <c:v>81.481481481481481</c:v>
                </c:pt>
                <c:pt idx="9">
                  <c:v>115.4320987654321</c:v>
                </c:pt>
                <c:pt idx="10">
                  <c:v>230.24691358024691</c:v>
                </c:pt>
                <c:pt idx="11">
                  <c:v>31.481481481481481</c:v>
                </c:pt>
                <c:pt idx="12">
                  <c:v>335.80246913580248</c:v>
                </c:pt>
                <c:pt idx="13">
                  <c:v>61.728395061728392</c:v>
                </c:pt>
                <c:pt idx="14">
                  <c:v>69.753086419753089</c:v>
                </c:pt>
                <c:pt idx="15">
                  <c:v>35.185185185185183</c:v>
                </c:pt>
                <c:pt idx="16">
                  <c:v>190.74074074074073</c:v>
                </c:pt>
                <c:pt idx="17">
                  <c:v>93.827160493827165</c:v>
                </c:pt>
                <c:pt idx="18">
                  <c:v>74.691358024691354</c:v>
                </c:pt>
                <c:pt idx="19">
                  <c:v>145.67901234567901</c:v>
                </c:pt>
                <c:pt idx="20">
                  <c:v>85.18518518518519</c:v>
                </c:pt>
                <c:pt idx="21">
                  <c:v>107.4074074074074</c:v>
                </c:pt>
                <c:pt idx="22">
                  <c:v>189.50617283950618</c:v>
                </c:pt>
                <c:pt idx="23">
                  <c:v>43.209876543209873</c:v>
                </c:pt>
                <c:pt idx="24">
                  <c:v>49.382716049382715</c:v>
                </c:pt>
                <c:pt idx="25">
                  <c:v>22.839506172839506</c:v>
                </c:pt>
                <c:pt idx="26">
                  <c:v>30.246913580246915</c:v>
                </c:pt>
                <c:pt idx="27">
                  <c:v>20.37037037037037</c:v>
                </c:pt>
                <c:pt idx="28">
                  <c:v>101.23456790123457</c:v>
                </c:pt>
                <c:pt idx="29">
                  <c:v>135.18518518518519</c:v>
                </c:pt>
                <c:pt idx="30">
                  <c:v>48.76543209876543</c:v>
                </c:pt>
                <c:pt idx="31">
                  <c:v>53.703703703703702</c:v>
                </c:pt>
                <c:pt idx="32">
                  <c:v>215.4320987654321</c:v>
                </c:pt>
                <c:pt idx="33">
                  <c:v>139.50617283950618</c:v>
                </c:pt>
                <c:pt idx="34">
                  <c:v>63.580246913580247</c:v>
                </c:pt>
                <c:pt idx="35">
                  <c:v>99.382716049382722</c:v>
                </c:pt>
                <c:pt idx="36">
                  <c:v>258.64197530864197</c:v>
                </c:pt>
                <c:pt idx="37">
                  <c:v>79.629629629629633</c:v>
                </c:pt>
                <c:pt idx="38">
                  <c:v>32.716049382716051</c:v>
                </c:pt>
                <c:pt idx="39">
                  <c:v>44.444444444444443</c:v>
                </c:pt>
                <c:pt idx="40">
                  <c:v>40.123456790123456</c:v>
                </c:pt>
              </c:numCache>
            </c:numRef>
          </c:val>
          <c:smooth val="0"/>
          <c:extLst>
            <c:ext xmlns:c16="http://schemas.microsoft.com/office/drawing/2014/chart" uri="{C3380CC4-5D6E-409C-BE32-E72D297353CC}">
              <c16:uniqueId val="{00000002-3E01-4E94-BFE1-6C5EF6E93A3D}"/>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Grafdata!$B$4:$AP$4</c:f>
              <c:numCache>
                <c:formatCode>General</c:formatCode>
                <c:ptCount val="41"/>
                <c:pt idx="0">
                  <c:v>5.6471321000000003</c:v>
                </c:pt>
                <c:pt idx="1">
                  <c:v>5.2812840999999997</c:v>
                </c:pt>
                <c:pt idx="2">
                  <c:v>5.4272818000000003</c:v>
                </c:pt>
                <c:pt idx="3">
                  <c:v>5.6900012000000002</c:v>
                </c:pt>
                <c:pt idx="4">
                  <c:v>5.8598794999999999</c:v>
                </c:pt>
                <c:pt idx="5">
                  <c:v>5.4593397000000001</c:v>
                </c:pt>
                <c:pt idx="6">
                  <c:v>5.5785103999999999</c:v>
                </c:pt>
                <c:pt idx="7">
                  <c:v>5.6457477999999996</c:v>
                </c:pt>
                <c:pt idx="8">
                  <c:v>5.5976245000000002</c:v>
                </c:pt>
                <c:pt idx="9">
                  <c:v>5.0938878000000001</c:v>
                </c:pt>
                <c:pt idx="10">
                  <c:v>5.1062773000000004</c:v>
                </c:pt>
                <c:pt idx="11">
                  <c:v>5.2243864999999996</c:v>
                </c:pt>
                <c:pt idx="12">
                  <c:v>5.2929404</c:v>
                </c:pt>
                <c:pt idx="13">
                  <c:v>4.9356795</c:v>
                </c:pt>
                <c:pt idx="14">
                  <c:v>5.0270139</c:v>
                </c:pt>
                <c:pt idx="15">
                  <c:v>5.1607665000000003</c:v>
                </c:pt>
                <c:pt idx="16">
                  <c:v>5.1933197</c:v>
                </c:pt>
                <c:pt idx="17">
                  <c:v>4.8013187999999998</c:v>
                </c:pt>
                <c:pt idx="18">
                  <c:v>4.8220586000000001</c:v>
                </c:pt>
                <c:pt idx="19">
                  <c:v>4.9710428000000002</c:v>
                </c:pt>
                <c:pt idx="20">
                  <c:v>5.0919134000000001</c:v>
                </c:pt>
                <c:pt idx="21">
                  <c:v>4.8117241000000002</c:v>
                </c:pt>
                <c:pt idx="22">
                  <c:v>4.8194819000000004</c:v>
                </c:pt>
                <c:pt idx="23">
                  <c:v>4.8820189999999997</c:v>
                </c:pt>
                <c:pt idx="24">
                  <c:v>4.9013086000000001</c:v>
                </c:pt>
                <c:pt idx="25">
                  <c:v>4.5815858</c:v>
                </c:pt>
                <c:pt idx="26">
                  <c:v>4.5682245000000004</c:v>
                </c:pt>
                <c:pt idx="27">
                  <c:v>4.5652578999999998</c:v>
                </c:pt>
                <c:pt idx="28">
                  <c:v>4.6360673999999999</c:v>
                </c:pt>
                <c:pt idx="29">
                  <c:v>4.4652865000000004</c:v>
                </c:pt>
                <c:pt idx="30">
                  <c:v>4.6453017000000001</c:v>
                </c:pt>
                <c:pt idx="31">
                  <c:v>4.8557554528969531</c:v>
                </c:pt>
                <c:pt idx="32">
                  <c:v>5.0690150105641782</c:v>
                </c:pt>
                <c:pt idx="33">
                  <c:v>5.8655588453141814</c:v>
                </c:pt>
                <c:pt idx="34">
                  <c:v>6.2768198893320166</c:v>
                </c:pt>
                <c:pt idx="35">
                  <c:v>6.0307963571851229</c:v>
                </c:pt>
                <c:pt idx="36">
                  <c:v>5.9896784238545449</c:v>
                </c:pt>
                <c:pt idx="37">
                  <c:v>5.5009540448191512</c:v>
                </c:pt>
                <c:pt idx="38">
                  <c:v>5.2183485831050209</c:v>
                </c:pt>
                <c:pt idx="39">
                  <c:v>4.884944021055655</c:v>
                </c:pt>
                <c:pt idx="40">
                  <c:v>4.777268648691491</c:v>
                </c:pt>
              </c:numCache>
            </c:numRef>
          </c:val>
          <c:smooth val="0"/>
          <c:extLst>
            <c:ext xmlns:c16="http://schemas.microsoft.com/office/drawing/2014/chart" uri="{C3380CC4-5D6E-409C-BE32-E72D297353CC}">
              <c16:uniqueId val="{00000000-668A-4839-8E2C-4EA2E7EE66FE}"/>
            </c:ext>
          </c:extLst>
        </c:ser>
        <c:ser>
          <c:idx val="1"/>
          <c:order val="1"/>
          <c:tx>
            <c:strRef>
              <c:f>Grafdata!$A$14</c:f>
              <c:strCache>
                <c:ptCount val="1"/>
                <c:pt idx="0">
                  <c:v>Västmanlands län</c:v>
                </c:pt>
              </c:strCache>
            </c:strRef>
          </c:tx>
          <c:spPr>
            <a:ln w="28575" cap="rnd">
              <a:solidFill>
                <a:schemeClr val="accent2"/>
              </a:solidFill>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Grafdata!$B$14:$AP$14</c:f>
              <c:numCache>
                <c:formatCode>General</c:formatCode>
                <c:ptCount val="41"/>
                <c:pt idx="0">
                  <c:v>6.6255077</c:v>
                </c:pt>
                <c:pt idx="1">
                  <c:v>6.214162</c:v>
                </c:pt>
                <c:pt idx="2">
                  <c:v>6.3725696000000003</c:v>
                </c:pt>
                <c:pt idx="3">
                  <c:v>6.6683785000000002</c:v>
                </c:pt>
                <c:pt idx="4">
                  <c:v>6.9276084999999998</c:v>
                </c:pt>
                <c:pt idx="5">
                  <c:v>6.5386214000000002</c:v>
                </c:pt>
                <c:pt idx="6">
                  <c:v>6.7048360000000002</c:v>
                </c:pt>
                <c:pt idx="7">
                  <c:v>6.7480102999999998</c:v>
                </c:pt>
                <c:pt idx="8">
                  <c:v>6.6309500999999997</c:v>
                </c:pt>
                <c:pt idx="9">
                  <c:v>5.9801387999999998</c:v>
                </c:pt>
                <c:pt idx="10">
                  <c:v>5.9861236</c:v>
                </c:pt>
                <c:pt idx="11">
                  <c:v>6.0898066999999996</c:v>
                </c:pt>
                <c:pt idx="12">
                  <c:v>6.1210499</c:v>
                </c:pt>
                <c:pt idx="13">
                  <c:v>5.7891190000000003</c:v>
                </c:pt>
                <c:pt idx="14">
                  <c:v>5.9777969000000004</c:v>
                </c:pt>
                <c:pt idx="15">
                  <c:v>6.2727266000000004</c:v>
                </c:pt>
                <c:pt idx="16">
                  <c:v>6.2913247999999999</c:v>
                </c:pt>
                <c:pt idx="17">
                  <c:v>5.8900135999999996</c:v>
                </c:pt>
                <c:pt idx="18">
                  <c:v>5.9019250999999997</c:v>
                </c:pt>
                <c:pt idx="19">
                  <c:v>6.0277975000000001</c:v>
                </c:pt>
                <c:pt idx="20">
                  <c:v>6.1722669999999997</c:v>
                </c:pt>
                <c:pt idx="21">
                  <c:v>5.8854240999999998</c:v>
                </c:pt>
                <c:pt idx="22">
                  <c:v>5.8945267000000001</c:v>
                </c:pt>
                <c:pt idx="23">
                  <c:v>5.9504060000000001</c:v>
                </c:pt>
                <c:pt idx="24">
                  <c:v>5.8537695999999997</c:v>
                </c:pt>
                <c:pt idx="25">
                  <c:v>5.4206060999999996</c:v>
                </c:pt>
                <c:pt idx="26">
                  <c:v>5.3762952000000004</c:v>
                </c:pt>
                <c:pt idx="27">
                  <c:v>5.5030900000000003</c:v>
                </c:pt>
                <c:pt idx="28">
                  <c:v>5.6378686</c:v>
                </c:pt>
                <c:pt idx="29">
                  <c:v>5.4055777999999997</c:v>
                </c:pt>
                <c:pt idx="30">
                  <c:v>5.5961353999999996</c:v>
                </c:pt>
                <c:pt idx="31">
                  <c:v>5.9217757105006612</c:v>
                </c:pt>
                <c:pt idx="32">
                  <c:v>6.2077811030354857</c:v>
                </c:pt>
                <c:pt idx="33">
                  <c:v>6.9560479172429979</c:v>
                </c:pt>
                <c:pt idx="34">
                  <c:v>7.4098859978833209</c:v>
                </c:pt>
                <c:pt idx="35">
                  <c:v>7.2363011514852511</c:v>
                </c:pt>
                <c:pt idx="36">
                  <c:v>7.2419157982269073</c:v>
                </c:pt>
                <c:pt idx="37">
                  <c:v>6.7988953050464467</c:v>
                </c:pt>
                <c:pt idx="38">
                  <c:v>6.6278224090142821</c:v>
                </c:pt>
                <c:pt idx="39">
                  <c:v>6.2636718422859827</c:v>
                </c:pt>
                <c:pt idx="40">
                  <c:v>5.9673435119355238</c:v>
                </c:pt>
              </c:numCache>
            </c:numRef>
          </c:val>
          <c:smooth val="0"/>
          <c:extLst>
            <c:ext xmlns:c16="http://schemas.microsoft.com/office/drawing/2014/chart" uri="{C3380CC4-5D6E-409C-BE32-E72D297353CC}">
              <c16:uniqueId val="{00000001-668A-4839-8E2C-4EA2E7EE66FE}"/>
            </c:ext>
          </c:extLst>
        </c:ser>
        <c:ser>
          <c:idx val="2"/>
          <c:order val="2"/>
          <c:tx>
            <c:strRef>
              <c:f>Grafdata!$A$15</c:f>
              <c:strCache>
                <c:ptCount val="1"/>
                <c:pt idx="0">
                  <c:v>Västerås kommun</c:v>
                </c:pt>
              </c:strCache>
            </c:strRef>
          </c:tx>
          <c:spPr>
            <a:ln w="28575" cap="rnd">
              <a:solidFill>
                <a:schemeClr val="accent3"/>
              </a:solidFill>
              <a:prstDash val="sysDash"/>
              <a:round/>
            </a:ln>
            <a:effectLst/>
          </c:spPr>
          <c:marker>
            <c:symbol val="none"/>
          </c:marker>
          <c:cat>
            <c:numRef>
              <c:f>Grafdata!$B$2:$AP$2</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Grafdata!$B$15:$AP$15</c:f>
              <c:numCache>
                <c:formatCode>General</c:formatCode>
                <c:ptCount val="41"/>
                <c:pt idx="0">
                  <c:v>6.7261648999999997</c:v>
                </c:pt>
                <c:pt idx="1">
                  <c:v>6.3369255000000004</c:v>
                </c:pt>
                <c:pt idx="2">
                  <c:v>6.5266535000000001</c:v>
                </c:pt>
                <c:pt idx="3">
                  <c:v>6.7136231000000004</c:v>
                </c:pt>
                <c:pt idx="4">
                  <c:v>6.9033026</c:v>
                </c:pt>
                <c:pt idx="5">
                  <c:v>6.5367579999999998</c:v>
                </c:pt>
                <c:pt idx="6">
                  <c:v>6.7991424</c:v>
                </c:pt>
                <c:pt idx="7">
                  <c:v>6.7105734999999997</c:v>
                </c:pt>
                <c:pt idx="8">
                  <c:v>6.4769772999999997</c:v>
                </c:pt>
                <c:pt idx="9">
                  <c:v>5.8045517999999996</c:v>
                </c:pt>
                <c:pt idx="10">
                  <c:v>5.7740045999999996</c:v>
                </c:pt>
                <c:pt idx="11">
                  <c:v>5.8087847000000004</c:v>
                </c:pt>
                <c:pt idx="12">
                  <c:v>5.7797656999999996</c:v>
                </c:pt>
                <c:pt idx="13">
                  <c:v>5.5517203000000004</c:v>
                </c:pt>
                <c:pt idx="14">
                  <c:v>5.7180587000000003</c:v>
                </c:pt>
                <c:pt idx="15">
                  <c:v>5.9571120000000004</c:v>
                </c:pt>
                <c:pt idx="16">
                  <c:v>5.888115</c:v>
                </c:pt>
                <c:pt idx="17">
                  <c:v>5.5414253000000002</c:v>
                </c:pt>
                <c:pt idx="18">
                  <c:v>5.7109287999999996</c:v>
                </c:pt>
                <c:pt idx="19">
                  <c:v>5.8799485000000002</c:v>
                </c:pt>
                <c:pt idx="20">
                  <c:v>6.0701098</c:v>
                </c:pt>
                <c:pt idx="21">
                  <c:v>5.9278484000000002</c:v>
                </c:pt>
                <c:pt idx="22">
                  <c:v>5.9915780999999999</c:v>
                </c:pt>
                <c:pt idx="23">
                  <c:v>6.0882192000000002</c:v>
                </c:pt>
                <c:pt idx="24">
                  <c:v>5.9600011000000004</c:v>
                </c:pt>
                <c:pt idx="25">
                  <c:v>5.5780554000000002</c:v>
                </c:pt>
                <c:pt idx="26">
                  <c:v>5.5382975999999999</c:v>
                </c:pt>
                <c:pt idx="27">
                  <c:v>5.6031013999999999</c:v>
                </c:pt>
                <c:pt idx="28">
                  <c:v>5.7100923999999997</c:v>
                </c:pt>
                <c:pt idx="29">
                  <c:v>5.4209287000000002</c:v>
                </c:pt>
                <c:pt idx="30">
                  <c:v>5.6054323000000004</c:v>
                </c:pt>
                <c:pt idx="31">
                  <c:v>5.8817927220887904</c:v>
                </c:pt>
                <c:pt idx="32">
                  <c:v>6.2708205633877885</c:v>
                </c:pt>
                <c:pt idx="33">
                  <c:v>7.1461928153836158</c:v>
                </c:pt>
                <c:pt idx="34">
                  <c:v>7.6600461074658623</c:v>
                </c:pt>
                <c:pt idx="35">
                  <c:v>7.5072731143120697</c:v>
                </c:pt>
                <c:pt idx="36">
                  <c:v>7.5143366797871245</c:v>
                </c:pt>
                <c:pt idx="37">
                  <c:v>7.0920544604755138</c:v>
                </c:pt>
                <c:pt idx="38">
                  <c:v>6.9563885230784637</c:v>
                </c:pt>
                <c:pt idx="39">
                  <c:v>6.5758255473722018</c:v>
                </c:pt>
                <c:pt idx="40">
                  <c:v>6.2016048731915889</c:v>
                </c:pt>
              </c:numCache>
            </c:numRef>
          </c:val>
          <c:smooth val="0"/>
          <c:extLst>
            <c:ext xmlns:c16="http://schemas.microsoft.com/office/drawing/2014/chart" uri="{C3380CC4-5D6E-409C-BE32-E72D297353CC}">
              <c16:uniqueId val="{00000002-668A-4839-8E2C-4EA2E7EE66FE}"/>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100.2031887350893</c:v>
                </c:pt>
                <c:pt idx="2">
                  <c:v>100.47342248586193</c:v>
                </c:pt>
                <c:pt idx="3">
                  <c:v>100.64011876425273</c:v>
                </c:pt>
                <c:pt idx="4">
                  <c:v>100.82519291766197</c:v>
                </c:pt>
                <c:pt idx="5">
                  <c:v>101.06710683695918</c:v>
                </c:pt>
                <c:pt idx="6">
                  <c:v>101.37261136334028</c:v>
                </c:pt>
                <c:pt idx="7">
                  <c:v>101.57713762858852</c:v>
                </c:pt>
                <c:pt idx="8">
                  <c:v>101.80890948849161</c:v>
                </c:pt>
                <c:pt idx="9">
                  <c:v>102.09666804386636</c:v>
                </c:pt>
                <c:pt idx="10">
                  <c:v>102.45794863104841</c:v>
                </c:pt>
                <c:pt idx="11">
                  <c:v>102.65654553031649</c:v>
                </c:pt>
                <c:pt idx="12">
                  <c:v>102.86720126448205</c:v>
                </c:pt>
                <c:pt idx="13">
                  <c:v>103.13907796568614</c:v>
                </c:pt>
                <c:pt idx="14">
                  <c:v>103.51277546670588</c:v>
                </c:pt>
                <c:pt idx="15">
                  <c:v>103.74828609201386</c:v>
                </c:pt>
                <c:pt idx="16">
                  <c:v>104.00484965265817</c:v>
                </c:pt>
                <c:pt idx="17">
                  <c:v>104.33083840076469</c:v>
                </c:pt>
                <c:pt idx="18">
                  <c:v>104.83729893472568</c:v>
                </c:pt>
                <c:pt idx="19">
                  <c:v>105.26628803680377</c:v>
                </c:pt>
                <c:pt idx="20">
                  <c:v>105.56897005859751</c:v>
                </c:pt>
                <c:pt idx="21">
                  <c:v>105.87615966234419</c:v>
                </c:pt>
                <c:pt idx="22">
                  <c:v>106.30451686041019</c:v>
                </c:pt>
                <c:pt idx="23">
                  <c:v>106.58369205295398</c:v>
                </c:pt>
                <c:pt idx="24">
                  <c:v>106.82006628041182</c:v>
                </c:pt>
                <c:pt idx="25">
                  <c:v>107.12378041209199</c:v>
                </c:pt>
                <c:pt idx="26">
                  <c:v>107.49830992006099</c:v>
                </c:pt>
                <c:pt idx="27">
                  <c:v>107.74158243298422</c:v>
                </c:pt>
                <c:pt idx="28">
                  <c:v>108.00400163747393</c:v>
                </c:pt>
                <c:pt idx="29">
                  <c:v>108.27874297019952</c:v>
                </c:pt>
                <c:pt idx="30">
                  <c:v>108.61847563056911</c:v>
                </c:pt>
                <c:pt idx="31">
                  <c:v>108.76741540622002</c:v>
                </c:pt>
                <c:pt idx="32">
                  <c:v>108.93396424034133</c:v>
                </c:pt>
                <c:pt idx="33">
                  <c:v>109.02861292961968</c:v>
                </c:pt>
                <c:pt idx="34">
                  <c:v>109.24804159781985</c:v>
                </c:pt>
                <c:pt idx="35">
                  <c:v>109.31196922037684</c:v>
                </c:pt>
                <c:pt idx="36">
                  <c:v>109.42266827156243</c:v>
                </c:pt>
                <c:pt idx="37">
                  <c:v>109.62742623494844</c:v>
                </c:pt>
                <c:pt idx="38">
                  <c:v>109.90334712182994</c:v>
                </c:pt>
                <c:pt idx="39">
                  <c:v>110.08111225216592</c:v>
                </c:pt>
                <c:pt idx="40">
                  <c:v>110.25126293915618</c:v>
                </c:pt>
              </c:numCache>
            </c:numRef>
          </c:val>
          <c:smooth val="0"/>
          <c:extLst>
            <c:ext xmlns:c16="http://schemas.microsoft.com/office/drawing/2014/chart" uri="{C3380CC4-5D6E-409C-BE32-E72D297353CC}">
              <c16:uniqueId val="{00000000-F0A1-458C-A791-BAD686DB2FC9}"/>
            </c:ext>
          </c:extLst>
        </c:ser>
        <c:ser>
          <c:idx val="1"/>
          <c:order val="1"/>
          <c:tx>
            <c:strRef>
              <c:f>Grafdata!$A$33</c:f>
              <c:strCache>
                <c:ptCount val="1"/>
                <c:pt idx="0">
                  <c:v>Västmanlands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Grafdata!$B$33:$AP$33</c:f>
              <c:numCache>
                <c:formatCode>General</c:formatCode>
                <c:ptCount val="41"/>
                <c:pt idx="0">
                  <c:v>100</c:v>
                </c:pt>
                <c:pt idx="1">
                  <c:v>100.26702269692925</c:v>
                </c:pt>
                <c:pt idx="2">
                  <c:v>100.46650435875284</c:v>
                </c:pt>
                <c:pt idx="3">
                  <c:v>100.61415220293725</c:v>
                </c:pt>
                <c:pt idx="4">
                  <c:v>100.8411214953271</c:v>
                </c:pt>
                <c:pt idx="5">
                  <c:v>101.19767533181496</c:v>
                </c:pt>
                <c:pt idx="6">
                  <c:v>101.48786617450719</c:v>
                </c:pt>
                <c:pt idx="7">
                  <c:v>101.72543783868687</c:v>
                </c:pt>
                <c:pt idx="8">
                  <c:v>101.99481661823609</c:v>
                </c:pt>
                <c:pt idx="9">
                  <c:v>102.33919736118746</c:v>
                </c:pt>
                <c:pt idx="10">
                  <c:v>102.57991046886045</c:v>
                </c:pt>
                <c:pt idx="11">
                  <c:v>102.76564831540092</c:v>
                </c:pt>
                <c:pt idx="12">
                  <c:v>102.97730307076101</c:v>
                </c:pt>
                <c:pt idx="13">
                  <c:v>103.33699835074216</c:v>
                </c:pt>
                <c:pt idx="14">
                  <c:v>103.64682321526742</c:v>
                </c:pt>
                <c:pt idx="15">
                  <c:v>103.77601507892876</c:v>
                </c:pt>
                <c:pt idx="16">
                  <c:v>103.9802089059923</c:v>
                </c:pt>
                <c:pt idx="17">
                  <c:v>104.2586193355847</c:v>
                </c:pt>
                <c:pt idx="18">
                  <c:v>104.71805544647766</c:v>
                </c:pt>
                <c:pt idx="19">
                  <c:v>105.09267258305191</c:v>
                </c:pt>
                <c:pt idx="20">
                  <c:v>105.45825806958297</c:v>
                </c:pt>
                <c:pt idx="21">
                  <c:v>105.84897510406032</c:v>
                </c:pt>
                <c:pt idx="22">
                  <c:v>106.23380193198774</c:v>
                </c:pt>
                <c:pt idx="23">
                  <c:v>106.4537029765177</c:v>
                </c:pt>
                <c:pt idx="24">
                  <c:v>106.66300164925784</c:v>
                </c:pt>
                <c:pt idx="25">
                  <c:v>106.99285321605278</c:v>
                </c:pt>
                <c:pt idx="26">
                  <c:v>107.24691745857221</c:v>
                </c:pt>
                <c:pt idx="27">
                  <c:v>107.56655933401397</c:v>
                </c:pt>
                <c:pt idx="28">
                  <c:v>107.79706275033378</c:v>
                </c:pt>
                <c:pt idx="29">
                  <c:v>108.06840493206629</c:v>
                </c:pt>
                <c:pt idx="30">
                  <c:v>108.20584308489751</c:v>
                </c:pt>
                <c:pt idx="31">
                  <c:v>108.31893505065578</c:v>
                </c:pt>
                <c:pt idx="32">
                  <c:v>108.5243069190293</c:v>
                </c:pt>
                <c:pt idx="33">
                  <c:v>108.71318620906307</c:v>
                </c:pt>
                <c:pt idx="34">
                  <c:v>108.80153930731171</c:v>
                </c:pt>
                <c:pt idx="35">
                  <c:v>108.82784889656797</c:v>
                </c:pt>
                <c:pt idx="36">
                  <c:v>109.02575983664494</c:v>
                </c:pt>
                <c:pt idx="37">
                  <c:v>109.3065263488573</c:v>
                </c:pt>
                <c:pt idx="38">
                  <c:v>109.40391109714913</c:v>
                </c:pt>
                <c:pt idx="39">
                  <c:v>109.54488337391031</c:v>
                </c:pt>
                <c:pt idx="40">
                  <c:v>109.71569936385769</c:v>
                </c:pt>
              </c:numCache>
            </c:numRef>
          </c:val>
          <c:smooth val="0"/>
          <c:extLst>
            <c:ext xmlns:c16="http://schemas.microsoft.com/office/drawing/2014/chart" uri="{C3380CC4-5D6E-409C-BE32-E72D297353CC}">
              <c16:uniqueId val="{00000001-F0A1-458C-A791-BAD686DB2FC9}"/>
            </c:ext>
          </c:extLst>
        </c:ser>
        <c:ser>
          <c:idx val="2"/>
          <c:order val="2"/>
          <c:tx>
            <c:strRef>
              <c:f>Grafdata!$A$34</c:f>
              <c:strCache>
                <c:ptCount val="1"/>
                <c:pt idx="0">
                  <c:v>Västerås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Grafdata!$B$34:$AP$34</c:f>
              <c:numCache>
                <c:formatCode>General</c:formatCode>
                <c:ptCount val="41"/>
                <c:pt idx="0">
                  <c:v>100</c:v>
                </c:pt>
                <c:pt idx="1">
                  <c:v>100.34200316137375</c:v>
                </c:pt>
                <c:pt idx="2">
                  <c:v>100.72424198879149</c:v>
                </c:pt>
                <c:pt idx="3">
                  <c:v>100.94769363414284</c:v>
                </c:pt>
                <c:pt idx="4">
                  <c:v>101.16970829142119</c:v>
                </c:pt>
                <c:pt idx="5">
                  <c:v>101.46644632849548</c:v>
                </c:pt>
                <c:pt idx="6">
                  <c:v>101.91478660727115</c:v>
                </c:pt>
                <c:pt idx="7">
                  <c:v>102.12027590171002</c:v>
                </c:pt>
                <c:pt idx="8">
                  <c:v>102.34013507687887</c:v>
                </c:pt>
                <c:pt idx="9">
                  <c:v>102.7115964937491</c:v>
                </c:pt>
                <c:pt idx="10">
                  <c:v>103.0090530248599</c:v>
                </c:pt>
                <c:pt idx="11">
                  <c:v>103.24903003305073</c:v>
                </c:pt>
                <c:pt idx="12">
                  <c:v>103.59318867653398</c:v>
                </c:pt>
                <c:pt idx="13">
                  <c:v>103.89064520764478</c:v>
                </c:pt>
                <c:pt idx="14">
                  <c:v>104.23695933323754</c:v>
                </c:pt>
                <c:pt idx="15">
                  <c:v>104.33826699238396</c:v>
                </c:pt>
                <c:pt idx="16">
                  <c:v>104.51142405518034</c:v>
                </c:pt>
                <c:pt idx="17">
                  <c:v>104.87354504957609</c:v>
                </c:pt>
                <c:pt idx="18">
                  <c:v>105.40666762465871</c:v>
                </c:pt>
                <c:pt idx="19">
                  <c:v>105.92039086075586</c:v>
                </c:pt>
                <c:pt idx="20">
                  <c:v>106.39675240695502</c:v>
                </c:pt>
                <c:pt idx="21">
                  <c:v>106.96939215404512</c:v>
                </c:pt>
                <c:pt idx="22">
                  <c:v>107.55496479379221</c:v>
                </c:pt>
                <c:pt idx="23">
                  <c:v>107.87038367581549</c:v>
                </c:pt>
                <c:pt idx="24">
                  <c:v>108.17933611151028</c:v>
                </c:pt>
                <c:pt idx="25">
                  <c:v>108.54792355223452</c:v>
                </c:pt>
                <c:pt idx="26">
                  <c:v>108.89136370168127</c:v>
                </c:pt>
                <c:pt idx="27">
                  <c:v>109.26713608277052</c:v>
                </c:pt>
                <c:pt idx="28">
                  <c:v>109.74565311107918</c:v>
                </c:pt>
                <c:pt idx="29">
                  <c:v>110.19327489581836</c:v>
                </c:pt>
                <c:pt idx="30">
                  <c:v>110.52450064664464</c:v>
                </c:pt>
                <c:pt idx="31">
                  <c:v>110.68328782871102</c:v>
                </c:pt>
                <c:pt idx="32">
                  <c:v>111.08061503089525</c:v>
                </c:pt>
                <c:pt idx="33">
                  <c:v>111.41974421612301</c:v>
                </c:pt>
                <c:pt idx="34">
                  <c:v>111.67265411697083</c:v>
                </c:pt>
                <c:pt idx="35">
                  <c:v>111.76246587153327</c:v>
                </c:pt>
                <c:pt idx="36">
                  <c:v>111.98304354073861</c:v>
                </c:pt>
                <c:pt idx="37">
                  <c:v>112.2855295301049</c:v>
                </c:pt>
                <c:pt idx="38">
                  <c:v>112.51401063371173</c:v>
                </c:pt>
                <c:pt idx="39">
                  <c:v>112.68716769650811</c:v>
                </c:pt>
                <c:pt idx="40">
                  <c:v>113.01911194137088</c:v>
                </c:pt>
              </c:numCache>
            </c:numRef>
          </c:val>
          <c:smooth val="0"/>
          <c:extLst>
            <c:ext xmlns:c16="http://schemas.microsoft.com/office/drawing/2014/chart" uri="{C3380CC4-5D6E-409C-BE32-E72D297353CC}">
              <c16:uniqueId val="{00000002-F0A1-458C-A791-BAD686DB2FC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Grafdata!$B$23:$AP$23</c:f>
              <c:numCache>
                <c:formatCode>General</c:formatCode>
                <c:ptCount val="41"/>
                <c:pt idx="0">
                  <c:v>100</c:v>
                </c:pt>
                <c:pt idx="1">
                  <c:v>111.28021486123545</c:v>
                </c:pt>
                <c:pt idx="2">
                  <c:v>78.836168307967768</c:v>
                </c:pt>
                <c:pt idx="3">
                  <c:v>91.602506714413607</c:v>
                </c:pt>
                <c:pt idx="4">
                  <c:v>131.6383169203223</c:v>
                </c:pt>
                <c:pt idx="5">
                  <c:v>140.07162041181738</c:v>
                </c:pt>
                <c:pt idx="6">
                  <c:v>116.61593554162937</c:v>
                </c:pt>
                <c:pt idx="7">
                  <c:v>157.79767233661593</c:v>
                </c:pt>
                <c:pt idx="8">
                  <c:v>156.2936436884512</c:v>
                </c:pt>
                <c:pt idx="9">
                  <c:v>165.21038495971351</c:v>
                </c:pt>
                <c:pt idx="10">
                  <c:v>138.96150402864816</c:v>
                </c:pt>
                <c:pt idx="11">
                  <c:v>198.54968666069828</c:v>
                </c:pt>
                <c:pt idx="12">
                  <c:v>202.5604297224709</c:v>
                </c:pt>
                <c:pt idx="13">
                  <c:v>236.70546105640108</c:v>
                </c:pt>
                <c:pt idx="14">
                  <c:v>210.79677708146821</c:v>
                </c:pt>
                <c:pt idx="15">
                  <c:v>211.02954341987467</c:v>
                </c:pt>
                <c:pt idx="16">
                  <c:v>266.46374216651748</c:v>
                </c:pt>
                <c:pt idx="17">
                  <c:v>296.81289167412712</c:v>
                </c:pt>
                <c:pt idx="18">
                  <c:v>262.52461951656221</c:v>
                </c:pt>
                <c:pt idx="19">
                  <c:v>269.32855863921219</c:v>
                </c:pt>
                <c:pt idx="20">
                  <c:v>303.88540734109222</c:v>
                </c:pt>
                <c:pt idx="21">
                  <c:v>317.13518352730529</c:v>
                </c:pt>
                <c:pt idx="22">
                  <c:v>227.62757385854968</c:v>
                </c:pt>
                <c:pt idx="23">
                  <c:v>293.30349149507612</c:v>
                </c:pt>
                <c:pt idx="24">
                  <c:v>246.89346463742166</c:v>
                </c:pt>
                <c:pt idx="25">
                  <c:v>257.29632945389437</c:v>
                </c:pt>
                <c:pt idx="26">
                  <c:v>197.61862130707252</c:v>
                </c:pt>
                <c:pt idx="27">
                  <c:v>246.0519247985676</c:v>
                </c:pt>
                <c:pt idx="28">
                  <c:v>208.12891674127127</c:v>
                </c:pt>
                <c:pt idx="29">
                  <c:v>226.3921217547001</c:v>
                </c:pt>
                <c:pt idx="30">
                  <c:v>159.28379588182631</c:v>
                </c:pt>
                <c:pt idx="31">
                  <c:v>252.46195165622203</c:v>
                </c:pt>
                <c:pt idx="32">
                  <c:v>212.26499552372425</c:v>
                </c:pt>
                <c:pt idx="33">
                  <c:v>223.88540734109222</c:v>
                </c:pt>
                <c:pt idx="34">
                  <c:v>183.93912264995524</c:v>
                </c:pt>
                <c:pt idx="35">
                  <c:v>230.11638316920323</c:v>
                </c:pt>
                <c:pt idx="36">
                  <c:v>275.93554162936437</c:v>
                </c:pt>
                <c:pt idx="37">
                  <c:v>262.82900626678605</c:v>
                </c:pt>
                <c:pt idx="38">
                  <c:v>197.76186213070724</c:v>
                </c:pt>
                <c:pt idx="39">
                  <c:v>276.56222023276632</c:v>
                </c:pt>
                <c:pt idx="40">
                  <c:v>245.22829006266787</c:v>
                </c:pt>
              </c:numCache>
            </c:numRef>
          </c:val>
          <c:smooth val="0"/>
          <c:extLst>
            <c:ext xmlns:c16="http://schemas.microsoft.com/office/drawing/2014/chart" uri="{C3380CC4-5D6E-409C-BE32-E72D297353CC}">
              <c16:uniqueId val="{00000000-FE12-4247-A26C-A378955891C2}"/>
            </c:ext>
          </c:extLst>
        </c:ser>
        <c:ser>
          <c:idx val="1"/>
          <c:order val="1"/>
          <c:tx>
            <c:strRef>
              <c:f>Grafdata!$A$33</c:f>
              <c:strCache>
                <c:ptCount val="1"/>
                <c:pt idx="0">
                  <c:v>Västmanlands län</c:v>
                </c:pt>
              </c:strCache>
            </c:strRef>
          </c:tx>
          <c:spPr>
            <a:ln w="28575" cap="rnd">
              <a:solidFill>
                <a:schemeClr val="accent2"/>
              </a:solidFill>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Grafdata!$B$33:$AP$33</c:f>
              <c:numCache>
                <c:formatCode>General</c:formatCode>
                <c:ptCount val="41"/>
                <c:pt idx="0">
                  <c:v>100</c:v>
                </c:pt>
                <c:pt idx="1">
                  <c:v>38.289962825278813</c:v>
                </c:pt>
                <c:pt idx="2">
                  <c:v>11.152416356877323</c:v>
                </c:pt>
                <c:pt idx="3">
                  <c:v>55.018587360594793</c:v>
                </c:pt>
                <c:pt idx="4">
                  <c:v>52.416356877323423</c:v>
                </c:pt>
                <c:pt idx="5">
                  <c:v>44.981412639405207</c:v>
                </c:pt>
                <c:pt idx="6">
                  <c:v>72.118959107806688</c:v>
                </c:pt>
                <c:pt idx="7">
                  <c:v>8.921933085501859</c:v>
                </c:pt>
                <c:pt idx="8">
                  <c:v>55.762081784386616</c:v>
                </c:pt>
                <c:pt idx="9">
                  <c:v>94.795539033457246</c:v>
                </c:pt>
                <c:pt idx="10">
                  <c:v>13.382899628252789</c:v>
                </c:pt>
                <c:pt idx="11">
                  <c:v>21.189591078066915</c:v>
                </c:pt>
                <c:pt idx="12">
                  <c:v>259.85130111524165</c:v>
                </c:pt>
                <c:pt idx="13">
                  <c:v>122.67657992565056</c:v>
                </c:pt>
                <c:pt idx="14">
                  <c:v>50.557620817843869</c:v>
                </c:pt>
                <c:pt idx="15">
                  <c:v>29.739776951672862</c:v>
                </c:pt>
                <c:pt idx="16">
                  <c:v>75.464684014869889</c:v>
                </c:pt>
                <c:pt idx="17">
                  <c:v>189.96282527881041</c:v>
                </c:pt>
                <c:pt idx="18">
                  <c:v>68.773234200743488</c:v>
                </c:pt>
                <c:pt idx="19">
                  <c:v>82.527881040892197</c:v>
                </c:pt>
                <c:pt idx="20">
                  <c:v>184.38661710037175</c:v>
                </c:pt>
                <c:pt idx="21">
                  <c:v>192.93680297397771</c:v>
                </c:pt>
                <c:pt idx="22">
                  <c:v>149.44237918215615</c:v>
                </c:pt>
                <c:pt idx="23">
                  <c:v>190.70631970260223</c:v>
                </c:pt>
                <c:pt idx="24">
                  <c:v>126.39405204460967</c:v>
                </c:pt>
                <c:pt idx="25">
                  <c:v>61.710037174721187</c:v>
                </c:pt>
                <c:pt idx="26">
                  <c:v>91.821561338289968</c:v>
                </c:pt>
                <c:pt idx="27">
                  <c:v>134.57249070631971</c:v>
                </c:pt>
                <c:pt idx="28">
                  <c:v>92.936802973977692</c:v>
                </c:pt>
                <c:pt idx="29">
                  <c:v>81.412639405204459</c:v>
                </c:pt>
                <c:pt idx="30">
                  <c:v>82.156133828996289</c:v>
                </c:pt>
                <c:pt idx="31">
                  <c:v>239.40520446096653</c:v>
                </c:pt>
                <c:pt idx="32">
                  <c:v>153.15985130111525</c:v>
                </c:pt>
                <c:pt idx="33">
                  <c:v>151.67286245353159</c:v>
                </c:pt>
                <c:pt idx="34">
                  <c:v>105.94795539033457</c:v>
                </c:pt>
                <c:pt idx="35">
                  <c:v>150.55762081784385</c:v>
                </c:pt>
                <c:pt idx="36">
                  <c:v>127.88104089219331</c:v>
                </c:pt>
                <c:pt idx="37">
                  <c:v>220.81784386617102</c:v>
                </c:pt>
                <c:pt idx="38">
                  <c:v>105.94795539033457</c:v>
                </c:pt>
                <c:pt idx="39">
                  <c:v>171.00371747211895</c:v>
                </c:pt>
                <c:pt idx="40">
                  <c:v>200.74349442379182</c:v>
                </c:pt>
              </c:numCache>
            </c:numRef>
          </c:val>
          <c:smooth val="0"/>
          <c:extLst>
            <c:ext xmlns:c16="http://schemas.microsoft.com/office/drawing/2014/chart" uri="{C3380CC4-5D6E-409C-BE32-E72D297353CC}">
              <c16:uniqueId val="{00000001-FE12-4247-A26C-A378955891C2}"/>
            </c:ext>
          </c:extLst>
        </c:ser>
        <c:ser>
          <c:idx val="2"/>
          <c:order val="2"/>
          <c:tx>
            <c:strRef>
              <c:f>Grafdata!$A$34</c:f>
              <c:strCache>
                <c:ptCount val="1"/>
                <c:pt idx="0">
                  <c:v>Västerås kommun</c:v>
                </c:pt>
              </c:strCache>
            </c:strRef>
          </c:tx>
          <c:spPr>
            <a:ln w="28575" cap="rnd">
              <a:solidFill>
                <a:schemeClr val="accent3"/>
              </a:solidFill>
              <a:prstDash val="sysDot"/>
              <a:round/>
            </a:ln>
            <a:effectLst/>
          </c:spPr>
          <c:marker>
            <c:symbol val="none"/>
          </c:marker>
          <c:cat>
            <c:strRef>
              <c:f>Grafdata!$B$22:$AP$22</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Grafdata!$B$34:$AP$34</c:f>
              <c:numCache>
                <c:formatCode>General</c:formatCode>
                <c:ptCount val="41"/>
                <c:pt idx="0">
                  <c:v>100</c:v>
                </c:pt>
                <c:pt idx="1">
                  <c:v>6.106870229007634</c:v>
                </c:pt>
                <c:pt idx="2">
                  <c:v>5.343511450381679</c:v>
                </c:pt>
                <c:pt idx="3">
                  <c:v>54.961832061068705</c:v>
                </c:pt>
                <c:pt idx="4">
                  <c:v>51.908396946564885</c:v>
                </c:pt>
                <c:pt idx="5">
                  <c:v>38.931297709923662</c:v>
                </c:pt>
                <c:pt idx="6">
                  <c:v>69.083969465648849</c:v>
                </c:pt>
                <c:pt idx="7">
                  <c:v>5.7251908396946565</c:v>
                </c:pt>
                <c:pt idx="8">
                  <c:v>54.961832061068705</c:v>
                </c:pt>
                <c:pt idx="9">
                  <c:v>90.839694656488547</c:v>
                </c:pt>
                <c:pt idx="10">
                  <c:v>10.687022900763358</c:v>
                </c:pt>
                <c:pt idx="11">
                  <c:v>17.175572519083971</c:v>
                </c:pt>
                <c:pt idx="12">
                  <c:v>232.44274809160305</c:v>
                </c:pt>
                <c:pt idx="13">
                  <c:v>100.76335877862596</c:v>
                </c:pt>
                <c:pt idx="14">
                  <c:v>29.007633587786259</c:v>
                </c:pt>
                <c:pt idx="15">
                  <c:v>20.229007633587788</c:v>
                </c:pt>
                <c:pt idx="16">
                  <c:v>38.549618320610683</c:v>
                </c:pt>
                <c:pt idx="17">
                  <c:v>176.33587786259542</c:v>
                </c:pt>
                <c:pt idx="18">
                  <c:v>48.854961832061072</c:v>
                </c:pt>
                <c:pt idx="19">
                  <c:v>74.809160305343511</c:v>
                </c:pt>
                <c:pt idx="20">
                  <c:v>165.26717557251908</c:v>
                </c:pt>
                <c:pt idx="21">
                  <c:v>148.09160305343511</c:v>
                </c:pt>
                <c:pt idx="22">
                  <c:v>95.419847328244273</c:v>
                </c:pt>
                <c:pt idx="23">
                  <c:v>179.7709923664122</c:v>
                </c:pt>
                <c:pt idx="24">
                  <c:v>111.06870229007633</c:v>
                </c:pt>
                <c:pt idx="25">
                  <c:v>45.038167938931295</c:v>
                </c:pt>
                <c:pt idx="26">
                  <c:v>44.656488549618324</c:v>
                </c:pt>
                <c:pt idx="27">
                  <c:v>117.17557251908397</c:v>
                </c:pt>
                <c:pt idx="28">
                  <c:v>82.061068702290072</c:v>
                </c:pt>
                <c:pt idx="29">
                  <c:v>65.267175572519079</c:v>
                </c:pt>
                <c:pt idx="30">
                  <c:v>29.007633587786259</c:v>
                </c:pt>
                <c:pt idx="31">
                  <c:v>220.2290076335878</c:v>
                </c:pt>
                <c:pt idx="32">
                  <c:v>148.47328244274809</c:v>
                </c:pt>
                <c:pt idx="33">
                  <c:v>132.44274809160305</c:v>
                </c:pt>
                <c:pt idx="34">
                  <c:v>95.038167938931295</c:v>
                </c:pt>
                <c:pt idx="35">
                  <c:v>115.64885496183206</c:v>
                </c:pt>
                <c:pt idx="36">
                  <c:v>115.64885496183206</c:v>
                </c:pt>
                <c:pt idx="37">
                  <c:v>196.18320610687022</c:v>
                </c:pt>
                <c:pt idx="38">
                  <c:v>96.18320610687023</c:v>
                </c:pt>
                <c:pt idx="39">
                  <c:v>168.70229007633588</c:v>
                </c:pt>
                <c:pt idx="40">
                  <c:v>194.65648854961833</c:v>
                </c:pt>
              </c:numCache>
            </c:numRef>
          </c:val>
          <c:smooth val="0"/>
          <c:extLst>
            <c:ext xmlns:c16="http://schemas.microsoft.com/office/drawing/2014/chart" uri="{C3380CC4-5D6E-409C-BE32-E72D297353CC}">
              <c16:uniqueId val="{00000002-FE12-4247-A26C-A378955891C2}"/>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Grafdata!$B$21:$L$21</c:f>
              <c:numCache>
                <c:formatCode>General</c:formatCode>
                <c:ptCount val="11"/>
                <c:pt idx="0">
                  <c:v>100</c:v>
                </c:pt>
                <c:pt idx="1">
                  <c:v>98.19373977522342</c:v>
                </c:pt>
                <c:pt idx="2">
                  <c:v>101.84728477807344</c:v>
                </c:pt>
                <c:pt idx="3">
                  <c:v>109.23447098601191</c:v>
                </c:pt>
                <c:pt idx="4">
                  <c:v>115.60076288038745</c:v>
                </c:pt>
                <c:pt idx="5">
                  <c:v>118.91947971915607</c:v>
                </c:pt>
                <c:pt idx="6">
                  <c:v>130.29204192831403</c:v>
                </c:pt>
                <c:pt idx="7">
                  <c:v>130.89528594656122</c:v>
                </c:pt>
                <c:pt idx="8">
                  <c:v>110.58436187426199</c:v>
                </c:pt>
                <c:pt idx="9">
                  <c:v>68.782606891338361</c:v>
                </c:pt>
                <c:pt idx="10">
                  <c:v>111.95543635003261</c:v>
                </c:pt>
              </c:numCache>
            </c:numRef>
          </c:val>
          <c:smooth val="0"/>
          <c:extLst>
            <c:ext xmlns:c16="http://schemas.microsoft.com/office/drawing/2014/chart" uri="{C3380CC4-5D6E-409C-BE32-E72D297353CC}">
              <c16:uniqueId val="{00000000-0723-4005-82E8-44D07CE65DB8}"/>
            </c:ext>
          </c:extLst>
        </c:ser>
        <c:ser>
          <c:idx val="1"/>
          <c:order val="1"/>
          <c:tx>
            <c:strRef>
              <c:f>Grafdata!$A$31</c:f>
              <c:strCache>
                <c:ptCount val="1"/>
                <c:pt idx="0">
                  <c:v>Västmanlands län</c:v>
                </c:pt>
              </c:strCache>
            </c:strRef>
          </c:tx>
          <c:spPr>
            <a:ln w="28575" cap="rnd">
              <a:solidFill>
                <a:schemeClr val="accent2"/>
              </a:solidFill>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Grafdata!$B$31:$L$31</c:f>
              <c:numCache>
                <c:formatCode>General</c:formatCode>
                <c:ptCount val="11"/>
                <c:pt idx="0">
                  <c:v>100</c:v>
                </c:pt>
                <c:pt idx="1">
                  <c:v>96.615774737175755</c:v>
                </c:pt>
                <c:pt idx="2">
                  <c:v>96.211104654234248</c:v>
                </c:pt>
                <c:pt idx="3">
                  <c:v>107.80812509905437</c:v>
                </c:pt>
                <c:pt idx="4">
                  <c:v>99.571028580484963</c:v>
                </c:pt>
                <c:pt idx="5">
                  <c:v>111.93406941729621</c:v>
                </c:pt>
                <c:pt idx="6">
                  <c:v>143.22151196576681</c:v>
                </c:pt>
                <c:pt idx="7">
                  <c:v>157.86570870093507</c:v>
                </c:pt>
                <c:pt idx="8">
                  <c:v>143.08732632468698</c:v>
                </c:pt>
                <c:pt idx="9">
                  <c:v>96.422420624438686</c:v>
                </c:pt>
                <c:pt idx="10">
                  <c:v>160.5652702202969</c:v>
                </c:pt>
              </c:numCache>
            </c:numRef>
          </c:val>
          <c:smooth val="0"/>
          <c:extLst>
            <c:ext xmlns:c16="http://schemas.microsoft.com/office/drawing/2014/chart" uri="{C3380CC4-5D6E-409C-BE32-E72D297353CC}">
              <c16:uniqueId val="{00000001-0723-4005-82E8-44D07CE65DB8}"/>
            </c:ext>
          </c:extLst>
        </c:ser>
        <c:ser>
          <c:idx val="2"/>
          <c:order val="2"/>
          <c:tx>
            <c:strRef>
              <c:f>Grafdata!$A$32</c:f>
              <c:strCache>
                <c:ptCount val="1"/>
                <c:pt idx="0">
                  <c:v>Västerås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Grafdata!$B$32:$L$32</c:f>
              <c:numCache>
                <c:formatCode>General</c:formatCode>
                <c:ptCount val="11"/>
                <c:pt idx="0">
                  <c:v>100</c:v>
                </c:pt>
                <c:pt idx="1">
                  <c:v>94.257841049922149</c:v>
                </c:pt>
                <c:pt idx="2">
                  <c:v>96.164479328863322</c:v>
                </c:pt>
                <c:pt idx="3">
                  <c:v>110.5119323778957</c:v>
                </c:pt>
                <c:pt idx="4">
                  <c:v>103.28736216594109</c:v>
                </c:pt>
                <c:pt idx="5">
                  <c:v>112.45352569195082</c:v>
                </c:pt>
                <c:pt idx="6">
                  <c:v>159.76357685341128</c:v>
                </c:pt>
                <c:pt idx="7">
                  <c:v>179.28119736883917</c:v>
                </c:pt>
                <c:pt idx="8">
                  <c:v>168.3116718039976</c:v>
                </c:pt>
                <c:pt idx="9">
                  <c:v>110.50716578219836</c:v>
                </c:pt>
                <c:pt idx="10">
                  <c:v>193.16629063522831</c:v>
                </c:pt>
              </c:numCache>
            </c:numRef>
          </c:val>
          <c:smooth val="0"/>
          <c:extLst>
            <c:ext xmlns:c16="http://schemas.microsoft.com/office/drawing/2014/chart" uri="{C3380CC4-5D6E-409C-BE32-E72D297353CC}">
              <c16:uniqueId val="{00000002-0723-4005-82E8-44D07CE65DB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2022-06-29</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29/06/2022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6/29/2022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6/29/2022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6/29/2022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6/29/2022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6/29/2022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6/29/2022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6/29/2022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6/29/2022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6/29/2022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6/29/2022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6/29/2022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svg"/><Relationship Id="rId5" Type="http://schemas.openxmlformats.org/officeDocument/2006/relationships/image" Target="../media/image9.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6.jpg"/><Relationship Id="rId1" Type="http://schemas.openxmlformats.org/officeDocument/2006/relationships/slideLayout" Target="../slideLayouts/slideLayout1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sv-SE" sz="3200" b="1" dirty="0">
                <a:solidFill>
                  <a:schemeClr val="bg1"/>
                </a:solidFill>
                <a:latin typeface="+mj-lt"/>
              </a:rPr>
              <a:t>Västmanlands-konjunkturen</a:t>
            </a:r>
            <a:r>
              <a:rPr lang="sv-SE" sz="3200" dirty="0">
                <a:solidFill>
                  <a:schemeClr val="bg1"/>
                </a:solidFill>
                <a:latin typeface="+mj-lt"/>
              </a:rPr>
              <a:t> </a:t>
            </a:r>
          </a:p>
          <a:p>
            <a:r>
              <a:rPr lang="sv-SE" sz="2000" dirty="0">
                <a:solidFill>
                  <a:schemeClr val="bg1"/>
                </a:solidFill>
                <a:latin typeface="+mj-lt"/>
              </a:rPr>
              <a:t>Västmanlands län, 2022 kv1</a:t>
            </a:r>
          </a:p>
          <a:p>
            <a:endParaRPr lang="sv-SE" sz="2000" dirty="0">
              <a:solidFill>
                <a:schemeClr val="bg1"/>
              </a:solidFill>
              <a:latin typeface="+mj-lt"/>
            </a:endParaRPr>
          </a:p>
          <a:p>
            <a:r>
              <a:rPr lang="sv-SE" sz="2000" dirty="0" smtClean="0">
                <a:solidFill>
                  <a:schemeClr val="bg1"/>
                </a:solidFill>
                <a:latin typeface="+mj-lt"/>
              </a:rPr>
              <a:t>Juni, 2022</a:t>
            </a: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vatten, utomhus, himmel, flod&#10;&#10;Automatiskt genererad beskrivning">
            <a:extLst>
              <a:ext uri="{FF2B5EF4-FFF2-40B4-BE49-F238E27FC236}">
                <a16:creationId xmlns:a16="http://schemas.microsoft.com/office/drawing/2014/main" id="{90425F1C-C393-4837-BF68-FB8856B81E3A}"/>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Västmanlands län och Västerås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säsongsrensade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 </a:t>
            </a:r>
            <a:r>
              <a:rPr lang="sv-SE" sz="1100" u="sng" dirty="0">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100" u="sng" dirty="0"/>
          </a:p>
          <a:p>
            <a:r>
              <a:rPr lang="sv-SE" sz="1100" dirty="0"/>
              <a:t>Frågor kan ställas till </a:t>
            </a:r>
            <a:r>
              <a:rPr lang="sv-SE" sz="1100" dirty="0" smtClean="0"/>
              <a:t>Viktor Gustafsson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a:t>Om 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byggnad, utomhus, himmel, träd&#10;&#10;Automatiskt genererad beskrivning">
            <a:extLst>
              <a:ext uri="{FF2B5EF4-FFF2-40B4-BE49-F238E27FC236}">
                <a16:creationId xmlns:a16="http://schemas.microsoft.com/office/drawing/2014/main" id="{8C3E6EE8-2CF8-48BD-9AAF-A39BA09EEED0}"/>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811189"/>
            <a:ext cx="4858260" cy="4180459"/>
          </a:xfrm>
        </p:spPr>
        <p:txBody>
          <a:bodyPr/>
          <a:lstStyle/>
          <a:p>
            <a:pPr>
              <a:spcAft>
                <a:spcPts val="800"/>
              </a:spcAft>
            </a:pPr>
            <a:r>
              <a:rPr lang="sv-SE" sz="1100" b="1" dirty="0">
                <a:effectLst/>
                <a:ea typeface="Minion Pro" panose="02040503050201020203" pitchFamily="18" charset="0"/>
                <a:cs typeface="Times New Roman" panose="02020603050405020304" pitchFamily="18" charset="0"/>
              </a:rPr>
              <a:t>Återhämtningen sedan Covid-19 pandemin har under det första kvartalet 2022 varit stark. Av konjunkturindikatorerna är det endast sysselsättningen som pekar åt fel håll. Lönesumman ökar, arbetslösheten sjunker och genom fler lediga jobb och färre varsel tyder mycket på att denna utveckling kommer att förstärkas ytterligare. Samtidigt ökar antalet invånare i länet, där Västerås visar en starkare utveckling än Sverige i stort. Ett orosmoln är däremot den stigande inflationen tillsammans med räntorna och vilka effekter det kommer få på ekonomin framöver. </a:t>
            </a:r>
            <a:endParaRPr lang="sv-SE" sz="1100" dirty="0">
              <a:effectLst/>
              <a:ea typeface="Minion Pro" panose="02040503050201020203" pitchFamily="18" charset="0"/>
              <a:cs typeface="Times New Roman" panose="02020603050405020304" pitchFamily="18" charset="0"/>
            </a:endParaRPr>
          </a:p>
          <a:p>
            <a:pPr>
              <a:spcAft>
                <a:spcPts val="800"/>
              </a:spcAft>
            </a:pPr>
            <a:r>
              <a:rPr lang="sv-SE" sz="1100" dirty="0">
                <a:effectLst/>
                <a:ea typeface="Minion Pro" panose="02040503050201020203" pitchFamily="18" charset="0"/>
                <a:cs typeface="Times New Roman" panose="02020603050405020304" pitchFamily="18" charset="0"/>
              </a:rPr>
              <a:t>Lönesumman i privat sektor ökar med 2,9 procent under första kvartalet i Västmanland. Samtidigt ökar nyföretagandet något med 6 procent medan företagskonkurserna ligger kvar på en oförändrad nivå jämfört med 2021. Överlag ökar antalet nya företag i länet och </a:t>
            </a:r>
            <a:r>
              <a:rPr lang="sv-SE" sz="1100" dirty="0">
                <a:ea typeface="Minion Pro" panose="02040503050201020203" pitchFamily="18" charset="0"/>
                <a:cs typeface="Times New Roman" panose="02020603050405020304" pitchFamily="18" charset="0"/>
              </a:rPr>
              <a:t>det </a:t>
            </a:r>
            <a:r>
              <a:rPr lang="sv-SE" sz="1100" dirty="0">
                <a:effectLst/>
                <a:ea typeface="Minion Pro" panose="02040503050201020203" pitchFamily="18" charset="0"/>
                <a:cs typeface="Times New Roman" panose="02020603050405020304" pitchFamily="18" charset="0"/>
              </a:rPr>
              <a:t>startades nästan 13 företag per företagskonkurs. Trenden med fler kommersiella övernattningar fortsätter under kvartalet och de ökar med 67 procent i länet och 75 procent i Västerås.</a:t>
            </a:r>
          </a:p>
          <a:p>
            <a:pPr>
              <a:spcAft>
                <a:spcPts val="800"/>
              </a:spcAft>
            </a:pPr>
            <a:r>
              <a:rPr lang="sv-SE" sz="1100" dirty="0">
                <a:effectLst/>
                <a:ea typeface="Minion Pro" panose="02040503050201020203" pitchFamily="18" charset="0"/>
                <a:cs typeface="Times New Roman" panose="02020603050405020304" pitchFamily="18" charset="0"/>
              </a:rPr>
              <a:t>Återhämtningen avspeglas tydligast på arbetsmarknaden. Arbetslösheten fortsätter att sjunka med 1,3 procentenheter eller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2 500 personer jämfört med 2021. Dessutom minskar antalet varslade personer med 88 procent och antalet lediga jobb ökar med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42 procent. I synnerhet det sistnämnda tyder på att arbetsgivare börjar se mer hoppfullt på framtiden och på ekonomins utveckling. Trots detta ser kvartalet också en sjunkande sysselsättningsnivå och därmed går Västmanland emot strömmen i relation till landet och Stockholmsregionen som helhet.</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
            </a:r>
            <a:br>
              <a:rPr lang="sv-SE" sz="1100" dirty="0">
                <a:effectLst/>
                <a:ea typeface="Minion Pro" panose="02040503050201020203" pitchFamily="18" charset="0"/>
                <a:cs typeface="Times New Roman" panose="02020603050405020304" pitchFamily="18" charset="0"/>
              </a:rPr>
            </a:br>
            <a:r>
              <a:rPr lang="sv-SE" sz="1100" dirty="0">
                <a:effectLst/>
                <a:ea typeface="Minion Pro" panose="02040503050201020203" pitchFamily="18" charset="0"/>
                <a:cs typeface="Times New Roman" panose="02020603050405020304" pitchFamily="18" charset="0"/>
              </a:rPr>
              <a:t>I likhet med de flesta länen i Stockholmsregionen ökar befolkningen i Västmanlands län och ökningstakten är i linje med landet som helhet. Västerås växer i sin tur i något högre takt än Sverige som helhet.</a:t>
            </a:r>
          </a:p>
          <a:p>
            <a:pPr>
              <a:spcAft>
                <a:spcPts val="800"/>
              </a:spcAft>
            </a:pPr>
            <a:r>
              <a:rPr lang="sv-SE" sz="1100" dirty="0"/>
              <a:t>Staffan Ingvarsson</a:t>
            </a:r>
            <a:br>
              <a:rPr lang="sv-SE" sz="1100" dirty="0"/>
            </a:br>
            <a:r>
              <a:rPr lang="sv-SE" sz="1100" dirty="0"/>
              <a:t>VD Stockholm Business Region</a:t>
            </a:r>
          </a:p>
          <a:p>
            <a:endParaRPr lang="sv-SE" sz="1100"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3" y="176295"/>
            <a:ext cx="5411290" cy="572635"/>
          </a:xfrm>
        </p:spPr>
        <p:txBody>
          <a:bodyPr/>
          <a:lstStyle/>
          <a:p>
            <a:r>
              <a:rPr lang="sv-SE" sz="2400" dirty="0"/>
              <a:t>Återhämtningen fortsätter</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809036"/>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Västmanland, 2022 kv1</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595236" y="5524024"/>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5" name="Tabell 54">
            <a:extLst>
              <a:ext uri="{FF2B5EF4-FFF2-40B4-BE49-F238E27FC236}">
                <a16:creationId xmlns:a16="http://schemas.microsoft.com/office/drawing/2014/main" id="{05D11EAE-6E60-426C-8BC2-1C66E1746C8C}"/>
              </a:ext>
            </a:extLst>
          </p:cNvPr>
          <p:cNvGraphicFramePr>
            <a:graphicFrameLocks noGrp="1"/>
          </p:cNvGraphicFramePr>
          <p:nvPr>
            <p:extLst>
              <p:ext uri="{D42A27DB-BD31-4B8C-83A1-F6EECF244321}">
                <p14:modId xmlns:p14="http://schemas.microsoft.com/office/powerpoint/2010/main" val="460977813"/>
              </p:ext>
            </p:extLst>
          </p:nvPr>
        </p:nvGraphicFramePr>
        <p:xfrm>
          <a:off x="595236" y="1628775"/>
          <a:ext cx="4869990" cy="3792277"/>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2">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dirty="0">
                          <a:latin typeface="+mj-lt"/>
                          <a:cs typeface="Arial" panose="020B0604020202020204" pitchFamily="34" charset="0"/>
                        </a:rPr>
                        <a:t>Västmanlands län</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Västerås kommun</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2022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Värde 2022 kv1</a:t>
                      </a:r>
                    </a:p>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2">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118 500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12 773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7 616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-1,3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279,4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157,3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75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09390046-487F-4A51-A997-AC0E4F1628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4316" y="2442071"/>
            <a:ext cx="180000" cy="180000"/>
          </a:xfrm>
          <a:prstGeom prst="rect">
            <a:avLst/>
          </a:prstGeom>
        </p:spPr>
      </p:pic>
      <p:pic>
        <p:nvPicPr>
          <p:cNvPr id="16" name="Bild 15" descr="Spela upp">
            <a:extLst>
              <a:ext uri="{FF2B5EF4-FFF2-40B4-BE49-F238E27FC236}">
                <a16:creationId xmlns:a16="http://schemas.microsoft.com/office/drawing/2014/main" id="{67E66F67-EAC9-4BCB-80A7-9CDD827F8B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4316" y="3670431"/>
            <a:ext cx="180000" cy="180000"/>
          </a:xfrm>
          <a:prstGeom prst="rect">
            <a:avLst/>
          </a:prstGeom>
        </p:spPr>
      </p:pic>
      <p:pic>
        <p:nvPicPr>
          <p:cNvPr id="17" name="Bild 16" descr="Spela upp">
            <a:extLst>
              <a:ext uri="{FF2B5EF4-FFF2-40B4-BE49-F238E27FC236}">
                <a16:creationId xmlns:a16="http://schemas.microsoft.com/office/drawing/2014/main" id="{765D5E7E-04C5-4630-9FFE-53B08C4BF3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3614316" y="3977521"/>
            <a:ext cx="180000" cy="180000"/>
          </a:xfrm>
          <a:prstGeom prst="rect">
            <a:avLst/>
          </a:prstGeom>
        </p:spPr>
      </p:pic>
      <p:pic>
        <p:nvPicPr>
          <p:cNvPr id="18" name="Bild 17" descr="Spela upp">
            <a:extLst>
              <a:ext uri="{FF2B5EF4-FFF2-40B4-BE49-F238E27FC236}">
                <a16:creationId xmlns:a16="http://schemas.microsoft.com/office/drawing/2014/main" id="{1FD155BC-FE8D-43E8-A9A4-CCBF2DD88BC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flipV="1">
            <a:off x="3614316" y="4284611"/>
            <a:ext cx="180000" cy="180000"/>
          </a:xfrm>
          <a:prstGeom prst="rect">
            <a:avLst/>
          </a:prstGeom>
        </p:spPr>
      </p:pic>
      <p:pic>
        <p:nvPicPr>
          <p:cNvPr id="19" name="Bild 18" descr="Spela upp">
            <a:extLst>
              <a:ext uri="{FF2B5EF4-FFF2-40B4-BE49-F238E27FC236}">
                <a16:creationId xmlns:a16="http://schemas.microsoft.com/office/drawing/2014/main" id="{32983BB4-551B-4369-8DB5-1E91D4AC0B3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3614316" y="4591701"/>
            <a:ext cx="180000" cy="180000"/>
          </a:xfrm>
          <a:prstGeom prst="rect">
            <a:avLst/>
          </a:prstGeom>
        </p:spPr>
      </p:pic>
      <p:pic>
        <p:nvPicPr>
          <p:cNvPr id="21" name="Bild 20" descr="Spela upp">
            <a:extLst>
              <a:ext uri="{FF2B5EF4-FFF2-40B4-BE49-F238E27FC236}">
                <a16:creationId xmlns:a16="http://schemas.microsoft.com/office/drawing/2014/main" id="{D1D72C57-DC0C-4792-9570-26A28DE159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3614316" y="4898791"/>
            <a:ext cx="180000" cy="180000"/>
          </a:xfrm>
          <a:prstGeom prst="rect">
            <a:avLst/>
          </a:prstGeom>
        </p:spPr>
      </p:pic>
      <p:pic>
        <p:nvPicPr>
          <p:cNvPr id="22" name="Bild 21" descr="Spela upp">
            <a:extLst>
              <a:ext uri="{FF2B5EF4-FFF2-40B4-BE49-F238E27FC236}">
                <a16:creationId xmlns:a16="http://schemas.microsoft.com/office/drawing/2014/main" id="{4BD9D464-8D23-4D55-9916-51C4F6FDA2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4316" y="5205880"/>
            <a:ext cx="180000" cy="180000"/>
          </a:xfrm>
          <a:prstGeom prst="rect">
            <a:avLst/>
          </a:prstGeom>
        </p:spPr>
      </p:pic>
      <p:pic>
        <p:nvPicPr>
          <p:cNvPr id="27" name="Bild 26" descr="Spela upp">
            <a:extLst>
              <a:ext uri="{FF2B5EF4-FFF2-40B4-BE49-F238E27FC236}">
                <a16:creationId xmlns:a16="http://schemas.microsoft.com/office/drawing/2014/main" id="{057FDE43-0AB6-4061-82CF-F6878D6666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flipV="1">
            <a:off x="5229756" y="3670431"/>
            <a:ext cx="180000" cy="180000"/>
          </a:xfrm>
          <a:prstGeom prst="rect">
            <a:avLst/>
          </a:prstGeom>
        </p:spPr>
      </p:pic>
      <p:pic>
        <p:nvPicPr>
          <p:cNvPr id="28" name="Bild 27" descr="Spela upp">
            <a:extLst>
              <a:ext uri="{FF2B5EF4-FFF2-40B4-BE49-F238E27FC236}">
                <a16:creationId xmlns:a16="http://schemas.microsoft.com/office/drawing/2014/main" id="{344F9B63-E845-4C8A-BD84-34D6E01C0A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29756" y="3977521"/>
            <a:ext cx="180000" cy="180000"/>
          </a:xfrm>
          <a:prstGeom prst="rect">
            <a:avLst/>
          </a:prstGeom>
        </p:spPr>
      </p:pic>
      <p:pic>
        <p:nvPicPr>
          <p:cNvPr id="29" name="Bild 28" descr="Spela upp">
            <a:extLst>
              <a:ext uri="{FF2B5EF4-FFF2-40B4-BE49-F238E27FC236}">
                <a16:creationId xmlns:a16="http://schemas.microsoft.com/office/drawing/2014/main" id="{386C3B1D-DB85-4399-A36F-DE196124FFD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5400000">
            <a:off x="5229756" y="4284611"/>
            <a:ext cx="180000" cy="180000"/>
          </a:xfrm>
          <a:prstGeom prst="rect">
            <a:avLst/>
          </a:prstGeom>
        </p:spPr>
      </p:pic>
      <p:pic>
        <p:nvPicPr>
          <p:cNvPr id="30" name="Bild 29" descr="Spela upp">
            <a:extLst>
              <a:ext uri="{FF2B5EF4-FFF2-40B4-BE49-F238E27FC236}">
                <a16:creationId xmlns:a16="http://schemas.microsoft.com/office/drawing/2014/main" id="{542CCD43-D9E9-4899-8472-389AE2AA35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rot="16200000">
            <a:off x="5229756" y="4591701"/>
            <a:ext cx="180000" cy="180000"/>
          </a:xfrm>
          <a:prstGeom prst="rect">
            <a:avLst/>
          </a:prstGeom>
        </p:spPr>
      </p:pic>
      <p:pic>
        <p:nvPicPr>
          <p:cNvPr id="31" name="Bild 30" descr="Spela upp">
            <a:extLst>
              <a:ext uri="{FF2B5EF4-FFF2-40B4-BE49-F238E27FC236}">
                <a16:creationId xmlns:a16="http://schemas.microsoft.com/office/drawing/2014/main" id="{F8F4B29C-3A05-42FA-A4FD-3D16ED5F9D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29756" y="4898791"/>
            <a:ext cx="180000" cy="180000"/>
          </a:xfrm>
          <a:prstGeom prst="rect">
            <a:avLst/>
          </a:prstGeom>
        </p:spPr>
      </p:pic>
      <p:pic>
        <p:nvPicPr>
          <p:cNvPr id="32" name="Bild 31" descr="Spela upp">
            <a:extLst>
              <a:ext uri="{FF2B5EF4-FFF2-40B4-BE49-F238E27FC236}">
                <a16:creationId xmlns:a16="http://schemas.microsoft.com/office/drawing/2014/main" id="{1B3B4B74-13DF-472C-848A-2AD709988F3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29756" y="5205880"/>
            <a:ext cx="180000" cy="180000"/>
          </a:xfrm>
          <a:prstGeom prst="rect">
            <a:avLst/>
          </a:prstGeom>
        </p:spPr>
      </p:pic>
      <p:pic>
        <p:nvPicPr>
          <p:cNvPr id="33" name="Bild 32" descr="Spela upp">
            <a:extLst>
              <a:ext uri="{FF2B5EF4-FFF2-40B4-BE49-F238E27FC236}">
                <a16:creationId xmlns:a16="http://schemas.microsoft.com/office/drawing/2014/main" id="{BB5403D4-B255-4CD4-ABAC-96C7CF8324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3613242" y="2705753"/>
            <a:ext cx="180000" cy="180000"/>
          </a:xfrm>
          <a:prstGeom prst="rect">
            <a:avLst/>
          </a:prstGeom>
        </p:spPr>
      </p:pic>
      <p:pic>
        <p:nvPicPr>
          <p:cNvPr id="34" name="Bild 33" descr="Spela upp">
            <a:extLst>
              <a:ext uri="{FF2B5EF4-FFF2-40B4-BE49-F238E27FC236}">
                <a16:creationId xmlns:a16="http://schemas.microsoft.com/office/drawing/2014/main" id="{5475C3BE-2A97-4DE7-BEBC-3C9E83AB1EF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5400000" flipV="1">
            <a:off x="3612889" y="3344264"/>
            <a:ext cx="180000" cy="180000"/>
          </a:xfrm>
          <a:prstGeom prst="rect">
            <a:avLst/>
          </a:prstGeom>
        </p:spPr>
      </p:pic>
      <p:pic>
        <p:nvPicPr>
          <p:cNvPr id="35" name="Bild 34" descr="Spela upp">
            <a:extLst>
              <a:ext uri="{FF2B5EF4-FFF2-40B4-BE49-F238E27FC236}">
                <a16:creationId xmlns:a16="http://schemas.microsoft.com/office/drawing/2014/main" id="{D2BC2E83-18F7-48AD-BE82-1FC942458D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rot="16200000">
            <a:off x="5218428" y="2721419"/>
            <a:ext cx="180000" cy="180000"/>
          </a:xfrm>
          <a:prstGeom prst="rect">
            <a:avLst/>
          </a:prstGeom>
        </p:spPr>
      </p:pic>
      <p:pic>
        <p:nvPicPr>
          <p:cNvPr id="36" name="Bild 35" descr="Spela upp">
            <a:extLst>
              <a:ext uri="{FF2B5EF4-FFF2-40B4-BE49-F238E27FC236}">
                <a16:creationId xmlns:a16="http://schemas.microsoft.com/office/drawing/2014/main" id="{C848B365-1CA8-EC96-0B59-01BFC822413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flipV="1">
            <a:off x="3610686" y="3018098"/>
            <a:ext cx="180000" cy="180000"/>
          </a:xfrm>
          <a:prstGeom prst="rect">
            <a:avLst/>
          </a:prstGeom>
        </p:spPr>
      </p:pic>
      <p:pic>
        <p:nvPicPr>
          <p:cNvPr id="37" name="Bild 36" descr="Spela upp">
            <a:extLst>
              <a:ext uri="{FF2B5EF4-FFF2-40B4-BE49-F238E27FC236}">
                <a16:creationId xmlns:a16="http://schemas.microsoft.com/office/drawing/2014/main" id="{93B712F6-AD3E-588D-8C66-24267997569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rot="16200000">
            <a:off x="5218428" y="3007071"/>
            <a:ext cx="180000" cy="180000"/>
          </a:xfrm>
          <a:prstGeom prst="rect">
            <a:avLst/>
          </a:prstGeom>
        </p:spPr>
      </p:pic>
    </p:spTree>
    <p:extLst>
      <p:ext uri="{BB962C8B-B14F-4D97-AF65-F5344CB8AC3E}">
        <p14:creationId xmlns:p14="http://schemas.microsoft.com/office/powerpoint/2010/main" val="2716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Västmanlands län</a:t>
            </a:r>
            <a:r>
              <a:rPr lang="sv-SE" sz="1400" dirty="0"/>
              <a:t/>
            </a:r>
            <a:br>
              <a:rPr lang="sv-SE" sz="1400" dirty="0"/>
            </a:br>
            <a:r>
              <a:rPr lang="sv-SE" sz="1200" dirty="0"/>
              <a:t>Index 100 = 2012 kv1</a:t>
            </a:r>
            <a:endParaRPr lang="sv-SE" sz="1400" dirty="0"/>
          </a:p>
        </p:txBody>
      </p:sp>
      <p:graphicFrame>
        <p:nvGraphicFramePr>
          <p:cNvPr id="48" name="Tabell 47">
            <a:extLst>
              <a:ext uri="{FF2B5EF4-FFF2-40B4-BE49-F238E27FC236}">
                <a16:creationId xmlns:a16="http://schemas.microsoft.com/office/drawing/2014/main" id="{C24EFC91-59EA-447F-8817-164D32DAE9C5}"/>
              </a:ext>
            </a:extLst>
          </p:cNvPr>
          <p:cNvGraphicFramePr>
            <a:graphicFrameLocks noGrp="1"/>
          </p:cNvGraphicFramePr>
          <p:nvPr>
            <p:extLst>
              <p:ext uri="{D42A27DB-BD31-4B8C-83A1-F6EECF244321}">
                <p14:modId xmlns:p14="http://schemas.microsoft.com/office/powerpoint/2010/main" val="999122472"/>
              </p:ext>
            </p:extLst>
          </p:nvPr>
        </p:nvGraphicFramePr>
        <p:xfrm>
          <a:off x="6515104" y="1334629"/>
          <a:ext cx="4610095" cy="4513181"/>
        </p:xfrm>
        <a:graphic>
          <a:graphicData uri="http://schemas.openxmlformats.org/drawingml/2006/table">
            <a:tbl>
              <a:tblPr/>
              <a:tblGrid>
                <a:gridCol w="1406888">
                  <a:extLst>
                    <a:ext uri="{9D8B030D-6E8A-4147-A177-3AD203B41FA5}">
                      <a16:colId xmlns:a16="http://schemas.microsoft.com/office/drawing/2014/main" val="3011870690"/>
                    </a:ext>
                  </a:extLst>
                </a:gridCol>
                <a:gridCol w="800801">
                  <a:extLst>
                    <a:ext uri="{9D8B030D-6E8A-4147-A177-3AD203B41FA5}">
                      <a16:colId xmlns:a16="http://schemas.microsoft.com/office/drawing/2014/main" val="1807061579"/>
                    </a:ext>
                  </a:extLst>
                </a:gridCol>
                <a:gridCol w="734983">
                  <a:extLst>
                    <a:ext uri="{9D8B030D-6E8A-4147-A177-3AD203B41FA5}">
                      <a16:colId xmlns:a16="http://schemas.microsoft.com/office/drawing/2014/main" val="1730974597"/>
                    </a:ext>
                  </a:extLst>
                </a:gridCol>
                <a:gridCol w="768404">
                  <a:extLst>
                    <a:ext uri="{9D8B030D-6E8A-4147-A177-3AD203B41FA5}">
                      <a16:colId xmlns:a16="http://schemas.microsoft.com/office/drawing/2014/main" val="736476101"/>
                    </a:ext>
                  </a:extLst>
                </a:gridCol>
                <a:gridCol w="899019">
                  <a:extLst>
                    <a:ext uri="{9D8B030D-6E8A-4147-A177-3AD203B41FA5}">
                      <a16:colId xmlns:a16="http://schemas.microsoft.com/office/drawing/2014/main" val="1984240249"/>
                    </a:ext>
                  </a:extLst>
                </a:gridCol>
              </a:tblGrid>
              <a:tr h="206280">
                <a:tc>
                  <a:txBody>
                    <a:bodyPr/>
                    <a:lstStyle/>
                    <a:p>
                      <a:pPr algn="l" fontAlgn="b"/>
                      <a:r>
                        <a:rPr lang="sv-SE" sz="800" b="1" i="0" u="none" strike="noStrike" dirty="0">
                          <a:solidFill>
                            <a:srgbClr val="000000"/>
                          </a:solidFill>
                          <a:effectLst/>
                          <a:latin typeface="Futura Std Book" panose="020B0502020204020303"/>
                        </a:rPr>
                        <a:t>Lönesumma, total</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40438355"/>
                  </a:ext>
                </a:extLst>
              </a:tr>
              <a:tr h="206965">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9474665"/>
                  </a:ext>
                </a:extLst>
              </a:tr>
              <a:tr h="206965">
                <a:tc>
                  <a:txBody>
                    <a:bodyPr/>
                    <a:lstStyle/>
                    <a:p>
                      <a:pPr algn="l" fontAlgn="b"/>
                      <a:endParaRPr lang="sv-SE" sz="800" b="0" i="0" u="none" strike="noStrike" dirty="0">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533885605"/>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517,26</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79514844"/>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49992741"/>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11,56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0,33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17,78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41554909"/>
                  </a:ext>
                </a:extLst>
              </a:tr>
              <a:tr h="206965">
                <a:tc>
                  <a:txBody>
                    <a:bodyPr/>
                    <a:lstStyle/>
                    <a:p>
                      <a:pPr algn="l" fontAlgn="b"/>
                      <a:endParaRPr lang="sv-SE" sz="800" b="1"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4011422"/>
                  </a:ext>
                </a:extLst>
              </a:tr>
              <a:tr h="394248">
                <a:tc>
                  <a:txBody>
                    <a:bodyPr/>
                    <a:lstStyle/>
                    <a:p>
                      <a:pPr algn="l" fontAlgn="b"/>
                      <a:r>
                        <a:rPr lang="sv-SE" sz="800" b="1" i="0" u="none" strike="noStrike">
                          <a:solidFill>
                            <a:srgbClr val="000000"/>
                          </a:solidFill>
                          <a:effectLst/>
                          <a:latin typeface="Futura Std Book" panose="020B0502020204020303"/>
                        </a:rPr>
                        <a:t>Lönesumma per sysselsatt</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5104313"/>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2850197"/>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76585116"/>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101,91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20,35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30987277"/>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110,00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3,83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19,88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73994541"/>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97,52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6,36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6,98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21,16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3999937"/>
                  </a:ext>
                </a:extLst>
              </a:tr>
              <a:tr h="206965">
                <a:tc>
                  <a:txBody>
                    <a:bodyPr/>
                    <a:lstStyle/>
                    <a:p>
                      <a:pPr algn="l" fontAlgn="b"/>
                      <a:endParaRPr lang="sv-SE" sz="800" b="1"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035288"/>
                  </a:ext>
                </a:extLst>
              </a:tr>
              <a:tr h="394248">
                <a:tc>
                  <a:txBody>
                    <a:bodyPr/>
                    <a:lstStyle/>
                    <a:p>
                      <a:pPr algn="l" fontAlgn="b"/>
                      <a:r>
                        <a:rPr lang="sv-SE" sz="800" b="1" i="0" u="none" strike="noStrike">
                          <a:solidFill>
                            <a:srgbClr val="000000"/>
                          </a:solidFill>
                          <a:effectLst/>
                          <a:latin typeface="Futura Std Book" panose="020B0502020204020303"/>
                        </a:rPr>
                        <a:t>Lönesumma per invånare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0149611"/>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63912579"/>
                  </a:ext>
                </a:extLst>
              </a:tr>
              <a:tr h="206965">
                <a:tc>
                  <a:txBody>
                    <a:bodyPr/>
                    <a:lstStyle/>
                    <a:p>
                      <a:pPr algn="l" fontAlgn="b"/>
                      <a:endParaRPr lang="sv-SE" sz="800" b="0" i="0" u="none" strike="noStrike">
                        <a:solidFill>
                          <a:srgbClr val="000000"/>
                        </a:solidFill>
                        <a:effectLst/>
                        <a:latin typeface="Futura Std Book" panose="020B0502020204020303"/>
                      </a:endParaRP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377445"/>
                  </a:ext>
                </a:extLst>
              </a:tr>
              <a:tr h="206965">
                <a:tc>
                  <a:txBody>
                    <a:bodyPr/>
                    <a:lstStyle/>
                    <a:p>
                      <a:pPr algn="l" fontAlgn="b"/>
                      <a:r>
                        <a:rPr lang="sv-SE" sz="800" b="0" i="0" u="none" strike="noStrike">
                          <a:solidFill>
                            <a:srgbClr val="000000"/>
                          </a:solidFill>
                          <a:effectLst/>
                          <a:latin typeface="Futura Std Book" panose="020B0502020204020303"/>
                        </a:rPr>
                        <a:t>Sverige</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49,41</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5,00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17197765"/>
                  </a:ext>
                </a:extLst>
              </a:tr>
              <a:tr h="206965">
                <a:tc>
                  <a:txBody>
                    <a:bodyPr/>
                    <a:lstStyle/>
                    <a:p>
                      <a:pPr algn="l" fontAlgn="b"/>
                      <a:r>
                        <a:rPr lang="sv-SE" sz="800" b="0" i="0" u="none" strike="noStrike">
                          <a:solidFill>
                            <a:srgbClr val="000000"/>
                          </a:solidFill>
                          <a:effectLst/>
                          <a:latin typeface="Futura Std Book" panose="020B0502020204020303"/>
                        </a:rPr>
                        <a:t>Stockholmsregionen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18,76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044596822"/>
                  </a:ext>
                </a:extLst>
              </a:tr>
              <a:tr h="206965">
                <a:tc>
                  <a:txBody>
                    <a:bodyPr/>
                    <a:lstStyle/>
                    <a:p>
                      <a:pPr algn="l" fontAlgn="b"/>
                      <a:r>
                        <a:rPr lang="sv-SE" sz="800" b="1" i="0" u="none" strike="noStrike" dirty="0">
                          <a:solidFill>
                            <a:srgbClr val="000000"/>
                          </a:solidFill>
                          <a:effectLst/>
                          <a:latin typeface="Futura Std Book" panose="020B0502020204020303"/>
                        </a:rPr>
                        <a:t>Västmanlands län</a:t>
                      </a:r>
                    </a:p>
                  </a:txBody>
                  <a:tcPr marL="6550" marR="6550" marT="6550"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41,36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2,34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13,21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05218586"/>
                  </a:ext>
                </a:extLst>
              </a:tr>
            </a:tbl>
          </a:graphicData>
        </a:graphic>
      </p:graphicFrame>
      <p:graphicFrame>
        <p:nvGraphicFramePr>
          <p:cNvPr id="9" name="Diagram 8">
            <a:extLst>
              <a:ext uri="{FF2B5EF4-FFF2-40B4-BE49-F238E27FC236}">
                <a16:creationId xmlns:a16="http://schemas.microsoft.com/office/drawing/2014/main" id="{DD3B9413-1547-45C9-A165-46E6D699C878}"/>
              </a:ext>
            </a:extLst>
          </p:cNvPr>
          <p:cNvGraphicFramePr>
            <a:graphicFrameLocks/>
          </p:cNvGraphicFramePr>
          <p:nvPr>
            <p:extLst>
              <p:ext uri="{D42A27DB-BD31-4B8C-83A1-F6EECF244321}">
                <p14:modId xmlns:p14="http://schemas.microsoft.com/office/powerpoint/2010/main" val="1900689601"/>
              </p:ext>
            </p:extLst>
          </p:nvPr>
        </p:nvGraphicFramePr>
        <p:xfrm>
          <a:off x="657628" y="1904465"/>
          <a:ext cx="5365969" cy="38525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654342" y="339576"/>
            <a:ext cx="8489658"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230647"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654342" y="1445016"/>
            <a:ext cx="5662569" cy="492443"/>
          </a:xfrm>
          <a:prstGeom prst="rect">
            <a:avLst/>
          </a:prstGeom>
          <a:noFill/>
        </p:spPr>
        <p:txBody>
          <a:bodyPr wrap="square" rtlCol="0">
            <a:spAutoFit/>
          </a:bodyPr>
          <a:lstStyle/>
          <a:p>
            <a:r>
              <a:rPr lang="sv-SE" sz="1400" b="1" dirty="0"/>
              <a:t>Lönesumma i privat sektor efter näringsgren, Västmanlands län</a:t>
            </a:r>
            <a:r>
              <a:rPr lang="sv-SE" sz="1400" dirty="0"/>
              <a:t/>
            </a:r>
            <a:br>
              <a:rPr lang="sv-SE" sz="1400" dirty="0"/>
            </a:br>
            <a:r>
              <a:rPr lang="sv-SE" sz="1200" dirty="0"/>
              <a:t>Index 100 = 2012 kv1</a:t>
            </a:r>
            <a:endParaRPr lang="sv-SE" sz="1400" dirty="0"/>
          </a:p>
        </p:txBody>
      </p:sp>
      <p:graphicFrame>
        <p:nvGraphicFramePr>
          <p:cNvPr id="36" name="Tabell 35">
            <a:extLst>
              <a:ext uri="{FF2B5EF4-FFF2-40B4-BE49-F238E27FC236}">
                <a16:creationId xmlns:a16="http://schemas.microsoft.com/office/drawing/2014/main" id="{6B9B9929-ED69-4815-9750-3A8235A0FE5C}"/>
              </a:ext>
            </a:extLst>
          </p:cNvPr>
          <p:cNvGraphicFramePr>
            <a:graphicFrameLocks noGrp="1"/>
          </p:cNvGraphicFramePr>
          <p:nvPr>
            <p:extLst>
              <p:ext uri="{D42A27DB-BD31-4B8C-83A1-F6EECF244321}">
                <p14:modId xmlns:p14="http://schemas.microsoft.com/office/powerpoint/2010/main" val="296200088"/>
              </p:ext>
            </p:extLst>
          </p:nvPr>
        </p:nvGraphicFramePr>
        <p:xfrm>
          <a:off x="6509579" y="1449388"/>
          <a:ext cx="4615621" cy="4595644"/>
        </p:xfrm>
        <a:graphic>
          <a:graphicData uri="http://schemas.openxmlformats.org/drawingml/2006/table">
            <a:tbl>
              <a:tblPr/>
              <a:tblGrid>
                <a:gridCol w="1404910">
                  <a:extLst>
                    <a:ext uri="{9D8B030D-6E8A-4147-A177-3AD203B41FA5}">
                      <a16:colId xmlns:a16="http://schemas.microsoft.com/office/drawing/2014/main" val="3851156577"/>
                    </a:ext>
                  </a:extLst>
                </a:gridCol>
                <a:gridCol w="840817">
                  <a:extLst>
                    <a:ext uri="{9D8B030D-6E8A-4147-A177-3AD203B41FA5}">
                      <a16:colId xmlns:a16="http://schemas.microsoft.com/office/drawing/2014/main" val="1354685038"/>
                    </a:ext>
                  </a:extLst>
                </a:gridCol>
                <a:gridCol w="837268">
                  <a:extLst>
                    <a:ext uri="{9D8B030D-6E8A-4147-A177-3AD203B41FA5}">
                      <a16:colId xmlns:a16="http://schemas.microsoft.com/office/drawing/2014/main" val="3206029088"/>
                    </a:ext>
                  </a:extLst>
                </a:gridCol>
                <a:gridCol w="766313">
                  <a:extLst>
                    <a:ext uri="{9D8B030D-6E8A-4147-A177-3AD203B41FA5}">
                      <a16:colId xmlns:a16="http://schemas.microsoft.com/office/drawing/2014/main" val="3758950695"/>
                    </a:ext>
                  </a:extLst>
                </a:gridCol>
                <a:gridCol w="766313">
                  <a:extLst>
                    <a:ext uri="{9D8B030D-6E8A-4147-A177-3AD203B41FA5}">
                      <a16:colId xmlns:a16="http://schemas.microsoft.com/office/drawing/2014/main" val="41975761"/>
                    </a:ext>
                  </a:extLst>
                </a:gridCol>
              </a:tblGrid>
              <a:tr h="284974">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46233248"/>
                  </a:ext>
                </a:extLst>
              </a:tr>
              <a:tr h="239011">
                <a:tc>
                  <a:txBody>
                    <a:bodyPr/>
                    <a:lstStyle/>
                    <a:p>
                      <a:pPr algn="l" fontAlgn="b"/>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90707598"/>
                  </a:ext>
                </a:extLst>
              </a:tr>
              <a:tr h="174661">
                <a:tc>
                  <a:txBody>
                    <a:bodyPr/>
                    <a:lstStyle/>
                    <a:p>
                      <a:pPr algn="l" rtl="0" fontAlgn="b"/>
                      <a:r>
                        <a:rPr lang="sv-SE" sz="800" b="1" i="0" u="none" strike="noStrike">
                          <a:solidFill>
                            <a:srgbClr val="000000"/>
                          </a:solidFill>
                          <a:effectLst/>
                          <a:latin typeface="Futura Std Book" panose="020B0502020204020303"/>
                        </a:rPr>
                        <a:t>Sverige</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8766256"/>
                  </a:ext>
                </a:extLst>
              </a:tr>
              <a:tr h="183854">
                <a:tc>
                  <a:txBody>
                    <a:bodyPr/>
                    <a:lstStyle/>
                    <a:p>
                      <a:pPr algn="l" rtl="0" fontAlgn="b"/>
                      <a:r>
                        <a:rPr lang="sv-SE" sz="800" b="0" i="0" u="none" strike="noStrike" dirty="0">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378,24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25,82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35863716"/>
                  </a:ext>
                </a:extLst>
              </a:tr>
              <a:tr h="183854">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73,85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3,42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04230556"/>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264,46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8,60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12968961"/>
                  </a:ext>
                </a:extLst>
              </a:tr>
              <a:tr h="174661">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39,93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33,77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96442044"/>
                  </a:ext>
                </a:extLst>
              </a:tr>
              <a:tr h="174661">
                <a:tc>
                  <a:txBody>
                    <a:bodyPr/>
                    <a:lstStyle/>
                    <a:p>
                      <a:pPr algn="l" rtl="0" fontAlgn="b"/>
                      <a:r>
                        <a:rPr lang="sv-SE" sz="800" b="0" i="0" u="none" strike="noStrike">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139,02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42423421"/>
                  </a:ext>
                </a:extLst>
              </a:tr>
              <a:tr h="174661">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517,26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24,05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0349156"/>
                  </a:ext>
                </a:extLst>
              </a:tr>
              <a:tr h="220625">
                <a:tc>
                  <a:txBody>
                    <a:bodyPr/>
                    <a:lstStyle/>
                    <a:p>
                      <a:pPr algn="l" rtl="0" fontAlgn="b"/>
                      <a:r>
                        <a:rPr lang="sv-SE" sz="800" b="1" i="0" u="none" strike="noStrike" dirty="0">
                          <a:solidFill>
                            <a:srgbClr val="000000"/>
                          </a:solidFill>
                          <a:effectLst/>
                          <a:latin typeface="Futura Std Book" panose="020B0502020204020303"/>
                        </a:rPr>
                        <a:t>Stockholmsregionen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83832466"/>
                  </a:ext>
                </a:extLst>
              </a:tr>
              <a:tr h="17466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197,96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15,11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26,35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73655050"/>
                  </a:ext>
                </a:extLst>
              </a:tr>
              <a:tr h="174661">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28,75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90709947"/>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9,37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7115084"/>
                  </a:ext>
                </a:extLst>
              </a:tr>
              <a:tr h="174661">
                <a:tc>
                  <a:txBody>
                    <a:bodyPr/>
                    <a:lstStyle/>
                    <a:p>
                      <a:pPr algn="l" rtl="0" fontAlgn="b"/>
                      <a:r>
                        <a:rPr lang="sv-SE" sz="800" b="0" i="1" u="none" strike="noStrike">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5,44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54226823"/>
                  </a:ext>
                </a:extLst>
              </a:tr>
              <a:tr h="174661">
                <a:tc>
                  <a:txBody>
                    <a:bodyPr/>
                    <a:lstStyle/>
                    <a:p>
                      <a:pPr algn="l" rtl="0" fontAlgn="b"/>
                      <a:r>
                        <a:rPr lang="sv-SE" sz="800" b="0" i="0" u="none" strike="noStrike">
                          <a:solidFill>
                            <a:srgbClr val="000000"/>
                          </a:solidFill>
                          <a:effectLst/>
                          <a:latin typeface="Futura Std Book" panose="020B0502020204020303"/>
                        </a:rPr>
                        <a:t>Offentlig sektor**</a:t>
                      </a:r>
                      <a:endParaRPr lang="sv-SE" sz="800" b="0" i="0" u="none" strike="noStrike" dirty="0">
                        <a:solidFill>
                          <a:srgbClr val="000000"/>
                        </a:solidFill>
                        <a:effectLst/>
                        <a:latin typeface="Futura Std Book" panose="020B0502020204020303"/>
                      </a:endParaRP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59,75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20,46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51163016"/>
                  </a:ext>
                </a:extLst>
              </a:tr>
              <a:tr h="183854">
                <a:tc>
                  <a:txBody>
                    <a:bodyPr/>
                    <a:lstStyle/>
                    <a:p>
                      <a:pPr algn="l" rtl="0" fontAlgn="b"/>
                      <a:r>
                        <a:rPr lang="sv-SE" sz="800" b="1" i="0" u="none" strike="noStrike">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257,72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15,05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6,20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24,93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9960774"/>
                  </a:ext>
                </a:extLst>
              </a:tr>
              <a:tr h="332492">
                <a:tc>
                  <a:txBody>
                    <a:bodyPr/>
                    <a:lstStyle/>
                    <a:p>
                      <a:pPr algn="l" rtl="0" fontAlgn="b"/>
                      <a:r>
                        <a:rPr lang="sv-SE" sz="800" b="1" i="0" u="none" strike="noStrike" dirty="0">
                          <a:solidFill>
                            <a:srgbClr val="000000"/>
                          </a:solidFill>
                          <a:effectLst/>
                          <a:latin typeface="Futura Std Book" panose="020B0502020204020303"/>
                        </a:rPr>
                        <a:t>Västmanlands län</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54218821"/>
                  </a:ext>
                </a:extLst>
              </a:tr>
              <a:tr h="174661">
                <a:tc>
                  <a:txBody>
                    <a:bodyPr/>
                    <a:lstStyle/>
                    <a:p>
                      <a:pPr algn="l" rtl="0" fontAlgn="b"/>
                      <a:r>
                        <a:rPr lang="sv-SE" sz="800" b="0" i="0" u="none" strike="noStrike">
                          <a:solidFill>
                            <a:srgbClr val="000000"/>
                          </a:solidFill>
                          <a:effectLst/>
                          <a:latin typeface="Futura Std Book" panose="020B0502020204020303"/>
                        </a:rPr>
                        <a:t>Privat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2,88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17,02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66118376"/>
                  </a:ext>
                </a:extLst>
              </a:tr>
              <a:tr h="174661">
                <a:tc>
                  <a:txBody>
                    <a:bodyPr/>
                    <a:lstStyle/>
                    <a:p>
                      <a:pPr algn="l" rtl="0" fontAlgn="b"/>
                      <a:r>
                        <a:rPr lang="sv-SE" sz="800" b="0" i="1" u="none" strike="noStrike" dirty="0">
                          <a:solidFill>
                            <a:srgbClr val="000000"/>
                          </a:solidFill>
                          <a:effectLst/>
                          <a:latin typeface="Futura Std Book" panose="020B0502020204020303"/>
                        </a:rPr>
                        <a:t>Industri</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2,62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00482288"/>
                  </a:ext>
                </a:extLst>
              </a:tr>
              <a:tr h="174661">
                <a:tc>
                  <a:txBody>
                    <a:bodyPr/>
                    <a:lstStyle/>
                    <a:p>
                      <a:pPr algn="l" rtl="0" fontAlgn="b"/>
                      <a:r>
                        <a:rPr lang="sv-SE" sz="800" b="0" i="1" u="none" strike="noStrike" dirty="0">
                          <a:solidFill>
                            <a:srgbClr val="000000"/>
                          </a:solidFill>
                          <a:effectLst/>
                          <a:latin typeface="Futura Std Book" panose="020B0502020204020303"/>
                        </a:rPr>
                        <a:t>Tjänster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4,63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5,26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20,96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08122375"/>
                  </a:ext>
                </a:extLst>
              </a:tr>
              <a:tr h="174661">
                <a:tc>
                  <a:txBody>
                    <a:bodyPr/>
                    <a:lstStyle/>
                    <a:p>
                      <a:pPr algn="l" rtl="0" fontAlgn="b"/>
                      <a:r>
                        <a:rPr lang="sv-SE" sz="800" b="0" i="1" u="none" strike="noStrike" dirty="0">
                          <a:solidFill>
                            <a:srgbClr val="000000"/>
                          </a:solidFill>
                          <a:effectLst/>
                          <a:latin typeface="Futura Std Book" panose="020B0502020204020303"/>
                        </a:rPr>
                        <a:t>Övrigt*</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0,93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33,24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72719130"/>
                  </a:ext>
                </a:extLst>
              </a:tr>
              <a:tr h="174661">
                <a:tc>
                  <a:txBody>
                    <a:bodyPr/>
                    <a:lstStyle/>
                    <a:p>
                      <a:pPr algn="l" rtl="0" fontAlgn="b"/>
                      <a:r>
                        <a:rPr lang="sv-SE" sz="800" b="0" i="0" u="none" strike="noStrike" dirty="0">
                          <a:solidFill>
                            <a:srgbClr val="000000"/>
                          </a:solidFill>
                          <a:effectLst/>
                          <a:latin typeface="Futura Std Book" panose="020B0502020204020303"/>
                        </a:rPr>
                        <a:t>Offentlig sektor**</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0,11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19,66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63157107"/>
                  </a:ext>
                </a:extLst>
              </a:tr>
              <a:tr h="174661">
                <a:tc>
                  <a:txBody>
                    <a:bodyPr/>
                    <a:lstStyle/>
                    <a:p>
                      <a:pPr algn="l" rtl="0" fontAlgn="b"/>
                      <a:r>
                        <a:rPr lang="sv-SE" sz="800" b="1" i="0" u="none" strike="noStrike" dirty="0">
                          <a:solidFill>
                            <a:srgbClr val="000000"/>
                          </a:solidFill>
                          <a:effectLst/>
                          <a:latin typeface="Futura Std Book" panose="020B0502020204020303"/>
                        </a:rPr>
                        <a:t>Totalt </a:t>
                      </a:r>
                    </a:p>
                  </a:txBody>
                  <a:tcPr marL="5478" marR="5478" marT="5478"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0,33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17,78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32634476"/>
                  </a:ext>
                </a:extLst>
              </a:tr>
            </a:tbl>
          </a:graphicData>
        </a:graphic>
      </p:graphicFrame>
      <p:sp>
        <p:nvSpPr>
          <p:cNvPr id="10" name="Rektangel 9">
            <a:extLst>
              <a:ext uri="{FF2B5EF4-FFF2-40B4-BE49-F238E27FC236}">
                <a16:creationId xmlns:a16="http://schemas.microsoft.com/office/drawing/2014/main" id="{7AE5B7B6-6595-4501-8693-87232A44E5CB}"/>
              </a:ext>
            </a:extLst>
          </p:cNvPr>
          <p:cNvSpPr/>
          <p:nvPr/>
        </p:nvSpPr>
        <p:spPr>
          <a:xfrm>
            <a:off x="6167437" y="6129337"/>
            <a:ext cx="3950783" cy="200055"/>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700" dirty="0"/>
              <a:t>*I övrigt ingår jordbruk, skogsbruk och fiske, byggverksamhet samt okänd näringsgren</a:t>
            </a:r>
          </a:p>
        </p:txBody>
      </p:sp>
      <p:graphicFrame>
        <p:nvGraphicFramePr>
          <p:cNvPr id="13" name="Diagram 12">
            <a:extLst>
              <a:ext uri="{FF2B5EF4-FFF2-40B4-BE49-F238E27FC236}">
                <a16:creationId xmlns:a16="http://schemas.microsoft.com/office/drawing/2014/main" id="{A6205989-2EFD-4BBF-81CB-4FDA760DCB05}"/>
              </a:ext>
            </a:extLst>
          </p:cNvPr>
          <p:cNvGraphicFramePr>
            <a:graphicFrameLocks/>
          </p:cNvGraphicFramePr>
          <p:nvPr>
            <p:extLst>
              <p:ext uri="{D42A27DB-BD31-4B8C-83A1-F6EECF244321}">
                <p14:modId xmlns:p14="http://schemas.microsoft.com/office/powerpoint/2010/main" val="762404577"/>
              </p:ext>
            </p:extLst>
          </p:nvPr>
        </p:nvGraphicFramePr>
        <p:xfrm>
          <a:off x="576262" y="1937459"/>
          <a:ext cx="5448301" cy="38120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22408"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7" y="1945634"/>
            <a:ext cx="4722408" cy="1485844"/>
          </a:xfrm>
        </p:spPr>
        <p:txBody>
          <a:bodyPr/>
          <a:lstStyle/>
          <a:p>
            <a:pPr lvl="4"/>
            <a:r>
              <a:rPr lang="sv-SE" sz="1400" dirty="0"/>
              <a:t>Nyföretagandet ökade med 6 procent i länet under kvartalet och med 11 procent i Västerås. </a:t>
            </a:r>
          </a:p>
          <a:p>
            <a:pPr lvl="4"/>
            <a:r>
              <a:rPr lang="sv-SE" sz="1400" dirty="0"/>
              <a:t>Av länets samtliga nyregistrerade företag var </a:t>
            </a:r>
            <a:br>
              <a:rPr lang="sv-SE" sz="1400" dirty="0"/>
            </a:br>
            <a:r>
              <a:rPr lang="sv-SE" sz="1400" dirty="0"/>
              <a:t>377 av 477 aktiebolag.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7" y="3443269"/>
            <a:ext cx="1864613" cy="276999"/>
          </a:xfrm>
          <a:prstGeom prst="rect">
            <a:avLst/>
          </a:prstGeom>
          <a:noFill/>
        </p:spPr>
        <p:txBody>
          <a:bodyPr wrap="none" rtlCol="0">
            <a:spAutoFit/>
          </a:bodyPr>
          <a:lstStyle/>
          <a:p>
            <a:r>
              <a:rPr lang="sv-SE" sz="1200" b="1" dirty="0">
                <a:latin typeface="+mj-lt"/>
                <a:cs typeface="Arial" panose="020B0604020202020204" pitchFamily="34" charset="0"/>
              </a:rPr>
              <a:t>Nyregistrerade företag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8708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D166C28F-8F18-4358-B890-6DFA8FA53508}"/>
              </a:ext>
            </a:extLst>
          </p:cNvPr>
          <p:cNvGraphicFramePr>
            <a:graphicFrameLocks noGrp="1"/>
          </p:cNvGraphicFramePr>
          <p:nvPr>
            <p:extLst>
              <p:ext uri="{D42A27DB-BD31-4B8C-83A1-F6EECF244321}">
                <p14:modId xmlns:p14="http://schemas.microsoft.com/office/powerpoint/2010/main" val="1255773460"/>
              </p:ext>
            </p:extLst>
          </p:nvPr>
        </p:nvGraphicFramePr>
        <p:xfrm>
          <a:off x="6755217" y="3729793"/>
          <a:ext cx="4722408" cy="2242641"/>
        </p:xfrm>
        <a:graphic>
          <a:graphicData uri="http://schemas.openxmlformats.org/drawingml/2006/table">
            <a:tbl>
              <a:tblPr bandRow="1">
                <a:tableStyleId>{2D5ABB26-0587-4C30-8999-92F81FD0307C}</a:tableStyleId>
              </a:tblPr>
              <a:tblGrid>
                <a:gridCol w="1542572">
                  <a:extLst>
                    <a:ext uri="{9D8B030D-6E8A-4147-A177-3AD203B41FA5}">
                      <a16:colId xmlns:a16="http://schemas.microsoft.com/office/drawing/2014/main" val="3559309660"/>
                    </a:ext>
                  </a:extLst>
                </a:gridCol>
                <a:gridCol w="685095">
                  <a:extLst>
                    <a:ext uri="{9D8B030D-6E8A-4147-A177-3AD203B41FA5}">
                      <a16:colId xmlns:a16="http://schemas.microsoft.com/office/drawing/2014/main" val="3520782427"/>
                    </a:ext>
                  </a:extLst>
                </a:gridCol>
                <a:gridCol w="777235">
                  <a:extLst>
                    <a:ext uri="{9D8B030D-6E8A-4147-A177-3AD203B41FA5}">
                      <a16:colId xmlns:a16="http://schemas.microsoft.com/office/drawing/2014/main" val="370978703"/>
                    </a:ext>
                  </a:extLst>
                </a:gridCol>
                <a:gridCol w="615311">
                  <a:extLst>
                    <a:ext uri="{9D8B030D-6E8A-4147-A177-3AD203B41FA5}">
                      <a16:colId xmlns:a16="http://schemas.microsoft.com/office/drawing/2014/main" val="3860410495"/>
                    </a:ext>
                  </a:extLst>
                </a:gridCol>
                <a:gridCol w="561337">
                  <a:extLst>
                    <a:ext uri="{9D8B030D-6E8A-4147-A177-3AD203B41FA5}">
                      <a16:colId xmlns:a16="http://schemas.microsoft.com/office/drawing/2014/main" val="3038721373"/>
                    </a:ext>
                  </a:extLst>
                </a:gridCol>
                <a:gridCol w="540858">
                  <a:extLst>
                    <a:ext uri="{9D8B030D-6E8A-4147-A177-3AD203B41FA5}">
                      <a16:colId xmlns:a16="http://schemas.microsoft.com/office/drawing/2014/main" val="4118532131"/>
                    </a:ext>
                  </a:extLst>
                </a:gridCol>
              </a:tblGrid>
              <a:tr h="32771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916814556"/>
                  </a:ext>
                </a:extLst>
              </a:tr>
              <a:tr h="34410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97848069"/>
                  </a:ext>
                </a:extLst>
              </a:tr>
              <a:tr h="392706">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22 173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78 766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2215660617"/>
                  </a:ext>
                </a:extLst>
              </a:tr>
              <a:tr h="392706">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11 347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40 498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3771367639"/>
                  </a:ext>
                </a:extLst>
              </a:tr>
              <a:tr h="392706">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1 675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3520091852"/>
                  </a:ext>
                </a:extLst>
              </a:tr>
              <a:tr h="392706">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321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1 125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2366476311"/>
                  </a:ext>
                </a:extLst>
              </a:tr>
            </a:tbl>
          </a:graphicData>
        </a:graphic>
      </p:graphicFrame>
      <p:graphicFrame>
        <p:nvGraphicFramePr>
          <p:cNvPr id="13" name="Diagram 9">
            <a:extLst>
              <a:ext uri="{FF2B5EF4-FFF2-40B4-BE49-F238E27FC236}">
                <a16:creationId xmlns:a16="http://schemas.microsoft.com/office/drawing/2014/main" id="{75809F53-56DC-4361-93D9-47A1A9576061}"/>
              </a:ext>
            </a:extLst>
          </p:cNvPr>
          <p:cNvGraphicFramePr>
            <a:graphicFrameLocks/>
          </p:cNvGraphicFramePr>
          <p:nvPr>
            <p:extLst>
              <p:ext uri="{D42A27DB-BD31-4B8C-83A1-F6EECF244321}">
                <p14:modId xmlns:p14="http://schemas.microsoft.com/office/powerpoint/2010/main" val="3662066277"/>
              </p:ext>
            </p:extLst>
          </p:nvPr>
        </p:nvGraphicFramePr>
        <p:xfrm>
          <a:off x="732408" y="1945634"/>
          <a:ext cx="5874433" cy="36945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2063692"/>
            <a:ext cx="4722412" cy="1363792"/>
          </a:xfrm>
        </p:spPr>
        <p:txBody>
          <a:bodyPr/>
          <a:lstStyle/>
          <a:p>
            <a:pPr lvl="4"/>
            <a:r>
              <a:rPr lang="sv-SE" sz="1400" dirty="0"/>
              <a:t>Konkurserna i Västmanlands län är oförändrade från första kvartalet 2021 men har minskat på helårsbasis med 4 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5"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3" name="Tabell 2">
            <a:extLst>
              <a:ext uri="{FF2B5EF4-FFF2-40B4-BE49-F238E27FC236}">
                <a16:creationId xmlns:a16="http://schemas.microsoft.com/office/drawing/2014/main" id="{59320A02-43A9-4485-A4F5-8FAA310C0A9A}"/>
              </a:ext>
            </a:extLst>
          </p:cNvPr>
          <p:cNvGraphicFramePr>
            <a:graphicFrameLocks noGrp="1"/>
          </p:cNvGraphicFramePr>
          <p:nvPr>
            <p:extLst>
              <p:ext uri="{D42A27DB-BD31-4B8C-83A1-F6EECF244321}">
                <p14:modId xmlns:p14="http://schemas.microsoft.com/office/powerpoint/2010/main" val="2718985699"/>
              </p:ext>
            </p:extLst>
          </p:nvPr>
        </p:nvGraphicFramePr>
        <p:xfrm>
          <a:off x="6755211" y="3705999"/>
          <a:ext cx="4735747" cy="2266433"/>
        </p:xfrm>
        <a:graphic>
          <a:graphicData uri="http://schemas.openxmlformats.org/drawingml/2006/table">
            <a:tbl>
              <a:tblPr bandRow="1">
                <a:tableStyleId>{2D5ABB26-0587-4C30-8999-92F81FD0307C}</a:tableStyleId>
              </a:tblPr>
              <a:tblGrid>
                <a:gridCol w="1546930">
                  <a:extLst>
                    <a:ext uri="{9D8B030D-6E8A-4147-A177-3AD203B41FA5}">
                      <a16:colId xmlns:a16="http://schemas.microsoft.com/office/drawing/2014/main" val="113169261"/>
                    </a:ext>
                  </a:extLst>
                </a:gridCol>
                <a:gridCol w="687030">
                  <a:extLst>
                    <a:ext uri="{9D8B030D-6E8A-4147-A177-3AD203B41FA5}">
                      <a16:colId xmlns:a16="http://schemas.microsoft.com/office/drawing/2014/main" val="998224675"/>
                    </a:ext>
                  </a:extLst>
                </a:gridCol>
                <a:gridCol w="779431">
                  <a:extLst>
                    <a:ext uri="{9D8B030D-6E8A-4147-A177-3AD203B41FA5}">
                      <a16:colId xmlns:a16="http://schemas.microsoft.com/office/drawing/2014/main" val="566560668"/>
                    </a:ext>
                  </a:extLst>
                </a:gridCol>
                <a:gridCol w="617049">
                  <a:extLst>
                    <a:ext uri="{9D8B030D-6E8A-4147-A177-3AD203B41FA5}">
                      <a16:colId xmlns:a16="http://schemas.microsoft.com/office/drawing/2014/main" val="441605132"/>
                    </a:ext>
                  </a:extLst>
                </a:gridCol>
                <a:gridCol w="562922">
                  <a:extLst>
                    <a:ext uri="{9D8B030D-6E8A-4147-A177-3AD203B41FA5}">
                      <a16:colId xmlns:a16="http://schemas.microsoft.com/office/drawing/2014/main" val="4138397488"/>
                    </a:ext>
                  </a:extLst>
                </a:gridCol>
                <a:gridCol w="542385">
                  <a:extLst>
                    <a:ext uri="{9D8B030D-6E8A-4147-A177-3AD203B41FA5}">
                      <a16:colId xmlns:a16="http://schemas.microsoft.com/office/drawing/2014/main" val="3471966931"/>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1135297774"/>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97791784"/>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1 639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6 789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09381292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868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2560531061"/>
                  </a:ext>
                </a:extLst>
              </a:tr>
              <a:tr h="396872">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788615443"/>
                  </a:ext>
                </a:extLst>
              </a:tr>
              <a:tr h="396872">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1479351613"/>
                  </a:ext>
                </a:extLst>
              </a:tr>
            </a:tbl>
          </a:graphicData>
        </a:graphic>
      </p:graphicFrame>
      <p:graphicFrame>
        <p:nvGraphicFramePr>
          <p:cNvPr id="12" name="Diagram 9">
            <a:extLst>
              <a:ext uri="{FF2B5EF4-FFF2-40B4-BE49-F238E27FC236}">
                <a16:creationId xmlns:a16="http://schemas.microsoft.com/office/drawing/2014/main" id="{9722B6F1-82C3-4F9C-9D3E-9342A5B664C2}"/>
              </a:ext>
            </a:extLst>
          </p:cNvPr>
          <p:cNvGraphicFramePr>
            <a:graphicFrameLocks/>
          </p:cNvGraphicFramePr>
          <p:nvPr>
            <p:extLst>
              <p:ext uri="{D42A27DB-BD31-4B8C-83A1-F6EECF244321}">
                <p14:modId xmlns:p14="http://schemas.microsoft.com/office/powerpoint/2010/main" val="2669351570"/>
              </p:ext>
            </p:extLst>
          </p:nvPr>
        </p:nvGraphicFramePr>
        <p:xfrm>
          <a:off x="732404" y="1949297"/>
          <a:ext cx="5924769" cy="391541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2008262"/>
            <a:ext cx="4722411" cy="1429624"/>
          </a:xfrm>
        </p:spPr>
        <p:txBody>
          <a:bodyPr/>
          <a:lstStyle/>
          <a:p>
            <a:pPr lvl="4"/>
            <a:r>
              <a:rPr lang="sv-SE" sz="1400" dirty="0"/>
              <a:t>Sysselsättningen minskade med 3,7 procent eller </a:t>
            </a:r>
            <a:br>
              <a:rPr lang="sv-SE" sz="1400" dirty="0"/>
            </a:br>
            <a:r>
              <a:rPr lang="sv-SE" sz="1400" dirty="0"/>
              <a:t>4 600 personer i Västmanland under kvartalet.</a:t>
            </a:r>
          </a:p>
          <a:p>
            <a:pPr lvl="4"/>
            <a:r>
              <a:rPr lang="sv-SE" sz="1400" dirty="0"/>
              <a:t>Sysselsättningen minskade mest inom Finansiell verksamhet, företagstjänster.</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2012 kv1</a:t>
            </a:r>
            <a:endParaRPr lang="sv-SE" sz="1400" dirty="0"/>
          </a:p>
        </p:txBody>
      </p:sp>
      <p:graphicFrame>
        <p:nvGraphicFramePr>
          <p:cNvPr id="17" name="Tabell 16">
            <a:extLst>
              <a:ext uri="{FF2B5EF4-FFF2-40B4-BE49-F238E27FC236}">
                <a16:creationId xmlns:a16="http://schemas.microsoft.com/office/drawing/2014/main" id="{ABD87D62-237E-43CB-9087-319DFFAD5A42}"/>
              </a:ext>
            </a:extLst>
          </p:cNvPr>
          <p:cNvGraphicFramePr>
            <a:graphicFrameLocks noGrp="1"/>
          </p:cNvGraphicFramePr>
          <p:nvPr>
            <p:extLst>
              <p:ext uri="{D42A27DB-BD31-4B8C-83A1-F6EECF244321}">
                <p14:modId xmlns:p14="http://schemas.microsoft.com/office/powerpoint/2010/main" val="3847605581"/>
              </p:ext>
            </p:extLst>
          </p:nvPr>
        </p:nvGraphicFramePr>
        <p:xfrm>
          <a:off x="6755214" y="3726940"/>
          <a:ext cx="4722411" cy="22454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401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7249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5 075 700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154 300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3,1 </a:t>
                      </a:r>
                    </a:p>
                  </a:txBody>
                  <a:tcPr marL="9525" marR="9525" marT="9525" marB="0" anchor="ctr"/>
                </a:tc>
                <a:extLst>
                  <a:ext uri="{0D108BD9-81ED-4DB2-BD59-A6C34878D82A}">
                    <a16:rowId xmlns:a16="http://schemas.microsoft.com/office/drawing/2014/main" val="1544414373"/>
                  </a:ext>
                </a:extLst>
              </a:tr>
              <a:tr h="47249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2 342 900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4,2 </a:t>
                      </a:r>
                    </a:p>
                  </a:txBody>
                  <a:tcPr marL="9525" marR="9525" marT="9525" marB="0" anchor="ctr"/>
                </a:tc>
                <a:extLst>
                  <a:ext uri="{0D108BD9-81ED-4DB2-BD59-A6C34878D82A}">
                    <a16:rowId xmlns:a16="http://schemas.microsoft.com/office/drawing/2014/main" val="4178915708"/>
                  </a:ext>
                </a:extLst>
              </a:tr>
              <a:tr h="472490">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118 500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-4 600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-3,7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-2,8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2" name="Diagram 9">
            <a:extLst>
              <a:ext uri="{FF2B5EF4-FFF2-40B4-BE49-F238E27FC236}">
                <a16:creationId xmlns:a16="http://schemas.microsoft.com/office/drawing/2014/main" id="{2BA6F5B1-8FFB-4A4D-B038-ABAD3AEC94D0}"/>
              </a:ext>
            </a:extLst>
          </p:cNvPr>
          <p:cNvGraphicFramePr>
            <a:graphicFrameLocks/>
          </p:cNvGraphicFramePr>
          <p:nvPr>
            <p:extLst>
              <p:ext uri="{D42A27DB-BD31-4B8C-83A1-F6EECF244321}">
                <p14:modId xmlns:p14="http://schemas.microsoft.com/office/powerpoint/2010/main" val="3467291626"/>
              </p:ext>
            </p:extLst>
          </p:nvPr>
        </p:nvGraphicFramePr>
        <p:xfrm>
          <a:off x="732406" y="1943260"/>
          <a:ext cx="5856401" cy="382906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3446554527"/>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20 100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därav </a:t>
                      </a: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15 000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-14,8</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a:t>
                      </a:r>
                      <a:r>
                        <a:rPr lang="sv-SE" sz="800"/>
                        <a:t>och restaurang</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16 900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2 300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10,3</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12 000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11,1</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20 500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-12,0</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118 100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endParaRPr lang="sv-SE" sz="800" dirty="0"/>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118 500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-4 600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-3,7</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2594805642"/>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 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-1 år (%)</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32 000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15 700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13 700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34,3</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-24,5</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14 100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15,6</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-13,1</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118 100</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-4 500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118 500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-4 600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08304"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7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958351"/>
            <a:ext cx="4725917" cy="1470648"/>
          </a:xfrm>
        </p:spPr>
        <p:txBody>
          <a:bodyPr/>
          <a:lstStyle/>
          <a:p>
            <a:pPr lvl="4"/>
            <a:r>
              <a:rPr lang="sv-SE" sz="1400" dirty="0"/>
              <a:t>De lediga jobben ökar med 42 procent under kvartalet. </a:t>
            </a:r>
          </a:p>
          <a:p>
            <a:pPr lvl="4"/>
            <a:r>
              <a:rPr lang="sv-SE" sz="1400" dirty="0"/>
              <a:t>Största ökningen ses inom Information &amp; kommunikation och Handel.</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2012 kv1</a:t>
            </a:r>
            <a:endParaRPr lang="sv-SE" sz="1400" dirty="0"/>
          </a:p>
        </p:txBody>
      </p:sp>
      <p:graphicFrame>
        <p:nvGraphicFramePr>
          <p:cNvPr id="3" name="Tabell 2">
            <a:extLst>
              <a:ext uri="{FF2B5EF4-FFF2-40B4-BE49-F238E27FC236}">
                <a16:creationId xmlns:a16="http://schemas.microsoft.com/office/drawing/2014/main" id="{3C5F2389-BD88-47EA-A712-36877B683425}"/>
              </a:ext>
            </a:extLst>
          </p:cNvPr>
          <p:cNvGraphicFramePr>
            <a:graphicFrameLocks noGrp="1"/>
          </p:cNvGraphicFramePr>
          <p:nvPr>
            <p:extLst>
              <p:ext uri="{D42A27DB-BD31-4B8C-83A1-F6EECF244321}">
                <p14:modId xmlns:p14="http://schemas.microsoft.com/office/powerpoint/2010/main" val="3454808742"/>
              </p:ext>
            </p:extLst>
          </p:nvPr>
        </p:nvGraphicFramePr>
        <p:xfrm>
          <a:off x="6744445" y="3721044"/>
          <a:ext cx="4746513" cy="2251389"/>
        </p:xfrm>
        <a:graphic>
          <a:graphicData uri="http://schemas.openxmlformats.org/drawingml/2006/table">
            <a:tbl>
              <a:tblPr bandRow="1">
                <a:tableStyleId>{2D5ABB26-0587-4C30-8999-92F81FD0307C}</a:tableStyleId>
              </a:tblPr>
              <a:tblGrid>
                <a:gridCol w="1550446">
                  <a:extLst>
                    <a:ext uri="{9D8B030D-6E8A-4147-A177-3AD203B41FA5}">
                      <a16:colId xmlns:a16="http://schemas.microsoft.com/office/drawing/2014/main" val="1622713445"/>
                    </a:ext>
                  </a:extLst>
                </a:gridCol>
                <a:gridCol w="688592">
                  <a:extLst>
                    <a:ext uri="{9D8B030D-6E8A-4147-A177-3AD203B41FA5}">
                      <a16:colId xmlns:a16="http://schemas.microsoft.com/office/drawing/2014/main" val="2280961563"/>
                    </a:ext>
                  </a:extLst>
                </a:gridCol>
                <a:gridCol w="626104">
                  <a:extLst>
                    <a:ext uri="{9D8B030D-6E8A-4147-A177-3AD203B41FA5}">
                      <a16:colId xmlns:a16="http://schemas.microsoft.com/office/drawing/2014/main" val="4183886420"/>
                    </a:ext>
                  </a:extLst>
                </a:gridCol>
                <a:gridCol w="617549">
                  <a:extLst>
                    <a:ext uri="{9D8B030D-6E8A-4147-A177-3AD203B41FA5}">
                      <a16:colId xmlns:a16="http://schemas.microsoft.com/office/drawing/2014/main" val="2368053488"/>
                    </a:ext>
                  </a:extLst>
                </a:gridCol>
                <a:gridCol w="720204">
                  <a:extLst>
                    <a:ext uri="{9D8B030D-6E8A-4147-A177-3AD203B41FA5}">
                      <a16:colId xmlns:a16="http://schemas.microsoft.com/office/drawing/2014/main" val="2485503196"/>
                    </a:ext>
                  </a:extLst>
                </a:gridCol>
                <a:gridCol w="543618">
                  <a:extLst>
                    <a:ext uri="{9D8B030D-6E8A-4147-A177-3AD203B41FA5}">
                      <a16:colId xmlns:a16="http://schemas.microsoft.com/office/drawing/2014/main" val="2334919036"/>
                    </a:ext>
                  </a:extLst>
                </a:gridCol>
              </a:tblGrid>
              <a:tr h="32899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94627478"/>
                  </a:ext>
                </a:extLst>
              </a:tr>
              <a:tr h="345444">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04004868"/>
                  </a:ext>
                </a:extLst>
              </a:tr>
              <a:tr h="39423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504 855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1 515 957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3600334354"/>
                  </a:ext>
                </a:extLst>
              </a:tr>
              <a:tr h="39423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235 620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713 937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1079578640"/>
                  </a:ext>
                </a:extLst>
              </a:tr>
              <a:tr h="394238">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12 773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36 524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745970331"/>
                  </a:ext>
                </a:extLst>
              </a:tr>
              <a:tr h="394238">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7 616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22 736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1596345457"/>
                  </a:ext>
                </a:extLst>
              </a:tr>
            </a:tbl>
          </a:graphicData>
        </a:graphic>
      </p:graphicFrame>
      <p:graphicFrame>
        <p:nvGraphicFramePr>
          <p:cNvPr id="12" name="Diagram 11">
            <a:extLst>
              <a:ext uri="{FF2B5EF4-FFF2-40B4-BE49-F238E27FC236}">
                <a16:creationId xmlns:a16="http://schemas.microsoft.com/office/drawing/2014/main" id="{B2AEB304-B825-438A-9E54-5DB59AFC6E08}"/>
              </a:ext>
            </a:extLst>
          </p:cNvPr>
          <p:cNvGraphicFramePr>
            <a:graphicFrameLocks/>
          </p:cNvGraphicFramePr>
          <p:nvPr>
            <p:extLst>
              <p:ext uri="{D42A27DB-BD31-4B8C-83A1-F6EECF244321}">
                <p14:modId xmlns:p14="http://schemas.microsoft.com/office/powerpoint/2010/main" val="961744601"/>
              </p:ext>
            </p:extLst>
          </p:nvPr>
        </p:nvGraphicFramePr>
        <p:xfrm>
          <a:off x="721637" y="1958351"/>
          <a:ext cx="5884262" cy="38819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5305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5" y="1888620"/>
            <a:ext cx="4684940" cy="1553813"/>
          </a:xfrm>
        </p:spPr>
        <p:txBody>
          <a:bodyPr/>
          <a:lstStyle/>
          <a:p>
            <a:pPr lvl="4"/>
            <a:r>
              <a:rPr lang="sv-SE" sz="1400" dirty="0"/>
              <a:t>Antal varslade minskade med </a:t>
            </a:r>
            <a:br>
              <a:rPr lang="sv-SE" sz="1400" dirty="0"/>
            </a:br>
            <a:r>
              <a:rPr lang="sv-SE" sz="1400" dirty="0"/>
              <a:t>88 procent i länet under kvartalet och minskade med 84 procent i Västerås.</a:t>
            </a:r>
          </a:p>
          <a:p>
            <a:pPr lvl="4"/>
            <a:r>
              <a:rPr lang="sv-SE" sz="1400" dirty="0"/>
              <a:t>På helårsbasis har antalet personer berörda av varsel minskat med 72 procent.</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456339"/>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2012 kv1</a:t>
            </a:r>
            <a:endParaRPr lang="sv-SE" sz="1400" dirty="0"/>
          </a:p>
        </p:txBody>
      </p:sp>
      <p:graphicFrame>
        <p:nvGraphicFramePr>
          <p:cNvPr id="4" name="Tabell 3">
            <a:extLst>
              <a:ext uri="{FF2B5EF4-FFF2-40B4-BE49-F238E27FC236}">
                <a16:creationId xmlns:a16="http://schemas.microsoft.com/office/drawing/2014/main" id="{CD05D20C-1D1C-48D5-8257-675B7279E2AF}"/>
              </a:ext>
            </a:extLst>
          </p:cNvPr>
          <p:cNvGraphicFramePr>
            <a:graphicFrameLocks noGrp="1"/>
          </p:cNvGraphicFramePr>
          <p:nvPr>
            <p:extLst>
              <p:ext uri="{D42A27DB-BD31-4B8C-83A1-F6EECF244321}">
                <p14:modId xmlns:p14="http://schemas.microsoft.com/office/powerpoint/2010/main" val="2049851546"/>
              </p:ext>
            </p:extLst>
          </p:nvPr>
        </p:nvGraphicFramePr>
        <p:xfrm>
          <a:off x="6792685" y="3715991"/>
          <a:ext cx="4684938" cy="2256440"/>
        </p:xfrm>
        <a:graphic>
          <a:graphicData uri="http://schemas.openxmlformats.org/drawingml/2006/table">
            <a:tbl>
              <a:tblPr bandRow="1">
                <a:tableStyleId>{2D5ABB26-0587-4C30-8999-92F81FD0307C}</a:tableStyleId>
              </a:tblPr>
              <a:tblGrid>
                <a:gridCol w="1530333">
                  <a:extLst>
                    <a:ext uri="{9D8B030D-6E8A-4147-A177-3AD203B41FA5}">
                      <a16:colId xmlns:a16="http://schemas.microsoft.com/office/drawing/2014/main" val="3949827425"/>
                    </a:ext>
                  </a:extLst>
                </a:gridCol>
                <a:gridCol w="679659">
                  <a:extLst>
                    <a:ext uri="{9D8B030D-6E8A-4147-A177-3AD203B41FA5}">
                      <a16:colId xmlns:a16="http://schemas.microsoft.com/office/drawing/2014/main" val="4202303683"/>
                    </a:ext>
                  </a:extLst>
                </a:gridCol>
                <a:gridCol w="771068">
                  <a:extLst>
                    <a:ext uri="{9D8B030D-6E8A-4147-A177-3AD203B41FA5}">
                      <a16:colId xmlns:a16="http://schemas.microsoft.com/office/drawing/2014/main" val="873687594"/>
                    </a:ext>
                  </a:extLst>
                </a:gridCol>
                <a:gridCol w="610429">
                  <a:extLst>
                    <a:ext uri="{9D8B030D-6E8A-4147-A177-3AD203B41FA5}">
                      <a16:colId xmlns:a16="http://schemas.microsoft.com/office/drawing/2014/main" val="1022405617"/>
                    </a:ext>
                  </a:extLst>
                </a:gridCol>
                <a:gridCol w="556883">
                  <a:extLst>
                    <a:ext uri="{9D8B030D-6E8A-4147-A177-3AD203B41FA5}">
                      <a16:colId xmlns:a16="http://schemas.microsoft.com/office/drawing/2014/main" val="857344853"/>
                    </a:ext>
                  </a:extLst>
                </a:gridCol>
                <a:gridCol w="536566">
                  <a:extLst>
                    <a:ext uri="{9D8B030D-6E8A-4147-A177-3AD203B41FA5}">
                      <a16:colId xmlns:a16="http://schemas.microsoft.com/office/drawing/2014/main" val="2133774834"/>
                    </a:ext>
                  </a:extLst>
                </a:gridCol>
              </a:tblGrid>
              <a:tr h="32973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511307365"/>
                  </a:ext>
                </a:extLst>
              </a:tr>
              <a:tr h="34622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2573050683"/>
                  </a:ext>
                </a:extLst>
              </a:tr>
              <a:tr h="39512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5 091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23 825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717264148"/>
                  </a:ext>
                </a:extLst>
              </a:tr>
              <a:tr h="39512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3 220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14 281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985392776"/>
                  </a:ext>
                </a:extLst>
              </a:tr>
              <a:tr h="395122">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457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-72</a:t>
                      </a:r>
                    </a:p>
                  </a:txBody>
                  <a:tcPr marL="9525" marR="9525" marT="9525" marB="0" anchor="ctr"/>
                </a:tc>
                <a:extLst>
                  <a:ext uri="{0D108BD9-81ED-4DB2-BD59-A6C34878D82A}">
                    <a16:rowId xmlns:a16="http://schemas.microsoft.com/office/drawing/2014/main" val="653708567"/>
                  </a:ext>
                </a:extLst>
              </a:tr>
              <a:tr h="395122">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-65</a:t>
                      </a:r>
                    </a:p>
                  </a:txBody>
                  <a:tcPr marL="9525" marR="9525" marT="9525" marB="0" anchor="ctr"/>
                </a:tc>
                <a:extLst>
                  <a:ext uri="{0D108BD9-81ED-4DB2-BD59-A6C34878D82A}">
                    <a16:rowId xmlns:a16="http://schemas.microsoft.com/office/drawing/2014/main" val="521219802"/>
                  </a:ext>
                </a:extLst>
              </a:tr>
            </a:tbl>
          </a:graphicData>
        </a:graphic>
      </p:graphicFrame>
      <p:graphicFrame>
        <p:nvGraphicFramePr>
          <p:cNvPr id="13" name="Diagram 5">
            <a:extLst>
              <a:ext uri="{FF2B5EF4-FFF2-40B4-BE49-F238E27FC236}">
                <a16:creationId xmlns:a16="http://schemas.microsoft.com/office/drawing/2014/main" id="{6472EF6B-104B-47B4-8849-68187D1055AE}"/>
              </a:ext>
            </a:extLst>
          </p:cNvPr>
          <p:cNvGraphicFramePr>
            <a:graphicFrameLocks/>
          </p:cNvGraphicFramePr>
          <p:nvPr>
            <p:extLst>
              <p:ext uri="{D42A27DB-BD31-4B8C-83A1-F6EECF244321}">
                <p14:modId xmlns:p14="http://schemas.microsoft.com/office/powerpoint/2010/main" val="3721696307"/>
              </p:ext>
            </p:extLst>
          </p:nvPr>
        </p:nvGraphicFramePr>
        <p:xfrm>
          <a:off x="721639" y="1948782"/>
          <a:ext cx="5926988" cy="37427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4317" y="1977519"/>
            <a:ext cx="4667523" cy="1461764"/>
          </a:xfrm>
        </p:spPr>
        <p:txBody>
          <a:bodyPr/>
          <a:lstStyle/>
          <a:p>
            <a:pPr lvl="4"/>
            <a:r>
              <a:rPr lang="sv-SE" sz="1400" dirty="0"/>
              <a:t>Arbetslösheten minskade med nästan </a:t>
            </a:r>
            <a:br>
              <a:rPr lang="sv-SE" sz="1400" dirty="0"/>
            </a:br>
            <a:r>
              <a:rPr lang="sv-SE" sz="1400" dirty="0"/>
              <a:t>1,3 procentenheter i länet under kvartalet.</a:t>
            </a:r>
          </a:p>
          <a:p>
            <a:pPr lvl="4"/>
            <a:r>
              <a:rPr lang="sv-SE" sz="1400" dirty="0"/>
              <a:t>Skinnskattebergs kommun stod för länets lägsta arbetslöshet (4,6%). </a:t>
            </a:r>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72510" y="1251275"/>
            <a:ext cx="4983846"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4" name="Tabell 3">
            <a:extLst>
              <a:ext uri="{FF2B5EF4-FFF2-40B4-BE49-F238E27FC236}">
                <a16:creationId xmlns:a16="http://schemas.microsoft.com/office/drawing/2014/main" id="{01650FC8-A5E0-4E6A-92CD-FC7216A814F2}"/>
              </a:ext>
            </a:extLst>
          </p:cNvPr>
          <p:cNvGraphicFramePr>
            <a:graphicFrameLocks noGrp="1"/>
          </p:cNvGraphicFramePr>
          <p:nvPr>
            <p:extLst>
              <p:ext uri="{D42A27DB-BD31-4B8C-83A1-F6EECF244321}">
                <p14:modId xmlns:p14="http://schemas.microsoft.com/office/powerpoint/2010/main" val="633684730"/>
              </p:ext>
            </p:extLst>
          </p:nvPr>
        </p:nvGraphicFramePr>
        <p:xfrm>
          <a:off x="6810101" y="3726566"/>
          <a:ext cx="4660267" cy="2153534"/>
        </p:xfrm>
        <a:graphic>
          <a:graphicData uri="http://schemas.openxmlformats.org/drawingml/2006/table">
            <a:tbl>
              <a:tblPr bandRow="1">
                <a:tableStyleId>{2D5ABB26-0587-4C30-8999-92F81FD0307C}</a:tableStyleId>
              </a:tblPr>
              <a:tblGrid>
                <a:gridCol w="1522274">
                  <a:extLst>
                    <a:ext uri="{9D8B030D-6E8A-4147-A177-3AD203B41FA5}">
                      <a16:colId xmlns:a16="http://schemas.microsoft.com/office/drawing/2014/main" val="167700603"/>
                    </a:ext>
                  </a:extLst>
                </a:gridCol>
                <a:gridCol w="676080">
                  <a:extLst>
                    <a:ext uri="{9D8B030D-6E8A-4147-A177-3AD203B41FA5}">
                      <a16:colId xmlns:a16="http://schemas.microsoft.com/office/drawing/2014/main" val="732712714"/>
                    </a:ext>
                  </a:extLst>
                </a:gridCol>
                <a:gridCol w="767008">
                  <a:extLst>
                    <a:ext uri="{9D8B030D-6E8A-4147-A177-3AD203B41FA5}">
                      <a16:colId xmlns:a16="http://schemas.microsoft.com/office/drawing/2014/main" val="2903009341"/>
                    </a:ext>
                  </a:extLst>
                </a:gridCol>
                <a:gridCol w="607214">
                  <a:extLst>
                    <a:ext uri="{9D8B030D-6E8A-4147-A177-3AD203B41FA5}">
                      <a16:colId xmlns:a16="http://schemas.microsoft.com/office/drawing/2014/main" val="3248358379"/>
                    </a:ext>
                  </a:extLst>
                </a:gridCol>
                <a:gridCol w="553950">
                  <a:extLst>
                    <a:ext uri="{9D8B030D-6E8A-4147-A177-3AD203B41FA5}">
                      <a16:colId xmlns:a16="http://schemas.microsoft.com/office/drawing/2014/main" val="256329306"/>
                    </a:ext>
                  </a:extLst>
                </a:gridCol>
                <a:gridCol w="533741">
                  <a:extLst>
                    <a:ext uri="{9D8B030D-6E8A-4147-A177-3AD203B41FA5}">
                      <a16:colId xmlns:a16="http://schemas.microsoft.com/office/drawing/2014/main" val="4035758589"/>
                    </a:ext>
                  </a:extLst>
                </a:gridCol>
              </a:tblGrid>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u="none" strike="noStrike" kern="1200">
                          <a:solidFill>
                            <a:schemeClr val="tx1"/>
                          </a:solidFill>
                          <a:effectLst/>
                          <a:latin typeface="+mn-lt"/>
                          <a:ea typeface="+mn-ea"/>
                          <a:cs typeface="+mn-cs"/>
                        </a:rPr>
                        <a:t>Antal</a:t>
                      </a:r>
                    </a:p>
                  </a:txBody>
                  <a:tcPr marL="9525" marR="9525" marT="9525" marB="0" anchor="b"/>
                </a:tc>
                <a:tc>
                  <a:txBody>
                    <a:bodyPr/>
                    <a:lstStyle/>
                    <a:p>
                      <a:pPr algn="ctr" fontAlgn="b"/>
                      <a:r>
                        <a:rPr lang="sv-SE" sz="800" u="none" strike="noStrike" kern="1200">
                          <a:solidFill>
                            <a:schemeClr val="tx1"/>
                          </a:solidFill>
                          <a:effectLst/>
                          <a:latin typeface="+mn-lt"/>
                          <a:ea typeface="+mn-ea"/>
                          <a:cs typeface="+mn-cs"/>
                        </a:rPr>
                        <a:t>Förändring</a:t>
                      </a:r>
                    </a:p>
                  </a:txBody>
                  <a:tcPr marL="9525" marR="9525" marT="9525" marB="0" anchor="b"/>
                </a:tc>
                <a:tc gridSpan="3">
                  <a:txBody>
                    <a:bodyPr/>
                    <a:lstStyle/>
                    <a:p>
                      <a:pPr algn="ctr" fontAlgn="b"/>
                      <a:r>
                        <a:rPr lang="sv-SE" sz="800" u="none" strike="noStrike" kern="1200" dirty="0">
                          <a:solidFill>
                            <a:schemeClr val="tx1"/>
                          </a:solidFill>
                          <a:effectLst/>
                          <a:latin typeface="+mn-lt"/>
                          <a:ea typeface="+mn-ea"/>
                          <a:cs typeface="+mn-cs"/>
                        </a:rPr>
                        <a:t>Arbetslösa i förh. till befolkningen, 15-74 år (%)</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1762946797"/>
                  </a:ext>
                </a:extLst>
              </a:tr>
              <a:tr h="32803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27908560"/>
                  </a:ext>
                </a:extLst>
              </a:tr>
              <a:tr h="374367">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362 661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-89 746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922288001"/>
                  </a:ext>
                </a:extLst>
              </a:tr>
              <a:tr h="374367">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170 675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-38 712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2112833039"/>
                  </a:ext>
                </a:extLst>
              </a:tr>
              <a:tr h="374367">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11 893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-2 505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6,0</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6,2</a:t>
                      </a:r>
                    </a:p>
                  </a:txBody>
                  <a:tcPr marL="9525" marR="9525" marT="9525" marB="0" anchor="ctr"/>
                </a:tc>
                <a:extLst>
                  <a:ext uri="{0D108BD9-81ED-4DB2-BD59-A6C34878D82A}">
                    <a16:rowId xmlns:a16="http://schemas.microsoft.com/office/drawing/2014/main" val="2171270188"/>
                  </a:ext>
                </a:extLst>
              </a:tr>
              <a:tr h="374367">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7 059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-1 437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7,5</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6,1</a:t>
                      </a:r>
                    </a:p>
                  </a:txBody>
                  <a:tcPr marL="9525" marR="9525" marT="9525" marB="0" anchor="ctr"/>
                </a:tc>
                <a:extLst>
                  <a:ext uri="{0D108BD9-81ED-4DB2-BD59-A6C34878D82A}">
                    <a16:rowId xmlns:a16="http://schemas.microsoft.com/office/drawing/2014/main" val="2628132735"/>
                  </a:ext>
                </a:extLst>
              </a:tr>
            </a:tbl>
          </a:graphicData>
        </a:graphic>
      </p:graphicFrame>
      <p:graphicFrame>
        <p:nvGraphicFramePr>
          <p:cNvPr id="13" name="Diagram 5">
            <a:extLst>
              <a:ext uri="{FF2B5EF4-FFF2-40B4-BE49-F238E27FC236}">
                <a16:creationId xmlns:a16="http://schemas.microsoft.com/office/drawing/2014/main" id="{5C6D4C37-EE83-4372-AAD2-EF27A188F3D6}"/>
              </a:ext>
            </a:extLst>
          </p:cNvPr>
          <p:cNvGraphicFramePr>
            <a:graphicFrameLocks/>
          </p:cNvGraphicFramePr>
          <p:nvPr>
            <p:extLst>
              <p:ext uri="{D42A27DB-BD31-4B8C-83A1-F6EECF244321}">
                <p14:modId xmlns:p14="http://schemas.microsoft.com/office/powerpoint/2010/main" val="2914820674"/>
              </p:ext>
            </p:extLst>
          </p:nvPr>
        </p:nvGraphicFramePr>
        <p:xfrm>
          <a:off x="721630" y="1774495"/>
          <a:ext cx="5922352" cy="402380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4092414152"/>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41602">
                  <a:extLst>
                    <a:ext uri="{9D8B030D-6E8A-4147-A177-3AD203B41FA5}">
                      <a16:colId xmlns:a16="http://schemas.microsoft.com/office/drawing/2014/main" val="452260278"/>
                    </a:ext>
                  </a:extLst>
                </a:gridCol>
                <a:gridCol w="192675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dirty="0">
                          <a:solidFill>
                            <a:schemeClr val="bg1"/>
                          </a:solidFill>
                        </a:rPr>
                        <a:t>Västmanlands 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4 339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-1 805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-29,4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-27,2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1 325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-1 255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-25,7</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-45,1</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7 555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22,8</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1 056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-14,0</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11 893</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-2 505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-17,4</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3447254292"/>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60651">
                  <a:extLst>
                    <a:ext uri="{9D8B030D-6E8A-4147-A177-3AD203B41FA5}">
                      <a16:colId xmlns:a16="http://schemas.microsoft.com/office/drawing/2014/main" val="3172541576"/>
                    </a:ext>
                  </a:extLst>
                </a:gridCol>
                <a:gridCol w="1924487">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1" dirty="0">
                          <a:solidFill>
                            <a:schemeClr val="bg1"/>
                          </a:solidFill>
                        </a:rPr>
                        <a:t>Antal                                     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1"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Västerås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2 555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-1 178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-31,6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-28,2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791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-857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-30,8</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251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-51,0</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4 504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47,2</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597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7 059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-1 437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6,6</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39" y="1854436"/>
            <a:ext cx="4725925" cy="1565999"/>
          </a:xfrm>
        </p:spPr>
        <p:txBody>
          <a:bodyPr/>
          <a:lstStyle/>
          <a:p>
            <a:pPr lvl="4"/>
            <a:r>
              <a:rPr lang="sv-SE" sz="1400" dirty="0"/>
              <a:t>Antalet invånare ökade med 0,6 procent eller </a:t>
            </a:r>
            <a:br>
              <a:rPr lang="sv-SE" sz="1400" dirty="0"/>
            </a:br>
            <a:r>
              <a:rPr lang="sv-SE" sz="1400" dirty="0"/>
              <a:t>1 800 personer i länet och 0,9 procent i Västerås kommun jämfört med motsvarande kvartal 2021.</a:t>
            </a:r>
          </a:p>
          <a:p>
            <a:pPr lvl="4"/>
            <a:r>
              <a:rPr lang="sv-SE" sz="1400" dirty="0"/>
              <a:t>Över tid har Västerås haft en starkare befolkningstillväxt än landet som helhet.</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2631167"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2012 kv1</a:t>
            </a:r>
            <a:endParaRPr lang="sv-SE" sz="1400" dirty="0"/>
          </a:p>
        </p:txBody>
      </p:sp>
      <p:graphicFrame>
        <p:nvGraphicFramePr>
          <p:cNvPr id="3" name="Tabell 2">
            <a:extLst>
              <a:ext uri="{FF2B5EF4-FFF2-40B4-BE49-F238E27FC236}">
                <a16:creationId xmlns:a16="http://schemas.microsoft.com/office/drawing/2014/main" id="{06B92B46-C8BF-4204-884C-0B0415EE408E}"/>
              </a:ext>
            </a:extLst>
          </p:cNvPr>
          <p:cNvGraphicFramePr>
            <a:graphicFrameLocks noGrp="1"/>
          </p:cNvGraphicFramePr>
          <p:nvPr>
            <p:extLst>
              <p:ext uri="{D42A27DB-BD31-4B8C-83A1-F6EECF244321}">
                <p14:modId xmlns:p14="http://schemas.microsoft.com/office/powerpoint/2010/main" val="1358314807"/>
              </p:ext>
            </p:extLst>
          </p:nvPr>
        </p:nvGraphicFramePr>
        <p:xfrm>
          <a:off x="6744440" y="3714564"/>
          <a:ext cx="4725924" cy="2165538"/>
        </p:xfrm>
        <a:graphic>
          <a:graphicData uri="http://schemas.openxmlformats.org/drawingml/2006/table">
            <a:tbl>
              <a:tblPr bandRow="1">
                <a:tableStyleId>{2D5ABB26-0587-4C30-8999-92F81FD0307C}</a:tableStyleId>
              </a:tblPr>
              <a:tblGrid>
                <a:gridCol w="1736000">
                  <a:extLst>
                    <a:ext uri="{9D8B030D-6E8A-4147-A177-3AD203B41FA5}">
                      <a16:colId xmlns:a16="http://schemas.microsoft.com/office/drawing/2014/main" val="1377391958"/>
                    </a:ext>
                  </a:extLst>
                </a:gridCol>
                <a:gridCol w="842883">
                  <a:extLst>
                    <a:ext uri="{9D8B030D-6E8A-4147-A177-3AD203B41FA5}">
                      <a16:colId xmlns:a16="http://schemas.microsoft.com/office/drawing/2014/main" val="3775523766"/>
                    </a:ext>
                  </a:extLst>
                </a:gridCol>
                <a:gridCol w="822850">
                  <a:extLst>
                    <a:ext uri="{9D8B030D-6E8A-4147-A177-3AD203B41FA5}">
                      <a16:colId xmlns:a16="http://schemas.microsoft.com/office/drawing/2014/main" val="4113143520"/>
                    </a:ext>
                  </a:extLst>
                </a:gridCol>
                <a:gridCol w="748442">
                  <a:extLst>
                    <a:ext uri="{9D8B030D-6E8A-4147-A177-3AD203B41FA5}">
                      <a16:colId xmlns:a16="http://schemas.microsoft.com/office/drawing/2014/main" val="3423054423"/>
                    </a:ext>
                  </a:extLst>
                </a:gridCol>
                <a:gridCol w="575749">
                  <a:extLst>
                    <a:ext uri="{9D8B030D-6E8A-4147-A177-3AD203B41FA5}">
                      <a16:colId xmlns:a16="http://schemas.microsoft.com/office/drawing/2014/main" val="1177195877"/>
                    </a:ext>
                  </a:extLst>
                </a:gridCol>
              </a:tblGrid>
              <a:tr h="3609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48554168"/>
                  </a:ext>
                </a:extLst>
              </a:tr>
              <a:tr h="36092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067753529"/>
                  </a:ext>
                </a:extLst>
              </a:tr>
              <a:tr h="36092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10 468,5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4,4 </a:t>
                      </a:r>
                    </a:p>
                  </a:txBody>
                  <a:tcPr marL="9525" marR="9525" marT="9525" marB="0" anchor="ctr"/>
                </a:tc>
                <a:extLst>
                  <a:ext uri="{0D108BD9-81ED-4DB2-BD59-A6C34878D82A}">
                    <a16:rowId xmlns:a16="http://schemas.microsoft.com/office/drawing/2014/main" val="708532973"/>
                  </a:ext>
                </a:extLst>
              </a:tr>
              <a:tr h="36092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4 752,3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41,3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 </a:t>
                      </a:r>
                    </a:p>
                  </a:txBody>
                  <a:tcPr marL="9525" marR="9525" marT="9525" marB="0" anchor="ctr"/>
                </a:tc>
                <a:extLst>
                  <a:ext uri="{0D108BD9-81ED-4DB2-BD59-A6C34878D82A}">
                    <a16:rowId xmlns:a16="http://schemas.microsoft.com/office/drawing/2014/main" val="3160599179"/>
                  </a:ext>
                </a:extLst>
              </a:tr>
              <a:tr h="360923">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279,4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 </a:t>
                      </a:r>
                    </a:p>
                  </a:txBody>
                  <a:tcPr marL="9525" marR="9525" marT="9525" marB="0" anchor="ctr"/>
                </a:tc>
                <a:extLst>
                  <a:ext uri="{0D108BD9-81ED-4DB2-BD59-A6C34878D82A}">
                    <a16:rowId xmlns:a16="http://schemas.microsoft.com/office/drawing/2014/main" val="1133605478"/>
                  </a:ext>
                </a:extLst>
              </a:tr>
              <a:tr h="360923">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157,3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0,9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6,2 </a:t>
                      </a:r>
                    </a:p>
                  </a:txBody>
                  <a:tcPr marL="9525" marR="9525" marT="9525" marB="0" anchor="ctr"/>
                </a:tc>
                <a:extLst>
                  <a:ext uri="{0D108BD9-81ED-4DB2-BD59-A6C34878D82A}">
                    <a16:rowId xmlns:a16="http://schemas.microsoft.com/office/drawing/2014/main" val="2217360536"/>
                  </a:ext>
                </a:extLst>
              </a:tr>
            </a:tbl>
          </a:graphicData>
        </a:graphic>
      </p:graphicFrame>
      <p:graphicFrame>
        <p:nvGraphicFramePr>
          <p:cNvPr id="13" name="Diagram 5">
            <a:extLst>
              <a:ext uri="{FF2B5EF4-FFF2-40B4-BE49-F238E27FC236}">
                <a16:creationId xmlns:a16="http://schemas.microsoft.com/office/drawing/2014/main" id="{919DADE2-88E8-463C-95E7-75B392AB6CDB}"/>
              </a:ext>
            </a:extLst>
          </p:cNvPr>
          <p:cNvGraphicFramePr>
            <a:graphicFrameLocks/>
          </p:cNvGraphicFramePr>
          <p:nvPr>
            <p:extLst>
              <p:ext uri="{D42A27DB-BD31-4B8C-83A1-F6EECF244321}">
                <p14:modId xmlns:p14="http://schemas.microsoft.com/office/powerpoint/2010/main" val="1762359462"/>
              </p:ext>
            </p:extLst>
          </p:nvPr>
        </p:nvGraphicFramePr>
        <p:xfrm>
          <a:off x="721633" y="2035717"/>
          <a:ext cx="5764494" cy="36364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33180"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31113" y="1615155"/>
            <a:ext cx="4733179" cy="1813845"/>
          </a:xfrm>
        </p:spPr>
        <p:txBody>
          <a:bodyPr/>
          <a:lstStyle/>
          <a:p>
            <a:pPr lvl="4"/>
            <a:r>
              <a:rPr lang="sv-SE" sz="1400" dirty="0"/>
              <a:t>Bostadsbyggandet ökade under kvartalet och på årsbasis har bostadsbyggandet ökat med 30 procent i Västmanland och 43 procent i Västerås.</a:t>
            </a:r>
          </a:p>
          <a:p>
            <a:pPr lvl="4"/>
            <a:r>
              <a:rPr lang="sv-SE" sz="1400" dirty="0"/>
              <a:t>Av länets 540 påbörjade lägenheter svarade Västerås för 510.</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2012 kv1</a:t>
            </a:r>
            <a:endParaRPr lang="sv-SE" sz="1400" dirty="0"/>
          </a:p>
        </p:txBody>
      </p:sp>
      <p:graphicFrame>
        <p:nvGraphicFramePr>
          <p:cNvPr id="3" name="Tabell 2">
            <a:extLst>
              <a:ext uri="{FF2B5EF4-FFF2-40B4-BE49-F238E27FC236}">
                <a16:creationId xmlns:a16="http://schemas.microsoft.com/office/drawing/2014/main" id="{7A24CD89-21F7-4633-A3CB-C48910EC16A7}"/>
              </a:ext>
            </a:extLst>
          </p:cNvPr>
          <p:cNvGraphicFramePr>
            <a:graphicFrameLocks noGrp="1"/>
          </p:cNvGraphicFramePr>
          <p:nvPr>
            <p:extLst>
              <p:ext uri="{D42A27DB-BD31-4B8C-83A1-F6EECF244321}">
                <p14:modId xmlns:p14="http://schemas.microsoft.com/office/powerpoint/2010/main" val="4288833894"/>
              </p:ext>
            </p:extLst>
          </p:nvPr>
        </p:nvGraphicFramePr>
        <p:xfrm>
          <a:off x="6744444" y="3730344"/>
          <a:ext cx="4725917" cy="2149756"/>
        </p:xfrm>
        <a:graphic>
          <a:graphicData uri="http://schemas.openxmlformats.org/drawingml/2006/table">
            <a:tbl>
              <a:tblPr bandRow="1">
                <a:tableStyleId>{2D5ABB26-0587-4C30-8999-92F81FD0307C}</a:tableStyleId>
              </a:tblPr>
              <a:tblGrid>
                <a:gridCol w="1543719">
                  <a:extLst>
                    <a:ext uri="{9D8B030D-6E8A-4147-A177-3AD203B41FA5}">
                      <a16:colId xmlns:a16="http://schemas.microsoft.com/office/drawing/2014/main" val="3859614006"/>
                    </a:ext>
                  </a:extLst>
                </a:gridCol>
                <a:gridCol w="685604">
                  <a:extLst>
                    <a:ext uri="{9D8B030D-6E8A-4147-A177-3AD203B41FA5}">
                      <a16:colId xmlns:a16="http://schemas.microsoft.com/office/drawing/2014/main" val="2524124296"/>
                    </a:ext>
                  </a:extLst>
                </a:gridCol>
                <a:gridCol w="777813">
                  <a:extLst>
                    <a:ext uri="{9D8B030D-6E8A-4147-A177-3AD203B41FA5}">
                      <a16:colId xmlns:a16="http://schemas.microsoft.com/office/drawing/2014/main" val="1097672926"/>
                    </a:ext>
                  </a:extLst>
                </a:gridCol>
                <a:gridCol w="615768">
                  <a:extLst>
                    <a:ext uri="{9D8B030D-6E8A-4147-A177-3AD203B41FA5}">
                      <a16:colId xmlns:a16="http://schemas.microsoft.com/office/drawing/2014/main" val="2652394528"/>
                    </a:ext>
                  </a:extLst>
                </a:gridCol>
                <a:gridCol w="561754">
                  <a:extLst>
                    <a:ext uri="{9D8B030D-6E8A-4147-A177-3AD203B41FA5}">
                      <a16:colId xmlns:a16="http://schemas.microsoft.com/office/drawing/2014/main" val="1263849957"/>
                    </a:ext>
                  </a:extLst>
                </a:gridCol>
                <a:gridCol w="541259">
                  <a:extLst>
                    <a:ext uri="{9D8B030D-6E8A-4147-A177-3AD203B41FA5}">
                      <a16:colId xmlns:a16="http://schemas.microsoft.com/office/drawing/2014/main" val="1489986958"/>
                    </a:ext>
                  </a:extLst>
                </a:gridCol>
              </a:tblGrid>
              <a:tr h="31414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3967682204"/>
                  </a:ext>
                </a:extLst>
              </a:tr>
              <a:tr h="32985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059458464"/>
                  </a:ext>
                </a:extLst>
              </a:tr>
              <a:tr h="376441">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13 696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54 866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332352560"/>
                  </a:ext>
                </a:extLst>
              </a:tr>
              <a:tr h="376441">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6 405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26 733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2479268706"/>
                  </a:ext>
                </a:extLst>
              </a:tr>
              <a:tr h="376441">
                <a:tc>
                  <a:txBody>
                    <a:bodyPr/>
                    <a:lstStyle/>
                    <a:p>
                      <a:pPr marL="72000" algn="l" fontAlgn="b"/>
                      <a:r>
                        <a:rPr lang="sv-SE" sz="800" b="1" u="none" strike="noStrike" dirty="0">
                          <a:effectLst/>
                        </a:rPr>
                        <a:t>Västmanlands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1 879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657277135"/>
                  </a:ext>
                </a:extLst>
              </a:tr>
              <a:tr h="376441">
                <a:tc>
                  <a:txBody>
                    <a:bodyPr/>
                    <a:lstStyle/>
                    <a:p>
                      <a:pPr marL="72000" algn="l" fontAlgn="b"/>
                      <a:r>
                        <a:rPr lang="sv-SE" sz="800" b="1" u="none" strike="noStrike" dirty="0">
                          <a:effectLst/>
                        </a:rPr>
                        <a:t>Västerås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1 718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43</a:t>
                      </a:r>
                    </a:p>
                  </a:txBody>
                  <a:tcPr marL="9525" marR="9525" marT="9525" marB="0" anchor="ctr"/>
                </a:tc>
                <a:extLst>
                  <a:ext uri="{0D108BD9-81ED-4DB2-BD59-A6C34878D82A}">
                    <a16:rowId xmlns:a16="http://schemas.microsoft.com/office/drawing/2014/main" val="3903410004"/>
                  </a:ext>
                </a:extLst>
              </a:tr>
            </a:tbl>
          </a:graphicData>
        </a:graphic>
      </p:graphicFrame>
      <p:graphicFrame>
        <p:nvGraphicFramePr>
          <p:cNvPr id="12" name="Diagram 5">
            <a:extLst>
              <a:ext uri="{FF2B5EF4-FFF2-40B4-BE49-F238E27FC236}">
                <a16:creationId xmlns:a16="http://schemas.microsoft.com/office/drawing/2014/main" id="{919DADE2-88E8-463C-95E7-75B392AB6CDB}"/>
              </a:ext>
            </a:extLst>
          </p:cNvPr>
          <p:cNvGraphicFramePr>
            <a:graphicFrameLocks/>
          </p:cNvGraphicFramePr>
          <p:nvPr>
            <p:extLst>
              <p:ext uri="{D42A27DB-BD31-4B8C-83A1-F6EECF244321}">
                <p14:modId xmlns:p14="http://schemas.microsoft.com/office/powerpoint/2010/main" val="3411311730"/>
              </p:ext>
            </p:extLst>
          </p:nvPr>
        </p:nvGraphicFramePr>
        <p:xfrm>
          <a:off x="721637" y="1978146"/>
          <a:ext cx="5926991" cy="37499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39" y="2331462"/>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37" y="2362921"/>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479805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5785604"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2012 kv1</a:t>
            </a:r>
            <a:endParaRPr lang="sv-SE" sz="1400" dirty="0"/>
          </a:p>
        </p:txBody>
      </p:sp>
      <p:graphicFrame>
        <p:nvGraphicFramePr>
          <p:cNvPr id="4" name="Tabell 3">
            <a:extLst>
              <a:ext uri="{FF2B5EF4-FFF2-40B4-BE49-F238E27FC236}">
                <a16:creationId xmlns:a16="http://schemas.microsoft.com/office/drawing/2014/main" id="{CC841664-6D72-46FA-AFA8-1DC466B1C0F8}"/>
              </a:ext>
            </a:extLst>
          </p:cNvPr>
          <p:cNvGraphicFramePr>
            <a:graphicFrameLocks noGrp="1"/>
          </p:cNvGraphicFramePr>
          <p:nvPr>
            <p:extLst>
              <p:ext uri="{D42A27DB-BD31-4B8C-83A1-F6EECF244321}">
                <p14:modId xmlns:p14="http://schemas.microsoft.com/office/powerpoint/2010/main" val="2763135036"/>
              </p:ext>
            </p:extLst>
          </p:nvPr>
        </p:nvGraphicFramePr>
        <p:xfrm>
          <a:off x="6744437" y="2618945"/>
          <a:ext cx="4725924" cy="2195077"/>
        </p:xfrm>
        <a:graphic>
          <a:graphicData uri="http://schemas.openxmlformats.org/drawingml/2006/table">
            <a:tbl>
              <a:tblPr bandRow="1">
                <a:tableStyleId>{2D5ABB26-0587-4C30-8999-92F81FD0307C}</a:tableStyleId>
              </a:tblPr>
              <a:tblGrid>
                <a:gridCol w="1543721">
                  <a:extLst>
                    <a:ext uri="{9D8B030D-6E8A-4147-A177-3AD203B41FA5}">
                      <a16:colId xmlns:a16="http://schemas.microsoft.com/office/drawing/2014/main" val="2588086048"/>
                    </a:ext>
                  </a:extLst>
                </a:gridCol>
                <a:gridCol w="685605">
                  <a:extLst>
                    <a:ext uri="{9D8B030D-6E8A-4147-A177-3AD203B41FA5}">
                      <a16:colId xmlns:a16="http://schemas.microsoft.com/office/drawing/2014/main" val="337650717"/>
                    </a:ext>
                  </a:extLst>
                </a:gridCol>
                <a:gridCol w="777814">
                  <a:extLst>
                    <a:ext uri="{9D8B030D-6E8A-4147-A177-3AD203B41FA5}">
                      <a16:colId xmlns:a16="http://schemas.microsoft.com/office/drawing/2014/main" val="2005788357"/>
                    </a:ext>
                  </a:extLst>
                </a:gridCol>
                <a:gridCol w="572048">
                  <a:extLst>
                    <a:ext uri="{9D8B030D-6E8A-4147-A177-3AD203B41FA5}">
                      <a16:colId xmlns:a16="http://schemas.microsoft.com/office/drawing/2014/main" val="2391748948"/>
                    </a:ext>
                  </a:extLst>
                </a:gridCol>
                <a:gridCol w="605476">
                  <a:extLst>
                    <a:ext uri="{9D8B030D-6E8A-4147-A177-3AD203B41FA5}">
                      <a16:colId xmlns:a16="http://schemas.microsoft.com/office/drawing/2014/main" val="1583891564"/>
                    </a:ext>
                  </a:extLst>
                </a:gridCol>
                <a:gridCol w="541260">
                  <a:extLst>
                    <a:ext uri="{9D8B030D-6E8A-4147-A177-3AD203B41FA5}">
                      <a16:colId xmlns:a16="http://schemas.microsoft.com/office/drawing/2014/main" val="3791572549"/>
                    </a:ext>
                  </a:extLst>
                </a:gridCol>
              </a:tblGrid>
              <a:tr h="23756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2022 kv1</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4215778766"/>
                  </a:ext>
                </a:extLst>
              </a:tr>
              <a:tr h="249444">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dirty="0">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591211211"/>
                  </a:ext>
                </a:extLst>
              </a:tr>
              <a:tr h="28467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8 255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38 036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3155524576"/>
                  </a:ext>
                </a:extLst>
              </a:tr>
              <a:tr h="28467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4 178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17 075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65 </a:t>
                      </a:r>
                    </a:p>
                  </a:txBody>
                  <a:tcPr marL="9525" marR="9525" marT="9525" marB="0" anchor="ctr"/>
                </a:tc>
                <a:extLst>
                  <a:ext uri="{0D108BD9-81ED-4DB2-BD59-A6C34878D82A}">
                    <a16:rowId xmlns:a16="http://schemas.microsoft.com/office/drawing/2014/main" val="3912248797"/>
                  </a:ext>
                </a:extLst>
              </a:tr>
              <a:tr h="284678">
                <a:tc>
                  <a:txBody>
                    <a:bodyPr/>
                    <a:lstStyle/>
                    <a:p>
                      <a:pPr marL="72000" algn="l" fontAlgn="b"/>
                      <a:r>
                        <a:rPr lang="sv-SE" sz="800" b="1" u="none" strike="noStrike" dirty="0">
                          <a:effectLst/>
                        </a:rPr>
                        <a:t>Västmanlands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658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 </a:t>
                      </a:r>
                    </a:p>
                  </a:txBody>
                  <a:tcPr marL="9525" marR="9525" marT="9525" marB="0" anchor="ctr"/>
                </a:tc>
                <a:extLst>
                  <a:ext uri="{0D108BD9-81ED-4DB2-BD59-A6C34878D82A}">
                    <a16:rowId xmlns:a16="http://schemas.microsoft.com/office/drawing/2014/main" val="3345795674"/>
                  </a:ext>
                </a:extLst>
              </a:tr>
              <a:tr h="284678">
                <a:tc>
                  <a:txBody>
                    <a:bodyPr/>
                    <a:lstStyle/>
                    <a:p>
                      <a:pPr marL="72000" algn="l" fontAlgn="b"/>
                      <a:r>
                        <a:rPr lang="sv-SE" sz="80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95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73 </a:t>
                      </a:r>
                    </a:p>
                  </a:txBody>
                  <a:tcPr marL="9525" marR="9525" marT="9525" marB="0" anchor="ctr"/>
                </a:tc>
                <a:extLst>
                  <a:ext uri="{0D108BD9-81ED-4DB2-BD59-A6C34878D82A}">
                    <a16:rowId xmlns:a16="http://schemas.microsoft.com/office/drawing/2014/main" val="3108025676"/>
                  </a:ext>
                </a:extLst>
              </a:tr>
              <a:tr h="284678">
                <a:tc>
                  <a:txBody>
                    <a:bodyPr/>
                    <a:lstStyle/>
                    <a:p>
                      <a:pPr marL="72000" algn="l" fontAlgn="b"/>
                      <a:r>
                        <a:rPr lang="sv-SE" sz="800" b="1" u="none" strike="noStrike" dirty="0">
                          <a:effectLst/>
                        </a:rPr>
                        <a:t>Västerås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122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3057009573"/>
                  </a:ext>
                </a:extLst>
              </a:tr>
              <a:tr h="28467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8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120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33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32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83 </a:t>
                      </a:r>
                    </a:p>
                  </a:txBody>
                  <a:tcPr marL="9525" marR="9525" marT="9525" marB="0" anchor="ctr"/>
                </a:tc>
                <a:extLst>
                  <a:ext uri="{0D108BD9-81ED-4DB2-BD59-A6C34878D82A}">
                    <a16:rowId xmlns:a16="http://schemas.microsoft.com/office/drawing/2014/main" val="1407413212"/>
                  </a:ext>
                </a:extLst>
              </a:tr>
            </a:tbl>
          </a:graphicData>
        </a:graphic>
      </p:graphicFrame>
      <p:sp>
        <p:nvSpPr>
          <p:cNvPr id="11" name="textruta 10">
            <a:extLst>
              <a:ext uri="{FF2B5EF4-FFF2-40B4-BE49-F238E27FC236}">
                <a16:creationId xmlns:a16="http://schemas.microsoft.com/office/drawing/2014/main" id="{955E221F-2EDD-40D5-A6EF-0A7DD9F5A654}"/>
              </a:ext>
            </a:extLst>
          </p:cNvPr>
          <p:cNvSpPr txBox="1"/>
          <p:nvPr/>
        </p:nvSpPr>
        <p:spPr>
          <a:xfrm>
            <a:off x="10337001" y="4998203"/>
            <a:ext cx="1181734"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5">
            <a:extLst>
              <a:ext uri="{FF2B5EF4-FFF2-40B4-BE49-F238E27FC236}">
                <a16:creationId xmlns:a16="http://schemas.microsoft.com/office/drawing/2014/main" id="{15E61F2F-A87A-4545-9EC4-C640A15C0417}"/>
              </a:ext>
            </a:extLst>
          </p:cNvPr>
          <p:cNvGraphicFramePr>
            <a:graphicFrameLocks/>
          </p:cNvGraphicFramePr>
          <p:nvPr>
            <p:extLst>
              <p:ext uri="{D42A27DB-BD31-4B8C-83A1-F6EECF244321}">
                <p14:modId xmlns:p14="http://schemas.microsoft.com/office/powerpoint/2010/main" val="3927378826"/>
              </p:ext>
            </p:extLst>
          </p:nvPr>
        </p:nvGraphicFramePr>
        <p:xfrm>
          <a:off x="717550" y="2231668"/>
          <a:ext cx="5785603" cy="345839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tshållare för bild 17" descr="En bild som visar oskärpa&#10;&#10;Automatiskt genererad beskrivning">
            <a:extLst>
              <a:ext uri="{FF2B5EF4-FFF2-40B4-BE49-F238E27FC236}">
                <a16:creationId xmlns:a16="http://schemas.microsoft.com/office/drawing/2014/main" id="{BA2E3F11-0009-4F0E-A1F5-46F16ABABCB1}"/>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3356088011"/>
              </p:ext>
            </p:extLst>
          </p:nvPr>
        </p:nvGraphicFramePr>
        <p:xfrm>
          <a:off x="6167439" y="106615"/>
          <a:ext cx="5687122" cy="6418015"/>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1168763">
                  <a:extLst>
                    <a:ext uri="{9D8B030D-6E8A-4147-A177-3AD203B41FA5}">
                      <a16:colId xmlns:a16="http://schemas.microsoft.com/office/drawing/2014/main" val="2818758293"/>
                    </a:ext>
                  </a:extLst>
                </a:gridCol>
                <a:gridCol w="1064641">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algn="l" rtl="0" fontAlgn="ctr"/>
                      <a:r>
                        <a:rPr lang="sv-SE" sz="800" b="1" i="0" u="none" strike="noStrike">
                          <a:solidFill>
                            <a:srgbClr val="000000"/>
                          </a:solidFill>
                          <a:effectLst/>
                          <a:latin typeface="Futura Std Book" panose="020B0502020204020303" pitchFamily="34" charset="0"/>
                        </a:rPr>
                        <a:t>Västmanlands län</a:t>
                      </a:r>
                    </a:p>
                  </a:txBody>
                  <a:tcPr marL="108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477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algn="l" rtl="0" fontAlgn="ctr"/>
                      <a:r>
                        <a:rPr lang="sv-SE" sz="800" b="0" i="0" u="none" strike="noStrike" dirty="0">
                          <a:solidFill>
                            <a:srgbClr val="000000"/>
                          </a:solidFill>
                          <a:effectLst/>
                          <a:latin typeface="Futura Std Book" panose="020B0502020204020303" pitchFamily="34" charset="0"/>
                        </a:rPr>
                        <a:t>Arboga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93360832"/>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Fagersta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559525621"/>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Hallstahammar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Kungsör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325918200"/>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Köping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extLst>
                  <a:ext uri="{0D108BD9-81ED-4DB2-BD59-A6C34878D82A}">
                    <a16:rowId xmlns:a16="http://schemas.microsoft.com/office/drawing/2014/main" val="39445981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Norberg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2085089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Sala</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121273573"/>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Skinnskatteberg</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084239425"/>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Surahammar</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2047465816"/>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Västerås</a:t>
                      </a:r>
                    </a:p>
                  </a:txBody>
                  <a:tcPr marL="108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29</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i Västmanlands 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E9CA1CBA-BCE8-4159-8212-E37F87A2CFFF}"/>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263967303"/>
              </p:ext>
            </p:extLst>
          </p:nvPr>
        </p:nvGraphicFramePr>
        <p:xfrm>
          <a:off x="6167438" y="106615"/>
          <a:ext cx="5689601" cy="6418015"/>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1158550">
                  <a:extLst>
                    <a:ext uri="{9D8B030D-6E8A-4147-A177-3AD203B41FA5}">
                      <a16:colId xmlns:a16="http://schemas.microsoft.com/office/drawing/2014/main" val="2818758293"/>
                    </a:ext>
                  </a:extLst>
                </a:gridCol>
                <a:gridCol w="1075828">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l"/>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12 773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marL="72000" algn="l" fontAlgn="b"/>
                      <a:r>
                        <a:rPr lang="sv-SE" sz="800" b="0" i="0" u="none" strike="noStrike" dirty="0">
                          <a:solidFill>
                            <a:srgbClr val="000000"/>
                          </a:solidFill>
                          <a:effectLst/>
                          <a:latin typeface="Futura Std Book" panose="020B0502020204020303"/>
                        </a:rPr>
                        <a:t>Skinnskatteberg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93360832"/>
                  </a:ext>
                </a:extLst>
              </a:tr>
              <a:tr h="446488">
                <a:tc>
                  <a:txBody>
                    <a:bodyPr/>
                    <a:lstStyle/>
                    <a:p>
                      <a:pPr marL="72000" algn="l" fontAlgn="b"/>
                      <a:r>
                        <a:rPr lang="sv-SE" sz="800" b="0" i="0" u="none" strike="noStrike" dirty="0">
                          <a:solidFill>
                            <a:srgbClr val="000000"/>
                          </a:solidFill>
                          <a:effectLst/>
                          <a:latin typeface="Futura Std Book" panose="020B0502020204020303"/>
                        </a:rPr>
                        <a:t>Surahammar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446488">
                <a:tc>
                  <a:txBody>
                    <a:bodyPr/>
                    <a:lstStyle/>
                    <a:p>
                      <a:pPr marL="72000" algn="l" fontAlgn="b"/>
                      <a:r>
                        <a:rPr lang="sv-SE" sz="800" b="0" i="0" u="none" strike="noStrike" dirty="0">
                          <a:solidFill>
                            <a:srgbClr val="000000"/>
                          </a:solidFill>
                          <a:effectLst/>
                          <a:latin typeface="Futura Std Book" panose="020B0502020204020303"/>
                        </a:rPr>
                        <a:t>Kungsör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947986397"/>
                  </a:ext>
                </a:extLst>
              </a:tr>
              <a:tr h="446488">
                <a:tc>
                  <a:txBody>
                    <a:bodyPr/>
                    <a:lstStyle/>
                    <a:p>
                      <a:pPr marL="72000" algn="l" fontAlgn="b"/>
                      <a:r>
                        <a:rPr lang="sv-SE" sz="800" b="0" i="0" u="none" strike="noStrike" dirty="0">
                          <a:solidFill>
                            <a:srgbClr val="000000"/>
                          </a:solidFill>
                          <a:effectLst/>
                          <a:latin typeface="Futura Std Book" panose="020B0502020204020303"/>
                        </a:rPr>
                        <a:t>Hallstahammar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325918200"/>
                  </a:ext>
                </a:extLst>
              </a:tr>
              <a:tr h="446488">
                <a:tc>
                  <a:txBody>
                    <a:bodyPr/>
                    <a:lstStyle/>
                    <a:p>
                      <a:pPr marL="72000" algn="l" fontAlgn="b"/>
                      <a:r>
                        <a:rPr lang="sv-SE" sz="800" b="0" i="0" u="none" strike="noStrike" dirty="0">
                          <a:solidFill>
                            <a:srgbClr val="000000"/>
                          </a:solidFill>
                          <a:effectLst/>
                          <a:latin typeface="Futura Std Book" panose="020B0502020204020303"/>
                        </a:rPr>
                        <a:t>Norberg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944598109"/>
                  </a:ext>
                </a:extLst>
              </a:tr>
              <a:tr h="446488">
                <a:tc>
                  <a:txBody>
                    <a:bodyPr/>
                    <a:lstStyle/>
                    <a:p>
                      <a:pPr marL="72000" algn="l" fontAlgn="b"/>
                      <a:r>
                        <a:rPr lang="sv-SE" sz="800" b="0" i="0" u="none" strike="noStrike" dirty="0">
                          <a:solidFill>
                            <a:srgbClr val="000000"/>
                          </a:solidFill>
                          <a:effectLst/>
                          <a:latin typeface="Futura Std Book" panose="020B0502020204020303"/>
                        </a:rPr>
                        <a:t>Västerås</a:t>
                      </a:r>
                    </a:p>
                  </a:txBody>
                  <a:tcPr marL="8825" marR="8825" marT="88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7 616</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41</a:t>
                      </a:r>
                    </a:p>
                  </a:txBody>
                  <a:tcPr marL="0" marR="0" marT="0" marB="0" anchor="ctr"/>
                </a:tc>
                <a:tc>
                  <a:txBody>
                    <a:bodyPr/>
                    <a:lstStyle/>
                    <a:p>
                      <a:pPr algn="ctr" rtl="0" fontAlgn="ctr"/>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-84</a:t>
                      </a:r>
                    </a:p>
                  </a:txBody>
                  <a:tcPr marL="9525" marR="9525" marT="9525" marB="0" anchor="ctr"/>
                </a:tc>
                <a:extLst>
                  <a:ext uri="{0D108BD9-81ED-4DB2-BD59-A6C34878D82A}">
                    <a16:rowId xmlns:a16="http://schemas.microsoft.com/office/drawing/2014/main" val="3208508909"/>
                  </a:ext>
                </a:extLst>
              </a:tr>
              <a:tr h="446488">
                <a:tc>
                  <a:txBody>
                    <a:bodyPr/>
                    <a:lstStyle/>
                    <a:p>
                      <a:pPr marL="72000" algn="l" fontAlgn="b"/>
                      <a:r>
                        <a:rPr lang="sv-SE" sz="800" b="0" i="0" u="none" strike="noStrike" dirty="0">
                          <a:solidFill>
                            <a:srgbClr val="000000"/>
                          </a:solidFill>
                          <a:effectLst/>
                          <a:latin typeface="Futura Std Book" panose="020B0502020204020303"/>
                        </a:rPr>
                        <a:t>Sala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1 480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46488">
                <a:tc>
                  <a:txBody>
                    <a:bodyPr/>
                    <a:lstStyle/>
                    <a:p>
                      <a:pPr marL="72000" algn="l" fontAlgn="b"/>
                      <a:r>
                        <a:rPr lang="sv-SE" sz="800" b="0" i="0" u="none" strike="noStrike" dirty="0">
                          <a:solidFill>
                            <a:srgbClr val="000000"/>
                          </a:solidFill>
                          <a:effectLst/>
                          <a:latin typeface="Futura Std Book" panose="020B0502020204020303"/>
                        </a:rPr>
                        <a:t>Fagersta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46488">
                <a:tc>
                  <a:txBody>
                    <a:bodyPr/>
                    <a:lstStyle/>
                    <a:p>
                      <a:pPr marL="72000" algn="l" fontAlgn="b"/>
                      <a:r>
                        <a:rPr lang="sv-SE" sz="800" b="0" i="0" u="none" strike="noStrike" dirty="0">
                          <a:solidFill>
                            <a:srgbClr val="000000"/>
                          </a:solidFill>
                          <a:effectLst/>
                          <a:latin typeface="Futura Std Book" panose="020B0502020204020303"/>
                        </a:rPr>
                        <a:t>Köping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1 132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2047465816"/>
                  </a:ext>
                </a:extLst>
              </a:tr>
              <a:tr h="446488">
                <a:tc>
                  <a:txBody>
                    <a:bodyPr/>
                    <a:lstStyle/>
                    <a:p>
                      <a:pPr marL="72000" algn="l" fontAlgn="b"/>
                      <a:r>
                        <a:rPr lang="sv-SE" sz="800" b="0" i="0" u="none" strike="noStrike" dirty="0">
                          <a:solidFill>
                            <a:srgbClr val="000000"/>
                          </a:solidFill>
                          <a:effectLst/>
                          <a:latin typeface="Futura Std Book" panose="020B0502020204020303"/>
                        </a:rPr>
                        <a:t>Arboga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743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0775A1A2-25AB-4AC6-9872-756C99FADC58}"/>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870A2852-8585-4B22-BF7C-0EB91459C397}"/>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i Västmanlands 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2158836544"/>
              </p:ext>
            </p:extLst>
          </p:nvPr>
        </p:nvGraphicFramePr>
        <p:xfrm>
          <a:off x="6167440" y="106615"/>
          <a:ext cx="5702807" cy="6418015"/>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70536">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t>
                      </a:r>
                      <a:br>
                        <a:rPr lang="sv-SE" sz="1000" dirty="0"/>
                      </a:br>
                      <a:r>
                        <a:rPr lang="sv-SE" sz="1000" dirty="0"/>
                        <a:t>(andel av </a:t>
                      </a:r>
                      <a:r>
                        <a:rPr lang="sv-SE" sz="1000" dirty="0" err="1"/>
                        <a:t>bef</a:t>
                      </a:r>
                      <a:r>
                        <a:rPr lang="sv-SE" sz="1000" dirty="0"/>
                        <a:t>. 15-74 år)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 av </a:t>
                      </a:r>
                      <a:r>
                        <a:rPr lang="sv-SE" sz="1000" dirty="0" err="1">
                          <a:solidFill>
                            <a:schemeClr val="bg1"/>
                          </a:solidFill>
                        </a:rPr>
                        <a:t>bef</a:t>
                      </a:r>
                      <a:r>
                        <a:rPr lang="sv-SE" sz="1000">
                          <a:solidFill>
                            <a:schemeClr val="bg1"/>
                          </a:solidFill>
                        </a:rPr>
                        <a:t>.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(p.e.)</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11 893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-17,4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marL="72000" algn="l" fontAlgn="b"/>
                      <a:r>
                        <a:rPr lang="sv-SE" sz="800" b="0" i="0" u="none" strike="noStrike" dirty="0">
                          <a:solidFill>
                            <a:srgbClr val="000000"/>
                          </a:solidFill>
                          <a:effectLst/>
                          <a:latin typeface="Futura Std Book" panose="020B0502020204020303"/>
                        </a:rPr>
                        <a:t>Skinnskatteberg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293360832"/>
                  </a:ext>
                </a:extLst>
              </a:tr>
              <a:tr h="446488">
                <a:tc>
                  <a:txBody>
                    <a:bodyPr/>
                    <a:lstStyle/>
                    <a:p>
                      <a:pPr marL="72000" algn="l" fontAlgn="b"/>
                      <a:r>
                        <a:rPr lang="sv-SE" sz="800" b="0" i="0" u="none" strike="noStrike" dirty="0">
                          <a:solidFill>
                            <a:srgbClr val="000000"/>
                          </a:solidFill>
                          <a:effectLst/>
                          <a:latin typeface="Futura Std Book" panose="020B0502020204020303"/>
                        </a:rPr>
                        <a:t>Surahammar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559525621"/>
                  </a:ext>
                </a:extLst>
              </a:tr>
              <a:tr h="446488">
                <a:tc>
                  <a:txBody>
                    <a:bodyPr/>
                    <a:lstStyle/>
                    <a:p>
                      <a:pPr marL="72000" algn="l" fontAlgn="b"/>
                      <a:r>
                        <a:rPr lang="sv-SE" sz="800" b="0" i="0" u="none" strike="noStrike" dirty="0">
                          <a:solidFill>
                            <a:srgbClr val="000000"/>
                          </a:solidFill>
                          <a:effectLst/>
                          <a:latin typeface="Futura Std Book" panose="020B0502020204020303"/>
                        </a:rPr>
                        <a:t>Kungsör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384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947986397"/>
                  </a:ext>
                </a:extLst>
              </a:tr>
              <a:tr h="446488">
                <a:tc>
                  <a:txBody>
                    <a:bodyPr/>
                    <a:lstStyle/>
                    <a:p>
                      <a:pPr marL="72000" algn="l" fontAlgn="b"/>
                      <a:r>
                        <a:rPr lang="sv-SE" sz="800" b="0" i="0" u="none" strike="noStrike" dirty="0">
                          <a:solidFill>
                            <a:srgbClr val="000000"/>
                          </a:solidFill>
                          <a:effectLst/>
                          <a:latin typeface="Futura Std Book" panose="020B0502020204020303"/>
                        </a:rPr>
                        <a:t>Hallstahammar</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583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325918200"/>
                  </a:ext>
                </a:extLst>
              </a:tr>
              <a:tr h="446488">
                <a:tc>
                  <a:txBody>
                    <a:bodyPr/>
                    <a:lstStyle/>
                    <a:p>
                      <a:pPr marL="72000" algn="l" fontAlgn="b"/>
                      <a:r>
                        <a:rPr lang="sv-SE" sz="800" b="0" i="0" u="none" strike="noStrike" dirty="0">
                          <a:solidFill>
                            <a:srgbClr val="000000"/>
                          </a:solidFill>
                          <a:effectLst/>
                          <a:latin typeface="Futura Std Book" panose="020B0502020204020303"/>
                        </a:rPr>
                        <a:t>Norberg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944598109"/>
                  </a:ext>
                </a:extLst>
              </a:tr>
              <a:tr h="446488">
                <a:tc>
                  <a:txBody>
                    <a:bodyPr/>
                    <a:lstStyle/>
                    <a:p>
                      <a:pPr marL="72000" algn="l" fontAlgn="b"/>
                      <a:r>
                        <a:rPr lang="sv-SE" sz="800" b="0" i="0" u="none" strike="noStrike" dirty="0">
                          <a:solidFill>
                            <a:srgbClr val="000000"/>
                          </a:solidFill>
                          <a:effectLst/>
                          <a:latin typeface="Futura Std Book" panose="020B0502020204020303"/>
                        </a:rPr>
                        <a:t>Västerås</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7 059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3208508909"/>
                  </a:ext>
                </a:extLst>
              </a:tr>
              <a:tr h="446488">
                <a:tc>
                  <a:txBody>
                    <a:bodyPr/>
                    <a:lstStyle/>
                    <a:p>
                      <a:pPr marL="72000" algn="l" fontAlgn="b"/>
                      <a:r>
                        <a:rPr lang="sv-SE" sz="800" b="0" i="0" u="none" strike="noStrike" dirty="0">
                          <a:solidFill>
                            <a:srgbClr val="000000"/>
                          </a:solidFill>
                          <a:effectLst/>
                          <a:latin typeface="Futura Std Book" panose="020B0502020204020303"/>
                        </a:rPr>
                        <a:t>Sala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121273573"/>
                  </a:ext>
                </a:extLst>
              </a:tr>
              <a:tr h="446488">
                <a:tc>
                  <a:txBody>
                    <a:bodyPr/>
                    <a:lstStyle/>
                    <a:p>
                      <a:pPr marL="72000" algn="l" fontAlgn="b"/>
                      <a:r>
                        <a:rPr lang="sv-SE" sz="800" b="0" i="0" u="none" strike="noStrike" dirty="0">
                          <a:solidFill>
                            <a:srgbClr val="000000"/>
                          </a:solidFill>
                          <a:effectLst/>
                          <a:latin typeface="Futura Std Book" panose="020B0502020204020303"/>
                        </a:rPr>
                        <a:t>Fagersta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1084239425"/>
                  </a:ext>
                </a:extLst>
              </a:tr>
              <a:tr h="446488">
                <a:tc>
                  <a:txBody>
                    <a:bodyPr/>
                    <a:lstStyle/>
                    <a:p>
                      <a:pPr marL="72000" algn="l" fontAlgn="b"/>
                      <a:r>
                        <a:rPr lang="sv-SE" sz="800" b="0" i="0" u="none" strike="noStrike" dirty="0">
                          <a:solidFill>
                            <a:srgbClr val="000000"/>
                          </a:solidFill>
                          <a:effectLst/>
                          <a:latin typeface="Futura Std Book" panose="020B0502020204020303"/>
                        </a:rPr>
                        <a:t>Köping</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1 098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047465816"/>
                  </a:ext>
                </a:extLst>
              </a:tr>
              <a:tr h="446488">
                <a:tc>
                  <a:txBody>
                    <a:bodyPr/>
                    <a:lstStyle/>
                    <a:p>
                      <a:pPr marL="72000" algn="l" fontAlgn="b"/>
                      <a:r>
                        <a:rPr lang="sv-SE" sz="800" b="0" i="0" u="none" strike="noStrike" dirty="0">
                          <a:solidFill>
                            <a:srgbClr val="000000"/>
                          </a:solidFill>
                          <a:effectLst/>
                          <a:latin typeface="Futura Std Book" panose="020B0502020204020303"/>
                        </a:rPr>
                        <a:t>Arboga</a:t>
                      </a:r>
                    </a:p>
                  </a:txBody>
                  <a:tcPr marL="8825" marR="8825" marT="88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11FD440D-E43C-4E57-8AF7-F8B606F70399}"/>
              </a:ext>
            </a:extLst>
          </p:cNvPr>
          <p:cNvPicPr>
            <a:picLocks noGrp="1" noChangeAspect="1"/>
          </p:cNvPicPr>
          <p:nvPr>
            <p:ph type="pic" sz="quarter" idx="13"/>
          </p:nvPr>
        </p:nvPicPr>
        <p:blipFill>
          <a:blip r:embed="rId2"/>
          <a:srcRect t="4657" b="4657"/>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717550" y="333375"/>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550129015"/>
              </p:ext>
            </p:extLst>
          </p:nvPr>
        </p:nvGraphicFramePr>
        <p:xfrm>
          <a:off x="6167439" y="106615"/>
          <a:ext cx="5687122" cy="6418015"/>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04035">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035">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030">
                <a:tc>
                  <a:txBody>
                    <a:bodyPr/>
                    <a:lstStyle/>
                    <a:p>
                      <a:pPr marL="72000" algn="l" fontAlgn="b"/>
                      <a:r>
                        <a:rPr lang="sv-SE" sz="800" b="1" i="0" u="none" strike="noStrike" dirty="0">
                          <a:solidFill>
                            <a:srgbClr val="000000"/>
                          </a:solidFill>
                          <a:effectLst/>
                          <a:latin typeface="Futura Std Book" panose="020B0502020204020303"/>
                        </a:rPr>
                        <a:t>Västmanlands län</a:t>
                      </a:r>
                    </a:p>
                  </a:txBody>
                  <a:tcPr marL="8825" marR="8825" marT="88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279 402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Arboga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14 097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171</a:t>
                      </a:r>
                    </a:p>
                  </a:txBody>
                  <a:tcPr marL="9525" marR="9525" marT="9525" marB="0" anchor="ctr"/>
                </a:tc>
                <a:extLst>
                  <a:ext uri="{0D108BD9-81ED-4DB2-BD59-A6C34878D82A}">
                    <a16:rowId xmlns:a16="http://schemas.microsoft.com/office/drawing/2014/main" val="293360832"/>
                  </a:ext>
                </a:extLst>
              </a:tr>
              <a:tr h="446488">
                <a:tc>
                  <a:txBody>
                    <a:bodyPr/>
                    <a:lstStyle/>
                    <a:p>
                      <a:pPr algn="l" rtl="0" fontAlgn="ctr"/>
                      <a:r>
                        <a:rPr lang="sv-SE" sz="800" b="0" i="0" u="none" strike="noStrike" dirty="0">
                          <a:solidFill>
                            <a:srgbClr val="000000"/>
                          </a:solidFill>
                          <a:effectLst/>
                          <a:latin typeface="Futura Std Book" panose="020B0502020204020303" pitchFamily="34" charset="0"/>
                        </a:rPr>
                        <a:t>Fagersta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13 326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59525621"/>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Hallstahammar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16 642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947986397"/>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Kungsör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8 764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325918200"/>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Köping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26 120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39445981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Norberg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5 678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Sala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22 945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121273573"/>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Skinnskatteberg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4 410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Surahammar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10 120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2047465816"/>
                  </a:ext>
                </a:extLst>
              </a:tr>
              <a:tr h="446488">
                <a:tc>
                  <a:txBody>
                    <a:bodyPr/>
                    <a:lstStyle/>
                    <a:p>
                      <a:pPr algn="l" rtl="0" fontAlgn="ctr"/>
                      <a:r>
                        <a:rPr lang="sv-SE" sz="800" b="0" i="0" u="none" strike="noStrike">
                          <a:solidFill>
                            <a:srgbClr val="000000"/>
                          </a:solidFill>
                          <a:effectLst/>
                          <a:latin typeface="Futura Std Book" panose="020B0502020204020303" pitchFamily="34" charset="0"/>
                        </a:rPr>
                        <a:t>Västerås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157 300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8A9C8F8A-27D5-458A-937A-652C55C9801A}"/>
              </a:ext>
            </a:extLst>
          </p:cNvPr>
          <p:cNvPicPr>
            <a:picLocks noGrp="1" noChangeAspect="1"/>
          </p:cNvPicPr>
          <p:nvPr>
            <p:ph type="pic" sz="quarter" idx="13"/>
          </p:nvPr>
        </p:nvPicPr>
        <p:blipFill>
          <a:blip r:embed="rId2"/>
          <a:srcRect t="4657" b="4657"/>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787398" y="326398"/>
            <a:ext cx="4918077" cy="1302377"/>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i Västmanlands 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3282779539"/>
              </p:ext>
            </p:extLst>
          </p:nvPr>
        </p:nvGraphicFramePr>
        <p:xfrm>
          <a:off x="6164962" y="106614"/>
          <a:ext cx="4871338" cy="6424989"/>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04583">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0458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0458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2022 kv1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441510">
                <a:tc>
                  <a:txBody>
                    <a:bodyPr/>
                    <a:lstStyle/>
                    <a:p>
                      <a:pPr algn="l" rtl="0" fontAlgn="ctr"/>
                      <a:r>
                        <a:rPr lang="sv-SE" sz="800" b="1" i="0" u="none" strike="noStrike" dirty="0">
                          <a:solidFill>
                            <a:srgbClr val="000000"/>
                          </a:solidFill>
                          <a:effectLst/>
                          <a:latin typeface="Futura Std Book" panose="020B0502020204020303" pitchFamily="34" charset="0"/>
                        </a:rPr>
                        <a:t>Västmanlands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Arboga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293360832"/>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Fagersta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1559525621"/>
                  </a:ext>
                </a:extLst>
              </a:tr>
              <a:tr h="446973">
                <a:tc>
                  <a:txBody>
                    <a:bodyPr/>
                    <a:lstStyle/>
                    <a:p>
                      <a:pPr algn="l" rtl="0" fontAlgn="ctr"/>
                      <a:r>
                        <a:rPr lang="sv-SE" sz="800" b="0" i="0" u="none" strike="noStrike" dirty="0">
                          <a:solidFill>
                            <a:srgbClr val="000000"/>
                          </a:solidFill>
                          <a:effectLst/>
                          <a:latin typeface="Futura Std Book" panose="020B0502020204020303" pitchFamily="34" charset="0"/>
                        </a:rPr>
                        <a:t>Hallstahammar</a:t>
                      </a:r>
                    </a:p>
                  </a:txBody>
                  <a:tcPr marL="180000" marR="9525" marT="9525" marB="0" anchor="ctr">
                    <a:lnL w="12700" cmpd="sng">
                      <a:noFill/>
                    </a:lnL>
                  </a:tcP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Kungsör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325918200"/>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Köping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-88</a:t>
                      </a:r>
                    </a:p>
                  </a:txBody>
                  <a:tcPr marL="9525" marR="9525" marT="9525" marB="0" anchor="ctr"/>
                </a:tc>
                <a:extLst>
                  <a:ext uri="{0D108BD9-81ED-4DB2-BD59-A6C34878D82A}">
                    <a16:rowId xmlns:a16="http://schemas.microsoft.com/office/drawing/2014/main" val="3944598109"/>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Norberg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rtl="0"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3208508909"/>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Sala</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extLst>
                  <a:ext uri="{0D108BD9-81ED-4DB2-BD59-A6C34878D82A}">
                    <a16:rowId xmlns:a16="http://schemas.microsoft.com/office/drawing/2014/main" val="1121273573"/>
                  </a:ext>
                </a:extLst>
              </a:tr>
              <a:tr h="446973">
                <a:tc>
                  <a:txBody>
                    <a:bodyPr/>
                    <a:lstStyle/>
                    <a:p>
                      <a:pPr algn="l" rtl="0" fontAlgn="ctr"/>
                      <a:r>
                        <a:rPr lang="sv-SE" sz="800" b="0" i="0" u="none" strike="noStrike" dirty="0">
                          <a:solidFill>
                            <a:srgbClr val="000000"/>
                          </a:solidFill>
                          <a:effectLst/>
                          <a:latin typeface="Futura Std Book" panose="020B0502020204020303" pitchFamily="34" charset="0"/>
                        </a:rPr>
                        <a:t>Skinnskatteberg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Surahammar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446973">
                <a:tc>
                  <a:txBody>
                    <a:bodyPr/>
                    <a:lstStyle/>
                    <a:p>
                      <a:pPr algn="l" rtl="0" fontAlgn="ctr"/>
                      <a:r>
                        <a:rPr lang="sv-SE" sz="800" b="0" i="0" u="none" strike="noStrike">
                          <a:solidFill>
                            <a:srgbClr val="000000"/>
                          </a:solidFill>
                          <a:effectLst/>
                          <a:latin typeface="Futura Std Book" panose="020B0502020204020303" pitchFamily="34" charset="0"/>
                        </a:rPr>
                        <a:t>Västerås</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122</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75</a:t>
                      </a:r>
                    </a:p>
                  </a:txBody>
                  <a:tcPr marL="0" marR="0" marT="0" marB="0" anchor="ctr"/>
                </a:tc>
                <a:extLst>
                  <a:ext uri="{0D108BD9-81ED-4DB2-BD59-A6C34878D82A}">
                    <a16:rowId xmlns:a16="http://schemas.microsoft.com/office/drawing/2014/main" val="4226078857"/>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8" name="Platshållare för bild 7" descr="En bild som visar vatten, utomhus, himmel, flod&#10;&#10;Automatiskt genererad beskrivning">
            <a:extLst>
              <a:ext uri="{FF2B5EF4-FFF2-40B4-BE49-F238E27FC236}">
                <a16:creationId xmlns:a16="http://schemas.microsoft.com/office/drawing/2014/main" id="{09E341FC-A2D8-4272-8A84-1D606F261749}"/>
              </a:ext>
            </a:extLst>
          </p:cNvPr>
          <p:cNvPicPr>
            <a:picLocks noGrp="1" noChangeAspect="1"/>
          </p:cNvPicPr>
          <p:nvPr>
            <p:ph type="pic" sz="quarter" idx="13"/>
          </p:nvPr>
        </p:nvPicPr>
        <p:blipFill>
          <a:blip r:embed="rId2"/>
          <a:srcRect t="2493" b="2493"/>
          <a:stretch>
            <a:fillRect/>
          </a:stretch>
        </p:blipFill>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475358" y="1628775"/>
            <a:ext cx="5380654" cy="4002904"/>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r>
              <a:rPr lang="sv-SE" sz="1200" u="sng"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Frågor kan ställas till </a:t>
            </a:r>
            <a:r>
              <a:rPr lang="sv-SE" sz="1200" smtClean="0">
                <a:solidFill>
                  <a:schemeClr val="bg1"/>
                </a:solidFill>
              </a:rPr>
              <a:t>Viktor Gustafsson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475358" y="394827"/>
            <a:ext cx="5689602" cy="1113955"/>
          </a:xfrm>
        </p:spPr>
        <p:txBody>
          <a:bodyPr/>
          <a:lstStyle/>
          <a:p>
            <a:r>
              <a:rPr lang="sv-SE" dirty="0">
                <a:solidFill>
                  <a:schemeClr val="bg1"/>
                </a:solidFill>
              </a:rPr>
              <a:t>Stockholm Business Region</a:t>
            </a:r>
          </a:p>
        </p:txBody>
      </p:sp>
      <p:pic>
        <p:nvPicPr>
          <p:cNvPr id="9" name="Bildobjekt 8">
            <a:extLst>
              <a:ext uri="{FF2B5EF4-FFF2-40B4-BE49-F238E27FC236}">
                <a16:creationId xmlns:a16="http://schemas.microsoft.com/office/drawing/2014/main" id="{A14EF21B-B8D3-4355-8DC4-91F4F5847D72}"/>
              </a:ext>
            </a:extLst>
          </p:cNvPr>
          <p:cNvPicPr>
            <a:picLocks noChangeAspect="1"/>
          </p:cNvPicPr>
          <p:nvPr/>
        </p:nvPicPr>
        <p:blipFill>
          <a:blip r:embed="rId4"/>
          <a:stretch>
            <a:fillRect/>
          </a:stretch>
        </p:blipFill>
        <p:spPr>
          <a:xfrm>
            <a:off x="6401594" y="0"/>
            <a:ext cx="6532591"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2740</TotalTime>
  <Words>3094</Words>
  <Application>Microsoft Office PowerPoint</Application>
  <PresentationFormat>Bredbild</PresentationFormat>
  <Paragraphs>1172</Paragraphs>
  <Slides>23</Slides>
  <Notes>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23</vt:i4>
      </vt:variant>
    </vt:vector>
  </HeadingPairs>
  <TitlesOfParts>
    <vt:vector size="31" baseType="lpstr">
      <vt:lpstr>Arial</vt:lpstr>
      <vt:lpstr>Calibri</vt:lpstr>
      <vt:lpstr>Futura Std Book</vt:lpstr>
      <vt:lpstr>Futura Std Book</vt:lpstr>
      <vt:lpstr>Garamond</vt:lpstr>
      <vt:lpstr>Minion Pro</vt:lpstr>
      <vt:lpstr>Times New Roman</vt:lpstr>
      <vt:lpstr>Stockholm Business Region</vt:lpstr>
      <vt:lpstr>PowerPoint-presentation</vt:lpstr>
      <vt:lpstr>Om rapporten</vt:lpstr>
      <vt:lpstr>Återhämtningen fortsätter</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587</cp:revision>
  <cp:lastPrinted>2020-03-19T09:14:48Z</cp:lastPrinted>
  <dcterms:created xsi:type="dcterms:W3CDTF">2019-04-29T08:02:07Z</dcterms:created>
  <dcterms:modified xsi:type="dcterms:W3CDTF">2022-06-29T12:01:47Z</dcterms:modified>
</cp:coreProperties>
</file>