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style1.xml" ContentType="application/vnd.ms-office.chartstyle+xml"/>
  <Override PartName="/ppt/charts/colors1.xml" ContentType="application/vnd.ms-office.chartcolorstyle+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4"/>
  </p:notesMasterIdLst>
  <p:handoutMasterIdLst>
    <p:handoutMasterId r:id="rId25"/>
  </p:handoutMasterIdLst>
  <p:sldIdLst>
    <p:sldId id="369" r:id="rId2"/>
    <p:sldId id="308" r:id="rId3"/>
    <p:sldId id="348" r:id="rId4"/>
    <p:sldId id="351" r:id="rId5"/>
    <p:sldId id="372" r:id="rId6"/>
    <p:sldId id="373" r:id="rId7"/>
    <p:sldId id="354" r:id="rId8"/>
    <p:sldId id="374" r:id="rId9"/>
    <p:sldId id="375" r:id="rId10"/>
    <p:sldId id="358" r:id="rId11"/>
    <p:sldId id="359" r:id="rId12"/>
    <p:sldId id="379" r:id="rId13"/>
    <p:sldId id="380" r:id="rId14"/>
    <p:sldId id="376" r:id="rId15"/>
    <p:sldId id="377" r:id="rId16"/>
    <p:sldId id="378" r:id="rId17"/>
    <p:sldId id="316" r:id="rId18"/>
    <p:sldId id="363" r:id="rId19"/>
    <p:sldId id="364" r:id="rId20"/>
    <p:sldId id="365" r:id="rId21"/>
    <p:sldId id="366" r:id="rId22"/>
    <p:sldId id="367" r:id="rId23"/>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8"/>
            <p14:sldId id="351"/>
            <p14:sldId id="372"/>
            <p14:sldId id="373"/>
            <p14:sldId id="354"/>
            <p14:sldId id="374"/>
            <p14:sldId id="375"/>
            <p14:sldId id="358"/>
            <p14:sldId id="359"/>
            <p14:sldId id="379"/>
            <p14:sldId id="380"/>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5FD93D4-58F9-CCFD-6D99-2351A0399ED3}" name="Mostafa Kharouach" initials="MK" userId="S::mostafa.kharouach@indikator.org::592f685a-a63b-4c4d-aa5f-707ce931aad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Viktor Gustafsson" initials="VG" lastIdx="2" clrIdx="0">
    <p:extLst>
      <p:ext uri="{19B8F6BF-5375-455C-9EA6-DF929625EA0E}">
        <p15:presenceInfo xmlns:p15="http://schemas.microsoft.com/office/powerpoint/2012/main" userId="Viktor Gustafsson" providerId="None"/>
      </p:ext>
    </p:extLst>
  </p:cmAuthor>
  <p:cmAuthor id="2" name="Rasmus Ragnarsson" initials="RR" lastIdx="2" clrIdx="1">
    <p:extLst>
      <p:ext uri="{19B8F6BF-5375-455C-9EA6-DF929625EA0E}">
        <p15:presenceInfo xmlns:p15="http://schemas.microsoft.com/office/powerpoint/2012/main" userId="S::rasmus.ragnarsson@indikator.org::130af0ea-7f48-4e1e-b25e-5e975adb73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0064"/>
    <a:srgbClr val="FFFFFF"/>
    <a:srgbClr val="0523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25" autoAdjust="0"/>
    <p:restoredTop sz="94660"/>
  </p:normalViewPr>
  <p:slideViewPr>
    <p:cSldViewPr snapToGrid="0">
      <p:cViewPr varScale="1">
        <p:scale>
          <a:sx n="61" d="100"/>
          <a:sy n="61" d="100"/>
        </p:scale>
        <p:origin x="576" y="48"/>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6.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7.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8.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11.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12.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13.xlsx" TargetMode="External"/></Relationships>
</file>

<file path=ppt/charts/_rels/chart7.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2Q1\Sida%204.xlsx" TargetMode="External"/><Relationship Id="rId2" Type="http://schemas.microsoft.com/office/2011/relationships/chartColorStyle" Target="colors1.xml"/><Relationship Id="rId1" Type="http://schemas.microsoft.com/office/2011/relationships/chartStyle" Target="style1.xml"/></Relationships>
</file>

<file path=ppt/charts/_rels/chart8.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5.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1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16.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Grafdata!$A$30</c:f>
              <c:strCache>
                <c:ptCount val="1"/>
                <c:pt idx="0">
                  <c:v>Västmanlands län</c:v>
                </c:pt>
              </c:strCache>
            </c:strRef>
          </c:tx>
          <c:spPr>
            <a:ln w="28575" cap="rnd">
              <a:solidFill>
                <a:schemeClr val="accent2"/>
              </a:solidFill>
              <a:prstDash val="solid"/>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Grafdata!$B$30:$AP$30</c:f>
              <c:numCache>
                <c:formatCode>General</c:formatCode>
                <c:ptCount val="41"/>
                <c:pt idx="0">
                  <c:v>330</c:v>
                </c:pt>
                <c:pt idx="1">
                  <c:v>323.25</c:v>
                </c:pt>
                <c:pt idx="2">
                  <c:v>316</c:v>
                </c:pt>
                <c:pt idx="3">
                  <c:v>296.75</c:v>
                </c:pt>
                <c:pt idx="4">
                  <c:v>299</c:v>
                </c:pt>
                <c:pt idx="5">
                  <c:v>299</c:v>
                </c:pt>
                <c:pt idx="6">
                  <c:v>301.25</c:v>
                </c:pt>
                <c:pt idx="7">
                  <c:v>308.5</c:v>
                </c:pt>
                <c:pt idx="8">
                  <c:v>314.75</c:v>
                </c:pt>
                <c:pt idx="9">
                  <c:v>316</c:v>
                </c:pt>
                <c:pt idx="10">
                  <c:v>328.75</c:v>
                </c:pt>
                <c:pt idx="11">
                  <c:v>336.75</c:v>
                </c:pt>
                <c:pt idx="12">
                  <c:v>328.5</c:v>
                </c:pt>
                <c:pt idx="13">
                  <c:v>334.75</c:v>
                </c:pt>
                <c:pt idx="14">
                  <c:v>338.5</c:v>
                </c:pt>
                <c:pt idx="15">
                  <c:v>327</c:v>
                </c:pt>
                <c:pt idx="16">
                  <c:v>340.5</c:v>
                </c:pt>
                <c:pt idx="17">
                  <c:v>331.25</c:v>
                </c:pt>
                <c:pt idx="18">
                  <c:v>325.5</c:v>
                </c:pt>
                <c:pt idx="19">
                  <c:v>324</c:v>
                </c:pt>
                <c:pt idx="20">
                  <c:v>318.25</c:v>
                </c:pt>
                <c:pt idx="21">
                  <c:v>320.5</c:v>
                </c:pt>
                <c:pt idx="22">
                  <c:v>321.25</c:v>
                </c:pt>
                <c:pt idx="23">
                  <c:v>323.5</c:v>
                </c:pt>
                <c:pt idx="24">
                  <c:v>329</c:v>
                </c:pt>
                <c:pt idx="25">
                  <c:v>338.75</c:v>
                </c:pt>
                <c:pt idx="26">
                  <c:v>352</c:v>
                </c:pt>
                <c:pt idx="27">
                  <c:v>355.5</c:v>
                </c:pt>
                <c:pt idx="28">
                  <c:v>357.75</c:v>
                </c:pt>
                <c:pt idx="29">
                  <c:v>353</c:v>
                </c:pt>
                <c:pt idx="30">
                  <c:v>340</c:v>
                </c:pt>
                <c:pt idx="31">
                  <c:v>369.5</c:v>
                </c:pt>
                <c:pt idx="32">
                  <c:v>362.75</c:v>
                </c:pt>
                <c:pt idx="33">
                  <c:v>389.75</c:v>
                </c:pt>
                <c:pt idx="34">
                  <c:v>409.25</c:v>
                </c:pt>
                <c:pt idx="35">
                  <c:v>396.75</c:v>
                </c:pt>
                <c:pt idx="36">
                  <c:v>414</c:v>
                </c:pt>
                <c:pt idx="37">
                  <c:v>404.5</c:v>
                </c:pt>
                <c:pt idx="38">
                  <c:v>411.75</c:v>
                </c:pt>
                <c:pt idx="39">
                  <c:v>418.75</c:v>
                </c:pt>
                <c:pt idx="40">
                  <c:v>408.25</c:v>
                </c:pt>
              </c:numCache>
            </c:numRef>
          </c:val>
          <c:smooth val="0"/>
          <c:extLst>
            <c:ext xmlns:c16="http://schemas.microsoft.com/office/drawing/2014/chart" uri="{C3380CC4-5D6E-409C-BE32-E72D297353CC}">
              <c16:uniqueId val="{00000000-920A-4DB5-93C7-36C1B71CDEF6}"/>
            </c:ext>
          </c:extLst>
        </c:ser>
        <c:ser>
          <c:idx val="1"/>
          <c:order val="1"/>
          <c:tx>
            <c:strRef>
              <c:f>Grafdata!$A$31</c:f>
              <c:strCache>
                <c:ptCount val="1"/>
                <c:pt idx="0">
                  <c:v>Västerås kommun</c:v>
                </c:pt>
              </c:strCache>
            </c:strRef>
          </c:tx>
          <c:spPr>
            <a:ln w="28575" cap="rnd">
              <a:solidFill>
                <a:schemeClr val="accent3"/>
              </a:solidFill>
              <a:prstDash val="sysDot"/>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Grafdata!$B$31:$AP$31</c:f>
              <c:numCache>
                <c:formatCode>General</c:formatCode>
                <c:ptCount val="41"/>
                <c:pt idx="0">
                  <c:v>202</c:v>
                </c:pt>
                <c:pt idx="1">
                  <c:v>198</c:v>
                </c:pt>
                <c:pt idx="2">
                  <c:v>196.75</c:v>
                </c:pt>
                <c:pt idx="3">
                  <c:v>190.5</c:v>
                </c:pt>
                <c:pt idx="4">
                  <c:v>197.75</c:v>
                </c:pt>
                <c:pt idx="5">
                  <c:v>199.5</c:v>
                </c:pt>
                <c:pt idx="6">
                  <c:v>202.5</c:v>
                </c:pt>
                <c:pt idx="7">
                  <c:v>204.5</c:v>
                </c:pt>
                <c:pt idx="8">
                  <c:v>208</c:v>
                </c:pt>
                <c:pt idx="9">
                  <c:v>206.25</c:v>
                </c:pt>
                <c:pt idx="10">
                  <c:v>209.5</c:v>
                </c:pt>
                <c:pt idx="11">
                  <c:v>215</c:v>
                </c:pt>
                <c:pt idx="12">
                  <c:v>211.25</c:v>
                </c:pt>
                <c:pt idx="13">
                  <c:v>215</c:v>
                </c:pt>
                <c:pt idx="14">
                  <c:v>221</c:v>
                </c:pt>
                <c:pt idx="15">
                  <c:v>211.5</c:v>
                </c:pt>
                <c:pt idx="16">
                  <c:v>222</c:v>
                </c:pt>
                <c:pt idx="17">
                  <c:v>216.5</c:v>
                </c:pt>
                <c:pt idx="18">
                  <c:v>215.5</c:v>
                </c:pt>
                <c:pt idx="19">
                  <c:v>219.5</c:v>
                </c:pt>
                <c:pt idx="20">
                  <c:v>211.75</c:v>
                </c:pt>
                <c:pt idx="21">
                  <c:v>215.5</c:v>
                </c:pt>
                <c:pt idx="22">
                  <c:v>207.5</c:v>
                </c:pt>
                <c:pt idx="23">
                  <c:v>211.5</c:v>
                </c:pt>
                <c:pt idx="24">
                  <c:v>217.25</c:v>
                </c:pt>
                <c:pt idx="25">
                  <c:v>223.75</c:v>
                </c:pt>
                <c:pt idx="26">
                  <c:v>239.5</c:v>
                </c:pt>
                <c:pt idx="27">
                  <c:v>238.25</c:v>
                </c:pt>
                <c:pt idx="28">
                  <c:v>240</c:v>
                </c:pt>
                <c:pt idx="29">
                  <c:v>239.5</c:v>
                </c:pt>
                <c:pt idx="30">
                  <c:v>226.25</c:v>
                </c:pt>
                <c:pt idx="31">
                  <c:v>248</c:v>
                </c:pt>
                <c:pt idx="32">
                  <c:v>242.25</c:v>
                </c:pt>
                <c:pt idx="33">
                  <c:v>258.25</c:v>
                </c:pt>
                <c:pt idx="34">
                  <c:v>278.25</c:v>
                </c:pt>
                <c:pt idx="35">
                  <c:v>265.25</c:v>
                </c:pt>
                <c:pt idx="36">
                  <c:v>278.75</c:v>
                </c:pt>
                <c:pt idx="37">
                  <c:v>267.25</c:v>
                </c:pt>
                <c:pt idx="38">
                  <c:v>273</c:v>
                </c:pt>
                <c:pt idx="39">
                  <c:v>281.25</c:v>
                </c:pt>
                <c:pt idx="40">
                  <c:v>274</c:v>
                </c:pt>
              </c:numCache>
            </c:numRef>
          </c:val>
          <c:smooth val="0"/>
          <c:extLst>
            <c:ext xmlns:c16="http://schemas.microsoft.com/office/drawing/2014/chart" uri="{C3380CC4-5D6E-409C-BE32-E72D297353CC}">
              <c16:uniqueId val="{00000001-920A-4DB5-93C7-36C1B71CDEF6}"/>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Grafdata!$A$30</c:f>
              <c:strCache>
                <c:ptCount val="1"/>
                <c:pt idx="0">
                  <c:v>Västmanlands län</c:v>
                </c:pt>
              </c:strCache>
            </c:strRef>
          </c:tx>
          <c:spPr>
            <a:ln w="28575" cap="rnd">
              <a:solidFill>
                <a:schemeClr val="accent2"/>
              </a:solidFill>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Grafdata!$B$30:$AP$30</c:f>
              <c:numCache>
                <c:formatCode>General</c:formatCode>
                <c:ptCount val="41"/>
                <c:pt idx="0">
                  <c:v>38</c:v>
                </c:pt>
                <c:pt idx="1">
                  <c:v>35.5</c:v>
                </c:pt>
                <c:pt idx="2">
                  <c:v>37.25</c:v>
                </c:pt>
                <c:pt idx="3">
                  <c:v>40</c:v>
                </c:pt>
                <c:pt idx="4">
                  <c:v>42.5</c:v>
                </c:pt>
                <c:pt idx="5">
                  <c:v>45.5</c:v>
                </c:pt>
                <c:pt idx="6">
                  <c:v>42.5</c:v>
                </c:pt>
                <c:pt idx="7">
                  <c:v>42</c:v>
                </c:pt>
                <c:pt idx="8">
                  <c:v>37</c:v>
                </c:pt>
                <c:pt idx="9">
                  <c:v>37</c:v>
                </c:pt>
                <c:pt idx="10">
                  <c:v>38.5</c:v>
                </c:pt>
                <c:pt idx="11">
                  <c:v>36.5</c:v>
                </c:pt>
                <c:pt idx="12">
                  <c:v>39.5</c:v>
                </c:pt>
                <c:pt idx="13">
                  <c:v>36.25</c:v>
                </c:pt>
                <c:pt idx="14">
                  <c:v>30.5</c:v>
                </c:pt>
                <c:pt idx="15">
                  <c:v>24.25</c:v>
                </c:pt>
                <c:pt idx="16">
                  <c:v>21.5</c:v>
                </c:pt>
                <c:pt idx="17">
                  <c:v>20</c:v>
                </c:pt>
                <c:pt idx="18">
                  <c:v>22.75</c:v>
                </c:pt>
                <c:pt idx="19">
                  <c:v>31.25</c:v>
                </c:pt>
                <c:pt idx="20">
                  <c:v>34.25</c:v>
                </c:pt>
                <c:pt idx="21">
                  <c:v>35.75</c:v>
                </c:pt>
                <c:pt idx="22">
                  <c:v>37.25</c:v>
                </c:pt>
                <c:pt idx="23">
                  <c:v>34.5</c:v>
                </c:pt>
                <c:pt idx="24">
                  <c:v>36</c:v>
                </c:pt>
                <c:pt idx="25">
                  <c:v>37.25</c:v>
                </c:pt>
                <c:pt idx="26">
                  <c:v>37.25</c:v>
                </c:pt>
                <c:pt idx="27">
                  <c:v>37.25</c:v>
                </c:pt>
                <c:pt idx="28">
                  <c:v>37.75</c:v>
                </c:pt>
                <c:pt idx="29">
                  <c:v>40.75</c:v>
                </c:pt>
                <c:pt idx="30">
                  <c:v>43.75</c:v>
                </c:pt>
                <c:pt idx="31">
                  <c:v>46.25</c:v>
                </c:pt>
                <c:pt idx="32">
                  <c:v>49.25</c:v>
                </c:pt>
                <c:pt idx="33">
                  <c:v>46.5</c:v>
                </c:pt>
                <c:pt idx="34">
                  <c:v>43.75</c:v>
                </c:pt>
                <c:pt idx="35">
                  <c:v>41.25</c:v>
                </c:pt>
                <c:pt idx="36">
                  <c:v>37.25</c:v>
                </c:pt>
                <c:pt idx="37">
                  <c:v>38.75</c:v>
                </c:pt>
                <c:pt idx="38">
                  <c:v>39.5</c:v>
                </c:pt>
                <c:pt idx="39">
                  <c:v>39.5</c:v>
                </c:pt>
                <c:pt idx="40">
                  <c:v>38</c:v>
                </c:pt>
              </c:numCache>
            </c:numRef>
          </c:val>
          <c:smooth val="0"/>
          <c:extLst>
            <c:ext xmlns:c16="http://schemas.microsoft.com/office/drawing/2014/chart" uri="{C3380CC4-5D6E-409C-BE32-E72D297353CC}">
              <c16:uniqueId val="{00000000-EE24-453B-A1EA-FFE1607BAEF2}"/>
            </c:ext>
          </c:extLst>
        </c:ser>
        <c:ser>
          <c:idx val="1"/>
          <c:order val="1"/>
          <c:tx>
            <c:strRef>
              <c:f>Grafdata!$A$31</c:f>
              <c:strCache>
                <c:ptCount val="1"/>
                <c:pt idx="0">
                  <c:v>Västerås kommun</c:v>
                </c:pt>
              </c:strCache>
            </c:strRef>
          </c:tx>
          <c:spPr>
            <a:ln w="28575" cap="rnd">
              <a:solidFill>
                <a:schemeClr val="accent3"/>
              </a:solidFill>
              <a:prstDash val="sysDot"/>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Grafdata!$B$31:$AP$31</c:f>
              <c:numCache>
                <c:formatCode>General</c:formatCode>
                <c:ptCount val="41"/>
                <c:pt idx="0">
                  <c:v>19</c:v>
                </c:pt>
                <c:pt idx="1">
                  <c:v>19</c:v>
                </c:pt>
                <c:pt idx="2">
                  <c:v>19.25</c:v>
                </c:pt>
                <c:pt idx="3">
                  <c:v>21.25</c:v>
                </c:pt>
                <c:pt idx="4">
                  <c:v>23.25</c:v>
                </c:pt>
                <c:pt idx="5">
                  <c:v>26</c:v>
                </c:pt>
                <c:pt idx="6">
                  <c:v>25.5</c:v>
                </c:pt>
                <c:pt idx="7">
                  <c:v>24.75</c:v>
                </c:pt>
                <c:pt idx="8">
                  <c:v>22</c:v>
                </c:pt>
                <c:pt idx="9">
                  <c:v>21.5</c:v>
                </c:pt>
                <c:pt idx="10">
                  <c:v>21.75</c:v>
                </c:pt>
                <c:pt idx="11">
                  <c:v>21.5</c:v>
                </c:pt>
                <c:pt idx="12">
                  <c:v>25</c:v>
                </c:pt>
                <c:pt idx="13">
                  <c:v>22.25</c:v>
                </c:pt>
                <c:pt idx="14">
                  <c:v>19.25</c:v>
                </c:pt>
                <c:pt idx="15">
                  <c:v>15.75</c:v>
                </c:pt>
                <c:pt idx="16">
                  <c:v>13</c:v>
                </c:pt>
                <c:pt idx="17">
                  <c:v>12.75</c:v>
                </c:pt>
                <c:pt idx="18">
                  <c:v>15.5</c:v>
                </c:pt>
                <c:pt idx="19">
                  <c:v>19.75</c:v>
                </c:pt>
                <c:pt idx="20">
                  <c:v>23</c:v>
                </c:pt>
                <c:pt idx="21">
                  <c:v>22.5</c:v>
                </c:pt>
                <c:pt idx="22">
                  <c:v>22.75</c:v>
                </c:pt>
                <c:pt idx="23">
                  <c:v>21</c:v>
                </c:pt>
                <c:pt idx="24">
                  <c:v>20</c:v>
                </c:pt>
                <c:pt idx="25">
                  <c:v>22.25</c:v>
                </c:pt>
                <c:pt idx="26">
                  <c:v>22.5</c:v>
                </c:pt>
                <c:pt idx="27">
                  <c:v>22.25</c:v>
                </c:pt>
                <c:pt idx="28">
                  <c:v>24</c:v>
                </c:pt>
                <c:pt idx="29">
                  <c:v>24</c:v>
                </c:pt>
                <c:pt idx="30">
                  <c:v>25.5</c:v>
                </c:pt>
                <c:pt idx="31">
                  <c:v>28.25</c:v>
                </c:pt>
                <c:pt idx="32">
                  <c:v>29.25</c:v>
                </c:pt>
                <c:pt idx="33">
                  <c:v>29.75</c:v>
                </c:pt>
                <c:pt idx="34">
                  <c:v>27.25</c:v>
                </c:pt>
                <c:pt idx="35">
                  <c:v>24</c:v>
                </c:pt>
                <c:pt idx="36">
                  <c:v>20.25</c:v>
                </c:pt>
                <c:pt idx="37">
                  <c:v>21.25</c:v>
                </c:pt>
                <c:pt idx="38">
                  <c:v>21.25</c:v>
                </c:pt>
                <c:pt idx="39">
                  <c:v>22.5</c:v>
                </c:pt>
                <c:pt idx="40">
                  <c:v>21.75</c:v>
                </c:pt>
              </c:numCache>
            </c:numRef>
          </c:val>
          <c:smooth val="0"/>
          <c:extLst>
            <c:ext xmlns:c16="http://schemas.microsoft.com/office/drawing/2014/chart" uri="{C3380CC4-5D6E-409C-BE32-E72D297353CC}">
              <c16:uniqueId val="{00000001-EE24-453B-A1EA-FFE1607BAEF2}"/>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Grafdata!$B$14:$AP$14</c:f>
              <c:numCache>
                <c:formatCode>General</c:formatCode>
                <c:ptCount val="41"/>
                <c:pt idx="0">
                  <c:v>100</c:v>
                </c:pt>
                <c:pt idx="1">
                  <c:v>101.22702009405729</c:v>
                </c:pt>
                <c:pt idx="2">
                  <c:v>99.286019666524155</c:v>
                </c:pt>
                <c:pt idx="3">
                  <c:v>98.514322359982899</c:v>
                </c:pt>
                <c:pt idx="4">
                  <c:v>100.81872595126123</c:v>
                </c:pt>
                <c:pt idx="5">
                  <c:v>102.31509191962377</c:v>
                </c:pt>
                <c:pt idx="6">
                  <c:v>100.63488670371954</c:v>
                </c:pt>
                <c:pt idx="7">
                  <c:v>99.602394185549386</c:v>
                </c:pt>
                <c:pt idx="8">
                  <c:v>102.15049166310389</c:v>
                </c:pt>
                <c:pt idx="9">
                  <c:v>104.28815733219325</c:v>
                </c:pt>
                <c:pt idx="10">
                  <c:v>102.02436938862762</c:v>
                </c:pt>
                <c:pt idx="11">
                  <c:v>101.32321504916631</c:v>
                </c:pt>
                <c:pt idx="12">
                  <c:v>103.39033775117572</c:v>
                </c:pt>
                <c:pt idx="13">
                  <c:v>105.26507054296708</c:v>
                </c:pt>
                <c:pt idx="14">
                  <c:v>103.61906797776828</c:v>
                </c:pt>
                <c:pt idx="15">
                  <c:v>102.85164600042754</c:v>
                </c:pt>
                <c:pt idx="16">
                  <c:v>105.48311244121419</c:v>
                </c:pt>
                <c:pt idx="17">
                  <c:v>106.31893971782813</c:v>
                </c:pt>
                <c:pt idx="18">
                  <c:v>105.19238991021804</c:v>
                </c:pt>
                <c:pt idx="19">
                  <c:v>105.26720820863616</c:v>
                </c:pt>
                <c:pt idx="20">
                  <c:v>107.60795211628901</c:v>
                </c:pt>
                <c:pt idx="21">
                  <c:v>109.10218041898247</c:v>
                </c:pt>
                <c:pt idx="22">
                  <c:v>107.42197520307823</c:v>
                </c:pt>
                <c:pt idx="23">
                  <c:v>107.248824283882</c:v>
                </c:pt>
                <c:pt idx="24">
                  <c:v>109.45061992304403</c:v>
                </c:pt>
                <c:pt idx="25">
                  <c:v>110.33775117571612</c:v>
                </c:pt>
                <c:pt idx="26">
                  <c:v>108.82642154766994</c:v>
                </c:pt>
                <c:pt idx="27">
                  <c:v>108.00555793073963</c:v>
                </c:pt>
                <c:pt idx="28">
                  <c:v>109.99358700299273</c:v>
                </c:pt>
                <c:pt idx="29">
                  <c:v>111.13082513894827</c:v>
                </c:pt>
                <c:pt idx="30">
                  <c:v>109.6601111586148</c:v>
                </c:pt>
                <c:pt idx="31">
                  <c:v>108.06968790081231</c:v>
                </c:pt>
                <c:pt idx="32">
                  <c:v>107.90081231295426</c:v>
                </c:pt>
                <c:pt idx="33">
                  <c:v>108.92902949978624</c:v>
                </c:pt>
                <c:pt idx="34">
                  <c:v>108.14236853356135</c:v>
                </c:pt>
                <c:pt idx="35">
                  <c:v>105.20307823856349</c:v>
                </c:pt>
                <c:pt idx="36">
                  <c:v>108.4737067122702</c:v>
                </c:pt>
                <c:pt idx="37">
                  <c:v>110.17742625053441</c:v>
                </c:pt>
                <c:pt idx="38">
                  <c:v>108.6746472851646</c:v>
                </c:pt>
                <c:pt idx="39">
                  <c:v>108.50149636596836</c:v>
                </c:pt>
                <c:pt idx="40">
                  <c:v>111.76357417699872</c:v>
                </c:pt>
              </c:numCache>
            </c:numRef>
          </c:val>
          <c:smooth val="0"/>
          <c:extLst>
            <c:ext xmlns:c16="http://schemas.microsoft.com/office/drawing/2014/chart" uri="{C3380CC4-5D6E-409C-BE32-E72D297353CC}">
              <c16:uniqueId val="{00000000-F703-4F56-8429-D9BCE43315E5}"/>
            </c:ext>
          </c:extLst>
        </c:ser>
        <c:ser>
          <c:idx val="1"/>
          <c:order val="1"/>
          <c:tx>
            <c:strRef>
              <c:f>Grafdata!$A$15</c:f>
              <c:strCache>
                <c:ptCount val="1"/>
                <c:pt idx="0">
                  <c:v>Stockholmsregionen</c:v>
                </c:pt>
              </c:strCache>
            </c:strRef>
          </c:tx>
          <c:spPr>
            <a:ln w="28575" cap="rnd">
              <a:solidFill>
                <a:schemeClr val="accent6"/>
              </a:solidFill>
              <a:prstDash val="sysDot"/>
              <a:round/>
            </a:ln>
            <a:effectLst/>
          </c:spPr>
          <c:marker>
            <c:symbol val="none"/>
          </c:marker>
          <c:cat>
            <c:strRef>
              <c:f>Grafdata!$B$13:$AP$13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Grafdata!$B$15:$AP$15</c:f>
              <c:numCache>
                <c:formatCode>General</c:formatCode>
                <c:ptCount val="41"/>
                <c:pt idx="0">
                  <c:v>100</c:v>
                </c:pt>
                <c:pt idx="1">
                  <c:v>101.07252539570045</c:v>
                </c:pt>
                <c:pt idx="2">
                  <c:v>100.10394519253485</c:v>
                </c:pt>
                <c:pt idx="3">
                  <c:v>99.258209307819513</c:v>
                </c:pt>
                <c:pt idx="4">
                  <c:v>101.3607370659107</c:v>
                </c:pt>
                <c:pt idx="5">
                  <c:v>102.45688636900543</c:v>
                </c:pt>
                <c:pt idx="6">
                  <c:v>101.76234349161351</c:v>
                </c:pt>
                <c:pt idx="7">
                  <c:v>100.60477202929364</c:v>
                </c:pt>
                <c:pt idx="8">
                  <c:v>102.80652019844082</c:v>
                </c:pt>
                <c:pt idx="9">
                  <c:v>104.70588235294117</c:v>
                </c:pt>
                <c:pt idx="10">
                  <c:v>103.26009922041105</c:v>
                </c:pt>
                <c:pt idx="11">
                  <c:v>102.62225372076541</c:v>
                </c:pt>
                <c:pt idx="12">
                  <c:v>104.38459721237892</c:v>
                </c:pt>
                <c:pt idx="13">
                  <c:v>105.50437042286794</c:v>
                </c:pt>
                <c:pt idx="14">
                  <c:v>104.89959839310181</c:v>
                </c:pt>
                <c:pt idx="15">
                  <c:v>104.16725726387904</c:v>
                </c:pt>
                <c:pt idx="16">
                  <c:v>106.90763052208835</c:v>
                </c:pt>
                <c:pt idx="17">
                  <c:v>107.29978738483345</c:v>
                </c:pt>
                <c:pt idx="18">
                  <c:v>106.48240018899126</c:v>
                </c:pt>
                <c:pt idx="19">
                  <c:v>106.21781242617529</c:v>
                </c:pt>
                <c:pt idx="20">
                  <c:v>108.72194660996929</c:v>
                </c:pt>
                <c:pt idx="21">
                  <c:v>110.04016064257029</c:v>
                </c:pt>
                <c:pt idx="22">
                  <c:v>109.08575478384125</c:v>
                </c:pt>
                <c:pt idx="23">
                  <c:v>109.06213087644696</c:v>
                </c:pt>
                <c:pt idx="24">
                  <c:v>110.93314434207417</c:v>
                </c:pt>
                <c:pt idx="25">
                  <c:v>112.23245924875974</c:v>
                </c:pt>
                <c:pt idx="26">
                  <c:v>110.90952043467989</c:v>
                </c:pt>
                <c:pt idx="27">
                  <c:v>110.70635483108906</c:v>
                </c:pt>
                <c:pt idx="28">
                  <c:v>112.0859910229152</c:v>
                </c:pt>
                <c:pt idx="29">
                  <c:v>113.37585636664305</c:v>
                </c:pt>
                <c:pt idx="30">
                  <c:v>112.10489014883062</c:v>
                </c:pt>
                <c:pt idx="31">
                  <c:v>111.15520907158044</c:v>
                </c:pt>
                <c:pt idx="32">
                  <c:v>110.55043704228679</c:v>
                </c:pt>
                <c:pt idx="33">
                  <c:v>110.78195133475077</c:v>
                </c:pt>
                <c:pt idx="34">
                  <c:v>110.02598629813372</c:v>
                </c:pt>
                <c:pt idx="35">
                  <c:v>108.22111977321049</c:v>
                </c:pt>
                <c:pt idx="36">
                  <c:v>110.85282305693362</c:v>
                </c:pt>
                <c:pt idx="37">
                  <c:v>113.11126860382707</c:v>
                </c:pt>
                <c:pt idx="38">
                  <c:v>110.86227261989133</c:v>
                </c:pt>
                <c:pt idx="39">
                  <c:v>110.69690526813135</c:v>
                </c:pt>
                <c:pt idx="40">
                  <c:v>114.05622489959839</c:v>
                </c:pt>
              </c:numCache>
            </c:numRef>
          </c:val>
          <c:smooth val="0"/>
          <c:extLst>
            <c:ext xmlns:c16="http://schemas.microsoft.com/office/drawing/2014/chart" uri="{C3380CC4-5D6E-409C-BE32-E72D297353CC}">
              <c16:uniqueId val="{00000001-F703-4F56-8429-D9BCE43315E5}"/>
            </c:ext>
          </c:extLst>
        </c:ser>
        <c:ser>
          <c:idx val="2"/>
          <c:order val="2"/>
          <c:tx>
            <c:strRef>
              <c:f>Grafdata!$A$20</c:f>
              <c:strCache>
                <c:ptCount val="1"/>
                <c:pt idx="0">
                  <c:v>Västmanlands län</c:v>
                </c:pt>
              </c:strCache>
            </c:strRef>
          </c:tx>
          <c:spPr>
            <a:ln w="28575" cap="rnd">
              <a:solidFill>
                <a:schemeClr val="accent2"/>
              </a:solidFill>
              <a:round/>
            </a:ln>
            <a:effectLst/>
          </c:spPr>
          <c:marker>
            <c:symbol val="none"/>
          </c:marker>
          <c:cat>
            <c:strRef>
              <c:f>Grafdata!$B$13:$AP$13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Grafdata!$B$20:$AP$20</c:f>
              <c:numCache>
                <c:formatCode>General</c:formatCode>
                <c:ptCount val="41"/>
                <c:pt idx="0">
                  <c:v>100</c:v>
                </c:pt>
                <c:pt idx="1">
                  <c:v>103.33618477331052</c:v>
                </c:pt>
                <c:pt idx="2">
                  <c:v>103.42172797262617</c:v>
                </c:pt>
                <c:pt idx="3">
                  <c:v>101.02651839178785</c:v>
                </c:pt>
                <c:pt idx="4">
                  <c:v>104.10607356715141</c:v>
                </c:pt>
                <c:pt idx="5">
                  <c:v>106.24465355004277</c:v>
                </c:pt>
                <c:pt idx="6">
                  <c:v>105.6458511548332</c:v>
                </c:pt>
                <c:pt idx="7">
                  <c:v>103.76390076988879</c:v>
                </c:pt>
                <c:pt idx="8">
                  <c:v>106.24465355004277</c:v>
                </c:pt>
                <c:pt idx="9">
                  <c:v>107.44225834046193</c:v>
                </c:pt>
                <c:pt idx="10">
                  <c:v>105.56030795551753</c:v>
                </c:pt>
                <c:pt idx="11">
                  <c:v>105.30367835757058</c:v>
                </c:pt>
                <c:pt idx="12">
                  <c:v>107.95551753635586</c:v>
                </c:pt>
                <c:pt idx="13">
                  <c:v>108.04106073567151</c:v>
                </c:pt>
                <c:pt idx="14">
                  <c:v>104.44824636441403</c:v>
                </c:pt>
                <c:pt idx="15">
                  <c:v>104.70487596236099</c:v>
                </c:pt>
                <c:pt idx="16">
                  <c:v>108.21214713430282</c:v>
                </c:pt>
                <c:pt idx="17">
                  <c:v>107.95551753635586</c:v>
                </c:pt>
                <c:pt idx="18">
                  <c:v>103.76390076988879</c:v>
                </c:pt>
                <c:pt idx="19">
                  <c:v>104.27715996578272</c:v>
                </c:pt>
                <c:pt idx="20">
                  <c:v>106.33019674935842</c:v>
                </c:pt>
                <c:pt idx="21">
                  <c:v>107.8699743370402</c:v>
                </c:pt>
                <c:pt idx="22">
                  <c:v>108.12660393498717</c:v>
                </c:pt>
                <c:pt idx="23">
                  <c:v>107.27117194183063</c:v>
                </c:pt>
                <c:pt idx="24">
                  <c:v>108.8109495295124</c:v>
                </c:pt>
                <c:pt idx="25">
                  <c:v>108.6398631308811</c:v>
                </c:pt>
                <c:pt idx="26">
                  <c:v>110.43627031650983</c:v>
                </c:pt>
                <c:pt idx="27">
                  <c:v>107.52780153977758</c:v>
                </c:pt>
                <c:pt idx="28">
                  <c:v>113.34473909324208</c:v>
                </c:pt>
                <c:pt idx="29">
                  <c:v>113.34473909324208</c:v>
                </c:pt>
                <c:pt idx="30">
                  <c:v>112.23267750213859</c:v>
                </c:pt>
                <c:pt idx="31">
                  <c:v>110.43627031650983</c:v>
                </c:pt>
                <c:pt idx="32">
                  <c:v>110.6928999144568</c:v>
                </c:pt>
                <c:pt idx="33">
                  <c:v>107.10008554319931</c:v>
                </c:pt>
                <c:pt idx="34">
                  <c:v>102.73738237810095</c:v>
                </c:pt>
                <c:pt idx="35">
                  <c:v>105.30367835757058</c:v>
                </c:pt>
                <c:pt idx="36">
                  <c:v>108.12660393498717</c:v>
                </c:pt>
                <c:pt idx="37">
                  <c:v>108.55431993156544</c:v>
                </c:pt>
                <c:pt idx="38">
                  <c:v>98.716852010265185</c:v>
                </c:pt>
                <c:pt idx="39">
                  <c:v>101.36869118905047</c:v>
                </c:pt>
                <c:pt idx="40">
                  <c:v>107.18562874251496</c:v>
                </c:pt>
              </c:numCache>
            </c:numRef>
          </c:val>
          <c:smooth val="0"/>
          <c:extLst>
            <c:ext xmlns:c16="http://schemas.microsoft.com/office/drawing/2014/chart" uri="{C3380CC4-5D6E-409C-BE32-E72D297353CC}">
              <c16:uniqueId val="{00000002-F703-4F56-8429-D9BCE43315E5}"/>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Grafdata!$B$21:$AP$21</c:f>
              <c:numCache>
                <c:formatCode>General</c:formatCode>
                <c:ptCount val="41"/>
                <c:pt idx="0">
                  <c:v>100</c:v>
                </c:pt>
                <c:pt idx="1">
                  <c:v>77.10180179141642</c:v>
                </c:pt>
                <c:pt idx="2">
                  <c:v>82.785571835337251</c:v>
                </c:pt>
                <c:pt idx="3">
                  <c:v>118.81678905322374</c:v>
                </c:pt>
                <c:pt idx="4">
                  <c:v>102.0173608309221</c:v>
                </c:pt>
                <c:pt idx="5">
                  <c:v>78.807336276758846</c:v>
                </c:pt>
                <c:pt idx="6">
                  <c:v>86.227189412890354</c:v>
                </c:pt>
                <c:pt idx="7">
                  <c:v>122.72585795474195</c:v>
                </c:pt>
                <c:pt idx="8">
                  <c:v>119.23812927248204</c:v>
                </c:pt>
                <c:pt idx="9">
                  <c:v>98.797076555961596</c:v>
                </c:pt>
                <c:pt idx="10">
                  <c:v>117.77871280851211</c:v>
                </c:pt>
                <c:pt idx="11">
                  <c:v>173.18120511372152</c:v>
                </c:pt>
                <c:pt idx="12">
                  <c:v>155.00997152639283</c:v>
                </c:pt>
                <c:pt idx="13">
                  <c:v>128.50300298569402</c:v>
                </c:pt>
                <c:pt idx="14">
                  <c:v>164.63739380036196</c:v>
                </c:pt>
                <c:pt idx="15">
                  <c:v>210.68451934937232</c:v>
                </c:pt>
                <c:pt idx="16">
                  <c:v>203.64104810540999</c:v>
                </c:pt>
                <c:pt idx="17">
                  <c:v>157.1472212295526</c:v>
                </c:pt>
                <c:pt idx="18">
                  <c:v>177.66551004645694</c:v>
                </c:pt>
                <c:pt idx="19">
                  <c:v>221.10505262429825</c:v>
                </c:pt>
                <c:pt idx="20">
                  <c:v>189.54661256297047</c:v>
                </c:pt>
                <c:pt idx="21">
                  <c:v>149.87492362848283</c:v>
                </c:pt>
                <c:pt idx="22">
                  <c:v>176.53636436994938</c:v>
                </c:pt>
                <c:pt idx="23">
                  <c:v>232.95214820109052</c:v>
                </c:pt>
                <c:pt idx="24">
                  <c:v>204.84108960540422</c:v>
                </c:pt>
                <c:pt idx="25">
                  <c:v>149.37404175360533</c:v>
                </c:pt>
                <c:pt idx="26">
                  <c:v>173.47112868456546</c:v>
                </c:pt>
                <c:pt idx="27">
                  <c:v>215.4241645244216</c:v>
                </c:pt>
                <c:pt idx="28">
                  <c:v>171.03242763438504</c:v>
                </c:pt>
                <c:pt idx="29">
                  <c:v>125.90637140189286</c:v>
                </c:pt>
                <c:pt idx="30">
                  <c:v>144.64995907639457</c:v>
                </c:pt>
                <c:pt idx="31">
                  <c:v>204.27449940631953</c:v>
                </c:pt>
                <c:pt idx="32">
                  <c:v>108.36397800500305</c:v>
                </c:pt>
                <c:pt idx="33">
                  <c:v>91.254452603548245</c:v>
                </c:pt>
                <c:pt idx="34">
                  <c:v>145.86383390780085</c:v>
                </c:pt>
                <c:pt idx="35">
                  <c:v>179.18025983607501</c:v>
                </c:pt>
                <c:pt idx="36">
                  <c:v>180.10017637497549</c:v>
                </c:pt>
                <c:pt idx="37">
                  <c:v>169.95112222901079</c:v>
                </c:pt>
                <c:pt idx="38">
                  <c:v>232.73657878658628</c:v>
                </c:pt>
                <c:pt idx="39">
                  <c:v>290.99277208433722</c:v>
                </c:pt>
                <c:pt idx="40">
                  <c:v>311.94969278476486</c:v>
                </c:pt>
              </c:numCache>
            </c:numRef>
          </c:val>
          <c:smooth val="0"/>
          <c:extLst>
            <c:ext xmlns:c16="http://schemas.microsoft.com/office/drawing/2014/chart" uri="{C3380CC4-5D6E-409C-BE32-E72D297353CC}">
              <c16:uniqueId val="{00000000-F9EB-45BF-A724-47CFE32A62DA}"/>
            </c:ext>
          </c:extLst>
        </c:ser>
        <c:ser>
          <c:idx val="1"/>
          <c:order val="1"/>
          <c:tx>
            <c:strRef>
              <c:f>Grafdata!$A$31</c:f>
              <c:strCache>
                <c:ptCount val="1"/>
                <c:pt idx="0">
                  <c:v>Västmanlands län</c:v>
                </c:pt>
              </c:strCache>
            </c:strRef>
          </c:tx>
          <c:spPr>
            <a:ln w="28575" cap="rnd">
              <a:solidFill>
                <a:schemeClr val="accent2"/>
              </a:solidFill>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Grafdata!$B$31:$AP$31</c:f>
              <c:numCache>
                <c:formatCode>General</c:formatCode>
                <c:ptCount val="41"/>
                <c:pt idx="0">
                  <c:v>100</c:v>
                </c:pt>
                <c:pt idx="1">
                  <c:v>68.946322067594437</c:v>
                </c:pt>
                <c:pt idx="2">
                  <c:v>63.757455268389663</c:v>
                </c:pt>
                <c:pt idx="3">
                  <c:v>110.43737574552684</c:v>
                </c:pt>
                <c:pt idx="4">
                  <c:v>84.870775347912527</c:v>
                </c:pt>
                <c:pt idx="5">
                  <c:v>60.437375745526836</c:v>
                </c:pt>
                <c:pt idx="6">
                  <c:v>60.516898608349898</c:v>
                </c:pt>
                <c:pt idx="7">
                  <c:v>107.83300198807157</c:v>
                </c:pt>
                <c:pt idx="8">
                  <c:v>101.33200795228628</c:v>
                </c:pt>
                <c:pt idx="9">
                  <c:v>77.534791252485093</c:v>
                </c:pt>
                <c:pt idx="10">
                  <c:v>96.679920477137173</c:v>
                </c:pt>
                <c:pt idx="11">
                  <c:v>146.48111332007952</c:v>
                </c:pt>
                <c:pt idx="12">
                  <c:v>130.15904572564611</c:v>
                </c:pt>
                <c:pt idx="13">
                  <c:v>90.854870775347919</c:v>
                </c:pt>
                <c:pt idx="14">
                  <c:v>122.16699801192843</c:v>
                </c:pt>
                <c:pt idx="15">
                  <c:v>161.51093439363817</c:v>
                </c:pt>
                <c:pt idx="16">
                  <c:v>137.85288270377734</c:v>
                </c:pt>
                <c:pt idx="17">
                  <c:v>99.920477137176945</c:v>
                </c:pt>
                <c:pt idx="18">
                  <c:v>120.13916500994036</c:v>
                </c:pt>
                <c:pt idx="19">
                  <c:v>180.37773359840955</c:v>
                </c:pt>
                <c:pt idx="20">
                  <c:v>126.00397614314116</c:v>
                </c:pt>
                <c:pt idx="21">
                  <c:v>100.19880715705766</c:v>
                </c:pt>
                <c:pt idx="22">
                  <c:v>135.68588469184891</c:v>
                </c:pt>
                <c:pt idx="23">
                  <c:v>163.35984095427435</c:v>
                </c:pt>
                <c:pt idx="24">
                  <c:v>165.02982107355865</c:v>
                </c:pt>
                <c:pt idx="25">
                  <c:v>113.47912524850895</c:v>
                </c:pt>
                <c:pt idx="26">
                  <c:v>128.60834990059641</c:v>
                </c:pt>
                <c:pt idx="27">
                  <c:v>165.32803180914513</c:v>
                </c:pt>
                <c:pt idx="28">
                  <c:v>130.31809145129225</c:v>
                </c:pt>
                <c:pt idx="29">
                  <c:v>91.192842942345919</c:v>
                </c:pt>
                <c:pt idx="30">
                  <c:v>95.944333996023857</c:v>
                </c:pt>
                <c:pt idx="31">
                  <c:v>177.57455268389663</c:v>
                </c:pt>
                <c:pt idx="32">
                  <c:v>85.367793240556665</c:v>
                </c:pt>
                <c:pt idx="33">
                  <c:v>85.049701789264418</c:v>
                </c:pt>
                <c:pt idx="34">
                  <c:v>131.92842942345925</c:v>
                </c:pt>
                <c:pt idx="35">
                  <c:v>178.70775347912524</c:v>
                </c:pt>
                <c:pt idx="36">
                  <c:v>146.48111332007952</c:v>
                </c:pt>
                <c:pt idx="37">
                  <c:v>135.20874751491053</c:v>
                </c:pt>
                <c:pt idx="38">
                  <c:v>190.49701789264412</c:v>
                </c:pt>
                <c:pt idx="39">
                  <c:v>253.93638170974154</c:v>
                </c:pt>
                <c:pt idx="40">
                  <c:v>237.85288270377734</c:v>
                </c:pt>
              </c:numCache>
            </c:numRef>
          </c:val>
          <c:smooth val="0"/>
          <c:extLst>
            <c:ext xmlns:c16="http://schemas.microsoft.com/office/drawing/2014/chart" uri="{C3380CC4-5D6E-409C-BE32-E72D297353CC}">
              <c16:uniqueId val="{00000001-F9EB-45BF-A724-47CFE32A62DA}"/>
            </c:ext>
          </c:extLst>
        </c:ser>
        <c:ser>
          <c:idx val="2"/>
          <c:order val="2"/>
          <c:tx>
            <c:strRef>
              <c:f>Grafdata!$A$32</c:f>
              <c:strCache>
                <c:ptCount val="1"/>
                <c:pt idx="0">
                  <c:v>Västerås kommun</c:v>
                </c:pt>
              </c:strCache>
            </c:strRef>
          </c:tx>
          <c:spPr>
            <a:ln w="28575" cap="rnd">
              <a:solidFill>
                <a:schemeClr val="accent3"/>
              </a:solidFill>
              <a:prstDash val="sysDot"/>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Grafdata!$B$32:$AP$32</c:f>
              <c:numCache>
                <c:formatCode>General</c:formatCode>
                <c:ptCount val="41"/>
                <c:pt idx="0">
                  <c:v>100</c:v>
                </c:pt>
                <c:pt idx="1">
                  <c:v>65.181966322650737</c:v>
                </c:pt>
                <c:pt idx="2">
                  <c:v>60.130363932645302</c:v>
                </c:pt>
                <c:pt idx="3">
                  <c:v>96.822379141770782</c:v>
                </c:pt>
                <c:pt idx="4">
                  <c:v>74.144486692015207</c:v>
                </c:pt>
                <c:pt idx="5">
                  <c:v>55.730581205866379</c:v>
                </c:pt>
                <c:pt idx="6">
                  <c:v>59.125475285171106</c:v>
                </c:pt>
                <c:pt idx="7">
                  <c:v>85.524171645844646</c:v>
                </c:pt>
                <c:pt idx="8">
                  <c:v>82.400869092884307</c:v>
                </c:pt>
                <c:pt idx="9">
                  <c:v>67.273221075502448</c:v>
                </c:pt>
                <c:pt idx="10">
                  <c:v>87.561108093427478</c:v>
                </c:pt>
                <c:pt idx="11">
                  <c:v>110.78218359587181</c:v>
                </c:pt>
                <c:pt idx="12">
                  <c:v>123.43834872351982</c:v>
                </c:pt>
                <c:pt idx="13">
                  <c:v>80.36393264530146</c:v>
                </c:pt>
                <c:pt idx="14">
                  <c:v>108.01195002715916</c:v>
                </c:pt>
                <c:pt idx="15">
                  <c:v>129.52199891363389</c:v>
                </c:pt>
                <c:pt idx="16">
                  <c:v>119.66322650733296</c:v>
                </c:pt>
                <c:pt idx="17">
                  <c:v>94.785442694187935</c:v>
                </c:pt>
                <c:pt idx="18">
                  <c:v>102.25420966865833</c:v>
                </c:pt>
                <c:pt idx="19">
                  <c:v>139.73384030418251</c:v>
                </c:pt>
                <c:pt idx="20">
                  <c:v>102.30852797392721</c:v>
                </c:pt>
                <c:pt idx="21">
                  <c:v>91.444866920152094</c:v>
                </c:pt>
                <c:pt idx="22">
                  <c:v>119.4731124388919</c:v>
                </c:pt>
                <c:pt idx="23">
                  <c:v>138.91906572514938</c:v>
                </c:pt>
                <c:pt idx="24">
                  <c:v>142.50407387289516</c:v>
                </c:pt>
                <c:pt idx="25">
                  <c:v>104.78001086366105</c:v>
                </c:pt>
                <c:pt idx="26">
                  <c:v>126.77892449755568</c:v>
                </c:pt>
                <c:pt idx="27">
                  <c:v>149.23954372623575</c:v>
                </c:pt>
                <c:pt idx="28">
                  <c:v>122.75936990765888</c:v>
                </c:pt>
                <c:pt idx="29">
                  <c:v>86.719174361759912</c:v>
                </c:pt>
                <c:pt idx="30">
                  <c:v>97.256925583921785</c:v>
                </c:pt>
                <c:pt idx="31">
                  <c:v>150.86909288430201</c:v>
                </c:pt>
                <c:pt idx="32">
                  <c:v>79.875067897881593</c:v>
                </c:pt>
                <c:pt idx="33">
                  <c:v>85.089625203693643</c:v>
                </c:pt>
                <c:pt idx="34">
                  <c:v>117.97935904399783</c:v>
                </c:pt>
                <c:pt idx="35">
                  <c:v>146.65942422596416</c:v>
                </c:pt>
                <c:pt idx="36">
                  <c:v>129.87506789788159</c:v>
                </c:pt>
                <c:pt idx="37">
                  <c:v>126.39869636067354</c:v>
                </c:pt>
                <c:pt idx="38">
                  <c:v>154.37262357414448</c:v>
                </c:pt>
                <c:pt idx="39">
                  <c:v>206.84410646387832</c:v>
                </c:pt>
                <c:pt idx="40">
                  <c:v>206.32808256382401</c:v>
                </c:pt>
              </c:numCache>
            </c:numRef>
          </c:val>
          <c:smooth val="0"/>
          <c:extLst>
            <c:ext xmlns:c16="http://schemas.microsoft.com/office/drawing/2014/chart" uri="{C3380CC4-5D6E-409C-BE32-E72D297353CC}">
              <c16:uniqueId val="{00000002-F9EB-45BF-A724-47CFE32A62DA}"/>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Grafdata!$B$19:$AP$19</c:f>
              <c:numCache>
                <c:formatCode>General</c:formatCode>
                <c:ptCount val="41"/>
                <c:pt idx="0">
                  <c:v>100</c:v>
                </c:pt>
                <c:pt idx="1">
                  <c:v>109.84008068001729</c:v>
                </c:pt>
                <c:pt idx="2">
                  <c:v>186.01786486097103</c:v>
                </c:pt>
                <c:pt idx="3">
                  <c:v>123.92306584065696</c:v>
                </c:pt>
                <c:pt idx="4">
                  <c:v>112.05157758248092</c:v>
                </c:pt>
                <c:pt idx="5">
                  <c:v>82.668203428900739</c:v>
                </c:pt>
                <c:pt idx="6">
                  <c:v>104.5958795562599</c:v>
                </c:pt>
                <c:pt idx="7">
                  <c:v>94.287566633049991</c:v>
                </c:pt>
                <c:pt idx="8">
                  <c:v>90.671373001008504</c:v>
                </c:pt>
                <c:pt idx="9">
                  <c:v>73.390001440714599</c:v>
                </c:pt>
                <c:pt idx="10">
                  <c:v>80.752053018297076</c:v>
                </c:pt>
                <c:pt idx="11">
                  <c:v>120.73188301397494</c:v>
                </c:pt>
                <c:pt idx="12">
                  <c:v>64.637660279498633</c:v>
                </c:pt>
                <c:pt idx="13">
                  <c:v>55.589972626422707</c:v>
                </c:pt>
                <c:pt idx="14">
                  <c:v>69.817029246506266</c:v>
                </c:pt>
                <c:pt idx="15">
                  <c:v>75.868030543149402</c:v>
                </c:pt>
                <c:pt idx="16">
                  <c:v>64.666474571387411</c:v>
                </c:pt>
                <c:pt idx="17">
                  <c:v>54.920040340008647</c:v>
                </c:pt>
                <c:pt idx="18">
                  <c:v>82.509724823512457</c:v>
                </c:pt>
                <c:pt idx="19">
                  <c:v>67.339000144071463</c:v>
                </c:pt>
                <c:pt idx="20">
                  <c:v>55.4747154588676</c:v>
                </c:pt>
                <c:pt idx="21">
                  <c:v>60.654084425875233</c:v>
                </c:pt>
                <c:pt idx="22">
                  <c:v>65.631753349661437</c:v>
                </c:pt>
                <c:pt idx="23">
                  <c:v>59.912116409739234</c:v>
                </c:pt>
                <c:pt idx="24">
                  <c:v>68.938193343898575</c:v>
                </c:pt>
                <c:pt idx="25">
                  <c:v>50.720357297219422</c:v>
                </c:pt>
                <c:pt idx="26">
                  <c:v>78.093934591557414</c:v>
                </c:pt>
                <c:pt idx="27">
                  <c:v>114.74571387408155</c:v>
                </c:pt>
                <c:pt idx="28">
                  <c:v>86.903904336550923</c:v>
                </c:pt>
                <c:pt idx="29">
                  <c:v>60.106612879988475</c:v>
                </c:pt>
                <c:pt idx="30">
                  <c:v>98.357585362339719</c:v>
                </c:pt>
                <c:pt idx="31">
                  <c:v>352.24751476732462</c:v>
                </c:pt>
                <c:pt idx="32">
                  <c:v>336.24837919608126</c:v>
                </c:pt>
                <c:pt idx="33">
                  <c:v>97.557988762426163</c:v>
                </c:pt>
                <c:pt idx="34">
                  <c:v>103.37847572395908</c:v>
                </c:pt>
                <c:pt idx="35">
                  <c:v>63.730010085002164</c:v>
                </c:pt>
                <c:pt idx="36">
                  <c:v>55.323440426451519</c:v>
                </c:pt>
                <c:pt idx="37">
                  <c:v>36.262786342025642</c:v>
                </c:pt>
                <c:pt idx="38">
                  <c:v>43.365509292609133</c:v>
                </c:pt>
                <c:pt idx="39">
                  <c:v>36.673390001440715</c:v>
                </c:pt>
                <c:pt idx="40">
                  <c:v>46.520674254430197</c:v>
                </c:pt>
              </c:numCache>
            </c:numRef>
          </c:val>
          <c:smooth val="0"/>
          <c:extLst>
            <c:ext xmlns:c16="http://schemas.microsoft.com/office/drawing/2014/chart" uri="{C3380CC4-5D6E-409C-BE32-E72D297353CC}">
              <c16:uniqueId val="{00000000-3BC6-4667-A834-883CA99B583D}"/>
            </c:ext>
          </c:extLst>
        </c:ser>
        <c:ser>
          <c:idx val="1"/>
          <c:order val="1"/>
          <c:tx>
            <c:strRef>
              <c:f>Grafdata!$A$29</c:f>
              <c:strCache>
                <c:ptCount val="1"/>
                <c:pt idx="0">
                  <c:v>Västmanlands län</c:v>
                </c:pt>
              </c:strCache>
            </c:strRef>
          </c:tx>
          <c:spPr>
            <a:ln w="28575" cap="rnd">
              <a:solidFill>
                <a:schemeClr val="accent2"/>
              </a:solidFill>
              <a:round/>
            </a:ln>
            <a:effectLst/>
          </c:spPr>
          <c:marker>
            <c:symbol val="none"/>
          </c:marker>
          <c:cat>
            <c:strRef>
              <c:f>Grafdata!$B$18:$AP$18</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Grafdata!$B$29:$AP$29</c:f>
              <c:numCache>
                <c:formatCode>General</c:formatCode>
                <c:ptCount val="41"/>
                <c:pt idx="0">
                  <c:v>103</c:v>
                </c:pt>
                <c:pt idx="1">
                  <c:v>211.73708920187792</c:v>
                </c:pt>
                <c:pt idx="2">
                  <c:v>192.48826291079811</c:v>
                </c:pt>
                <c:pt idx="3">
                  <c:v>198.59154929577466</c:v>
                </c:pt>
                <c:pt idx="4">
                  <c:v>291.0798122065728</c:v>
                </c:pt>
                <c:pt idx="5">
                  <c:v>158.68544600938966</c:v>
                </c:pt>
                <c:pt idx="6">
                  <c:v>226.7605633802817</c:v>
                </c:pt>
                <c:pt idx="7">
                  <c:v>103.75586854460094</c:v>
                </c:pt>
                <c:pt idx="8">
                  <c:v>122.53521126760563</c:v>
                </c:pt>
                <c:pt idx="9">
                  <c:v>205.63380281690141</c:v>
                </c:pt>
                <c:pt idx="10">
                  <c:v>50.70422535211268</c:v>
                </c:pt>
                <c:pt idx="11">
                  <c:v>317.84037558685446</c:v>
                </c:pt>
                <c:pt idx="12">
                  <c:v>137.55868544600938</c:v>
                </c:pt>
                <c:pt idx="13">
                  <c:v>169.95305164319248</c:v>
                </c:pt>
                <c:pt idx="14">
                  <c:v>75.117370892018783</c:v>
                </c:pt>
                <c:pt idx="15">
                  <c:v>195.77464788732394</c:v>
                </c:pt>
                <c:pt idx="16">
                  <c:v>158.68544600938966</c:v>
                </c:pt>
                <c:pt idx="17">
                  <c:v>82.159624413145536</c:v>
                </c:pt>
                <c:pt idx="18">
                  <c:v>140.8450704225352</c:v>
                </c:pt>
                <c:pt idx="19">
                  <c:v>103.28638497652582</c:v>
                </c:pt>
                <c:pt idx="20">
                  <c:v>115.96244131455398</c:v>
                </c:pt>
                <c:pt idx="21">
                  <c:v>247.88732394366198</c:v>
                </c:pt>
                <c:pt idx="22">
                  <c:v>113.14553990610328</c:v>
                </c:pt>
                <c:pt idx="23">
                  <c:v>55.868544600938968</c:v>
                </c:pt>
                <c:pt idx="24">
                  <c:v>35.2112676056338</c:v>
                </c:pt>
                <c:pt idx="25">
                  <c:v>27.230046948356808</c:v>
                </c:pt>
                <c:pt idx="26">
                  <c:v>49.76525821596244</c:v>
                </c:pt>
                <c:pt idx="27">
                  <c:v>105.63380281690141</c:v>
                </c:pt>
                <c:pt idx="28">
                  <c:v>121.12676056338029</c:v>
                </c:pt>
                <c:pt idx="29">
                  <c:v>137.08920187793427</c:v>
                </c:pt>
                <c:pt idx="30">
                  <c:v>101.40845070422536</c:v>
                </c:pt>
                <c:pt idx="31">
                  <c:v>244.13145539906102</c:v>
                </c:pt>
                <c:pt idx="32">
                  <c:v>286.85446009389671</c:v>
                </c:pt>
                <c:pt idx="33">
                  <c:v>112.67605633802818</c:v>
                </c:pt>
                <c:pt idx="34">
                  <c:v>98.122065727699535</c:v>
                </c:pt>
                <c:pt idx="35">
                  <c:v>257.27699530516429</c:v>
                </c:pt>
                <c:pt idx="36">
                  <c:v>112.67605633802818</c:v>
                </c:pt>
                <c:pt idx="37">
                  <c:v>37.558685446009392</c:v>
                </c:pt>
                <c:pt idx="38">
                  <c:v>33.802816901408448</c:v>
                </c:pt>
                <c:pt idx="39">
                  <c:v>30.516431924882628</c:v>
                </c:pt>
                <c:pt idx="40">
                  <c:v>209.85915492957747</c:v>
                </c:pt>
              </c:numCache>
            </c:numRef>
          </c:val>
          <c:smooth val="0"/>
          <c:extLst>
            <c:ext xmlns:c16="http://schemas.microsoft.com/office/drawing/2014/chart" uri="{C3380CC4-5D6E-409C-BE32-E72D297353CC}">
              <c16:uniqueId val="{00000001-3BC6-4667-A834-883CA99B583D}"/>
            </c:ext>
          </c:extLst>
        </c:ser>
        <c:ser>
          <c:idx val="2"/>
          <c:order val="2"/>
          <c:tx>
            <c:strRef>
              <c:f>Grafdata!$A$30</c:f>
              <c:strCache>
                <c:ptCount val="1"/>
                <c:pt idx="0">
                  <c:v>Västerås kommun</c:v>
                </c:pt>
              </c:strCache>
            </c:strRef>
          </c:tx>
          <c:spPr>
            <a:ln w="28575" cap="rnd">
              <a:solidFill>
                <a:schemeClr val="accent3"/>
              </a:solidFill>
              <a:prstDash val="sysDot"/>
              <a:round/>
            </a:ln>
            <a:effectLst/>
          </c:spPr>
          <c:marker>
            <c:symbol val="none"/>
          </c:marker>
          <c:cat>
            <c:strRef>
              <c:f>Grafdata!$B$18:$AP$18</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Grafdata!$B$30:$AP$30</c:f>
              <c:numCache>
                <c:formatCode>General</c:formatCode>
                <c:ptCount val="41"/>
                <c:pt idx="0">
                  <c:v>104</c:v>
                </c:pt>
                <c:pt idx="1">
                  <c:v>70.138888888888886</c:v>
                </c:pt>
                <c:pt idx="2">
                  <c:v>171.52777777777777</c:v>
                </c:pt>
                <c:pt idx="3">
                  <c:v>90.972222222222229</c:v>
                </c:pt>
                <c:pt idx="4">
                  <c:v>159.02777777777777</c:v>
                </c:pt>
                <c:pt idx="5">
                  <c:v>231.25</c:v>
                </c:pt>
                <c:pt idx="6">
                  <c:v>261.80555555555554</c:v>
                </c:pt>
                <c:pt idx="7">
                  <c:v>91.666666666666671</c:v>
                </c:pt>
                <c:pt idx="8">
                  <c:v>129.86111111111111</c:v>
                </c:pt>
                <c:pt idx="9">
                  <c:v>259.02777777777777</c:v>
                </c:pt>
                <c:pt idx="10">
                  <c:v>35.416666666666664</c:v>
                </c:pt>
                <c:pt idx="11">
                  <c:v>377.77777777777777</c:v>
                </c:pt>
                <c:pt idx="12">
                  <c:v>69.444444444444443</c:v>
                </c:pt>
                <c:pt idx="13">
                  <c:v>78.472222222222229</c:v>
                </c:pt>
                <c:pt idx="14">
                  <c:v>39.583333333333336</c:v>
                </c:pt>
                <c:pt idx="15">
                  <c:v>214.58333333333334</c:v>
                </c:pt>
                <c:pt idx="16">
                  <c:v>105.55555555555556</c:v>
                </c:pt>
                <c:pt idx="17">
                  <c:v>84.027777777777771</c:v>
                </c:pt>
                <c:pt idx="18">
                  <c:v>163.88888888888889</c:v>
                </c:pt>
                <c:pt idx="19">
                  <c:v>95.833333333333329</c:v>
                </c:pt>
                <c:pt idx="20">
                  <c:v>120.83333333333333</c:v>
                </c:pt>
                <c:pt idx="21">
                  <c:v>213.19444444444446</c:v>
                </c:pt>
                <c:pt idx="22">
                  <c:v>48.611111111111114</c:v>
                </c:pt>
                <c:pt idx="23">
                  <c:v>55.555555555555557</c:v>
                </c:pt>
                <c:pt idx="24">
                  <c:v>25.694444444444443</c:v>
                </c:pt>
                <c:pt idx="25">
                  <c:v>34.027777777777779</c:v>
                </c:pt>
                <c:pt idx="26">
                  <c:v>22.916666666666668</c:v>
                </c:pt>
                <c:pt idx="27">
                  <c:v>113.88888888888889</c:v>
                </c:pt>
                <c:pt idx="28">
                  <c:v>152.08333333333334</c:v>
                </c:pt>
                <c:pt idx="29">
                  <c:v>54.861111111111114</c:v>
                </c:pt>
                <c:pt idx="30">
                  <c:v>60.416666666666664</c:v>
                </c:pt>
                <c:pt idx="31">
                  <c:v>242.36111111111111</c:v>
                </c:pt>
                <c:pt idx="32">
                  <c:v>156.94444444444446</c:v>
                </c:pt>
                <c:pt idx="33">
                  <c:v>71.527777777777771</c:v>
                </c:pt>
                <c:pt idx="34">
                  <c:v>111.80555555555556</c:v>
                </c:pt>
                <c:pt idx="35">
                  <c:v>290.97222222222223</c:v>
                </c:pt>
                <c:pt idx="36">
                  <c:v>89.583333333333329</c:v>
                </c:pt>
                <c:pt idx="37">
                  <c:v>36.805555555555557</c:v>
                </c:pt>
                <c:pt idx="38">
                  <c:v>50</c:v>
                </c:pt>
                <c:pt idx="39">
                  <c:v>45.138888888888886</c:v>
                </c:pt>
                <c:pt idx="40">
                  <c:v>310.41666666666669</c:v>
                </c:pt>
              </c:numCache>
            </c:numRef>
          </c:val>
          <c:smooth val="0"/>
          <c:extLst>
            <c:ext xmlns:c16="http://schemas.microsoft.com/office/drawing/2014/chart" uri="{C3380CC4-5D6E-409C-BE32-E72D297353CC}">
              <c16:uniqueId val="{00000002-3BC6-4667-A834-883CA99B583D}"/>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Grafdata!$B$4:$AP$4</c:f>
              <c:numCache>
                <c:formatCode>General</c:formatCode>
                <c:ptCount val="41"/>
                <c:pt idx="0">
                  <c:v>5.2812840999999997</c:v>
                </c:pt>
                <c:pt idx="1">
                  <c:v>5.4272818000000003</c:v>
                </c:pt>
                <c:pt idx="2">
                  <c:v>5.6900012000000002</c:v>
                </c:pt>
                <c:pt idx="3">
                  <c:v>5.8598794999999999</c:v>
                </c:pt>
                <c:pt idx="4">
                  <c:v>5.4593397000000001</c:v>
                </c:pt>
                <c:pt idx="5">
                  <c:v>5.5785103999999999</c:v>
                </c:pt>
                <c:pt idx="6">
                  <c:v>5.6457477999999996</c:v>
                </c:pt>
                <c:pt idx="7">
                  <c:v>5.5976245000000002</c:v>
                </c:pt>
                <c:pt idx="8">
                  <c:v>5.0938878000000001</c:v>
                </c:pt>
                <c:pt idx="9">
                  <c:v>5.1062773000000004</c:v>
                </c:pt>
                <c:pt idx="10">
                  <c:v>5.2243864999999996</c:v>
                </c:pt>
                <c:pt idx="11">
                  <c:v>5.2929404</c:v>
                </c:pt>
                <c:pt idx="12">
                  <c:v>4.9356795</c:v>
                </c:pt>
                <c:pt idx="13">
                  <c:v>5.0270139</c:v>
                </c:pt>
                <c:pt idx="14">
                  <c:v>5.1607665000000003</c:v>
                </c:pt>
                <c:pt idx="15">
                  <c:v>5.1933197</c:v>
                </c:pt>
                <c:pt idx="16">
                  <c:v>4.8013187999999998</c:v>
                </c:pt>
                <c:pt idx="17">
                  <c:v>4.8220586000000001</c:v>
                </c:pt>
                <c:pt idx="18">
                  <c:v>4.9710428000000002</c:v>
                </c:pt>
                <c:pt idx="19">
                  <c:v>5.0919134000000001</c:v>
                </c:pt>
                <c:pt idx="20">
                  <c:v>4.8117241000000002</c:v>
                </c:pt>
                <c:pt idx="21">
                  <c:v>4.8194819000000004</c:v>
                </c:pt>
                <c:pt idx="22">
                  <c:v>4.8820189999999997</c:v>
                </c:pt>
                <c:pt idx="23">
                  <c:v>4.9013086000000001</c:v>
                </c:pt>
                <c:pt idx="24">
                  <c:v>4.5815858</c:v>
                </c:pt>
                <c:pt idx="25">
                  <c:v>4.5682245000000004</c:v>
                </c:pt>
                <c:pt idx="26">
                  <c:v>4.5652578999999998</c:v>
                </c:pt>
                <c:pt idx="27">
                  <c:v>4.6360673999999999</c:v>
                </c:pt>
                <c:pt idx="28">
                  <c:v>4.4652865000000004</c:v>
                </c:pt>
                <c:pt idx="29">
                  <c:v>4.6453017000000001</c:v>
                </c:pt>
                <c:pt idx="30">
                  <c:v>4.8557554528969531</c:v>
                </c:pt>
                <c:pt idx="31">
                  <c:v>5.0690150105641782</c:v>
                </c:pt>
                <c:pt idx="32">
                  <c:v>5.8655588453141814</c:v>
                </c:pt>
                <c:pt idx="33">
                  <c:v>6.2768198893320166</c:v>
                </c:pt>
                <c:pt idx="34">
                  <c:v>6.0307963571851229</c:v>
                </c:pt>
                <c:pt idx="35">
                  <c:v>5.9896784238545449</c:v>
                </c:pt>
                <c:pt idx="36">
                  <c:v>5.5009540448191512</c:v>
                </c:pt>
                <c:pt idx="37">
                  <c:v>5.2183485831050209</c:v>
                </c:pt>
                <c:pt idx="38">
                  <c:v>4.884944021055655</c:v>
                </c:pt>
                <c:pt idx="39">
                  <c:v>4.777268648691491</c:v>
                </c:pt>
                <c:pt idx="40">
                  <c:v>4.4472037730696314</c:v>
                </c:pt>
              </c:numCache>
            </c:numRef>
          </c:val>
          <c:smooth val="0"/>
          <c:extLst>
            <c:ext xmlns:c16="http://schemas.microsoft.com/office/drawing/2014/chart" uri="{C3380CC4-5D6E-409C-BE32-E72D297353CC}">
              <c16:uniqueId val="{00000000-F378-40D9-A461-CCA8B0DF31F5}"/>
            </c:ext>
          </c:extLst>
        </c:ser>
        <c:ser>
          <c:idx val="1"/>
          <c:order val="1"/>
          <c:tx>
            <c:strRef>
              <c:f>Grafdata!$A$14</c:f>
              <c:strCache>
                <c:ptCount val="1"/>
                <c:pt idx="0">
                  <c:v>Västmanlands län</c:v>
                </c:pt>
              </c:strCache>
            </c:strRef>
          </c:tx>
          <c:spPr>
            <a:ln w="28575" cap="rnd">
              <a:solidFill>
                <a:schemeClr val="accent2"/>
              </a:solidFill>
              <a:round/>
            </a:ln>
            <a:effectLst/>
          </c:spPr>
          <c:marker>
            <c:symbol val="none"/>
          </c:marker>
          <c:cat>
            <c:numRef>
              <c:f>Grafdata!$B$2:$AP$2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Grafdata!$B$14:$AP$14</c:f>
              <c:numCache>
                <c:formatCode>General</c:formatCode>
                <c:ptCount val="41"/>
                <c:pt idx="0">
                  <c:v>6.214162</c:v>
                </c:pt>
                <c:pt idx="1">
                  <c:v>6.3725696000000003</c:v>
                </c:pt>
                <c:pt idx="2">
                  <c:v>6.6683785000000002</c:v>
                </c:pt>
                <c:pt idx="3">
                  <c:v>6.9276084999999998</c:v>
                </c:pt>
                <c:pt idx="4">
                  <c:v>6.5386214000000002</c:v>
                </c:pt>
                <c:pt idx="5">
                  <c:v>6.7048360000000002</c:v>
                </c:pt>
                <c:pt idx="6">
                  <c:v>6.7480102999999998</c:v>
                </c:pt>
                <c:pt idx="7">
                  <c:v>6.6309500999999997</c:v>
                </c:pt>
                <c:pt idx="8">
                  <c:v>5.9801387999999998</c:v>
                </c:pt>
                <c:pt idx="9">
                  <c:v>5.9861236</c:v>
                </c:pt>
                <c:pt idx="10">
                  <c:v>6.0898066999999996</c:v>
                </c:pt>
                <c:pt idx="11">
                  <c:v>6.1210499</c:v>
                </c:pt>
                <c:pt idx="12">
                  <c:v>5.7891190000000003</c:v>
                </c:pt>
                <c:pt idx="13">
                  <c:v>5.9777969000000004</c:v>
                </c:pt>
                <c:pt idx="14">
                  <c:v>6.2727266000000004</c:v>
                </c:pt>
                <c:pt idx="15">
                  <c:v>6.2913247999999999</c:v>
                </c:pt>
                <c:pt idx="16">
                  <c:v>5.8900135999999996</c:v>
                </c:pt>
                <c:pt idx="17">
                  <c:v>5.9019250999999997</c:v>
                </c:pt>
                <c:pt idx="18">
                  <c:v>6.0277975000000001</c:v>
                </c:pt>
                <c:pt idx="19">
                  <c:v>6.1722669999999997</c:v>
                </c:pt>
                <c:pt idx="20">
                  <c:v>5.8854240999999998</c:v>
                </c:pt>
                <c:pt idx="21">
                  <c:v>5.8945267000000001</c:v>
                </c:pt>
                <c:pt idx="22">
                  <c:v>5.9504060000000001</c:v>
                </c:pt>
                <c:pt idx="23">
                  <c:v>5.8537695999999997</c:v>
                </c:pt>
                <c:pt idx="24">
                  <c:v>5.4206060999999996</c:v>
                </c:pt>
                <c:pt idx="25">
                  <c:v>5.3762952000000004</c:v>
                </c:pt>
                <c:pt idx="26">
                  <c:v>5.5030900000000003</c:v>
                </c:pt>
                <c:pt idx="27">
                  <c:v>5.6378686</c:v>
                </c:pt>
                <c:pt idx="28">
                  <c:v>5.4055777999999997</c:v>
                </c:pt>
                <c:pt idx="29">
                  <c:v>5.5961353999999996</c:v>
                </c:pt>
                <c:pt idx="30">
                  <c:v>5.9217757105006612</c:v>
                </c:pt>
                <c:pt idx="31">
                  <c:v>6.2077811030354857</c:v>
                </c:pt>
                <c:pt idx="32">
                  <c:v>6.9560479172429979</c:v>
                </c:pt>
                <c:pt idx="33">
                  <c:v>7.4098859978833209</c:v>
                </c:pt>
                <c:pt idx="34">
                  <c:v>7.2363011514852511</c:v>
                </c:pt>
                <c:pt idx="35">
                  <c:v>7.2419157982269073</c:v>
                </c:pt>
                <c:pt idx="36">
                  <c:v>6.7988953050464467</c:v>
                </c:pt>
                <c:pt idx="37">
                  <c:v>6.6278224090142821</c:v>
                </c:pt>
                <c:pt idx="38">
                  <c:v>6.2636718422859827</c:v>
                </c:pt>
                <c:pt idx="39">
                  <c:v>5.9673435119355238</c:v>
                </c:pt>
                <c:pt idx="40">
                  <c:v>5.4918214911599268</c:v>
                </c:pt>
              </c:numCache>
            </c:numRef>
          </c:val>
          <c:smooth val="0"/>
          <c:extLst>
            <c:ext xmlns:c16="http://schemas.microsoft.com/office/drawing/2014/chart" uri="{C3380CC4-5D6E-409C-BE32-E72D297353CC}">
              <c16:uniqueId val="{00000001-F378-40D9-A461-CCA8B0DF31F5}"/>
            </c:ext>
          </c:extLst>
        </c:ser>
        <c:ser>
          <c:idx val="2"/>
          <c:order val="2"/>
          <c:tx>
            <c:strRef>
              <c:f>Grafdata!$A$15</c:f>
              <c:strCache>
                <c:ptCount val="1"/>
                <c:pt idx="0">
                  <c:v>Västerås kommun</c:v>
                </c:pt>
              </c:strCache>
            </c:strRef>
          </c:tx>
          <c:spPr>
            <a:ln w="28575" cap="rnd">
              <a:solidFill>
                <a:schemeClr val="accent3"/>
              </a:solidFill>
              <a:prstDash val="sysDash"/>
              <a:round/>
            </a:ln>
            <a:effectLst/>
          </c:spPr>
          <c:marker>
            <c:symbol val="none"/>
          </c:marker>
          <c:cat>
            <c:numRef>
              <c:f>Grafdata!$B$2:$AP$2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Grafdata!$B$15:$AP$15</c:f>
              <c:numCache>
                <c:formatCode>General</c:formatCode>
                <c:ptCount val="41"/>
                <c:pt idx="0">
                  <c:v>6.3369255000000004</c:v>
                </c:pt>
                <c:pt idx="1">
                  <c:v>6.5266535000000001</c:v>
                </c:pt>
                <c:pt idx="2">
                  <c:v>6.7136231000000004</c:v>
                </c:pt>
                <c:pt idx="3">
                  <c:v>6.9033026</c:v>
                </c:pt>
                <c:pt idx="4">
                  <c:v>6.5367579999999998</c:v>
                </c:pt>
                <c:pt idx="5">
                  <c:v>6.7991424</c:v>
                </c:pt>
                <c:pt idx="6">
                  <c:v>6.7105734999999997</c:v>
                </c:pt>
                <c:pt idx="7">
                  <c:v>6.4769772999999997</c:v>
                </c:pt>
                <c:pt idx="8">
                  <c:v>5.8045517999999996</c:v>
                </c:pt>
                <c:pt idx="9">
                  <c:v>5.7740045999999996</c:v>
                </c:pt>
                <c:pt idx="10">
                  <c:v>5.8087847000000004</c:v>
                </c:pt>
                <c:pt idx="11">
                  <c:v>5.7797656999999996</c:v>
                </c:pt>
                <c:pt idx="12">
                  <c:v>5.5517203000000004</c:v>
                </c:pt>
                <c:pt idx="13">
                  <c:v>5.7180587000000003</c:v>
                </c:pt>
                <c:pt idx="14">
                  <c:v>5.9571120000000004</c:v>
                </c:pt>
                <c:pt idx="15">
                  <c:v>5.888115</c:v>
                </c:pt>
                <c:pt idx="16">
                  <c:v>5.5414253000000002</c:v>
                </c:pt>
                <c:pt idx="17">
                  <c:v>5.7109287999999996</c:v>
                </c:pt>
                <c:pt idx="18">
                  <c:v>5.8799485000000002</c:v>
                </c:pt>
                <c:pt idx="19">
                  <c:v>6.0701098</c:v>
                </c:pt>
                <c:pt idx="20">
                  <c:v>5.9278484000000002</c:v>
                </c:pt>
                <c:pt idx="21">
                  <c:v>5.9915780999999999</c:v>
                </c:pt>
                <c:pt idx="22">
                  <c:v>6.0882192000000002</c:v>
                </c:pt>
                <c:pt idx="23">
                  <c:v>5.9600011000000004</c:v>
                </c:pt>
                <c:pt idx="24">
                  <c:v>5.5780554000000002</c:v>
                </c:pt>
                <c:pt idx="25">
                  <c:v>5.5382975999999999</c:v>
                </c:pt>
                <c:pt idx="26">
                  <c:v>5.6031013999999999</c:v>
                </c:pt>
                <c:pt idx="27">
                  <c:v>5.7100923999999997</c:v>
                </c:pt>
                <c:pt idx="28">
                  <c:v>5.4209287000000002</c:v>
                </c:pt>
                <c:pt idx="29">
                  <c:v>5.6054323000000004</c:v>
                </c:pt>
                <c:pt idx="30">
                  <c:v>5.8817927220887904</c:v>
                </c:pt>
                <c:pt idx="31">
                  <c:v>6.2708205633877885</c:v>
                </c:pt>
                <c:pt idx="32">
                  <c:v>7.1461928153836158</c:v>
                </c:pt>
                <c:pt idx="33">
                  <c:v>7.6600461074658623</c:v>
                </c:pt>
                <c:pt idx="34">
                  <c:v>7.5072731143120697</c:v>
                </c:pt>
                <c:pt idx="35">
                  <c:v>7.5143366797871245</c:v>
                </c:pt>
                <c:pt idx="36">
                  <c:v>7.0920544604755138</c:v>
                </c:pt>
                <c:pt idx="37">
                  <c:v>6.9563885230784637</c:v>
                </c:pt>
                <c:pt idx="38">
                  <c:v>6.5758255473722018</c:v>
                </c:pt>
                <c:pt idx="39">
                  <c:v>6.2016048731915889</c:v>
                </c:pt>
                <c:pt idx="40">
                  <c:v>5.7310167197289301</c:v>
                </c:pt>
              </c:numCache>
            </c:numRef>
          </c:val>
          <c:smooth val="0"/>
          <c:extLst>
            <c:ext xmlns:c16="http://schemas.microsoft.com/office/drawing/2014/chart" uri="{C3380CC4-5D6E-409C-BE32-E72D297353CC}">
              <c16:uniqueId val="{00000002-F378-40D9-A461-CCA8B0DF31F5}"/>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Grafdata'!$B$54</c:f>
              <c:strCache>
                <c:ptCount val="1"/>
                <c:pt idx="0">
                  <c:v>Total</c:v>
                </c:pt>
              </c:strCache>
            </c:strRef>
          </c:tx>
          <c:spPr>
            <a:ln w="28575" cap="rnd">
              <a:solidFill>
                <a:schemeClr val="accent1"/>
              </a:solidFill>
              <a:round/>
            </a:ln>
            <a:effectLst/>
          </c:spPr>
          <c:marker>
            <c:symbol val="none"/>
          </c:marker>
          <c:cat>
            <c:strRef>
              <c:f>'s4 Grafdata'!$C$41:$AQ$41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Grafdata'!$C$54:$AQ$54</c:f>
              <c:numCache>
                <c:formatCode>General</c:formatCode>
                <c:ptCount val="41"/>
                <c:pt idx="0">
                  <c:v>100</c:v>
                </c:pt>
                <c:pt idx="1">
                  <c:v>107.23436541177031</c:v>
                </c:pt>
                <c:pt idx="2">
                  <c:v>107.74274877019336</c:v>
                </c:pt>
                <c:pt idx="3">
                  <c:v>106.83898992999818</c:v>
                </c:pt>
                <c:pt idx="4">
                  <c:v>103.72300017633913</c:v>
                </c:pt>
                <c:pt idx="5">
                  <c:v>110.0323844347562</c:v>
                </c:pt>
                <c:pt idx="6">
                  <c:v>111.56931783332114</c:v>
                </c:pt>
                <c:pt idx="7">
                  <c:v>110.35118246305798</c:v>
                </c:pt>
                <c:pt idx="8">
                  <c:v>107.95634703992997</c:v>
                </c:pt>
                <c:pt idx="9">
                  <c:v>114.96778328927333</c:v>
                </c:pt>
                <c:pt idx="10">
                  <c:v>115.42337781402171</c:v>
                </c:pt>
                <c:pt idx="11">
                  <c:v>113.07019149279283</c:v>
                </c:pt>
                <c:pt idx="12">
                  <c:v>112.10587635636669</c:v>
                </c:pt>
                <c:pt idx="13">
                  <c:v>119.94594272156633</c:v>
                </c:pt>
                <c:pt idx="14">
                  <c:v>118.72716606300648</c:v>
                </c:pt>
                <c:pt idx="15">
                  <c:v>117.12135373235539</c:v>
                </c:pt>
                <c:pt idx="16">
                  <c:v>115.75517882856334</c:v>
                </c:pt>
                <c:pt idx="17">
                  <c:v>123.09573436617669</c:v>
                </c:pt>
                <c:pt idx="18">
                  <c:v>122.62424565258692</c:v>
                </c:pt>
                <c:pt idx="19">
                  <c:v>122.22891256377227</c:v>
                </c:pt>
                <c:pt idx="20">
                  <c:v>118.14581332771995</c:v>
                </c:pt>
                <c:pt idx="21">
                  <c:v>127.36479105839378</c:v>
                </c:pt>
                <c:pt idx="22">
                  <c:v>126.92945659152073</c:v>
                </c:pt>
                <c:pt idx="23">
                  <c:v>126.55469098129959</c:v>
                </c:pt>
                <c:pt idx="24">
                  <c:v>125.20929843189968</c:v>
                </c:pt>
                <c:pt idx="25">
                  <c:v>134.15507212177977</c:v>
                </c:pt>
                <c:pt idx="26">
                  <c:v>132.88820595329244</c:v>
                </c:pt>
                <c:pt idx="27">
                  <c:v>130.94308690474199</c:v>
                </c:pt>
                <c:pt idx="28">
                  <c:v>128.31945594802363</c:v>
                </c:pt>
                <c:pt idx="29">
                  <c:v>138.81687559514913</c:v>
                </c:pt>
                <c:pt idx="30">
                  <c:v>135.31726686275019</c:v>
                </c:pt>
                <c:pt idx="31">
                  <c:v>135.58909736946481</c:v>
                </c:pt>
                <c:pt idx="32">
                  <c:v>134.81960296926658</c:v>
                </c:pt>
                <c:pt idx="33">
                  <c:v>134.87743617635903</c:v>
                </c:pt>
                <c:pt idx="34">
                  <c:v>134.03892679746994</c:v>
                </c:pt>
                <c:pt idx="35">
                  <c:v>133.99372468881478</c:v>
                </c:pt>
                <c:pt idx="36">
                  <c:v>135.11999457355793</c:v>
                </c:pt>
                <c:pt idx="37">
                  <c:v>142.61040724552333</c:v>
                </c:pt>
                <c:pt idx="38">
                  <c:v>141.22709655533274</c:v>
                </c:pt>
                <c:pt idx="39">
                  <c:v>139.4970112277903</c:v>
                </c:pt>
                <c:pt idx="40">
                  <c:v>139.15053252826618</c:v>
                </c:pt>
              </c:numCache>
            </c:numRef>
          </c:val>
          <c:smooth val="0"/>
          <c:extLst>
            <c:ext xmlns:c16="http://schemas.microsoft.com/office/drawing/2014/chart" uri="{C3380CC4-5D6E-409C-BE32-E72D297353CC}">
              <c16:uniqueId val="{00000000-DA95-4372-8513-A6DC33139CEF}"/>
            </c:ext>
          </c:extLst>
        </c:ser>
        <c:ser>
          <c:idx val="1"/>
          <c:order val="1"/>
          <c:tx>
            <c:strRef>
              <c:f>'s4 Grafdata'!$B$55</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Grafdata'!$C$55:$AQ$55</c:f>
              <c:numCache>
                <c:formatCode>General</c:formatCode>
                <c:ptCount val="41"/>
                <c:pt idx="0">
                  <c:v>100</c:v>
                </c:pt>
                <c:pt idx="1">
                  <c:v>106.94878787405587</c:v>
                </c:pt>
                <c:pt idx="2">
                  <c:v>107.24245802905411</c:v>
                </c:pt>
                <c:pt idx="3">
                  <c:v>106.18684110611549</c:v>
                </c:pt>
                <c:pt idx="4">
                  <c:v>102.85784076801008</c:v>
                </c:pt>
                <c:pt idx="5">
                  <c:v>108.73015024700248</c:v>
                </c:pt>
                <c:pt idx="6">
                  <c:v>109.93365220772205</c:v>
                </c:pt>
                <c:pt idx="7">
                  <c:v>108.4794372063058</c:v>
                </c:pt>
                <c:pt idx="8">
                  <c:v>105.84493469311067</c:v>
                </c:pt>
                <c:pt idx="9">
                  <c:v>112.33993059718416</c:v>
                </c:pt>
                <c:pt idx="10">
                  <c:v>112.52045092109928</c:v>
                </c:pt>
                <c:pt idx="11">
                  <c:v>110.02722538738425</c:v>
                </c:pt>
                <c:pt idx="12">
                  <c:v>108.86464591069448</c:v>
                </c:pt>
                <c:pt idx="13">
                  <c:v>116.07260191016076</c:v>
                </c:pt>
                <c:pt idx="14">
                  <c:v>114.54973956743299</c:v>
                </c:pt>
                <c:pt idx="15">
                  <c:v>112.8597524613723</c:v>
                </c:pt>
                <c:pt idx="16">
                  <c:v>111.32424145561843</c:v>
                </c:pt>
                <c:pt idx="17">
                  <c:v>118.06768126284084</c:v>
                </c:pt>
                <c:pt idx="18">
                  <c:v>117.09942963490313</c:v>
                </c:pt>
                <c:pt idx="19">
                  <c:v>116.30583708600432</c:v>
                </c:pt>
                <c:pt idx="20">
                  <c:v>112.0308788428551</c:v>
                </c:pt>
                <c:pt idx="21">
                  <c:v>120.326900598878</c:v>
                </c:pt>
                <c:pt idx="22">
                  <c:v>119.48123316981784</c:v>
                </c:pt>
                <c:pt idx="23">
                  <c:v>118.88237557054816</c:v>
                </c:pt>
                <c:pt idx="24">
                  <c:v>117.38775066881018</c:v>
                </c:pt>
                <c:pt idx="25">
                  <c:v>125.3869469682034</c:v>
                </c:pt>
                <c:pt idx="26">
                  <c:v>123.90864847432566</c:v>
                </c:pt>
                <c:pt idx="27">
                  <c:v>121.73215143764114</c:v>
                </c:pt>
                <c:pt idx="28">
                  <c:v>119.03798923095083</c:v>
                </c:pt>
                <c:pt idx="29">
                  <c:v>128.45278477313687</c:v>
                </c:pt>
                <c:pt idx="30">
                  <c:v>125.05541568266443</c:v>
                </c:pt>
                <c:pt idx="31">
                  <c:v>125.17580357123715</c:v>
                </c:pt>
                <c:pt idx="32">
                  <c:v>124.22986775659059</c:v>
                </c:pt>
                <c:pt idx="33">
                  <c:v>124.06722761025539</c:v>
                </c:pt>
                <c:pt idx="34">
                  <c:v>123.19580003263999</c:v>
                </c:pt>
                <c:pt idx="35">
                  <c:v>123.12448150671887</c:v>
                </c:pt>
                <c:pt idx="36">
                  <c:v>123.93400860127957</c:v>
                </c:pt>
                <c:pt idx="37">
                  <c:v>130.46833707840554</c:v>
                </c:pt>
                <c:pt idx="38">
                  <c:v>129.0877950697074</c:v>
                </c:pt>
                <c:pt idx="39">
                  <c:v>127.3423339651969</c:v>
                </c:pt>
                <c:pt idx="40">
                  <c:v>126.8282783002565</c:v>
                </c:pt>
              </c:numCache>
            </c:numRef>
          </c:val>
          <c:smooth val="0"/>
          <c:extLst>
            <c:ext xmlns:c16="http://schemas.microsoft.com/office/drawing/2014/chart" uri="{C3380CC4-5D6E-409C-BE32-E72D297353CC}">
              <c16:uniqueId val="{00000001-DA95-4372-8513-A6DC33139CEF}"/>
            </c:ext>
          </c:extLst>
        </c:ser>
        <c:ser>
          <c:idx val="2"/>
          <c:order val="2"/>
          <c:tx>
            <c:strRef>
              <c:f>'s4 Grafdata'!$B$56</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Grafdata'!$C$56:$AQ$56</c:f>
              <c:numCache>
                <c:formatCode>General</c:formatCode>
                <c:ptCount val="41"/>
                <c:pt idx="0">
                  <c:v>100</c:v>
                </c:pt>
                <c:pt idx="1">
                  <c:v>105.85838980768432</c:v>
                </c:pt>
                <c:pt idx="2">
                  <c:v>102.92643384172443</c:v>
                </c:pt>
                <c:pt idx="3">
                  <c:v>101.97865540051107</c:v>
                </c:pt>
                <c:pt idx="4">
                  <c:v>101.35168687848886</c:v>
                </c:pt>
                <c:pt idx="5">
                  <c:v>104.33637768094383</c:v>
                </c:pt>
                <c:pt idx="6">
                  <c:v>103.66424539424524</c:v>
                </c:pt>
                <c:pt idx="7">
                  <c:v>103.11357454442826</c:v>
                </c:pt>
                <c:pt idx="8">
                  <c:v>102.70537879973554</c:v>
                </c:pt>
                <c:pt idx="9">
                  <c:v>106.8219178066195</c:v>
                </c:pt>
                <c:pt idx="10">
                  <c:v>106.04982324632249</c:v>
                </c:pt>
                <c:pt idx="11">
                  <c:v>105.73987113669604</c:v>
                </c:pt>
                <c:pt idx="12">
                  <c:v>105.09356727477432</c:v>
                </c:pt>
                <c:pt idx="13">
                  <c:v>109.6811552303388</c:v>
                </c:pt>
                <c:pt idx="14">
                  <c:v>108.48072021908906</c:v>
                </c:pt>
                <c:pt idx="15">
                  <c:v>110.6945472621934</c:v>
                </c:pt>
                <c:pt idx="16">
                  <c:v>109.13519311124355</c:v>
                </c:pt>
                <c:pt idx="17">
                  <c:v>112.29444858384817</c:v>
                </c:pt>
                <c:pt idx="18">
                  <c:v>112.13025315616906</c:v>
                </c:pt>
                <c:pt idx="19">
                  <c:v>116.28373050172566</c:v>
                </c:pt>
                <c:pt idx="20">
                  <c:v>111.84599555388749</c:v>
                </c:pt>
                <c:pt idx="21">
                  <c:v>118.24534905984427</c:v>
                </c:pt>
                <c:pt idx="22">
                  <c:v>116.15907446995632</c:v>
                </c:pt>
                <c:pt idx="23">
                  <c:v>115.54122894969916</c:v>
                </c:pt>
                <c:pt idx="24">
                  <c:v>115.22450589347066</c:v>
                </c:pt>
                <c:pt idx="25">
                  <c:v>121.70986889035683</c:v>
                </c:pt>
                <c:pt idx="26">
                  <c:v>120.75038556700748</c:v>
                </c:pt>
                <c:pt idx="27">
                  <c:v>117.04749983584222</c:v>
                </c:pt>
                <c:pt idx="28">
                  <c:v>117.80481476851176</c:v>
                </c:pt>
                <c:pt idx="29">
                  <c:v>120.90164108437894</c:v>
                </c:pt>
                <c:pt idx="30">
                  <c:v>117.85367996951979</c:v>
                </c:pt>
                <c:pt idx="31">
                  <c:v>119.26053228991039</c:v>
                </c:pt>
                <c:pt idx="32">
                  <c:v>120.51264277810506</c:v>
                </c:pt>
                <c:pt idx="33">
                  <c:v>120.28482329792763</c:v>
                </c:pt>
                <c:pt idx="34">
                  <c:v>123.54706192035167</c:v>
                </c:pt>
                <c:pt idx="35">
                  <c:v>128.75000690332411</c:v>
                </c:pt>
                <c:pt idx="36">
                  <c:v>126.66813463678788</c:v>
                </c:pt>
                <c:pt idx="37">
                  <c:v>130.19969142510595</c:v>
                </c:pt>
                <c:pt idx="38">
                  <c:v>128.42873871146887</c:v>
                </c:pt>
                <c:pt idx="39">
                  <c:v>139.49701122779032</c:v>
                </c:pt>
                <c:pt idx="40">
                  <c:v>135.51030762668287</c:v>
                </c:pt>
              </c:numCache>
            </c:numRef>
          </c:val>
          <c:smooth val="0"/>
          <c:extLst>
            <c:ext xmlns:c16="http://schemas.microsoft.com/office/drawing/2014/chart" uri="{C3380CC4-5D6E-409C-BE32-E72D297353CC}">
              <c16:uniqueId val="{00000002-DA95-4372-8513-A6DC33139CEF}"/>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Grafdata!$B$49</c:f>
              <c:strCache>
                <c:ptCount val="1"/>
                <c:pt idx="0">
                  <c:v>Privat sektor</c:v>
                </c:pt>
              </c:strCache>
            </c:strRef>
          </c:tx>
          <c:spPr>
            <a:ln w="28575" cap="rnd">
              <a:solidFill>
                <a:schemeClr val="accent1"/>
              </a:solidFill>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Grafdata!$C$49:$AQ$49</c:f>
              <c:numCache>
                <c:formatCode>General</c:formatCode>
                <c:ptCount val="41"/>
                <c:pt idx="0">
                  <c:v>100</c:v>
                </c:pt>
                <c:pt idx="1">
                  <c:v>108.70475330664628</c:v>
                </c:pt>
                <c:pt idx="2">
                  <c:v>108.01568213860416</c:v>
                </c:pt>
                <c:pt idx="3">
                  <c:v>107.13766121181396</c:v>
                </c:pt>
                <c:pt idx="4">
                  <c:v>103.44270019938374</c:v>
                </c:pt>
                <c:pt idx="5">
                  <c:v>110.74019720110032</c:v>
                </c:pt>
                <c:pt idx="6">
                  <c:v>110.92873449897957</c:v>
                </c:pt>
                <c:pt idx="7">
                  <c:v>111.00044555443439</c:v>
                </c:pt>
                <c:pt idx="8">
                  <c:v>107.3566219066926</c:v>
                </c:pt>
                <c:pt idx="9">
                  <c:v>114.95417329483115</c:v>
                </c:pt>
                <c:pt idx="10">
                  <c:v>114.20757064584937</c:v>
                </c:pt>
                <c:pt idx="11">
                  <c:v>112.92925288905718</c:v>
                </c:pt>
                <c:pt idx="12">
                  <c:v>110.90407469679351</c:v>
                </c:pt>
                <c:pt idx="13">
                  <c:v>119.74994541282351</c:v>
                </c:pt>
                <c:pt idx="14">
                  <c:v>116.87133113959672</c:v>
                </c:pt>
                <c:pt idx="15">
                  <c:v>116.4741748552435</c:v>
                </c:pt>
                <c:pt idx="16">
                  <c:v>113.46026519095886</c:v>
                </c:pt>
                <c:pt idx="17">
                  <c:v>121.84279564248027</c:v>
                </c:pt>
                <c:pt idx="18">
                  <c:v>119.60883433993979</c:v>
                </c:pt>
                <c:pt idx="19">
                  <c:v>120.09574575488695</c:v>
                </c:pt>
                <c:pt idx="20">
                  <c:v>114.51317304153862</c:v>
                </c:pt>
                <c:pt idx="21">
                  <c:v>125.42574404377631</c:v>
                </c:pt>
                <c:pt idx="22">
                  <c:v>123.2722383675266</c:v>
                </c:pt>
                <c:pt idx="23">
                  <c:v>123.91524862909898</c:v>
                </c:pt>
                <c:pt idx="24">
                  <c:v>122.00813243279265</c:v>
                </c:pt>
                <c:pt idx="25">
                  <c:v>132.08846651941818</c:v>
                </c:pt>
                <c:pt idx="26">
                  <c:v>129.18363199018916</c:v>
                </c:pt>
                <c:pt idx="27">
                  <c:v>128.07468041781601</c:v>
                </c:pt>
                <c:pt idx="28">
                  <c:v>124.82992978054651</c:v>
                </c:pt>
                <c:pt idx="29">
                  <c:v>136.74654632442935</c:v>
                </c:pt>
                <c:pt idx="30">
                  <c:v>132.03128964229663</c:v>
                </c:pt>
                <c:pt idx="31">
                  <c:v>133.97623410831824</c:v>
                </c:pt>
                <c:pt idx="32">
                  <c:v>132.61600342287241</c:v>
                </c:pt>
                <c:pt idx="33">
                  <c:v>131.45689115686849</c:v>
                </c:pt>
                <c:pt idx="34">
                  <c:v>128.91505619982544</c:v>
                </c:pt>
                <c:pt idx="35">
                  <c:v>129.720843167026</c:v>
                </c:pt>
                <c:pt idx="36">
                  <c:v>130.25569466252347</c:v>
                </c:pt>
                <c:pt idx="37">
                  <c:v>139.19340983311946</c:v>
                </c:pt>
                <c:pt idx="38">
                  <c:v>136.09800540042121</c:v>
                </c:pt>
                <c:pt idx="39">
                  <c:v>135.90599024266521</c:v>
                </c:pt>
                <c:pt idx="40">
                  <c:v>134.00131801343642</c:v>
                </c:pt>
              </c:numCache>
            </c:numRef>
          </c:val>
          <c:smooth val="0"/>
          <c:extLst>
            <c:ext xmlns:c16="http://schemas.microsoft.com/office/drawing/2014/chart" uri="{C3380CC4-5D6E-409C-BE32-E72D297353CC}">
              <c16:uniqueId val="{00000000-E06B-4A15-A351-601107730749}"/>
            </c:ext>
          </c:extLst>
        </c:ser>
        <c:ser>
          <c:idx val="1"/>
          <c:order val="1"/>
          <c:tx>
            <c:strRef>
              <c:f>Grafdata!$B$50</c:f>
              <c:strCache>
                <c:ptCount val="1"/>
                <c:pt idx="0">
                  <c:v>Industri</c:v>
                </c:pt>
              </c:strCache>
            </c:strRef>
          </c:tx>
          <c:spPr>
            <a:ln w="28575" cap="rnd">
              <a:solidFill>
                <a:schemeClr val="accent2"/>
              </a:solidFill>
              <a:prstDash val="sysDot"/>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Grafdata!$C$50:$AQ$50</c:f>
              <c:numCache>
                <c:formatCode>General</c:formatCode>
                <c:ptCount val="41"/>
                <c:pt idx="0">
                  <c:v>100</c:v>
                </c:pt>
                <c:pt idx="1">
                  <c:v>109.00973298000248</c:v>
                </c:pt>
                <c:pt idx="2">
                  <c:v>105.48999613425067</c:v>
                </c:pt>
                <c:pt idx="3">
                  <c:v>102.54229587736138</c:v>
                </c:pt>
                <c:pt idx="4">
                  <c:v>100.34765914622307</c:v>
                </c:pt>
                <c:pt idx="5">
                  <c:v>108.70709340055562</c:v>
                </c:pt>
                <c:pt idx="6">
                  <c:v>105.41449193890369</c:v>
                </c:pt>
                <c:pt idx="7">
                  <c:v>105.54946766244556</c:v>
                </c:pt>
                <c:pt idx="8">
                  <c:v>103.22654754632488</c:v>
                </c:pt>
                <c:pt idx="9">
                  <c:v>111.43012335314326</c:v>
                </c:pt>
                <c:pt idx="10">
                  <c:v>106.62952455717709</c:v>
                </c:pt>
                <c:pt idx="11">
                  <c:v>104.97222348986611</c:v>
                </c:pt>
                <c:pt idx="12">
                  <c:v>103.81469464696465</c:v>
                </c:pt>
                <c:pt idx="13">
                  <c:v>112.36333128929606</c:v>
                </c:pt>
                <c:pt idx="14">
                  <c:v>105.8253077926596</c:v>
                </c:pt>
                <c:pt idx="15">
                  <c:v>103.22669038464296</c:v>
                </c:pt>
                <c:pt idx="16">
                  <c:v>101.5962393902056</c:v>
                </c:pt>
                <c:pt idx="17">
                  <c:v>112.13781820196613</c:v>
                </c:pt>
                <c:pt idx="18">
                  <c:v>105.00863987066624</c:v>
                </c:pt>
                <c:pt idx="19">
                  <c:v>105.17460321566045</c:v>
                </c:pt>
                <c:pt idx="20">
                  <c:v>101.11099918893373</c:v>
                </c:pt>
                <c:pt idx="21">
                  <c:v>112.02876950126412</c:v>
                </c:pt>
                <c:pt idx="22">
                  <c:v>103.62459413070822</c:v>
                </c:pt>
                <c:pt idx="23">
                  <c:v>103.0534124367751</c:v>
                </c:pt>
                <c:pt idx="24">
                  <c:v>105.04576399706202</c:v>
                </c:pt>
                <c:pt idx="25">
                  <c:v>116.03135110165644</c:v>
                </c:pt>
                <c:pt idx="26">
                  <c:v>108.92502308292265</c:v>
                </c:pt>
                <c:pt idx="27">
                  <c:v>106.05088242486993</c:v>
                </c:pt>
                <c:pt idx="28">
                  <c:v>105.77302679220261</c:v>
                </c:pt>
                <c:pt idx="29">
                  <c:v>122.04238923137855</c:v>
                </c:pt>
                <c:pt idx="30">
                  <c:v>108.42714294274732</c:v>
                </c:pt>
                <c:pt idx="31">
                  <c:v>113.9002697032968</c:v>
                </c:pt>
                <c:pt idx="32">
                  <c:v>117.95906760450552</c:v>
                </c:pt>
                <c:pt idx="33">
                  <c:v>110.31736917027256</c:v>
                </c:pt>
                <c:pt idx="34">
                  <c:v>103.12136693519572</c:v>
                </c:pt>
                <c:pt idx="35">
                  <c:v>104.21859575481152</c:v>
                </c:pt>
                <c:pt idx="36">
                  <c:v>108.50461907876101</c:v>
                </c:pt>
                <c:pt idx="37">
                  <c:v>117.84879732620135</c:v>
                </c:pt>
                <c:pt idx="38">
                  <c:v>107.98632447302606</c:v>
                </c:pt>
                <c:pt idx="39">
                  <c:v>105.59004602091308</c:v>
                </c:pt>
                <c:pt idx="40">
                  <c:v>107.46867787452724</c:v>
                </c:pt>
              </c:numCache>
            </c:numRef>
          </c:val>
          <c:smooth val="0"/>
          <c:extLst>
            <c:ext xmlns:c16="http://schemas.microsoft.com/office/drawing/2014/chart" uri="{C3380CC4-5D6E-409C-BE32-E72D297353CC}">
              <c16:uniqueId val="{00000001-E06B-4A15-A351-601107730749}"/>
            </c:ext>
          </c:extLst>
        </c:ser>
        <c:ser>
          <c:idx val="2"/>
          <c:order val="2"/>
          <c:tx>
            <c:strRef>
              <c:f>Grafdata!$B$51</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Grafdata!$C$51:$AQ$51</c:f>
              <c:numCache>
                <c:formatCode>General</c:formatCode>
                <c:ptCount val="41"/>
                <c:pt idx="0">
                  <c:v>100</c:v>
                </c:pt>
                <c:pt idx="1">
                  <c:v>107.54288400981633</c:v>
                </c:pt>
                <c:pt idx="2">
                  <c:v>109.49084742675328</c:v>
                </c:pt>
                <c:pt idx="3">
                  <c:v>109.50031447376004</c:v>
                </c:pt>
                <c:pt idx="4">
                  <c:v>105.66450707526045</c:v>
                </c:pt>
                <c:pt idx="5">
                  <c:v>110.99514212963729</c:v>
                </c:pt>
                <c:pt idx="6">
                  <c:v>114.44439133825877</c:v>
                </c:pt>
                <c:pt idx="7">
                  <c:v>114.12029151922016</c:v>
                </c:pt>
                <c:pt idx="8">
                  <c:v>111.14225116755856</c:v>
                </c:pt>
                <c:pt idx="9">
                  <c:v>117.94848714063424</c:v>
                </c:pt>
                <c:pt idx="10">
                  <c:v>120.67107954988828</c:v>
                </c:pt>
                <c:pt idx="11">
                  <c:v>119.16927863473828</c:v>
                </c:pt>
                <c:pt idx="12">
                  <c:v>116.25336468834935</c:v>
                </c:pt>
                <c:pt idx="13">
                  <c:v>124.26460755842646</c:v>
                </c:pt>
                <c:pt idx="14">
                  <c:v>125.25144879725839</c:v>
                </c:pt>
                <c:pt idx="15">
                  <c:v>125.40721558815694</c:v>
                </c:pt>
                <c:pt idx="16">
                  <c:v>122.96533911183982</c:v>
                </c:pt>
                <c:pt idx="17">
                  <c:v>129.05483936005695</c:v>
                </c:pt>
                <c:pt idx="18">
                  <c:v>130.7923262407997</c:v>
                </c:pt>
                <c:pt idx="19">
                  <c:v>130.23953971372339</c:v>
                </c:pt>
                <c:pt idx="20">
                  <c:v>124.3716245152546</c:v>
                </c:pt>
                <c:pt idx="21">
                  <c:v>133.50430559876412</c:v>
                </c:pt>
                <c:pt idx="22">
                  <c:v>135.79615417751069</c:v>
                </c:pt>
                <c:pt idx="23">
                  <c:v>136.18798329163585</c:v>
                </c:pt>
                <c:pt idx="24">
                  <c:v>133.27082990963717</c:v>
                </c:pt>
                <c:pt idx="25">
                  <c:v>141.08801227390347</c:v>
                </c:pt>
                <c:pt idx="26">
                  <c:v>141.26363333551896</c:v>
                </c:pt>
                <c:pt idx="27">
                  <c:v>140.2068288991957</c:v>
                </c:pt>
                <c:pt idx="28">
                  <c:v>136.33011759074097</c:v>
                </c:pt>
                <c:pt idx="29">
                  <c:v>144.69993959178873</c:v>
                </c:pt>
                <c:pt idx="30">
                  <c:v>146.2304590219899</c:v>
                </c:pt>
                <c:pt idx="31">
                  <c:v>145.11926572417002</c:v>
                </c:pt>
                <c:pt idx="32">
                  <c:v>141.4491902256685</c:v>
                </c:pt>
                <c:pt idx="33">
                  <c:v>142.68133279730034</c:v>
                </c:pt>
                <c:pt idx="34">
                  <c:v>143.98975205428766</c:v>
                </c:pt>
                <c:pt idx="35">
                  <c:v>143.73795472568196</c:v>
                </c:pt>
                <c:pt idx="36">
                  <c:v>142.92645080971232</c:v>
                </c:pt>
                <c:pt idx="37">
                  <c:v>150.72589659334469</c:v>
                </c:pt>
                <c:pt idx="38">
                  <c:v>153.07221118349059</c:v>
                </c:pt>
                <c:pt idx="39">
                  <c:v>153.64002540017881</c:v>
                </c:pt>
                <c:pt idx="40">
                  <c:v>150.44224594180633</c:v>
                </c:pt>
              </c:numCache>
            </c:numRef>
          </c:val>
          <c:smooth val="0"/>
          <c:extLst>
            <c:ext xmlns:c16="http://schemas.microsoft.com/office/drawing/2014/chart" uri="{C3380CC4-5D6E-409C-BE32-E72D297353CC}">
              <c16:uniqueId val="{00000002-E06B-4A15-A351-601107730749}"/>
            </c:ext>
          </c:extLst>
        </c:ser>
        <c:ser>
          <c:idx val="3"/>
          <c:order val="3"/>
          <c:tx>
            <c:strRef>
              <c:f>Grafdata!$B$52</c:f>
              <c:strCache>
                <c:ptCount val="1"/>
                <c:pt idx="0">
                  <c:v>Övrigt</c:v>
                </c:pt>
              </c:strCache>
            </c:strRef>
          </c:tx>
          <c:spPr>
            <a:ln w="28575" cap="rnd">
              <a:solidFill>
                <a:schemeClr val="accent4"/>
              </a:solidFill>
              <a:prstDash val="dash"/>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Grafdata!$C$52:$AQ$52</c:f>
              <c:numCache>
                <c:formatCode>General</c:formatCode>
                <c:ptCount val="41"/>
                <c:pt idx="0">
                  <c:v>101</c:v>
                </c:pt>
                <c:pt idx="1">
                  <c:v>113.50618865745705</c:v>
                </c:pt>
                <c:pt idx="2">
                  <c:v>110.74889563324491</c:v>
                </c:pt>
                <c:pt idx="3">
                  <c:v>113.78681209353616</c:v>
                </c:pt>
                <c:pt idx="4">
                  <c:v>104.63198164068004</c:v>
                </c:pt>
                <c:pt idx="5">
                  <c:v>117.80464528312461</c:v>
                </c:pt>
                <c:pt idx="6">
                  <c:v>115.35736672604772</c:v>
                </c:pt>
                <c:pt idx="7">
                  <c:v>117.23253160366012</c:v>
                </c:pt>
                <c:pt idx="8">
                  <c:v>104.66202418636716</c:v>
                </c:pt>
                <c:pt idx="9">
                  <c:v>113.88513789853168</c:v>
                </c:pt>
                <c:pt idx="10">
                  <c:v>111.78043528152661</c:v>
                </c:pt>
                <c:pt idx="11">
                  <c:v>113.23262190967593</c:v>
                </c:pt>
                <c:pt idx="12">
                  <c:v>112.27140936295658</c:v>
                </c:pt>
                <c:pt idx="13">
                  <c:v>126.69816127607874</c:v>
                </c:pt>
                <c:pt idx="14">
                  <c:v>118.76526269418189</c:v>
                </c:pt>
                <c:pt idx="15">
                  <c:v>124.57333232124647</c:v>
                </c:pt>
                <c:pt idx="16">
                  <c:v>112.86348739365643</c:v>
                </c:pt>
                <c:pt idx="17">
                  <c:v>124.29279996858301</c:v>
                </c:pt>
                <c:pt idx="18">
                  <c:v>121.55409058988609</c:v>
                </c:pt>
                <c:pt idx="19">
                  <c:v>128.78949787372468</c:v>
                </c:pt>
                <c:pt idx="20">
                  <c:v>118.42380911790984</c:v>
                </c:pt>
                <c:pt idx="21">
                  <c:v>138.59932496825758</c:v>
                </c:pt>
                <c:pt idx="22">
                  <c:v>139.06545827146408</c:v>
                </c:pt>
                <c:pt idx="23">
                  <c:v>146.03187706405984</c:v>
                </c:pt>
                <c:pt idx="24">
                  <c:v>133.29321365033044</c:v>
                </c:pt>
                <c:pt idx="25">
                  <c:v>151.44116659525812</c:v>
                </c:pt>
                <c:pt idx="26">
                  <c:v>149.81499719950574</c:v>
                </c:pt>
                <c:pt idx="27">
                  <c:v>155.72217385128118</c:v>
                </c:pt>
                <c:pt idx="28">
                  <c:v>143.52414353775279</c:v>
                </c:pt>
                <c:pt idx="29">
                  <c:v>155.96897139018122</c:v>
                </c:pt>
                <c:pt idx="30">
                  <c:v>155.42158483840777</c:v>
                </c:pt>
                <c:pt idx="31">
                  <c:v>158.74099410585538</c:v>
                </c:pt>
                <c:pt idx="32">
                  <c:v>147.05539390799234</c:v>
                </c:pt>
                <c:pt idx="33">
                  <c:v>160.18822782750661</c:v>
                </c:pt>
                <c:pt idx="34">
                  <c:v>156.77857671177352</c:v>
                </c:pt>
                <c:pt idx="35">
                  <c:v>161.89771399947134</c:v>
                </c:pt>
                <c:pt idx="36">
                  <c:v>153.96763649295994</c:v>
                </c:pt>
                <c:pt idx="37">
                  <c:v>167.16467678453091</c:v>
                </c:pt>
                <c:pt idx="38">
                  <c:v>163.62370521357576</c:v>
                </c:pt>
                <c:pt idx="39">
                  <c:v>168.56920353587276</c:v>
                </c:pt>
                <c:pt idx="40">
                  <c:v>157.7891764522675</c:v>
                </c:pt>
              </c:numCache>
            </c:numRef>
          </c:val>
          <c:smooth val="0"/>
          <c:extLst>
            <c:ext xmlns:c16="http://schemas.microsoft.com/office/drawing/2014/chart" uri="{C3380CC4-5D6E-409C-BE32-E72D297353CC}">
              <c16:uniqueId val="{00000003-E06B-4A15-A351-601107730749}"/>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Grafdata!$B$23:$AP$23</c:f>
              <c:numCache>
                <c:formatCode>General</c:formatCode>
                <c:ptCount val="41"/>
                <c:pt idx="0">
                  <c:v>100</c:v>
                </c:pt>
                <c:pt idx="1">
                  <c:v>100.26968577964826</c:v>
                </c:pt>
                <c:pt idx="2">
                  <c:v>100.43604403680061</c:v>
                </c:pt>
                <c:pt idx="3">
                  <c:v>100.62074290292006</c:v>
                </c:pt>
                <c:pt idx="4">
                  <c:v>100.86216627711704</c:v>
                </c:pt>
                <c:pt idx="5">
                  <c:v>101.16705131145339</c:v>
                </c:pt>
                <c:pt idx="6">
                  <c:v>101.37116284505832</c:v>
                </c:pt>
                <c:pt idx="7">
                  <c:v>101.60246472559611</c:v>
                </c:pt>
                <c:pt idx="8">
                  <c:v>101.88963977362329</c:v>
                </c:pt>
                <c:pt idx="9">
                  <c:v>102.25018776789639</c:v>
                </c:pt>
                <c:pt idx="10">
                  <c:v>102.44838195889476</c:v>
                </c:pt>
                <c:pt idx="11">
                  <c:v>102.65861053228126</c:v>
                </c:pt>
                <c:pt idx="12">
                  <c:v>102.92993593084003</c:v>
                </c:pt>
                <c:pt idx="13">
                  <c:v>103.30287566034075</c:v>
                </c:pt>
                <c:pt idx="14">
                  <c:v>103.53790872493774</c:v>
                </c:pt>
                <c:pt idx="15">
                  <c:v>103.79395203442023</c:v>
                </c:pt>
                <c:pt idx="16">
                  <c:v>104.11927975324997</c:v>
                </c:pt>
                <c:pt idx="17">
                  <c:v>104.62471330317416</c:v>
                </c:pt>
                <c:pt idx="18">
                  <c:v>105.05283251524057</c:v>
                </c:pt>
                <c:pt idx="19">
                  <c:v>105.35490076837166</c:v>
                </c:pt>
                <c:pt idx="20">
                  <c:v>105.66146746312907</c:v>
                </c:pt>
                <c:pt idx="21">
                  <c:v>106.0889560525376</c:v>
                </c:pt>
                <c:pt idx="22">
                  <c:v>106.36756514279504</c:v>
                </c:pt>
                <c:pt idx="23">
                  <c:v>106.60346005835783</c:v>
                </c:pt>
                <c:pt idx="24">
                  <c:v>106.90655832849681</c:v>
                </c:pt>
                <c:pt idx="25">
                  <c:v>107.28032837783041</c:v>
                </c:pt>
                <c:pt idx="26">
                  <c:v>107.52310759074187</c:v>
                </c:pt>
                <c:pt idx="27">
                  <c:v>107.7849946701875</c:v>
                </c:pt>
                <c:pt idx="28">
                  <c:v>108.05917889146207</c:v>
                </c:pt>
                <c:pt idx="29">
                  <c:v>108.39822265310099</c:v>
                </c:pt>
                <c:pt idx="30">
                  <c:v>108.54686041356655</c:v>
                </c:pt>
                <c:pt idx="31">
                  <c:v>108.71307152543207</c:v>
                </c:pt>
                <c:pt idx="32">
                  <c:v>108.80752828920691</c:v>
                </c:pt>
                <c:pt idx="33">
                  <c:v>109.02651200716051</c:v>
                </c:pt>
                <c:pt idx="34">
                  <c:v>109.09030999938409</c:v>
                </c:pt>
                <c:pt idx="35">
                  <c:v>109.20078457866944</c:v>
                </c:pt>
                <c:pt idx="36">
                  <c:v>109.40512734058227</c:v>
                </c:pt>
                <c:pt idx="37">
                  <c:v>109.68048872415156</c:v>
                </c:pt>
                <c:pt idx="38">
                  <c:v>109.8578933881947</c:v>
                </c:pt>
                <c:pt idx="39">
                  <c:v>110.02769904921021</c:v>
                </c:pt>
                <c:pt idx="40">
                  <c:v>110.231358636577</c:v>
                </c:pt>
              </c:numCache>
            </c:numRef>
          </c:val>
          <c:smooth val="0"/>
          <c:extLst>
            <c:ext xmlns:c16="http://schemas.microsoft.com/office/drawing/2014/chart" uri="{C3380CC4-5D6E-409C-BE32-E72D297353CC}">
              <c16:uniqueId val="{00000000-5E5D-46DF-A610-F2F3534D566D}"/>
            </c:ext>
          </c:extLst>
        </c:ser>
        <c:ser>
          <c:idx val="1"/>
          <c:order val="1"/>
          <c:tx>
            <c:strRef>
              <c:f>Grafdata!$A$33</c:f>
              <c:strCache>
                <c:ptCount val="1"/>
                <c:pt idx="0">
                  <c:v>Västmanlands län</c:v>
                </c:pt>
              </c:strCache>
            </c:strRef>
          </c:tx>
          <c:spPr>
            <a:ln w="28575" cap="rnd">
              <a:solidFill>
                <a:schemeClr val="accent2"/>
              </a:solidFill>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Grafdata!$B$33:$AP$33</c:f>
              <c:numCache>
                <c:formatCode>General</c:formatCode>
                <c:ptCount val="41"/>
                <c:pt idx="0">
                  <c:v>100</c:v>
                </c:pt>
                <c:pt idx="1">
                  <c:v>100.19895041904911</c:v>
                </c:pt>
                <c:pt idx="2">
                  <c:v>100.34620505992011</c:v>
                </c:pt>
                <c:pt idx="3">
                  <c:v>100.57256990679095</c:v>
                </c:pt>
                <c:pt idx="4">
                  <c:v>100.92817419910708</c:v>
                </c:pt>
                <c:pt idx="5">
                  <c:v>101.21759222996789</c:v>
                </c:pt>
                <c:pt idx="6">
                  <c:v>101.45453121328426</c:v>
                </c:pt>
                <c:pt idx="7">
                  <c:v>101.72319260593719</c:v>
                </c:pt>
                <c:pt idx="8">
                  <c:v>102.06665622307511</c:v>
                </c:pt>
                <c:pt idx="9">
                  <c:v>102.30672828385681</c:v>
                </c:pt>
                <c:pt idx="10">
                  <c:v>102.49197148899506</c:v>
                </c:pt>
                <c:pt idx="11">
                  <c:v>102.70306258322238</c:v>
                </c:pt>
                <c:pt idx="12">
                  <c:v>103.06179995300384</c:v>
                </c:pt>
                <c:pt idx="13">
                  <c:v>103.37079971802302</c:v>
                </c:pt>
                <c:pt idx="14">
                  <c:v>103.49964752878515</c:v>
                </c:pt>
                <c:pt idx="15">
                  <c:v>103.70329756403227</c:v>
                </c:pt>
                <c:pt idx="16">
                  <c:v>103.98096655439805</c:v>
                </c:pt>
                <c:pt idx="17">
                  <c:v>104.43917913370409</c:v>
                </c:pt>
                <c:pt idx="18">
                  <c:v>104.81279862144592</c:v>
                </c:pt>
                <c:pt idx="19">
                  <c:v>105.17741051147489</c:v>
                </c:pt>
                <c:pt idx="20">
                  <c:v>105.5670870212266</c:v>
                </c:pt>
                <c:pt idx="21">
                  <c:v>105.95088901073079</c:v>
                </c:pt>
                <c:pt idx="22">
                  <c:v>106.17020443330462</c:v>
                </c:pt>
                <c:pt idx="23">
                  <c:v>106.37894571943291</c:v>
                </c:pt>
                <c:pt idx="24">
                  <c:v>106.70791885329365</c:v>
                </c:pt>
                <c:pt idx="25">
                  <c:v>106.96130649330304</c:v>
                </c:pt>
                <c:pt idx="26">
                  <c:v>107.28009712540143</c:v>
                </c:pt>
                <c:pt idx="27">
                  <c:v>107.50998668442077</c:v>
                </c:pt>
                <c:pt idx="28">
                  <c:v>107.78060625048954</c:v>
                </c:pt>
                <c:pt idx="29">
                  <c:v>107.91767838959818</c:v>
                </c:pt>
                <c:pt idx="30">
                  <c:v>108.03046917835043</c:v>
                </c:pt>
                <c:pt idx="31">
                  <c:v>108.23529411764706</c:v>
                </c:pt>
                <c:pt idx="32">
                  <c:v>108.42367040025064</c:v>
                </c:pt>
                <c:pt idx="33">
                  <c:v>108.51178820396335</c:v>
                </c:pt>
                <c:pt idx="34">
                  <c:v>108.53802772773557</c:v>
                </c:pt>
                <c:pt idx="35">
                  <c:v>108.735411608052</c:v>
                </c:pt>
                <c:pt idx="36">
                  <c:v>109.0154304065168</c:v>
                </c:pt>
                <c:pt idx="37">
                  <c:v>109.11255580794236</c:v>
                </c:pt>
                <c:pt idx="38">
                  <c:v>109.2531526591995</c:v>
                </c:pt>
                <c:pt idx="39">
                  <c:v>109.42351374637738</c:v>
                </c:pt>
                <c:pt idx="40">
                  <c:v>109.65966946032741</c:v>
                </c:pt>
              </c:numCache>
            </c:numRef>
          </c:val>
          <c:smooth val="0"/>
          <c:extLst>
            <c:ext xmlns:c16="http://schemas.microsoft.com/office/drawing/2014/chart" uri="{C3380CC4-5D6E-409C-BE32-E72D297353CC}">
              <c16:uniqueId val="{00000001-5E5D-46DF-A610-F2F3534D566D}"/>
            </c:ext>
          </c:extLst>
        </c:ser>
        <c:ser>
          <c:idx val="2"/>
          <c:order val="2"/>
          <c:tx>
            <c:strRef>
              <c:f>Grafdata!$A$34</c:f>
              <c:strCache>
                <c:ptCount val="1"/>
                <c:pt idx="0">
                  <c:v>Västerås kommun</c:v>
                </c:pt>
              </c:strCache>
            </c:strRef>
          </c:tx>
          <c:spPr>
            <a:ln w="28575" cap="rnd">
              <a:solidFill>
                <a:schemeClr val="accent3"/>
              </a:solidFill>
              <a:prstDash val="sysDot"/>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Grafdata!$B$34:$AP$34</c:f>
              <c:numCache>
                <c:formatCode>General</c:formatCode>
                <c:ptCount val="41"/>
                <c:pt idx="0">
                  <c:v>100</c:v>
                </c:pt>
                <c:pt idx="1">
                  <c:v>100.38093601420634</c:v>
                </c:pt>
                <c:pt idx="2">
                  <c:v>100.60362605258635</c:v>
                </c:pt>
                <c:pt idx="3">
                  <c:v>100.8248840006874</c:v>
                </c:pt>
                <c:pt idx="4">
                  <c:v>101.12061064329495</c:v>
                </c:pt>
                <c:pt idx="5">
                  <c:v>101.56742281033397</c:v>
                </c:pt>
                <c:pt idx="6">
                  <c:v>101.77221172022685</c:v>
                </c:pt>
                <c:pt idx="7">
                  <c:v>101.99132153290944</c:v>
                </c:pt>
                <c:pt idx="8">
                  <c:v>102.36151687002349</c:v>
                </c:pt>
                <c:pt idx="9">
                  <c:v>102.65795955777052</c:v>
                </c:pt>
                <c:pt idx="10">
                  <c:v>102.8971186343587</c:v>
                </c:pt>
                <c:pt idx="11">
                  <c:v>103.24010425617232</c:v>
                </c:pt>
                <c:pt idx="12">
                  <c:v>103.53654694391935</c:v>
                </c:pt>
                <c:pt idx="13">
                  <c:v>103.8816807011514</c:v>
                </c:pt>
                <c:pt idx="14">
                  <c:v>103.98264306581886</c:v>
                </c:pt>
                <c:pt idx="15">
                  <c:v>104.1552099444349</c:v>
                </c:pt>
                <c:pt idx="16">
                  <c:v>104.51609669473564</c:v>
                </c:pt>
                <c:pt idx="17">
                  <c:v>105.04740218823395</c:v>
                </c:pt>
                <c:pt idx="18">
                  <c:v>105.55937446296615</c:v>
                </c:pt>
                <c:pt idx="19">
                  <c:v>106.03411239044509</c:v>
                </c:pt>
                <c:pt idx="20">
                  <c:v>106.60480036661511</c:v>
                </c:pt>
                <c:pt idx="21">
                  <c:v>107.18837715529587</c:v>
                </c:pt>
                <c:pt idx="22">
                  <c:v>107.50272097153004</c:v>
                </c:pt>
                <c:pt idx="23">
                  <c:v>107.81062038150885</c:v>
                </c:pt>
                <c:pt idx="24">
                  <c:v>108.17795153806496</c:v>
                </c:pt>
                <c:pt idx="25">
                  <c:v>108.52022111473907</c:v>
                </c:pt>
                <c:pt idx="26">
                  <c:v>108.89471272269004</c:v>
                </c:pt>
                <c:pt idx="27">
                  <c:v>109.37159878558744</c:v>
                </c:pt>
                <c:pt idx="28">
                  <c:v>109.81769490748697</c:v>
                </c:pt>
                <c:pt idx="29">
                  <c:v>110.14779171678983</c:v>
                </c:pt>
                <c:pt idx="30">
                  <c:v>110.30603769261614</c:v>
                </c:pt>
                <c:pt idx="31">
                  <c:v>110.70201065475167</c:v>
                </c:pt>
                <c:pt idx="32">
                  <c:v>111.03998396058887</c:v>
                </c:pt>
                <c:pt idx="33">
                  <c:v>111.2920318496878</c:v>
                </c:pt>
                <c:pt idx="34">
                  <c:v>111.3815374921235</c:v>
                </c:pt>
                <c:pt idx="35">
                  <c:v>111.60136334994559</c:v>
                </c:pt>
                <c:pt idx="36">
                  <c:v>111.90281835366902</c:v>
                </c:pt>
                <c:pt idx="37">
                  <c:v>112.13052070802543</c:v>
                </c:pt>
                <c:pt idx="38">
                  <c:v>112.30308758664147</c:v>
                </c:pt>
                <c:pt idx="39">
                  <c:v>112.63390044108381</c:v>
                </c:pt>
                <c:pt idx="40">
                  <c:v>113.01412041015065</c:v>
                </c:pt>
              </c:numCache>
            </c:numRef>
          </c:val>
          <c:smooth val="0"/>
          <c:extLst>
            <c:ext xmlns:c16="http://schemas.microsoft.com/office/drawing/2014/chart" uri="{C3380CC4-5D6E-409C-BE32-E72D297353CC}">
              <c16:uniqueId val="{00000002-5E5D-46DF-A610-F2F3534D566D}"/>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Grafdata!$B$23:$AP$23</c:f>
              <c:numCache>
                <c:formatCode>General</c:formatCode>
                <c:ptCount val="41"/>
                <c:pt idx="0">
                  <c:v>100</c:v>
                </c:pt>
                <c:pt idx="1">
                  <c:v>70.844730490748191</c:v>
                </c:pt>
                <c:pt idx="2">
                  <c:v>82.316975060337896</c:v>
                </c:pt>
                <c:pt idx="3">
                  <c:v>118.29444891391795</c:v>
                </c:pt>
                <c:pt idx="4">
                  <c:v>125.87288817377313</c:v>
                </c:pt>
                <c:pt idx="5">
                  <c:v>104.79485116653258</c:v>
                </c:pt>
                <c:pt idx="6">
                  <c:v>141.80209171359613</c:v>
                </c:pt>
                <c:pt idx="7">
                  <c:v>140.45052292839904</c:v>
                </c:pt>
                <c:pt idx="8">
                  <c:v>148.46339501206756</c:v>
                </c:pt>
                <c:pt idx="9">
                  <c:v>124.87530168946098</c:v>
                </c:pt>
                <c:pt idx="10">
                  <c:v>178.42316975060339</c:v>
                </c:pt>
                <c:pt idx="11">
                  <c:v>182.02735317779565</c:v>
                </c:pt>
                <c:pt idx="12">
                  <c:v>212.71118262268703</c:v>
                </c:pt>
                <c:pt idx="13">
                  <c:v>189.42880128720836</c:v>
                </c:pt>
                <c:pt idx="14">
                  <c:v>189.63797264682219</c:v>
                </c:pt>
                <c:pt idx="15">
                  <c:v>239.45293644408687</c:v>
                </c:pt>
                <c:pt idx="16">
                  <c:v>266.72566371681415</c:v>
                </c:pt>
                <c:pt idx="17">
                  <c:v>235.91311343523734</c:v>
                </c:pt>
                <c:pt idx="18">
                  <c:v>242.02735317779565</c:v>
                </c:pt>
                <c:pt idx="19">
                  <c:v>273.08125502815767</c:v>
                </c:pt>
                <c:pt idx="20">
                  <c:v>284.98793242156074</c:v>
                </c:pt>
                <c:pt idx="21">
                  <c:v>204.55349959774739</c:v>
                </c:pt>
                <c:pt idx="22">
                  <c:v>263.57200321802094</c:v>
                </c:pt>
                <c:pt idx="23">
                  <c:v>221.86645213193887</c:v>
                </c:pt>
                <c:pt idx="24">
                  <c:v>231.21480289621883</c:v>
                </c:pt>
                <c:pt idx="25">
                  <c:v>177.58648431214803</c:v>
                </c:pt>
                <c:pt idx="26">
                  <c:v>221.11021721641191</c:v>
                </c:pt>
                <c:pt idx="27">
                  <c:v>187.03137570394208</c:v>
                </c:pt>
                <c:pt idx="28">
                  <c:v>203.44328238133548</c:v>
                </c:pt>
                <c:pt idx="29">
                  <c:v>143.13757039420756</c:v>
                </c:pt>
                <c:pt idx="30">
                  <c:v>226.87047465808527</c:v>
                </c:pt>
                <c:pt idx="31">
                  <c:v>190.7481898632341</c:v>
                </c:pt>
                <c:pt idx="32">
                  <c:v>201.19066773934031</c:v>
                </c:pt>
                <c:pt idx="33">
                  <c:v>165.29364440868866</c:v>
                </c:pt>
                <c:pt idx="34">
                  <c:v>206.79002413515687</c:v>
                </c:pt>
                <c:pt idx="35">
                  <c:v>247.9646017699115</c:v>
                </c:pt>
                <c:pt idx="36">
                  <c:v>236.18664521319388</c:v>
                </c:pt>
                <c:pt idx="37">
                  <c:v>177.71520514883346</c:v>
                </c:pt>
                <c:pt idx="38">
                  <c:v>248.52775543041031</c:v>
                </c:pt>
                <c:pt idx="39">
                  <c:v>220.37007240547064</c:v>
                </c:pt>
                <c:pt idx="40">
                  <c:v>204.05470635559132</c:v>
                </c:pt>
              </c:numCache>
            </c:numRef>
          </c:val>
          <c:smooth val="0"/>
          <c:extLst>
            <c:ext xmlns:c16="http://schemas.microsoft.com/office/drawing/2014/chart" uri="{C3380CC4-5D6E-409C-BE32-E72D297353CC}">
              <c16:uniqueId val="{00000000-77E5-42CA-A877-018A4A978696}"/>
            </c:ext>
          </c:extLst>
        </c:ser>
        <c:ser>
          <c:idx val="1"/>
          <c:order val="1"/>
          <c:tx>
            <c:strRef>
              <c:f>Grafdata!$A$33</c:f>
              <c:strCache>
                <c:ptCount val="1"/>
                <c:pt idx="0">
                  <c:v>Västmanlands län</c:v>
                </c:pt>
              </c:strCache>
            </c:strRef>
          </c:tx>
          <c:spPr>
            <a:ln w="28575" cap="rnd">
              <a:solidFill>
                <a:schemeClr val="accent2"/>
              </a:solidFill>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Grafdata!$B$33:$AP$33</c:f>
              <c:numCache>
                <c:formatCode>General</c:formatCode>
                <c:ptCount val="41"/>
                <c:pt idx="0">
                  <c:v>100</c:v>
                </c:pt>
                <c:pt idx="1">
                  <c:v>29.126213592233011</c:v>
                </c:pt>
                <c:pt idx="2">
                  <c:v>143.6893203883495</c:v>
                </c:pt>
                <c:pt idx="3">
                  <c:v>136.89320388349515</c:v>
                </c:pt>
                <c:pt idx="4">
                  <c:v>117.47572815533981</c:v>
                </c:pt>
                <c:pt idx="5">
                  <c:v>188.34951456310679</c:v>
                </c:pt>
                <c:pt idx="6">
                  <c:v>23.300970873786408</c:v>
                </c:pt>
                <c:pt idx="7">
                  <c:v>145.63106796116506</c:v>
                </c:pt>
                <c:pt idx="8">
                  <c:v>247.57281553398059</c:v>
                </c:pt>
                <c:pt idx="9">
                  <c:v>34.95145631067961</c:v>
                </c:pt>
                <c:pt idx="10">
                  <c:v>55.339805825242721</c:v>
                </c:pt>
                <c:pt idx="11">
                  <c:v>678.64077669902917</c:v>
                </c:pt>
                <c:pt idx="12">
                  <c:v>320.38834951456312</c:v>
                </c:pt>
                <c:pt idx="13">
                  <c:v>132.03883495145632</c:v>
                </c:pt>
                <c:pt idx="14">
                  <c:v>77.669902912621353</c:v>
                </c:pt>
                <c:pt idx="15">
                  <c:v>197.08737864077671</c:v>
                </c:pt>
                <c:pt idx="16">
                  <c:v>496.11650485436894</c:v>
                </c:pt>
                <c:pt idx="17">
                  <c:v>179.61165048543688</c:v>
                </c:pt>
                <c:pt idx="18">
                  <c:v>215.53398058252426</c:v>
                </c:pt>
                <c:pt idx="19">
                  <c:v>481.55339805825241</c:v>
                </c:pt>
                <c:pt idx="20">
                  <c:v>503.88349514563106</c:v>
                </c:pt>
                <c:pt idx="21">
                  <c:v>390.29126213592235</c:v>
                </c:pt>
                <c:pt idx="22">
                  <c:v>498.05825242718447</c:v>
                </c:pt>
                <c:pt idx="23">
                  <c:v>330.09708737864077</c:v>
                </c:pt>
                <c:pt idx="24">
                  <c:v>161.16504854368932</c:v>
                </c:pt>
                <c:pt idx="25">
                  <c:v>239.80582524271844</c:v>
                </c:pt>
                <c:pt idx="26">
                  <c:v>351.45631067961165</c:v>
                </c:pt>
                <c:pt idx="27">
                  <c:v>242.71844660194174</c:v>
                </c:pt>
                <c:pt idx="28">
                  <c:v>212.62135922330097</c:v>
                </c:pt>
                <c:pt idx="29">
                  <c:v>214.5631067961165</c:v>
                </c:pt>
                <c:pt idx="30">
                  <c:v>625.242718446602</c:v>
                </c:pt>
                <c:pt idx="31">
                  <c:v>400</c:v>
                </c:pt>
                <c:pt idx="32">
                  <c:v>396.11650485436894</c:v>
                </c:pt>
                <c:pt idx="33">
                  <c:v>276.69902912621359</c:v>
                </c:pt>
                <c:pt idx="34">
                  <c:v>393.20388349514565</c:v>
                </c:pt>
                <c:pt idx="35">
                  <c:v>333.98058252427182</c:v>
                </c:pt>
                <c:pt idx="36">
                  <c:v>576.69902912621365</c:v>
                </c:pt>
                <c:pt idx="37">
                  <c:v>276.69902912621359</c:v>
                </c:pt>
                <c:pt idx="38">
                  <c:v>446.60194174757282</c:v>
                </c:pt>
                <c:pt idx="39">
                  <c:v>524.27184466019412</c:v>
                </c:pt>
                <c:pt idx="40">
                  <c:v>356.31067961165047</c:v>
                </c:pt>
              </c:numCache>
            </c:numRef>
          </c:val>
          <c:smooth val="0"/>
          <c:extLst>
            <c:ext xmlns:c16="http://schemas.microsoft.com/office/drawing/2014/chart" uri="{C3380CC4-5D6E-409C-BE32-E72D297353CC}">
              <c16:uniqueId val="{00000001-77E5-42CA-A877-018A4A978696}"/>
            </c:ext>
          </c:extLst>
        </c:ser>
        <c:ser>
          <c:idx val="2"/>
          <c:order val="2"/>
          <c:tx>
            <c:strRef>
              <c:f>Grafdata!$A$34</c:f>
              <c:strCache>
                <c:ptCount val="1"/>
                <c:pt idx="0">
                  <c:v>Västerås kommun</c:v>
                </c:pt>
              </c:strCache>
            </c:strRef>
          </c:tx>
          <c:spPr>
            <a:ln w="28575" cap="rnd">
              <a:solidFill>
                <a:schemeClr val="accent3"/>
              </a:solidFill>
              <a:prstDash val="sysDot"/>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Grafdata!$B$34:$AP$34</c:f>
              <c:numCache>
                <c:formatCode>General</c:formatCode>
                <c:ptCount val="41"/>
                <c:pt idx="0">
                  <c:v>100</c:v>
                </c:pt>
                <c:pt idx="1">
                  <c:v>87.5</c:v>
                </c:pt>
                <c:pt idx="2">
                  <c:v>900</c:v>
                </c:pt>
                <c:pt idx="3">
                  <c:v>850</c:v>
                </c:pt>
                <c:pt idx="4">
                  <c:v>637.5</c:v>
                </c:pt>
                <c:pt idx="5">
                  <c:v>1131.25</c:v>
                </c:pt>
                <c:pt idx="6">
                  <c:v>93.75</c:v>
                </c:pt>
                <c:pt idx="7">
                  <c:v>900</c:v>
                </c:pt>
                <c:pt idx="8">
                  <c:v>1487.5</c:v>
                </c:pt>
                <c:pt idx="9">
                  <c:v>175</c:v>
                </c:pt>
                <c:pt idx="10">
                  <c:v>281.25</c:v>
                </c:pt>
                <c:pt idx="11">
                  <c:v>3806.25</c:v>
                </c:pt>
                <c:pt idx="12">
                  <c:v>1650</c:v>
                </c:pt>
                <c:pt idx="13">
                  <c:v>475</c:v>
                </c:pt>
                <c:pt idx="14">
                  <c:v>331.25</c:v>
                </c:pt>
                <c:pt idx="15">
                  <c:v>631.25</c:v>
                </c:pt>
                <c:pt idx="16">
                  <c:v>2887.5</c:v>
                </c:pt>
                <c:pt idx="17">
                  <c:v>800</c:v>
                </c:pt>
                <c:pt idx="18">
                  <c:v>1225</c:v>
                </c:pt>
                <c:pt idx="19">
                  <c:v>2706.25</c:v>
                </c:pt>
                <c:pt idx="20">
                  <c:v>2425</c:v>
                </c:pt>
                <c:pt idx="21">
                  <c:v>1562.5</c:v>
                </c:pt>
                <c:pt idx="22">
                  <c:v>2943.75</c:v>
                </c:pt>
                <c:pt idx="23">
                  <c:v>1818.75</c:v>
                </c:pt>
                <c:pt idx="24">
                  <c:v>737.5</c:v>
                </c:pt>
                <c:pt idx="25">
                  <c:v>731.25</c:v>
                </c:pt>
                <c:pt idx="26">
                  <c:v>1918.75</c:v>
                </c:pt>
                <c:pt idx="27">
                  <c:v>1343.75</c:v>
                </c:pt>
                <c:pt idx="28">
                  <c:v>1068.75</c:v>
                </c:pt>
                <c:pt idx="29">
                  <c:v>475</c:v>
                </c:pt>
                <c:pt idx="30">
                  <c:v>3606.25</c:v>
                </c:pt>
                <c:pt idx="31">
                  <c:v>2431.25</c:v>
                </c:pt>
                <c:pt idx="32">
                  <c:v>2168.75</c:v>
                </c:pt>
                <c:pt idx="33">
                  <c:v>1556.25</c:v>
                </c:pt>
                <c:pt idx="34">
                  <c:v>1893.75</c:v>
                </c:pt>
                <c:pt idx="35">
                  <c:v>1893.75</c:v>
                </c:pt>
                <c:pt idx="36">
                  <c:v>3212.5</c:v>
                </c:pt>
                <c:pt idx="37">
                  <c:v>1575</c:v>
                </c:pt>
                <c:pt idx="38">
                  <c:v>2762.5</c:v>
                </c:pt>
                <c:pt idx="39">
                  <c:v>3187.5</c:v>
                </c:pt>
                <c:pt idx="40">
                  <c:v>1843.75</c:v>
                </c:pt>
              </c:numCache>
            </c:numRef>
          </c:val>
          <c:smooth val="0"/>
          <c:extLst>
            <c:ext xmlns:c16="http://schemas.microsoft.com/office/drawing/2014/chart" uri="{C3380CC4-5D6E-409C-BE32-E72D297353CC}">
              <c16:uniqueId val="{00000002-77E5-42CA-A877-018A4A978696}"/>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Grafdata!$B$21:$L$21</c:f>
              <c:numCache>
                <c:formatCode>General</c:formatCode>
                <c:ptCount val="11"/>
                <c:pt idx="0">
                  <c:v>100</c:v>
                </c:pt>
                <c:pt idx="1">
                  <c:v>102.90416653087905</c:v>
                </c:pt>
                <c:pt idx="2">
                  <c:v>109.27137781216156</c:v>
                </c:pt>
                <c:pt idx="3">
                  <c:v>116.79258311501046</c:v>
                </c:pt>
                <c:pt idx="4">
                  <c:v>121.35462199797192</c:v>
                </c:pt>
                <c:pt idx="5">
                  <c:v>126.20081123065144</c:v>
                </c:pt>
                <c:pt idx="6">
                  <c:v>130.55386706604756</c:v>
                </c:pt>
                <c:pt idx="7">
                  <c:v>137.30258251518342</c:v>
                </c:pt>
                <c:pt idx="8">
                  <c:v>43.828818808308974</c:v>
                </c:pt>
                <c:pt idx="9">
                  <c:v>77.189392318529883</c:v>
                </c:pt>
                <c:pt idx="10">
                  <c:v>143.55718453466409</c:v>
                </c:pt>
              </c:numCache>
            </c:numRef>
          </c:val>
          <c:smooth val="0"/>
          <c:extLst>
            <c:ext xmlns:c16="http://schemas.microsoft.com/office/drawing/2014/chart" uri="{C3380CC4-5D6E-409C-BE32-E72D297353CC}">
              <c16:uniqueId val="{00000000-7DDB-4570-B206-DA43C9D2D676}"/>
            </c:ext>
          </c:extLst>
        </c:ser>
        <c:ser>
          <c:idx val="1"/>
          <c:order val="1"/>
          <c:tx>
            <c:strRef>
              <c:f>Grafdata!$A$31</c:f>
              <c:strCache>
                <c:ptCount val="1"/>
                <c:pt idx="0">
                  <c:v>Västmanlands län</c:v>
                </c:pt>
              </c:strCache>
            </c:strRef>
          </c:tx>
          <c:spPr>
            <a:ln w="28575" cap="rnd">
              <a:solidFill>
                <a:schemeClr val="accent2"/>
              </a:solidFill>
              <a:round/>
            </a:ln>
            <a:effectLst/>
          </c:spPr>
          <c:marker>
            <c:symbol val="none"/>
          </c:marker>
          <c:cat>
            <c:numRef>
              <c:f>Grafdata!$B$20:$L$20</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Grafdata!$B$31:$L$31</c:f>
              <c:numCache>
                <c:formatCode>General</c:formatCode>
                <c:ptCount val="11"/>
                <c:pt idx="0">
                  <c:v>100</c:v>
                </c:pt>
                <c:pt idx="1">
                  <c:v>106.89320804908397</c:v>
                </c:pt>
                <c:pt idx="2">
                  <c:v>105.32801304329172</c:v>
                </c:pt>
                <c:pt idx="3">
                  <c:v>110.93920281460505</c:v>
                </c:pt>
                <c:pt idx="4">
                  <c:v>111.04904106062557</c:v>
                </c:pt>
                <c:pt idx="5">
                  <c:v>109.37057536362467</c:v>
                </c:pt>
                <c:pt idx="6">
                  <c:v>145.06543098639892</c:v>
                </c:pt>
                <c:pt idx="7">
                  <c:v>147.49474406830566</c:v>
                </c:pt>
                <c:pt idx="8">
                  <c:v>71.454927704123222</c:v>
                </c:pt>
                <c:pt idx="9">
                  <c:v>110.14544986484746</c:v>
                </c:pt>
                <c:pt idx="10">
                  <c:v>172.79615566138929</c:v>
                </c:pt>
              </c:numCache>
            </c:numRef>
          </c:val>
          <c:smooth val="0"/>
          <c:extLst>
            <c:ext xmlns:c16="http://schemas.microsoft.com/office/drawing/2014/chart" uri="{C3380CC4-5D6E-409C-BE32-E72D297353CC}">
              <c16:uniqueId val="{00000001-7DDB-4570-B206-DA43C9D2D676}"/>
            </c:ext>
          </c:extLst>
        </c:ser>
        <c:ser>
          <c:idx val="2"/>
          <c:order val="2"/>
          <c:tx>
            <c:strRef>
              <c:f>Grafdata!$A$32</c:f>
              <c:strCache>
                <c:ptCount val="1"/>
                <c:pt idx="0">
                  <c:v>Västerås kommun</c:v>
                </c:pt>
              </c:strCache>
            </c:strRef>
          </c:tx>
          <c:spPr>
            <a:ln w="28575" cap="rnd">
              <a:solidFill>
                <a:schemeClr val="accent3"/>
              </a:solidFill>
              <a:prstDash val="sysDot"/>
              <a:round/>
            </a:ln>
            <a:effectLst/>
          </c:spPr>
          <c:marker>
            <c:symbol val="none"/>
          </c:marker>
          <c:cat>
            <c:numRef>
              <c:f>Grafdata!$B$20:$L$20</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Grafdata!$B$32:$L$32</c:f>
              <c:numCache>
                <c:formatCode>General</c:formatCode>
                <c:ptCount val="11"/>
                <c:pt idx="0">
                  <c:v>100</c:v>
                </c:pt>
                <c:pt idx="1">
                  <c:v>106.41211043742454</c:v>
                </c:pt>
                <c:pt idx="2">
                  <c:v>107.47084499754554</c:v>
                </c:pt>
                <c:pt idx="3">
                  <c:v>108.80023350536665</c:v>
                </c:pt>
                <c:pt idx="4">
                  <c:v>108.41946054953365</c:v>
                </c:pt>
                <c:pt idx="5">
                  <c:v>104.2760670266541</c:v>
                </c:pt>
                <c:pt idx="6">
                  <c:v>161.97312034813527</c:v>
                </c:pt>
                <c:pt idx="7">
                  <c:v>167.11156514932404</c:v>
                </c:pt>
                <c:pt idx="8">
                  <c:v>80.591193132819441</c:v>
                </c:pt>
                <c:pt idx="9">
                  <c:v>122.76279304260146</c:v>
                </c:pt>
                <c:pt idx="10">
                  <c:v>201.11445743170631</c:v>
                </c:pt>
              </c:numCache>
            </c:numRef>
          </c:val>
          <c:smooth val="0"/>
          <c:extLst>
            <c:ext xmlns:c16="http://schemas.microsoft.com/office/drawing/2014/chart" uri="{C3380CC4-5D6E-409C-BE32-E72D297353CC}">
              <c16:uniqueId val="{00000002-7DDB-4570-B206-DA43C9D2D676}"/>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2022-10-05</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05/10/2022</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10/5/2022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10/5/2022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10/5/2022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10/5/2022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10/5/2022</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10/5/2022</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10/5/2022</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10/5/2022</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10/5/2022</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10/5/2022</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10/5/2022</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stockholmbusinessalliance.se/material/?cat=konjunkturrapporter"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svg"/><Relationship Id="rId2" Type="http://schemas.openxmlformats.org/officeDocument/2006/relationships/image" Target="../media/image7.jpg"/><Relationship Id="rId1" Type="http://schemas.openxmlformats.org/officeDocument/2006/relationships/slideLayout" Target="../slideLayouts/slideLayout12.xml"/><Relationship Id="rId6" Type="http://schemas.openxmlformats.org/officeDocument/2006/relationships/image" Target="../media/image11.svg"/><Relationship Id="rId5" Type="http://schemas.openxmlformats.org/officeDocument/2006/relationships/image" Target="../media/image9.png"/><Relationship Id="rId4" Type="http://schemas.openxmlformats.org/officeDocument/2006/relationships/image" Target="../media/image9.sv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hyperlink" Target="https://stockholmbusinessalliance.se/material/?cat=konjunkturrapporter" TargetMode="External"/><Relationship Id="rId2" Type="http://schemas.openxmlformats.org/officeDocument/2006/relationships/image" Target="../media/image6.jpg"/><Relationship Id="rId1" Type="http://schemas.openxmlformats.org/officeDocument/2006/relationships/slideLayout" Target="../slideLayouts/slideLayout11.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rgbClr val="D6EDFC">
              <a:alpha val="50196"/>
            </a:srgbClr>
          </a:solidFill>
        </p:spPr>
        <p:txBody>
          <a:bodyPr wrap="square" lIns="432000" rtlCol="0" anchor="ctr">
            <a:noAutofit/>
          </a:bodyPr>
          <a:lstStyle/>
          <a:p>
            <a:r>
              <a:rPr lang="sv-SE" sz="3200" b="1" dirty="0">
                <a:solidFill>
                  <a:schemeClr val="bg1"/>
                </a:solidFill>
                <a:latin typeface="+mj-lt"/>
              </a:rPr>
              <a:t>Västmanlands-konjunkturen</a:t>
            </a:r>
            <a:r>
              <a:rPr lang="sv-SE" sz="3200" dirty="0">
                <a:solidFill>
                  <a:schemeClr val="bg1"/>
                </a:solidFill>
                <a:latin typeface="+mj-lt"/>
              </a:rPr>
              <a:t> </a:t>
            </a:r>
          </a:p>
          <a:p>
            <a:r>
              <a:rPr lang="sv-SE" sz="2000" dirty="0">
                <a:solidFill>
                  <a:schemeClr val="bg1"/>
                </a:solidFill>
                <a:latin typeface="+mj-lt"/>
              </a:rPr>
              <a:t>Västmanlands län, 2022 kv2</a:t>
            </a:r>
          </a:p>
          <a:p>
            <a:r>
              <a:rPr lang="sv-SE" sz="2000" dirty="0">
                <a:solidFill>
                  <a:schemeClr val="bg1"/>
                </a:solidFill>
                <a:latin typeface="+mj-lt"/>
              </a:rPr>
              <a:t/>
            </a:r>
            <a:br>
              <a:rPr lang="sv-SE" sz="2000" dirty="0">
                <a:solidFill>
                  <a:schemeClr val="bg1"/>
                </a:solidFill>
                <a:latin typeface="+mj-lt"/>
              </a:rPr>
            </a:br>
            <a:r>
              <a:rPr lang="sv-SE" sz="2000" dirty="0" smtClean="0">
                <a:solidFill>
                  <a:schemeClr val="bg1"/>
                </a:solidFill>
                <a:latin typeface="+mj-lt"/>
              </a:rPr>
              <a:t>September 2022</a:t>
            </a:r>
            <a:br>
              <a:rPr lang="sv-SE" sz="2000" dirty="0" smtClean="0">
                <a:solidFill>
                  <a:schemeClr val="bg1"/>
                </a:solidFill>
                <a:latin typeface="+mj-lt"/>
              </a:rPr>
            </a:br>
            <a:r>
              <a:rPr lang="sv-SE" sz="2000" dirty="0" smtClean="0">
                <a:solidFill>
                  <a:schemeClr val="bg1"/>
                </a:solidFill>
                <a:latin typeface="+mj-lt"/>
              </a:rPr>
              <a:t>Stockholm </a:t>
            </a:r>
            <a:r>
              <a:rPr lang="sv-SE" sz="2000" dirty="0">
                <a:solidFill>
                  <a:schemeClr val="bg1"/>
                </a:solidFill>
                <a:latin typeface="+mj-lt"/>
              </a:rPr>
              <a:t>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vatten, utomhus, himmel, flod&#10;&#10;Automatiskt genererad beskrivning">
            <a:extLst>
              <a:ext uri="{FF2B5EF4-FFF2-40B4-BE49-F238E27FC236}">
                <a16:creationId xmlns:a16="http://schemas.microsoft.com/office/drawing/2014/main" id="{90425F1C-C393-4837-BF68-FB8856B81E3A}"/>
              </a:ext>
            </a:extLst>
          </p:cNvPr>
          <p:cNvPicPr>
            <a:picLocks noGrp="1" noChangeAspect="1"/>
          </p:cNvPicPr>
          <p:nvPr>
            <p:ph type="pic" sz="quarter" idx="13"/>
          </p:nvPr>
        </p:nvPicPr>
        <p:blipFill>
          <a:blip r:embed="rId3"/>
          <a:srcRect t="2468" b="2468"/>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Västmanlands län och Västerås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2 jämförs med kvartal 2 tidigare år osv. För vissa indikatorer presenteras även totala rullande 12-värden där de fyra senaste kvartalen summeras för att få mer stabilitet i trenden. Dessa jämförs då med föregående fyra kvartal. Diagrammen som visar absoluta värden är säsongsrensade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u="sng" dirty="0">
                <a:hlinkClick r:id="rId4">
                  <a:extLst>
                    <a:ext uri="{A12FA001-AC4F-418D-AE19-62706E023703}">
                      <ahyp:hlinkClr xmlns:ahyp="http://schemas.microsoft.com/office/drawing/2018/hyperlinkcolor" xmlns="" val="tx"/>
                    </a:ext>
                  </a:extLst>
                </a:hlinkClick>
              </a:rPr>
              <a:t>https://stockholmbusinessalliance.se/material/?cat=konjunkturrapporter</a:t>
            </a:r>
            <a:endParaRPr lang="sv-SE" sz="1100" u="sng" dirty="0"/>
          </a:p>
          <a:p>
            <a:r>
              <a:rPr lang="sv-SE" sz="1100" dirty="0"/>
              <a:t>Frågor kan ställas till Stefan Frid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a:t>Om 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byggnad, utomhus, himmel, träd&#10;&#10;Automatiskt genererad beskrivning">
            <a:extLst>
              <a:ext uri="{FF2B5EF4-FFF2-40B4-BE49-F238E27FC236}">
                <a16:creationId xmlns:a16="http://schemas.microsoft.com/office/drawing/2014/main" id="{8C3E6EE8-2CF8-48BD-9AAF-A39BA09EEED0}"/>
              </a:ext>
            </a:extLst>
          </p:cNvPr>
          <p:cNvPicPr>
            <a:picLocks noGrp="1" noChangeAspect="1"/>
          </p:cNvPicPr>
          <p:nvPr>
            <p:ph type="pic" sz="quarter" idx="13"/>
          </p:nvPr>
        </p:nvPicPr>
        <p:blipFill>
          <a:blip r:embed="rId2"/>
          <a:srcRect t="2468" b="2468"/>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619799" y="1219460"/>
            <a:ext cx="4858260" cy="5198888"/>
          </a:xfrm>
        </p:spPr>
        <p:txBody>
          <a:bodyPr/>
          <a:lstStyle/>
          <a:p>
            <a:pPr>
              <a:lnSpc>
                <a:spcPct val="107000"/>
              </a:lnSpc>
              <a:spcAft>
                <a:spcPts val="800"/>
              </a:spcAft>
            </a:pPr>
            <a:r>
              <a:rPr lang="sv-SE" sz="1200" b="1" dirty="0">
                <a:effectLst/>
                <a:ea typeface="Minion Pro" panose="02040503050201020203" pitchFamily="18" charset="0"/>
                <a:cs typeface="Times New Roman" panose="02020603050405020304" pitchFamily="18" charset="0"/>
              </a:rPr>
              <a:t>Det andra kvartalet 2022 bjuder på blandade signaler för Västmanlands län. </a:t>
            </a:r>
            <a:r>
              <a:rPr lang="sv-SE" sz="1200" b="1" dirty="0">
                <a:ea typeface="Minion Pro" panose="02040503050201020203" pitchFamily="18" charset="0"/>
                <a:cs typeface="Times New Roman" panose="02020603050405020304" pitchFamily="18" charset="0"/>
              </a:rPr>
              <a:t> A</a:t>
            </a:r>
            <a:r>
              <a:rPr lang="sv-SE" sz="1200" b="1" dirty="0">
                <a:effectLst/>
                <a:ea typeface="Minion Pro" panose="02040503050201020203" pitchFamily="18" charset="0"/>
                <a:cs typeface="Times New Roman" panose="02020603050405020304" pitchFamily="18" charset="0"/>
              </a:rPr>
              <a:t>rbetslösheten fortsätter att sjunka samtidigt som de lediga jobben blir fler. Däremot sjunker också sysselsättningen något. Även nyföretagandet sjunker samtidigt som företagskonkurserna blir färre. Ett orosmoln framöver är den stigande inflationen och effekterna på den lokala ekonomin.</a:t>
            </a:r>
            <a:endParaRPr lang="sv-SE" sz="1200" dirty="0">
              <a:effectLst/>
              <a:ea typeface="Minion Pro" panose="02040503050201020203" pitchFamily="18" charset="0"/>
              <a:cs typeface="Times New Roman" panose="02020603050405020304" pitchFamily="18" charset="0"/>
            </a:endParaRPr>
          </a:p>
          <a:p>
            <a:pPr>
              <a:lnSpc>
                <a:spcPct val="107000"/>
              </a:lnSpc>
              <a:spcAft>
                <a:spcPts val="800"/>
              </a:spcAft>
            </a:pPr>
            <a:r>
              <a:rPr lang="sv-SE" sz="1200" dirty="0">
                <a:ea typeface="Minion Pro" panose="02040503050201020203" pitchFamily="18" charset="0"/>
                <a:cs typeface="Times New Roman" panose="02020603050405020304" pitchFamily="18" charset="0"/>
              </a:rPr>
              <a:t>N</a:t>
            </a:r>
            <a:r>
              <a:rPr lang="sv-SE" sz="1200" dirty="0">
                <a:effectLst/>
                <a:ea typeface="Minion Pro" panose="02040503050201020203" pitchFamily="18" charset="0"/>
                <a:cs typeface="Times New Roman" panose="02020603050405020304" pitchFamily="18" charset="0"/>
              </a:rPr>
              <a:t>yföretagandet minskar med 11 procent medan företagskonkurserna sjunker med 13 procent. Över lag skapas det 8,5 företag per företagskonkurs och antalet företag fortsätter med andra ord att stiga i länet. Lönesumman i privat sektor ökar med 2,9 procent under första kvartalet i Västmanland.</a:t>
            </a:r>
          </a:p>
          <a:p>
            <a:pPr>
              <a:lnSpc>
                <a:spcPct val="107000"/>
              </a:lnSpc>
              <a:spcAft>
                <a:spcPts val="800"/>
              </a:spcAft>
            </a:pPr>
            <a:r>
              <a:rPr lang="sv-SE" sz="1200" dirty="0">
                <a:ea typeface="Minion Pro" panose="02040503050201020203" pitchFamily="18" charset="0"/>
                <a:cs typeface="Times New Roman" panose="02020603050405020304" pitchFamily="18" charset="0"/>
              </a:rPr>
              <a:t>A</a:t>
            </a:r>
            <a:r>
              <a:rPr lang="sv-SE" sz="1200" dirty="0">
                <a:effectLst/>
                <a:ea typeface="Minion Pro" panose="02040503050201020203" pitchFamily="18" charset="0"/>
                <a:cs typeface="Times New Roman" panose="02020603050405020304" pitchFamily="18" charset="0"/>
              </a:rPr>
              <a:t>rbetsmarknaden står sig relativt stark. Arbetslösheten fortsätter att sjunka med 1,3 procentenheter eller 2 600 personer samtidigt som antalet lediga jobb blir fler. Däremot sjunker sysselsättningen med 0,9 procent eller 1 100 personer och varslen blir också fler under kvartalet.</a:t>
            </a:r>
            <a:br>
              <a:rPr lang="sv-SE" sz="1200" dirty="0">
                <a:effectLst/>
                <a:ea typeface="Minion Pro" panose="02040503050201020203" pitchFamily="18" charset="0"/>
                <a:cs typeface="Times New Roman" panose="02020603050405020304" pitchFamily="18" charset="0"/>
              </a:rPr>
            </a:br>
            <a:r>
              <a:rPr lang="sv-SE" sz="1200" dirty="0">
                <a:effectLst/>
                <a:ea typeface="Minion Pro" panose="02040503050201020203" pitchFamily="18" charset="0"/>
                <a:cs typeface="Times New Roman" panose="02020603050405020304" pitchFamily="18" charset="0"/>
              </a:rPr>
              <a:t/>
            </a:r>
            <a:br>
              <a:rPr lang="sv-SE" sz="1200" dirty="0">
                <a:effectLst/>
                <a:ea typeface="Minion Pro" panose="02040503050201020203" pitchFamily="18" charset="0"/>
                <a:cs typeface="Times New Roman" panose="02020603050405020304" pitchFamily="18" charset="0"/>
              </a:rPr>
            </a:br>
            <a:r>
              <a:rPr lang="sv-SE" sz="1200" dirty="0">
                <a:effectLst/>
                <a:ea typeface="Minion Pro" panose="02040503050201020203" pitchFamily="18" charset="0"/>
                <a:cs typeface="Times New Roman" panose="02020603050405020304" pitchFamily="18" charset="0"/>
              </a:rPr>
              <a:t>I likhet med de flesta länen i Stockholmsregionen ökar befolkningen i Västmanlands län och ökningstakten är något lägre än landet som helhet. Västerås växer i sin tur i något högre takt än Sverige som helhet. Byggtakten minskar däremot under kvartalet och det påbörjades 38 procent färre lägenheter i länet jämfört med samma period förra året</a:t>
            </a:r>
            <a:br>
              <a:rPr lang="sv-SE" sz="1200" dirty="0">
                <a:effectLst/>
                <a:ea typeface="Minion Pro" panose="02040503050201020203" pitchFamily="18" charset="0"/>
                <a:cs typeface="Times New Roman" panose="02020603050405020304" pitchFamily="18" charset="0"/>
              </a:rPr>
            </a:br>
            <a:r>
              <a:rPr lang="sv-SE" sz="1200" dirty="0">
                <a:effectLst/>
                <a:ea typeface="Minion Pro" panose="02040503050201020203" pitchFamily="18" charset="0"/>
                <a:cs typeface="Times New Roman" panose="02020603050405020304" pitchFamily="18" charset="0"/>
              </a:rPr>
              <a:t/>
            </a:r>
            <a:br>
              <a:rPr lang="sv-SE" sz="1200" dirty="0">
                <a:effectLst/>
                <a:ea typeface="Minion Pro" panose="02040503050201020203" pitchFamily="18" charset="0"/>
                <a:cs typeface="Times New Roman" panose="02020603050405020304" pitchFamily="18" charset="0"/>
              </a:rPr>
            </a:br>
            <a:r>
              <a:rPr lang="sv-SE" sz="1200" dirty="0"/>
              <a:t>Staffan Ingvarsson</a:t>
            </a:r>
            <a:br>
              <a:rPr lang="sv-SE" sz="1200" dirty="0"/>
            </a:br>
            <a:r>
              <a:rPr lang="sv-SE" sz="1200" dirty="0"/>
              <a:t>VD Stockholm Business Region</a:t>
            </a:r>
          </a:p>
          <a:p>
            <a:endParaRPr lang="sv-SE" sz="1100"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619799" y="398865"/>
            <a:ext cx="5411290" cy="572635"/>
          </a:xfrm>
        </p:spPr>
        <p:txBody>
          <a:bodyPr/>
          <a:lstStyle/>
          <a:p>
            <a:r>
              <a:rPr lang="sv-SE" sz="2400" dirty="0"/>
              <a:t>Blandad utveckling under årets andra kvartal</a:t>
            </a:r>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809036"/>
          </a:xfrm>
          <a:prstGeom prst="rect">
            <a:avLst/>
          </a:prstGeom>
          <a:solidFill>
            <a:srgbClr val="FFFFFF">
              <a:alpha val="69804"/>
            </a:srgbClr>
          </a:solidFill>
        </p:spPr>
        <p:txBody>
          <a:bodyPr wrap="square" lIns="216000" tIns="216000" rtlCol="0">
            <a:noAutofit/>
          </a:bodyPr>
          <a:lstStyle/>
          <a:p>
            <a:r>
              <a:rPr lang="sv-SE" sz="2000" b="1">
                <a:latin typeface="+mj-lt"/>
                <a:ea typeface="+mj-ea"/>
                <a:cs typeface="+mj-cs"/>
              </a:rPr>
              <a:t>Konjunkturläget i Västmanland, 2022 kv2</a:t>
            </a:r>
            <a:endParaRPr lang="sv-SE" sz="2000" b="1" dirty="0">
              <a:latin typeface="+mj-lt"/>
              <a:ea typeface="+mj-ea"/>
              <a:cs typeface="+mj-cs"/>
            </a:endParaRPr>
          </a:p>
        </p:txBody>
      </p:sp>
      <p:sp>
        <p:nvSpPr>
          <p:cNvPr id="20" name="textruta 19">
            <a:extLst>
              <a:ext uri="{FF2B5EF4-FFF2-40B4-BE49-F238E27FC236}">
                <a16:creationId xmlns:a16="http://schemas.microsoft.com/office/drawing/2014/main" id="{7639E258-AF04-43C4-8A3B-454C3E512DD0}"/>
              </a:ext>
            </a:extLst>
          </p:cNvPr>
          <p:cNvSpPr txBox="1"/>
          <p:nvPr/>
        </p:nvSpPr>
        <p:spPr>
          <a:xfrm>
            <a:off x="595236" y="5524024"/>
            <a:ext cx="3328155" cy="461665"/>
          </a:xfrm>
          <a:prstGeom prst="rect">
            <a:avLst/>
          </a:prstGeom>
          <a:noFill/>
        </p:spPr>
        <p:txBody>
          <a:bodyPr wrap="none" rtlCol="0">
            <a:spAutoFit/>
          </a:bodyPr>
          <a:lstStyle/>
          <a:p>
            <a:r>
              <a:rPr lang="sv-SE" sz="800" dirty="0">
                <a:latin typeface="+mj-lt"/>
                <a:cs typeface="Arial" panose="020B0604020202020204" pitchFamily="34" charset="0"/>
              </a:rPr>
              <a:t>* Förändring i arbetslösheten visas i procentenheter, ej i procent</a:t>
            </a:r>
          </a:p>
          <a:p>
            <a:r>
              <a:rPr lang="sv-SE" sz="800" b="0" i="0" u="none" strike="noStrike" dirty="0">
                <a:solidFill>
                  <a:srgbClr val="000000"/>
                </a:solidFill>
                <a:effectLst/>
                <a:latin typeface="Futura Std Book" panose="020B0502020204020303" pitchFamily="34" charset="0"/>
              </a:rPr>
              <a:t>** Lönesummorna är det tidigare kvartalets</a:t>
            </a:r>
          </a:p>
          <a:p>
            <a:pPr marL="171450" indent="-171450">
              <a:buFont typeface="Arial" panose="020B0604020202020204" pitchFamily="34" charset="0"/>
              <a:buChar char="•"/>
            </a:pPr>
            <a:endParaRPr lang="sv-SE" sz="800" dirty="0">
              <a:latin typeface="+mj-lt"/>
              <a:cs typeface="Arial" panose="020B0604020202020204" pitchFamily="34" charset="0"/>
            </a:endParaRPr>
          </a:p>
        </p:txBody>
      </p:sp>
      <p:graphicFrame>
        <p:nvGraphicFramePr>
          <p:cNvPr id="55" name="Tabell 54">
            <a:extLst>
              <a:ext uri="{FF2B5EF4-FFF2-40B4-BE49-F238E27FC236}">
                <a16:creationId xmlns:a16="http://schemas.microsoft.com/office/drawing/2014/main" id="{05D11EAE-6E60-426C-8BC2-1C66E1746C8C}"/>
              </a:ext>
            </a:extLst>
          </p:cNvPr>
          <p:cNvGraphicFramePr>
            <a:graphicFrameLocks noGrp="1"/>
          </p:cNvGraphicFramePr>
          <p:nvPr>
            <p:extLst>
              <p:ext uri="{D42A27DB-BD31-4B8C-83A1-F6EECF244321}">
                <p14:modId xmlns:p14="http://schemas.microsoft.com/office/powerpoint/2010/main" val="1586818725"/>
              </p:ext>
            </p:extLst>
          </p:nvPr>
        </p:nvGraphicFramePr>
        <p:xfrm>
          <a:off x="595236" y="1628775"/>
          <a:ext cx="4869990" cy="3792277"/>
        </p:xfrm>
        <a:graphic>
          <a:graphicData uri="http://schemas.openxmlformats.org/drawingml/2006/table">
            <a:tbl>
              <a:tblPr bandRow="1"/>
              <a:tblGrid>
                <a:gridCol w="1519190">
                  <a:extLst>
                    <a:ext uri="{9D8B030D-6E8A-4147-A177-3AD203B41FA5}">
                      <a16:colId xmlns:a16="http://schemas.microsoft.com/office/drawing/2014/main" val="3610426340"/>
                    </a:ext>
                  </a:extLst>
                </a:gridCol>
                <a:gridCol w="751172">
                  <a:extLst>
                    <a:ext uri="{9D8B030D-6E8A-4147-A177-3AD203B41FA5}">
                      <a16:colId xmlns:a16="http://schemas.microsoft.com/office/drawing/2014/main" val="1013583586"/>
                    </a:ext>
                  </a:extLst>
                </a:gridCol>
                <a:gridCol w="721696">
                  <a:extLst>
                    <a:ext uri="{9D8B030D-6E8A-4147-A177-3AD203B41FA5}">
                      <a16:colId xmlns:a16="http://schemas.microsoft.com/office/drawing/2014/main" val="1781218869"/>
                    </a:ext>
                  </a:extLst>
                </a:gridCol>
                <a:gridCol w="250392">
                  <a:extLst>
                    <a:ext uri="{9D8B030D-6E8A-4147-A177-3AD203B41FA5}">
                      <a16:colId xmlns:a16="http://schemas.microsoft.com/office/drawing/2014/main" val="3978909767"/>
                    </a:ext>
                  </a:extLst>
                </a:gridCol>
                <a:gridCol w="751172">
                  <a:extLst>
                    <a:ext uri="{9D8B030D-6E8A-4147-A177-3AD203B41FA5}">
                      <a16:colId xmlns:a16="http://schemas.microsoft.com/office/drawing/2014/main" val="2834698736"/>
                    </a:ext>
                  </a:extLst>
                </a:gridCol>
                <a:gridCol w="625976">
                  <a:extLst>
                    <a:ext uri="{9D8B030D-6E8A-4147-A177-3AD203B41FA5}">
                      <a16:colId xmlns:a16="http://schemas.microsoft.com/office/drawing/2014/main" val="3716900473"/>
                    </a:ext>
                  </a:extLst>
                </a:gridCol>
                <a:gridCol w="250392">
                  <a:extLst>
                    <a:ext uri="{9D8B030D-6E8A-4147-A177-3AD203B41FA5}">
                      <a16:colId xmlns:a16="http://schemas.microsoft.com/office/drawing/2014/main" val="2306815657"/>
                    </a:ext>
                  </a:extLst>
                </a:gridCol>
              </a:tblGrid>
              <a:tr h="227982">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sv-SE" sz="800" b="1" dirty="0">
                          <a:latin typeface="+mj-lt"/>
                          <a:cs typeface="Arial" panose="020B0604020202020204" pitchFamily="34" charset="0"/>
                        </a:rPr>
                        <a:t>Västmanlands län</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a:r>
                        <a:rPr lang="sv-SE" sz="800" b="1">
                          <a:latin typeface="+mj-lt"/>
                          <a:cs typeface="Arial" panose="020B0604020202020204" pitchFamily="34" charset="0"/>
                        </a:rPr>
                        <a:t>Västerås kommun</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2022 kv2</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2022 kv2</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63608711"/>
                  </a:ext>
                </a:extLst>
              </a:tr>
              <a:tr h="227982">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843191210"/>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8,2**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341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232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125 300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-0,9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11 964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62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7 597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447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86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447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247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-1,3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-1,4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280,0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0,6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157,8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367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-38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295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201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57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152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64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10" name="Bild 9" descr="Spela upp">
            <a:extLst>
              <a:ext uri="{FF2B5EF4-FFF2-40B4-BE49-F238E27FC236}">
                <a16:creationId xmlns:a16="http://schemas.microsoft.com/office/drawing/2014/main" id="{09390046-487F-4A51-A997-AC0E4F16287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3610686" y="2403917"/>
            <a:ext cx="180000" cy="180000"/>
          </a:xfrm>
          <a:prstGeom prst="rect">
            <a:avLst/>
          </a:prstGeom>
        </p:spPr>
      </p:pic>
      <p:pic>
        <p:nvPicPr>
          <p:cNvPr id="16" name="Bild 15" descr="Spela upp">
            <a:extLst>
              <a:ext uri="{FF2B5EF4-FFF2-40B4-BE49-F238E27FC236}">
                <a16:creationId xmlns:a16="http://schemas.microsoft.com/office/drawing/2014/main" id="{67E66F67-EAC9-4BCB-80A7-9CDD827F8B9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V="1">
            <a:off x="3614316" y="3670431"/>
            <a:ext cx="180000" cy="180000"/>
          </a:xfrm>
          <a:prstGeom prst="rect">
            <a:avLst/>
          </a:prstGeom>
        </p:spPr>
      </p:pic>
      <p:pic>
        <p:nvPicPr>
          <p:cNvPr id="17" name="Bild 16" descr="Spela upp">
            <a:extLst>
              <a:ext uri="{FF2B5EF4-FFF2-40B4-BE49-F238E27FC236}">
                <a16:creationId xmlns:a16="http://schemas.microsoft.com/office/drawing/2014/main" id="{765D5E7E-04C5-4630-9FFE-53B08C4BF3F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16200000">
            <a:off x="3610686" y="3948905"/>
            <a:ext cx="180000" cy="180000"/>
          </a:xfrm>
          <a:prstGeom prst="rect">
            <a:avLst/>
          </a:prstGeom>
        </p:spPr>
      </p:pic>
      <p:pic>
        <p:nvPicPr>
          <p:cNvPr id="18" name="Bild 17" descr="Spela upp">
            <a:extLst>
              <a:ext uri="{FF2B5EF4-FFF2-40B4-BE49-F238E27FC236}">
                <a16:creationId xmlns:a16="http://schemas.microsoft.com/office/drawing/2014/main" id="{1FD155BC-FE8D-43E8-A9A4-CCBF2DD88BC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flipV="1">
            <a:off x="3614316" y="4284611"/>
            <a:ext cx="180000" cy="180000"/>
          </a:xfrm>
          <a:prstGeom prst="rect">
            <a:avLst/>
          </a:prstGeom>
        </p:spPr>
      </p:pic>
      <p:pic>
        <p:nvPicPr>
          <p:cNvPr id="19" name="Bild 18" descr="Spela upp">
            <a:extLst>
              <a:ext uri="{FF2B5EF4-FFF2-40B4-BE49-F238E27FC236}">
                <a16:creationId xmlns:a16="http://schemas.microsoft.com/office/drawing/2014/main" id="{32983BB4-551B-4369-8DB5-1E91D4AC0B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16200000">
            <a:off x="3614316" y="4591701"/>
            <a:ext cx="180000" cy="180000"/>
          </a:xfrm>
          <a:prstGeom prst="rect">
            <a:avLst/>
          </a:prstGeom>
        </p:spPr>
      </p:pic>
      <p:pic>
        <p:nvPicPr>
          <p:cNvPr id="21" name="Bild 20" descr="Spela upp">
            <a:extLst>
              <a:ext uri="{FF2B5EF4-FFF2-40B4-BE49-F238E27FC236}">
                <a16:creationId xmlns:a16="http://schemas.microsoft.com/office/drawing/2014/main" id="{D1D72C57-DC0C-4792-9570-26A28DE1597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rot="5400000" flipV="1">
            <a:off x="3614316" y="4898791"/>
            <a:ext cx="180000" cy="180000"/>
          </a:xfrm>
          <a:prstGeom prst="rect">
            <a:avLst/>
          </a:prstGeom>
        </p:spPr>
      </p:pic>
      <p:pic>
        <p:nvPicPr>
          <p:cNvPr id="22" name="Bild 21" descr="Spela upp">
            <a:extLst>
              <a:ext uri="{FF2B5EF4-FFF2-40B4-BE49-F238E27FC236}">
                <a16:creationId xmlns:a16="http://schemas.microsoft.com/office/drawing/2014/main" id="{4BD9D464-8D23-4D55-9916-51C4F6FDA25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3614316" y="5205880"/>
            <a:ext cx="180000" cy="180000"/>
          </a:xfrm>
          <a:prstGeom prst="rect">
            <a:avLst/>
          </a:prstGeom>
        </p:spPr>
      </p:pic>
      <p:pic>
        <p:nvPicPr>
          <p:cNvPr id="27" name="Bild 26" descr="Spela upp">
            <a:extLst>
              <a:ext uri="{FF2B5EF4-FFF2-40B4-BE49-F238E27FC236}">
                <a16:creationId xmlns:a16="http://schemas.microsoft.com/office/drawing/2014/main" id="{057FDE43-0AB6-4061-82CF-F6878D66667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V="1">
            <a:off x="5218428" y="3670430"/>
            <a:ext cx="180000" cy="180000"/>
          </a:xfrm>
          <a:prstGeom prst="rect">
            <a:avLst/>
          </a:prstGeom>
        </p:spPr>
      </p:pic>
      <p:pic>
        <p:nvPicPr>
          <p:cNvPr id="28" name="Bild 27" descr="Spela upp">
            <a:extLst>
              <a:ext uri="{FF2B5EF4-FFF2-40B4-BE49-F238E27FC236}">
                <a16:creationId xmlns:a16="http://schemas.microsoft.com/office/drawing/2014/main" id="{344F9B63-E845-4C8A-BD84-34D6E01C0AB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16200000">
            <a:off x="5229756" y="3948905"/>
            <a:ext cx="180000" cy="180000"/>
          </a:xfrm>
          <a:prstGeom prst="rect">
            <a:avLst/>
          </a:prstGeom>
        </p:spPr>
      </p:pic>
      <p:pic>
        <p:nvPicPr>
          <p:cNvPr id="29" name="Bild 28" descr="Spela upp">
            <a:extLst>
              <a:ext uri="{FF2B5EF4-FFF2-40B4-BE49-F238E27FC236}">
                <a16:creationId xmlns:a16="http://schemas.microsoft.com/office/drawing/2014/main" id="{386C3B1D-DB85-4399-A36F-DE196124FFD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a:off x="5229756" y="4284611"/>
            <a:ext cx="180000" cy="180000"/>
          </a:xfrm>
          <a:prstGeom prst="rect">
            <a:avLst/>
          </a:prstGeom>
        </p:spPr>
      </p:pic>
      <p:pic>
        <p:nvPicPr>
          <p:cNvPr id="30" name="Bild 29" descr="Spela upp">
            <a:extLst>
              <a:ext uri="{FF2B5EF4-FFF2-40B4-BE49-F238E27FC236}">
                <a16:creationId xmlns:a16="http://schemas.microsoft.com/office/drawing/2014/main" id="{542CCD43-D9E9-4899-8472-389AE2AA35D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16200000">
            <a:off x="5229756" y="4591701"/>
            <a:ext cx="180000" cy="180000"/>
          </a:xfrm>
          <a:prstGeom prst="rect">
            <a:avLst/>
          </a:prstGeom>
        </p:spPr>
      </p:pic>
      <p:pic>
        <p:nvPicPr>
          <p:cNvPr id="31" name="Bild 30" descr="Spela upp">
            <a:extLst>
              <a:ext uri="{FF2B5EF4-FFF2-40B4-BE49-F238E27FC236}">
                <a16:creationId xmlns:a16="http://schemas.microsoft.com/office/drawing/2014/main" id="{F8F4B29C-3A05-42FA-A4FD-3D16ED5F9DB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rot="5400000">
            <a:off x="5229756" y="4898791"/>
            <a:ext cx="180000" cy="180000"/>
          </a:xfrm>
          <a:prstGeom prst="rect">
            <a:avLst/>
          </a:prstGeom>
        </p:spPr>
      </p:pic>
      <p:pic>
        <p:nvPicPr>
          <p:cNvPr id="32" name="Bild 31" descr="Spela upp">
            <a:extLst>
              <a:ext uri="{FF2B5EF4-FFF2-40B4-BE49-F238E27FC236}">
                <a16:creationId xmlns:a16="http://schemas.microsoft.com/office/drawing/2014/main" id="{1B3B4B74-13DF-472C-848A-2AD709988F3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5229756" y="5205880"/>
            <a:ext cx="180000" cy="180000"/>
          </a:xfrm>
          <a:prstGeom prst="rect">
            <a:avLst/>
          </a:prstGeom>
        </p:spPr>
      </p:pic>
      <p:pic>
        <p:nvPicPr>
          <p:cNvPr id="33" name="Bild 32" descr="Spela upp">
            <a:extLst>
              <a:ext uri="{FF2B5EF4-FFF2-40B4-BE49-F238E27FC236}">
                <a16:creationId xmlns:a16="http://schemas.microsoft.com/office/drawing/2014/main" id="{BB5403D4-B255-4CD4-ABAC-96C7CF83247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rot="5400000">
            <a:off x="3610686" y="2738792"/>
            <a:ext cx="180000" cy="180000"/>
          </a:xfrm>
          <a:prstGeom prst="rect">
            <a:avLst/>
          </a:prstGeom>
        </p:spPr>
      </p:pic>
      <p:pic>
        <p:nvPicPr>
          <p:cNvPr id="34" name="Bild 33" descr="Spela upp">
            <a:extLst>
              <a:ext uri="{FF2B5EF4-FFF2-40B4-BE49-F238E27FC236}">
                <a16:creationId xmlns:a16="http://schemas.microsoft.com/office/drawing/2014/main" id="{5475C3BE-2A97-4DE7-BEBC-3C9E83AB1EF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5400000" flipV="1">
            <a:off x="3612889" y="3344264"/>
            <a:ext cx="180000" cy="180000"/>
          </a:xfrm>
          <a:prstGeom prst="rect">
            <a:avLst/>
          </a:prstGeom>
        </p:spPr>
      </p:pic>
      <p:pic>
        <p:nvPicPr>
          <p:cNvPr id="35" name="Bild 34" descr="Spela upp">
            <a:extLst>
              <a:ext uri="{FF2B5EF4-FFF2-40B4-BE49-F238E27FC236}">
                <a16:creationId xmlns:a16="http://schemas.microsoft.com/office/drawing/2014/main" id="{D2BC2E83-18F7-48AD-BE82-1FC942458D2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rot="5400000">
            <a:off x="5218428" y="2721419"/>
            <a:ext cx="180000" cy="180000"/>
          </a:xfrm>
          <a:prstGeom prst="rect">
            <a:avLst/>
          </a:prstGeom>
        </p:spPr>
      </p:pic>
      <p:pic>
        <p:nvPicPr>
          <p:cNvPr id="36" name="Bild 35" descr="Spela upp">
            <a:extLst>
              <a:ext uri="{FF2B5EF4-FFF2-40B4-BE49-F238E27FC236}">
                <a16:creationId xmlns:a16="http://schemas.microsoft.com/office/drawing/2014/main" id="{C848B365-1CA8-EC96-0B59-01BFC822413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flipV="1">
            <a:off x="3610686" y="3018098"/>
            <a:ext cx="180000" cy="180000"/>
          </a:xfrm>
          <a:prstGeom prst="rect">
            <a:avLst/>
          </a:prstGeom>
        </p:spPr>
      </p:pic>
      <p:pic>
        <p:nvPicPr>
          <p:cNvPr id="37" name="Bild 36" descr="Spela upp">
            <a:extLst>
              <a:ext uri="{FF2B5EF4-FFF2-40B4-BE49-F238E27FC236}">
                <a16:creationId xmlns:a16="http://schemas.microsoft.com/office/drawing/2014/main" id="{93B712F6-AD3E-588D-8C66-24267997569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a:off x="5218428" y="3007071"/>
            <a:ext cx="180000" cy="180000"/>
          </a:xfrm>
          <a:prstGeom prst="rect">
            <a:avLst/>
          </a:prstGeom>
        </p:spPr>
      </p:pic>
    </p:spTree>
    <p:extLst>
      <p:ext uri="{BB962C8B-B14F-4D97-AF65-F5344CB8AC3E}">
        <p14:creationId xmlns:p14="http://schemas.microsoft.com/office/powerpoint/2010/main" val="17100412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756989"/>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22408"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7" y="1945634"/>
            <a:ext cx="4722408" cy="1485844"/>
          </a:xfrm>
        </p:spPr>
        <p:txBody>
          <a:bodyPr/>
          <a:lstStyle/>
          <a:p>
            <a:pPr lvl="4"/>
            <a:r>
              <a:rPr lang="sv-SE" sz="1400" dirty="0"/>
              <a:t>Nyföretagandet minskade med 11 procent i länet och i Västerås, under kvartalet.</a:t>
            </a:r>
          </a:p>
          <a:p>
            <a:pPr lvl="4"/>
            <a:r>
              <a:rPr lang="sv-SE" sz="1400" dirty="0"/>
              <a:t>Av länets samtliga nyregistrerade företag var </a:t>
            </a:r>
            <a:br>
              <a:rPr lang="sv-SE" sz="1400" dirty="0"/>
            </a:br>
            <a:r>
              <a:rPr lang="sv-SE" sz="1400" dirty="0"/>
              <a:t>259 av 341 aktiebolag. </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7" y="3443269"/>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8708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3" name="Tabell 2">
            <a:extLst>
              <a:ext uri="{FF2B5EF4-FFF2-40B4-BE49-F238E27FC236}">
                <a16:creationId xmlns:a16="http://schemas.microsoft.com/office/drawing/2014/main" id="{D166C28F-8F18-4358-B890-6DFA8FA53508}"/>
              </a:ext>
            </a:extLst>
          </p:cNvPr>
          <p:cNvGraphicFramePr>
            <a:graphicFrameLocks noGrp="1"/>
          </p:cNvGraphicFramePr>
          <p:nvPr>
            <p:extLst>
              <p:ext uri="{D42A27DB-BD31-4B8C-83A1-F6EECF244321}">
                <p14:modId xmlns:p14="http://schemas.microsoft.com/office/powerpoint/2010/main" val="1985804998"/>
              </p:ext>
            </p:extLst>
          </p:nvPr>
        </p:nvGraphicFramePr>
        <p:xfrm>
          <a:off x="6755217" y="3729793"/>
          <a:ext cx="4722408" cy="2242641"/>
        </p:xfrm>
        <a:graphic>
          <a:graphicData uri="http://schemas.openxmlformats.org/drawingml/2006/table">
            <a:tbl>
              <a:tblPr bandRow="1">
                <a:tableStyleId>{2D5ABB26-0587-4C30-8999-92F81FD0307C}</a:tableStyleId>
              </a:tblPr>
              <a:tblGrid>
                <a:gridCol w="1542572">
                  <a:extLst>
                    <a:ext uri="{9D8B030D-6E8A-4147-A177-3AD203B41FA5}">
                      <a16:colId xmlns:a16="http://schemas.microsoft.com/office/drawing/2014/main" val="3559309660"/>
                    </a:ext>
                  </a:extLst>
                </a:gridCol>
                <a:gridCol w="685095">
                  <a:extLst>
                    <a:ext uri="{9D8B030D-6E8A-4147-A177-3AD203B41FA5}">
                      <a16:colId xmlns:a16="http://schemas.microsoft.com/office/drawing/2014/main" val="3520782427"/>
                    </a:ext>
                  </a:extLst>
                </a:gridCol>
                <a:gridCol w="777235">
                  <a:extLst>
                    <a:ext uri="{9D8B030D-6E8A-4147-A177-3AD203B41FA5}">
                      <a16:colId xmlns:a16="http://schemas.microsoft.com/office/drawing/2014/main" val="370978703"/>
                    </a:ext>
                  </a:extLst>
                </a:gridCol>
                <a:gridCol w="615311">
                  <a:extLst>
                    <a:ext uri="{9D8B030D-6E8A-4147-A177-3AD203B41FA5}">
                      <a16:colId xmlns:a16="http://schemas.microsoft.com/office/drawing/2014/main" val="3860410495"/>
                    </a:ext>
                  </a:extLst>
                </a:gridCol>
                <a:gridCol w="561337">
                  <a:extLst>
                    <a:ext uri="{9D8B030D-6E8A-4147-A177-3AD203B41FA5}">
                      <a16:colId xmlns:a16="http://schemas.microsoft.com/office/drawing/2014/main" val="3038721373"/>
                    </a:ext>
                  </a:extLst>
                </a:gridCol>
                <a:gridCol w="540858">
                  <a:extLst>
                    <a:ext uri="{9D8B030D-6E8A-4147-A177-3AD203B41FA5}">
                      <a16:colId xmlns:a16="http://schemas.microsoft.com/office/drawing/2014/main" val="4118532131"/>
                    </a:ext>
                  </a:extLst>
                </a:gridCol>
              </a:tblGrid>
              <a:tr h="32771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916814556"/>
                  </a:ext>
                </a:extLst>
              </a:tr>
              <a:tr h="34410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97848069"/>
                  </a:ext>
                </a:extLst>
              </a:tr>
              <a:tr h="392706">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17 340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78 115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2215660617"/>
                  </a:ext>
                </a:extLst>
              </a:tr>
              <a:tr h="392706">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9 022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40 401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3771367639"/>
                  </a:ext>
                </a:extLst>
              </a:tr>
              <a:tr h="392706">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341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1 633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3520091852"/>
                  </a:ext>
                </a:extLst>
              </a:tr>
              <a:tr h="392706">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232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1 096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2366476311"/>
                  </a:ext>
                </a:extLst>
              </a:tr>
            </a:tbl>
          </a:graphicData>
        </a:graphic>
      </p:graphicFrame>
      <p:graphicFrame>
        <p:nvGraphicFramePr>
          <p:cNvPr id="4" name="Diagram 3">
            <a:extLst>
              <a:ext uri="{FF2B5EF4-FFF2-40B4-BE49-F238E27FC236}">
                <a16:creationId xmlns:a16="http://schemas.microsoft.com/office/drawing/2014/main" id="{75809F53-56DC-4361-93D9-47A1A9576061}"/>
              </a:ext>
            </a:extLst>
          </p:cNvPr>
          <p:cNvGraphicFramePr>
            <a:graphicFrameLocks/>
          </p:cNvGraphicFramePr>
          <p:nvPr>
            <p:extLst>
              <p:ext uri="{D42A27DB-BD31-4B8C-83A1-F6EECF244321}">
                <p14:modId xmlns:p14="http://schemas.microsoft.com/office/powerpoint/2010/main" val="758584751"/>
              </p:ext>
            </p:extLst>
          </p:nvPr>
        </p:nvGraphicFramePr>
        <p:xfrm>
          <a:off x="633507" y="1976952"/>
          <a:ext cx="6047950" cy="386151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4" y="2063692"/>
            <a:ext cx="4722412" cy="1363792"/>
          </a:xfrm>
        </p:spPr>
        <p:txBody>
          <a:bodyPr/>
          <a:lstStyle/>
          <a:p>
            <a:pPr lvl="4"/>
            <a:r>
              <a:rPr lang="sv-SE" sz="1400" dirty="0"/>
              <a:t>Konkurserna i Västmanlands län har minskat med 13 procent från andra kvartalet 2021 men har ökat de senaste fyra kvartalen med 2 procent.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5"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3" name="Tabell 2">
            <a:extLst>
              <a:ext uri="{FF2B5EF4-FFF2-40B4-BE49-F238E27FC236}">
                <a16:creationId xmlns:a16="http://schemas.microsoft.com/office/drawing/2014/main" id="{59320A02-43A9-4485-A4F5-8FAA310C0A9A}"/>
              </a:ext>
            </a:extLst>
          </p:cNvPr>
          <p:cNvGraphicFramePr>
            <a:graphicFrameLocks noGrp="1"/>
          </p:cNvGraphicFramePr>
          <p:nvPr>
            <p:extLst>
              <p:ext uri="{D42A27DB-BD31-4B8C-83A1-F6EECF244321}">
                <p14:modId xmlns:p14="http://schemas.microsoft.com/office/powerpoint/2010/main" val="1499887405"/>
              </p:ext>
            </p:extLst>
          </p:nvPr>
        </p:nvGraphicFramePr>
        <p:xfrm>
          <a:off x="6755211" y="3705999"/>
          <a:ext cx="4735747" cy="2266433"/>
        </p:xfrm>
        <a:graphic>
          <a:graphicData uri="http://schemas.openxmlformats.org/drawingml/2006/table">
            <a:tbl>
              <a:tblPr bandRow="1">
                <a:tableStyleId>{2D5ABB26-0587-4C30-8999-92F81FD0307C}</a:tableStyleId>
              </a:tblPr>
              <a:tblGrid>
                <a:gridCol w="1546930">
                  <a:extLst>
                    <a:ext uri="{9D8B030D-6E8A-4147-A177-3AD203B41FA5}">
                      <a16:colId xmlns:a16="http://schemas.microsoft.com/office/drawing/2014/main" val="113169261"/>
                    </a:ext>
                  </a:extLst>
                </a:gridCol>
                <a:gridCol w="687030">
                  <a:extLst>
                    <a:ext uri="{9D8B030D-6E8A-4147-A177-3AD203B41FA5}">
                      <a16:colId xmlns:a16="http://schemas.microsoft.com/office/drawing/2014/main" val="998224675"/>
                    </a:ext>
                  </a:extLst>
                </a:gridCol>
                <a:gridCol w="779431">
                  <a:extLst>
                    <a:ext uri="{9D8B030D-6E8A-4147-A177-3AD203B41FA5}">
                      <a16:colId xmlns:a16="http://schemas.microsoft.com/office/drawing/2014/main" val="566560668"/>
                    </a:ext>
                  </a:extLst>
                </a:gridCol>
                <a:gridCol w="617049">
                  <a:extLst>
                    <a:ext uri="{9D8B030D-6E8A-4147-A177-3AD203B41FA5}">
                      <a16:colId xmlns:a16="http://schemas.microsoft.com/office/drawing/2014/main" val="441605132"/>
                    </a:ext>
                  </a:extLst>
                </a:gridCol>
                <a:gridCol w="562922">
                  <a:extLst>
                    <a:ext uri="{9D8B030D-6E8A-4147-A177-3AD203B41FA5}">
                      <a16:colId xmlns:a16="http://schemas.microsoft.com/office/drawing/2014/main" val="4138397488"/>
                    </a:ext>
                  </a:extLst>
                </a:gridCol>
                <a:gridCol w="542385">
                  <a:extLst>
                    <a:ext uri="{9D8B030D-6E8A-4147-A177-3AD203B41FA5}">
                      <a16:colId xmlns:a16="http://schemas.microsoft.com/office/drawing/2014/main" val="3471966931"/>
                    </a:ext>
                  </a:extLst>
                </a:gridCol>
              </a:tblGrid>
              <a:tr h="33119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1135297774"/>
                  </a:ext>
                </a:extLst>
              </a:tr>
              <a:tr h="347753">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97791784"/>
                  </a:ext>
                </a:extLst>
              </a:tr>
              <a:tr h="39687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1 782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6 718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1093812923"/>
                  </a:ext>
                </a:extLst>
              </a:tr>
              <a:tr h="39687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994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3 512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2560531061"/>
                  </a:ext>
                </a:extLst>
              </a:tr>
              <a:tr h="396872">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788615443"/>
                  </a:ext>
                </a:extLst>
              </a:tr>
              <a:tr h="396872">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87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1479351613"/>
                  </a:ext>
                </a:extLst>
              </a:tr>
            </a:tbl>
          </a:graphicData>
        </a:graphic>
      </p:graphicFrame>
      <p:graphicFrame>
        <p:nvGraphicFramePr>
          <p:cNvPr id="4" name="Diagram 3">
            <a:extLst>
              <a:ext uri="{FF2B5EF4-FFF2-40B4-BE49-F238E27FC236}">
                <a16:creationId xmlns:a16="http://schemas.microsoft.com/office/drawing/2014/main" id="{9722B6F1-82C3-4F9C-9D3E-9342A5B664C2}"/>
              </a:ext>
            </a:extLst>
          </p:cNvPr>
          <p:cNvGraphicFramePr>
            <a:graphicFrameLocks/>
          </p:cNvGraphicFramePr>
          <p:nvPr>
            <p:extLst>
              <p:ext uri="{D42A27DB-BD31-4B8C-83A1-F6EECF244321}">
                <p14:modId xmlns:p14="http://schemas.microsoft.com/office/powerpoint/2010/main" val="3661105790"/>
              </p:ext>
            </p:extLst>
          </p:nvPr>
        </p:nvGraphicFramePr>
        <p:xfrm>
          <a:off x="701042" y="1949297"/>
          <a:ext cx="5962308" cy="391541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2039" y="1611985"/>
            <a:ext cx="4722411" cy="1825902"/>
          </a:xfrm>
        </p:spPr>
        <p:txBody>
          <a:bodyPr/>
          <a:lstStyle/>
          <a:p>
            <a:pPr lvl="4"/>
            <a:r>
              <a:rPr lang="sv-SE" sz="1400" dirty="0"/>
              <a:t>Sysselsättningen minskade med 0,9 procent eller </a:t>
            </a:r>
            <a:br>
              <a:rPr lang="sv-SE" sz="1400" dirty="0"/>
            </a:br>
            <a:r>
              <a:rPr lang="sv-SE" sz="1400" dirty="0"/>
              <a:t>1 100 personer i Västmanland under kvartalet.</a:t>
            </a:r>
          </a:p>
          <a:p>
            <a:pPr lvl="4"/>
            <a:r>
              <a:rPr lang="sv-SE" sz="1400" dirty="0"/>
              <a:t>Samtidigt har det skett en rejäl återhämtning av sysselsättningen jämfört med fjärde kvartalet 2021 (se diagram).</a:t>
            </a:r>
          </a:p>
          <a:p>
            <a:pPr lvl="4"/>
            <a:r>
              <a:rPr lang="sv-SE" sz="1400" dirty="0"/>
              <a:t>Sysselsättningen minskade mest inom Vård och omsorg.</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2012 kv2</a:t>
            </a:r>
            <a:endParaRPr lang="sv-SE" sz="1400" dirty="0"/>
          </a:p>
        </p:txBody>
      </p:sp>
      <p:graphicFrame>
        <p:nvGraphicFramePr>
          <p:cNvPr id="17" name="Tabell 16">
            <a:extLst>
              <a:ext uri="{FF2B5EF4-FFF2-40B4-BE49-F238E27FC236}">
                <a16:creationId xmlns:a16="http://schemas.microsoft.com/office/drawing/2014/main" id="{ABD87D62-237E-43CB-9087-319DFFAD5A42}"/>
              </a:ext>
            </a:extLst>
          </p:cNvPr>
          <p:cNvGraphicFramePr>
            <a:graphicFrameLocks noGrp="1"/>
          </p:cNvGraphicFramePr>
          <p:nvPr>
            <p:extLst>
              <p:ext uri="{D42A27DB-BD31-4B8C-83A1-F6EECF244321}">
                <p14:modId xmlns:p14="http://schemas.microsoft.com/office/powerpoint/2010/main" val="3704695910"/>
              </p:ext>
            </p:extLst>
          </p:nvPr>
        </p:nvGraphicFramePr>
        <p:xfrm>
          <a:off x="6755214" y="3726940"/>
          <a:ext cx="4722411" cy="2245492"/>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401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dirty="0">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401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72490">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5 228 300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153 900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3,9 </a:t>
                      </a:r>
                    </a:p>
                  </a:txBody>
                  <a:tcPr marL="9525" marR="9525" marT="9525" marB="0" anchor="ctr"/>
                </a:tc>
                <a:extLst>
                  <a:ext uri="{0D108BD9-81ED-4DB2-BD59-A6C34878D82A}">
                    <a16:rowId xmlns:a16="http://schemas.microsoft.com/office/drawing/2014/main" val="1544414373"/>
                  </a:ext>
                </a:extLst>
              </a:tr>
              <a:tr h="472490">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2 414 000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67 800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2,9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4,9 </a:t>
                      </a:r>
                    </a:p>
                  </a:txBody>
                  <a:tcPr marL="9525" marR="9525" marT="9525" marB="0" anchor="ctr"/>
                </a:tc>
                <a:extLst>
                  <a:ext uri="{0D108BD9-81ED-4DB2-BD59-A6C34878D82A}">
                    <a16:rowId xmlns:a16="http://schemas.microsoft.com/office/drawing/2014/main" val="4178915708"/>
                  </a:ext>
                </a:extLst>
              </a:tr>
              <a:tr h="472490">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125 300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-1 100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-0,9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0,8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3" name="Diagram 2">
            <a:extLst>
              <a:ext uri="{FF2B5EF4-FFF2-40B4-BE49-F238E27FC236}">
                <a16:creationId xmlns:a16="http://schemas.microsoft.com/office/drawing/2014/main" id="{2BA6F5B1-8FFB-4A4D-B038-ABAD3AEC94D0}"/>
              </a:ext>
            </a:extLst>
          </p:cNvPr>
          <p:cNvGraphicFramePr>
            <a:graphicFrameLocks/>
          </p:cNvGraphicFramePr>
          <p:nvPr>
            <p:extLst>
              <p:ext uri="{D42A27DB-BD31-4B8C-83A1-F6EECF244321}">
                <p14:modId xmlns:p14="http://schemas.microsoft.com/office/powerpoint/2010/main" val="80514477"/>
              </p:ext>
            </p:extLst>
          </p:nvPr>
        </p:nvGraphicFramePr>
        <p:xfrm>
          <a:off x="647699" y="1927919"/>
          <a:ext cx="6101163" cy="382906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a:xfrm>
            <a:off x="576487" y="102976"/>
            <a:ext cx="8426449" cy="1113955"/>
          </a:xfrm>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1864216103"/>
              </p:ext>
            </p:extLst>
          </p:nvPr>
        </p:nvGraphicFramePr>
        <p:xfrm>
          <a:off x="1270660" y="1319908"/>
          <a:ext cx="9287947" cy="4785360"/>
        </p:xfrm>
        <a:graphic>
          <a:graphicData uri="http://schemas.openxmlformats.org/drawingml/2006/table">
            <a:tbl>
              <a:tblPr firstRow="1" bandRow="1">
                <a:tableStyleId>{5C22544A-7EE6-4342-B048-85BDC9FD1C3A}</a:tableStyleId>
              </a:tblPr>
              <a:tblGrid>
                <a:gridCol w="2353886">
                  <a:extLst>
                    <a:ext uri="{9D8B030D-6E8A-4147-A177-3AD203B41FA5}">
                      <a16:colId xmlns:a16="http://schemas.microsoft.com/office/drawing/2014/main" val="452260278"/>
                    </a:ext>
                  </a:extLst>
                </a:gridCol>
                <a:gridCol w="1877071">
                  <a:extLst>
                    <a:ext uri="{9D8B030D-6E8A-4147-A177-3AD203B41FA5}">
                      <a16:colId xmlns:a16="http://schemas.microsoft.com/office/drawing/2014/main" val="1889858293"/>
                    </a:ext>
                  </a:extLst>
                </a:gridCol>
                <a:gridCol w="1843255">
                  <a:extLst>
                    <a:ext uri="{9D8B030D-6E8A-4147-A177-3AD203B41FA5}">
                      <a16:colId xmlns:a16="http://schemas.microsoft.com/office/drawing/2014/main" val="1671515360"/>
                    </a:ext>
                  </a:extLst>
                </a:gridCol>
                <a:gridCol w="1605748">
                  <a:extLst>
                    <a:ext uri="{9D8B030D-6E8A-4147-A177-3AD203B41FA5}">
                      <a16:colId xmlns:a16="http://schemas.microsoft.com/office/drawing/2014/main" val="2818758293"/>
                    </a:ext>
                  </a:extLst>
                </a:gridCol>
                <a:gridCol w="160798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dirty="0">
                          <a:solidFill>
                            <a:schemeClr val="bg1"/>
                          </a:solidFill>
                        </a:rPr>
                        <a:t>Västmanlands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10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err="1"/>
                        <a:t>Tillverkn</a:t>
                      </a:r>
                      <a:r>
                        <a:rPr lang="sv-SE" sz="1000" dirty="0"/>
                        <a:t>. och utvinning, energi och miljö</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22 100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1 500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7,3</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12,8</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därav </a:t>
                      </a:r>
                      <a:r>
                        <a:rPr lang="sv-SE" sz="1000" dirty="0" err="1"/>
                        <a:t>tillverkn</a:t>
                      </a:r>
                      <a:r>
                        <a:rPr lang="sv-SE" sz="1000" dirty="0"/>
                        <a:t>. av verkstadsvaror </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16 900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1 700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11,2</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26,1</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Byggverksamhet</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Handel</a:t>
                      </a:r>
                    </a:p>
                  </a:txBody>
                  <a:tcPr>
                    <a:lnL w="12700" cmpd="sng">
                      <a:noFill/>
                    </a:lnL>
                  </a:tcPr>
                </a:tc>
                <a:tc>
                  <a:txBody>
                    <a:bodyPr/>
                    <a:lstStyle/>
                    <a:p>
                      <a:pPr algn="ctr" fontAlgn="ctr"/>
                      <a:r>
                        <a:rPr lang="sv-SE" sz="1000" b="0" i="0" u="none" strike="noStrike" dirty="0">
                          <a:solidFill>
                            <a:srgbClr val="000000"/>
                          </a:solidFill>
                          <a:effectLst/>
                          <a:latin typeface="Futura Std Book" panose="020B0502020204020303"/>
                        </a:rPr>
                        <a:t>11 800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-3 400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-22,4</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-19,7</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Transport</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Hotell och restaurang</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Information och kommunikation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Personliga och kulturella tjänster</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Finansiell verksamhet, företagstjänster</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20 600</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-1 200</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-5,5</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16,4</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0" dirty="0"/>
                        <a:t>Offentlig förvaltning</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8 900</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2 100</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30,9</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12,7</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Utbildning</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12 000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400</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3,4</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Vård och omsorg</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19 400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-7 400</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-27,6</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-7,2</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Sysselsatta i Sverige</a:t>
                      </a:r>
                    </a:p>
                  </a:txBody>
                  <a:tcPr>
                    <a:lnL w="12700" cmpd="sng">
                      <a:noFill/>
                    </a:lnL>
                  </a:tcPr>
                </a:tc>
                <a:tc>
                  <a:txBody>
                    <a:bodyPr/>
                    <a:lstStyle/>
                    <a:p>
                      <a:pPr algn="ctr" fontAlgn="ctr"/>
                      <a:r>
                        <a:rPr lang="sv-SE" sz="1000" b="0" i="0" u="none" strike="noStrike" dirty="0">
                          <a:solidFill>
                            <a:srgbClr val="000000"/>
                          </a:solidFill>
                          <a:effectLst/>
                          <a:latin typeface="Futura Std Book" panose="020B0502020204020303"/>
                        </a:rPr>
                        <a:t>124 400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-2 000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0,4</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dirty="0"/>
                        <a:t>Total</a:t>
                      </a:r>
                      <a:endParaRPr lang="sv-SE" sz="1000" dirty="0"/>
                    </a:p>
                  </a:txBody>
                  <a:tcPr>
                    <a:lnL w="12700" cmpd="sng">
                      <a:noFill/>
                    </a:lnL>
                  </a:tcPr>
                </a:tc>
                <a:tc>
                  <a:txBody>
                    <a:bodyPr/>
                    <a:lstStyle/>
                    <a:p>
                      <a:pPr algn="ctr" fontAlgn="ctr"/>
                      <a:r>
                        <a:rPr lang="sv-SE" sz="1000" b="1" i="0" u="none" strike="noStrike">
                          <a:solidFill>
                            <a:srgbClr val="000000"/>
                          </a:solidFill>
                          <a:effectLst/>
                          <a:latin typeface="Futura Std Book" panose="020B0502020204020303"/>
                        </a:rPr>
                        <a:t>125 300</a:t>
                      </a:r>
                    </a:p>
                  </a:txBody>
                  <a:tcPr marL="9525" marR="9525" marT="9525" marB="0" anchor="ctr"/>
                </a:tc>
                <a:tc>
                  <a:txBody>
                    <a:bodyPr/>
                    <a:lstStyle/>
                    <a:p>
                      <a:pPr algn="ctr" fontAlgn="ctr"/>
                      <a:r>
                        <a:rPr lang="sv-SE" sz="1000" b="1" i="0" u="none" strike="noStrike">
                          <a:solidFill>
                            <a:srgbClr val="000000"/>
                          </a:solidFill>
                          <a:effectLst/>
                          <a:latin typeface="Futura Std Book" panose="020B0502020204020303"/>
                        </a:rPr>
                        <a:t>-1 100</a:t>
                      </a:r>
                    </a:p>
                  </a:txBody>
                  <a:tcPr marL="9525" marR="9525" marT="9525" marB="0" anchor="ctr"/>
                </a:tc>
                <a:tc>
                  <a:txBody>
                    <a:bodyPr/>
                    <a:lstStyle/>
                    <a:p>
                      <a:pPr algn="ctr" fontAlgn="ctr"/>
                      <a:r>
                        <a:rPr lang="sv-SE" sz="1000" b="1" i="0" u="none" strike="noStrike" dirty="0">
                          <a:solidFill>
                            <a:srgbClr val="000000"/>
                          </a:solidFill>
                          <a:effectLst/>
                          <a:latin typeface="Futura Std Book" panose="020B0502020204020303"/>
                        </a:rPr>
                        <a:t>-0,9</a:t>
                      </a:r>
                    </a:p>
                  </a:txBody>
                  <a:tcPr marL="9525" marR="9525" marT="9525" marB="0" anchor="ctr"/>
                </a:tc>
                <a:tc>
                  <a:txBody>
                    <a:bodyPr/>
                    <a:lstStyle/>
                    <a:p>
                      <a:pPr algn="ctr" fontAlgn="ctr"/>
                      <a:r>
                        <a:rPr lang="sv-SE" sz="1000" b="1" i="0" u="none" strike="noStrike" dirty="0">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942150" y="6311221"/>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08304" y="5849321"/>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3317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5" y="1958351"/>
            <a:ext cx="4725917" cy="1470648"/>
          </a:xfrm>
        </p:spPr>
        <p:txBody>
          <a:bodyPr/>
          <a:lstStyle/>
          <a:p>
            <a:pPr lvl="4"/>
            <a:r>
              <a:rPr lang="sv-SE" sz="1400" dirty="0"/>
              <a:t>De lediga jobben ökar med 62 procent under kvartalet. </a:t>
            </a:r>
          </a:p>
          <a:p>
            <a:pPr lvl="4"/>
            <a:r>
              <a:rPr lang="sv-SE" sz="1400" dirty="0"/>
              <a:t>Största ökningen ses inom Transport och Personliga &amp; kulturella tjänster.</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906839"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2012 kv2</a:t>
            </a:r>
            <a:endParaRPr lang="sv-SE" sz="1400" dirty="0"/>
          </a:p>
        </p:txBody>
      </p:sp>
      <p:graphicFrame>
        <p:nvGraphicFramePr>
          <p:cNvPr id="3" name="Tabell 2">
            <a:extLst>
              <a:ext uri="{FF2B5EF4-FFF2-40B4-BE49-F238E27FC236}">
                <a16:creationId xmlns:a16="http://schemas.microsoft.com/office/drawing/2014/main" id="{3C5F2389-BD88-47EA-A712-36877B683425}"/>
              </a:ext>
            </a:extLst>
          </p:cNvPr>
          <p:cNvGraphicFramePr>
            <a:graphicFrameLocks noGrp="1"/>
          </p:cNvGraphicFramePr>
          <p:nvPr>
            <p:extLst>
              <p:ext uri="{D42A27DB-BD31-4B8C-83A1-F6EECF244321}">
                <p14:modId xmlns:p14="http://schemas.microsoft.com/office/powerpoint/2010/main" val="1760410928"/>
              </p:ext>
            </p:extLst>
          </p:nvPr>
        </p:nvGraphicFramePr>
        <p:xfrm>
          <a:off x="6744445" y="3721044"/>
          <a:ext cx="4746513" cy="2251389"/>
        </p:xfrm>
        <a:graphic>
          <a:graphicData uri="http://schemas.openxmlformats.org/drawingml/2006/table">
            <a:tbl>
              <a:tblPr bandRow="1">
                <a:tableStyleId>{2D5ABB26-0587-4C30-8999-92F81FD0307C}</a:tableStyleId>
              </a:tblPr>
              <a:tblGrid>
                <a:gridCol w="1550446">
                  <a:extLst>
                    <a:ext uri="{9D8B030D-6E8A-4147-A177-3AD203B41FA5}">
                      <a16:colId xmlns:a16="http://schemas.microsoft.com/office/drawing/2014/main" val="1622713445"/>
                    </a:ext>
                  </a:extLst>
                </a:gridCol>
                <a:gridCol w="688592">
                  <a:extLst>
                    <a:ext uri="{9D8B030D-6E8A-4147-A177-3AD203B41FA5}">
                      <a16:colId xmlns:a16="http://schemas.microsoft.com/office/drawing/2014/main" val="2280961563"/>
                    </a:ext>
                  </a:extLst>
                </a:gridCol>
                <a:gridCol w="626104">
                  <a:extLst>
                    <a:ext uri="{9D8B030D-6E8A-4147-A177-3AD203B41FA5}">
                      <a16:colId xmlns:a16="http://schemas.microsoft.com/office/drawing/2014/main" val="4183886420"/>
                    </a:ext>
                  </a:extLst>
                </a:gridCol>
                <a:gridCol w="617549">
                  <a:extLst>
                    <a:ext uri="{9D8B030D-6E8A-4147-A177-3AD203B41FA5}">
                      <a16:colId xmlns:a16="http://schemas.microsoft.com/office/drawing/2014/main" val="2368053488"/>
                    </a:ext>
                  </a:extLst>
                </a:gridCol>
                <a:gridCol w="720204">
                  <a:extLst>
                    <a:ext uri="{9D8B030D-6E8A-4147-A177-3AD203B41FA5}">
                      <a16:colId xmlns:a16="http://schemas.microsoft.com/office/drawing/2014/main" val="2485503196"/>
                    </a:ext>
                  </a:extLst>
                </a:gridCol>
                <a:gridCol w="543618">
                  <a:extLst>
                    <a:ext uri="{9D8B030D-6E8A-4147-A177-3AD203B41FA5}">
                      <a16:colId xmlns:a16="http://schemas.microsoft.com/office/drawing/2014/main" val="2334919036"/>
                    </a:ext>
                  </a:extLst>
                </a:gridCol>
              </a:tblGrid>
              <a:tr h="32899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594627478"/>
                  </a:ext>
                </a:extLst>
              </a:tr>
              <a:tr h="345444">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04004868"/>
                  </a:ext>
                </a:extLst>
              </a:tr>
              <a:tr h="39423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541 214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1 744 708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69</a:t>
                      </a:r>
                    </a:p>
                  </a:txBody>
                  <a:tcPr marL="9525" marR="9525" marT="9525" marB="0" anchor="ctr"/>
                </a:tc>
                <a:extLst>
                  <a:ext uri="{0D108BD9-81ED-4DB2-BD59-A6C34878D82A}">
                    <a16:rowId xmlns:a16="http://schemas.microsoft.com/office/drawing/2014/main" val="3600334354"/>
                  </a:ext>
                </a:extLst>
              </a:tr>
              <a:tr h="39423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249 506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827 531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81</a:t>
                      </a:r>
                    </a:p>
                  </a:txBody>
                  <a:tcPr marL="9525" marR="9525" marT="9525" marB="0" anchor="ctr"/>
                </a:tc>
                <a:extLst>
                  <a:ext uri="{0D108BD9-81ED-4DB2-BD59-A6C34878D82A}">
                    <a16:rowId xmlns:a16="http://schemas.microsoft.com/office/drawing/2014/main" val="1079578640"/>
                  </a:ext>
                </a:extLst>
              </a:tr>
              <a:tr h="394238">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11 964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41 120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51</a:t>
                      </a:r>
                    </a:p>
                  </a:txBody>
                  <a:tcPr marL="9525" marR="9525" marT="9525" marB="0" anchor="ctr"/>
                </a:tc>
                <a:extLst>
                  <a:ext uri="{0D108BD9-81ED-4DB2-BD59-A6C34878D82A}">
                    <a16:rowId xmlns:a16="http://schemas.microsoft.com/office/drawing/2014/main" val="745970331"/>
                  </a:ext>
                </a:extLst>
              </a:tr>
              <a:tr h="394238">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7 597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25 551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45</a:t>
                      </a:r>
                    </a:p>
                  </a:txBody>
                  <a:tcPr marL="9525" marR="9525" marT="9525" marB="0" anchor="ctr"/>
                </a:tc>
                <a:extLst>
                  <a:ext uri="{0D108BD9-81ED-4DB2-BD59-A6C34878D82A}">
                    <a16:rowId xmlns:a16="http://schemas.microsoft.com/office/drawing/2014/main" val="1596345457"/>
                  </a:ext>
                </a:extLst>
              </a:tr>
            </a:tbl>
          </a:graphicData>
        </a:graphic>
      </p:graphicFrame>
      <p:graphicFrame>
        <p:nvGraphicFramePr>
          <p:cNvPr id="4" name="Diagram 3">
            <a:extLst>
              <a:ext uri="{FF2B5EF4-FFF2-40B4-BE49-F238E27FC236}">
                <a16:creationId xmlns:a16="http://schemas.microsoft.com/office/drawing/2014/main" id="{B2AEB304-B825-438A-9E54-5DB59AFC6E08}"/>
              </a:ext>
            </a:extLst>
          </p:cNvPr>
          <p:cNvGraphicFramePr>
            <a:graphicFrameLocks/>
          </p:cNvGraphicFramePr>
          <p:nvPr>
            <p:extLst>
              <p:ext uri="{D42A27DB-BD31-4B8C-83A1-F6EECF244321}">
                <p14:modId xmlns:p14="http://schemas.microsoft.com/office/powerpoint/2010/main" val="4132511979"/>
              </p:ext>
            </p:extLst>
          </p:nvPr>
        </p:nvGraphicFramePr>
        <p:xfrm>
          <a:off x="701042" y="1985510"/>
          <a:ext cx="6030071" cy="389096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5305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92685" y="1888620"/>
            <a:ext cx="4684940" cy="1553813"/>
          </a:xfrm>
        </p:spPr>
        <p:txBody>
          <a:bodyPr/>
          <a:lstStyle/>
          <a:p>
            <a:pPr lvl="4"/>
            <a:r>
              <a:rPr lang="sv-SE" sz="1400" dirty="0"/>
              <a:t>Antal varslade ökade med </a:t>
            </a:r>
            <a:br>
              <a:rPr lang="sv-SE" sz="1400" dirty="0"/>
            </a:br>
            <a:r>
              <a:rPr lang="sv-SE" sz="1400" dirty="0"/>
              <a:t>86 procent i länet under kvartalet och ökade med 247 procent i Västerås.</a:t>
            </a:r>
          </a:p>
          <a:p>
            <a:pPr lvl="4"/>
            <a:r>
              <a:rPr lang="sv-SE" sz="1400" dirty="0"/>
              <a:t>De senaste fyra kvartalen har antalet personer berörda av varsel minskat med 46 procent.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456339"/>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2012 kv2</a:t>
            </a:r>
            <a:endParaRPr lang="sv-SE" sz="1400" dirty="0"/>
          </a:p>
        </p:txBody>
      </p:sp>
      <p:graphicFrame>
        <p:nvGraphicFramePr>
          <p:cNvPr id="4" name="Tabell 3">
            <a:extLst>
              <a:ext uri="{FF2B5EF4-FFF2-40B4-BE49-F238E27FC236}">
                <a16:creationId xmlns:a16="http://schemas.microsoft.com/office/drawing/2014/main" id="{CD05D20C-1D1C-48D5-8257-675B7279E2AF}"/>
              </a:ext>
            </a:extLst>
          </p:cNvPr>
          <p:cNvGraphicFramePr>
            <a:graphicFrameLocks noGrp="1"/>
          </p:cNvGraphicFramePr>
          <p:nvPr>
            <p:extLst>
              <p:ext uri="{D42A27DB-BD31-4B8C-83A1-F6EECF244321}">
                <p14:modId xmlns:p14="http://schemas.microsoft.com/office/powerpoint/2010/main" val="4084618119"/>
              </p:ext>
            </p:extLst>
          </p:nvPr>
        </p:nvGraphicFramePr>
        <p:xfrm>
          <a:off x="6792685" y="3715991"/>
          <a:ext cx="4684938" cy="2256440"/>
        </p:xfrm>
        <a:graphic>
          <a:graphicData uri="http://schemas.openxmlformats.org/drawingml/2006/table">
            <a:tbl>
              <a:tblPr bandRow="1">
                <a:tableStyleId>{2D5ABB26-0587-4C30-8999-92F81FD0307C}</a:tableStyleId>
              </a:tblPr>
              <a:tblGrid>
                <a:gridCol w="1530333">
                  <a:extLst>
                    <a:ext uri="{9D8B030D-6E8A-4147-A177-3AD203B41FA5}">
                      <a16:colId xmlns:a16="http://schemas.microsoft.com/office/drawing/2014/main" val="3949827425"/>
                    </a:ext>
                  </a:extLst>
                </a:gridCol>
                <a:gridCol w="679659">
                  <a:extLst>
                    <a:ext uri="{9D8B030D-6E8A-4147-A177-3AD203B41FA5}">
                      <a16:colId xmlns:a16="http://schemas.microsoft.com/office/drawing/2014/main" val="4202303683"/>
                    </a:ext>
                  </a:extLst>
                </a:gridCol>
                <a:gridCol w="771068">
                  <a:extLst>
                    <a:ext uri="{9D8B030D-6E8A-4147-A177-3AD203B41FA5}">
                      <a16:colId xmlns:a16="http://schemas.microsoft.com/office/drawing/2014/main" val="873687594"/>
                    </a:ext>
                  </a:extLst>
                </a:gridCol>
                <a:gridCol w="610429">
                  <a:extLst>
                    <a:ext uri="{9D8B030D-6E8A-4147-A177-3AD203B41FA5}">
                      <a16:colId xmlns:a16="http://schemas.microsoft.com/office/drawing/2014/main" val="1022405617"/>
                    </a:ext>
                  </a:extLst>
                </a:gridCol>
                <a:gridCol w="556883">
                  <a:extLst>
                    <a:ext uri="{9D8B030D-6E8A-4147-A177-3AD203B41FA5}">
                      <a16:colId xmlns:a16="http://schemas.microsoft.com/office/drawing/2014/main" val="857344853"/>
                    </a:ext>
                  </a:extLst>
                </a:gridCol>
                <a:gridCol w="536566">
                  <a:extLst>
                    <a:ext uri="{9D8B030D-6E8A-4147-A177-3AD203B41FA5}">
                      <a16:colId xmlns:a16="http://schemas.microsoft.com/office/drawing/2014/main" val="2133774834"/>
                    </a:ext>
                  </a:extLst>
                </a:gridCol>
              </a:tblGrid>
              <a:tr h="32973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511307365"/>
                  </a:ext>
                </a:extLst>
              </a:tr>
              <a:tr h="34622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2573050683"/>
                  </a:ext>
                </a:extLst>
              </a:tr>
              <a:tr h="39512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6 458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22 603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1717264148"/>
                  </a:ext>
                </a:extLst>
              </a:tr>
              <a:tr h="39512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3 853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13 648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985392776"/>
                  </a:ext>
                </a:extLst>
              </a:tr>
              <a:tr h="395122">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447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664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-46</a:t>
                      </a:r>
                    </a:p>
                  </a:txBody>
                  <a:tcPr marL="9525" marR="9525" marT="9525" marB="0" anchor="ctr"/>
                </a:tc>
                <a:extLst>
                  <a:ext uri="{0D108BD9-81ED-4DB2-BD59-A6C34878D82A}">
                    <a16:rowId xmlns:a16="http://schemas.microsoft.com/office/drawing/2014/main" val="653708567"/>
                  </a:ext>
                </a:extLst>
              </a:tr>
              <a:tr h="395122">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447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247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637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-22</a:t>
                      </a:r>
                    </a:p>
                  </a:txBody>
                  <a:tcPr marL="9525" marR="9525" marT="9525" marB="0" anchor="ctr"/>
                </a:tc>
                <a:extLst>
                  <a:ext uri="{0D108BD9-81ED-4DB2-BD59-A6C34878D82A}">
                    <a16:rowId xmlns:a16="http://schemas.microsoft.com/office/drawing/2014/main" val="521219802"/>
                  </a:ext>
                </a:extLst>
              </a:tr>
            </a:tbl>
          </a:graphicData>
        </a:graphic>
      </p:graphicFrame>
      <p:graphicFrame>
        <p:nvGraphicFramePr>
          <p:cNvPr id="3" name="Diagram 2">
            <a:extLst>
              <a:ext uri="{FF2B5EF4-FFF2-40B4-BE49-F238E27FC236}">
                <a16:creationId xmlns:a16="http://schemas.microsoft.com/office/drawing/2014/main" id="{6472EF6B-104B-47B4-8849-68187D1055AE}"/>
              </a:ext>
            </a:extLst>
          </p:cNvPr>
          <p:cNvGraphicFramePr>
            <a:graphicFrameLocks/>
          </p:cNvGraphicFramePr>
          <p:nvPr>
            <p:extLst>
              <p:ext uri="{D42A27DB-BD31-4B8C-83A1-F6EECF244321}">
                <p14:modId xmlns:p14="http://schemas.microsoft.com/office/powerpoint/2010/main" val="3985457515"/>
              </p:ext>
            </p:extLst>
          </p:nvPr>
        </p:nvGraphicFramePr>
        <p:xfrm>
          <a:off x="600075" y="1948782"/>
          <a:ext cx="6179277" cy="387259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756989"/>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4317" y="1977519"/>
            <a:ext cx="4667523" cy="1461764"/>
          </a:xfrm>
        </p:spPr>
        <p:txBody>
          <a:bodyPr/>
          <a:lstStyle/>
          <a:p>
            <a:pPr lvl="4"/>
            <a:r>
              <a:rPr lang="sv-SE" sz="1400" dirty="0"/>
              <a:t>Arbetslösheten minskade med nästan </a:t>
            </a:r>
            <a:br>
              <a:rPr lang="sv-SE" sz="1400" dirty="0"/>
            </a:br>
            <a:r>
              <a:rPr lang="sv-SE" sz="1400" dirty="0"/>
              <a:t>1,3 procentenheter i länet under kvartalet.</a:t>
            </a:r>
          </a:p>
          <a:p>
            <a:pPr lvl="4"/>
            <a:r>
              <a:rPr lang="sv-SE" sz="1400" dirty="0"/>
              <a:t>Surahammar kommun stod för länets lägsta arbetslöshet (4,3%). </a:t>
            </a:r>
          </a:p>
          <a:p>
            <a:endParaRPr lang="sv-SE" sz="1800"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72510" y="1251275"/>
            <a:ext cx="4983846"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4" name="Tabell 3">
            <a:extLst>
              <a:ext uri="{FF2B5EF4-FFF2-40B4-BE49-F238E27FC236}">
                <a16:creationId xmlns:a16="http://schemas.microsoft.com/office/drawing/2014/main" id="{01650FC8-A5E0-4E6A-92CD-FC7216A814F2}"/>
              </a:ext>
            </a:extLst>
          </p:cNvPr>
          <p:cNvGraphicFramePr>
            <a:graphicFrameLocks noGrp="1"/>
          </p:cNvGraphicFramePr>
          <p:nvPr>
            <p:extLst>
              <p:ext uri="{D42A27DB-BD31-4B8C-83A1-F6EECF244321}">
                <p14:modId xmlns:p14="http://schemas.microsoft.com/office/powerpoint/2010/main" val="1273804967"/>
              </p:ext>
            </p:extLst>
          </p:nvPr>
        </p:nvGraphicFramePr>
        <p:xfrm>
          <a:off x="6810101" y="3726566"/>
          <a:ext cx="4660267" cy="2153534"/>
        </p:xfrm>
        <a:graphic>
          <a:graphicData uri="http://schemas.openxmlformats.org/drawingml/2006/table">
            <a:tbl>
              <a:tblPr bandRow="1">
                <a:tableStyleId>{2D5ABB26-0587-4C30-8999-92F81FD0307C}</a:tableStyleId>
              </a:tblPr>
              <a:tblGrid>
                <a:gridCol w="1522274">
                  <a:extLst>
                    <a:ext uri="{9D8B030D-6E8A-4147-A177-3AD203B41FA5}">
                      <a16:colId xmlns:a16="http://schemas.microsoft.com/office/drawing/2014/main" val="167700603"/>
                    </a:ext>
                  </a:extLst>
                </a:gridCol>
                <a:gridCol w="676080">
                  <a:extLst>
                    <a:ext uri="{9D8B030D-6E8A-4147-A177-3AD203B41FA5}">
                      <a16:colId xmlns:a16="http://schemas.microsoft.com/office/drawing/2014/main" val="732712714"/>
                    </a:ext>
                  </a:extLst>
                </a:gridCol>
                <a:gridCol w="767008">
                  <a:extLst>
                    <a:ext uri="{9D8B030D-6E8A-4147-A177-3AD203B41FA5}">
                      <a16:colId xmlns:a16="http://schemas.microsoft.com/office/drawing/2014/main" val="2903009341"/>
                    </a:ext>
                  </a:extLst>
                </a:gridCol>
                <a:gridCol w="607214">
                  <a:extLst>
                    <a:ext uri="{9D8B030D-6E8A-4147-A177-3AD203B41FA5}">
                      <a16:colId xmlns:a16="http://schemas.microsoft.com/office/drawing/2014/main" val="3248358379"/>
                    </a:ext>
                  </a:extLst>
                </a:gridCol>
                <a:gridCol w="553950">
                  <a:extLst>
                    <a:ext uri="{9D8B030D-6E8A-4147-A177-3AD203B41FA5}">
                      <a16:colId xmlns:a16="http://schemas.microsoft.com/office/drawing/2014/main" val="256329306"/>
                    </a:ext>
                  </a:extLst>
                </a:gridCol>
                <a:gridCol w="533741">
                  <a:extLst>
                    <a:ext uri="{9D8B030D-6E8A-4147-A177-3AD203B41FA5}">
                      <a16:colId xmlns:a16="http://schemas.microsoft.com/office/drawing/2014/main" val="4035758589"/>
                    </a:ext>
                  </a:extLst>
                </a:gridCol>
              </a:tblGrid>
              <a:tr h="32803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u="none" strike="noStrike" kern="1200">
                          <a:solidFill>
                            <a:schemeClr val="tx1"/>
                          </a:solidFill>
                          <a:effectLst/>
                          <a:latin typeface="+mn-lt"/>
                          <a:ea typeface="+mn-ea"/>
                          <a:cs typeface="+mn-cs"/>
                        </a:rPr>
                        <a:t>Antal</a:t>
                      </a:r>
                    </a:p>
                  </a:txBody>
                  <a:tcPr marL="9525" marR="9525" marT="9525" marB="0" anchor="b"/>
                </a:tc>
                <a:tc>
                  <a:txBody>
                    <a:bodyPr/>
                    <a:lstStyle/>
                    <a:p>
                      <a:pPr algn="ctr" fontAlgn="b"/>
                      <a:r>
                        <a:rPr lang="sv-SE" sz="800" u="none" strike="noStrike" kern="1200">
                          <a:solidFill>
                            <a:schemeClr val="tx1"/>
                          </a:solidFill>
                          <a:effectLst/>
                          <a:latin typeface="+mn-lt"/>
                          <a:ea typeface="+mn-ea"/>
                          <a:cs typeface="+mn-cs"/>
                        </a:rPr>
                        <a:t>Förändring</a:t>
                      </a:r>
                    </a:p>
                  </a:txBody>
                  <a:tcPr marL="9525" marR="9525" marT="9525" marB="0" anchor="b"/>
                </a:tc>
                <a:tc gridSpan="3">
                  <a:txBody>
                    <a:bodyPr/>
                    <a:lstStyle/>
                    <a:p>
                      <a:pPr algn="ctr" fontAlgn="b"/>
                      <a:r>
                        <a:rPr lang="sv-SE" sz="800" u="none" strike="noStrike" kern="1200" dirty="0">
                          <a:solidFill>
                            <a:schemeClr val="tx1"/>
                          </a:solidFill>
                          <a:effectLst/>
                          <a:latin typeface="+mn-lt"/>
                          <a:ea typeface="+mn-ea"/>
                          <a:cs typeface="+mn-cs"/>
                        </a:rPr>
                        <a:t>Arbetslösa i förh. till befolkningen, 15-74 år (%)</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1762946797"/>
                  </a:ext>
                </a:extLst>
              </a:tr>
              <a:tr h="32803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1127908560"/>
                  </a:ext>
                </a:extLst>
              </a:tr>
              <a:tr h="374367">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337 848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-77 780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922288001"/>
                  </a:ext>
                </a:extLst>
              </a:tr>
              <a:tr h="374367">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160 653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-33 995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2112833039"/>
                  </a:ext>
                </a:extLst>
              </a:tr>
              <a:tr h="374367">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10 958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-2 582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5,5</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6,8</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5,9</a:t>
                      </a:r>
                    </a:p>
                  </a:txBody>
                  <a:tcPr marL="9525" marR="9525" marT="9525" marB="0" anchor="ctr"/>
                </a:tc>
                <a:extLst>
                  <a:ext uri="{0D108BD9-81ED-4DB2-BD59-A6C34878D82A}">
                    <a16:rowId xmlns:a16="http://schemas.microsoft.com/office/drawing/2014/main" val="2171270188"/>
                  </a:ext>
                </a:extLst>
              </a:tr>
              <a:tr h="374367">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6 534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-1 493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7,1</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5,9</a:t>
                      </a:r>
                    </a:p>
                  </a:txBody>
                  <a:tcPr marL="9525" marR="9525" marT="9525" marB="0" anchor="ctr"/>
                </a:tc>
                <a:extLst>
                  <a:ext uri="{0D108BD9-81ED-4DB2-BD59-A6C34878D82A}">
                    <a16:rowId xmlns:a16="http://schemas.microsoft.com/office/drawing/2014/main" val="2628132735"/>
                  </a:ext>
                </a:extLst>
              </a:tr>
            </a:tbl>
          </a:graphicData>
        </a:graphic>
      </p:graphicFrame>
      <p:graphicFrame>
        <p:nvGraphicFramePr>
          <p:cNvPr id="3" name="Diagram 2">
            <a:extLst>
              <a:ext uri="{FF2B5EF4-FFF2-40B4-BE49-F238E27FC236}">
                <a16:creationId xmlns:a16="http://schemas.microsoft.com/office/drawing/2014/main" id="{5C6D4C37-EE83-4372-AAD2-EF27A188F3D6}"/>
              </a:ext>
            </a:extLst>
          </p:cNvPr>
          <p:cNvGraphicFramePr>
            <a:graphicFrameLocks/>
          </p:cNvGraphicFramePr>
          <p:nvPr>
            <p:extLst>
              <p:ext uri="{D42A27DB-BD31-4B8C-83A1-F6EECF244321}">
                <p14:modId xmlns:p14="http://schemas.microsoft.com/office/powerpoint/2010/main" val="2620211720"/>
              </p:ext>
            </p:extLst>
          </p:nvPr>
        </p:nvGraphicFramePr>
        <p:xfrm>
          <a:off x="672508" y="1774495"/>
          <a:ext cx="6137591" cy="398249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a:xfrm>
            <a:off x="588364" y="212270"/>
            <a:ext cx="8426449" cy="1113955"/>
          </a:xfrm>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1670172834"/>
              </p:ext>
            </p:extLst>
          </p:nvPr>
        </p:nvGraphicFramePr>
        <p:xfrm>
          <a:off x="1882772" y="1525890"/>
          <a:ext cx="8426449" cy="2225040"/>
        </p:xfrm>
        <a:graphic>
          <a:graphicData uri="http://schemas.openxmlformats.org/drawingml/2006/table">
            <a:tbl>
              <a:tblPr firstRow="1" bandRow="1">
                <a:tableStyleId>{5C22544A-7EE6-4342-B048-85BDC9FD1C3A}</a:tableStyleId>
              </a:tblPr>
              <a:tblGrid>
                <a:gridCol w="2641602">
                  <a:extLst>
                    <a:ext uri="{9D8B030D-6E8A-4147-A177-3AD203B41FA5}">
                      <a16:colId xmlns:a16="http://schemas.microsoft.com/office/drawing/2014/main" val="452260278"/>
                    </a:ext>
                  </a:extLst>
                </a:gridCol>
                <a:gridCol w="192675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100" b="1" dirty="0">
                          <a:solidFill>
                            <a:schemeClr val="bg1"/>
                          </a:solidFill>
                        </a:rPr>
                        <a:t>Västmanlands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11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100" b="0" i="0" u="none" strike="noStrike">
                          <a:solidFill>
                            <a:srgbClr val="000000"/>
                          </a:solidFill>
                          <a:effectLst/>
                          <a:latin typeface="Futura Std Book" panose="020B0502020204020303"/>
                        </a:rPr>
                        <a:t>3 724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100" b="0" i="0" u="none" strike="noStrike">
                          <a:solidFill>
                            <a:srgbClr val="000000"/>
                          </a:solidFill>
                          <a:effectLst/>
                          <a:latin typeface="Futura Std Book" panose="020B0502020204020303"/>
                        </a:rPr>
                        <a:t>-1 402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100" b="0" i="0" u="none" strike="noStrike">
                          <a:solidFill>
                            <a:srgbClr val="000000"/>
                          </a:solidFill>
                          <a:effectLst/>
                          <a:latin typeface="Futura Std Book" panose="020B0502020204020303"/>
                        </a:rPr>
                        <a:t>-27,4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100" b="0" i="0" u="none" strike="noStrike">
                          <a:solidFill>
                            <a:srgbClr val="000000"/>
                          </a:solidFill>
                          <a:effectLst/>
                          <a:latin typeface="Futura Std Book" panose="020B0502020204020303"/>
                        </a:rPr>
                        <a:t>-32,6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1100" dirty="0"/>
                        <a:t>varav långtidsarbetslösa</a:t>
                      </a:r>
                    </a:p>
                  </a:txBody>
                  <a:tcPr>
                    <a:lnL w="12700" cmpd="sng">
                      <a:noFill/>
                    </a:lnL>
                  </a:tcPr>
                </a:tc>
                <a:tc>
                  <a:txBody>
                    <a:bodyPr/>
                    <a:lstStyle/>
                    <a:p>
                      <a:pPr algn="ctr" fontAlgn="ctr"/>
                      <a:r>
                        <a:rPr lang="sv-SE" sz="1100" b="0" i="0" u="none" strike="noStrike">
                          <a:solidFill>
                            <a:srgbClr val="000000"/>
                          </a:solidFill>
                          <a:effectLst/>
                          <a:latin typeface="Futura Std Book" panose="020B0502020204020303"/>
                        </a:rPr>
                        <a:t>1 053</a:t>
                      </a:r>
                    </a:p>
                  </a:txBody>
                  <a:tcPr marL="9525" marR="9525" marT="9525" marB="0" anchor="ctr"/>
                </a:tc>
                <a:tc>
                  <a:txBody>
                    <a:bodyPr/>
                    <a:lstStyle/>
                    <a:p>
                      <a:pPr algn="ctr" fontAlgn="ctr"/>
                      <a:r>
                        <a:rPr lang="sv-SE" sz="1100" b="0" i="0" u="none" strike="noStrike">
                          <a:solidFill>
                            <a:srgbClr val="000000"/>
                          </a:solidFill>
                          <a:effectLst/>
                          <a:latin typeface="Futura Std Book" panose="020B0502020204020303"/>
                        </a:rPr>
                        <a:t>-1 077</a:t>
                      </a:r>
                    </a:p>
                  </a:txBody>
                  <a:tcPr marL="9525" marR="9525" marT="9525" marB="0" anchor="ctr"/>
                </a:tc>
                <a:tc>
                  <a:txBody>
                    <a:bodyPr/>
                    <a:lstStyle/>
                    <a:p>
                      <a:pPr algn="ctr" fontAlgn="ctr"/>
                      <a:r>
                        <a:rPr lang="sv-SE" sz="1100" b="0" i="0" u="none" strike="noStrike">
                          <a:solidFill>
                            <a:srgbClr val="000000"/>
                          </a:solidFill>
                          <a:effectLst/>
                          <a:latin typeface="Futura Std Book" panose="020B0502020204020303"/>
                        </a:rPr>
                        <a:t>-50,6</a:t>
                      </a:r>
                    </a:p>
                  </a:txBody>
                  <a:tcPr marL="9525" marR="9525" marT="9525" marB="0" anchor="ctr"/>
                </a:tc>
                <a:tc>
                  <a:txBody>
                    <a:bodyPr/>
                    <a:lstStyle/>
                    <a:p>
                      <a:pPr algn="ctr" fontAlgn="ctr"/>
                      <a:r>
                        <a:rPr lang="sv-SE" sz="1100" b="0" i="0" u="none" strike="noStrike">
                          <a:solidFill>
                            <a:srgbClr val="000000"/>
                          </a:solidFill>
                          <a:effectLst/>
                          <a:latin typeface="Futura Std Book" panose="020B0502020204020303"/>
                        </a:rPr>
                        <a:t>-41,1</a:t>
                      </a:r>
                    </a:p>
                  </a:txBody>
                  <a:tcPr marL="9525" marR="9525" marT="9525" marB="0" anchor="ctr"/>
                </a:tc>
                <a:extLst>
                  <a:ext uri="{0D108BD9-81ED-4DB2-BD59-A6C34878D82A}">
                    <a16:rowId xmlns:a16="http://schemas.microsoft.com/office/drawing/2014/main" val="29336083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1100" dirty="0"/>
                        <a:t>varav ungdomsarbetslösa</a:t>
                      </a:r>
                    </a:p>
                  </a:txBody>
                  <a:tcPr>
                    <a:lnL w="12700" cmpd="sng">
                      <a:noFill/>
                    </a:lnL>
                  </a:tcPr>
                </a:tc>
                <a:tc>
                  <a:txBody>
                    <a:bodyPr/>
                    <a:lstStyle/>
                    <a:p>
                      <a:pPr algn="ctr" fontAlgn="ctr"/>
                      <a:r>
                        <a:rPr lang="sv-SE" sz="1100" b="0" i="0" u="none" strike="noStrike">
                          <a:solidFill>
                            <a:srgbClr val="000000"/>
                          </a:solidFill>
                          <a:effectLst/>
                          <a:latin typeface="Futura Std Book" panose="020B0502020204020303"/>
                        </a:rPr>
                        <a:t>425</a:t>
                      </a:r>
                    </a:p>
                  </a:txBody>
                  <a:tcPr marL="9525" marR="9525" marT="9525" marB="0" anchor="ctr"/>
                </a:tc>
                <a:tc>
                  <a:txBody>
                    <a:bodyPr/>
                    <a:lstStyle/>
                    <a:p>
                      <a:pPr algn="ctr" fontAlgn="ctr"/>
                      <a:r>
                        <a:rPr lang="sv-SE" sz="1100" b="0" i="0" u="none" strike="noStrike">
                          <a:solidFill>
                            <a:srgbClr val="000000"/>
                          </a:solidFill>
                          <a:effectLst/>
                          <a:latin typeface="Futura Std Book" panose="020B0502020204020303"/>
                        </a:rPr>
                        <a:t>-174</a:t>
                      </a:r>
                    </a:p>
                  </a:txBody>
                  <a:tcPr marL="9525" marR="9525" marT="9525" marB="0" anchor="ctr"/>
                </a:tc>
                <a:tc>
                  <a:txBody>
                    <a:bodyPr/>
                    <a:lstStyle/>
                    <a:p>
                      <a:pPr algn="ctr" fontAlgn="ctr"/>
                      <a:r>
                        <a:rPr lang="sv-SE" sz="1100" b="0" i="0" u="none" strike="noStrike">
                          <a:solidFill>
                            <a:srgbClr val="000000"/>
                          </a:solidFill>
                          <a:effectLst/>
                          <a:latin typeface="Futura Std Book" panose="020B0502020204020303"/>
                        </a:rPr>
                        <a:t>-29,0</a:t>
                      </a:r>
                    </a:p>
                  </a:txBody>
                  <a:tcPr marL="9525" marR="9525" marT="9525" marB="0" anchor="ctr"/>
                </a:tc>
                <a:tc>
                  <a:txBody>
                    <a:bodyPr/>
                    <a:lstStyle/>
                    <a:p>
                      <a:pPr algn="ctr" fontAlgn="ctr"/>
                      <a:r>
                        <a:rPr lang="sv-SE" sz="1100" b="0" i="0" u="none" strike="noStrike">
                          <a:solidFill>
                            <a:srgbClr val="000000"/>
                          </a:solidFill>
                          <a:effectLst/>
                          <a:latin typeface="Futura Std Book" panose="020B0502020204020303"/>
                        </a:rPr>
                        <a:t>-40,2</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dirty="0"/>
                        <a:t>Aktivitetsstöd</a:t>
                      </a:r>
                    </a:p>
                  </a:txBody>
                  <a:tcPr>
                    <a:lnL w="12700" cmpd="sng">
                      <a:noFill/>
                    </a:lnL>
                  </a:tcPr>
                </a:tc>
                <a:tc>
                  <a:txBody>
                    <a:bodyPr/>
                    <a:lstStyle/>
                    <a:p>
                      <a:pPr algn="ctr" fontAlgn="ctr"/>
                      <a:r>
                        <a:rPr lang="sv-SE" sz="1100" b="0" i="0" u="none" strike="noStrike">
                          <a:solidFill>
                            <a:srgbClr val="000000"/>
                          </a:solidFill>
                          <a:effectLst/>
                          <a:latin typeface="Futura Std Book" panose="020B0502020204020303"/>
                        </a:rPr>
                        <a:t>7 234</a:t>
                      </a:r>
                    </a:p>
                  </a:txBody>
                  <a:tcPr marL="9525" marR="9525" marT="9525" marB="0" anchor="ctr"/>
                </a:tc>
                <a:tc>
                  <a:txBody>
                    <a:bodyPr/>
                    <a:lstStyle/>
                    <a:p>
                      <a:pPr algn="ctr" fontAlgn="ctr"/>
                      <a:r>
                        <a:rPr lang="sv-SE" sz="1100" b="0" i="0" u="none" strike="noStrike">
                          <a:solidFill>
                            <a:srgbClr val="000000"/>
                          </a:solidFill>
                          <a:effectLst/>
                          <a:latin typeface="Futura Std Book" panose="020B0502020204020303"/>
                        </a:rPr>
                        <a:t>-1 180</a:t>
                      </a:r>
                    </a:p>
                  </a:txBody>
                  <a:tcPr marL="9525" marR="9525" marT="9525" marB="0" anchor="ctr"/>
                </a:tc>
                <a:tc>
                  <a:txBody>
                    <a:bodyPr/>
                    <a:lstStyle/>
                    <a:p>
                      <a:pPr algn="ctr" fontAlgn="ctr"/>
                      <a:r>
                        <a:rPr lang="sv-SE" sz="1100" b="0" i="0" u="none" strike="noStrike">
                          <a:solidFill>
                            <a:srgbClr val="000000"/>
                          </a:solidFill>
                          <a:effectLst/>
                          <a:latin typeface="Futura Std Book" panose="020B0502020204020303"/>
                        </a:rPr>
                        <a:t>-14,0</a:t>
                      </a:r>
                    </a:p>
                  </a:txBody>
                  <a:tcPr marL="9525" marR="9525" marT="9525" marB="0" anchor="ctr"/>
                </a:tc>
                <a:tc>
                  <a:txBody>
                    <a:bodyPr/>
                    <a:lstStyle/>
                    <a:p>
                      <a:pPr algn="ctr" fontAlgn="ctr"/>
                      <a:r>
                        <a:rPr lang="sv-SE" sz="1100" b="0" i="0" u="none" strike="noStrike">
                          <a:solidFill>
                            <a:srgbClr val="000000"/>
                          </a:solidFill>
                          <a:effectLst/>
                          <a:latin typeface="Futura Std Book" panose="020B0502020204020303"/>
                        </a:rPr>
                        <a:t>19,6</a:t>
                      </a:r>
                    </a:p>
                  </a:txBody>
                  <a:tcPr marL="9525" marR="9525" marT="9525" marB="0" anchor="ctr"/>
                </a:tc>
                <a:extLst>
                  <a:ext uri="{0D108BD9-81ED-4DB2-BD59-A6C34878D82A}">
                    <a16:rowId xmlns:a16="http://schemas.microsoft.com/office/drawing/2014/main" val="194798639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1100" dirty="0"/>
                        <a:t>varav ungdomsarbetslösa med aktivitetsstöd</a:t>
                      </a:r>
                    </a:p>
                  </a:txBody>
                  <a:tcPr>
                    <a:lnL w="12700" cmpd="sng">
                      <a:noFill/>
                    </a:lnL>
                  </a:tcPr>
                </a:tc>
                <a:tc>
                  <a:txBody>
                    <a:bodyPr/>
                    <a:lstStyle/>
                    <a:p>
                      <a:pPr algn="ctr" fontAlgn="ctr"/>
                      <a:r>
                        <a:rPr lang="sv-SE" sz="1100" b="0" i="0" u="none" strike="noStrike">
                          <a:solidFill>
                            <a:srgbClr val="000000"/>
                          </a:solidFill>
                          <a:effectLst/>
                          <a:latin typeface="Futura Std Book" panose="020B0502020204020303"/>
                        </a:rPr>
                        <a:t>941</a:t>
                      </a:r>
                    </a:p>
                  </a:txBody>
                  <a:tcPr marL="9525" marR="9525" marT="9525" marB="0" anchor="ctr"/>
                </a:tc>
                <a:tc>
                  <a:txBody>
                    <a:bodyPr/>
                    <a:lstStyle/>
                    <a:p>
                      <a:pPr algn="ctr" fontAlgn="ctr"/>
                      <a:r>
                        <a:rPr lang="sv-SE" sz="1100" b="0" i="0" u="none" strike="noStrike">
                          <a:solidFill>
                            <a:srgbClr val="000000"/>
                          </a:solidFill>
                          <a:effectLst/>
                          <a:latin typeface="Futura Std Book" panose="020B0502020204020303"/>
                        </a:rPr>
                        <a:t>-347</a:t>
                      </a:r>
                    </a:p>
                  </a:txBody>
                  <a:tcPr marL="9525" marR="9525" marT="9525" marB="0" anchor="ctr"/>
                </a:tc>
                <a:tc>
                  <a:txBody>
                    <a:bodyPr/>
                    <a:lstStyle/>
                    <a:p>
                      <a:pPr algn="ctr" fontAlgn="ctr"/>
                      <a:r>
                        <a:rPr lang="sv-SE" sz="1100" b="0" i="0" u="none" strike="noStrike">
                          <a:solidFill>
                            <a:srgbClr val="000000"/>
                          </a:solidFill>
                          <a:effectLst/>
                          <a:latin typeface="Futura Std Book" panose="020B0502020204020303"/>
                        </a:rPr>
                        <a:t>-26,9</a:t>
                      </a:r>
                    </a:p>
                  </a:txBody>
                  <a:tcPr marL="9525" marR="9525" marT="9525" marB="0" anchor="ctr"/>
                </a:tc>
                <a:tc>
                  <a:txBody>
                    <a:bodyPr/>
                    <a:lstStyle/>
                    <a:p>
                      <a:pPr algn="ctr" fontAlgn="ctr"/>
                      <a:r>
                        <a:rPr lang="sv-SE" sz="1100" b="0" i="0" u="none" strike="noStrike" dirty="0">
                          <a:solidFill>
                            <a:srgbClr val="000000"/>
                          </a:solidFill>
                          <a:effectLst/>
                          <a:latin typeface="Futura Std Book" panose="020B0502020204020303"/>
                        </a:rPr>
                        <a:t>-14,2</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dirty="0"/>
                        <a:t>Totalt antal arbetslösa</a:t>
                      </a:r>
                    </a:p>
                  </a:txBody>
                  <a:tcPr>
                    <a:lnL w="12700" cmpd="sng">
                      <a:noFill/>
                    </a:lnL>
                  </a:tcPr>
                </a:tc>
                <a:tc>
                  <a:txBody>
                    <a:bodyPr/>
                    <a:lstStyle/>
                    <a:p>
                      <a:pPr algn="ctr" fontAlgn="ctr"/>
                      <a:r>
                        <a:rPr lang="sv-SE" sz="1100" b="1" i="0" u="none" strike="noStrike">
                          <a:solidFill>
                            <a:srgbClr val="000000"/>
                          </a:solidFill>
                          <a:effectLst/>
                          <a:latin typeface="Futura Std Book" panose="020B0502020204020303"/>
                        </a:rPr>
                        <a:t>10 958</a:t>
                      </a:r>
                    </a:p>
                  </a:txBody>
                  <a:tcPr marL="9525" marR="9525" marT="9525" marB="0" anchor="ctr"/>
                </a:tc>
                <a:tc>
                  <a:txBody>
                    <a:bodyPr/>
                    <a:lstStyle/>
                    <a:p>
                      <a:pPr algn="ctr" fontAlgn="ctr"/>
                      <a:r>
                        <a:rPr lang="sv-SE" sz="1100" b="1" i="0" u="none" strike="noStrike">
                          <a:solidFill>
                            <a:srgbClr val="000000"/>
                          </a:solidFill>
                          <a:effectLst/>
                          <a:latin typeface="Futura Std Book" panose="020B0502020204020303"/>
                        </a:rPr>
                        <a:t>-2 582</a:t>
                      </a:r>
                    </a:p>
                  </a:txBody>
                  <a:tcPr marL="9525" marR="9525" marT="9525" marB="0" anchor="ctr"/>
                </a:tc>
                <a:tc>
                  <a:txBody>
                    <a:bodyPr/>
                    <a:lstStyle/>
                    <a:p>
                      <a:pPr algn="ctr" fontAlgn="ctr"/>
                      <a:r>
                        <a:rPr lang="sv-SE" sz="1100" b="1" i="0" u="none" strike="noStrike">
                          <a:solidFill>
                            <a:srgbClr val="000000"/>
                          </a:solidFill>
                          <a:effectLst/>
                          <a:latin typeface="Futura Std Book" panose="020B0502020204020303"/>
                        </a:rPr>
                        <a:t>-19,1</a:t>
                      </a:r>
                    </a:p>
                  </a:txBody>
                  <a:tcPr marL="9525" marR="9525" marT="9525" marB="0" anchor="ctr"/>
                </a:tc>
                <a:tc>
                  <a:txBody>
                    <a:bodyPr/>
                    <a:lstStyle/>
                    <a:p>
                      <a:pPr algn="ctr" fontAlgn="ctr"/>
                      <a:r>
                        <a:rPr lang="sv-SE" sz="1100" b="1" i="0" u="none" strike="noStrike" dirty="0">
                          <a:solidFill>
                            <a:srgbClr val="000000"/>
                          </a:solidFill>
                          <a:effectLst/>
                          <a:latin typeface="Futura Std Book" panose="020B0502020204020303"/>
                        </a:rPr>
                        <a:t>-5,3</a:t>
                      </a:r>
                    </a:p>
                  </a:txBody>
                  <a:tcPr marL="9525" marR="9525" marT="9525" marB="0" anchor="ctr"/>
                </a:tc>
                <a:extLst>
                  <a:ext uri="{0D108BD9-81ED-4DB2-BD59-A6C34878D82A}">
                    <a16:rowId xmlns:a16="http://schemas.microsoft.com/office/drawing/2014/main" val="3944598109"/>
                  </a:ext>
                </a:extLst>
              </a:tr>
            </a:tbl>
          </a:graphicData>
        </a:graphic>
      </p:graphicFrame>
      <p:graphicFrame>
        <p:nvGraphicFramePr>
          <p:cNvPr id="7" name="Tabell 6">
            <a:extLst>
              <a:ext uri="{FF2B5EF4-FFF2-40B4-BE49-F238E27FC236}">
                <a16:creationId xmlns:a16="http://schemas.microsoft.com/office/drawing/2014/main" id="{3DEF7B02-E472-4D34-8BE5-CE628D619CD4}"/>
              </a:ext>
            </a:extLst>
          </p:cNvPr>
          <p:cNvGraphicFramePr>
            <a:graphicFrameLocks noGrp="1"/>
          </p:cNvGraphicFramePr>
          <p:nvPr>
            <p:extLst>
              <p:ext uri="{D42A27DB-BD31-4B8C-83A1-F6EECF244321}">
                <p14:modId xmlns:p14="http://schemas.microsoft.com/office/powerpoint/2010/main" val="907903233"/>
              </p:ext>
            </p:extLst>
          </p:nvPr>
        </p:nvGraphicFramePr>
        <p:xfrm>
          <a:off x="1882772" y="3950595"/>
          <a:ext cx="8426449" cy="2225040"/>
        </p:xfrm>
        <a:graphic>
          <a:graphicData uri="http://schemas.openxmlformats.org/drawingml/2006/table">
            <a:tbl>
              <a:tblPr firstRow="1" bandRow="1">
                <a:tableStyleId>{5C22544A-7EE6-4342-B048-85BDC9FD1C3A}</a:tableStyleId>
              </a:tblPr>
              <a:tblGrid>
                <a:gridCol w="2660651">
                  <a:extLst>
                    <a:ext uri="{9D8B030D-6E8A-4147-A177-3AD203B41FA5}">
                      <a16:colId xmlns:a16="http://schemas.microsoft.com/office/drawing/2014/main" val="3172541576"/>
                    </a:ext>
                  </a:extLst>
                </a:gridCol>
                <a:gridCol w="1924487">
                  <a:extLst>
                    <a:ext uri="{9D8B030D-6E8A-4147-A177-3AD203B41FA5}">
                      <a16:colId xmlns:a16="http://schemas.microsoft.com/office/drawing/2014/main" val="3972448174"/>
                    </a:ext>
                  </a:extLst>
                </a:gridCol>
                <a:gridCol w="1644562">
                  <a:extLst>
                    <a:ext uri="{9D8B030D-6E8A-4147-A177-3AD203B41FA5}">
                      <a16:colId xmlns:a16="http://schemas.microsoft.com/office/drawing/2014/main" val="2242548848"/>
                    </a:ext>
                  </a:extLst>
                </a:gridCol>
                <a:gridCol w="1126252">
                  <a:extLst>
                    <a:ext uri="{9D8B030D-6E8A-4147-A177-3AD203B41FA5}">
                      <a16:colId xmlns:a16="http://schemas.microsoft.com/office/drawing/2014/main" val="2240687997"/>
                    </a:ext>
                  </a:extLst>
                </a:gridCol>
                <a:gridCol w="1070497">
                  <a:extLst>
                    <a:ext uri="{9D8B030D-6E8A-4147-A177-3AD203B41FA5}">
                      <a16:colId xmlns:a16="http://schemas.microsoft.com/office/drawing/2014/main" val="3419690974"/>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10717706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Västerås kommun</a:t>
                      </a:r>
                      <a:endParaRPr lang="sv-SE" sz="1100" b="1"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720555006"/>
                  </a:ext>
                </a:extLst>
              </a:tr>
              <a:tr h="0">
                <a:tc>
                  <a:txBody>
                    <a:bodyPr/>
                    <a:lstStyle/>
                    <a:p>
                      <a:pPr algn="l" fontAlgn="t">
                        <a:spcAft>
                          <a:spcPts val="500"/>
                        </a:spcAft>
                      </a:pPr>
                      <a:r>
                        <a:rPr lang="sv-SE" sz="11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100" b="0" i="0" u="none" strike="noStrike">
                          <a:solidFill>
                            <a:srgbClr val="000000"/>
                          </a:solidFill>
                          <a:effectLst/>
                          <a:latin typeface="Futura Std Book" panose="020B0502020204020303"/>
                        </a:rPr>
                        <a:t>2 236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100" b="0" i="0" u="none" strike="noStrike">
                          <a:solidFill>
                            <a:srgbClr val="000000"/>
                          </a:solidFill>
                          <a:effectLst/>
                          <a:latin typeface="Futura Std Book" panose="020B0502020204020303"/>
                        </a:rPr>
                        <a:t>-861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100" b="0" i="0" u="none" strike="noStrike">
                          <a:solidFill>
                            <a:srgbClr val="000000"/>
                          </a:solidFill>
                          <a:effectLst/>
                          <a:latin typeface="Futura Std Book" panose="020B0502020204020303"/>
                        </a:rPr>
                        <a:t>-27,8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100" b="0" i="0" u="none" strike="noStrike">
                          <a:solidFill>
                            <a:srgbClr val="000000"/>
                          </a:solidFill>
                          <a:effectLst/>
                          <a:latin typeface="Futura Std Book" panose="020B0502020204020303"/>
                        </a:rPr>
                        <a:t>-36,4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261196803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1100" dirty="0"/>
                        <a:t>varav långtidsarbetslösa</a:t>
                      </a:r>
                    </a:p>
                  </a:txBody>
                  <a:tcPr>
                    <a:lnL w="12700" cmpd="sng">
                      <a:noFill/>
                    </a:lnL>
                  </a:tcPr>
                </a:tc>
                <a:tc>
                  <a:txBody>
                    <a:bodyPr/>
                    <a:lstStyle/>
                    <a:p>
                      <a:pPr algn="ctr" fontAlgn="ctr"/>
                      <a:r>
                        <a:rPr lang="sv-SE" sz="1100" b="0" i="0" u="none" strike="noStrike">
                          <a:solidFill>
                            <a:srgbClr val="000000"/>
                          </a:solidFill>
                          <a:effectLst/>
                          <a:latin typeface="Futura Std Book" panose="020B0502020204020303"/>
                        </a:rPr>
                        <a:t>617</a:t>
                      </a:r>
                    </a:p>
                  </a:txBody>
                  <a:tcPr marL="9525" marR="9525" marT="9525" marB="0" anchor="ctr"/>
                </a:tc>
                <a:tc>
                  <a:txBody>
                    <a:bodyPr/>
                    <a:lstStyle/>
                    <a:p>
                      <a:pPr algn="ctr" fontAlgn="ctr"/>
                      <a:r>
                        <a:rPr lang="sv-SE" sz="1100" b="0" i="0" u="none" strike="noStrike">
                          <a:solidFill>
                            <a:srgbClr val="000000"/>
                          </a:solidFill>
                          <a:effectLst/>
                          <a:latin typeface="Futura Std Book" panose="020B0502020204020303"/>
                        </a:rPr>
                        <a:t>-734</a:t>
                      </a:r>
                    </a:p>
                  </a:txBody>
                  <a:tcPr marL="9525" marR="9525" marT="9525" marB="0" anchor="ctr"/>
                </a:tc>
                <a:tc>
                  <a:txBody>
                    <a:bodyPr/>
                    <a:lstStyle/>
                    <a:p>
                      <a:pPr algn="ctr" fontAlgn="ctr"/>
                      <a:r>
                        <a:rPr lang="sv-SE" sz="1100" b="0" i="0" u="none" strike="noStrike">
                          <a:solidFill>
                            <a:srgbClr val="000000"/>
                          </a:solidFill>
                          <a:effectLst/>
                          <a:latin typeface="Futura Std Book" panose="020B0502020204020303"/>
                        </a:rPr>
                        <a:t>-54,3</a:t>
                      </a:r>
                    </a:p>
                  </a:txBody>
                  <a:tcPr marL="9525" marR="9525" marT="9525" marB="0" anchor="ctr"/>
                </a:tc>
                <a:tc>
                  <a:txBody>
                    <a:bodyPr/>
                    <a:lstStyle/>
                    <a:p>
                      <a:pPr algn="ctr" fontAlgn="ctr"/>
                      <a:r>
                        <a:rPr lang="sv-SE" sz="1100" b="0" i="0" u="none" strike="noStrike">
                          <a:solidFill>
                            <a:srgbClr val="000000"/>
                          </a:solidFill>
                          <a:effectLst/>
                          <a:latin typeface="Futura Std Book" panose="020B0502020204020303"/>
                        </a:rPr>
                        <a:t>-49,3</a:t>
                      </a:r>
                    </a:p>
                  </a:txBody>
                  <a:tcPr marL="9525" marR="9525" marT="9525" marB="0" anchor="ctr"/>
                </a:tc>
                <a:extLst>
                  <a:ext uri="{0D108BD9-81ED-4DB2-BD59-A6C34878D82A}">
                    <a16:rowId xmlns:a16="http://schemas.microsoft.com/office/drawing/2014/main" val="3918243475"/>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1100" dirty="0"/>
                        <a:t>varav ungdomsarbetslösa</a:t>
                      </a:r>
                    </a:p>
                  </a:txBody>
                  <a:tcPr>
                    <a:lnL w="12700" cmpd="sng">
                      <a:noFill/>
                    </a:lnL>
                  </a:tcPr>
                </a:tc>
                <a:tc>
                  <a:txBody>
                    <a:bodyPr/>
                    <a:lstStyle/>
                    <a:p>
                      <a:pPr algn="ctr" fontAlgn="ctr"/>
                      <a:r>
                        <a:rPr lang="sv-SE" sz="1100" b="0" i="0" u="none" strike="noStrike">
                          <a:solidFill>
                            <a:srgbClr val="000000"/>
                          </a:solidFill>
                          <a:effectLst/>
                          <a:latin typeface="Futura Std Book" panose="020B0502020204020303"/>
                        </a:rPr>
                        <a:t>243</a:t>
                      </a:r>
                    </a:p>
                  </a:txBody>
                  <a:tcPr marL="9525" marR="9525" marT="9525" marB="0" anchor="ctr"/>
                </a:tc>
                <a:tc>
                  <a:txBody>
                    <a:bodyPr/>
                    <a:lstStyle/>
                    <a:p>
                      <a:pPr algn="ctr" fontAlgn="ctr"/>
                      <a:r>
                        <a:rPr lang="sv-SE" sz="1100" b="0" i="0" u="none" strike="noStrike">
                          <a:solidFill>
                            <a:srgbClr val="000000"/>
                          </a:solidFill>
                          <a:effectLst/>
                          <a:latin typeface="Futura Std Book" panose="020B0502020204020303"/>
                        </a:rPr>
                        <a:t>-97</a:t>
                      </a:r>
                    </a:p>
                  </a:txBody>
                  <a:tcPr marL="9525" marR="9525" marT="9525" marB="0" anchor="ctr"/>
                </a:tc>
                <a:tc>
                  <a:txBody>
                    <a:bodyPr/>
                    <a:lstStyle/>
                    <a:p>
                      <a:pPr algn="ctr" fontAlgn="ctr"/>
                      <a:r>
                        <a:rPr lang="sv-SE" sz="1100" b="0" i="0" u="none" strike="noStrike">
                          <a:solidFill>
                            <a:srgbClr val="000000"/>
                          </a:solidFill>
                          <a:effectLst/>
                          <a:latin typeface="Futura Std Book" panose="020B0502020204020303"/>
                        </a:rPr>
                        <a:t>-28,6</a:t>
                      </a:r>
                    </a:p>
                  </a:txBody>
                  <a:tcPr marL="9525" marR="9525" marT="9525" marB="0" anchor="ctr"/>
                </a:tc>
                <a:tc>
                  <a:txBody>
                    <a:bodyPr/>
                    <a:lstStyle/>
                    <a:p>
                      <a:pPr algn="ctr" fontAlgn="ctr"/>
                      <a:r>
                        <a:rPr lang="sv-SE" sz="1100" b="0" i="0" u="none" strike="noStrike">
                          <a:solidFill>
                            <a:srgbClr val="000000"/>
                          </a:solidFill>
                          <a:effectLst/>
                          <a:latin typeface="Futura Std Book" panose="020B0502020204020303"/>
                        </a:rPr>
                        <a:t>-45,8</a:t>
                      </a:r>
                    </a:p>
                  </a:txBody>
                  <a:tcPr marL="9525" marR="9525" marT="9525" marB="0" anchor="ctr"/>
                </a:tc>
                <a:extLst>
                  <a:ext uri="{0D108BD9-81ED-4DB2-BD59-A6C34878D82A}">
                    <a16:rowId xmlns:a16="http://schemas.microsoft.com/office/drawing/2014/main" val="123791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dirty="0"/>
                        <a:t>Aktivitetsstöd</a:t>
                      </a:r>
                    </a:p>
                  </a:txBody>
                  <a:tcPr>
                    <a:lnL w="12700" cmpd="sng">
                      <a:noFill/>
                    </a:lnL>
                  </a:tcPr>
                </a:tc>
                <a:tc>
                  <a:txBody>
                    <a:bodyPr/>
                    <a:lstStyle/>
                    <a:p>
                      <a:pPr algn="ctr" fontAlgn="ctr"/>
                      <a:r>
                        <a:rPr lang="sv-SE" sz="1100" b="0" i="0" u="none" strike="noStrike">
                          <a:solidFill>
                            <a:srgbClr val="000000"/>
                          </a:solidFill>
                          <a:effectLst/>
                          <a:latin typeface="Futura Std Book" panose="020B0502020204020303"/>
                        </a:rPr>
                        <a:t>4 299</a:t>
                      </a:r>
                    </a:p>
                  </a:txBody>
                  <a:tcPr marL="9525" marR="9525" marT="9525" marB="0" anchor="ctr"/>
                </a:tc>
                <a:tc>
                  <a:txBody>
                    <a:bodyPr/>
                    <a:lstStyle/>
                    <a:p>
                      <a:pPr algn="ctr" fontAlgn="ctr"/>
                      <a:r>
                        <a:rPr lang="sv-SE" sz="1100" b="0" i="0" u="none" strike="noStrike">
                          <a:solidFill>
                            <a:srgbClr val="000000"/>
                          </a:solidFill>
                          <a:effectLst/>
                          <a:latin typeface="Futura Std Book" panose="020B0502020204020303"/>
                        </a:rPr>
                        <a:t>-632</a:t>
                      </a:r>
                    </a:p>
                  </a:txBody>
                  <a:tcPr marL="9525" marR="9525" marT="9525" marB="0" anchor="ctr"/>
                </a:tc>
                <a:tc>
                  <a:txBody>
                    <a:bodyPr/>
                    <a:lstStyle/>
                    <a:p>
                      <a:pPr algn="ctr" fontAlgn="ctr"/>
                      <a:r>
                        <a:rPr lang="sv-SE" sz="1100" b="0" i="0" u="none" strike="noStrike">
                          <a:solidFill>
                            <a:srgbClr val="000000"/>
                          </a:solidFill>
                          <a:effectLst/>
                          <a:latin typeface="Futura Std Book" panose="020B0502020204020303"/>
                        </a:rPr>
                        <a:t>-12,8</a:t>
                      </a:r>
                    </a:p>
                  </a:txBody>
                  <a:tcPr marL="9525" marR="9525" marT="9525" marB="0" anchor="ctr"/>
                </a:tc>
                <a:tc>
                  <a:txBody>
                    <a:bodyPr/>
                    <a:lstStyle/>
                    <a:p>
                      <a:pPr algn="ctr" fontAlgn="ctr"/>
                      <a:r>
                        <a:rPr lang="sv-SE" sz="1100" b="0" i="0" u="none" strike="noStrike">
                          <a:solidFill>
                            <a:srgbClr val="000000"/>
                          </a:solidFill>
                          <a:effectLst/>
                          <a:latin typeface="Futura Std Book" panose="020B0502020204020303"/>
                        </a:rPr>
                        <a:t>44,5</a:t>
                      </a:r>
                    </a:p>
                  </a:txBody>
                  <a:tcPr marL="9525" marR="9525" marT="9525" marB="0" anchor="ctr"/>
                </a:tc>
                <a:extLst>
                  <a:ext uri="{0D108BD9-81ED-4DB2-BD59-A6C34878D82A}">
                    <a16:rowId xmlns:a16="http://schemas.microsoft.com/office/drawing/2014/main" val="242344972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1100" dirty="0"/>
                        <a:t>varav ungdomsarbetslösa med aktivitetsstöd</a:t>
                      </a:r>
                    </a:p>
                  </a:txBody>
                  <a:tcPr>
                    <a:lnL w="12700" cmpd="sng">
                      <a:noFill/>
                    </a:lnL>
                  </a:tcPr>
                </a:tc>
                <a:tc>
                  <a:txBody>
                    <a:bodyPr/>
                    <a:lstStyle/>
                    <a:p>
                      <a:pPr algn="ctr" fontAlgn="ctr"/>
                      <a:r>
                        <a:rPr lang="sv-SE" sz="1100" b="0" i="0" u="none" strike="noStrike">
                          <a:solidFill>
                            <a:srgbClr val="000000"/>
                          </a:solidFill>
                          <a:effectLst/>
                          <a:latin typeface="Futura Std Book" panose="020B0502020204020303"/>
                        </a:rPr>
                        <a:t>539</a:t>
                      </a:r>
                    </a:p>
                  </a:txBody>
                  <a:tcPr marL="9525" marR="9525" marT="9525" marB="0" anchor="ctr"/>
                </a:tc>
                <a:tc>
                  <a:txBody>
                    <a:bodyPr/>
                    <a:lstStyle/>
                    <a:p>
                      <a:pPr algn="ctr" fontAlgn="ctr"/>
                      <a:r>
                        <a:rPr lang="sv-SE" sz="1100" b="0" i="0" u="none" strike="noStrike" dirty="0">
                          <a:solidFill>
                            <a:srgbClr val="000000"/>
                          </a:solidFill>
                          <a:effectLst/>
                          <a:latin typeface="Futura Std Book" panose="020B0502020204020303"/>
                        </a:rPr>
                        <a:t>-201</a:t>
                      </a:r>
                    </a:p>
                  </a:txBody>
                  <a:tcPr marL="9525" marR="9525" marT="9525" marB="0" anchor="ctr"/>
                </a:tc>
                <a:tc>
                  <a:txBody>
                    <a:bodyPr/>
                    <a:lstStyle/>
                    <a:p>
                      <a:pPr algn="ctr" fontAlgn="ctr"/>
                      <a:r>
                        <a:rPr lang="sv-SE" sz="1100" b="0" i="0" u="none" strike="noStrike">
                          <a:solidFill>
                            <a:srgbClr val="000000"/>
                          </a:solidFill>
                          <a:effectLst/>
                          <a:latin typeface="Futura Std Book" panose="020B0502020204020303"/>
                        </a:rPr>
                        <a:t>-27,2</a:t>
                      </a:r>
                    </a:p>
                  </a:txBody>
                  <a:tcPr marL="9525" marR="9525" marT="9525" marB="0" anchor="ctr"/>
                </a:tc>
                <a:tc>
                  <a:txBody>
                    <a:bodyPr/>
                    <a:lstStyle/>
                    <a:p>
                      <a:pPr algn="ctr" fontAlgn="ctr"/>
                      <a:r>
                        <a:rPr lang="sv-SE" sz="11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176530409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dirty="0"/>
                        <a:t>Totalt antal arbetslösa</a:t>
                      </a:r>
                    </a:p>
                  </a:txBody>
                  <a:tcPr>
                    <a:lnL w="12700" cmpd="sng">
                      <a:noFill/>
                    </a:lnL>
                  </a:tcPr>
                </a:tc>
                <a:tc>
                  <a:txBody>
                    <a:bodyPr/>
                    <a:lstStyle/>
                    <a:p>
                      <a:pPr algn="ctr" fontAlgn="ctr"/>
                      <a:r>
                        <a:rPr lang="sv-SE" sz="1100" b="1" i="0" u="none" strike="noStrike">
                          <a:solidFill>
                            <a:srgbClr val="000000"/>
                          </a:solidFill>
                          <a:effectLst/>
                          <a:latin typeface="Futura Std Book" panose="020B0502020204020303"/>
                        </a:rPr>
                        <a:t>6 534</a:t>
                      </a:r>
                    </a:p>
                  </a:txBody>
                  <a:tcPr marL="9525" marR="9525" marT="9525" marB="0" anchor="ctr"/>
                </a:tc>
                <a:tc>
                  <a:txBody>
                    <a:bodyPr/>
                    <a:lstStyle/>
                    <a:p>
                      <a:pPr algn="ctr" fontAlgn="ctr"/>
                      <a:r>
                        <a:rPr lang="sv-SE" sz="1100" b="1" i="0" u="none" strike="noStrike">
                          <a:solidFill>
                            <a:srgbClr val="000000"/>
                          </a:solidFill>
                          <a:effectLst/>
                          <a:latin typeface="Futura Std Book" panose="020B0502020204020303"/>
                        </a:rPr>
                        <a:t>-1 493</a:t>
                      </a:r>
                    </a:p>
                  </a:txBody>
                  <a:tcPr marL="9525" marR="9525" marT="9525" marB="0" anchor="ctr"/>
                </a:tc>
                <a:tc>
                  <a:txBody>
                    <a:bodyPr/>
                    <a:lstStyle/>
                    <a:p>
                      <a:pPr algn="ctr" fontAlgn="ctr"/>
                      <a:r>
                        <a:rPr lang="sv-SE" sz="1100" b="1" i="0" u="none" strike="noStrike">
                          <a:solidFill>
                            <a:srgbClr val="000000"/>
                          </a:solidFill>
                          <a:effectLst/>
                          <a:latin typeface="Futura Std Book" panose="020B0502020204020303"/>
                        </a:rPr>
                        <a:t>-18,6</a:t>
                      </a:r>
                    </a:p>
                  </a:txBody>
                  <a:tcPr marL="9525" marR="9525" marT="9525" marB="0" anchor="ctr"/>
                </a:tc>
                <a:tc>
                  <a:txBody>
                    <a:bodyPr/>
                    <a:lstStyle/>
                    <a:p>
                      <a:pPr algn="ctr" fontAlgn="ctr"/>
                      <a:r>
                        <a:rPr lang="sv-SE" sz="1100" b="1" i="0" u="none" strike="noStrike" dirty="0">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3508717213"/>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882772" y="6251940"/>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7550" y="57569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Västmanlands län</a:t>
            </a:r>
            <a:r>
              <a:rPr lang="sv-SE" sz="1400" dirty="0"/>
              <a:t/>
            </a:r>
            <a:br>
              <a:rPr lang="sv-SE" sz="1400" dirty="0"/>
            </a:br>
            <a:r>
              <a:rPr lang="sv-SE" sz="1200" dirty="0"/>
              <a:t>Index 100 = 2012 kv1</a:t>
            </a:r>
            <a:endParaRPr lang="sv-SE" sz="1400" dirty="0"/>
          </a:p>
        </p:txBody>
      </p:sp>
      <p:graphicFrame>
        <p:nvGraphicFramePr>
          <p:cNvPr id="48" name="Tabell 47">
            <a:extLst>
              <a:ext uri="{FF2B5EF4-FFF2-40B4-BE49-F238E27FC236}">
                <a16:creationId xmlns:a16="http://schemas.microsoft.com/office/drawing/2014/main" id="{C24EFC91-59EA-447F-8817-164D32DAE9C5}"/>
              </a:ext>
            </a:extLst>
          </p:cNvPr>
          <p:cNvGraphicFramePr>
            <a:graphicFrameLocks noGrp="1"/>
          </p:cNvGraphicFramePr>
          <p:nvPr/>
        </p:nvGraphicFramePr>
        <p:xfrm>
          <a:off x="6515104" y="1334629"/>
          <a:ext cx="4610095" cy="4513181"/>
        </p:xfrm>
        <a:graphic>
          <a:graphicData uri="http://schemas.openxmlformats.org/drawingml/2006/table">
            <a:tbl>
              <a:tblPr/>
              <a:tblGrid>
                <a:gridCol w="1406888">
                  <a:extLst>
                    <a:ext uri="{9D8B030D-6E8A-4147-A177-3AD203B41FA5}">
                      <a16:colId xmlns:a16="http://schemas.microsoft.com/office/drawing/2014/main" val="3011870690"/>
                    </a:ext>
                  </a:extLst>
                </a:gridCol>
                <a:gridCol w="800801">
                  <a:extLst>
                    <a:ext uri="{9D8B030D-6E8A-4147-A177-3AD203B41FA5}">
                      <a16:colId xmlns:a16="http://schemas.microsoft.com/office/drawing/2014/main" val="1807061579"/>
                    </a:ext>
                  </a:extLst>
                </a:gridCol>
                <a:gridCol w="734983">
                  <a:extLst>
                    <a:ext uri="{9D8B030D-6E8A-4147-A177-3AD203B41FA5}">
                      <a16:colId xmlns:a16="http://schemas.microsoft.com/office/drawing/2014/main" val="1730974597"/>
                    </a:ext>
                  </a:extLst>
                </a:gridCol>
                <a:gridCol w="768404">
                  <a:extLst>
                    <a:ext uri="{9D8B030D-6E8A-4147-A177-3AD203B41FA5}">
                      <a16:colId xmlns:a16="http://schemas.microsoft.com/office/drawing/2014/main" val="736476101"/>
                    </a:ext>
                  </a:extLst>
                </a:gridCol>
                <a:gridCol w="899019">
                  <a:extLst>
                    <a:ext uri="{9D8B030D-6E8A-4147-A177-3AD203B41FA5}">
                      <a16:colId xmlns:a16="http://schemas.microsoft.com/office/drawing/2014/main" val="1984240249"/>
                    </a:ext>
                  </a:extLst>
                </a:gridCol>
              </a:tblGrid>
              <a:tr h="206280">
                <a:tc>
                  <a:txBody>
                    <a:bodyPr/>
                    <a:lstStyle/>
                    <a:p>
                      <a:pPr algn="l" fontAlgn="b"/>
                      <a:r>
                        <a:rPr lang="sv-SE" sz="800" b="1" i="0" u="none" strike="noStrike" dirty="0">
                          <a:solidFill>
                            <a:srgbClr val="000000"/>
                          </a:solidFill>
                          <a:effectLst/>
                          <a:latin typeface="Futura Std Book" panose="020B0502020204020303"/>
                        </a:rPr>
                        <a:t>Lönesumma, total</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40438355"/>
                  </a:ext>
                </a:extLst>
              </a:tr>
              <a:tr h="206965">
                <a:tc>
                  <a:txBody>
                    <a:bodyPr/>
                    <a:lstStyle/>
                    <a:p>
                      <a:pPr algn="l" fontAlgn="b"/>
                      <a:endParaRPr lang="sv-SE" sz="800" b="0" i="0" u="none" strike="noStrike" dirty="0">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dirty="0">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9474665"/>
                  </a:ext>
                </a:extLst>
              </a:tr>
              <a:tr h="206965">
                <a:tc>
                  <a:txBody>
                    <a:bodyPr/>
                    <a:lstStyle/>
                    <a:p>
                      <a:pPr algn="l" fontAlgn="b"/>
                      <a:endParaRPr lang="sv-SE" sz="800" b="0" i="0" u="none" strike="noStrike" dirty="0">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33885605"/>
                  </a:ext>
                </a:extLst>
              </a:tr>
              <a:tr h="206965">
                <a:tc>
                  <a:txBody>
                    <a:bodyPr/>
                    <a:lstStyle/>
                    <a:p>
                      <a:pPr algn="l" fontAlgn="b"/>
                      <a:r>
                        <a:rPr lang="sv-SE" sz="800" b="0" i="0" u="none" strike="noStrike">
                          <a:solidFill>
                            <a:srgbClr val="000000"/>
                          </a:solidFill>
                          <a:effectLst/>
                          <a:latin typeface="Futura Std Book" panose="020B0502020204020303"/>
                        </a:rPr>
                        <a:t>Sverige</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517,26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28,32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24,05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79514844"/>
                  </a:ext>
                </a:extLst>
              </a:tr>
              <a:tr h="206965">
                <a:tc>
                  <a:txBody>
                    <a:bodyPr/>
                    <a:lstStyle/>
                    <a:p>
                      <a:pPr algn="l" fontAlgn="b"/>
                      <a:r>
                        <a:rPr lang="sv-SE" sz="800" b="0" i="0" u="none" strike="noStrike">
                          <a:solidFill>
                            <a:srgbClr val="000000"/>
                          </a:solidFill>
                          <a:effectLst/>
                          <a:latin typeface="Futura Std Book" panose="020B0502020204020303"/>
                        </a:rPr>
                        <a:t>Stockholmsregionen</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257,72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15,05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24,93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49992741"/>
                  </a:ext>
                </a:extLst>
              </a:tr>
              <a:tr h="206965">
                <a:tc>
                  <a:txBody>
                    <a:bodyPr/>
                    <a:lstStyle/>
                    <a:p>
                      <a:pPr algn="l" fontAlgn="b"/>
                      <a:r>
                        <a:rPr lang="sv-SE" sz="800" b="1" i="0" u="none" strike="noStrike" dirty="0">
                          <a:solidFill>
                            <a:srgbClr val="000000"/>
                          </a:solidFill>
                          <a:effectLst/>
                          <a:latin typeface="Futura Std Book" panose="020B0502020204020303"/>
                        </a:rPr>
                        <a:t>Västmanlands län</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11,56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0,33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2,98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17,78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41554909"/>
                  </a:ext>
                </a:extLst>
              </a:tr>
              <a:tr h="206965">
                <a:tc>
                  <a:txBody>
                    <a:bodyPr/>
                    <a:lstStyle/>
                    <a:p>
                      <a:pPr algn="l" fontAlgn="b"/>
                      <a:endParaRPr lang="sv-SE" sz="800" b="1"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4011422"/>
                  </a:ext>
                </a:extLst>
              </a:tr>
              <a:tr h="394248">
                <a:tc>
                  <a:txBody>
                    <a:bodyPr/>
                    <a:lstStyle/>
                    <a:p>
                      <a:pPr algn="l" fontAlgn="b"/>
                      <a:r>
                        <a:rPr lang="sv-SE" sz="800" b="1" i="0" u="none" strike="noStrike">
                          <a:solidFill>
                            <a:srgbClr val="000000"/>
                          </a:solidFill>
                          <a:effectLst/>
                          <a:latin typeface="Futura Std Book" panose="020B0502020204020303"/>
                        </a:rPr>
                        <a:t>Lönesumma per sysselsatt</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15104313"/>
                  </a:ext>
                </a:extLst>
              </a:tr>
              <a:tr h="206965">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2850197"/>
                  </a:ext>
                </a:extLst>
              </a:tr>
              <a:tr h="206965">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76585116"/>
                  </a:ext>
                </a:extLst>
              </a:tr>
              <a:tr h="206965">
                <a:tc>
                  <a:txBody>
                    <a:bodyPr/>
                    <a:lstStyle/>
                    <a:p>
                      <a:pPr algn="l" fontAlgn="b"/>
                      <a:r>
                        <a:rPr lang="sv-SE" sz="800" b="0" i="0" u="none" strike="noStrike">
                          <a:solidFill>
                            <a:srgbClr val="000000"/>
                          </a:solidFill>
                          <a:effectLst/>
                          <a:latin typeface="Futura Std Book" panose="020B0502020204020303"/>
                        </a:rPr>
                        <a:t>Sverige</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101,91</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20,35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30987277"/>
                  </a:ext>
                </a:extLst>
              </a:tr>
              <a:tr h="206965">
                <a:tc>
                  <a:txBody>
                    <a:bodyPr/>
                    <a:lstStyle/>
                    <a:p>
                      <a:pPr algn="l" fontAlgn="b"/>
                      <a:r>
                        <a:rPr lang="sv-SE" sz="800" b="0" i="0" u="none" strike="noStrike">
                          <a:solidFill>
                            <a:srgbClr val="000000"/>
                          </a:solidFill>
                          <a:effectLst/>
                          <a:latin typeface="Futura Std Book" panose="020B0502020204020303"/>
                        </a:rPr>
                        <a:t>Stockholmsregionen</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110,00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3,83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19,88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73994541"/>
                  </a:ext>
                </a:extLst>
              </a:tr>
              <a:tr h="206965">
                <a:tc>
                  <a:txBody>
                    <a:bodyPr/>
                    <a:lstStyle/>
                    <a:p>
                      <a:pPr algn="l" fontAlgn="b"/>
                      <a:r>
                        <a:rPr lang="sv-SE" sz="800" b="1" i="0" u="none" strike="noStrike" dirty="0">
                          <a:solidFill>
                            <a:srgbClr val="000000"/>
                          </a:solidFill>
                          <a:effectLst/>
                          <a:latin typeface="Futura Std Book" panose="020B0502020204020303"/>
                        </a:rPr>
                        <a:t>Västmanlands län</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97,52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6,36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6,98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21,16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33999937"/>
                  </a:ext>
                </a:extLst>
              </a:tr>
              <a:tr h="206965">
                <a:tc>
                  <a:txBody>
                    <a:bodyPr/>
                    <a:lstStyle/>
                    <a:p>
                      <a:pPr algn="l" fontAlgn="b"/>
                      <a:endParaRPr lang="sv-SE" sz="800" b="1"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2035288"/>
                  </a:ext>
                </a:extLst>
              </a:tr>
              <a:tr h="394248">
                <a:tc>
                  <a:txBody>
                    <a:bodyPr/>
                    <a:lstStyle/>
                    <a:p>
                      <a:pPr algn="l" fontAlgn="b"/>
                      <a:r>
                        <a:rPr lang="sv-SE" sz="800" b="1" i="0" u="none" strike="noStrike">
                          <a:solidFill>
                            <a:srgbClr val="000000"/>
                          </a:solidFill>
                          <a:effectLst/>
                          <a:latin typeface="Futura Std Book" panose="020B0502020204020303"/>
                        </a:rPr>
                        <a:t>Lönesumma per invånare</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0149611"/>
                  </a:ext>
                </a:extLst>
              </a:tr>
              <a:tr h="206965">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63912579"/>
                  </a:ext>
                </a:extLst>
              </a:tr>
              <a:tr h="206965">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2377445"/>
                  </a:ext>
                </a:extLst>
              </a:tr>
              <a:tr h="206965">
                <a:tc>
                  <a:txBody>
                    <a:bodyPr/>
                    <a:lstStyle/>
                    <a:p>
                      <a:pPr algn="l" fontAlgn="b"/>
                      <a:r>
                        <a:rPr lang="sv-SE" sz="800" b="0" i="0" u="none" strike="noStrike">
                          <a:solidFill>
                            <a:srgbClr val="000000"/>
                          </a:solidFill>
                          <a:effectLst/>
                          <a:latin typeface="Futura Std Book" panose="020B0502020204020303"/>
                        </a:rPr>
                        <a:t>Sverige</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49,41</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2,35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18,78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17197765"/>
                  </a:ext>
                </a:extLst>
              </a:tr>
              <a:tr h="206965">
                <a:tc>
                  <a:txBody>
                    <a:bodyPr/>
                    <a:lstStyle/>
                    <a:p>
                      <a:pPr algn="l" fontAlgn="b"/>
                      <a:r>
                        <a:rPr lang="sv-SE" sz="800" b="0" i="0" u="none" strike="noStrike">
                          <a:solidFill>
                            <a:srgbClr val="000000"/>
                          </a:solidFill>
                          <a:effectLst/>
                          <a:latin typeface="Futura Std Book" panose="020B0502020204020303"/>
                        </a:rPr>
                        <a:t>Stockholmsregionen</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54,23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5,28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18,76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44596822"/>
                  </a:ext>
                </a:extLst>
              </a:tr>
              <a:tr h="206965">
                <a:tc>
                  <a:txBody>
                    <a:bodyPr/>
                    <a:lstStyle/>
                    <a:p>
                      <a:pPr algn="l" fontAlgn="b"/>
                      <a:r>
                        <a:rPr lang="sv-SE" sz="800" b="1" i="0" u="none" strike="noStrike" dirty="0">
                          <a:solidFill>
                            <a:srgbClr val="000000"/>
                          </a:solidFill>
                          <a:effectLst/>
                          <a:latin typeface="Futura Std Book" panose="020B0502020204020303"/>
                        </a:rPr>
                        <a:t>Västmanlands län</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41,36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0,94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2,34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13,21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05218586"/>
                  </a:ext>
                </a:extLst>
              </a:tr>
            </a:tbl>
          </a:graphicData>
        </a:graphic>
      </p:graphicFrame>
      <p:graphicFrame>
        <p:nvGraphicFramePr>
          <p:cNvPr id="9" name="Diagram 8">
            <a:extLst>
              <a:ext uri="{FF2B5EF4-FFF2-40B4-BE49-F238E27FC236}">
                <a16:creationId xmlns:a16="http://schemas.microsoft.com/office/drawing/2014/main" id="{DD3B9413-1547-45C9-A165-46E6D699C878}"/>
              </a:ext>
            </a:extLst>
          </p:cNvPr>
          <p:cNvGraphicFramePr>
            <a:graphicFrameLocks/>
          </p:cNvGraphicFramePr>
          <p:nvPr/>
        </p:nvGraphicFramePr>
        <p:xfrm>
          <a:off x="657628" y="1904465"/>
          <a:ext cx="5365969" cy="3852524"/>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ruta 3">
            <a:extLst>
              <a:ext uri="{FF2B5EF4-FFF2-40B4-BE49-F238E27FC236}">
                <a16:creationId xmlns:a16="http://schemas.microsoft.com/office/drawing/2014/main" id="{7A537D82-9938-9FC8-2218-305075108DCB}"/>
              </a:ext>
            </a:extLst>
          </p:cNvPr>
          <p:cNvSpPr txBox="1"/>
          <p:nvPr/>
        </p:nvSpPr>
        <p:spPr>
          <a:xfrm>
            <a:off x="6096000" y="6126871"/>
            <a:ext cx="2012089" cy="200055"/>
          </a:xfrm>
          <a:prstGeom prst="rect">
            <a:avLst/>
          </a:prstGeom>
          <a:noFill/>
        </p:spPr>
        <p:txBody>
          <a:bodyPr wrap="none" rtlCol="0">
            <a:spAutoFit/>
          </a:bodyPr>
          <a:lstStyle/>
          <a:p>
            <a:r>
              <a:rPr lang="sv-SE" sz="700" b="0" i="0" u="none" strike="noStrike" dirty="0">
                <a:solidFill>
                  <a:srgbClr val="000000"/>
                </a:solidFill>
                <a:effectLst/>
                <a:latin typeface="Futura Std Book" panose="020B0502020204020303" pitchFamily="34" charset="0"/>
              </a:rPr>
              <a:t>* Lönesummorna är det tidigare kvartalets</a:t>
            </a:r>
          </a:p>
        </p:txBody>
      </p:sp>
    </p:spTree>
    <p:extLst>
      <p:ext uri="{BB962C8B-B14F-4D97-AF65-F5344CB8AC3E}">
        <p14:creationId xmlns:p14="http://schemas.microsoft.com/office/powerpoint/2010/main" val="25252217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654342" y="339576"/>
            <a:ext cx="8489658"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50" y="574952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230647"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654342" y="1445016"/>
            <a:ext cx="5662569" cy="492443"/>
          </a:xfrm>
          <a:prstGeom prst="rect">
            <a:avLst/>
          </a:prstGeom>
          <a:noFill/>
        </p:spPr>
        <p:txBody>
          <a:bodyPr wrap="square" rtlCol="0">
            <a:spAutoFit/>
          </a:bodyPr>
          <a:lstStyle/>
          <a:p>
            <a:r>
              <a:rPr lang="sv-SE" sz="1400" b="1" dirty="0"/>
              <a:t>Lönesumma i privat sektor efter näringsgren, Västmanlands län</a:t>
            </a:r>
            <a:r>
              <a:rPr lang="sv-SE" sz="1400" dirty="0"/>
              <a:t/>
            </a:r>
            <a:br>
              <a:rPr lang="sv-SE" sz="1400" dirty="0"/>
            </a:br>
            <a:r>
              <a:rPr lang="sv-SE" sz="1200" dirty="0"/>
              <a:t>Index 100 = 2012 kv1</a:t>
            </a:r>
            <a:endParaRPr lang="sv-SE" sz="1400" dirty="0"/>
          </a:p>
        </p:txBody>
      </p:sp>
      <p:graphicFrame>
        <p:nvGraphicFramePr>
          <p:cNvPr id="36" name="Tabell 35">
            <a:extLst>
              <a:ext uri="{FF2B5EF4-FFF2-40B4-BE49-F238E27FC236}">
                <a16:creationId xmlns:a16="http://schemas.microsoft.com/office/drawing/2014/main" id="{6B9B9929-ED69-4815-9750-3A8235A0FE5C}"/>
              </a:ext>
            </a:extLst>
          </p:cNvPr>
          <p:cNvGraphicFramePr>
            <a:graphicFrameLocks noGrp="1"/>
          </p:cNvGraphicFramePr>
          <p:nvPr/>
        </p:nvGraphicFramePr>
        <p:xfrm>
          <a:off x="6509579" y="1449388"/>
          <a:ext cx="4615621" cy="4595644"/>
        </p:xfrm>
        <a:graphic>
          <a:graphicData uri="http://schemas.openxmlformats.org/drawingml/2006/table">
            <a:tbl>
              <a:tblPr/>
              <a:tblGrid>
                <a:gridCol w="1404910">
                  <a:extLst>
                    <a:ext uri="{9D8B030D-6E8A-4147-A177-3AD203B41FA5}">
                      <a16:colId xmlns:a16="http://schemas.microsoft.com/office/drawing/2014/main" val="3851156577"/>
                    </a:ext>
                  </a:extLst>
                </a:gridCol>
                <a:gridCol w="840817">
                  <a:extLst>
                    <a:ext uri="{9D8B030D-6E8A-4147-A177-3AD203B41FA5}">
                      <a16:colId xmlns:a16="http://schemas.microsoft.com/office/drawing/2014/main" val="1354685038"/>
                    </a:ext>
                  </a:extLst>
                </a:gridCol>
                <a:gridCol w="837268">
                  <a:extLst>
                    <a:ext uri="{9D8B030D-6E8A-4147-A177-3AD203B41FA5}">
                      <a16:colId xmlns:a16="http://schemas.microsoft.com/office/drawing/2014/main" val="3206029088"/>
                    </a:ext>
                  </a:extLst>
                </a:gridCol>
                <a:gridCol w="766313">
                  <a:extLst>
                    <a:ext uri="{9D8B030D-6E8A-4147-A177-3AD203B41FA5}">
                      <a16:colId xmlns:a16="http://schemas.microsoft.com/office/drawing/2014/main" val="3758950695"/>
                    </a:ext>
                  </a:extLst>
                </a:gridCol>
                <a:gridCol w="766313">
                  <a:extLst>
                    <a:ext uri="{9D8B030D-6E8A-4147-A177-3AD203B41FA5}">
                      <a16:colId xmlns:a16="http://schemas.microsoft.com/office/drawing/2014/main" val="41975761"/>
                    </a:ext>
                  </a:extLst>
                </a:gridCol>
              </a:tblGrid>
              <a:tr h="284974">
                <a:tc>
                  <a:txBody>
                    <a:bodyPr/>
                    <a:lstStyle/>
                    <a:p>
                      <a:pPr algn="l" fontAlgn="b"/>
                      <a:endParaRPr lang="sv-SE" sz="8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746233248"/>
                  </a:ext>
                </a:extLst>
              </a:tr>
              <a:tr h="239011">
                <a:tc>
                  <a:txBody>
                    <a:bodyPr/>
                    <a:lstStyle/>
                    <a:p>
                      <a:pPr algn="l" fontAlgn="b"/>
                      <a:endParaRPr lang="sv-SE" sz="8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90707598"/>
                  </a:ext>
                </a:extLst>
              </a:tr>
              <a:tr h="174661">
                <a:tc>
                  <a:txBody>
                    <a:bodyPr/>
                    <a:lstStyle/>
                    <a:p>
                      <a:pPr algn="l" rtl="0" fontAlgn="b"/>
                      <a:r>
                        <a:rPr lang="sv-SE" sz="800" b="1" i="0" u="none" strike="noStrike">
                          <a:solidFill>
                            <a:srgbClr val="000000"/>
                          </a:solidFill>
                          <a:effectLst/>
                          <a:latin typeface="Futura Std Book" panose="020B0502020204020303"/>
                        </a:rPr>
                        <a:t>Sverige</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78766256"/>
                  </a:ext>
                </a:extLst>
              </a:tr>
              <a:tr h="183854">
                <a:tc>
                  <a:txBody>
                    <a:bodyPr/>
                    <a:lstStyle/>
                    <a:p>
                      <a:pPr algn="l" rtl="0" fontAlgn="b"/>
                      <a:r>
                        <a:rPr lang="sv-SE" sz="800" b="0" i="0" u="none" strike="noStrike" dirty="0">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378,24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25,53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25,82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35863716"/>
                  </a:ext>
                </a:extLst>
              </a:tr>
              <a:tr h="183854">
                <a:tc>
                  <a:txBody>
                    <a:bodyPr/>
                    <a:lstStyle/>
                    <a:p>
                      <a:pPr algn="l" rtl="0" fontAlgn="b"/>
                      <a:r>
                        <a:rPr lang="sv-SE" sz="800" b="0" i="1" u="none" strike="noStrike" dirty="0">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73,85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3,42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20,99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04230556"/>
                  </a:ext>
                </a:extLst>
              </a:tr>
              <a:tr h="174661">
                <a:tc>
                  <a:txBody>
                    <a:bodyPr/>
                    <a:lstStyle/>
                    <a:p>
                      <a:pPr algn="l" rtl="0" fontAlgn="b"/>
                      <a:r>
                        <a:rPr lang="sv-SE" sz="800" b="0" i="1" u="none" strike="noStrike" dirty="0">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264,46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20,94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8,60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26,10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012968961"/>
                  </a:ext>
                </a:extLst>
              </a:tr>
              <a:tr h="174661">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39,93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2,15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5,69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33,77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96442044"/>
                  </a:ext>
                </a:extLst>
              </a:tr>
              <a:tr h="174661">
                <a:tc>
                  <a:txBody>
                    <a:bodyPr/>
                    <a:lstStyle/>
                    <a:p>
                      <a:pPr algn="l" rtl="0" fontAlgn="b"/>
                      <a:r>
                        <a:rPr lang="sv-SE" sz="800" b="0" i="0" u="none" strike="noStrike">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139,02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19,46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42423421"/>
                  </a:ext>
                </a:extLst>
              </a:tr>
              <a:tr h="174661">
                <a:tc>
                  <a:txBody>
                    <a:bodyPr/>
                    <a:lstStyle/>
                    <a:p>
                      <a:pPr algn="l" rtl="0" fontAlgn="b"/>
                      <a:r>
                        <a:rPr lang="sv-SE" sz="800" b="1" i="0" u="none" strike="noStrike" dirty="0">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517,26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28,32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24,05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0349156"/>
                  </a:ext>
                </a:extLst>
              </a:tr>
              <a:tr h="220625">
                <a:tc>
                  <a:txBody>
                    <a:bodyPr/>
                    <a:lstStyle/>
                    <a:p>
                      <a:pPr algn="l" rtl="0" fontAlgn="b"/>
                      <a:r>
                        <a:rPr lang="sv-SE" sz="800" b="1" i="0" u="none" strike="noStrike" dirty="0">
                          <a:solidFill>
                            <a:srgbClr val="000000"/>
                          </a:solidFill>
                          <a:effectLst/>
                          <a:latin typeface="Futura Std Book" panose="020B0502020204020303"/>
                        </a:rPr>
                        <a:t>Stockholmsregionen</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83832466"/>
                  </a:ext>
                </a:extLst>
              </a:tr>
              <a:tr h="174661">
                <a:tc>
                  <a:txBody>
                    <a:bodyPr/>
                    <a:lstStyle/>
                    <a:p>
                      <a:pPr algn="l" rtl="0" fontAlgn="b"/>
                      <a:r>
                        <a:rPr lang="sv-SE" sz="800" b="0" i="0" u="none" strike="noStrike">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197,96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15,11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8,27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26,35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73655050"/>
                  </a:ext>
                </a:extLst>
              </a:tr>
              <a:tr h="174661">
                <a:tc>
                  <a:txBody>
                    <a:bodyPr/>
                    <a:lstStyle/>
                    <a:p>
                      <a:pPr algn="l" rtl="0" fontAlgn="b"/>
                      <a:r>
                        <a:rPr lang="sv-SE" sz="800" b="0" i="1" u="none" strike="noStrike" dirty="0">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28,75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4,49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11,37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90709947"/>
                  </a:ext>
                </a:extLst>
              </a:tr>
              <a:tr h="174661">
                <a:tc>
                  <a:txBody>
                    <a:bodyPr/>
                    <a:lstStyle/>
                    <a:p>
                      <a:pPr algn="l" rtl="0" fontAlgn="b"/>
                      <a:r>
                        <a:rPr lang="sv-SE" sz="800" b="0" i="1" u="none" strike="noStrike" dirty="0">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150,94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9,37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29,28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17115084"/>
                  </a:ext>
                </a:extLst>
              </a:tr>
              <a:tr h="174661">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18,27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29,47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54226823"/>
                  </a:ext>
                </a:extLst>
              </a:tr>
              <a:tr h="174661">
                <a:tc>
                  <a:txBody>
                    <a:bodyPr/>
                    <a:lstStyle/>
                    <a:p>
                      <a:pPr algn="l" rtl="0" fontAlgn="b"/>
                      <a:r>
                        <a:rPr lang="sv-SE" sz="800" b="0" i="0" u="none" strike="noStrike">
                          <a:solidFill>
                            <a:srgbClr val="000000"/>
                          </a:solidFill>
                          <a:effectLst/>
                          <a:latin typeface="Futura Std Book" panose="020B0502020204020303"/>
                        </a:rPr>
                        <a:t>Offentlig sektor**</a:t>
                      </a:r>
                      <a:endParaRPr lang="sv-SE" sz="8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59,75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20,46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51163016"/>
                  </a:ext>
                </a:extLst>
              </a:tr>
              <a:tr h="183854">
                <a:tc>
                  <a:txBody>
                    <a:bodyPr/>
                    <a:lstStyle/>
                    <a:p>
                      <a:pPr algn="l" rtl="0" fontAlgn="b"/>
                      <a:r>
                        <a:rPr lang="sv-SE" sz="800" b="1" i="0" u="none" strike="noStrike">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257,72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15,05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6,20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24,93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39960774"/>
                  </a:ext>
                </a:extLst>
              </a:tr>
              <a:tr h="332492">
                <a:tc>
                  <a:txBody>
                    <a:bodyPr/>
                    <a:lstStyle/>
                    <a:p>
                      <a:pPr algn="l" rtl="0" fontAlgn="b"/>
                      <a:r>
                        <a:rPr lang="sv-SE" sz="800" b="1" i="0" u="none" strike="noStrike" dirty="0">
                          <a:solidFill>
                            <a:srgbClr val="000000"/>
                          </a:solidFill>
                          <a:effectLst/>
                          <a:latin typeface="Futura Std Book" panose="020B0502020204020303"/>
                        </a:rPr>
                        <a:t>Västmanlands län</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54218821"/>
                  </a:ext>
                </a:extLst>
              </a:tr>
              <a:tr h="174661">
                <a:tc>
                  <a:txBody>
                    <a:bodyPr/>
                    <a:lstStyle/>
                    <a:p>
                      <a:pPr algn="l" rtl="0" fontAlgn="b"/>
                      <a:r>
                        <a:rPr lang="sv-SE" sz="800" b="0" i="0" u="none" strike="noStrike">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8,18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2,88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17,02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66118376"/>
                  </a:ext>
                </a:extLst>
              </a:tr>
              <a:tr h="174661">
                <a:tc>
                  <a:txBody>
                    <a:bodyPr/>
                    <a:lstStyle/>
                    <a:p>
                      <a:pPr algn="l" rtl="0" fontAlgn="b"/>
                      <a:r>
                        <a:rPr lang="sv-SE" sz="800" b="0" i="1" u="none" strike="noStrike" dirty="0">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-0,95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6,29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00482288"/>
                  </a:ext>
                </a:extLst>
              </a:tr>
              <a:tr h="174661">
                <a:tc>
                  <a:txBody>
                    <a:bodyPr/>
                    <a:lstStyle/>
                    <a:p>
                      <a:pPr algn="l" rtl="0" fontAlgn="b"/>
                      <a:r>
                        <a:rPr lang="sv-SE" sz="800" b="0" i="1" u="none" strike="noStrike" dirty="0">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4,63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5,26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20,96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08122375"/>
                  </a:ext>
                </a:extLst>
              </a:tr>
              <a:tr h="174661">
                <a:tc>
                  <a:txBody>
                    <a:bodyPr/>
                    <a:lstStyle/>
                    <a:p>
                      <a:pPr algn="l" rtl="0" fontAlgn="b"/>
                      <a:r>
                        <a:rPr lang="sv-SE" sz="800" b="0" i="1" u="none" strike="noStrike" dirty="0">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33,24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72719130"/>
                  </a:ext>
                </a:extLst>
              </a:tr>
              <a:tr h="174661">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3,38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19,66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63157107"/>
                  </a:ext>
                </a:extLst>
              </a:tr>
              <a:tr h="174661">
                <a:tc>
                  <a:txBody>
                    <a:bodyPr/>
                    <a:lstStyle/>
                    <a:p>
                      <a:pPr algn="l" rtl="0" fontAlgn="b"/>
                      <a:r>
                        <a:rPr lang="sv-SE" sz="800" b="1" i="0" u="none" strike="noStrike" dirty="0">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11,56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0,33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2,98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17,78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32634476"/>
                  </a:ext>
                </a:extLst>
              </a:tr>
            </a:tbl>
          </a:graphicData>
        </a:graphic>
      </p:graphicFrame>
      <p:sp>
        <p:nvSpPr>
          <p:cNvPr id="10" name="Rektangel 9">
            <a:extLst>
              <a:ext uri="{FF2B5EF4-FFF2-40B4-BE49-F238E27FC236}">
                <a16:creationId xmlns:a16="http://schemas.microsoft.com/office/drawing/2014/main" id="{7AE5B7B6-6595-4501-8693-87232A44E5CB}"/>
              </a:ext>
            </a:extLst>
          </p:cNvPr>
          <p:cNvSpPr/>
          <p:nvPr/>
        </p:nvSpPr>
        <p:spPr>
          <a:xfrm>
            <a:off x="6167437" y="6129337"/>
            <a:ext cx="3950783" cy="200055"/>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700" dirty="0"/>
              <a:t>*I övrigt ingår jordbruk, skogsbruk och fiske, byggverksamhet samt okänd näringsgren</a:t>
            </a:r>
          </a:p>
        </p:txBody>
      </p:sp>
      <p:graphicFrame>
        <p:nvGraphicFramePr>
          <p:cNvPr id="13" name="Diagram 12">
            <a:extLst>
              <a:ext uri="{FF2B5EF4-FFF2-40B4-BE49-F238E27FC236}">
                <a16:creationId xmlns:a16="http://schemas.microsoft.com/office/drawing/2014/main" id="{A6205989-2EFD-4BBF-81CB-4FDA760DCB05}"/>
              </a:ext>
            </a:extLst>
          </p:cNvPr>
          <p:cNvGraphicFramePr>
            <a:graphicFrameLocks/>
          </p:cNvGraphicFramePr>
          <p:nvPr/>
        </p:nvGraphicFramePr>
        <p:xfrm>
          <a:off x="576262" y="1937459"/>
          <a:ext cx="5448301" cy="3812064"/>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ruta 1">
            <a:extLst>
              <a:ext uri="{FF2B5EF4-FFF2-40B4-BE49-F238E27FC236}">
                <a16:creationId xmlns:a16="http://schemas.microsoft.com/office/drawing/2014/main" id="{B6D8938D-8DB2-65BA-7FA7-06C4B30B28B7}"/>
              </a:ext>
            </a:extLst>
          </p:cNvPr>
          <p:cNvSpPr txBox="1"/>
          <p:nvPr/>
        </p:nvSpPr>
        <p:spPr>
          <a:xfrm>
            <a:off x="6167437" y="6329392"/>
            <a:ext cx="2050561" cy="200055"/>
          </a:xfrm>
          <a:prstGeom prst="rect">
            <a:avLst/>
          </a:prstGeom>
          <a:noFill/>
        </p:spPr>
        <p:txBody>
          <a:bodyPr wrap="none" rtlCol="0">
            <a:spAutoFit/>
          </a:bodyPr>
          <a:lstStyle/>
          <a:p>
            <a:r>
              <a:rPr lang="sv-SE" sz="700" b="0" i="0" u="none" strike="noStrike" dirty="0">
                <a:solidFill>
                  <a:srgbClr val="000000"/>
                </a:solidFill>
                <a:effectLst/>
                <a:latin typeface="Futura Std Book" panose="020B0502020204020303" pitchFamily="34" charset="0"/>
              </a:rPr>
              <a:t>** Lönesummorna är det tidigare kvartalets</a:t>
            </a:r>
          </a:p>
        </p:txBody>
      </p:sp>
    </p:spTree>
    <p:extLst>
      <p:ext uri="{BB962C8B-B14F-4D97-AF65-F5344CB8AC3E}">
        <p14:creationId xmlns:p14="http://schemas.microsoft.com/office/powerpoint/2010/main" val="27489699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39" y="2221907"/>
            <a:ext cx="4725925" cy="1198528"/>
          </a:xfrm>
        </p:spPr>
        <p:txBody>
          <a:bodyPr/>
          <a:lstStyle/>
          <a:p>
            <a:pPr lvl="4"/>
            <a:r>
              <a:rPr lang="sv-SE" sz="1400" dirty="0"/>
              <a:t>Antalet invånare ökade med 0,6 procent eller </a:t>
            </a:r>
            <a:br>
              <a:rPr lang="sv-SE" sz="1400" dirty="0"/>
            </a:br>
            <a:r>
              <a:rPr lang="sv-SE" sz="1400" dirty="0"/>
              <a:t>1 600 personer i länet och 1,0 procent i Västerås kommun jämfört med motsvarande kvartal 2021.</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2631167"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2012 kv2</a:t>
            </a:r>
            <a:endParaRPr lang="sv-SE" sz="1400" dirty="0"/>
          </a:p>
        </p:txBody>
      </p:sp>
      <p:graphicFrame>
        <p:nvGraphicFramePr>
          <p:cNvPr id="3" name="Tabell 2">
            <a:extLst>
              <a:ext uri="{FF2B5EF4-FFF2-40B4-BE49-F238E27FC236}">
                <a16:creationId xmlns:a16="http://schemas.microsoft.com/office/drawing/2014/main" id="{06B92B46-C8BF-4204-884C-0B0415EE408E}"/>
              </a:ext>
            </a:extLst>
          </p:cNvPr>
          <p:cNvGraphicFramePr>
            <a:graphicFrameLocks noGrp="1"/>
          </p:cNvGraphicFramePr>
          <p:nvPr>
            <p:extLst>
              <p:ext uri="{D42A27DB-BD31-4B8C-83A1-F6EECF244321}">
                <p14:modId xmlns:p14="http://schemas.microsoft.com/office/powerpoint/2010/main" val="781948965"/>
              </p:ext>
            </p:extLst>
          </p:nvPr>
        </p:nvGraphicFramePr>
        <p:xfrm>
          <a:off x="6744440" y="3714564"/>
          <a:ext cx="4725924" cy="2165538"/>
        </p:xfrm>
        <a:graphic>
          <a:graphicData uri="http://schemas.openxmlformats.org/drawingml/2006/table">
            <a:tbl>
              <a:tblPr bandRow="1">
                <a:tableStyleId>{2D5ABB26-0587-4C30-8999-92F81FD0307C}</a:tableStyleId>
              </a:tblPr>
              <a:tblGrid>
                <a:gridCol w="1736000">
                  <a:extLst>
                    <a:ext uri="{9D8B030D-6E8A-4147-A177-3AD203B41FA5}">
                      <a16:colId xmlns:a16="http://schemas.microsoft.com/office/drawing/2014/main" val="1377391958"/>
                    </a:ext>
                  </a:extLst>
                </a:gridCol>
                <a:gridCol w="842883">
                  <a:extLst>
                    <a:ext uri="{9D8B030D-6E8A-4147-A177-3AD203B41FA5}">
                      <a16:colId xmlns:a16="http://schemas.microsoft.com/office/drawing/2014/main" val="3775523766"/>
                    </a:ext>
                  </a:extLst>
                </a:gridCol>
                <a:gridCol w="822850">
                  <a:extLst>
                    <a:ext uri="{9D8B030D-6E8A-4147-A177-3AD203B41FA5}">
                      <a16:colId xmlns:a16="http://schemas.microsoft.com/office/drawing/2014/main" val="4113143520"/>
                    </a:ext>
                  </a:extLst>
                </a:gridCol>
                <a:gridCol w="748442">
                  <a:extLst>
                    <a:ext uri="{9D8B030D-6E8A-4147-A177-3AD203B41FA5}">
                      <a16:colId xmlns:a16="http://schemas.microsoft.com/office/drawing/2014/main" val="3423054423"/>
                    </a:ext>
                  </a:extLst>
                </a:gridCol>
                <a:gridCol w="575749">
                  <a:extLst>
                    <a:ext uri="{9D8B030D-6E8A-4147-A177-3AD203B41FA5}">
                      <a16:colId xmlns:a16="http://schemas.microsoft.com/office/drawing/2014/main" val="1177195877"/>
                    </a:ext>
                  </a:extLst>
                </a:gridCol>
              </a:tblGrid>
              <a:tr h="36092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48554168"/>
                  </a:ext>
                </a:extLst>
              </a:tr>
              <a:tr h="36092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067753529"/>
                  </a:ext>
                </a:extLst>
              </a:tr>
              <a:tr h="360923">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10 487,9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 </a:t>
                      </a:r>
                    </a:p>
                  </a:txBody>
                  <a:tcPr marL="9525" marR="9525" marT="9525" marB="0" anchor="ctr"/>
                </a:tc>
                <a:extLst>
                  <a:ext uri="{0D108BD9-81ED-4DB2-BD59-A6C34878D82A}">
                    <a16:rowId xmlns:a16="http://schemas.microsoft.com/office/drawing/2014/main" val="708532973"/>
                  </a:ext>
                </a:extLst>
              </a:tr>
              <a:tr h="360923">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4 762,7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 </a:t>
                      </a:r>
                    </a:p>
                  </a:txBody>
                  <a:tcPr marL="9525" marR="9525" marT="9525" marB="0" anchor="ctr"/>
                </a:tc>
                <a:extLst>
                  <a:ext uri="{0D108BD9-81ED-4DB2-BD59-A6C34878D82A}">
                    <a16:rowId xmlns:a16="http://schemas.microsoft.com/office/drawing/2014/main" val="3160599179"/>
                  </a:ext>
                </a:extLst>
              </a:tr>
              <a:tr h="360923">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280,0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3,9 </a:t>
                      </a:r>
                    </a:p>
                  </a:txBody>
                  <a:tcPr marL="9525" marR="9525" marT="9525" marB="0" anchor="ctr"/>
                </a:tc>
                <a:extLst>
                  <a:ext uri="{0D108BD9-81ED-4DB2-BD59-A6C34878D82A}">
                    <a16:rowId xmlns:a16="http://schemas.microsoft.com/office/drawing/2014/main" val="1133605478"/>
                  </a:ext>
                </a:extLst>
              </a:tr>
              <a:tr h="360923">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157,8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6,0 </a:t>
                      </a:r>
                    </a:p>
                  </a:txBody>
                  <a:tcPr marL="9525" marR="9525" marT="9525" marB="0" anchor="ctr"/>
                </a:tc>
                <a:extLst>
                  <a:ext uri="{0D108BD9-81ED-4DB2-BD59-A6C34878D82A}">
                    <a16:rowId xmlns:a16="http://schemas.microsoft.com/office/drawing/2014/main" val="2217360536"/>
                  </a:ext>
                </a:extLst>
              </a:tr>
            </a:tbl>
          </a:graphicData>
        </a:graphic>
      </p:graphicFrame>
      <p:graphicFrame>
        <p:nvGraphicFramePr>
          <p:cNvPr id="4" name="Diagram 3">
            <a:extLst>
              <a:ext uri="{FF2B5EF4-FFF2-40B4-BE49-F238E27FC236}">
                <a16:creationId xmlns:a16="http://schemas.microsoft.com/office/drawing/2014/main" id="{919DADE2-88E8-463C-95E7-75B392AB6CDB}"/>
              </a:ext>
            </a:extLst>
          </p:cNvPr>
          <p:cNvGraphicFramePr>
            <a:graphicFrameLocks/>
          </p:cNvGraphicFramePr>
          <p:nvPr>
            <p:extLst>
              <p:ext uri="{D42A27DB-BD31-4B8C-83A1-F6EECF244321}">
                <p14:modId xmlns:p14="http://schemas.microsoft.com/office/powerpoint/2010/main" val="2812771897"/>
              </p:ext>
            </p:extLst>
          </p:nvPr>
        </p:nvGraphicFramePr>
        <p:xfrm>
          <a:off x="676367" y="1950883"/>
          <a:ext cx="6022803" cy="380610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33180"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31113" y="1615155"/>
            <a:ext cx="4733179" cy="1813845"/>
          </a:xfrm>
        </p:spPr>
        <p:txBody>
          <a:bodyPr/>
          <a:lstStyle/>
          <a:p>
            <a:pPr lvl="4"/>
            <a:r>
              <a:rPr lang="sv-SE" sz="1400" dirty="0"/>
              <a:t>Bostadsbyggandet minskade under kvartalet men under de senaste fyra kvartalen har bostadsbyggandet ökat med 1 procent i Västmanland och 9 procent i Västerås.</a:t>
            </a:r>
          </a:p>
          <a:p>
            <a:pPr lvl="4"/>
            <a:r>
              <a:rPr lang="sv-SE" sz="1400" dirty="0"/>
              <a:t>Av länets 367 påbörjade lägenheter svarade Västerås för 295.</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2012 kv2</a:t>
            </a:r>
            <a:endParaRPr lang="sv-SE" sz="1400" dirty="0"/>
          </a:p>
        </p:txBody>
      </p:sp>
      <p:graphicFrame>
        <p:nvGraphicFramePr>
          <p:cNvPr id="3" name="Tabell 2">
            <a:extLst>
              <a:ext uri="{FF2B5EF4-FFF2-40B4-BE49-F238E27FC236}">
                <a16:creationId xmlns:a16="http://schemas.microsoft.com/office/drawing/2014/main" id="{7A24CD89-21F7-4633-A3CB-C48910EC16A7}"/>
              </a:ext>
            </a:extLst>
          </p:cNvPr>
          <p:cNvGraphicFramePr>
            <a:graphicFrameLocks noGrp="1"/>
          </p:cNvGraphicFramePr>
          <p:nvPr>
            <p:extLst>
              <p:ext uri="{D42A27DB-BD31-4B8C-83A1-F6EECF244321}">
                <p14:modId xmlns:p14="http://schemas.microsoft.com/office/powerpoint/2010/main" val="1892870537"/>
              </p:ext>
            </p:extLst>
          </p:nvPr>
        </p:nvGraphicFramePr>
        <p:xfrm>
          <a:off x="6744444" y="3730344"/>
          <a:ext cx="4725917" cy="2149756"/>
        </p:xfrm>
        <a:graphic>
          <a:graphicData uri="http://schemas.openxmlformats.org/drawingml/2006/table">
            <a:tbl>
              <a:tblPr bandRow="1">
                <a:tableStyleId>{2D5ABB26-0587-4C30-8999-92F81FD0307C}</a:tableStyleId>
              </a:tblPr>
              <a:tblGrid>
                <a:gridCol w="1543719">
                  <a:extLst>
                    <a:ext uri="{9D8B030D-6E8A-4147-A177-3AD203B41FA5}">
                      <a16:colId xmlns:a16="http://schemas.microsoft.com/office/drawing/2014/main" val="3859614006"/>
                    </a:ext>
                  </a:extLst>
                </a:gridCol>
                <a:gridCol w="685604">
                  <a:extLst>
                    <a:ext uri="{9D8B030D-6E8A-4147-A177-3AD203B41FA5}">
                      <a16:colId xmlns:a16="http://schemas.microsoft.com/office/drawing/2014/main" val="2524124296"/>
                    </a:ext>
                  </a:extLst>
                </a:gridCol>
                <a:gridCol w="777813">
                  <a:extLst>
                    <a:ext uri="{9D8B030D-6E8A-4147-A177-3AD203B41FA5}">
                      <a16:colId xmlns:a16="http://schemas.microsoft.com/office/drawing/2014/main" val="1097672926"/>
                    </a:ext>
                  </a:extLst>
                </a:gridCol>
                <a:gridCol w="615768">
                  <a:extLst>
                    <a:ext uri="{9D8B030D-6E8A-4147-A177-3AD203B41FA5}">
                      <a16:colId xmlns:a16="http://schemas.microsoft.com/office/drawing/2014/main" val="2652394528"/>
                    </a:ext>
                  </a:extLst>
                </a:gridCol>
                <a:gridCol w="561754">
                  <a:extLst>
                    <a:ext uri="{9D8B030D-6E8A-4147-A177-3AD203B41FA5}">
                      <a16:colId xmlns:a16="http://schemas.microsoft.com/office/drawing/2014/main" val="1263849957"/>
                    </a:ext>
                  </a:extLst>
                </a:gridCol>
                <a:gridCol w="541259">
                  <a:extLst>
                    <a:ext uri="{9D8B030D-6E8A-4147-A177-3AD203B41FA5}">
                      <a16:colId xmlns:a16="http://schemas.microsoft.com/office/drawing/2014/main" val="1489986958"/>
                    </a:ext>
                  </a:extLst>
                </a:gridCol>
              </a:tblGrid>
              <a:tr h="31414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3967682204"/>
                  </a:ext>
                </a:extLst>
              </a:tr>
              <a:tr h="32985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059458464"/>
                  </a:ext>
                </a:extLst>
              </a:tr>
              <a:tr h="376441">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12 682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52 869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1332352560"/>
                  </a:ext>
                </a:extLst>
              </a:tr>
              <a:tr h="376441">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7 105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26 430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2479268706"/>
                  </a:ext>
                </a:extLst>
              </a:tr>
              <a:tr h="376441">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367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-38</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1 652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657277135"/>
                  </a:ext>
                </a:extLst>
              </a:tr>
              <a:tr h="376441">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295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1 499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9</a:t>
                      </a:r>
                    </a:p>
                  </a:txBody>
                  <a:tcPr marL="9525" marR="9525" marT="9525" marB="0" anchor="ctr"/>
                </a:tc>
                <a:extLst>
                  <a:ext uri="{0D108BD9-81ED-4DB2-BD59-A6C34878D82A}">
                    <a16:rowId xmlns:a16="http://schemas.microsoft.com/office/drawing/2014/main" val="3903410004"/>
                  </a:ext>
                </a:extLst>
              </a:tr>
            </a:tbl>
          </a:graphicData>
        </a:graphic>
      </p:graphicFrame>
      <p:graphicFrame>
        <p:nvGraphicFramePr>
          <p:cNvPr id="4" name="Diagram 3">
            <a:extLst>
              <a:ext uri="{FF2B5EF4-FFF2-40B4-BE49-F238E27FC236}">
                <a16:creationId xmlns:a16="http://schemas.microsoft.com/office/drawing/2014/main" id="{919DADE2-88E8-463C-95E7-75B392AB6CDB}"/>
              </a:ext>
            </a:extLst>
          </p:cNvPr>
          <p:cNvGraphicFramePr>
            <a:graphicFrameLocks/>
          </p:cNvGraphicFramePr>
          <p:nvPr>
            <p:extLst>
              <p:ext uri="{D42A27DB-BD31-4B8C-83A1-F6EECF244321}">
                <p14:modId xmlns:p14="http://schemas.microsoft.com/office/powerpoint/2010/main" val="2626888559"/>
              </p:ext>
            </p:extLst>
          </p:nvPr>
        </p:nvGraphicFramePr>
        <p:xfrm>
          <a:off x="660287" y="1996289"/>
          <a:ext cx="6057491" cy="37606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44439" y="2331462"/>
            <a:ext cx="47259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37" y="2362921"/>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627" y="479805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6854"/>
            <a:ext cx="5785604"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2012 kv2</a:t>
            </a:r>
            <a:endParaRPr lang="sv-SE" sz="1400" dirty="0"/>
          </a:p>
        </p:txBody>
      </p:sp>
      <p:graphicFrame>
        <p:nvGraphicFramePr>
          <p:cNvPr id="4" name="Tabell 3">
            <a:extLst>
              <a:ext uri="{FF2B5EF4-FFF2-40B4-BE49-F238E27FC236}">
                <a16:creationId xmlns:a16="http://schemas.microsoft.com/office/drawing/2014/main" id="{CC841664-6D72-46FA-AFA8-1DC466B1C0F8}"/>
              </a:ext>
            </a:extLst>
          </p:cNvPr>
          <p:cNvGraphicFramePr>
            <a:graphicFrameLocks noGrp="1"/>
          </p:cNvGraphicFramePr>
          <p:nvPr>
            <p:extLst>
              <p:ext uri="{D42A27DB-BD31-4B8C-83A1-F6EECF244321}">
                <p14:modId xmlns:p14="http://schemas.microsoft.com/office/powerpoint/2010/main" val="386200079"/>
              </p:ext>
            </p:extLst>
          </p:nvPr>
        </p:nvGraphicFramePr>
        <p:xfrm>
          <a:off x="6744437" y="2618945"/>
          <a:ext cx="4725924" cy="2195077"/>
        </p:xfrm>
        <a:graphic>
          <a:graphicData uri="http://schemas.openxmlformats.org/drawingml/2006/table">
            <a:tbl>
              <a:tblPr bandRow="1">
                <a:tableStyleId>{2D5ABB26-0587-4C30-8999-92F81FD0307C}</a:tableStyleId>
              </a:tblPr>
              <a:tblGrid>
                <a:gridCol w="1543721">
                  <a:extLst>
                    <a:ext uri="{9D8B030D-6E8A-4147-A177-3AD203B41FA5}">
                      <a16:colId xmlns:a16="http://schemas.microsoft.com/office/drawing/2014/main" val="2588086048"/>
                    </a:ext>
                  </a:extLst>
                </a:gridCol>
                <a:gridCol w="685605">
                  <a:extLst>
                    <a:ext uri="{9D8B030D-6E8A-4147-A177-3AD203B41FA5}">
                      <a16:colId xmlns:a16="http://schemas.microsoft.com/office/drawing/2014/main" val="337650717"/>
                    </a:ext>
                  </a:extLst>
                </a:gridCol>
                <a:gridCol w="777814">
                  <a:extLst>
                    <a:ext uri="{9D8B030D-6E8A-4147-A177-3AD203B41FA5}">
                      <a16:colId xmlns:a16="http://schemas.microsoft.com/office/drawing/2014/main" val="2005788357"/>
                    </a:ext>
                  </a:extLst>
                </a:gridCol>
                <a:gridCol w="572048">
                  <a:extLst>
                    <a:ext uri="{9D8B030D-6E8A-4147-A177-3AD203B41FA5}">
                      <a16:colId xmlns:a16="http://schemas.microsoft.com/office/drawing/2014/main" val="2391748948"/>
                    </a:ext>
                  </a:extLst>
                </a:gridCol>
                <a:gridCol w="605476">
                  <a:extLst>
                    <a:ext uri="{9D8B030D-6E8A-4147-A177-3AD203B41FA5}">
                      <a16:colId xmlns:a16="http://schemas.microsoft.com/office/drawing/2014/main" val="1583891564"/>
                    </a:ext>
                  </a:extLst>
                </a:gridCol>
                <a:gridCol w="541260">
                  <a:extLst>
                    <a:ext uri="{9D8B030D-6E8A-4147-A177-3AD203B41FA5}">
                      <a16:colId xmlns:a16="http://schemas.microsoft.com/office/drawing/2014/main" val="3791572549"/>
                    </a:ext>
                  </a:extLst>
                </a:gridCol>
              </a:tblGrid>
              <a:tr h="23756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4215778766"/>
                  </a:ext>
                </a:extLst>
              </a:tr>
              <a:tr h="249444">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dirty="0">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591211211"/>
                  </a:ext>
                </a:extLst>
              </a:tr>
              <a:tr h="28467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12 158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43 657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63 </a:t>
                      </a:r>
                    </a:p>
                  </a:txBody>
                  <a:tcPr marL="9525" marR="9525" marT="9525" marB="0" anchor="ctr"/>
                </a:tc>
                <a:extLst>
                  <a:ext uri="{0D108BD9-81ED-4DB2-BD59-A6C34878D82A}">
                    <a16:rowId xmlns:a16="http://schemas.microsoft.com/office/drawing/2014/main" val="3155524576"/>
                  </a:ext>
                </a:extLst>
              </a:tr>
              <a:tr h="28467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5 779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20 074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74 </a:t>
                      </a:r>
                    </a:p>
                  </a:txBody>
                  <a:tcPr marL="9525" marR="9525" marT="9525" marB="0" anchor="ctr"/>
                </a:tc>
                <a:extLst>
                  <a:ext uri="{0D108BD9-81ED-4DB2-BD59-A6C34878D82A}">
                    <a16:rowId xmlns:a16="http://schemas.microsoft.com/office/drawing/2014/main" val="3912248797"/>
                  </a:ext>
                </a:extLst>
              </a:tr>
              <a:tr h="284678">
                <a:tc>
                  <a:txBody>
                    <a:bodyPr/>
                    <a:lstStyle/>
                    <a:p>
                      <a:pPr marL="72000" algn="l" fontAlgn="b"/>
                      <a:r>
                        <a:rPr lang="sv-SE" sz="800" b="1" u="none" strike="noStrike" dirty="0">
                          <a:effectLst/>
                        </a:rPr>
                        <a:t>Västmanlands län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201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731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51 </a:t>
                      </a:r>
                    </a:p>
                  </a:txBody>
                  <a:tcPr marL="9525" marR="9525" marT="9525" marB="0" anchor="ctr"/>
                </a:tc>
                <a:extLst>
                  <a:ext uri="{0D108BD9-81ED-4DB2-BD59-A6C34878D82A}">
                    <a16:rowId xmlns:a16="http://schemas.microsoft.com/office/drawing/2014/main" val="3345795674"/>
                  </a:ext>
                </a:extLst>
              </a:tr>
              <a:tr h="284678">
                <a:tc>
                  <a:txBody>
                    <a:bodyPr/>
                    <a:lstStyle/>
                    <a:p>
                      <a:pPr marL="72000" algn="l" fontAlgn="b"/>
                      <a:r>
                        <a:rPr lang="sv-SE" sz="800" i="1" u="none" strike="noStrike">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16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134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7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52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91 </a:t>
                      </a:r>
                    </a:p>
                  </a:txBody>
                  <a:tcPr marL="9525" marR="9525" marT="9525" marB="0" anchor="ctr"/>
                </a:tc>
                <a:extLst>
                  <a:ext uri="{0D108BD9-81ED-4DB2-BD59-A6C34878D82A}">
                    <a16:rowId xmlns:a16="http://schemas.microsoft.com/office/drawing/2014/main" val="3108025676"/>
                  </a:ext>
                </a:extLst>
              </a:tr>
              <a:tr h="284678">
                <a:tc>
                  <a:txBody>
                    <a:bodyPr/>
                    <a:lstStyle/>
                    <a:p>
                      <a:pPr marL="72000" algn="l" fontAlgn="b"/>
                      <a:r>
                        <a:rPr lang="sv-SE" sz="800" b="1" u="none" strike="noStrike" dirty="0">
                          <a:effectLst/>
                        </a:rPr>
                        <a:t>Västerås kommun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152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560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57 </a:t>
                      </a:r>
                    </a:p>
                  </a:txBody>
                  <a:tcPr marL="9525" marR="9525" marT="9525" marB="0" anchor="ctr"/>
                </a:tc>
                <a:extLst>
                  <a:ext uri="{0D108BD9-81ED-4DB2-BD59-A6C34878D82A}">
                    <a16:rowId xmlns:a16="http://schemas.microsoft.com/office/drawing/2014/main" val="3057009573"/>
                  </a:ext>
                </a:extLst>
              </a:tr>
              <a:tr h="284678">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13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148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70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40 </a:t>
                      </a:r>
                    </a:p>
                  </a:txBody>
                  <a:tcPr marL="9525" marR="9525" marT="9525" marB="0" anchor="ctr"/>
                </a:tc>
                <a:tc>
                  <a:txBody>
                    <a:bodyPr/>
                    <a:lstStyle/>
                    <a:p>
                      <a:pPr algn="ctr" fontAlgn="ctr"/>
                      <a:r>
                        <a:rPr lang="sv-SE" sz="800" b="0" i="1" u="none" strike="noStrike" dirty="0">
                          <a:solidFill>
                            <a:srgbClr val="000000"/>
                          </a:solidFill>
                          <a:effectLst/>
                          <a:latin typeface="Futura Std Book" panose="020B0502020204020303"/>
                        </a:rPr>
                        <a:t>105 </a:t>
                      </a:r>
                    </a:p>
                  </a:txBody>
                  <a:tcPr marL="9525" marR="9525" marT="9525" marB="0" anchor="ctr"/>
                </a:tc>
                <a:extLst>
                  <a:ext uri="{0D108BD9-81ED-4DB2-BD59-A6C34878D82A}">
                    <a16:rowId xmlns:a16="http://schemas.microsoft.com/office/drawing/2014/main" val="1407413212"/>
                  </a:ext>
                </a:extLst>
              </a:tr>
            </a:tbl>
          </a:graphicData>
        </a:graphic>
      </p:graphicFrame>
      <p:sp>
        <p:nvSpPr>
          <p:cNvPr id="11" name="textruta 10">
            <a:extLst>
              <a:ext uri="{FF2B5EF4-FFF2-40B4-BE49-F238E27FC236}">
                <a16:creationId xmlns:a16="http://schemas.microsoft.com/office/drawing/2014/main" id="{955E221F-2EDD-40D5-A6EF-0A7DD9F5A654}"/>
              </a:ext>
            </a:extLst>
          </p:cNvPr>
          <p:cNvSpPr txBox="1"/>
          <p:nvPr/>
        </p:nvSpPr>
        <p:spPr>
          <a:xfrm>
            <a:off x="10337001" y="4998203"/>
            <a:ext cx="1181734" cy="276999"/>
          </a:xfrm>
          <a:prstGeom prst="rect">
            <a:avLst/>
          </a:prstGeom>
          <a:noFill/>
        </p:spPr>
        <p:txBody>
          <a:bodyPr wrap="square" rtlCol="0">
            <a:spAutoFit/>
          </a:bodyPr>
          <a:lstStyle/>
          <a:p>
            <a:r>
              <a:rPr lang="sv-SE" sz="600" dirty="0"/>
              <a:t>**För utländska gästnätter exklusive camping</a:t>
            </a:r>
          </a:p>
        </p:txBody>
      </p:sp>
      <p:graphicFrame>
        <p:nvGraphicFramePr>
          <p:cNvPr id="3" name="Diagram 2">
            <a:extLst>
              <a:ext uri="{FF2B5EF4-FFF2-40B4-BE49-F238E27FC236}">
                <a16:creationId xmlns:a16="http://schemas.microsoft.com/office/drawing/2014/main" id="{15E61F2F-A87A-4545-9EC4-C640A15C0417}"/>
              </a:ext>
            </a:extLst>
          </p:cNvPr>
          <p:cNvGraphicFramePr>
            <a:graphicFrameLocks/>
          </p:cNvGraphicFramePr>
          <p:nvPr>
            <p:extLst>
              <p:ext uri="{D42A27DB-BD31-4B8C-83A1-F6EECF244321}">
                <p14:modId xmlns:p14="http://schemas.microsoft.com/office/powerpoint/2010/main" val="4293198996"/>
              </p:ext>
            </p:extLst>
          </p:nvPr>
        </p:nvGraphicFramePr>
        <p:xfrm>
          <a:off x="673265" y="2164740"/>
          <a:ext cx="6071171" cy="359224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latshållare för bild 17" descr="En bild som visar oskärpa&#10;&#10;Automatiskt genererad beskrivning">
            <a:extLst>
              <a:ext uri="{FF2B5EF4-FFF2-40B4-BE49-F238E27FC236}">
                <a16:creationId xmlns:a16="http://schemas.microsoft.com/office/drawing/2014/main" id="{BA2E3F11-0009-4F0E-A1F5-46F16ABABCB1}"/>
              </a:ext>
            </a:extLst>
          </p:cNvPr>
          <p:cNvPicPr>
            <a:picLocks noGrp="1" noChangeAspect="1"/>
          </p:cNvPicPr>
          <p:nvPr>
            <p:ph type="pic" sz="quarter" idx="13"/>
          </p:nvPr>
        </p:nvPicPr>
        <p:blipFill>
          <a:blip r:embed="rId2"/>
          <a:srcRect t="4657" b="4657"/>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3008264276"/>
              </p:ext>
            </p:extLst>
          </p:nvPr>
        </p:nvGraphicFramePr>
        <p:xfrm>
          <a:off x="6167439" y="106615"/>
          <a:ext cx="5687122" cy="6418015"/>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1168763">
                  <a:extLst>
                    <a:ext uri="{9D8B030D-6E8A-4147-A177-3AD203B41FA5}">
                      <a16:colId xmlns:a16="http://schemas.microsoft.com/office/drawing/2014/main" val="2818758293"/>
                    </a:ext>
                  </a:extLst>
                </a:gridCol>
                <a:gridCol w="1064641">
                  <a:extLst>
                    <a:ext uri="{9D8B030D-6E8A-4147-A177-3AD203B41FA5}">
                      <a16:colId xmlns:a16="http://schemas.microsoft.com/office/drawing/2014/main" val="1452816917"/>
                    </a:ext>
                  </a:extLst>
                </a:gridCol>
              </a:tblGrid>
              <a:tr h="504035">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41030">
                <a:tc>
                  <a:txBody>
                    <a:bodyPr/>
                    <a:lstStyle/>
                    <a:p>
                      <a:pPr algn="l" rtl="0" fontAlgn="ctr"/>
                      <a:r>
                        <a:rPr lang="sv-SE" sz="1100" b="1" i="0" u="none" strike="noStrike" dirty="0">
                          <a:solidFill>
                            <a:srgbClr val="000000"/>
                          </a:solidFill>
                          <a:effectLst/>
                          <a:latin typeface="Futura Std Book" panose="020B0502020204020303" pitchFamily="34" charset="0"/>
                        </a:rPr>
                        <a:t>Västmanlands län</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341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-11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40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-13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46488">
                <a:tc>
                  <a:txBody>
                    <a:bodyPr/>
                    <a:lstStyle/>
                    <a:p>
                      <a:pPr algn="l" rtl="0" fontAlgn="ctr"/>
                      <a:r>
                        <a:rPr lang="sv-SE" sz="1100" b="0" i="0" u="none" strike="noStrike" dirty="0">
                          <a:solidFill>
                            <a:srgbClr val="000000"/>
                          </a:solidFill>
                          <a:effectLst/>
                          <a:latin typeface="Futura Std Book" panose="020B0502020204020303" pitchFamily="34" charset="0"/>
                        </a:rPr>
                        <a:t>Arboga</a:t>
                      </a:r>
                    </a:p>
                  </a:txBody>
                  <a:tcPr marL="108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17</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293360832"/>
                  </a:ext>
                </a:extLst>
              </a:tr>
              <a:tr h="446488">
                <a:tc>
                  <a:txBody>
                    <a:bodyPr/>
                    <a:lstStyle/>
                    <a:p>
                      <a:pPr algn="l" rtl="0" fontAlgn="ctr"/>
                      <a:r>
                        <a:rPr lang="sv-SE" sz="1100" b="0" i="0" u="none" strike="noStrike" dirty="0">
                          <a:solidFill>
                            <a:srgbClr val="000000"/>
                          </a:solidFill>
                          <a:effectLst/>
                          <a:latin typeface="Futura Std Book" panose="020B0502020204020303" pitchFamily="34" charset="0"/>
                        </a:rPr>
                        <a:t>Fagersta</a:t>
                      </a:r>
                    </a:p>
                  </a:txBody>
                  <a:tcPr marL="108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559525621"/>
                  </a:ext>
                </a:extLst>
              </a:tr>
              <a:tr h="446488">
                <a:tc>
                  <a:txBody>
                    <a:bodyPr/>
                    <a:lstStyle/>
                    <a:p>
                      <a:pPr algn="l" rtl="0" fontAlgn="ctr"/>
                      <a:r>
                        <a:rPr lang="sv-SE" sz="1100" b="0" i="0" u="none" strike="noStrike" dirty="0">
                          <a:solidFill>
                            <a:srgbClr val="000000"/>
                          </a:solidFill>
                          <a:effectLst/>
                          <a:latin typeface="Futura Std Book" panose="020B0502020204020303" pitchFamily="34" charset="0"/>
                        </a:rPr>
                        <a:t>Hallstahammar</a:t>
                      </a:r>
                    </a:p>
                  </a:txBody>
                  <a:tcPr marL="108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947986397"/>
                  </a:ext>
                </a:extLst>
              </a:tr>
              <a:tr h="446488">
                <a:tc>
                  <a:txBody>
                    <a:bodyPr/>
                    <a:lstStyle/>
                    <a:p>
                      <a:pPr algn="l" rtl="0" fontAlgn="ctr"/>
                      <a:r>
                        <a:rPr lang="sv-SE" sz="1100" b="0" i="0" u="none" strike="noStrike" dirty="0">
                          <a:solidFill>
                            <a:srgbClr val="000000"/>
                          </a:solidFill>
                          <a:effectLst/>
                          <a:latin typeface="Futura Std Book" panose="020B0502020204020303" pitchFamily="34" charset="0"/>
                        </a:rPr>
                        <a:t>Kungsör</a:t>
                      </a:r>
                    </a:p>
                  </a:txBody>
                  <a:tcPr marL="108000" marR="9525" marT="9525" marB="0" anchor="ctr">
                    <a:lnL w="12700" cmpd="sng">
                      <a:noFill/>
                    </a:lnL>
                  </a:tcPr>
                </a:tc>
                <a:tc>
                  <a:txBody>
                    <a:bodyPr/>
                    <a:lstStyle/>
                    <a:p>
                      <a:pPr algn="ctr" rtl="0" fontAlgn="ctr"/>
                      <a:r>
                        <a:rPr lang="sv-SE" sz="1100" b="0" i="0" u="none" strike="noStrike" dirty="0">
                          <a:solidFill>
                            <a:srgbClr val="000000"/>
                          </a:solidFill>
                          <a:effectLst/>
                          <a:latin typeface="Futura Std Book" panose="020B0502020204020303"/>
                        </a:rPr>
                        <a:t>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-58</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2325918200"/>
                  </a:ext>
                </a:extLst>
              </a:tr>
              <a:tr h="446488">
                <a:tc>
                  <a:txBody>
                    <a:bodyPr/>
                    <a:lstStyle/>
                    <a:p>
                      <a:pPr algn="l" rtl="0" fontAlgn="ctr"/>
                      <a:r>
                        <a:rPr lang="sv-SE" sz="1100" b="0" i="0" u="none" strike="noStrike">
                          <a:solidFill>
                            <a:srgbClr val="000000"/>
                          </a:solidFill>
                          <a:effectLst/>
                          <a:latin typeface="Futura Std Book" panose="020B0502020204020303" pitchFamily="34" charset="0"/>
                        </a:rPr>
                        <a:t>Köping</a:t>
                      </a:r>
                    </a:p>
                  </a:txBody>
                  <a:tcPr marL="108000" marR="9525" marT="9525" marB="0" anchor="ctr">
                    <a:lnL w="12700" cmpd="sng">
                      <a:noFill/>
                    </a:lnL>
                  </a:tcPr>
                </a:tc>
                <a:tc>
                  <a:txBody>
                    <a:bodyPr/>
                    <a:lstStyle/>
                    <a:p>
                      <a:pPr algn="ctr" rtl="0" fontAlgn="ctr"/>
                      <a:r>
                        <a:rPr lang="sv-SE" sz="1100" b="0" i="0" u="none" strike="noStrike" dirty="0">
                          <a:solidFill>
                            <a:srgbClr val="000000"/>
                          </a:solidFill>
                          <a:effectLst/>
                          <a:latin typeface="Futura Std Book" panose="020B0502020204020303"/>
                        </a:rPr>
                        <a:t>27</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3944598109"/>
                  </a:ext>
                </a:extLst>
              </a:tr>
              <a:tr h="446488">
                <a:tc>
                  <a:txBody>
                    <a:bodyPr/>
                    <a:lstStyle/>
                    <a:p>
                      <a:pPr algn="l" rtl="0" fontAlgn="ctr"/>
                      <a:r>
                        <a:rPr lang="sv-SE" sz="1100" b="0" i="0" u="none" strike="noStrike">
                          <a:solidFill>
                            <a:srgbClr val="000000"/>
                          </a:solidFill>
                          <a:effectLst/>
                          <a:latin typeface="Futura Std Book" panose="020B0502020204020303" pitchFamily="34" charset="0"/>
                        </a:rPr>
                        <a:t>Norberg</a:t>
                      </a:r>
                    </a:p>
                  </a:txBody>
                  <a:tcPr marL="108000" marR="9525" marT="9525" marB="0" anchor="ctr">
                    <a:lnL w="12700" cmpd="sng">
                      <a:noFill/>
                    </a:lnL>
                  </a:tcPr>
                </a:tc>
                <a:tc>
                  <a:txBody>
                    <a:bodyPr/>
                    <a:lstStyle/>
                    <a:p>
                      <a:pPr algn="ctr" rtl="0" fontAlgn="ctr"/>
                      <a:r>
                        <a:rPr lang="sv-SE" sz="1100" b="0" i="0" u="none" strike="noStrike" dirty="0">
                          <a:solidFill>
                            <a:srgbClr val="000000"/>
                          </a:solidFill>
                          <a:effectLst/>
                          <a:latin typeface="Futura Std Book" panose="020B0502020204020303"/>
                        </a:rPr>
                        <a:t>4</a:t>
                      </a:r>
                    </a:p>
                  </a:txBody>
                  <a:tcPr marL="9525" marR="9525" marT="9525" marB="0" anchor="ctr"/>
                </a:tc>
                <a:tc>
                  <a:txBody>
                    <a:bodyPr/>
                    <a:lstStyle/>
                    <a:p>
                      <a:pPr algn="ctr" rtl="0" fontAlgn="ctr"/>
                      <a:r>
                        <a:rPr lang="sv-SE" sz="1100" b="0" i="0" u="none" strike="noStrike" dirty="0">
                          <a:solidFill>
                            <a:srgbClr val="000000"/>
                          </a:solidFill>
                          <a:effectLst/>
                          <a:latin typeface="Futura Std Book" panose="020B0502020204020303"/>
                        </a:rPr>
                        <a:t>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3208508909"/>
                  </a:ext>
                </a:extLst>
              </a:tr>
              <a:tr h="446488">
                <a:tc>
                  <a:txBody>
                    <a:bodyPr/>
                    <a:lstStyle/>
                    <a:p>
                      <a:pPr algn="l" rtl="0" fontAlgn="ctr"/>
                      <a:r>
                        <a:rPr lang="sv-SE" sz="1100" b="0" i="0" u="none" strike="noStrike">
                          <a:solidFill>
                            <a:srgbClr val="000000"/>
                          </a:solidFill>
                          <a:effectLst/>
                          <a:latin typeface="Futura Std Book" panose="020B0502020204020303" pitchFamily="34" charset="0"/>
                        </a:rPr>
                        <a:t>Sala</a:t>
                      </a:r>
                    </a:p>
                  </a:txBody>
                  <a:tcPr marL="108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27</a:t>
                      </a:r>
                    </a:p>
                  </a:txBody>
                  <a:tcPr marL="9525" marR="9525" marT="9525" marB="0" anchor="ctr"/>
                </a:tc>
                <a:tc>
                  <a:txBody>
                    <a:bodyPr/>
                    <a:lstStyle/>
                    <a:p>
                      <a:pPr algn="ctr" rtl="0" fontAlgn="ctr"/>
                      <a:r>
                        <a:rPr lang="sv-SE" sz="1100" b="0" i="0" u="none" strike="noStrike" dirty="0">
                          <a:solidFill>
                            <a:srgbClr val="000000"/>
                          </a:solidFill>
                          <a:effectLst/>
                          <a:latin typeface="Futura Std Book" panose="020B0502020204020303"/>
                        </a:rPr>
                        <a:t>-4</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1121273573"/>
                  </a:ext>
                </a:extLst>
              </a:tr>
              <a:tr h="446488">
                <a:tc>
                  <a:txBody>
                    <a:bodyPr/>
                    <a:lstStyle/>
                    <a:p>
                      <a:pPr algn="l" rtl="0" fontAlgn="ctr"/>
                      <a:r>
                        <a:rPr lang="sv-SE" sz="1100" b="0" i="0" u="none" strike="noStrike">
                          <a:solidFill>
                            <a:srgbClr val="000000"/>
                          </a:solidFill>
                          <a:effectLst/>
                          <a:latin typeface="Futura Std Book" panose="020B0502020204020303" pitchFamily="34" charset="0"/>
                        </a:rPr>
                        <a:t>Skinnskatteberg</a:t>
                      </a:r>
                    </a:p>
                  </a:txBody>
                  <a:tcPr marL="108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1100" b="0" i="0" u="none" strike="noStrike" dirty="0">
                          <a:solidFill>
                            <a:srgbClr val="000000"/>
                          </a:solidFill>
                          <a:effectLst/>
                          <a:latin typeface="Futura Std Book" panose="020B0502020204020303"/>
                        </a:rPr>
                        <a:t>-40</a:t>
                      </a:r>
                    </a:p>
                  </a:txBody>
                  <a:tcPr marL="9525" marR="9525" marT="9525" marB="0" anchor="ctr"/>
                </a:tc>
                <a:tc>
                  <a:txBody>
                    <a:bodyPr/>
                    <a:lstStyle/>
                    <a:p>
                      <a:pPr algn="ctr" rtl="0" fontAlgn="ctr"/>
                      <a:r>
                        <a:rPr lang="sv-SE" sz="1100" b="0" i="0" u="none" strike="noStrike" dirty="0">
                          <a:solidFill>
                            <a:srgbClr val="000000"/>
                          </a:solidFill>
                          <a:effectLst/>
                          <a:latin typeface="Futura Std Book" panose="020B0502020204020303"/>
                        </a:rPr>
                        <a:t>1</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-75</a:t>
                      </a:r>
                    </a:p>
                  </a:txBody>
                  <a:tcPr marL="9525" marR="9525" marT="9525" marB="0" anchor="ctr"/>
                </a:tc>
                <a:extLst>
                  <a:ext uri="{0D108BD9-81ED-4DB2-BD59-A6C34878D82A}">
                    <a16:rowId xmlns:a16="http://schemas.microsoft.com/office/drawing/2014/main" val="1084239425"/>
                  </a:ext>
                </a:extLst>
              </a:tr>
              <a:tr h="446488">
                <a:tc>
                  <a:txBody>
                    <a:bodyPr/>
                    <a:lstStyle/>
                    <a:p>
                      <a:pPr algn="l" rtl="0" fontAlgn="ctr"/>
                      <a:r>
                        <a:rPr lang="sv-SE" sz="1100" b="0" i="0" u="none" strike="noStrike">
                          <a:solidFill>
                            <a:srgbClr val="000000"/>
                          </a:solidFill>
                          <a:effectLst/>
                          <a:latin typeface="Futura Std Book" panose="020B0502020204020303" pitchFamily="34" charset="0"/>
                        </a:rPr>
                        <a:t>Surahammar</a:t>
                      </a:r>
                    </a:p>
                  </a:txBody>
                  <a:tcPr marL="108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-17</a:t>
                      </a:r>
                    </a:p>
                  </a:txBody>
                  <a:tcPr marL="9525" marR="9525" marT="9525" marB="0" anchor="ctr"/>
                </a:tc>
                <a:tc>
                  <a:txBody>
                    <a:bodyPr/>
                    <a:lstStyle/>
                    <a:p>
                      <a:pPr algn="ctr" rtl="0" fontAlgn="ctr"/>
                      <a:r>
                        <a:rPr lang="sv-SE" sz="1100" b="0" i="0" u="none" strike="noStrike" dirty="0">
                          <a:solidFill>
                            <a:srgbClr val="000000"/>
                          </a:solidFill>
                          <a:effectLst/>
                          <a:latin typeface="Futura Std Book" panose="020B0502020204020303"/>
                        </a:rPr>
                        <a:t>1</a:t>
                      </a:r>
                    </a:p>
                  </a:txBody>
                  <a:tcPr marL="9525" marR="9525" marT="9525" marB="0" anchor="ctr"/>
                </a:tc>
                <a:tc>
                  <a:txBody>
                    <a:bodyPr/>
                    <a:lstStyle/>
                    <a:p>
                      <a:pPr algn="ctr" rtl="0" fontAlgn="ctr"/>
                      <a:r>
                        <a:rPr lang="sv-SE" sz="1100" b="0" i="0" u="none" strike="noStrike" dirty="0">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2047465816"/>
                  </a:ext>
                </a:extLst>
              </a:tr>
              <a:tr h="446488">
                <a:tc>
                  <a:txBody>
                    <a:bodyPr/>
                    <a:lstStyle/>
                    <a:p>
                      <a:pPr algn="l" rtl="0" fontAlgn="ctr"/>
                      <a:r>
                        <a:rPr lang="sv-SE" sz="1100" b="0" i="0" u="none" strike="noStrike">
                          <a:solidFill>
                            <a:srgbClr val="000000"/>
                          </a:solidFill>
                          <a:effectLst/>
                          <a:latin typeface="Futura Std Book" panose="020B0502020204020303" pitchFamily="34" charset="0"/>
                        </a:rPr>
                        <a:t>Västerås</a:t>
                      </a:r>
                    </a:p>
                  </a:txBody>
                  <a:tcPr marL="108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232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20</a:t>
                      </a:r>
                    </a:p>
                  </a:txBody>
                  <a:tcPr marL="9525" marR="9525" marT="9525" marB="0" anchor="ctr"/>
                </a:tc>
                <a:tc>
                  <a:txBody>
                    <a:bodyPr/>
                    <a:lstStyle/>
                    <a:p>
                      <a:pPr algn="ctr" rtl="0" fontAlgn="ctr"/>
                      <a:r>
                        <a:rPr lang="sv-SE" sz="1100" b="0" i="0" u="none" strike="noStrike" dirty="0">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4226078857"/>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i Västmanlands 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descr="En bild som visar oskärpa&#10;&#10;Automatiskt genererad beskrivning">
            <a:extLst>
              <a:ext uri="{FF2B5EF4-FFF2-40B4-BE49-F238E27FC236}">
                <a16:creationId xmlns:a16="http://schemas.microsoft.com/office/drawing/2014/main" id="{E9CA1CBA-BCE8-4159-8212-E37F87A2CFFF}"/>
              </a:ext>
            </a:extLst>
          </p:cNvPr>
          <p:cNvPicPr>
            <a:picLocks noGrp="1" noChangeAspect="1"/>
          </p:cNvPicPr>
          <p:nvPr>
            <p:ph type="pic" sz="quarter" idx="13"/>
          </p:nvPr>
        </p:nvPicPr>
        <p:blipFill>
          <a:blip r:embed="rId2"/>
          <a:srcRect t="4657" b="4657"/>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Västmanlands 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2454755169"/>
              </p:ext>
            </p:extLst>
          </p:nvPr>
        </p:nvGraphicFramePr>
        <p:xfrm>
          <a:off x="6167438" y="106615"/>
          <a:ext cx="5689601" cy="6418015"/>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1158550">
                  <a:extLst>
                    <a:ext uri="{9D8B030D-6E8A-4147-A177-3AD203B41FA5}">
                      <a16:colId xmlns:a16="http://schemas.microsoft.com/office/drawing/2014/main" val="2818758293"/>
                    </a:ext>
                  </a:extLst>
                </a:gridCol>
                <a:gridCol w="1075828">
                  <a:extLst>
                    <a:ext uri="{9D8B030D-6E8A-4147-A177-3AD203B41FA5}">
                      <a16:colId xmlns:a16="http://schemas.microsoft.com/office/drawing/2014/main" val="1452816917"/>
                    </a:ext>
                  </a:extLst>
                </a:gridCol>
              </a:tblGrid>
              <a:tr h="504035">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l"/>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2022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41030">
                <a:tc>
                  <a:txBody>
                    <a:bodyPr/>
                    <a:lstStyle/>
                    <a:p>
                      <a:pPr marL="72000" algn="l" fontAlgn="b"/>
                      <a:r>
                        <a:rPr lang="sv-SE" sz="1100" b="1" i="0" u="none" strike="noStrike" dirty="0">
                          <a:solidFill>
                            <a:srgbClr val="000000"/>
                          </a:solidFill>
                          <a:effectLst/>
                          <a:latin typeface="Futura Std Book" panose="020B0502020204020303"/>
                        </a:rPr>
                        <a:t>Västmanlands län</a:t>
                      </a:r>
                    </a:p>
                  </a:txBody>
                  <a:tcPr marL="8825" marR="8825" marT="88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11 964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62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447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86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46488">
                <a:tc>
                  <a:txBody>
                    <a:bodyPr/>
                    <a:lstStyle/>
                    <a:p>
                      <a:pPr marL="72000" algn="l" fontAlgn="b"/>
                      <a:r>
                        <a:rPr lang="sv-SE" sz="1100" b="0" i="0" u="none" strike="noStrike" dirty="0">
                          <a:solidFill>
                            <a:srgbClr val="000000"/>
                          </a:solidFill>
                          <a:effectLst/>
                          <a:latin typeface="Futura Std Book" panose="020B0502020204020303"/>
                        </a:rPr>
                        <a:t>Skinnskatteberg</a:t>
                      </a:r>
                    </a:p>
                  </a:txBody>
                  <a:tcPr marL="8825" marR="8825" marT="88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122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22</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1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1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93360832"/>
                  </a:ext>
                </a:extLst>
              </a:tr>
              <a:tr h="446488">
                <a:tc>
                  <a:txBody>
                    <a:bodyPr/>
                    <a:lstStyle/>
                    <a:p>
                      <a:pPr marL="72000" algn="l" fontAlgn="b"/>
                      <a:r>
                        <a:rPr lang="sv-SE" sz="1100" b="0" i="0" u="none" strike="noStrike" dirty="0">
                          <a:solidFill>
                            <a:srgbClr val="000000"/>
                          </a:solidFill>
                          <a:effectLst/>
                          <a:latin typeface="Futura Std Book" panose="020B0502020204020303"/>
                        </a:rPr>
                        <a:t>Surahammar</a:t>
                      </a:r>
                    </a:p>
                  </a:txBody>
                  <a:tcPr marL="8825" marR="8825" marT="88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168</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-7</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1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1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559525621"/>
                  </a:ext>
                </a:extLst>
              </a:tr>
              <a:tr h="446488">
                <a:tc>
                  <a:txBody>
                    <a:bodyPr/>
                    <a:lstStyle/>
                    <a:p>
                      <a:pPr marL="72000" algn="l" fontAlgn="b"/>
                      <a:r>
                        <a:rPr lang="sv-SE" sz="1100" b="0" i="0" u="none" strike="noStrike" dirty="0">
                          <a:solidFill>
                            <a:srgbClr val="000000"/>
                          </a:solidFill>
                          <a:effectLst/>
                          <a:latin typeface="Futura Std Book" panose="020B0502020204020303"/>
                        </a:rPr>
                        <a:t>Kungsör</a:t>
                      </a:r>
                    </a:p>
                  </a:txBody>
                  <a:tcPr marL="8825" marR="8825" marT="88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307</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54</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1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1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947986397"/>
                  </a:ext>
                </a:extLst>
              </a:tr>
              <a:tr h="446488">
                <a:tc>
                  <a:txBody>
                    <a:bodyPr/>
                    <a:lstStyle/>
                    <a:p>
                      <a:pPr marL="72000" algn="l" fontAlgn="b"/>
                      <a:r>
                        <a:rPr lang="sv-SE" sz="1100" b="0" i="0" u="none" strike="noStrike" dirty="0">
                          <a:solidFill>
                            <a:srgbClr val="000000"/>
                          </a:solidFill>
                          <a:effectLst/>
                          <a:latin typeface="Futura Std Book" panose="020B0502020204020303"/>
                        </a:rPr>
                        <a:t>Hallstahammar</a:t>
                      </a:r>
                    </a:p>
                  </a:txBody>
                  <a:tcPr marL="8825" marR="8825" marT="88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386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47</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1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1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325918200"/>
                  </a:ext>
                </a:extLst>
              </a:tr>
              <a:tr h="446488">
                <a:tc>
                  <a:txBody>
                    <a:bodyPr/>
                    <a:lstStyle/>
                    <a:p>
                      <a:pPr marL="72000" algn="l" fontAlgn="b"/>
                      <a:r>
                        <a:rPr lang="sv-SE" sz="1100" b="0" i="0" u="none" strike="noStrike" dirty="0">
                          <a:solidFill>
                            <a:srgbClr val="000000"/>
                          </a:solidFill>
                          <a:effectLst/>
                          <a:latin typeface="Futura Std Book" panose="020B0502020204020303"/>
                        </a:rPr>
                        <a:t>Norberg</a:t>
                      </a:r>
                    </a:p>
                  </a:txBody>
                  <a:tcPr marL="8825" marR="8825" marT="88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199</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79</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1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1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944598109"/>
                  </a:ext>
                </a:extLst>
              </a:tr>
              <a:tr h="446488">
                <a:tc>
                  <a:txBody>
                    <a:bodyPr/>
                    <a:lstStyle/>
                    <a:p>
                      <a:pPr marL="72000" algn="l" fontAlgn="b"/>
                      <a:r>
                        <a:rPr lang="sv-SE" sz="1100" b="0" i="0" u="none" strike="noStrike" dirty="0">
                          <a:solidFill>
                            <a:srgbClr val="000000"/>
                          </a:solidFill>
                          <a:effectLst/>
                          <a:latin typeface="Futura Std Book" panose="020B0502020204020303"/>
                        </a:rPr>
                        <a:t>Västerås</a:t>
                      </a:r>
                    </a:p>
                  </a:txBody>
                  <a:tcPr marL="8825" marR="8825" marT="88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7 597</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60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447</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247</a:t>
                      </a:r>
                    </a:p>
                  </a:txBody>
                  <a:tcPr marL="9525" marR="9525" marT="9525" marB="0" anchor="ctr"/>
                </a:tc>
                <a:extLst>
                  <a:ext uri="{0D108BD9-81ED-4DB2-BD59-A6C34878D82A}">
                    <a16:rowId xmlns:a16="http://schemas.microsoft.com/office/drawing/2014/main" val="3208508909"/>
                  </a:ext>
                </a:extLst>
              </a:tr>
              <a:tr h="446488">
                <a:tc>
                  <a:txBody>
                    <a:bodyPr/>
                    <a:lstStyle/>
                    <a:p>
                      <a:pPr marL="72000" algn="l" fontAlgn="b"/>
                      <a:r>
                        <a:rPr lang="sv-SE" sz="1100" b="0" i="0" u="none" strike="noStrike" dirty="0">
                          <a:solidFill>
                            <a:srgbClr val="000000"/>
                          </a:solidFill>
                          <a:effectLst/>
                          <a:latin typeface="Futura Std Book" panose="020B0502020204020303"/>
                        </a:rPr>
                        <a:t>Sala</a:t>
                      </a:r>
                    </a:p>
                  </a:txBody>
                  <a:tcPr marL="8825" marR="8825" marT="88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1 242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163</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1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1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121273573"/>
                  </a:ext>
                </a:extLst>
              </a:tr>
              <a:tr h="446488">
                <a:tc>
                  <a:txBody>
                    <a:bodyPr/>
                    <a:lstStyle/>
                    <a:p>
                      <a:pPr marL="72000" algn="l" fontAlgn="b"/>
                      <a:r>
                        <a:rPr lang="sv-SE" sz="1100" b="0" i="0" u="none" strike="noStrike" dirty="0">
                          <a:solidFill>
                            <a:srgbClr val="000000"/>
                          </a:solidFill>
                          <a:effectLst/>
                          <a:latin typeface="Futura Std Book" panose="020B0502020204020303"/>
                        </a:rPr>
                        <a:t>Fagersta</a:t>
                      </a:r>
                    </a:p>
                  </a:txBody>
                  <a:tcPr marL="8825" marR="8825" marT="88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384</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36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1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1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084239425"/>
                  </a:ext>
                </a:extLst>
              </a:tr>
              <a:tr h="446488">
                <a:tc>
                  <a:txBody>
                    <a:bodyPr/>
                    <a:lstStyle/>
                    <a:p>
                      <a:pPr marL="72000" algn="l" fontAlgn="b"/>
                      <a:r>
                        <a:rPr lang="sv-SE" sz="1100" b="0" i="0" u="none" strike="noStrike" dirty="0">
                          <a:solidFill>
                            <a:srgbClr val="000000"/>
                          </a:solidFill>
                          <a:effectLst/>
                          <a:latin typeface="Futura Std Book" panose="020B0502020204020303"/>
                        </a:rPr>
                        <a:t>Köping</a:t>
                      </a:r>
                    </a:p>
                  </a:txBody>
                  <a:tcPr marL="8825" marR="8825" marT="88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1 101</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105</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1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1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047465816"/>
                  </a:ext>
                </a:extLst>
              </a:tr>
              <a:tr h="446488">
                <a:tc>
                  <a:txBody>
                    <a:bodyPr/>
                    <a:lstStyle/>
                    <a:p>
                      <a:pPr marL="72000" algn="l" fontAlgn="b"/>
                      <a:r>
                        <a:rPr lang="sv-SE" sz="1100" b="0" i="0" u="none" strike="noStrike" dirty="0">
                          <a:solidFill>
                            <a:srgbClr val="000000"/>
                          </a:solidFill>
                          <a:effectLst/>
                          <a:latin typeface="Futura Std Book" panose="020B0502020204020303"/>
                        </a:rPr>
                        <a:t>Arboga</a:t>
                      </a:r>
                    </a:p>
                  </a:txBody>
                  <a:tcPr marL="8825" marR="8825" marT="88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458</a:t>
                      </a:r>
                    </a:p>
                  </a:txBody>
                  <a:tcPr marL="9525" marR="9525" marT="9525" marB="0" anchor="ctr"/>
                </a:tc>
                <a:tc>
                  <a:txBody>
                    <a:bodyPr/>
                    <a:lstStyle/>
                    <a:p>
                      <a:pPr algn="ctr" rtl="0" fontAlgn="ctr"/>
                      <a:r>
                        <a:rPr lang="sv-SE" sz="1100" b="0" i="0" u="none" strike="noStrike" dirty="0">
                          <a:solidFill>
                            <a:srgbClr val="000000"/>
                          </a:solidFill>
                          <a:effectLst/>
                          <a:latin typeface="Futura Std Book" panose="020B0502020204020303"/>
                        </a:rPr>
                        <a:t>3</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1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1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4226078857"/>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0775A1A2-25AB-4AC6-9872-756C99FADC58}"/>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oskärpa&#10;&#10;Automatiskt genererad beskrivning">
            <a:extLst>
              <a:ext uri="{FF2B5EF4-FFF2-40B4-BE49-F238E27FC236}">
                <a16:creationId xmlns:a16="http://schemas.microsoft.com/office/drawing/2014/main" id="{870A2852-8585-4B22-BF7C-0EB91459C397}"/>
              </a:ext>
            </a:extLst>
          </p:cNvPr>
          <p:cNvPicPr>
            <a:picLocks noGrp="1" noChangeAspect="1"/>
          </p:cNvPicPr>
          <p:nvPr>
            <p:ph type="pic" sz="quarter" idx="13"/>
          </p:nvPr>
        </p:nvPicPr>
        <p:blipFill>
          <a:blip r:embed="rId2"/>
          <a:srcRect t="4657" b="4657"/>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Västmanlands 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3857011371"/>
              </p:ext>
            </p:extLst>
          </p:nvPr>
        </p:nvGraphicFramePr>
        <p:xfrm>
          <a:off x="6167440" y="106615"/>
          <a:ext cx="5702807" cy="6418015"/>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052540">
                  <a:extLst>
                    <a:ext uri="{9D8B030D-6E8A-4147-A177-3AD203B41FA5}">
                      <a16:colId xmlns:a16="http://schemas.microsoft.com/office/drawing/2014/main" val="2818758293"/>
                    </a:ext>
                  </a:extLst>
                </a:gridCol>
                <a:gridCol w="1270536">
                  <a:extLst>
                    <a:ext uri="{9D8B030D-6E8A-4147-A177-3AD203B41FA5}">
                      <a16:colId xmlns:a16="http://schemas.microsoft.com/office/drawing/2014/main" val="1452816917"/>
                    </a:ext>
                  </a:extLst>
                </a:gridCol>
              </a:tblGrid>
              <a:tr h="504035">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t>
                      </a:r>
                      <a:br>
                        <a:rPr lang="sv-SE" sz="1000" dirty="0"/>
                      </a:br>
                      <a:r>
                        <a:rPr lang="sv-SE" sz="1000" dirty="0"/>
                        <a:t>(andel av </a:t>
                      </a:r>
                      <a:r>
                        <a:rPr lang="sv-SE" sz="1000" dirty="0" err="1"/>
                        <a:t>bef</a:t>
                      </a:r>
                      <a:r>
                        <a:rPr lang="sv-SE" sz="1000" dirty="0"/>
                        <a:t>. 15-74 år)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av </a:t>
                      </a:r>
                      <a:r>
                        <a:rPr lang="sv-SE" sz="1000" dirty="0" err="1">
                          <a:solidFill>
                            <a:schemeClr val="bg1"/>
                          </a:solidFill>
                        </a:rPr>
                        <a:t>bef</a:t>
                      </a:r>
                      <a:r>
                        <a:rPr lang="sv-SE" sz="1000">
                          <a:solidFill>
                            <a:schemeClr val="bg1"/>
                          </a:solidFill>
                        </a:rPr>
                        <a:t>.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(p.e.)</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41030">
                <a:tc>
                  <a:txBody>
                    <a:bodyPr/>
                    <a:lstStyle/>
                    <a:p>
                      <a:pPr marL="72000" algn="l" fontAlgn="b"/>
                      <a:r>
                        <a:rPr lang="sv-SE" sz="1100" b="1" i="0" u="none" strike="noStrike" dirty="0">
                          <a:solidFill>
                            <a:srgbClr val="000000"/>
                          </a:solidFill>
                          <a:effectLst/>
                          <a:latin typeface="Futura Std Book" panose="020B0502020204020303"/>
                        </a:rPr>
                        <a:t>Västmanlands län</a:t>
                      </a:r>
                    </a:p>
                  </a:txBody>
                  <a:tcPr marL="8825" marR="8825" marT="88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10 958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-19,1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5,5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-1,3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46488">
                <a:tc>
                  <a:txBody>
                    <a:bodyPr/>
                    <a:lstStyle/>
                    <a:p>
                      <a:pPr marL="72000" algn="l" fontAlgn="b"/>
                      <a:r>
                        <a:rPr lang="sv-SE" sz="1100" b="0" i="0" u="none" strike="noStrike" dirty="0">
                          <a:solidFill>
                            <a:srgbClr val="000000"/>
                          </a:solidFill>
                          <a:effectLst/>
                          <a:latin typeface="Futura Std Book" panose="020B0502020204020303"/>
                        </a:rPr>
                        <a:t>Skinnskatteberg</a:t>
                      </a:r>
                    </a:p>
                  </a:txBody>
                  <a:tcPr marL="8825" marR="8825" marT="88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140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-3,7</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4,5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293360832"/>
                  </a:ext>
                </a:extLst>
              </a:tr>
              <a:tr h="446488">
                <a:tc>
                  <a:txBody>
                    <a:bodyPr/>
                    <a:lstStyle/>
                    <a:p>
                      <a:pPr marL="72000" algn="l" fontAlgn="b"/>
                      <a:r>
                        <a:rPr lang="sv-SE" sz="1100" b="0" i="0" u="none" strike="noStrike" dirty="0">
                          <a:solidFill>
                            <a:srgbClr val="000000"/>
                          </a:solidFill>
                          <a:effectLst/>
                          <a:latin typeface="Futura Std Book" panose="020B0502020204020303"/>
                        </a:rPr>
                        <a:t>Surahammar</a:t>
                      </a:r>
                    </a:p>
                  </a:txBody>
                  <a:tcPr marL="8825" marR="8825" marT="88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303</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-26,4</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4,3</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-1,5</a:t>
                      </a:r>
                    </a:p>
                  </a:txBody>
                  <a:tcPr marL="9525" marR="9525" marT="9525" marB="0" anchor="ctr"/>
                </a:tc>
                <a:extLst>
                  <a:ext uri="{0D108BD9-81ED-4DB2-BD59-A6C34878D82A}">
                    <a16:rowId xmlns:a16="http://schemas.microsoft.com/office/drawing/2014/main" val="1559525621"/>
                  </a:ext>
                </a:extLst>
              </a:tr>
              <a:tr h="446488">
                <a:tc>
                  <a:txBody>
                    <a:bodyPr/>
                    <a:lstStyle/>
                    <a:p>
                      <a:pPr marL="72000" algn="l" fontAlgn="b"/>
                      <a:r>
                        <a:rPr lang="sv-SE" sz="1100" b="0" i="0" u="none" strike="noStrike" dirty="0">
                          <a:solidFill>
                            <a:srgbClr val="000000"/>
                          </a:solidFill>
                          <a:effectLst/>
                          <a:latin typeface="Futura Std Book" panose="020B0502020204020303"/>
                        </a:rPr>
                        <a:t>Kungsör</a:t>
                      </a:r>
                    </a:p>
                  </a:txBody>
                  <a:tcPr marL="8825" marR="8825" marT="88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349</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-16,6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5,7</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1947986397"/>
                  </a:ext>
                </a:extLst>
              </a:tr>
              <a:tr h="446488">
                <a:tc>
                  <a:txBody>
                    <a:bodyPr/>
                    <a:lstStyle/>
                    <a:p>
                      <a:pPr marL="72000" algn="l" fontAlgn="b"/>
                      <a:r>
                        <a:rPr lang="sv-SE" sz="1100" b="0" i="0" u="none" strike="noStrike" dirty="0">
                          <a:solidFill>
                            <a:srgbClr val="000000"/>
                          </a:solidFill>
                          <a:effectLst/>
                          <a:latin typeface="Futura Std Book" panose="020B0502020204020303"/>
                        </a:rPr>
                        <a:t>Hallstahammar</a:t>
                      </a:r>
                    </a:p>
                  </a:txBody>
                  <a:tcPr marL="8825" marR="8825" marT="88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554</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-15,8</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4,8</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2325918200"/>
                  </a:ext>
                </a:extLst>
              </a:tr>
              <a:tr h="446488">
                <a:tc>
                  <a:txBody>
                    <a:bodyPr/>
                    <a:lstStyle/>
                    <a:p>
                      <a:pPr marL="72000" algn="l" fontAlgn="b"/>
                      <a:r>
                        <a:rPr lang="sv-SE" sz="1100" b="0" i="0" u="none" strike="noStrike" dirty="0">
                          <a:solidFill>
                            <a:srgbClr val="000000"/>
                          </a:solidFill>
                          <a:effectLst/>
                          <a:latin typeface="Futura Std Book" panose="020B0502020204020303"/>
                        </a:rPr>
                        <a:t>Norberg</a:t>
                      </a:r>
                    </a:p>
                  </a:txBody>
                  <a:tcPr marL="8825" marR="8825" marT="88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200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-25,7</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5,0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3944598109"/>
                  </a:ext>
                </a:extLst>
              </a:tr>
              <a:tr h="446488">
                <a:tc>
                  <a:txBody>
                    <a:bodyPr/>
                    <a:lstStyle/>
                    <a:p>
                      <a:pPr marL="72000" algn="l" fontAlgn="b"/>
                      <a:r>
                        <a:rPr lang="sv-SE" sz="1100" b="0" i="0" u="none" strike="noStrike" dirty="0">
                          <a:solidFill>
                            <a:srgbClr val="000000"/>
                          </a:solidFill>
                          <a:effectLst/>
                          <a:latin typeface="Futura Std Book" panose="020B0502020204020303"/>
                        </a:rPr>
                        <a:t>Västerås</a:t>
                      </a:r>
                    </a:p>
                  </a:txBody>
                  <a:tcPr marL="8825" marR="8825" marT="88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6 534</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-18,6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5,7</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3208508909"/>
                  </a:ext>
                </a:extLst>
              </a:tr>
              <a:tr h="446488">
                <a:tc>
                  <a:txBody>
                    <a:bodyPr/>
                    <a:lstStyle/>
                    <a:p>
                      <a:pPr marL="72000" algn="l" fontAlgn="b"/>
                      <a:r>
                        <a:rPr lang="sv-SE" sz="1100" b="0" i="0" u="none" strike="noStrike" dirty="0">
                          <a:solidFill>
                            <a:srgbClr val="000000"/>
                          </a:solidFill>
                          <a:effectLst/>
                          <a:latin typeface="Futura Std Book" panose="020B0502020204020303"/>
                        </a:rPr>
                        <a:t>Sala</a:t>
                      </a:r>
                    </a:p>
                  </a:txBody>
                  <a:tcPr marL="8825" marR="8825" marT="88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756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-21,7</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4,7</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1121273573"/>
                  </a:ext>
                </a:extLst>
              </a:tr>
              <a:tr h="446488">
                <a:tc>
                  <a:txBody>
                    <a:bodyPr/>
                    <a:lstStyle/>
                    <a:p>
                      <a:pPr marL="72000" algn="l" fontAlgn="b"/>
                      <a:r>
                        <a:rPr lang="sv-SE" sz="1100" b="0" i="0" u="none" strike="noStrike" dirty="0">
                          <a:solidFill>
                            <a:srgbClr val="000000"/>
                          </a:solidFill>
                          <a:effectLst/>
                          <a:latin typeface="Futura Std Book" panose="020B0502020204020303"/>
                        </a:rPr>
                        <a:t>Fagersta</a:t>
                      </a:r>
                    </a:p>
                  </a:txBody>
                  <a:tcPr marL="8825" marR="8825" marT="88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636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-14,9</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6,9</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1084239425"/>
                  </a:ext>
                </a:extLst>
              </a:tr>
              <a:tr h="446488">
                <a:tc>
                  <a:txBody>
                    <a:bodyPr/>
                    <a:lstStyle/>
                    <a:p>
                      <a:pPr marL="72000" algn="l" fontAlgn="b"/>
                      <a:r>
                        <a:rPr lang="sv-SE" sz="1100" b="0" i="0" u="none" strike="noStrike" dirty="0">
                          <a:solidFill>
                            <a:srgbClr val="000000"/>
                          </a:solidFill>
                          <a:effectLst/>
                          <a:latin typeface="Futura Std Book" panose="020B0502020204020303"/>
                        </a:rPr>
                        <a:t>Köping</a:t>
                      </a:r>
                    </a:p>
                  </a:txBody>
                  <a:tcPr marL="8825" marR="8825" marT="88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1 013</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-21,6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5,5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-1,5</a:t>
                      </a:r>
                    </a:p>
                  </a:txBody>
                  <a:tcPr marL="9525" marR="9525" marT="9525" marB="0" anchor="ctr"/>
                </a:tc>
                <a:extLst>
                  <a:ext uri="{0D108BD9-81ED-4DB2-BD59-A6C34878D82A}">
                    <a16:rowId xmlns:a16="http://schemas.microsoft.com/office/drawing/2014/main" val="2047465816"/>
                  </a:ext>
                </a:extLst>
              </a:tr>
              <a:tr h="446488">
                <a:tc>
                  <a:txBody>
                    <a:bodyPr/>
                    <a:lstStyle/>
                    <a:p>
                      <a:pPr marL="72000" algn="l" fontAlgn="b"/>
                      <a:r>
                        <a:rPr lang="sv-SE" sz="1100" b="0" i="0" u="none" strike="noStrike" dirty="0">
                          <a:solidFill>
                            <a:srgbClr val="000000"/>
                          </a:solidFill>
                          <a:effectLst/>
                          <a:latin typeface="Futura Std Book" panose="020B0502020204020303"/>
                        </a:rPr>
                        <a:t>Arboga</a:t>
                      </a:r>
                    </a:p>
                  </a:txBody>
                  <a:tcPr marL="8825" marR="8825" marT="88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473</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-22,1</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4,8</a:t>
                      </a:r>
                    </a:p>
                  </a:txBody>
                  <a:tcPr marL="9525" marR="9525" marT="9525" marB="0" anchor="ctr"/>
                </a:tc>
                <a:tc>
                  <a:txBody>
                    <a:bodyPr/>
                    <a:lstStyle/>
                    <a:p>
                      <a:pPr algn="ctr" rtl="0" fontAlgn="ctr"/>
                      <a:r>
                        <a:rPr lang="sv-SE" sz="1100" b="0" i="0" u="none" strike="noStrike" dirty="0">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4226078857"/>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oskärpa&#10;&#10;Automatiskt genererad beskrivning">
            <a:extLst>
              <a:ext uri="{FF2B5EF4-FFF2-40B4-BE49-F238E27FC236}">
                <a16:creationId xmlns:a16="http://schemas.microsoft.com/office/drawing/2014/main" id="{11FD440D-E43C-4E57-8AF7-F8B606F70399}"/>
              </a:ext>
            </a:extLst>
          </p:cNvPr>
          <p:cNvPicPr>
            <a:picLocks noGrp="1" noChangeAspect="1"/>
          </p:cNvPicPr>
          <p:nvPr>
            <p:ph type="pic" sz="quarter" idx="13"/>
          </p:nvPr>
        </p:nvPicPr>
        <p:blipFill>
          <a:blip r:embed="rId2"/>
          <a:srcRect t="4657" b="4657"/>
          <a:stretch>
            <a:fillRect/>
          </a:stretch>
        </p:blipFill>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717550" y="333375"/>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i Västmanlands 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2111455026"/>
              </p:ext>
            </p:extLst>
          </p:nvPr>
        </p:nvGraphicFramePr>
        <p:xfrm>
          <a:off x="6167439" y="106615"/>
          <a:ext cx="5687122" cy="6418015"/>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504035">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41030">
                <a:tc>
                  <a:txBody>
                    <a:bodyPr/>
                    <a:lstStyle/>
                    <a:p>
                      <a:pPr marL="72000" algn="l" fontAlgn="b"/>
                      <a:r>
                        <a:rPr lang="sv-SE" sz="1100" b="1" i="0" u="none" strike="noStrike" dirty="0">
                          <a:solidFill>
                            <a:srgbClr val="000000"/>
                          </a:solidFill>
                          <a:effectLst/>
                          <a:latin typeface="Futura Std Book" panose="020B0502020204020303"/>
                        </a:rPr>
                        <a:t>Västmanlands län</a:t>
                      </a:r>
                    </a:p>
                  </a:txBody>
                  <a:tcPr marL="8825" marR="8825" marT="88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280 005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0,6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367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-38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46488">
                <a:tc>
                  <a:txBody>
                    <a:bodyPr/>
                    <a:lstStyle/>
                    <a:p>
                      <a:pPr algn="l" rtl="0" fontAlgn="ctr"/>
                      <a:r>
                        <a:rPr lang="sv-SE" sz="1100" b="0" i="0" u="none" strike="noStrike">
                          <a:solidFill>
                            <a:srgbClr val="000000"/>
                          </a:solidFill>
                          <a:effectLst/>
                          <a:latin typeface="Futura Std Book" panose="020B0502020204020303" pitchFamily="34" charset="0"/>
                        </a:rPr>
                        <a:t>Arboga                                            </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14 099</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-89</a:t>
                      </a:r>
                    </a:p>
                  </a:txBody>
                  <a:tcPr marL="9525" marR="9525" marT="9525" marB="0" anchor="ctr"/>
                </a:tc>
                <a:extLst>
                  <a:ext uri="{0D108BD9-81ED-4DB2-BD59-A6C34878D82A}">
                    <a16:rowId xmlns:a16="http://schemas.microsoft.com/office/drawing/2014/main" val="293360832"/>
                  </a:ext>
                </a:extLst>
              </a:tr>
              <a:tr h="446488">
                <a:tc>
                  <a:txBody>
                    <a:bodyPr/>
                    <a:lstStyle/>
                    <a:p>
                      <a:pPr algn="l" rtl="0" fontAlgn="ctr"/>
                      <a:r>
                        <a:rPr lang="sv-SE" sz="1100" b="0" i="0" u="none" strike="noStrike" dirty="0">
                          <a:solidFill>
                            <a:srgbClr val="000000"/>
                          </a:solidFill>
                          <a:effectLst/>
                          <a:latin typeface="Futura Std Book" panose="020B0502020204020303" pitchFamily="34" charset="0"/>
                        </a:rPr>
                        <a:t>Fagersta                                          </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13 333</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49</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4 800</a:t>
                      </a:r>
                    </a:p>
                  </a:txBody>
                  <a:tcPr marL="9525" marR="9525" marT="9525" marB="0" anchor="ctr"/>
                </a:tc>
                <a:extLst>
                  <a:ext uri="{0D108BD9-81ED-4DB2-BD59-A6C34878D82A}">
                    <a16:rowId xmlns:a16="http://schemas.microsoft.com/office/drawing/2014/main" val="1559525621"/>
                  </a:ext>
                </a:extLst>
              </a:tr>
              <a:tr h="446488">
                <a:tc>
                  <a:txBody>
                    <a:bodyPr/>
                    <a:lstStyle/>
                    <a:p>
                      <a:pPr algn="l" rtl="0" fontAlgn="ctr"/>
                      <a:r>
                        <a:rPr lang="sv-SE" sz="1100" b="0" i="0" u="none" strike="noStrike">
                          <a:solidFill>
                            <a:srgbClr val="000000"/>
                          </a:solidFill>
                          <a:effectLst/>
                          <a:latin typeface="Futura Std Book" panose="020B0502020204020303" pitchFamily="34" charset="0"/>
                        </a:rPr>
                        <a:t>Hallstahammar                                     </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16 707</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1100" b="0" i="0" u="none" strike="noStrike" dirty="0" err="1">
                          <a:solidFill>
                            <a:srgbClr val="000000"/>
                          </a:solidFill>
                          <a:effectLst/>
                          <a:latin typeface="Futura Std Book" panose="020B0502020204020303"/>
                        </a:rPr>
                        <a:t>i.u</a:t>
                      </a:r>
                      <a:r>
                        <a:rPr lang="sv-SE" sz="11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947986397"/>
                  </a:ext>
                </a:extLst>
              </a:tr>
              <a:tr h="446488">
                <a:tc>
                  <a:txBody>
                    <a:bodyPr/>
                    <a:lstStyle/>
                    <a:p>
                      <a:pPr algn="l" rtl="0" fontAlgn="ctr"/>
                      <a:r>
                        <a:rPr lang="sv-SE" sz="1100" b="0" i="0" u="none" strike="noStrike">
                          <a:solidFill>
                            <a:srgbClr val="000000"/>
                          </a:solidFill>
                          <a:effectLst/>
                          <a:latin typeface="Futura Std Book" panose="020B0502020204020303" pitchFamily="34" charset="0"/>
                        </a:rPr>
                        <a:t>Kungsör                                           </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8 758</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-43</a:t>
                      </a:r>
                    </a:p>
                  </a:txBody>
                  <a:tcPr marL="9525" marR="9525" marT="9525" marB="0" anchor="ctr"/>
                </a:tc>
                <a:extLst>
                  <a:ext uri="{0D108BD9-81ED-4DB2-BD59-A6C34878D82A}">
                    <a16:rowId xmlns:a16="http://schemas.microsoft.com/office/drawing/2014/main" val="2325918200"/>
                  </a:ext>
                </a:extLst>
              </a:tr>
              <a:tr h="446488">
                <a:tc>
                  <a:txBody>
                    <a:bodyPr/>
                    <a:lstStyle/>
                    <a:p>
                      <a:pPr algn="l" rtl="0" fontAlgn="ctr"/>
                      <a:r>
                        <a:rPr lang="sv-SE" sz="1100" b="0" i="0" u="none" strike="noStrike">
                          <a:solidFill>
                            <a:srgbClr val="000000"/>
                          </a:solidFill>
                          <a:effectLst/>
                          <a:latin typeface="Futura Std Book" panose="020B0502020204020303" pitchFamily="34" charset="0"/>
                        </a:rPr>
                        <a:t>Köping                                            </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26 150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3944598109"/>
                  </a:ext>
                </a:extLst>
              </a:tr>
              <a:tr h="446488">
                <a:tc>
                  <a:txBody>
                    <a:bodyPr/>
                    <a:lstStyle/>
                    <a:p>
                      <a:pPr algn="l" rtl="0" fontAlgn="ctr"/>
                      <a:r>
                        <a:rPr lang="sv-SE" sz="1100" b="0" i="0" u="none" strike="noStrike">
                          <a:solidFill>
                            <a:srgbClr val="000000"/>
                          </a:solidFill>
                          <a:effectLst/>
                          <a:latin typeface="Futura Std Book" panose="020B0502020204020303" pitchFamily="34" charset="0"/>
                        </a:rPr>
                        <a:t>Norberg                                           </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5 656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-1,7</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1100" b="0" i="0" u="none" strike="noStrike" dirty="0" err="1">
                          <a:solidFill>
                            <a:srgbClr val="000000"/>
                          </a:solidFill>
                          <a:effectLst/>
                          <a:latin typeface="Futura Std Book" panose="020B0502020204020303"/>
                        </a:rPr>
                        <a:t>i.u</a:t>
                      </a:r>
                      <a:r>
                        <a:rPr lang="sv-SE" sz="11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208508909"/>
                  </a:ext>
                </a:extLst>
              </a:tr>
              <a:tr h="446488">
                <a:tc>
                  <a:txBody>
                    <a:bodyPr/>
                    <a:lstStyle/>
                    <a:p>
                      <a:pPr algn="l" rtl="0" fontAlgn="ctr"/>
                      <a:r>
                        <a:rPr lang="sv-SE" sz="1100" b="0" i="0" u="none" strike="noStrike">
                          <a:solidFill>
                            <a:srgbClr val="000000"/>
                          </a:solidFill>
                          <a:effectLst/>
                          <a:latin typeface="Futura Std Book" panose="020B0502020204020303" pitchFamily="34" charset="0"/>
                        </a:rPr>
                        <a:t>Sala                                              </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22 973</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0,1</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121273573"/>
                  </a:ext>
                </a:extLst>
              </a:tr>
              <a:tr h="446488">
                <a:tc>
                  <a:txBody>
                    <a:bodyPr/>
                    <a:lstStyle/>
                    <a:p>
                      <a:pPr algn="l" rtl="0" fontAlgn="ctr"/>
                      <a:r>
                        <a:rPr lang="sv-SE" sz="1100" b="0" i="0" u="none" strike="noStrike">
                          <a:solidFill>
                            <a:srgbClr val="000000"/>
                          </a:solidFill>
                          <a:effectLst/>
                          <a:latin typeface="Futura Std Book" panose="020B0502020204020303" pitchFamily="34" charset="0"/>
                        </a:rPr>
                        <a:t>Skinnskatteberg                                   </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4 424</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1,8</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1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1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084239425"/>
                  </a:ext>
                </a:extLst>
              </a:tr>
              <a:tr h="446488">
                <a:tc>
                  <a:txBody>
                    <a:bodyPr/>
                    <a:lstStyle/>
                    <a:p>
                      <a:pPr algn="l" rtl="0" fontAlgn="ctr"/>
                      <a:r>
                        <a:rPr lang="sv-SE" sz="1100" b="0" i="0" u="none" strike="noStrike">
                          <a:solidFill>
                            <a:srgbClr val="000000"/>
                          </a:solidFill>
                          <a:effectLst/>
                          <a:latin typeface="Futura Std Book" panose="020B0502020204020303" pitchFamily="34" charset="0"/>
                        </a:rPr>
                        <a:t>Surahammar                                        </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10 074</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-0,4</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1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1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r h="446488">
                <a:tc>
                  <a:txBody>
                    <a:bodyPr/>
                    <a:lstStyle/>
                    <a:p>
                      <a:pPr algn="l" rtl="0" fontAlgn="ctr"/>
                      <a:r>
                        <a:rPr lang="sv-SE" sz="1100" b="0" i="0" u="none" strike="noStrike">
                          <a:solidFill>
                            <a:srgbClr val="000000"/>
                          </a:solidFill>
                          <a:effectLst/>
                          <a:latin typeface="Futura Std Book" panose="020B0502020204020303" pitchFamily="34" charset="0"/>
                        </a:rPr>
                        <a:t>Västerås                                          </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157 831</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295</a:t>
                      </a:r>
                    </a:p>
                  </a:txBody>
                  <a:tcPr marL="9525" marR="9525" marT="9525" marB="0" anchor="ctr"/>
                </a:tc>
                <a:tc>
                  <a:txBody>
                    <a:bodyPr/>
                    <a:lstStyle/>
                    <a:p>
                      <a:pPr algn="ctr" rtl="0" fontAlgn="ctr"/>
                      <a:r>
                        <a:rPr lang="sv-SE" sz="1100" b="0" i="0" u="none" strike="noStrike" dirty="0">
                          <a:solidFill>
                            <a:srgbClr val="000000"/>
                          </a:solidFill>
                          <a:effectLst/>
                          <a:latin typeface="Futura Std Book" panose="020B0502020204020303"/>
                        </a:rPr>
                        <a:t>-43</a:t>
                      </a:r>
                    </a:p>
                  </a:txBody>
                  <a:tcPr marL="9525" marR="9525" marT="9525" marB="0" anchor="ctr"/>
                </a:tc>
                <a:extLst>
                  <a:ext uri="{0D108BD9-81ED-4DB2-BD59-A6C34878D82A}">
                    <a16:rowId xmlns:a16="http://schemas.microsoft.com/office/drawing/2014/main" val="4226078857"/>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descr="En bild som visar oskärpa&#10;&#10;Automatiskt genererad beskrivning">
            <a:extLst>
              <a:ext uri="{FF2B5EF4-FFF2-40B4-BE49-F238E27FC236}">
                <a16:creationId xmlns:a16="http://schemas.microsoft.com/office/drawing/2014/main" id="{8A9C8F8A-27D5-458A-937A-652C55C9801A}"/>
              </a:ext>
            </a:extLst>
          </p:cNvPr>
          <p:cNvPicPr>
            <a:picLocks noGrp="1" noChangeAspect="1"/>
          </p:cNvPicPr>
          <p:nvPr>
            <p:ph type="pic" sz="quarter" idx="13"/>
          </p:nvPr>
        </p:nvPicPr>
        <p:blipFill>
          <a:blip r:embed="rId2"/>
          <a:srcRect t="4657" b="4657"/>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787398" y="326398"/>
            <a:ext cx="4918077" cy="1302377"/>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i Västmanlands 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2849215767"/>
              </p:ext>
            </p:extLst>
          </p:nvPr>
        </p:nvGraphicFramePr>
        <p:xfrm>
          <a:off x="6164962" y="106614"/>
          <a:ext cx="4871338" cy="6424989"/>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504583">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50458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0458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41510">
                <a:tc>
                  <a:txBody>
                    <a:bodyPr/>
                    <a:lstStyle/>
                    <a:p>
                      <a:pPr algn="l" rtl="0" fontAlgn="ctr"/>
                      <a:r>
                        <a:rPr lang="sv-SE" sz="1100" b="1" i="0" u="none" strike="noStrike" dirty="0">
                          <a:solidFill>
                            <a:srgbClr val="000000"/>
                          </a:solidFill>
                          <a:effectLst/>
                          <a:latin typeface="Futura Std Book" panose="020B0502020204020303" pitchFamily="34" charset="0"/>
                        </a:rPr>
                        <a:t>Västmanlands län</a:t>
                      </a:r>
                    </a:p>
                  </a:txBody>
                  <a:tcPr marL="180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201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57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46973">
                <a:tc>
                  <a:txBody>
                    <a:bodyPr/>
                    <a:lstStyle/>
                    <a:p>
                      <a:pPr algn="l" rtl="0" fontAlgn="ctr"/>
                      <a:r>
                        <a:rPr lang="sv-SE" sz="1100" b="0" i="0" u="none" strike="noStrike">
                          <a:solidFill>
                            <a:srgbClr val="000000"/>
                          </a:solidFill>
                          <a:effectLst/>
                          <a:latin typeface="Futura Std Book" panose="020B0502020204020303" pitchFamily="34" charset="0"/>
                        </a:rPr>
                        <a:t>Arboga</a:t>
                      </a:r>
                    </a:p>
                  </a:txBody>
                  <a:tcPr marL="180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293360832"/>
                  </a:ext>
                </a:extLst>
              </a:tr>
              <a:tr h="446973">
                <a:tc>
                  <a:txBody>
                    <a:bodyPr/>
                    <a:lstStyle/>
                    <a:p>
                      <a:pPr algn="l" rtl="0" fontAlgn="ctr"/>
                      <a:r>
                        <a:rPr lang="sv-SE" sz="1100" b="0" i="0" u="none" strike="noStrike">
                          <a:solidFill>
                            <a:srgbClr val="000000"/>
                          </a:solidFill>
                          <a:effectLst/>
                          <a:latin typeface="Futura Std Book" panose="020B0502020204020303" pitchFamily="34" charset="0"/>
                        </a:rPr>
                        <a:t>Fagersta</a:t>
                      </a:r>
                    </a:p>
                  </a:txBody>
                  <a:tcPr marL="180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1559525621"/>
                  </a:ext>
                </a:extLst>
              </a:tr>
              <a:tr h="446973">
                <a:tc>
                  <a:txBody>
                    <a:bodyPr/>
                    <a:lstStyle/>
                    <a:p>
                      <a:pPr algn="l" rtl="0" fontAlgn="ctr"/>
                      <a:r>
                        <a:rPr lang="sv-SE" sz="1100" b="0" i="0" u="none" strike="noStrike" dirty="0">
                          <a:solidFill>
                            <a:srgbClr val="000000"/>
                          </a:solidFill>
                          <a:effectLst/>
                          <a:latin typeface="Futura Std Book" panose="020B0502020204020303" pitchFamily="34" charset="0"/>
                        </a:rPr>
                        <a:t>Hallstahammar</a:t>
                      </a:r>
                    </a:p>
                  </a:txBody>
                  <a:tcPr marL="180000" marR="9525" marT="9525" marB="0" anchor="ct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1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1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947986397"/>
                  </a:ext>
                </a:extLst>
              </a:tr>
              <a:tr h="446973">
                <a:tc>
                  <a:txBody>
                    <a:bodyPr/>
                    <a:lstStyle/>
                    <a:p>
                      <a:pPr algn="l" rtl="0" fontAlgn="ctr"/>
                      <a:r>
                        <a:rPr lang="sv-SE" sz="1100" b="0" i="0" u="none" strike="noStrike">
                          <a:solidFill>
                            <a:srgbClr val="000000"/>
                          </a:solidFill>
                          <a:effectLst/>
                          <a:latin typeface="Futura Std Book" panose="020B0502020204020303" pitchFamily="34" charset="0"/>
                        </a:rPr>
                        <a:t>Kungsör</a:t>
                      </a:r>
                    </a:p>
                  </a:txBody>
                  <a:tcPr marL="180000" marR="9525" marT="9525" marB="0" anchor="ct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1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1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325918200"/>
                  </a:ext>
                </a:extLst>
              </a:tr>
              <a:tr h="446973">
                <a:tc>
                  <a:txBody>
                    <a:bodyPr/>
                    <a:lstStyle/>
                    <a:p>
                      <a:pPr algn="l" rtl="0" fontAlgn="ctr"/>
                      <a:r>
                        <a:rPr lang="sv-SE" sz="1100" b="0" i="0" u="none" strike="noStrike">
                          <a:solidFill>
                            <a:srgbClr val="000000"/>
                          </a:solidFill>
                          <a:effectLst/>
                          <a:latin typeface="Futura Std Book" panose="020B0502020204020303" pitchFamily="34" charset="0"/>
                        </a:rPr>
                        <a:t>Köping</a:t>
                      </a:r>
                    </a:p>
                  </a:txBody>
                  <a:tcPr marL="180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3944598109"/>
                  </a:ext>
                </a:extLst>
              </a:tr>
              <a:tr h="446973">
                <a:tc>
                  <a:txBody>
                    <a:bodyPr/>
                    <a:lstStyle/>
                    <a:p>
                      <a:pPr algn="l" rtl="0" fontAlgn="ctr"/>
                      <a:r>
                        <a:rPr lang="sv-SE" sz="1100" b="0" i="0" u="none" strike="noStrike">
                          <a:solidFill>
                            <a:srgbClr val="000000"/>
                          </a:solidFill>
                          <a:effectLst/>
                          <a:latin typeface="Futura Std Book" panose="020B0502020204020303" pitchFamily="34" charset="0"/>
                        </a:rPr>
                        <a:t>Norberg</a:t>
                      </a:r>
                    </a:p>
                  </a:txBody>
                  <a:tcPr marL="180000" marR="9525" marT="9525" marB="0" anchor="ct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1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1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446973">
                <a:tc>
                  <a:txBody>
                    <a:bodyPr/>
                    <a:lstStyle/>
                    <a:p>
                      <a:pPr algn="l" rtl="0" fontAlgn="ctr"/>
                      <a:r>
                        <a:rPr lang="sv-SE" sz="1100" b="0" i="0" u="none" strike="noStrike">
                          <a:solidFill>
                            <a:srgbClr val="000000"/>
                          </a:solidFill>
                          <a:effectLst/>
                          <a:latin typeface="Futura Std Book" panose="020B0502020204020303" pitchFamily="34" charset="0"/>
                        </a:rPr>
                        <a:t>Sala</a:t>
                      </a:r>
                    </a:p>
                  </a:txBody>
                  <a:tcPr marL="180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21</a:t>
                      </a:r>
                    </a:p>
                  </a:txBody>
                  <a:tcPr marL="9525" marR="9525" marT="9525" marB="0" anchor="ctr"/>
                </a:tc>
                <a:extLst>
                  <a:ext uri="{0D108BD9-81ED-4DB2-BD59-A6C34878D82A}">
                    <a16:rowId xmlns:a16="http://schemas.microsoft.com/office/drawing/2014/main" val="1121273573"/>
                  </a:ext>
                </a:extLst>
              </a:tr>
              <a:tr h="446973">
                <a:tc>
                  <a:txBody>
                    <a:bodyPr/>
                    <a:lstStyle/>
                    <a:p>
                      <a:pPr algn="l" rtl="0" fontAlgn="ctr"/>
                      <a:r>
                        <a:rPr lang="sv-SE" sz="1100" b="0" i="0" u="none" strike="noStrike" dirty="0">
                          <a:solidFill>
                            <a:srgbClr val="000000"/>
                          </a:solidFill>
                          <a:effectLst/>
                          <a:latin typeface="Futura Std Book" panose="020B0502020204020303" pitchFamily="34" charset="0"/>
                        </a:rPr>
                        <a:t>Skinnskatteberg</a:t>
                      </a:r>
                    </a:p>
                  </a:txBody>
                  <a:tcPr marL="180000" marR="9525" marT="9525" marB="0" anchor="ctr">
                    <a:lnL w="12700" cmpd="sng">
                      <a:noFill/>
                    </a:lnL>
                  </a:tcPr>
                </a:tc>
                <a:tc>
                  <a:txBody>
                    <a:bodyPr/>
                    <a:lstStyle/>
                    <a:p>
                      <a:pPr algn="ctr" rtl="0" fontAlgn="ctr"/>
                      <a:r>
                        <a:rPr lang="sv-SE" sz="1100" b="0" i="0" u="none" strike="noStrike" dirty="0">
                          <a:solidFill>
                            <a:srgbClr val="000000"/>
                          </a:solidFill>
                          <a:effectLst/>
                          <a:latin typeface="Futura Std Book" panose="020B0502020204020303"/>
                        </a:rPr>
                        <a:t>7</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37</a:t>
                      </a:r>
                    </a:p>
                  </a:txBody>
                  <a:tcPr marL="9525" marR="9525" marT="9525" marB="0" anchor="ctr"/>
                </a:tc>
                <a:extLst>
                  <a:ext uri="{0D108BD9-81ED-4DB2-BD59-A6C34878D82A}">
                    <a16:rowId xmlns:a16="http://schemas.microsoft.com/office/drawing/2014/main" val="1084239425"/>
                  </a:ext>
                </a:extLst>
              </a:tr>
              <a:tr h="446973">
                <a:tc>
                  <a:txBody>
                    <a:bodyPr/>
                    <a:lstStyle/>
                    <a:p>
                      <a:pPr algn="l" rtl="0" fontAlgn="ctr"/>
                      <a:r>
                        <a:rPr lang="sv-SE" sz="1100" b="0" i="0" u="none" strike="noStrike">
                          <a:solidFill>
                            <a:srgbClr val="000000"/>
                          </a:solidFill>
                          <a:effectLst/>
                          <a:latin typeface="Futura Std Book" panose="020B0502020204020303" pitchFamily="34" charset="0"/>
                        </a:rPr>
                        <a:t>Surahammar</a:t>
                      </a:r>
                    </a:p>
                  </a:txBody>
                  <a:tcPr marL="180000" marR="9525" marT="9525" marB="0" anchor="ct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1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1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r h="446973">
                <a:tc>
                  <a:txBody>
                    <a:bodyPr/>
                    <a:lstStyle/>
                    <a:p>
                      <a:pPr algn="l" rtl="0" fontAlgn="ctr"/>
                      <a:r>
                        <a:rPr lang="sv-SE" sz="1100" b="0" i="0" u="none" strike="noStrike">
                          <a:solidFill>
                            <a:srgbClr val="000000"/>
                          </a:solidFill>
                          <a:effectLst/>
                          <a:latin typeface="Futura Std Book" panose="020B0502020204020303" pitchFamily="34" charset="0"/>
                        </a:rPr>
                        <a:t>Västerås</a:t>
                      </a:r>
                    </a:p>
                  </a:txBody>
                  <a:tcPr marL="180000" marR="9525" marT="9525" marB="0" anchor="ctr">
                    <a:lnL w="12700" cmpd="sng">
                      <a:noFill/>
                    </a:lnL>
                  </a:tcPr>
                </a:tc>
                <a:tc>
                  <a:txBody>
                    <a:bodyPr/>
                    <a:lstStyle/>
                    <a:p>
                      <a:pPr algn="ctr" fontAlgn="ctr"/>
                      <a:r>
                        <a:rPr lang="sv-SE" sz="1100" b="0" i="0" u="none" strike="noStrike" dirty="0">
                          <a:solidFill>
                            <a:srgbClr val="000000"/>
                          </a:solidFill>
                          <a:effectLst/>
                          <a:latin typeface="Futura Std Book" panose="020B0502020204020303"/>
                        </a:rPr>
                        <a:t>152</a:t>
                      </a:r>
                    </a:p>
                  </a:txBody>
                  <a:tcPr marL="0" marR="0" marT="0" marB="0" anchor="ctr"/>
                </a:tc>
                <a:tc>
                  <a:txBody>
                    <a:bodyPr/>
                    <a:lstStyle/>
                    <a:p>
                      <a:pPr algn="ctr" fontAlgn="ctr"/>
                      <a:r>
                        <a:rPr lang="sv-SE" sz="1100" b="0" i="0" u="none" strike="noStrike" dirty="0">
                          <a:solidFill>
                            <a:srgbClr val="000000"/>
                          </a:solidFill>
                          <a:effectLst/>
                          <a:latin typeface="Futura Std Book" panose="020B0502020204020303"/>
                        </a:rPr>
                        <a:t>64</a:t>
                      </a:r>
                    </a:p>
                  </a:txBody>
                  <a:tcPr marL="0" marR="0" marT="0" marB="0" anchor="ctr"/>
                </a:tc>
                <a:extLst>
                  <a:ext uri="{0D108BD9-81ED-4DB2-BD59-A6C34878D82A}">
                    <a16:rowId xmlns:a16="http://schemas.microsoft.com/office/drawing/2014/main" val="4226078857"/>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8" name="Platshållare för bild 7" descr="En bild som visar vatten, utomhus, himmel, flod&#10;&#10;Automatiskt genererad beskrivning">
            <a:extLst>
              <a:ext uri="{FF2B5EF4-FFF2-40B4-BE49-F238E27FC236}">
                <a16:creationId xmlns:a16="http://schemas.microsoft.com/office/drawing/2014/main" id="{09E341FC-A2D8-4272-8A84-1D606F261749}"/>
              </a:ext>
            </a:extLst>
          </p:cNvPr>
          <p:cNvPicPr>
            <a:picLocks noGrp="1" noChangeAspect="1"/>
          </p:cNvPicPr>
          <p:nvPr>
            <p:ph type="pic" sz="quarter" idx="13"/>
          </p:nvPr>
        </p:nvPicPr>
        <p:blipFill>
          <a:blip r:embed="rId2"/>
          <a:srcRect t="2493" b="2493"/>
          <a:stretch>
            <a:fillRect/>
          </a:stretch>
        </p:blipFill>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475358" y="1628775"/>
            <a:ext cx="5380654" cy="4002904"/>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dirty="0">
                <a:solidFill>
                  <a:schemeClr val="bg1"/>
                </a:solidFill>
              </a:rPr>
              <a:t> Scandinavia.</a:t>
            </a:r>
          </a:p>
          <a:p>
            <a:r>
              <a:rPr lang="sv-SE" sz="1200" dirty="0">
                <a:solidFill>
                  <a:schemeClr val="bg1"/>
                </a:solidFill>
              </a:rPr>
              <a:t>Bolaget 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r>
              <a:rPr lang="sv-SE" sz="1200" u="sng" dirty="0">
                <a:solidFill>
                  <a:schemeClr val="bg1"/>
                </a:solidFill>
                <a:hlinkClick r:id="rId3">
                  <a:extLst>
                    <a:ext uri="{A12FA001-AC4F-418D-AE19-62706E023703}">
                      <ahyp:hlinkClr xmlns:ahyp="http://schemas.microsoft.com/office/drawing/2018/hyperlinkcolor" xmlns="" val="tx"/>
                    </a:ext>
                  </a:extLst>
                </a:hlinkClick>
              </a:rPr>
              <a:t>https://stockholmbusinessalliance.se/material/?cat=konjunkturrapporter</a:t>
            </a:r>
            <a:endParaRPr lang="sv-SE" sz="1200" u="sng" dirty="0">
              <a:solidFill>
                <a:schemeClr val="bg1"/>
              </a:solidFill>
            </a:endParaRPr>
          </a:p>
          <a:p>
            <a:r>
              <a:rPr lang="sv-SE" sz="1200" dirty="0">
                <a:solidFill>
                  <a:schemeClr val="bg1"/>
                </a:solidFill>
              </a:rPr>
              <a:t>Frågor kan ställas till Stefan Frid 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475358" y="394827"/>
            <a:ext cx="5689602" cy="1113955"/>
          </a:xfrm>
        </p:spPr>
        <p:txBody>
          <a:bodyPr/>
          <a:lstStyle/>
          <a:p>
            <a:r>
              <a:rPr lang="sv-SE"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4"/>
          <a:stretch>
            <a:fillRect/>
          </a:stretch>
        </p:blipFill>
        <p:spPr>
          <a:xfrm>
            <a:off x="6401594" y="0"/>
            <a:ext cx="6532591"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2922</TotalTime>
  <Words>2893</Words>
  <Application>Microsoft Office PowerPoint</Application>
  <PresentationFormat>Bredbild</PresentationFormat>
  <Paragraphs>1108</Paragraphs>
  <Slides>22</Slides>
  <Notes>1</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22</vt:i4>
      </vt:variant>
    </vt:vector>
  </HeadingPairs>
  <TitlesOfParts>
    <vt:vector size="30" baseType="lpstr">
      <vt:lpstr>Arial</vt:lpstr>
      <vt:lpstr>Calibri</vt:lpstr>
      <vt:lpstr>Futura Std Book</vt:lpstr>
      <vt:lpstr>Futura Std Book</vt:lpstr>
      <vt:lpstr>Garamond</vt:lpstr>
      <vt:lpstr>Minion Pro</vt:lpstr>
      <vt:lpstr>Times New Roman</vt:lpstr>
      <vt:lpstr>Stockholm Business Region</vt:lpstr>
      <vt:lpstr>PowerPoint-presentation</vt:lpstr>
      <vt:lpstr>Om rapporten</vt:lpstr>
      <vt:lpstr>Blandad utveckling under årets andra kvartal</vt:lpstr>
      <vt:lpstr>Nyföretagande</vt:lpstr>
      <vt:lpstr>Företagskonkurser</vt:lpstr>
      <vt:lpstr>Sysselsättning </vt:lpstr>
      <vt:lpstr>Sysselsättning efter bransch</vt:lpstr>
      <vt:lpstr>Lediga jobb</vt:lpstr>
      <vt:lpstr>Varslade personer</vt:lpstr>
      <vt:lpstr>Arbetslöshet</vt:lpstr>
      <vt:lpstr>Arbetslöshet efter kategori</vt:lpstr>
      <vt:lpstr>Lönesumma*</vt:lpstr>
      <vt:lpstr>Lönesumma efter sektor</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Viktor Gustafsson</cp:lastModifiedBy>
  <cp:revision>630</cp:revision>
  <cp:lastPrinted>2022-09-07T12:15:05Z</cp:lastPrinted>
  <dcterms:created xsi:type="dcterms:W3CDTF">2019-04-29T08:02:07Z</dcterms:created>
  <dcterms:modified xsi:type="dcterms:W3CDTF">2022-10-05T12:56:34Z</dcterms:modified>
</cp:coreProperties>
</file>