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9"/>
  </p:notesMasterIdLst>
  <p:handoutMasterIdLst>
    <p:handoutMasterId r:id="rId20"/>
  </p:handoutMasterIdLst>
  <p:sldIdLst>
    <p:sldId id="369" r:id="rId2"/>
    <p:sldId id="308" r:id="rId3"/>
    <p:sldId id="379" r:id="rId4"/>
    <p:sldId id="351" r:id="rId5"/>
    <p:sldId id="372" r:id="rId6"/>
    <p:sldId id="373" r:id="rId7"/>
    <p:sldId id="354" r:id="rId8"/>
    <p:sldId id="383" r:id="rId9"/>
    <p:sldId id="384" r:id="rId10"/>
    <p:sldId id="374" r:id="rId11"/>
    <p:sldId id="375" r:id="rId12"/>
    <p:sldId id="380" r:id="rId13"/>
    <p:sldId id="381" r:id="rId14"/>
    <p:sldId id="376" r:id="rId15"/>
    <p:sldId id="377" r:id="rId16"/>
    <p:sldId id="378" r:id="rId17"/>
    <p:sldId id="367" r:id="rId18"/>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79"/>
            <p14:sldId id="351"/>
            <p14:sldId id="372"/>
            <p14:sldId id="373"/>
            <p14:sldId id="354"/>
            <p14:sldId id="383"/>
            <p14:sldId id="384"/>
            <p14:sldId id="374"/>
            <p14:sldId id="375"/>
            <p14:sldId id="380"/>
            <p14:sldId id="381"/>
            <p14:sldId id="376"/>
            <p14:sldId id="377"/>
            <p14:sldId id="378"/>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19AC0A5-6C6F-393F-AE5D-6E0A06F3678C}" name="Simon Törnqvist" initials="ST" userId="S::simon.tornqvist@indikator.org::fd713cf7-ccd4-4c8f-b94b-59b67c9d18e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asmus Ragnarsson" initials="RR" lastIdx="6" clrIdx="0">
    <p:extLst>
      <p:ext uri="{19B8F6BF-5375-455C-9EA6-DF929625EA0E}">
        <p15:presenceInfo xmlns:p15="http://schemas.microsoft.com/office/powerpoint/2012/main" userId="S::rasmus.ragnarsson@indikator.org::130af0ea-7f48-4e1e-b25e-5e975adb7350" providerId="AD"/>
      </p:ext>
    </p:extLst>
  </p:cmAuthor>
  <p:cmAuthor id="2" name="Viktor Gustafsson" initials="VG" lastIdx="8" clrIdx="1">
    <p:extLst>
      <p:ext uri="{19B8F6BF-5375-455C-9EA6-DF929625EA0E}">
        <p15:presenceInfo xmlns:p15="http://schemas.microsoft.com/office/powerpoint/2012/main" userId="Viktor Gustafss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0064"/>
    <a:srgbClr val="FFFFFF"/>
    <a:srgbClr val="0523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just format 1 - Dekorfärg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57" autoAdjust="0"/>
    <p:restoredTop sz="95615" autoAdjust="0"/>
  </p:normalViewPr>
  <p:slideViewPr>
    <p:cSldViewPr snapToGrid="0">
      <p:cViewPr varScale="1">
        <p:scale>
          <a:sx n="57" d="100"/>
          <a:sy n="57" d="100"/>
        </p:scale>
        <p:origin x="236" y="32"/>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8/10/relationships/authors" Target="authors.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's6'!$A$4</c:f>
              <c:strCache>
                <c:ptCount val="1"/>
                <c:pt idx="0">
                  <c:v>Stockholmsregionen</c:v>
                </c:pt>
              </c:strCache>
            </c:strRef>
          </c:tx>
          <c:spPr>
            <a:ln w="28575" cap="rnd">
              <a:solidFill>
                <a:schemeClr val="accent2"/>
              </a:solidFill>
              <a:round/>
            </a:ln>
            <a:effectLst/>
          </c:spPr>
          <c:marker>
            <c:symbol val="none"/>
          </c:marker>
          <c:cat>
            <c:numRef>
              <c:f>'s6'!$Q$12:$BE$12</c:f>
              <c:numCache>
                <c:formatCode>General</c:formatCode>
                <c:ptCount val="41"/>
                <c:pt idx="0">
                  <c:v>2012</c:v>
                </c:pt>
                <c:pt idx="3">
                  <c:v>2013</c:v>
                </c:pt>
                <c:pt idx="7">
                  <c:v>2014</c:v>
                </c:pt>
                <c:pt idx="11">
                  <c:v>2015</c:v>
                </c:pt>
                <c:pt idx="15">
                  <c:v>2016</c:v>
                </c:pt>
                <c:pt idx="19">
                  <c:v>2017</c:v>
                </c:pt>
                <c:pt idx="23">
                  <c:v>2018</c:v>
                </c:pt>
                <c:pt idx="27">
                  <c:v>2019</c:v>
                </c:pt>
                <c:pt idx="31">
                  <c:v>2020</c:v>
                </c:pt>
                <c:pt idx="35">
                  <c:v>2021</c:v>
                </c:pt>
                <c:pt idx="39">
                  <c:v>2022</c:v>
                </c:pt>
              </c:numCache>
            </c:numRef>
          </c:cat>
          <c:val>
            <c:numRef>
              <c:f>'s6'!$Q$13:$BE$13</c:f>
              <c:numCache>
                <c:formatCode>General</c:formatCode>
                <c:ptCount val="41"/>
                <c:pt idx="0">
                  <c:v>8624.75</c:v>
                </c:pt>
                <c:pt idx="1">
                  <c:v>8224.75</c:v>
                </c:pt>
                <c:pt idx="2">
                  <c:v>8169.25</c:v>
                </c:pt>
                <c:pt idx="3">
                  <c:v>7987.25</c:v>
                </c:pt>
                <c:pt idx="4">
                  <c:v>7783.25</c:v>
                </c:pt>
                <c:pt idx="5">
                  <c:v>7832.75</c:v>
                </c:pt>
                <c:pt idx="6">
                  <c:v>7771.25</c:v>
                </c:pt>
                <c:pt idx="7">
                  <c:v>7870</c:v>
                </c:pt>
                <c:pt idx="8">
                  <c:v>7823.75</c:v>
                </c:pt>
                <c:pt idx="9">
                  <c:v>7891.75</c:v>
                </c:pt>
                <c:pt idx="10">
                  <c:v>8023.5</c:v>
                </c:pt>
                <c:pt idx="11">
                  <c:v>8165</c:v>
                </c:pt>
                <c:pt idx="12">
                  <c:v>8274</c:v>
                </c:pt>
                <c:pt idx="13">
                  <c:v>8290.5</c:v>
                </c:pt>
                <c:pt idx="14">
                  <c:v>8362</c:v>
                </c:pt>
                <c:pt idx="15">
                  <c:v>8574.5</c:v>
                </c:pt>
                <c:pt idx="16">
                  <c:v>8749</c:v>
                </c:pt>
                <c:pt idx="17">
                  <c:v>9094.75</c:v>
                </c:pt>
                <c:pt idx="18">
                  <c:v>9073.25</c:v>
                </c:pt>
                <c:pt idx="19">
                  <c:v>9102.75</c:v>
                </c:pt>
                <c:pt idx="20">
                  <c:v>9166.25</c:v>
                </c:pt>
                <c:pt idx="21">
                  <c:v>8994.25</c:v>
                </c:pt>
                <c:pt idx="22">
                  <c:v>9079.25</c:v>
                </c:pt>
                <c:pt idx="23">
                  <c:v>9036</c:v>
                </c:pt>
                <c:pt idx="24">
                  <c:v>8736</c:v>
                </c:pt>
                <c:pt idx="25">
                  <c:v>8654.75</c:v>
                </c:pt>
                <c:pt idx="26">
                  <c:v>8526.75</c:v>
                </c:pt>
                <c:pt idx="27">
                  <c:v>8346.25</c:v>
                </c:pt>
                <c:pt idx="28">
                  <c:v>8546.5</c:v>
                </c:pt>
                <c:pt idx="29">
                  <c:v>8480.75</c:v>
                </c:pt>
                <c:pt idx="30">
                  <c:v>8574</c:v>
                </c:pt>
                <c:pt idx="31">
                  <c:v>8476.5</c:v>
                </c:pt>
                <c:pt idx="32">
                  <c:v>8788</c:v>
                </c:pt>
                <c:pt idx="33">
                  <c:v>8818</c:v>
                </c:pt>
                <c:pt idx="34">
                  <c:v>9043</c:v>
                </c:pt>
                <c:pt idx="35">
                  <c:v>9565</c:v>
                </c:pt>
                <c:pt idx="36">
                  <c:v>9607.25</c:v>
                </c:pt>
                <c:pt idx="37">
                  <c:v>9871.5</c:v>
                </c:pt>
                <c:pt idx="38">
                  <c:v>9951.5</c:v>
                </c:pt>
                <c:pt idx="39">
                  <c:v>10112.5</c:v>
                </c:pt>
                <c:pt idx="40">
                  <c:v>10124.5</c:v>
                </c:pt>
              </c:numCache>
            </c:numRef>
          </c:val>
          <c:smooth val="0"/>
          <c:extLst>
            <c:ext xmlns:c16="http://schemas.microsoft.com/office/drawing/2014/chart" uri="{C3380CC4-5D6E-409C-BE32-E72D297353CC}">
              <c16:uniqueId val="{00000000-A267-417A-A22E-ADB75542B5B7}"/>
            </c:ext>
          </c:extLst>
        </c:ser>
        <c:ser>
          <c:idx val="1"/>
          <c:order val="1"/>
          <c:tx>
            <c:strRef>
              <c:f>'s6'!$A$5</c:f>
              <c:strCache>
                <c:ptCount val="1"/>
                <c:pt idx="0">
                  <c:v>Övriga Sverige</c:v>
                </c:pt>
              </c:strCache>
            </c:strRef>
          </c:tx>
          <c:spPr>
            <a:ln w="28575" cap="rnd">
              <a:solidFill>
                <a:schemeClr val="accent1"/>
              </a:solidFill>
              <a:prstDash val="sysDash"/>
              <a:round/>
            </a:ln>
            <a:effectLst/>
          </c:spPr>
          <c:marker>
            <c:symbol val="none"/>
          </c:marker>
          <c:cat>
            <c:numRef>
              <c:f>'s6'!$Q$12:$BE$12</c:f>
              <c:numCache>
                <c:formatCode>General</c:formatCode>
                <c:ptCount val="41"/>
                <c:pt idx="0">
                  <c:v>2012</c:v>
                </c:pt>
                <c:pt idx="3">
                  <c:v>2013</c:v>
                </c:pt>
                <c:pt idx="7">
                  <c:v>2014</c:v>
                </c:pt>
                <c:pt idx="11">
                  <c:v>2015</c:v>
                </c:pt>
                <c:pt idx="15">
                  <c:v>2016</c:v>
                </c:pt>
                <c:pt idx="19">
                  <c:v>2017</c:v>
                </c:pt>
                <c:pt idx="23">
                  <c:v>2018</c:v>
                </c:pt>
                <c:pt idx="27">
                  <c:v>2019</c:v>
                </c:pt>
                <c:pt idx="31">
                  <c:v>2020</c:v>
                </c:pt>
                <c:pt idx="35">
                  <c:v>2021</c:v>
                </c:pt>
                <c:pt idx="39">
                  <c:v>2022</c:v>
                </c:pt>
              </c:numCache>
            </c:numRef>
          </c:cat>
          <c:val>
            <c:numRef>
              <c:f>'s6'!$Q$14:$BE$14</c:f>
              <c:numCache>
                <c:formatCode>General</c:formatCode>
                <c:ptCount val="41"/>
                <c:pt idx="0">
                  <c:v>8021.5</c:v>
                </c:pt>
                <c:pt idx="1">
                  <c:v>7679.75</c:v>
                </c:pt>
                <c:pt idx="2">
                  <c:v>7611.25</c:v>
                </c:pt>
                <c:pt idx="3">
                  <c:v>7456.5</c:v>
                </c:pt>
                <c:pt idx="4">
                  <c:v>7220.5</c:v>
                </c:pt>
                <c:pt idx="5">
                  <c:v>7236.5</c:v>
                </c:pt>
                <c:pt idx="6">
                  <c:v>7209.25</c:v>
                </c:pt>
                <c:pt idx="7">
                  <c:v>7262</c:v>
                </c:pt>
                <c:pt idx="8">
                  <c:v>7220.25</c:v>
                </c:pt>
                <c:pt idx="9">
                  <c:v>7212.75</c:v>
                </c:pt>
                <c:pt idx="10">
                  <c:v>7315</c:v>
                </c:pt>
                <c:pt idx="11">
                  <c:v>7428</c:v>
                </c:pt>
                <c:pt idx="12">
                  <c:v>7498.25</c:v>
                </c:pt>
                <c:pt idx="13">
                  <c:v>7418.5</c:v>
                </c:pt>
                <c:pt idx="14">
                  <c:v>7406.75</c:v>
                </c:pt>
                <c:pt idx="15">
                  <c:v>7581.75</c:v>
                </c:pt>
                <c:pt idx="16">
                  <c:v>7687</c:v>
                </c:pt>
                <c:pt idx="17">
                  <c:v>7991.5</c:v>
                </c:pt>
                <c:pt idx="18">
                  <c:v>8023.25</c:v>
                </c:pt>
                <c:pt idx="19">
                  <c:v>8095.5</c:v>
                </c:pt>
                <c:pt idx="20">
                  <c:v>8157</c:v>
                </c:pt>
                <c:pt idx="21">
                  <c:v>7963</c:v>
                </c:pt>
                <c:pt idx="22">
                  <c:v>8019.25</c:v>
                </c:pt>
                <c:pt idx="23">
                  <c:v>7992.25</c:v>
                </c:pt>
                <c:pt idx="24">
                  <c:v>7790.25</c:v>
                </c:pt>
                <c:pt idx="25">
                  <c:v>7831</c:v>
                </c:pt>
                <c:pt idx="26">
                  <c:v>7721.75</c:v>
                </c:pt>
                <c:pt idx="27">
                  <c:v>7558.75</c:v>
                </c:pt>
                <c:pt idx="28">
                  <c:v>7766</c:v>
                </c:pt>
                <c:pt idx="29">
                  <c:v>7680</c:v>
                </c:pt>
                <c:pt idx="30">
                  <c:v>7765.5</c:v>
                </c:pt>
                <c:pt idx="31">
                  <c:v>7639.5</c:v>
                </c:pt>
                <c:pt idx="32">
                  <c:v>7871.5</c:v>
                </c:pt>
                <c:pt idx="33">
                  <c:v>7968</c:v>
                </c:pt>
                <c:pt idx="34">
                  <c:v>8185.5</c:v>
                </c:pt>
                <c:pt idx="35">
                  <c:v>8801</c:v>
                </c:pt>
                <c:pt idx="36">
                  <c:v>8981.5</c:v>
                </c:pt>
                <c:pt idx="37">
                  <c:v>9338.25</c:v>
                </c:pt>
                <c:pt idx="38">
                  <c:v>9464</c:v>
                </c:pt>
                <c:pt idx="39">
                  <c:v>9564.75</c:v>
                </c:pt>
                <c:pt idx="40">
                  <c:v>9567</c:v>
                </c:pt>
              </c:numCache>
            </c:numRef>
          </c:val>
          <c:smooth val="0"/>
          <c:extLst>
            <c:ext xmlns:c16="http://schemas.microsoft.com/office/drawing/2014/chart" uri="{C3380CC4-5D6E-409C-BE32-E72D297353CC}">
              <c16:uniqueId val="{00000001-A267-417A-A22E-ADB75542B5B7}"/>
            </c:ext>
          </c:extLst>
        </c:ser>
        <c:dLbls>
          <c:showLegendKey val="0"/>
          <c:showVal val="0"/>
          <c:showCatName val="0"/>
          <c:showSerName val="0"/>
          <c:showPercent val="0"/>
          <c:showBubbleSize val="0"/>
        </c:dLbls>
        <c:smooth val="0"/>
        <c:axId val="464036736"/>
        <c:axId val="464034768"/>
      </c:lineChart>
      <c:catAx>
        <c:axId val="464036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4768"/>
        <c:crosses val="autoZero"/>
        <c:auto val="1"/>
        <c:lblAlgn val="ctr"/>
        <c:lblOffset val="100"/>
        <c:noMultiLvlLbl val="0"/>
      </c:catAx>
      <c:valAx>
        <c:axId val="464034768"/>
        <c:scaling>
          <c:orientation val="minMax"/>
          <c:max val="120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673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's7'!$A$4</c:f>
              <c:strCache>
                <c:ptCount val="1"/>
                <c:pt idx="0">
                  <c:v>Stockholmsregionen</c:v>
                </c:pt>
              </c:strCache>
            </c:strRef>
          </c:tx>
          <c:spPr>
            <a:ln w="28575" cap="rnd">
              <a:solidFill>
                <a:schemeClr val="accent2"/>
              </a:solidFill>
              <a:round/>
            </a:ln>
            <a:effectLst/>
          </c:spPr>
          <c:marker>
            <c:symbol val="none"/>
          </c:marker>
          <c:cat>
            <c:numRef>
              <c:f>'s7'!$AU$8:$CI$8</c:f>
              <c:numCache>
                <c:formatCode>General</c:formatCode>
                <c:ptCount val="41"/>
                <c:pt idx="0">
                  <c:v>2012</c:v>
                </c:pt>
                <c:pt idx="3">
                  <c:v>2013</c:v>
                </c:pt>
                <c:pt idx="7">
                  <c:v>2014</c:v>
                </c:pt>
                <c:pt idx="11">
                  <c:v>2015</c:v>
                </c:pt>
                <c:pt idx="15">
                  <c:v>2016</c:v>
                </c:pt>
                <c:pt idx="19">
                  <c:v>2017</c:v>
                </c:pt>
                <c:pt idx="23">
                  <c:v>2018</c:v>
                </c:pt>
                <c:pt idx="27">
                  <c:v>2019</c:v>
                </c:pt>
                <c:pt idx="31">
                  <c:v>2020</c:v>
                </c:pt>
                <c:pt idx="35">
                  <c:v>2021</c:v>
                </c:pt>
                <c:pt idx="39">
                  <c:v>2022</c:v>
                </c:pt>
              </c:numCache>
            </c:numRef>
          </c:cat>
          <c:val>
            <c:numRef>
              <c:f>'s7'!$AU$9:$CI$9</c:f>
              <c:numCache>
                <c:formatCode>General</c:formatCode>
                <c:ptCount val="41"/>
                <c:pt idx="0">
                  <c:v>907.75</c:v>
                </c:pt>
                <c:pt idx="1">
                  <c:v>949.25</c:v>
                </c:pt>
                <c:pt idx="2">
                  <c:v>977</c:v>
                </c:pt>
                <c:pt idx="3">
                  <c:v>991.25</c:v>
                </c:pt>
                <c:pt idx="4">
                  <c:v>1004.5</c:v>
                </c:pt>
                <c:pt idx="5">
                  <c:v>971.25</c:v>
                </c:pt>
                <c:pt idx="6">
                  <c:v>968.75</c:v>
                </c:pt>
                <c:pt idx="7">
                  <c:v>933.75</c:v>
                </c:pt>
                <c:pt idx="8">
                  <c:v>917.75</c:v>
                </c:pt>
                <c:pt idx="9">
                  <c:v>911</c:v>
                </c:pt>
                <c:pt idx="10">
                  <c:v>909.5</c:v>
                </c:pt>
                <c:pt idx="11">
                  <c:v>889.25</c:v>
                </c:pt>
                <c:pt idx="12">
                  <c:v>868</c:v>
                </c:pt>
                <c:pt idx="13">
                  <c:v>839</c:v>
                </c:pt>
                <c:pt idx="14">
                  <c:v>791.75</c:v>
                </c:pt>
                <c:pt idx="15">
                  <c:v>770</c:v>
                </c:pt>
                <c:pt idx="16">
                  <c:v>757.75</c:v>
                </c:pt>
                <c:pt idx="17">
                  <c:v>764.5</c:v>
                </c:pt>
                <c:pt idx="18">
                  <c:v>772.5</c:v>
                </c:pt>
                <c:pt idx="19">
                  <c:v>802.5</c:v>
                </c:pt>
                <c:pt idx="20">
                  <c:v>837</c:v>
                </c:pt>
                <c:pt idx="21">
                  <c:v>830.5</c:v>
                </c:pt>
                <c:pt idx="22">
                  <c:v>828.5</c:v>
                </c:pt>
                <c:pt idx="23">
                  <c:v>805.25</c:v>
                </c:pt>
                <c:pt idx="24">
                  <c:v>825.5</c:v>
                </c:pt>
                <c:pt idx="25">
                  <c:v>900</c:v>
                </c:pt>
                <c:pt idx="26">
                  <c:v>943.5</c:v>
                </c:pt>
                <c:pt idx="27">
                  <c:v>997.25</c:v>
                </c:pt>
                <c:pt idx="28">
                  <c:v>1012.75</c:v>
                </c:pt>
                <c:pt idx="29">
                  <c:v>1016.75</c:v>
                </c:pt>
                <c:pt idx="30">
                  <c:v>1035.25</c:v>
                </c:pt>
                <c:pt idx="31">
                  <c:v>1055.5</c:v>
                </c:pt>
                <c:pt idx="32">
                  <c:v>1073</c:v>
                </c:pt>
                <c:pt idx="33">
                  <c:v>1022.75</c:v>
                </c:pt>
                <c:pt idx="34">
                  <c:v>989.5</c:v>
                </c:pt>
                <c:pt idx="35">
                  <c:v>953.75</c:v>
                </c:pt>
                <c:pt idx="36">
                  <c:v>885.25</c:v>
                </c:pt>
                <c:pt idx="37">
                  <c:v>895.25</c:v>
                </c:pt>
                <c:pt idx="38">
                  <c:v>886.5</c:v>
                </c:pt>
                <c:pt idx="39">
                  <c:v>879.25</c:v>
                </c:pt>
                <c:pt idx="40">
                  <c:v>878</c:v>
                </c:pt>
              </c:numCache>
            </c:numRef>
          </c:val>
          <c:smooth val="0"/>
          <c:extLst>
            <c:ext xmlns:c16="http://schemas.microsoft.com/office/drawing/2014/chart" uri="{C3380CC4-5D6E-409C-BE32-E72D297353CC}">
              <c16:uniqueId val="{00000000-E23B-4305-9D68-9D2B5D9B2922}"/>
            </c:ext>
          </c:extLst>
        </c:ser>
        <c:ser>
          <c:idx val="1"/>
          <c:order val="1"/>
          <c:tx>
            <c:strRef>
              <c:f>'s7'!$A$5</c:f>
              <c:strCache>
                <c:ptCount val="1"/>
                <c:pt idx="0">
                  <c:v>Övriga Sverige</c:v>
                </c:pt>
              </c:strCache>
            </c:strRef>
          </c:tx>
          <c:spPr>
            <a:ln w="28575" cap="rnd">
              <a:solidFill>
                <a:schemeClr val="accent1"/>
              </a:solidFill>
              <a:prstDash val="sysDash"/>
              <a:round/>
            </a:ln>
            <a:effectLst/>
          </c:spPr>
          <c:marker>
            <c:symbol val="none"/>
          </c:marker>
          <c:cat>
            <c:numRef>
              <c:f>'s7'!$AU$8:$CI$8</c:f>
              <c:numCache>
                <c:formatCode>General</c:formatCode>
                <c:ptCount val="41"/>
                <c:pt idx="0">
                  <c:v>2012</c:v>
                </c:pt>
                <c:pt idx="3">
                  <c:v>2013</c:v>
                </c:pt>
                <c:pt idx="7">
                  <c:v>2014</c:v>
                </c:pt>
                <c:pt idx="11">
                  <c:v>2015</c:v>
                </c:pt>
                <c:pt idx="15">
                  <c:v>2016</c:v>
                </c:pt>
                <c:pt idx="19">
                  <c:v>2017</c:v>
                </c:pt>
                <c:pt idx="23">
                  <c:v>2018</c:v>
                </c:pt>
                <c:pt idx="27">
                  <c:v>2019</c:v>
                </c:pt>
                <c:pt idx="31">
                  <c:v>2020</c:v>
                </c:pt>
                <c:pt idx="35">
                  <c:v>2021</c:v>
                </c:pt>
                <c:pt idx="39">
                  <c:v>2022</c:v>
                </c:pt>
              </c:numCache>
            </c:numRef>
          </c:cat>
          <c:val>
            <c:numRef>
              <c:f>'s7'!$AU$10:$CI$10</c:f>
              <c:numCache>
                <c:formatCode>General</c:formatCode>
                <c:ptCount val="41"/>
                <c:pt idx="0">
                  <c:v>868</c:v>
                </c:pt>
                <c:pt idx="1">
                  <c:v>889.25</c:v>
                </c:pt>
                <c:pt idx="2">
                  <c:v>890.75</c:v>
                </c:pt>
                <c:pt idx="3">
                  <c:v>931.5</c:v>
                </c:pt>
                <c:pt idx="4">
                  <c:v>966.75</c:v>
                </c:pt>
                <c:pt idx="5">
                  <c:v>970.75</c:v>
                </c:pt>
                <c:pt idx="6">
                  <c:v>956.5</c:v>
                </c:pt>
                <c:pt idx="7">
                  <c:v>920.25</c:v>
                </c:pt>
                <c:pt idx="8">
                  <c:v>895.25</c:v>
                </c:pt>
                <c:pt idx="9">
                  <c:v>880.25</c:v>
                </c:pt>
                <c:pt idx="10">
                  <c:v>879</c:v>
                </c:pt>
                <c:pt idx="11">
                  <c:v>855.25</c:v>
                </c:pt>
                <c:pt idx="12">
                  <c:v>852.25</c:v>
                </c:pt>
                <c:pt idx="13">
                  <c:v>828.75</c:v>
                </c:pt>
                <c:pt idx="14">
                  <c:v>814.75</c:v>
                </c:pt>
                <c:pt idx="15">
                  <c:v>787.75</c:v>
                </c:pt>
                <c:pt idx="16">
                  <c:v>767.75</c:v>
                </c:pt>
                <c:pt idx="17">
                  <c:v>760.25</c:v>
                </c:pt>
                <c:pt idx="18">
                  <c:v>732.25</c:v>
                </c:pt>
                <c:pt idx="19">
                  <c:v>752.25</c:v>
                </c:pt>
                <c:pt idx="20">
                  <c:v>744.75</c:v>
                </c:pt>
                <c:pt idx="21">
                  <c:v>758.75</c:v>
                </c:pt>
                <c:pt idx="22">
                  <c:v>770</c:v>
                </c:pt>
                <c:pt idx="23">
                  <c:v>778.5</c:v>
                </c:pt>
                <c:pt idx="24">
                  <c:v>801.25</c:v>
                </c:pt>
                <c:pt idx="25">
                  <c:v>832</c:v>
                </c:pt>
                <c:pt idx="26">
                  <c:v>890.25</c:v>
                </c:pt>
                <c:pt idx="27">
                  <c:v>912.5</c:v>
                </c:pt>
                <c:pt idx="28">
                  <c:v>912.75</c:v>
                </c:pt>
                <c:pt idx="29">
                  <c:v>918.5</c:v>
                </c:pt>
                <c:pt idx="30">
                  <c:v>908.75</c:v>
                </c:pt>
                <c:pt idx="31">
                  <c:v>948.25</c:v>
                </c:pt>
                <c:pt idx="32">
                  <c:v>978.75</c:v>
                </c:pt>
                <c:pt idx="33">
                  <c:v>937.25</c:v>
                </c:pt>
                <c:pt idx="34">
                  <c:v>934.25</c:v>
                </c:pt>
                <c:pt idx="35">
                  <c:v>881.75</c:v>
                </c:pt>
                <c:pt idx="36">
                  <c:v>828.5</c:v>
                </c:pt>
                <c:pt idx="37">
                  <c:v>835.5</c:v>
                </c:pt>
                <c:pt idx="38">
                  <c:v>838.75</c:v>
                </c:pt>
                <c:pt idx="39">
                  <c:v>818</c:v>
                </c:pt>
                <c:pt idx="40">
                  <c:v>806</c:v>
                </c:pt>
              </c:numCache>
            </c:numRef>
          </c:val>
          <c:smooth val="0"/>
          <c:extLst>
            <c:ext xmlns:c16="http://schemas.microsoft.com/office/drawing/2014/chart" uri="{C3380CC4-5D6E-409C-BE32-E72D297353CC}">
              <c16:uniqueId val="{00000001-E23B-4305-9D68-9D2B5D9B2922}"/>
            </c:ext>
          </c:extLst>
        </c:ser>
        <c:dLbls>
          <c:showLegendKey val="0"/>
          <c:showVal val="0"/>
          <c:showCatName val="0"/>
          <c:showSerName val="0"/>
          <c:showPercent val="0"/>
          <c:showBubbleSize val="0"/>
        </c:dLbls>
        <c:smooth val="0"/>
        <c:axId val="793232792"/>
        <c:axId val="793235744"/>
      </c:lineChart>
      <c:catAx>
        <c:axId val="793232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93235744"/>
        <c:crosses val="autoZero"/>
        <c:auto val="1"/>
        <c:lblAlgn val="ctr"/>
        <c:lblOffset val="100"/>
        <c:noMultiLvlLbl val="0"/>
      </c:catAx>
      <c:valAx>
        <c:axId val="7932357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932327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's8'!$A$4</c:f>
              <c:strCache>
                <c:ptCount val="1"/>
                <c:pt idx="0">
                  <c:v>Stockholmsregionen</c:v>
                </c:pt>
              </c:strCache>
            </c:strRef>
          </c:tx>
          <c:spPr>
            <a:ln w="28575" cap="rnd">
              <a:solidFill>
                <a:schemeClr val="accent2"/>
              </a:solidFill>
              <a:round/>
            </a:ln>
            <a:effectLst/>
          </c:spPr>
          <c:marker>
            <c:symbol val="none"/>
          </c:marker>
          <c:cat>
            <c:numRef>
              <c:f>'s8'!$R$10:$BF$10</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's8'!$R$11:$BF$11</c:f>
              <c:numCache>
                <c:formatCode>General</c:formatCode>
                <c:ptCount val="41"/>
                <c:pt idx="0">
                  <c:v>100</c:v>
                </c:pt>
                <c:pt idx="1">
                  <c:v>101.07252539570045</c:v>
                </c:pt>
                <c:pt idx="2">
                  <c:v>100.10394519253485</c:v>
                </c:pt>
                <c:pt idx="3">
                  <c:v>99.258209307819513</c:v>
                </c:pt>
                <c:pt idx="4">
                  <c:v>101.3607370659107</c:v>
                </c:pt>
                <c:pt idx="5">
                  <c:v>102.45688636900543</c:v>
                </c:pt>
                <c:pt idx="6">
                  <c:v>101.76234349161351</c:v>
                </c:pt>
                <c:pt idx="7">
                  <c:v>100.60477202929364</c:v>
                </c:pt>
                <c:pt idx="8">
                  <c:v>102.80652019844082</c:v>
                </c:pt>
                <c:pt idx="9">
                  <c:v>104.70588235294117</c:v>
                </c:pt>
                <c:pt idx="10">
                  <c:v>103.26009922041105</c:v>
                </c:pt>
                <c:pt idx="11">
                  <c:v>102.62225372076541</c:v>
                </c:pt>
                <c:pt idx="12">
                  <c:v>104.38459721237892</c:v>
                </c:pt>
                <c:pt idx="13">
                  <c:v>105.50437042286794</c:v>
                </c:pt>
                <c:pt idx="14">
                  <c:v>104.89959839310181</c:v>
                </c:pt>
                <c:pt idx="15">
                  <c:v>104.16725726387904</c:v>
                </c:pt>
                <c:pt idx="16">
                  <c:v>106.90763052208835</c:v>
                </c:pt>
                <c:pt idx="17">
                  <c:v>107.29978738483345</c:v>
                </c:pt>
                <c:pt idx="18">
                  <c:v>106.48240018899126</c:v>
                </c:pt>
                <c:pt idx="19">
                  <c:v>106.21781242617529</c:v>
                </c:pt>
                <c:pt idx="20">
                  <c:v>108.72194660996929</c:v>
                </c:pt>
                <c:pt idx="21">
                  <c:v>110.04016064257029</c:v>
                </c:pt>
                <c:pt idx="22">
                  <c:v>109.08575478384125</c:v>
                </c:pt>
                <c:pt idx="23">
                  <c:v>109.06213087644696</c:v>
                </c:pt>
                <c:pt idx="24">
                  <c:v>110.93314434207417</c:v>
                </c:pt>
                <c:pt idx="25">
                  <c:v>112.23245924875974</c:v>
                </c:pt>
                <c:pt idx="26">
                  <c:v>110.90952043467989</c:v>
                </c:pt>
                <c:pt idx="27">
                  <c:v>110.70635483108906</c:v>
                </c:pt>
                <c:pt idx="28">
                  <c:v>112.0859910229152</c:v>
                </c:pt>
                <c:pt idx="29">
                  <c:v>113.37585636664305</c:v>
                </c:pt>
                <c:pt idx="30">
                  <c:v>112.10489014883062</c:v>
                </c:pt>
                <c:pt idx="31">
                  <c:v>111.15520907158044</c:v>
                </c:pt>
                <c:pt idx="32">
                  <c:v>110.55043704228679</c:v>
                </c:pt>
                <c:pt idx="33">
                  <c:v>110.78195133475077</c:v>
                </c:pt>
                <c:pt idx="34">
                  <c:v>110.02598629813372</c:v>
                </c:pt>
                <c:pt idx="35">
                  <c:v>108.22111977321049</c:v>
                </c:pt>
                <c:pt idx="36">
                  <c:v>110.85282305693362</c:v>
                </c:pt>
                <c:pt idx="37">
                  <c:v>113.11126860382707</c:v>
                </c:pt>
                <c:pt idx="38">
                  <c:v>110.86227261989133</c:v>
                </c:pt>
                <c:pt idx="39">
                  <c:v>110.69690526813135</c:v>
                </c:pt>
                <c:pt idx="40">
                  <c:v>114.05622489959839</c:v>
                </c:pt>
              </c:numCache>
            </c:numRef>
          </c:val>
          <c:smooth val="0"/>
          <c:extLst>
            <c:ext xmlns:c16="http://schemas.microsoft.com/office/drawing/2014/chart" uri="{C3380CC4-5D6E-409C-BE32-E72D297353CC}">
              <c16:uniqueId val="{00000000-9068-4031-AE82-5685C8D8172C}"/>
            </c:ext>
          </c:extLst>
        </c:ser>
        <c:ser>
          <c:idx val="1"/>
          <c:order val="1"/>
          <c:tx>
            <c:strRef>
              <c:f>'s8'!$A$5</c:f>
              <c:strCache>
                <c:ptCount val="1"/>
                <c:pt idx="0">
                  <c:v>Övriga Sverige</c:v>
                </c:pt>
              </c:strCache>
            </c:strRef>
          </c:tx>
          <c:spPr>
            <a:ln w="28575" cap="rnd">
              <a:solidFill>
                <a:schemeClr val="accent1"/>
              </a:solidFill>
              <a:prstDash val="sysDash"/>
              <a:round/>
            </a:ln>
            <a:effectLst/>
          </c:spPr>
          <c:marker>
            <c:symbol val="none"/>
          </c:marker>
          <c:cat>
            <c:numRef>
              <c:f>'s8'!$R$10:$BF$10</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's8'!$R$12:$BF$12</c:f>
              <c:numCache>
                <c:formatCode>General</c:formatCode>
                <c:ptCount val="41"/>
                <c:pt idx="0">
                  <c:v>100</c:v>
                </c:pt>
                <c:pt idx="1">
                  <c:v>101.35467499512005</c:v>
                </c:pt>
                <c:pt idx="2">
                  <c:v>98.610189342182309</c:v>
                </c:pt>
                <c:pt idx="3">
                  <c:v>97.899668163185638</c:v>
                </c:pt>
                <c:pt idx="4">
                  <c:v>100.37087643958618</c:v>
                </c:pt>
                <c:pt idx="5">
                  <c:v>102.19793089986337</c:v>
                </c:pt>
                <c:pt idx="6">
                  <c:v>99.703298848331059</c:v>
                </c:pt>
                <c:pt idx="7">
                  <c:v>98.77415576810462</c:v>
                </c:pt>
                <c:pt idx="8">
                  <c:v>101.60843255904743</c:v>
                </c:pt>
                <c:pt idx="9">
                  <c:v>103.94300214717939</c:v>
                </c:pt>
                <c:pt idx="10">
                  <c:v>101.00331836814367</c:v>
                </c:pt>
                <c:pt idx="11">
                  <c:v>100.24985360140542</c:v>
                </c:pt>
                <c:pt idx="12">
                  <c:v>102.56880733944953</c:v>
                </c:pt>
                <c:pt idx="13">
                  <c:v>105.0673433535038</c:v>
                </c:pt>
                <c:pt idx="14">
                  <c:v>102.56099941479603</c:v>
                </c:pt>
                <c:pt idx="15">
                  <c:v>101.76459105641227</c:v>
                </c:pt>
                <c:pt idx="16">
                  <c:v>104.30607066172165</c:v>
                </c:pt>
                <c:pt idx="17">
                  <c:v>105.50849111848527</c:v>
                </c:pt>
                <c:pt idx="18">
                  <c:v>104.1264883857115</c:v>
                </c:pt>
                <c:pt idx="19">
                  <c:v>104.48174897520984</c:v>
                </c:pt>
                <c:pt idx="20">
                  <c:v>106.68748780011713</c:v>
                </c:pt>
                <c:pt idx="21">
                  <c:v>108.32715205934024</c:v>
                </c:pt>
                <c:pt idx="22">
                  <c:v>106.04723794651571</c:v>
                </c:pt>
                <c:pt idx="23">
                  <c:v>105.75053679484677</c:v>
                </c:pt>
                <c:pt idx="24">
                  <c:v>108.22564903376927</c:v>
                </c:pt>
                <c:pt idx="25">
                  <c:v>108.77220378684365</c:v>
                </c:pt>
                <c:pt idx="26">
                  <c:v>107.10521178996682</c:v>
                </c:pt>
                <c:pt idx="27">
                  <c:v>105.77396056997853</c:v>
                </c:pt>
                <c:pt idx="28">
                  <c:v>108.26468865898887</c:v>
                </c:pt>
                <c:pt idx="29">
                  <c:v>109.27581495217646</c:v>
                </c:pt>
                <c:pt idx="30">
                  <c:v>107.64005465547531</c:v>
                </c:pt>
                <c:pt idx="31">
                  <c:v>105.52020300605115</c:v>
                </c:pt>
                <c:pt idx="32">
                  <c:v>105.71149716962717</c:v>
                </c:pt>
                <c:pt idx="33">
                  <c:v>107.3980089791138</c:v>
                </c:pt>
                <c:pt idx="34">
                  <c:v>106.58598477454616</c:v>
                </c:pt>
                <c:pt idx="35">
                  <c:v>102.7093499902401</c:v>
                </c:pt>
                <c:pt idx="36">
                  <c:v>106.50790552410697</c:v>
                </c:pt>
                <c:pt idx="37">
                  <c:v>107.75326956861214</c:v>
                </c:pt>
                <c:pt idx="38">
                  <c:v>106.86707007612726</c:v>
                </c:pt>
                <c:pt idx="39">
                  <c:v>106.68748780011713</c:v>
                </c:pt>
                <c:pt idx="40">
                  <c:v>109.86921725551434</c:v>
                </c:pt>
              </c:numCache>
            </c:numRef>
          </c:val>
          <c:smooth val="0"/>
          <c:extLst>
            <c:ext xmlns:c16="http://schemas.microsoft.com/office/drawing/2014/chart" uri="{C3380CC4-5D6E-409C-BE32-E72D297353CC}">
              <c16:uniqueId val="{00000001-9068-4031-AE82-5685C8D8172C}"/>
            </c:ext>
          </c:extLst>
        </c:ser>
        <c:dLbls>
          <c:showLegendKey val="0"/>
          <c:showVal val="0"/>
          <c:showCatName val="0"/>
          <c:showSerName val="0"/>
          <c:showPercent val="0"/>
          <c:showBubbleSize val="0"/>
        </c:dLbls>
        <c:smooth val="0"/>
        <c:axId val="696705056"/>
        <c:axId val="696703088"/>
      </c:lineChart>
      <c:catAx>
        <c:axId val="696705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96703088"/>
        <c:crosses val="autoZero"/>
        <c:auto val="1"/>
        <c:lblAlgn val="ctr"/>
        <c:lblOffset val="100"/>
        <c:noMultiLvlLbl val="0"/>
      </c:catAx>
      <c:valAx>
        <c:axId val="696703088"/>
        <c:scaling>
          <c:orientation val="minMax"/>
          <c:min val="8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967050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'13 Graf'!$A$5</c:f>
              <c:strCache>
                <c:ptCount val="1"/>
                <c:pt idx="0">
                  <c:v>Stockholmsregionen</c:v>
                </c:pt>
              </c:strCache>
            </c:strRef>
          </c:tx>
          <c:spPr>
            <a:ln w="28575" cap="rnd">
              <a:solidFill>
                <a:schemeClr val="accent2"/>
              </a:solidFill>
              <a:prstDash val="solid"/>
              <a:round/>
            </a:ln>
            <a:effectLst/>
          </c:spPr>
          <c:marker>
            <c:symbol val="none"/>
          </c:marker>
          <c:cat>
            <c:numRef>
              <c:f>'13 Graf'!$B$1:$AP$1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'13 Graf'!$B$2:$AP$2</c:f>
              <c:numCache>
                <c:formatCode>General</c:formatCode>
                <c:ptCount val="41"/>
                <c:pt idx="0">
                  <c:v>5.0010671000000002</c:v>
                </c:pt>
                <c:pt idx="1">
                  <c:v>5.1782148000000001</c:v>
                </c:pt>
                <c:pt idx="2">
                  <c:v>5.3953179000000002</c:v>
                </c:pt>
                <c:pt idx="3">
                  <c:v>5.5419051000000001</c:v>
                </c:pt>
                <c:pt idx="4">
                  <c:v>5.2437776999999999</c:v>
                </c:pt>
                <c:pt idx="5">
                  <c:v>5.3645101000000004</c:v>
                </c:pt>
                <c:pt idx="6">
                  <c:v>5.3601355000000002</c:v>
                </c:pt>
                <c:pt idx="7">
                  <c:v>5.2919352000000002</c:v>
                </c:pt>
                <c:pt idx="8">
                  <c:v>4.8974510000000002</c:v>
                </c:pt>
                <c:pt idx="9">
                  <c:v>4.9245058000000004</c:v>
                </c:pt>
                <c:pt idx="10">
                  <c:v>4.9633238000000004</c:v>
                </c:pt>
                <c:pt idx="11">
                  <c:v>5.0178478999999996</c:v>
                </c:pt>
                <c:pt idx="12">
                  <c:v>4.7765000000000004</c:v>
                </c:pt>
                <c:pt idx="13">
                  <c:v>4.8890190999999996</c:v>
                </c:pt>
                <c:pt idx="14">
                  <c:v>4.9702282999999996</c:v>
                </c:pt>
                <c:pt idx="15">
                  <c:v>4.9772156000000001</c:v>
                </c:pt>
                <c:pt idx="16">
                  <c:v>4.6782830000000004</c:v>
                </c:pt>
                <c:pt idx="17">
                  <c:v>4.7287435999999996</c:v>
                </c:pt>
                <c:pt idx="18">
                  <c:v>4.8007308999999996</c:v>
                </c:pt>
                <c:pt idx="19">
                  <c:v>4.8891187</c:v>
                </c:pt>
                <c:pt idx="20">
                  <c:v>4.6929730000000003</c:v>
                </c:pt>
                <c:pt idx="21">
                  <c:v>4.7292706000000004</c:v>
                </c:pt>
                <c:pt idx="22">
                  <c:v>4.7346294000000002</c:v>
                </c:pt>
                <c:pt idx="23">
                  <c:v>4.7222562000000003</c:v>
                </c:pt>
                <c:pt idx="24">
                  <c:v>4.4586030000000001</c:v>
                </c:pt>
                <c:pt idx="25">
                  <c:v>4.4747602999999998</c:v>
                </c:pt>
                <c:pt idx="26">
                  <c:v>4.4244275000000002</c:v>
                </c:pt>
                <c:pt idx="27">
                  <c:v>4.4824197000000003</c:v>
                </c:pt>
                <c:pt idx="28">
                  <c:v>4.3680611000000003</c:v>
                </c:pt>
                <c:pt idx="29">
                  <c:v>4.5621017000000004</c:v>
                </c:pt>
                <c:pt idx="30">
                  <c:v>4.7287838089076519</c:v>
                </c:pt>
                <c:pt idx="31">
                  <c:v>4.95733281374656</c:v>
                </c:pt>
                <c:pt idx="32">
                  <c:v>5.8894773015222137</c:v>
                </c:pt>
                <c:pt idx="33">
                  <c:v>6.3834116388477549</c:v>
                </c:pt>
                <c:pt idx="34">
                  <c:v>6.133152539585959</c:v>
                </c:pt>
                <c:pt idx="35">
                  <c:v>6.0746811276419743</c:v>
                </c:pt>
                <c:pt idx="36">
                  <c:v>5.6431255060196657</c:v>
                </c:pt>
                <c:pt idx="37">
                  <c:v>5.4661731285464841</c:v>
                </c:pt>
                <c:pt idx="38">
                  <c:v>5.0625470965390464</c:v>
                </c:pt>
                <c:pt idx="39">
                  <c:v>4.9186757803741745</c:v>
                </c:pt>
                <c:pt idx="40">
                  <c:v>4.6252950549764815</c:v>
                </c:pt>
              </c:numCache>
            </c:numRef>
          </c:val>
          <c:smooth val="0"/>
          <c:extLst>
            <c:ext xmlns:c16="http://schemas.microsoft.com/office/drawing/2014/chart" uri="{C3380CC4-5D6E-409C-BE32-E72D297353CC}">
              <c16:uniqueId val="{00000000-D76F-407B-A37F-AD2DD97C2F28}"/>
            </c:ext>
          </c:extLst>
        </c:ser>
        <c:ser>
          <c:idx val="1"/>
          <c:order val="1"/>
          <c:tx>
            <c:strRef>
              <c:f>'13 Graf'!$A$6</c:f>
              <c:strCache>
                <c:ptCount val="1"/>
                <c:pt idx="0">
                  <c:v>Sverige</c:v>
                </c:pt>
              </c:strCache>
            </c:strRef>
          </c:tx>
          <c:spPr>
            <a:ln w="28575" cap="rnd">
              <a:solidFill>
                <a:schemeClr val="accent1"/>
              </a:solidFill>
              <a:prstDash val="solid"/>
              <a:round/>
            </a:ln>
            <a:effectLst/>
          </c:spPr>
          <c:marker>
            <c:symbol val="none"/>
          </c:marker>
          <c:cat>
            <c:numRef>
              <c:f>'13 Graf'!$B$1:$AP$1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'13 Graf'!$B$3:$AP$3</c:f>
              <c:numCache>
                <c:formatCode>General</c:formatCode>
                <c:ptCount val="41"/>
                <c:pt idx="0">
                  <c:v>5.2812840999999997</c:v>
                </c:pt>
                <c:pt idx="1">
                  <c:v>5.4272818000000003</c:v>
                </c:pt>
                <c:pt idx="2">
                  <c:v>5.6900012000000002</c:v>
                </c:pt>
                <c:pt idx="3">
                  <c:v>5.8598794999999999</c:v>
                </c:pt>
                <c:pt idx="4">
                  <c:v>5.4593397000000001</c:v>
                </c:pt>
                <c:pt idx="5">
                  <c:v>5.5785103999999999</c:v>
                </c:pt>
                <c:pt idx="6">
                  <c:v>5.6457477999999996</c:v>
                </c:pt>
                <c:pt idx="7">
                  <c:v>5.5976245000000002</c:v>
                </c:pt>
                <c:pt idx="8">
                  <c:v>5.0938878000000001</c:v>
                </c:pt>
                <c:pt idx="9">
                  <c:v>5.1062773000000004</c:v>
                </c:pt>
                <c:pt idx="10">
                  <c:v>5.2243864999999996</c:v>
                </c:pt>
                <c:pt idx="11">
                  <c:v>5.2929404</c:v>
                </c:pt>
                <c:pt idx="12">
                  <c:v>4.9356795</c:v>
                </c:pt>
                <c:pt idx="13">
                  <c:v>5.0270139</c:v>
                </c:pt>
                <c:pt idx="14">
                  <c:v>5.1607665000000003</c:v>
                </c:pt>
                <c:pt idx="15">
                  <c:v>5.1933197</c:v>
                </c:pt>
                <c:pt idx="16">
                  <c:v>4.8013187999999998</c:v>
                </c:pt>
                <c:pt idx="17">
                  <c:v>4.8220586000000001</c:v>
                </c:pt>
                <c:pt idx="18">
                  <c:v>4.9710428000000002</c:v>
                </c:pt>
                <c:pt idx="19">
                  <c:v>5.0919134000000001</c:v>
                </c:pt>
                <c:pt idx="20">
                  <c:v>4.8117241000000002</c:v>
                </c:pt>
                <c:pt idx="21">
                  <c:v>4.8194819000000004</c:v>
                </c:pt>
                <c:pt idx="22">
                  <c:v>4.8820189999999997</c:v>
                </c:pt>
                <c:pt idx="23">
                  <c:v>4.9013086000000001</c:v>
                </c:pt>
                <c:pt idx="24">
                  <c:v>4.5815858</c:v>
                </c:pt>
                <c:pt idx="25">
                  <c:v>4.5682245000000004</c:v>
                </c:pt>
                <c:pt idx="26">
                  <c:v>4.5652578999999998</c:v>
                </c:pt>
                <c:pt idx="27">
                  <c:v>4.6360673999999999</c:v>
                </c:pt>
                <c:pt idx="28">
                  <c:v>4.4652865000000004</c:v>
                </c:pt>
                <c:pt idx="29">
                  <c:v>4.6453017000000001</c:v>
                </c:pt>
                <c:pt idx="30">
                  <c:v>4.8557554528969531</c:v>
                </c:pt>
                <c:pt idx="31">
                  <c:v>5.0690150105641782</c:v>
                </c:pt>
                <c:pt idx="32">
                  <c:v>5.8655588453141814</c:v>
                </c:pt>
                <c:pt idx="33">
                  <c:v>6.2768198893320166</c:v>
                </c:pt>
                <c:pt idx="34">
                  <c:v>6.0307963571851229</c:v>
                </c:pt>
                <c:pt idx="35">
                  <c:v>5.9896784238545449</c:v>
                </c:pt>
                <c:pt idx="36">
                  <c:v>5.5009540448191512</c:v>
                </c:pt>
                <c:pt idx="37">
                  <c:v>5.2183485831050209</c:v>
                </c:pt>
                <c:pt idx="38">
                  <c:v>4.884944021055655</c:v>
                </c:pt>
                <c:pt idx="39">
                  <c:v>4.777268648691491</c:v>
                </c:pt>
                <c:pt idx="40">
                  <c:v>4.4472037730696314</c:v>
                </c:pt>
              </c:numCache>
            </c:numRef>
          </c:val>
          <c:smooth val="0"/>
          <c:extLst>
            <c:ext xmlns:c16="http://schemas.microsoft.com/office/drawing/2014/chart" uri="{C3380CC4-5D6E-409C-BE32-E72D297353CC}">
              <c16:uniqueId val="{00000001-D76F-407B-A37F-AD2DD97C2F28}"/>
            </c:ext>
          </c:extLst>
        </c:ser>
        <c:dLbls>
          <c:showLegendKey val="0"/>
          <c:showVal val="0"/>
          <c:showCatName val="0"/>
          <c:showSerName val="0"/>
          <c:showPercent val="0"/>
          <c:showBubbleSize val="0"/>
        </c:dLbls>
        <c:smooth val="0"/>
        <c:axId val="758167848"/>
        <c:axId val="758165880"/>
      </c:lineChart>
      <c:catAx>
        <c:axId val="75816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58165880"/>
        <c:crosses val="autoZero"/>
        <c:auto val="1"/>
        <c:lblAlgn val="ctr"/>
        <c:lblOffset val="100"/>
        <c:noMultiLvlLbl val="0"/>
      </c:catAx>
      <c:valAx>
        <c:axId val="758165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5816784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'11 Graf'!$A$10</c:f>
              <c:strCache>
                <c:ptCount val="1"/>
                <c:pt idx="0">
                  <c:v>Stockholmsregionen</c:v>
                </c:pt>
              </c:strCache>
            </c:strRef>
          </c:tx>
          <c:spPr>
            <a:ln w="28575" cap="rnd">
              <a:solidFill>
                <a:schemeClr val="accent2"/>
              </a:solidFill>
              <a:prstDash val="solid"/>
              <a:round/>
            </a:ln>
            <a:effectLst/>
          </c:spPr>
          <c:marker>
            <c:symbol val="none"/>
          </c:marker>
          <c:cat>
            <c:numRef>
              <c:f>'11 Graf'!$B$5:$AP$5</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'11 Graf'!$B$6:$AP$6</c:f>
              <c:numCache>
                <c:formatCode>General</c:formatCode>
                <c:ptCount val="41"/>
                <c:pt idx="0">
                  <c:v>100</c:v>
                </c:pt>
                <c:pt idx="1">
                  <c:v>79.17448190676609</c:v>
                </c:pt>
                <c:pt idx="2">
                  <c:v>83.210576879088705</c:v>
                </c:pt>
                <c:pt idx="3">
                  <c:v>110.85594034493802</c:v>
                </c:pt>
                <c:pt idx="4">
                  <c:v>100.28477972459856</c:v>
                </c:pt>
                <c:pt idx="5">
                  <c:v>80.49773548652729</c:v>
                </c:pt>
                <c:pt idx="6">
                  <c:v>84.01573722494166</c:v>
                </c:pt>
                <c:pt idx="7">
                  <c:v>109.67221739329338</c:v>
                </c:pt>
                <c:pt idx="8">
                  <c:v>119.64636991628161</c:v>
                </c:pt>
                <c:pt idx="9">
                  <c:v>101.00645043231621</c:v>
                </c:pt>
                <c:pt idx="10">
                  <c:v>118.66508074477331</c:v>
                </c:pt>
                <c:pt idx="11">
                  <c:v>167.27320554462693</c:v>
                </c:pt>
                <c:pt idx="12">
                  <c:v>148.43313966787136</c:v>
                </c:pt>
                <c:pt idx="13">
                  <c:v>128.42193146987512</c:v>
                </c:pt>
                <c:pt idx="14">
                  <c:v>156.29374628299558</c:v>
                </c:pt>
                <c:pt idx="15">
                  <c:v>199.88563063269135</c:v>
                </c:pt>
                <c:pt idx="16">
                  <c:v>191.93924699208566</c:v>
                </c:pt>
                <c:pt idx="17">
                  <c:v>160.49224575689647</c:v>
                </c:pt>
                <c:pt idx="18">
                  <c:v>175.73882611281394</c:v>
                </c:pt>
                <c:pt idx="19">
                  <c:v>205.85342421885721</c:v>
                </c:pt>
                <c:pt idx="20">
                  <c:v>169.4096253259527</c:v>
                </c:pt>
                <c:pt idx="21">
                  <c:v>141.93238483004711</c:v>
                </c:pt>
                <c:pt idx="22">
                  <c:v>159.82547234548699</c:v>
                </c:pt>
                <c:pt idx="23">
                  <c:v>214.37051100233316</c:v>
                </c:pt>
                <c:pt idx="24">
                  <c:v>187.717873644723</c:v>
                </c:pt>
                <c:pt idx="25">
                  <c:v>144.36959604739465</c:v>
                </c:pt>
                <c:pt idx="26">
                  <c:v>162.90543940710918</c:v>
                </c:pt>
                <c:pt idx="27">
                  <c:v>199.64659865501625</c:v>
                </c:pt>
                <c:pt idx="28">
                  <c:v>161.13500160117113</c:v>
                </c:pt>
                <c:pt idx="29">
                  <c:v>126.18829772633697</c:v>
                </c:pt>
                <c:pt idx="30">
                  <c:v>141.8832060021044</c:v>
                </c:pt>
                <c:pt idx="31">
                  <c:v>190.1836772038977</c:v>
                </c:pt>
                <c:pt idx="32">
                  <c:v>96.836543300242468</c:v>
                </c:pt>
                <c:pt idx="33">
                  <c:v>85.279518733702361</c:v>
                </c:pt>
                <c:pt idx="34">
                  <c:v>125.91609863214236</c:v>
                </c:pt>
                <c:pt idx="35">
                  <c:v>156.52248501761287</c:v>
                </c:pt>
                <c:pt idx="36">
                  <c:v>155.44169449654603</c:v>
                </c:pt>
                <c:pt idx="37">
                  <c:v>165.33693215609131</c:v>
                </c:pt>
                <c:pt idx="38">
                  <c:v>226.26949997712612</c:v>
                </c:pt>
                <c:pt idx="39">
                  <c:v>269.47710325266479</c:v>
                </c:pt>
                <c:pt idx="40">
                  <c:v>285.35843359714534</c:v>
                </c:pt>
              </c:numCache>
            </c:numRef>
          </c:val>
          <c:smooth val="0"/>
          <c:extLst>
            <c:ext xmlns:c16="http://schemas.microsoft.com/office/drawing/2014/chart" uri="{C3380CC4-5D6E-409C-BE32-E72D297353CC}">
              <c16:uniqueId val="{00000000-4F17-4B10-B4BA-D6B85E3CA73A}"/>
            </c:ext>
          </c:extLst>
        </c:ser>
        <c:ser>
          <c:idx val="1"/>
          <c:order val="1"/>
          <c:tx>
            <c:strRef>
              <c:f>'11 Graf'!$A$4</c:f>
              <c:strCache>
                <c:ptCount val="1"/>
                <c:pt idx="0">
                  <c:v>Övriga Sverige</c:v>
                </c:pt>
              </c:strCache>
            </c:strRef>
          </c:tx>
          <c:spPr>
            <a:ln w="28575" cap="rnd">
              <a:solidFill>
                <a:schemeClr val="accent1"/>
              </a:solidFill>
              <a:prstDash val="sysDash"/>
              <a:round/>
            </a:ln>
            <a:effectLst/>
          </c:spPr>
          <c:marker>
            <c:symbol val="none"/>
          </c:marker>
          <c:cat>
            <c:numRef>
              <c:f>'11 Graf'!$B$5:$AP$5</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'11 Graf'!$B$7:$AP$7</c:f>
              <c:numCache>
                <c:formatCode>General</c:formatCode>
                <c:ptCount val="41"/>
                <c:pt idx="0">
                  <c:v>100</c:v>
                </c:pt>
                <c:pt idx="1">
                  <c:v>74.995932975435181</c:v>
                </c:pt>
                <c:pt idx="2">
                  <c:v>82.353761416718967</c:v>
                </c:pt>
                <c:pt idx="3">
                  <c:v>126.90511050686746</c:v>
                </c:pt>
                <c:pt idx="4">
                  <c:v>103.7776848172163</c:v>
                </c:pt>
                <c:pt idx="5">
                  <c:v>77.089869622812529</c:v>
                </c:pt>
                <c:pt idx="6">
                  <c:v>88.474052383276387</c:v>
                </c:pt>
                <c:pt idx="7">
                  <c:v>135.988519370657</c:v>
                </c:pt>
                <c:pt idx="8">
                  <c:v>118.82335169304423</c:v>
                </c:pt>
                <c:pt idx="9">
                  <c:v>96.552325176044064</c:v>
                </c:pt>
                <c:pt idx="10">
                  <c:v>116.87815194403774</c:v>
                </c:pt>
                <c:pt idx="11">
                  <c:v>179.18380627018988</c:v>
                </c:pt>
                <c:pt idx="12">
                  <c:v>161.69211462037231</c:v>
                </c:pt>
                <c:pt idx="13">
                  <c:v>128.58537265565084</c:v>
                </c:pt>
                <c:pt idx="14">
                  <c:v>173.11464361244742</c:v>
                </c:pt>
                <c:pt idx="15">
                  <c:v>221.65632480420183</c:v>
                </c:pt>
                <c:pt idx="16">
                  <c:v>215.53022380255177</c:v>
                </c:pt>
                <c:pt idx="17">
                  <c:v>153.74863464175323</c:v>
                </c:pt>
                <c:pt idx="18">
                  <c:v>179.62304492319134</c:v>
                </c:pt>
                <c:pt idx="19">
                  <c:v>236.60089706941832</c:v>
                </c:pt>
                <c:pt idx="20">
                  <c:v>210.00604243649633</c:v>
                </c:pt>
                <c:pt idx="21">
                  <c:v>157.94464198563759</c:v>
                </c:pt>
                <c:pt idx="22">
                  <c:v>193.51483882962651</c:v>
                </c:pt>
                <c:pt idx="23">
                  <c:v>251.83132306119126</c:v>
                </c:pt>
                <c:pt idx="24">
                  <c:v>222.23849032048153</c:v>
                </c:pt>
                <c:pt idx="25">
                  <c:v>154.45862093007042</c:v>
                </c:pt>
                <c:pt idx="26">
                  <c:v>184.20600060424366</c:v>
                </c:pt>
                <c:pt idx="27">
                  <c:v>231.4543679843826</c:v>
                </c:pt>
                <c:pt idx="28">
                  <c:v>181.08833577354807</c:v>
                </c:pt>
                <c:pt idx="29">
                  <c:v>125.61993074438169</c:v>
                </c:pt>
                <c:pt idx="30">
                  <c:v>147.46101466452856</c:v>
                </c:pt>
                <c:pt idx="31">
                  <c:v>218.59095028933976</c:v>
                </c:pt>
                <c:pt idx="32">
                  <c:v>120.07599525901136</c:v>
                </c:pt>
                <c:pt idx="33">
                  <c:v>97.325059843361444</c:v>
                </c:pt>
                <c:pt idx="34">
                  <c:v>166.13098143112782</c:v>
                </c:pt>
                <c:pt idx="35">
                  <c:v>202.2008412930814</c:v>
                </c:pt>
                <c:pt idx="36">
                  <c:v>205.1535011271468</c:v>
                </c:pt>
                <c:pt idx="37">
                  <c:v>174.63919682074879</c:v>
                </c:pt>
                <c:pt idx="38">
                  <c:v>239.30721141555696</c:v>
                </c:pt>
                <c:pt idx="39">
                  <c:v>312.85295963187616</c:v>
                </c:pt>
                <c:pt idx="40">
                  <c:v>338.96674335912991</c:v>
                </c:pt>
              </c:numCache>
            </c:numRef>
          </c:val>
          <c:smooth val="0"/>
          <c:extLst>
            <c:ext xmlns:c16="http://schemas.microsoft.com/office/drawing/2014/chart" uri="{C3380CC4-5D6E-409C-BE32-E72D297353CC}">
              <c16:uniqueId val="{00000001-4F17-4B10-B4BA-D6B85E3CA73A}"/>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'12 Graf'!$D$8</c:f>
              <c:strCache>
                <c:ptCount val="1"/>
                <c:pt idx="0">
                  <c:v>Stockholmsregionen</c:v>
                </c:pt>
              </c:strCache>
            </c:strRef>
          </c:tx>
          <c:spPr>
            <a:ln w="28575" cap="rnd">
              <a:solidFill>
                <a:schemeClr val="accent2"/>
              </a:solidFill>
              <a:prstDash val="solid"/>
              <a:round/>
            </a:ln>
            <a:effectLst/>
          </c:spPr>
          <c:marker>
            <c:symbol val="none"/>
          </c:marker>
          <c:cat>
            <c:numRef>
              <c:f>'12 Graf'!$B$1:$AP$1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'12 Graf'!$B$2:$AP$2</c:f>
              <c:numCache>
                <c:formatCode>General</c:formatCode>
                <c:ptCount val="41"/>
                <c:pt idx="0">
                  <c:v>100</c:v>
                </c:pt>
                <c:pt idx="1">
                  <c:v>118.92149390243902</c:v>
                </c:pt>
                <c:pt idx="2">
                  <c:v>230.3734756097561</c:v>
                </c:pt>
                <c:pt idx="3">
                  <c:v>157.66006097560975</c:v>
                </c:pt>
                <c:pt idx="4">
                  <c:v>128.92530487804879</c:v>
                </c:pt>
                <c:pt idx="5">
                  <c:v>103.01067073170732</c:v>
                </c:pt>
                <c:pt idx="6">
                  <c:v>133.4032012195122</c:v>
                </c:pt>
                <c:pt idx="7">
                  <c:v>121.30335365853658</c:v>
                </c:pt>
                <c:pt idx="8">
                  <c:v>122.73246951219512</c:v>
                </c:pt>
                <c:pt idx="9">
                  <c:v>91.063262195121951</c:v>
                </c:pt>
                <c:pt idx="10">
                  <c:v>98.666158536585371</c:v>
                </c:pt>
                <c:pt idx="11">
                  <c:v>171.85594512195121</c:v>
                </c:pt>
                <c:pt idx="12">
                  <c:v>73.971036585365852</c:v>
                </c:pt>
                <c:pt idx="13">
                  <c:v>70.998475609756099</c:v>
                </c:pt>
                <c:pt idx="14">
                  <c:v>95.96036585365853</c:v>
                </c:pt>
                <c:pt idx="15">
                  <c:v>99.009146341463421</c:v>
                </c:pt>
                <c:pt idx="16">
                  <c:v>71.570121951219505</c:v>
                </c:pt>
                <c:pt idx="17">
                  <c:v>73.990091463414629</c:v>
                </c:pt>
                <c:pt idx="18">
                  <c:v>113.58612804878049</c:v>
                </c:pt>
                <c:pt idx="19">
                  <c:v>83.384146341463421</c:v>
                </c:pt>
                <c:pt idx="20">
                  <c:v>60.403963414634148</c:v>
                </c:pt>
                <c:pt idx="21">
                  <c:v>87.766768292682926</c:v>
                </c:pt>
                <c:pt idx="22">
                  <c:v>78.982469512195124</c:v>
                </c:pt>
                <c:pt idx="23">
                  <c:v>79.611280487804876</c:v>
                </c:pt>
                <c:pt idx="24">
                  <c:v>96.074695121951223</c:v>
                </c:pt>
                <c:pt idx="25">
                  <c:v>72.465701219512198</c:v>
                </c:pt>
                <c:pt idx="26">
                  <c:v>93.845274390243901</c:v>
                </c:pt>
                <c:pt idx="27">
                  <c:v>188.71951219512195</c:v>
                </c:pt>
                <c:pt idx="28">
                  <c:v>120.23628048780488</c:v>
                </c:pt>
                <c:pt idx="29">
                  <c:v>81.25</c:v>
                </c:pt>
                <c:pt idx="30">
                  <c:v>160.57545731707316</c:v>
                </c:pt>
                <c:pt idx="31">
                  <c:v>597.48475609756099</c:v>
                </c:pt>
                <c:pt idx="32">
                  <c:v>527.47713414634143</c:v>
                </c:pt>
                <c:pt idx="33">
                  <c:v>141.86356707317074</c:v>
                </c:pt>
                <c:pt idx="34">
                  <c:v>180.88795731707316</c:v>
                </c:pt>
                <c:pt idx="35">
                  <c:v>107.14557926829268</c:v>
                </c:pt>
                <c:pt idx="36">
                  <c:v>85.480182926829272</c:v>
                </c:pt>
                <c:pt idx="37">
                  <c:v>56.021341463414636</c:v>
                </c:pt>
                <c:pt idx="38">
                  <c:v>69.264481707317074</c:v>
                </c:pt>
                <c:pt idx="39">
                  <c:v>61.356707317073173</c:v>
                </c:pt>
                <c:pt idx="40">
                  <c:v>73.418445121951223</c:v>
                </c:pt>
              </c:numCache>
            </c:numRef>
          </c:val>
          <c:smooth val="0"/>
          <c:extLst>
            <c:ext xmlns:c16="http://schemas.microsoft.com/office/drawing/2014/chart" uri="{C3380CC4-5D6E-409C-BE32-E72D297353CC}">
              <c16:uniqueId val="{00000000-E12A-4416-A4CA-E47A027CF145}"/>
            </c:ext>
          </c:extLst>
        </c:ser>
        <c:ser>
          <c:idx val="1"/>
          <c:order val="1"/>
          <c:tx>
            <c:strRef>
              <c:f>'12 Graf'!$E$9</c:f>
              <c:strCache>
                <c:ptCount val="1"/>
                <c:pt idx="0">
                  <c:v>Övriga Sverige</c:v>
                </c:pt>
              </c:strCache>
            </c:strRef>
          </c:tx>
          <c:spPr>
            <a:ln w="28575" cap="rnd">
              <a:solidFill>
                <a:schemeClr val="accent1"/>
              </a:solidFill>
              <a:prstDash val="sysDash"/>
              <a:round/>
            </a:ln>
            <a:effectLst/>
          </c:spPr>
          <c:marker>
            <c:symbol val="none"/>
          </c:marker>
          <c:cat>
            <c:numRef>
              <c:f>'12 Graf'!$B$1:$AP$1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'12 Graf'!$B$3:$AP$3</c:f>
              <c:numCache>
                <c:formatCode>General</c:formatCode>
                <c:ptCount val="41"/>
                <c:pt idx="0">
                  <c:v>100</c:v>
                </c:pt>
                <c:pt idx="1">
                  <c:v>109.84008068001729</c:v>
                </c:pt>
                <c:pt idx="2">
                  <c:v>186.01786486097103</c:v>
                </c:pt>
                <c:pt idx="3">
                  <c:v>123.92306584065696</c:v>
                </c:pt>
                <c:pt idx="4">
                  <c:v>112.05157758248092</c:v>
                </c:pt>
                <c:pt idx="5">
                  <c:v>82.668203428900739</c:v>
                </c:pt>
                <c:pt idx="6">
                  <c:v>104.5958795562599</c:v>
                </c:pt>
                <c:pt idx="7">
                  <c:v>94.287566633049991</c:v>
                </c:pt>
                <c:pt idx="8">
                  <c:v>90.671373001008504</c:v>
                </c:pt>
                <c:pt idx="9">
                  <c:v>73.390001440714599</c:v>
                </c:pt>
                <c:pt idx="10">
                  <c:v>80.752053018297076</c:v>
                </c:pt>
                <c:pt idx="11">
                  <c:v>120.73188301397494</c:v>
                </c:pt>
                <c:pt idx="12">
                  <c:v>64.637660279498633</c:v>
                </c:pt>
                <c:pt idx="13">
                  <c:v>55.589972626422707</c:v>
                </c:pt>
                <c:pt idx="14">
                  <c:v>69.817029246506266</c:v>
                </c:pt>
                <c:pt idx="15">
                  <c:v>75.868030543149402</c:v>
                </c:pt>
                <c:pt idx="16">
                  <c:v>64.666474571387411</c:v>
                </c:pt>
                <c:pt idx="17">
                  <c:v>54.920040340008647</c:v>
                </c:pt>
                <c:pt idx="18">
                  <c:v>82.509724823512457</c:v>
                </c:pt>
                <c:pt idx="19">
                  <c:v>67.339000144071463</c:v>
                </c:pt>
                <c:pt idx="20">
                  <c:v>55.4747154588676</c:v>
                </c:pt>
                <c:pt idx="21">
                  <c:v>60.654084425875233</c:v>
                </c:pt>
                <c:pt idx="22">
                  <c:v>65.631753349661437</c:v>
                </c:pt>
                <c:pt idx="23">
                  <c:v>59.912116409739234</c:v>
                </c:pt>
                <c:pt idx="24">
                  <c:v>68.938193343898575</c:v>
                </c:pt>
                <c:pt idx="25">
                  <c:v>50.720357297219422</c:v>
                </c:pt>
                <c:pt idx="26">
                  <c:v>78.093934591557414</c:v>
                </c:pt>
                <c:pt idx="27">
                  <c:v>114.74571387408155</c:v>
                </c:pt>
                <c:pt idx="28">
                  <c:v>86.903904336550923</c:v>
                </c:pt>
                <c:pt idx="29">
                  <c:v>60.106612879988475</c:v>
                </c:pt>
                <c:pt idx="30">
                  <c:v>98.357585362339719</c:v>
                </c:pt>
                <c:pt idx="31">
                  <c:v>352.24751476732462</c:v>
                </c:pt>
                <c:pt idx="32">
                  <c:v>336.24837919608126</c:v>
                </c:pt>
                <c:pt idx="33">
                  <c:v>97.557988762426163</c:v>
                </c:pt>
                <c:pt idx="34">
                  <c:v>103.37847572395908</c:v>
                </c:pt>
                <c:pt idx="35">
                  <c:v>63.730010085002164</c:v>
                </c:pt>
                <c:pt idx="36">
                  <c:v>55.323440426451519</c:v>
                </c:pt>
                <c:pt idx="37">
                  <c:v>36.262786342025642</c:v>
                </c:pt>
                <c:pt idx="38">
                  <c:v>43.365509292609133</c:v>
                </c:pt>
                <c:pt idx="39">
                  <c:v>36.673390001440715</c:v>
                </c:pt>
                <c:pt idx="40">
                  <c:v>46.520674254430197</c:v>
                </c:pt>
              </c:numCache>
            </c:numRef>
          </c:val>
          <c:smooth val="0"/>
          <c:extLst>
            <c:ext xmlns:c16="http://schemas.microsoft.com/office/drawing/2014/chart" uri="{C3380CC4-5D6E-409C-BE32-E72D297353CC}">
              <c16:uniqueId val="{00000001-E12A-4416-A4CA-E47A027CF145}"/>
            </c:ext>
          </c:extLst>
        </c:ser>
        <c:dLbls>
          <c:showLegendKey val="0"/>
          <c:showVal val="0"/>
          <c:showCatName val="0"/>
          <c:showSerName val="0"/>
          <c:showPercent val="0"/>
          <c:showBubbleSize val="0"/>
        </c:dLbls>
        <c:smooth val="0"/>
        <c:axId val="464037336"/>
        <c:axId val="464042256"/>
      </c:lineChart>
      <c:catAx>
        <c:axId val="464037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2256"/>
        <c:crosses val="autoZero"/>
        <c:auto val="1"/>
        <c:lblAlgn val="ctr"/>
        <c:lblOffset val="100"/>
        <c:noMultiLvlLbl val="0"/>
      </c:catAx>
      <c:valAx>
        <c:axId val="464042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733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graf'!$B$12</c:f>
              <c:strCache>
                <c:ptCount val="1"/>
                <c:pt idx="0">
                  <c:v>Total</c:v>
                </c:pt>
              </c:strCache>
            </c:strRef>
          </c:tx>
          <c:spPr>
            <a:ln w="28575" cap="rnd">
              <a:solidFill>
                <a:schemeClr val="accent2"/>
              </a:solidFill>
              <a:round/>
            </a:ln>
            <a:effectLst/>
          </c:spPr>
          <c:marker>
            <c:symbol val="none"/>
          </c:marker>
          <c:cat>
            <c:strRef>
              <c:f>'s4 graf'!$C$11:$AQ$11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graf'!$C$12:$AQ$12</c:f>
              <c:numCache>
                <c:formatCode>General</c:formatCode>
                <c:ptCount val="41"/>
                <c:pt idx="0">
                  <c:v>100</c:v>
                </c:pt>
                <c:pt idx="1">
                  <c:v>105.37711668830092</c:v>
                </c:pt>
                <c:pt idx="2">
                  <c:v>103.62226830981585</c:v>
                </c:pt>
                <c:pt idx="3">
                  <c:v>104.05996382807167</c:v>
                </c:pt>
                <c:pt idx="4">
                  <c:v>103.02113207495059</c:v>
                </c:pt>
                <c:pt idx="5">
                  <c:v>107.81821856714525</c:v>
                </c:pt>
                <c:pt idx="6">
                  <c:v>106.65896697773194</c:v>
                </c:pt>
                <c:pt idx="7">
                  <c:v>107.21959863496021</c:v>
                </c:pt>
                <c:pt idx="8">
                  <c:v>106.80656547863416</c:v>
                </c:pt>
                <c:pt idx="9">
                  <c:v>112.73123409344005</c:v>
                </c:pt>
                <c:pt idx="10">
                  <c:v>111.31634125060936</c:v>
                </c:pt>
                <c:pt idx="11">
                  <c:v>110.79124558815634</c:v>
                </c:pt>
                <c:pt idx="12">
                  <c:v>111.89173255209394</c:v>
                </c:pt>
                <c:pt idx="13">
                  <c:v>118.27124201969151</c:v>
                </c:pt>
                <c:pt idx="14">
                  <c:v>116.42850022954511</c:v>
                </c:pt>
                <c:pt idx="15">
                  <c:v>116.72080111610451</c:v>
                </c:pt>
                <c:pt idx="16">
                  <c:v>118.03129898990605</c:v>
                </c:pt>
                <c:pt idx="17">
                  <c:v>123.15572949642909</c:v>
                </c:pt>
                <c:pt idx="18">
                  <c:v>122.33934954369747</c:v>
                </c:pt>
                <c:pt idx="19">
                  <c:v>123.4076840249613</c:v>
                </c:pt>
                <c:pt idx="20">
                  <c:v>123.72903664994142</c:v>
                </c:pt>
                <c:pt idx="21">
                  <c:v>130.24759506946037</c:v>
                </c:pt>
                <c:pt idx="22">
                  <c:v>128.36197435241567</c:v>
                </c:pt>
                <c:pt idx="23">
                  <c:v>129.26450880376544</c:v>
                </c:pt>
                <c:pt idx="24">
                  <c:v>129.51703224407839</c:v>
                </c:pt>
                <c:pt idx="25">
                  <c:v>137.6177019714344</c:v>
                </c:pt>
                <c:pt idx="26">
                  <c:v>135.16044639477033</c:v>
                </c:pt>
                <c:pt idx="27">
                  <c:v>135.25421933274632</c:v>
                </c:pt>
                <c:pt idx="28">
                  <c:v>136.07682759446394</c:v>
                </c:pt>
                <c:pt idx="29">
                  <c:v>142.89707331156845</c:v>
                </c:pt>
                <c:pt idx="30">
                  <c:v>140.86865997038376</c:v>
                </c:pt>
                <c:pt idx="31">
                  <c:v>140.59988255014599</c:v>
                </c:pt>
                <c:pt idx="32">
                  <c:v>141.78974334896904</c:v>
                </c:pt>
                <c:pt idx="33">
                  <c:v>143.03967634234726</c:v>
                </c:pt>
                <c:pt idx="34">
                  <c:v>140.58032725798796</c:v>
                </c:pt>
                <c:pt idx="35">
                  <c:v>141.70703746331881</c:v>
                </c:pt>
                <c:pt idx="36">
                  <c:v>145.55082398806829</c:v>
                </c:pt>
                <c:pt idx="37">
                  <c:v>153.07810440543093</c:v>
                </c:pt>
                <c:pt idx="38">
                  <c:v>151.09981771356223</c:v>
                </c:pt>
                <c:pt idx="39">
                  <c:v>151.64201981761198</c:v>
                </c:pt>
                <c:pt idx="40">
                  <c:v>154.57599397539721</c:v>
                </c:pt>
              </c:numCache>
            </c:numRef>
          </c:val>
          <c:smooth val="0"/>
          <c:extLst>
            <c:ext xmlns:c16="http://schemas.microsoft.com/office/drawing/2014/chart" uri="{C3380CC4-5D6E-409C-BE32-E72D297353CC}">
              <c16:uniqueId val="{00000000-50F0-43E1-8050-7A8034BB9F12}"/>
            </c:ext>
          </c:extLst>
        </c:ser>
        <c:ser>
          <c:idx val="1"/>
          <c:order val="1"/>
          <c:tx>
            <c:strRef>
              <c:f>'s4 graf'!$B$18</c:f>
              <c:strCache>
                <c:ptCount val="1"/>
                <c:pt idx="0">
                  <c:v>Per invånare</c:v>
                </c:pt>
              </c:strCache>
            </c:strRef>
          </c:tx>
          <c:spPr>
            <a:ln w="28575" cap="rnd">
              <a:solidFill>
                <a:schemeClr val="accent1"/>
              </a:solidFill>
              <a:round/>
            </a:ln>
            <a:effectLst/>
          </c:spPr>
          <c:marker>
            <c:symbol val="none"/>
          </c:marker>
          <c:cat>
            <c:strRef>
              <c:f>'s4 graf'!$C$11:$AQ$11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graf'!$C$13:$AQ$13</c:f>
              <c:numCache>
                <c:formatCode>General</c:formatCode>
                <c:ptCount val="41"/>
                <c:pt idx="0">
                  <c:v>100</c:v>
                </c:pt>
                <c:pt idx="1">
                  <c:v>105.06450443561577</c:v>
                </c:pt>
                <c:pt idx="2">
                  <c:v>102.94487886316942</c:v>
                </c:pt>
                <c:pt idx="3">
                  <c:v>103.13322502329027</c:v>
                </c:pt>
                <c:pt idx="4">
                  <c:v>101.81301416255405</c:v>
                </c:pt>
                <c:pt idx="5">
                  <c:v>106.21040247673541</c:v>
                </c:pt>
                <c:pt idx="6">
                  <c:v>104.66607807387676</c:v>
                </c:pt>
                <c:pt idx="7">
                  <c:v>104.94519436714133</c:v>
                </c:pt>
                <c:pt idx="8">
                  <c:v>104.22528486347554</c:v>
                </c:pt>
                <c:pt idx="9">
                  <c:v>109.6204115639994</c:v>
                </c:pt>
                <c:pt idx="10">
                  <c:v>107.81911681280296</c:v>
                </c:pt>
                <c:pt idx="11">
                  <c:v>107.08396160146646</c:v>
                </c:pt>
                <c:pt idx="12">
                  <c:v>107.87813237647713</c:v>
                </c:pt>
                <c:pt idx="13">
                  <c:v>113.66534175625637</c:v>
                </c:pt>
                <c:pt idx="14">
                  <c:v>111.42863009150915</c:v>
                </c:pt>
                <c:pt idx="15">
                  <c:v>111.42554868090129</c:v>
                </c:pt>
                <c:pt idx="16">
                  <c:v>112.3534298764359</c:v>
                </c:pt>
                <c:pt idx="17">
                  <c:v>116.81832204785943</c:v>
                </c:pt>
                <c:pt idx="18">
                  <c:v>115.44390739023495</c:v>
                </c:pt>
                <c:pt idx="19">
                  <c:v>115.9979690756192</c:v>
                </c:pt>
                <c:pt idx="20">
                  <c:v>115.91246102631754</c:v>
                </c:pt>
                <c:pt idx="21">
                  <c:v>121.58383759701017</c:v>
                </c:pt>
                <c:pt idx="22">
                  <c:v>119.28444277596159</c:v>
                </c:pt>
                <c:pt idx="23">
                  <c:v>119.7626050164591</c:v>
                </c:pt>
                <c:pt idx="24">
                  <c:v>119.68102409836627</c:v>
                </c:pt>
                <c:pt idx="25">
                  <c:v>126.73902614197777</c:v>
                </c:pt>
                <c:pt idx="26">
                  <c:v>123.98877608920343</c:v>
                </c:pt>
                <c:pt idx="27">
                  <c:v>123.71619768585614</c:v>
                </c:pt>
                <c:pt idx="28">
                  <c:v>124.10131816851698</c:v>
                </c:pt>
                <c:pt idx="29">
                  <c:v>129.9132145179951</c:v>
                </c:pt>
                <c:pt idx="30">
                  <c:v>127.61440434579492</c:v>
                </c:pt>
                <c:pt idx="31">
                  <c:v>127.14517813442139</c:v>
                </c:pt>
                <c:pt idx="32">
                  <c:v>127.98016434299643</c:v>
                </c:pt>
                <c:pt idx="33">
                  <c:v>129.00325691081576</c:v>
                </c:pt>
                <c:pt idx="34">
                  <c:v>126.52765522614669</c:v>
                </c:pt>
                <c:pt idx="35">
                  <c:v>127.46334031854586</c:v>
                </c:pt>
                <c:pt idx="36">
                  <c:v>130.75171856945701</c:v>
                </c:pt>
                <c:pt idx="37">
                  <c:v>137.20376957711281</c:v>
                </c:pt>
                <c:pt idx="38">
                  <c:v>135.10414846984875</c:v>
                </c:pt>
                <c:pt idx="39">
                  <c:v>135.28753751962506</c:v>
                </c:pt>
                <c:pt idx="40">
                  <c:v>137.65239025134093</c:v>
                </c:pt>
              </c:numCache>
            </c:numRef>
          </c:val>
          <c:smooth val="0"/>
          <c:extLst>
            <c:ext xmlns:c16="http://schemas.microsoft.com/office/drawing/2014/chart" uri="{C3380CC4-5D6E-409C-BE32-E72D297353CC}">
              <c16:uniqueId val="{00000001-50F0-43E1-8050-7A8034BB9F12}"/>
            </c:ext>
          </c:extLst>
        </c:ser>
        <c:ser>
          <c:idx val="2"/>
          <c:order val="2"/>
          <c:tx>
            <c:strRef>
              <c:f>'s4 graf'!$B$19</c:f>
              <c:strCache>
                <c:ptCount val="1"/>
                <c:pt idx="0">
                  <c:v>Per sysselsatt</c:v>
                </c:pt>
              </c:strCache>
            </c:strRef>
          </c:tx>
          <c:spPr>
            <a:ln w="28575" cap="rnd">
              <a:solidFill>
                <a:schemeClr val="accent3"/>
              </a:solidFill>
              <a:prstDash val="sysDash"/>
              <a:round/>
            </a:ln>
            <a:effectLst/>
          </c:spPr>
          <c:marker>
            <c:symbol val="none"/>
          </c:marker>
          <c:cat>
            <c:strRef>
              <c:f>'s4 graf'!$C$11:$AQ$11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graf'!$C$14:$AQ$14</c:f>
              <c:numCache>
                <c:formatCode>General</c:formatCode>
                <c:ptCount val="41"/>
                <c:pt idx="0">
                  <c:v>100</c:v>
                </c:pt>
                <c:pt idx="1">
                  <c:v>103.55486180014036</c:v>
                </c:pt>
                <c:pt idx="2">
                  <c:v>100.74979237920063</c:v>
                </c:pt>
                <c:pt idx="3">
                  <c:v>102.15430158399315</c:v>
                </c:pt>
                <c:pt idx="4">
                  <c:v>101.99621696624608</c:v>
                </c:pt>
                <c:pt idx="5">
                  <c:v>104.5313535625812</c:v>
                </c:pt>
                <c:pt idx="6">
                  <c:v>102.30112308830282</c:v>
                </c:pt>
                <c:pt idx="7">
                  <c:v>103.54073878765612</c:v>
                </c:pt>
                <c:pt idx="8">
                  <c:v>104.32864112103093</c:v>
                </c:pt>
                <c:pt idx="9">
                  <c:v>107.75756872601954</c:v>
                </c:pt>
                <c:pt idx="10">
                  <c:v>104.47491456484019</c:v>
                </c:pt>
                <c:pt idx="11">
                  <c:v>105.43798293242111</c:v>
                </c:pt>
                <c:pt idx="12">
                  <c:v>107.14715218006454</c:v>
                </c:pt>
                <c:pt idx="13">
                  <c:v>111.34402583476955</c:v>
                </c:pt>
                <c:pt idx="14">
                  <c:v>108.44587444130356</c:v>
                </c:pt>
                <c:pt idx="15">
                  <c:v>109.34492128748727</c:v>
                </c:pt>
                <c:pt idx="16">
                  <c:v>111.34997903126009</c:v>
                </c:pt>
                <c:pt idx="17">
                  <c:v>113.20617040686918</c:v>
                </c:pt>
                <c:pt idx="18">
                  <c:v>112.04474377628198</c:v>
                </c:pt>
                <c:pt idx="19">
                  <c:v>113.89077605871104</c:v>
                </c:pt>
                <c:pt idx="20">
                  <c:v>114.47178654339805</c:v>
                </c:pt>
                <c:pt idx="21">
                  <c:v>117.72716222022974</c:v>
                </c:pt>
                <c:pt idx="22">
                  <c:v>114.63291990364506</c:v>
                </c:pt>
                <c:pt idx="23">
                  <c:v>116.4489136611884</c:v>
                </c:pt>
                <c:pt idx="24">
                  <c:v>116.70167455030051</c:v>
                </c:pt>
                <c:pt idx="25">
                  <c:v>121.90939065990308</c:v>
                </c:pt>
                <c:pt idx="26">
                  <c:v>118.34647320724206</c:v>
                </c:pt>
                <c:pt idx="27">
                  <c:v>119.8412076297943</c:v>
                </c:pt>
                <c:pt idx="28">
                  <c:v>120.79134211673662</c:v>
                </c:pt>
                <c:pt idx="29">
                  <c:v>125.28416422068506</c:v>
                </c:pt>
                <c:pt idx="30">
                  <c:v>122.1006525555931</c:v>
                </c:pt>
                <c:pt idx="31">
                  <c:v>123.24933439374917</c:v>
                </c:pt>
                <c:pt idx="32">
                  <c:v>125.35428342749331</c:v>
                </c:pt>
                <c:pt idx="33">
                  <c:v>127.15113378256605</c:v>
                </c:pt>
                <c:pt idx="34">
                  <c:v>124.70380972571719</c:v>
                </c:pt>
                <c:pt idx="35">
                  <c:v>126.56695461843809</c:v>
                </c:pt>
                <c:pt idx="36">
                  <c:v>132.16815490625768</c:v>
                </c:pt>
                <c:pt idx="37">
                  <c:v>135.70332851114816</c:v>
                </c:pt>
                <c:pt idx="38">
                  <c:v>131.27506719400088</c:v>
                </c:pt>
                <c:pt idx="39">
                  <c:v>134.41878495510193</c:v>
                </c:pt>
                <c:pt idx="40">
                  <c:v>137.22421352572823</c:v>
                </c:pt>
              </c:numCache>
            </c:numRef>
          </c:val>
          <c:smooth val="0"/>
          <c:extLst>
            <c:ext xmlns:c16="http://schemas.microsoft.com/office/drawing/2014/chart" uri="{C3380CC4-5D6E-409C-BE32-E72D297353CC}">
              <c16:uniqueId val="{00000002-50F0-43E1-8050-7A8034BB9F12}"/>
            </c:ext>
          </c:extLst>
        </c:ser>
        <c:dLbls>
          <c:showLegendKey val="0"/>
          <c:showVal val="0"/>
          <c:showCatName val="0"/>
          <c:showSerName val="0"/>
          <c:showPercent val="0"/>
          <c:showBubbleSize val="0"/>
        </c:dLbls>
        <c:smooth val="0"/>
        <c:axId val="312635688"/>
        <c:axId val="312637328"/>
      </c:lineChart>
      <c:catAx>
        <c:axId val="312635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312637328"/>
        <c:crosses val="autoZero"/>
        <c:auto val="1"/>
        <c:lblAlgn val="ctr"/>
        <c:lblOffset val="100"/>
        <c:noMultiLvlLbl val="0"/>
      </c:catAx>
      <c:valAx>
        <c:axId val="312637328"/>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31263568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's5 graf'!$B$37</c:f>
              <c:strCache>
                <c:ptCount val="1"/>
                <c:pt idx="0">
                  <c:v>Stockholmsregionen, varav</c:v>
                </c:pt>
              </c:strCache>
            </c:strRef>
          </c:tx>
          <c:spPr>
            <a:ln w="41275" cap="rnd">
              <a:solidFill>
                <a:schemeClr val="accent1"/>
              </a:solidFill>
              <a:round/>
            </a:ln>
            <a:effectLst/>
          </c:spPr>
          <c:marker>
            <c:symbol val="none"/>
          </c:marker>
          <c:cat>
            <c:numRef>
              <c:f>'s5 graf'!$C$41:$AQ$41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's5 graf'!$C$42:$AQ$42</c:f>
              <c:numCache>
                <c:formatCode>General</c:formatCode>
                <c:ptCount val="41"/>
                <c:pt idx="0">
                  <c:v>100</c:v>
                </c:pt>
                <c:pt idx="1">
                  <c:v>106.24387724169496</c:v>
                </c:pt>
                <c:pt idx="2">
                  <c:v>103.21429628702684</c:v>
                </c:pt>
                <c:pt idx="3">
                  <c:v>103.51200001905256</c:v>
                </c:pt>
                <c:pt idx="4">
                  <c:v>102.58635171884482</c:v>
                </c:pt>
                <c:pt idx="5">
                  <c:v>108.06305191601683</c:v>
                </c:pt>
                <c:pt idx="6">
                  <c:v>105.56410432038464</c:v>
                </c:pt>
                <c:pt idx="7">
                  <c:v>106.99523835952381</c:v>
                </c:pt>
                <c:pt idx="8">
                  <c:v>106.45087335143512</c:v>
                </c:pt>
                <c:pt idx="9">
                  <c:v>112.83303386021728</c:v>
                </c:pt>
                <c:pt idx="10">
                  <c:v>110.11456201123576</c:v>
                </c:pt>
                <c:pt idx="11">
                  <c:v>110.55661237686387</c:v>
                </c:pt>
                <c:pt idx="12">
                  <c:v>111.66409635796703</c:v>
                </c:pt>
                <c:pt idx="13">
                  <c:v>118.72151737085368</c:v>
                </c:pt>
                <c:pt idx="14">
                  <c:v>115.4858002862052</c:v>
                </c:pt>
                <c:pt idx="15">
                  <c:v>116.85491632043329</c:v>
                </c:pt>
                <c:pt idx="16">
                  <c:v>117.99491353108579</c:v>
                </c:pt>
                <c:pt idx="17">
                  <c:v>123.36980104858877</c:v>
                </c:pt>
                <c:pt idx="18">
                  <c:v>121.27724090611413</c:v>
                </c:pt>
                <c:pt idx="19">
                  <c:v>123.27991776950694</c:v>
                </c:pt>
                <c:pt idx="20">
                  <c:v>123.6137642198625</c:v>
                </c:pt>
                <c:pt idx="21">
                  <c:v>130.57523411070653</c:v>
                </c:pt>
                <c:pt idx="22">
                  <c:v>127.15870899683263</c:v>
                </c:pt>
                <c:pt idx="23">
                  <c:v>129.24836462367122</c:v>
                </c:pt>
                <c:pt idx="24">
                  <c:v>129.4655543423109</c:v>
                </c:pt>
                <c:pt idx="25">
                  <c:v>138.32916187366627</c:v>
                </c:pt>
                <c:pt idx="26">
                  <c:v>134.42484434659863</c:v>
                </c:pt>
                <c:pt idx="27">
                  <c:v>135.18787695028968</c:v>
                </c:pt>
                <c:pt idx="28">
                  <c:v>135.87206089614887</c:v>
                </c:pt>
                <c:pt idx="29">
                  <c:v>143.46565389420621</c:v>
                </c:pt>
                <c:pt idx="30">
                  <c:v>139.32403531531935</c:v>
                </c:pt>
                <c:pt idx="31">
                  <c:v>140.13620010553871</c:v>
                </c:pt>
                <c:pt idx="32">
                  <c:v>141.30232043725925</c:v>
                </c:pt>
                <c:pt idx="33">
                  <c:v>141.98789811660447</c:v>
                </c:pt>
                <c:pt idx="34">
                  <c:v>138.00548310885367</c:v>
                </c:pt>
                <c:pt idx="35">
                  <c:v>139.69732138521636</c:v>
                </c:pt>
                <c:pt idx="36">
                  <c:v>144.25836518354913</c:v>
                </c:pt>
                <c:pt idx="37">
                  <c:v>152.6090458699698</c:v>
                </c:pt>
                <c:pt idx="38">
                  <c:v>149.49429652305668</c:v>
                </c:pt>
                <c:pt idx="39">
                  <c:v>151.7659360967227</c:v>
                </c:pt>
                <c:pt idx="40">
                  <c:v>156.18260056690417</c:v>
                </c:pt>
              </c:numCache>
            </c:numRef>
          </c:val>
          <c:smooth val="0"/>
          <c:extLst>
            <c:ext xmlns:c16="http://schemas.microsoft.com/office/drawing/2014/chart" uri="{C3380CC4-5D6E-409C-BE32-E72D297353CC}">
              <c16:uniqueId val="{00000000-F21C-4BA7-B692-291D5F58AAD7}"/>
            </c:ext>
          </c:extLst>
        </c:ser>
        <c:ser>
          <c:idx val="1"/>
          <c:order val="1"/>
          <c:tx>
            <c:strRef>
              <c:f>'s5 graf'!$B$34</c:f>
              <c:strCache>
                <c:ptCount val="1"/>
                <c:pt idx="0">
                  <c:v>Industri</c:v>
                </c:pt>
              </c:strCache>
            </c:strRef>
          </c:tx>
          <c:spPr>
            <a:ln w="28575" cap="rnd">
              <a:solidFill>
                <a:schemeClr val="accent2"/>
              </a:solidFill>
              <a:round/>
            </a:ln>
            <a:effectLst/>
          </c:spPr>
          <c:marker>
            <c:symbol val="none"/>
          </c:marker>
          <c:cat>
            <c:numRef>
              <c:f>'s5 graf'!$C$41:$AQ$41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's5 graf'!$C$43:$AQ$43</c:f>
              <c:numCache>
                <c:formatCode>General</c:formatCode>
                <c:ptCount val="41"/>
                <c:pt idx="0">
                  <c:v>100</c:v>
                </c:pt>
                <c:pt idx="1">
                  <c:v>109.35046461075459</c:v>
                </c:pt>
                <c:pt idx="2">
                  <c:v>101.39885576217438</c:v>
                </c:pt>
                <c:pt idx="3">
                  <c:v>98.444400019165457</c:v>
                </c:pt>
                <c:pt idx="4">
                  <c:v>100.6374471996066</c:v>
                </c:pt>
                <c:pt idx="5">
                  <c:v>106.60168871613629</c:v>
                </c:pt>
                <c:pt idx="6">
                  <c:v>99.985899787828814</c:v>
                </c:pt>
                <c:pt idx="7">
                  <c:v>99.811589650931381</c:v>
                </c:pt>
                <c:pt idx="8">
                  <c:v>100.41708327471029</c:v>
                </c:pt>
                <c:pt idx="9">
                  <c:v>107.87162056408965</c:v>
                </c:pt>
                <c:pt idx="10">
                  <c:v>100.82704833690519</c:v>
                </c:pt>
                <c:pt idx="11">
                  <c:v>99.127341853185982</c:v>
                </c:pt>
                <c:pt idx="12">
                  <c:v>101.70854078256951</c:v>
                </c:pt>
                <c:pt idx="13">
                  <c:v>111.61615450470541</c:v>
                </c:pt>
                <c:pt idx="14">
                  <c:v>102.1500355421548</c:v>
                </c:pt>
                <c:pt idx="15">
                  <c:v>100.7459056677951</c:v>
                </c:pt>
                <c:pt idx="16">
                  <c:v>105.02494389654463</c:v>
                </c:pt>
                <c:pt idx="17">
                  <c:v>110.04274233800194</c:v>
                </c:pt>
                <c:pt idx="18">
                  <c:v>103.81582055950201</c:v>
                </c:pt>
                <c:pt idx="19">
                  <c:v>103.64537356362975</c:v>
                </c:pt>
                <c:pt idx="20">
                  <c:v>105.24175923794262</c:v>
                </c:pt>
                <c:pt idx="21">
                  <c:v>106.7474918947176</c:v>
                </c:pt>
                <c:pt idx="22">
                  <c:v>99.444704643305315</c:v>
                </c:pt>
                <c:pt idx="23">
                  <c:v>99.245952505123014</c:v>
                </c:pt>
                <c:pt idx="24">
                  <c:v>101.86970502494594</c:v>
                </c:pt>
                <c:pt idx="25">
                  <c:v>114.14413681071478</c:v>
                </c:pt>
                <c:pt idx="26">
                  <c:v>103.19785736801613</c:v>
                </c:pt>
                <c:pt idx="27">
                  <c:v>102.061616986296</c:v>
                </c:pt>
                <c:pt idx="28">
                  <c:v>105.03312043120135</c:v>
                </c:pt>
                <c:pt idx="29">
                  <c:v>120.19755417523248</c:v>
                </c:pt>
                <c:pt idx="30">
                  <c:v>107.07007621584142</c:v>
                </c:pt>
                <c:pt idx="31">
                  <c:v>105.59275808344204</c:v>
                </c:pt>
                <c:pt idx="32">
                  <c:v>108.04928495794424</c:v>
                </c:pt>
                <c:pt idx="33">
                  <c:v>117.01277988726484</c:v>
                </c:pt>
                <c:pt idx="34">
                  <c:v>104.73866291587436</c:v>
                </c:pt>
                <c:pt idx="35">
                  <c:v>105.12755398956875</c:v>
                </c:pt>
                <c:pt idx="36">
                  <c:v>112.17018819845141</c:v>
                </c:pt>
                <c:pt idx="37">
                  <c:v>123.66878609657903</c:v>
                </c:pt>
                <c:pt idx="38">
                  <c:v>111.99151805955935</c:v>
                </c:pt>
                <c:pt idx="39">
                  <c:v>110.8857756678009</c:v>
                </c:pt>
                <c:pt idx="40">
                  <c:v>117.21218317673267</c:v>
                </c:pt>
              </c:numCache>
            </c:numRef>
          </c:val>
          <c:smooth val="0"/>
          <c:extLst>
            <c:ext xmlns:c16="http://schemas.microsoft.com/office/drawing/2014/chart" uri="{C3380CC4-5D6E-409C-BE32-E72D297353CC}">
              <c16:uniqueId val="{00000001-F21C-4BA7-B692-291D5F58AAD7}"/>
            </c:ext>
          </c:extLst>
        </c:ser>
        <c:ser>
          <c:idx val="2"/>
          <c:order val="2"/>
          <c:tx>
            <c:strRef>
              <c:f>'s5 graf'!$B$39</c:f>
              <c:strCache>
                <c:ptCount val="1"/>
                <c:pt idx="0">
                  <c:v>Tjänster</c:v>
                </c:pt>
              </c:strCache>
            </c:strRef>
          </c:tx>
          <c:spPr>
            <a:ln w="28575" cap="rnd">
              <a:solidFill>
                <a:schemeClr val="accent3"/>
              </a:solidFill>
              <a:round/>
            </a:ln>
            <a:effectLst/>
          </c:spPr>
          <c:marker>
            <c:symbol val="none"/>
          </c:marker>
          <c:cat>
            <c:numRef>
              <c:f>'s5 graf'!$C$41:$AQ$41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's5 graf'!$C$44:$AQ$44</c:f>
              <c:numCache>
                <c:formatCode>General</c:formatCode>
                <c:ptCount val="41"/>
                <c:pt idx="0">
                  <c:v>100</c:v>
                </c:pt>
                <c:pt idx="1">
                  <c:v>104.54182526392394</c:v>
                </c:pt>
                <c:pt idx="2">
                  <c:v>102.92760925192852</c:v>
                </c:pt>
                <c:pt idx="3">
                  <c:v>103.55870709438965</c:v>
                </c:pt>
                <c:pt idx="4">
                  <c:v>102.99462258364102</c:v>
                </c:pt>
                <c:pt idx="5">
                  <c:v>107.4012470590027</c:v>
                </c:pt>
                <c:pt idx="6">
                  <c:v>106.00662159111791</c:v>
                </c:pt>
                <c:pt idx="7">
                  <c:v>107.40115344840301</c:v>
                </c:pt>
                <c:pt idx="8">
                  <c:v>108.03765650927822</c:v>
                </c:pt>
                <c:pt idx="9">
                  <c:v>113.08959048476481</c:v>
                </c:pt>
                <c:pt idx="10">
                  <c:v>111.60873214357878</c:v>
                </c:pt>
                <c:pt idx="11">
                  <c:v>112.0006106666436</c:v>
                </c:pt>
                <c:pt idx="12">
                  <c:v>114.13119266470495</c:v>
                </c:pt>
                <c:pt idx="13">
                  <c:v>119.17985633250703</c:v>
                </c:pt>
                <c:pt idx="14">
                  <c:v>117.52970451731841</c:v>
                </c:pt>
                <c:pt idx="15">
                  <c:v>118.99884851919506</c:v>
                </c:pt>
                <c:pt idx="16">
                  <c:v>120.87808840654561</c:v>
                </c:pt>
                <c:pt idx="17">
                  <c:v>125.01768131807646</c:v>
                </c:pt>
                <c:pt idx="18">
                  <c:v>124.25935114722563</c:v>
                </c:pt>
                <c:pt idx="19">
                  <c:v>126.14334559132074</c:v>
                </c:pt>
                <c:pt idx="20">
                  <c:v>127.6469543245771</c:v>
                </c:pt>
                <c:pt idx="21">
                  <c:v>134.53729156146116</c:v>
                </c:pt>
                <c:pt idx="22">
                  <c:v>132.15902020226721</c:v>
                </c:pt>
                <c:pt idx="23">
                  <c:v>134.15691610226438</c:v>
                </c:pt>
                <c:pt idx="24">
                  <c:v>135.25442130371482</c:v>
                </c:pt>
                <c:pt idx="25">
                  <c:v>142.00104105477922</c:v>
                </c:pt>
                <c:pt idx="26">
                  <c:v>140.08294500193122</c:v>
                </c:pt>
                <c:pt idx="27">
                  <c:v>140.73460086099962</c:v>
                </c:pt>
                <c:pt idx="28">
                  <c:v>142.3291312113185</c:v>
                </c:pt>
                <c:pt idx="29">
                  <c:v>146.66396756279161</c:v>
                </c:pt>
                <c:pt idx="30">
                  <c:v>145.21254838642648</c:v>
                </c:pt>
                <c:pt idx="31">
                  <c:v>146.14990804012672</c:v>
                </c:pt>
                <c:pt idx="32">
                  <c:v>148.58965324937964</c:v>
                </c:pt>
                <c:pt idx="33">
                  <c:v>145.37976204530554</c:v>
                </c:pt>
                <c:pt idx="34">
                  <c:v>143.74858878760278</c:v>
                </c:pt>
                <c:pt idx="35">
                  <c:v>145.4881313185526</c:v>
                </c:pt>
                <c:pt idx="36">
                  <c:v>150.88064437430654</c:v>
                </c:pt>
                <c:pt idx="37">
                  <c:v>157.13954637742881</c:v>
                </c:pt>
                <c:pt idx="38">
                  <c:v>156.49423014054187</c:v>
                </c:pt>
                <c:pt idx="39">
                  <c:v>159.25242214787352</c:v>
                </c:pt>
                <c:pt idx="40">
                  <c:v>165.02212349525277</c:v>
                </c:pt>
              </c:numCache>
            </c:numRef>
          </c:val>
          <c:smooth val="0"/>
          <c:extLst>
            <c:ext xmlns:c16="http://schemas.microsoft.com/office/drawing/2014/chart" uri="{C3380CC4-5D6E-409C-BE32-E72D297353CC}">
              <c16:uniqueId val="{00000002-F21C-4BA7-B692-291D5F58AAD7}"/>
            </c:ext>
          </c:extLst>
        </c:ser>
        <c:ser>
          <c:idx val="3"/>
          <c:order val="3"/>
          <c:tx>
            <c:strRef>
              <c:f>'s5 graf'!$B$40</c:f>
              <c:strCache>
                <c:ptCount val="1"/>
                <c:pt idx="0">
                  <c:v>Övrigt</c:v>
                </c:pt>
              </c:strCache>
            </c:strRef>
          </c:tx>
          <c:spPr>
            <a:ln w="28575" cap="rnd">
              <a:solidFill>
                <a:schemeClr val="accent5"/>
              </a:solidFill>
              <a:prstDash val="sysDash"/>
              <a:round/>
            </a:ln>
            <a:effectLst/>
          </c:spPr>
          <c:marker>
            <c:symbol val="none"/>
          </c:marker>
          <c:cat>
            <c:numRef>
              <c:f>'s5 graf'!$C$41:$AQ$41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's5 graf'!$C$45:$AQ$45</c:f>
              <c:numCache>
                <c:formatCode>General</c:formatCode>
                <c:ptCount val="41"/>
                <c:pt idx="0">
                  <c:v>100</c:v>
                </c:pt>
                <c:pt idx="1">
                  <c:v>113.63412570118568</c:v>
                </c:pt>
                <c:pt idx="2">
                  <c:v>109.79244747038426</c:v>
                </c:pt>
                <c:pt idx="3">
                  <c:v>114.67135619917325</c:v>
                </c:pt>
                <c:pt idx="4">
                  <c:v>103.55873362583604</c:v>
                </c:pt>
                <c:pt idx="5">
                  <c:v>117.02385137709568</c:v>
                </c:pt>
                <c:pt idx="6">
                  <c:v>114.52179541845835</c:v>
                </c:pt>
                <c:pt idx="7">
                  <c:v>119.92539092483428</c:v>
                </c:pt>
                <c:pt idx="8">
                  <c:v>106.71633682159137</c:v>
                </c:pt>
                <c:pt idx="9">
                  <c:v>121.96560943389584</c:v>
                </c:pt>
                <c:pt idx="10">
                  <c:v>118.58769050308211</c:v>
                </c:pt>
                <c:pt idx="11">
                  <c:v>124.34065386269916</c:v>
                </c:pt>
                <c:pt idx="12">
                  <c:v>113.38662453353031</c:v>
                </c:pt>
                <c:pt idx="13">
                  <c:v>131.02731212008476</c:v>
                </c:pt>
                <c:pt idx="14">
                  <c:v>128.51578533874647</c:v>
                </c:pt>
                <c:pt idx="15">
                  <c:v>135.35856892858556</c:v>
                </c:pt>
                <c:pt idx="16">
                  <c:v>123.05329916698497</c:v>
                </c:pt>
                <c:pt idx="17">
                  <c:v>139.7478392763274</c:v>
                </c:pt>
                <c:pt idx="18">
                  <c:v>135.7369199024848</c:v>
                </c:pt>
                <c:pt idx="19">
                  <c:v>143.7046762326315</c:v>
                </c:pt>
                <c:pt idx="20">
                  <c:v>131.21131455218855</c:v>
                </c:pt>
                <c:pt idx="21">
                  <c:v>151.21942491414396</c:v>
                </c:pt>
                <c:pt idx="22">
                  <c:v>147.83582524198908</c:v>
                </c:pt>
                <c:pt idx="23">
                  <c:v>155.92450444064272</c:v>
                </c:pt>
                <c:pt idx="24">
                  <c:v>143.16710443153062</c:v>
                </c:pt>
                <c:pt idx="25">
                  <c:v>162.25589299976312</c:v>
                </c:pt>
                <c:pt idx="26">
                  <c:v>157.5192121825377</c:v>
                </c:pt>
                <c:pt idx="27">
                  <c:v>163.56068278672828</c:v>
                </c:pt>
                <c:pt idx="28">
                  <c:v>151.28123859634169</c:v>
                </c:pt>
                <c:pt idx="29">
                  <c:v>169.33241674255166</c:v>
                </c:pt>
                <c:pt idx="30">
                  <c:v>162.8008972823358</c:v>
                </c:pt>
                <c:pt idx="31">
                  <c:v>167.76949030006028</c:v>
                </c:pt>
                <c:pt idx="32">
                  <c:v>155.1615727939741</c:v>
                </c:pt>
                <c:pt idx="33">
                  <c:v>170.09775606003188</c:v>
                </c:pt>
                <c:pt idx="34">
                  <c:v>165.02874418399449</c:v>
                </c:pt>
                <c:pt idx="35">
                  <c:v>169.2862378817174</c:v>
                </c:pt>
                <c:pt idx="36">
                  <c:v>161.11699591117193</c:v>
                </c:pt>
                <c:pt idx="37">
                  <c:v>180.07802648057759</c:v>
                </c:pt>
                <c:pt idx="38">
                  <c:v>175.48913781057544</c:v>
                </c:pt>
                <c:pt idx="39">
                  <c:v>181.32504539427231</c:v>
                </c:pt>
                <c:pt idx="40">
                  <c:v>169.87994312793549</c:v>
                </c:pt>
              </c:numCache>
            </c:numRef>
          </c:val>
          <c:smooth val="0"/>
          <c:extLst>
            <c:ext xmlns:c16="http://schemas.microsoft.com/office/drawing/2014/chart" uri="{C3380CC4-5D6E-409C-BE32-E72D297353CC}">
              <c16:uniqueId val="{00000003-F21C-4BA7-B692-291D5F58AAD7}"/>
            </c:ext>
          </c:extLst>
        </c:ser>
        <c:dLbls>
          <c:showLegendKey val="0"/>
          <c:showVal val="0"/>
          <c:showCatName val="0"/>
          <c:showSerName val="0"/>
          <c:showPercent val="0"/>
          <c:showBubbleSize val="0"/>
        </c:dLbls>
        <c:smooth val="0"/>
        <c:axId val="464049856"/>
        <c:axId val="464044608"/>
      </c:lineChart>
      <c:catAx>
        <c:axId val="464049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4608"/>
        <c:crosses val="autoZero"/>
        <c:auto val="1"/>
        <c:lblAlgn val="ctr"/>
        <c:lblOffset val="100"/>
        <c:noMultiLvlLbl val="0"/>
      </c:catAx>
      <c:valAx>
        <c:axId val="464044608"/>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98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'15 Graf'!$A$22</c:f>
              <c:strCache>
                <c:ptCount val="1"/>
                <c:pt idx="0">
                  <c:v>Stockholmsregionen</c:v>
                </c:pt>
              </c:strCache>
            </c:strRef>
          </c:tx>
          <c:spPr>
            <a:ln w="28575" cap="rnd">
              <a:solidFill>
                <a:schemeClr val="accent2"/>
              </a:solidFill>
              <a:round/>
            </a:ln>
            <a:effectLst/>
          </c:spPr>
          <c:marker>
            <c:symbol val="none"/>
          </c:marker>
          <c:cat>
            <c:numRef>
              <c:f>'15 Graf'!$B$19:$AP$19</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'15 Graf'!$B$20:$AP$20</c:f>
              <c:numCache>
                <c:formatCode>General</c:formatCode>
                <c:ptCount val="41"/>
                <c:pt idx="0">
                  <c:v>100</c:v>
                </c:pt>
                <c:pt idx="1">
                  <c:v>100.3593992625424</c:v>
                </c:pt>
                <c:pt idx="2">
                  <c:v>100.59925792474785</c:v>
                </c:pt>
                <c:pt idx="3">
                  <c:v>100.88642394317651</c:v>
                </c:pt>
                <c:pt idx="4">
                  <c:v>101.21265151370582</c:v>
                </c:pt>
                <c:pt idx="5">
                  <c:v>101.60173567108949</c:v>
                </c:pt>
                <c:pt idx="6">
                  <c:v>101.86414071771009</c:v>
                </c:pt>
                <c:pt idx="7">
                  <c:v>102.17262802965568</c:v>
                </c:pt>
                <c:pt idx="8">
                  <c:v>102.53273407540858</c:v>
                </c:pt>
                <c:pt idx="9">
                  <c:v>102.93732034454268</c:v>
                </c:pt>
                <c:pt idx="10">
                  <c:v>103.15510381113998</c:v>
                </c:pt>
                <c:pt idx="11">
                  <c:v>103.41279696969055</c:v>
                </c:pt>
                <c:pt idx="12">
                  <c:v>103.74347727444604</c:v>
                </c:pt>
                <c:pt idx="13">
                  <c:v>104.17708877409159</c:v>
                </c:pt>
                <c:pt idx="14">
                  <c:v>104.44151993258231</c:v>
                </c:pt>
                <c:pt idx="15">
                  <c:v>104.74192635648778</c:v>
                </c:pt>
                <c:pt idx="16">
                  <c:v>105.11225719935268</c:v>
                </c:pt>
                <c:pt idx="17">
                  <c:v>105.65860062107397</c:v>
                </c:pt>
                <c:pt idx="18">
                  <c:v>106.07218659642184</c:v>
                </c:pt>
                <c:pt idx="19">
                  <c:v>106.42685041145384</c:v>
                </c:pt>
                <c:pt idx="20">
                  <c:v>106.80794791855878</c:v>
                </c:pt>
                <c:pt idx="21">
                  <c:v>107.29075152965557</c:v>
                </c:pt>
                <c:pt idx="22">
                  <c:v>107.61375145685689</c:v>
                </c:pt>
                <c:pt idx="23">
                  <c:v>107.89747779699442</c:v>
                </c:pt>
                <c:pt idx="24">
                  <c:v>108.26140047208406</c:v>
                </c:pt>
                <c:pt idx="25">
                  <c:v>108.6868368459281</c:v>
                </c:pt>
                <c:pt idx="26">
                  <c:v>109.00187368229105</c:v>
                </c:pt>
                <c:pt idx="27">
                  <c:v>109.32449665844678</c:v>
                </c:pt>
                <c:pt idx="28">
                  <c:v>109.66794617987209</c:v>
                </c:pt>
                <c:pt idx="29">
                  <c:v>110.0587030575206</c:v>
                </c:pt>
                <c:pt idx="30">
                  <c:v>110.25410505578522</c:v>
                </c:pt>
                <c:pt idx="31">
                  <c:v>110.46173440359159</c:v>
                </c:pt>
                <c:pt idx="32">
                  <c:v>110.55173146572938</c:v>
                </c:pt>
                <c:pt idx="33">
                  <c:v>110.77679479939489</c:v>
                </c:pt>
                <c:pt idx="34">
                  <c:v>110.84492870088769</c:v>
                </c:pt>
                <c:pt idx="35">
                  <c:v>110.98824077653801</c:v>
                </c:pt>
                <c:pt idx="36">
                  <c:v>111.23891322186419</c:v>
                </c:pt>
                <c:pt idx="37">
                  <c:v>111.50772643626006</c:v>
                </c:pt>
                <c:pt idx="38">
                  <c:v>111.75616073475298</c:v>
                </c:pt>
                <c:pt idx="39">
                  <c:v>111.96131634132257</c:v>
                </c:pt>
                <c:pt idx="40">
                  <c:v>112.20612248600158</c:v>
                </c:pt>
              </c:numCache>
            </c:numRef>
          </c:val>
          <c:smooth val="0"/>
          <c:extLst>
            <c:ext xmlns:c16="http://schemas.microsoft.com/office/drawing/2014/chart" uri="{C3380CC4-5D6E-409C-BE32-E72D297353CC}">
              <c16:uniqueId val="{00000000-F4BE-4CB5-BF42-B203C7D0BAA8}"/>
            </c:ext>
          </c:extLst>
        </c:ser>
        <c:ser>
          <c:idx val="1"/>
          <c:order val="1"/>
          <c:tx>
            <c:strRef>
              <c:f>'15 Graf'!$A$23</c:f>
              <c:strCache>
                <c:ptCount val="1"/>
                <c:pt idx="0">
                  <c:v>Övriga Sverige</c:v>
                </c:pt>
              </c:strCache>
            </c:strRef>
          </c:tx>
          <c:spPr>
            <a:ln w="28575" cap="rnd">
              <a:solidFill>
                <a:schemeClr val="accent1"/>
              </a:solidFill>
              <a:prstDash val="sysDash"/>
              <a:round/>
            </a:ln>
            <a:effectLst/>
          </c:spPr>
          <c:marker>
            <c:symbol val="none"/>
          </c:marker>
          <c:cat>
            <c:numRef>
              <c:f>'15 Graf'!$B$19:$AP$19</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'15 Graf'!$B$21:$AP$21</c:f>
              <c:numCache>
                <c:formatCode>General</c:formatCode>
                <c:ptCount val="41"/>
                <c:pt idx="0">
                  <c:v>100</c:v>
                </c:pt>
                <c:pt idx="1">
                  <c:v>100.19742598565455</c:v>
                </c:pt>
                <c:pt idx="2">
                  <c:v>100.30458328486554</c:v>
                </c:pt>
                <c:pt idx="3">
                  <c:v>100.40674990412391</c:v>
                </c:pt>
                <c:pt idx="4">
                  <c:v>100.57986767297497</c:v>
                </c:pt>
                <c:pt idx="5">
                  <c:v>100.81693445870953</c:v>
                </c:pt>
                <c:pt idx="6">
                  <c:v>100.97409343729382</c:v>
                </c:pt>
                <c:pt idx="7">
                  <c:v>101.14322625257053</c:v>
                </c:pt>
                <c:pt idx="8">
                  <c:v>101.37165897222734</c:v>
                </c:pt>
                <c:pt idx="9">
                  <c:v>101.69673630404664</c:v>
                </c:pt>
                <c:pt idx="10">
                  <c:v>101.8791522979045</c:v>
                </c:pt>
                <c:pt idx="11">
                  <c:v>102.05115048456086</c:v>
                </c:pt>
                <c:pt idx="12">
                  <c:v>102.27466842814265</c:v>
                </c:pt>
                <c:pt idx="13">
                  <c:v>102.59874003358367</c:v>
                </c:pt>
                <c:pt idx="14">
                  <c:v>102.81009438077901</c:v>
                </c:pt>
                <c:pt idx="15">
                  <c:v>103.03040538553192</c:v>
                </c:pt>
                <c:pt idx="16">
                  <c:v>103.31948530339633</c:v>
                </c:pt>
                <c:pt idx="17">
                  <c:v>103.79196796552749</c:v>
                </c:pt>
                <c:pt idx="18">
                  <c:v>104.23179298431845</c:v>
                </c:pt>
                <c:pt idx="19">
                  <c:v>104.49149810154914</c:v>
                </c:pt>
                <c:pt idx="20">
                  <c:v>104.7380338960151</c:v>
                </c:pt>
                <c:pt idx="21">
                  <c:v>105.12096895853998</c:v>
                </c:pt>
                <c:pt idx="22">
                  <c:v>105.36382341494202</c:v>
                </c:pt>
                <c:pt idx="23">
                  <c:v>105.56119247268836</c:v>
                </c:pt>
                <c:pt idx="24">
                  <c:v>105.81529967894558</c:v>
                </c:pt>
                <c:pt idx="25">
                  <c:v>106.14745504735168</c:v>
                </c:pt>
                <c:pt idx="26">
                  <c:v>106.33203430172134</c:v>
                </c:pt>
                <c:pt idx="27">
                  <c:v>106.54500160631581</c:v>
                </c:pt>
                <c:pt idx="28">
                  <c:v>106.76339603815916</c:v>
                </c:pt>
                <c:pt idx="29">
                  <c:v>107.06078743062149</c:v>
                </c:pt>
                <c:pt idx="30">
                  <c:v>107.1717588996822</c:v>
                </c:pt>
                <c:pt idx="31">
                  <c:v>107.30460966146302</c:v>
                </c:pt>
                <c:pt idx="32">
                  <c:v>107.40265849536122</c:v>
                </c:pt>
                <c:pt idx="33">
                  <c:v>107.61674538215041</c:v>
                </c:pt>
                <c:pt idx="34">
                  <c:v>107.67705101290878</c:v>
                </c:pt>
                <c:pt idx="35">
                  <c:v>107.76107660541919</c:v>
                </c:pt>
                <c:pt idx="36">
                  <c:v>107.92810308809233</c:v>
                </c:pt>
                <c:pt idx="37">
                  <c:v>108.20873869957302</c:v>
                </c:pt>
                <c:pt idx="38">
                  <c:v>108.32893248976293</c:v>
                </c:pt>
                <c:pt idx="39">
                  <c:v>108.47026550986627</c:v>
                </c:pt>
                <c:pt idx="40">
                  <c:v>108.64078357090931</c:v>
                </c:pt>
              </c:numCache>
            </c:numRef>
          </c:val>
          <c:smooth val="0"/>
          <c:extLst>
            <c:ext xmlns:c16="http://schemas.microsoft.com/office/drawing/2014/chart" uri="{C3380CC4-5D6E-409C-BE32-E72D297353CC}">
              <c16:uniqueId val="{00000001-F4BE-4CB5-BF42-B203C7D0BAA8}"/>
            </c:ext>
          </c:extLst>
        </c:ser>
        <c:dLbls>
          <c:showLegendKey val="0"/>
          <c:showVal val="0"/>
          <c:showCatName val="0"/>
          <c:showSerName val="0"/>
          <c:showPercent val="0"/>
          <c:showBubbleSize val="0"/>
        </c:dLbls>
        <c:smooth val="0"/>
        <c:axId val="789520360"/>
        <c:axId val="789515440"/>
      </c:lineChart>
      <c:catAx>
        <c:axId val="789520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89515440"/>
        <c:crosses val="autoZero"/>
        <c:auto val="1"/>
        <c:lblAlgn val="ctr"/>
        <c:lblOffset val="100"/>
        <c:noMultiLvlLbl val="0"/>
      </c:catAx>
      <c:valAx>
        <c:axId val="78951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8952036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0"/>
          <c:tx>
            <c:strRef>
              <c:f>'16 Graf'!$A$3</c:f>
              <c:strCache>
                <c:ptCount val="1"/>
                <c:pt idx="0">
                  <c:v>Stockholmsregionen</c:v>
                </c:pt>
              </c:strCache>
            </c:strRef>
          </c:tx>
          <c:spPr>
            <a:ln w="28575" cap="rnd">
              <a:solidFill>
                <a:schemeClr val="accent2"/>
              </a:solidFill>
              <a:round/>
            </a:ln>
            <a:effectLst/>
          </c:spPr>
          <c:marker>
            <c:symbol val="none"/>
          </c:marker>
          <c:cat>
            <c:numRef>
              <c:f>'16 Graf'!$B$1:$AP$1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'16 Graf'!$B$3:$AP$3</c:f>
              <c:numCache>
                <c:formatCode>General</c:formatCode>
                <c:ptCount val="41"/>
                <c:pt idx="0">
                  <c:v>100</c:v>
                </c:pt>
                <c:pt idx="1">
                  <c:v>69.042520648516373</c:v>
                </c:pt>
                <c:pt idx="2">
                  <c:v>82.165799938819205</c:v>
                </c:pt>
                <c:pt idx="3">
                  <c:v>136.52493117161211</c:v>
                </c:pt>
                <c:pt idx="4">
                  <c:v>129.64209238299173</c:v>
                </c:pt>
                <c:pt idx="5">
                  <c:v>116.57999388192108</c:v>
                </c:pt>
                <c:pt idx="6">
                  <c:v>158.27470174365249</c:v>
                </c:pt>
                <c:pt idx="7">
                  <c:v>151.7589476904252</c:v>
                </c:pt>
                <c:pt idx="8">
                  <c:v>159.68185989599266</c:v>
                </c:pt>
                <c:pt idx="9">
                  <c:v>129.82563475068829</c:v>
                </c:pt>
                <c:pt idx="10">
                  <c:v>195.77852554297951</c:v>
                </c:pt>
                <c:pt idx="11">
                  <c:v>216.09054756806364</c:v>
                </c:pt>
                <c:pt idx="12">
                  <c:v>229.82563475068829</c:v>
                </c:pt>
                <c:pt idx="13">
                  <c:v>182.96115019883757</c:v>
                </c:pt>
                <c:pt idx="14">
                  <c:v>187.24380544509023</c:v>
                </c:pt>
                <c:pt idx="15">
                  <c:v>280.08565310492503</c:v>
                </c:pt>
                <c:pt idx="16">
                  <c:v>263.07739369837873</c:v>
                </c:pt>
                <c:pt idx="17">
                  <c:v>236.43315998776384</c:v>
                </c:pt>
                <c:pt idx="18">
                  <c:v>240.89935760171306</c:v>
                </c:pt>
                <c:pt idx="19">
                  <c:v>258.02997858672376</c:v>
                </c:pt>
                <c:pt idx="20">
                  <c:v>293.66778831446925</c:v>
                </c:pt>
                <c:pt idx="21">
                  <c:v>201.19302539002754</c:v>
                </c:pt>
                <c:pt idx="22">
                  <c:v>274.60997246864486</c:v>
                </c:pt>
                <c:pt idx="23">
                  <c:v>192.47476292444173</c:v>
                </c:pt>
                <c:pt idx="24">
                  <c:v>179.6573875802998</c:v>
                </c:pt>
                <c:pt idx="25">
                  <c:v>136.9226063016213</c:v>
                </c:pt>
                <c:pt idx="26">
                  <c:v>214.68338941572347</c:v>
                </c:pt>
                <c:pt idx="27">
                  <c:v>158.02997858672376</c:v>
                </c:pt>
                <c:pt idx="28">
                  <c:v>188.49801162434994</c:v>
                </c:pt>
                <c:pt idx="29">
                  <c:v>136.43315998776384</c:v>
                </c:pt>
                <c:pt idx="30">
                  <c:v>234.87304986234324</c:v>
                </c:pt>
                <c:pt idx="31">
                  <c:v>177.76078311410217</c:v>
                </c:pt>
                <c:pt idx="32">
                  <c:v>180.29978586723769</c:v>
                </c:pt>
                <c:pt idx="33">
                  <c:v>135.63780972774549</c:v>
                </c:pt>
                <c:pt idx="34">
                  <c:v>168.33894157234627</c:v>
                </c:pt>
                <c:pt idx="35">
                  <c:v>201.59070052003671</c:v>
                </c:pt>
                <c:pt idx="36">
                  <c:v>226.61364331599879</c:v>
                </c:pt>
                <c:pt idx="37">
                  <c:v>168.73661670235546</c:v>
                </c:pt>
                <c:pt idx="38">
                  <c:v>226.49128173753442</c:v>
                </c:pt>
                <c:pt idx="39">
                  <c:v>195.93147751605997</c:v>
                </c:pt>
                <c:pt idx="40">
                  <c:v>217.34475374732335</c:v>
                </c:pt>
              </c:numCache>
            </c:numRef>
          </c:val>
          <c:smooth val="0"/>
          <c:extLst>
            <c:ext xmlns:c16="http://schemas.microsoft.com/office/drawing/2014/chart" uri="{C3380CC4-5D6E-409C-BE32-E72D297353CC}">
              <c16:uniqueId val="{00000000-6668-44BA-82D6-060F61955655}"/>
            </c:ext>
          </c:extLst>
        </c:ser>
        <c:ser>
          <c:idx val="0"/>
          <c:order val="1"/>
          <c:tx>
            <c:strRef>
              <c:f>'16 Graf'!$A$2</c:f>
              <c:strCache>
                <c:ptCount val="1"/>
                <c:pt idx="0">
                  <c:v>Övriga Sverige</c:v>
                </c:pt>
              </c:strCache>
            </c:strRef>
          </c:tx>
          <c:spPr>
            <a:ln w="28575" cap="rnd">
              <a:solidFill>
                <a:schemeClr val="accent1"/>
              </a:solidFill>
              <a:prstDash val="sysDash"/>
              <a:round/>
            </a:ln>
            <a:effectLst/>
          </c:spPr>
          <c:marker>
            <c:symbol val="none"/>
          </c:marker>
          <c:cat>
            <c:numRef>
              <c:f>'16 Graf'!$B$1:$AP$1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'16 Graf'!$B$2:$AP$2</c:f>
              <c:numCache>
                <c:formatCode>General</c:formatCode>
                <c:ptCount val="41"/>
                <c:pt idx="0">
                  <c:v>100</c:v>
                </c:pt>
                <c:pt idx="1">
                  <c:v>72.844534962661243</c:v>
                </c:pt>
                <c:pt idx="2">
                  <c:v>82.484725050916495</c:v>
                </c:pt>
                <c:pt idx="3">
                  <c:v>98.065173116089611</c:v>
                </c:pt>
                <c:pt idx="4">
                  <c:v>121.69042769857434</c:v>
                </c:pt>
                <c:pt idx="5">
                  <c:v>91.717583163611678</c:v>
                </c:pt>
                <c:pt idx="6">
                  <c:v>123.5234215885947</c:v>
                </c:pt>
                <c:pt idx="7">
                  <c:v>127.90224032586558</c:v>
                </c:pt>
                <c:pt idx="8">
                  <c:v>136.01493550577052</c:v>
                </c:pt>
                <c:pt idx="9">
                  <c:v>119.38221317040055</c:v>
                </c:pt>
                <c:pt idx="10">
                  <c:v>159.16496945010184</c:v>
                </c:pt>
                <c:pt idx="11">
                  <c:v>144.22946367956553</c:v>
                </c:pt>
                <c:pt idx="12">
                  <c:v>193.7202987101154</c:v>
                </c:pt>
                <c:pt idx="13">
                  <c:v>196.60556687033267</c:v>
                </c:pt>
                <c:pt idx="14">
                  <c:v>192.29463679565512</c:v>
                </c:pt>
                <c:pt idx="15">
                  <c:v>194.36524100475219</c:v>
                </c:pt>
                <c:pt idx="16">
                  <c:v>270.77393075356417</c:v>
                </c:pt>
                <c:pt idx="17">
                  <c:v>235.33604887983708</c:v>
                </c:pt>
                <c:pt idx="18">
                  <c:v>243.27902240325867</c:v>
                </c:pt>
                <c:pt idx="19">
                  <c:v>289.78275627970129</c:v>
                </c:pt>
                <c:pt idx="20">
                  <c:v>275.35641547861508</c:v>
                </c:pt>
                <c:pt idx="21">
                  <c:v>208.28241683638834</c:v>
                </c:pt>
                <c:pt idx="22">
                  <c:v>251.32382892057026</c:v>
                </c:pt>
                <c:pt idx="23">
                  <c:v>254.48065173116089</c:v>
                </c:pt>
                <c:pt idx="24">
                  <c:v>288.42498302783434</c:v>
                </c:pt>
                <c:pt idx="25">
                  <c:v>222.70875763747455</c:v>
                </c:pt>
                <c:pt idx="26">
                  <c:v>228.24168363883231</c:v>
                </c:pt>
                <c:pt idx="27">
                  <c:v>219.21249151391717</c:v>
                </c:pt>
                <c:pt idx="28">
                  <c:v>220.02715546503734</c:v>
                </c:pt>
                <c:pt idx="29">
                  <c:v>150.57705363204346</c:v>
                </c:pt>
                <c:pt idx="30">
                  <c:v>217.99049558723692</c:v>
                </c:pt>
                <c:pt idx="31">
                  <c:v>205.15953835709436</c:v>
                </c:pt>
                <c:pt idx="32">
                  <c:v>224.37202987101153</c:v>
                </c:pt>
                <c:pt idx="33">
                  <c:v>198.20095044127632</c:v>
                </c:pt>
                <c:pt idx="34">
                  <c:v>249.45689069925322</c:v>
                </c:pt>
                <c:pt idx="35">
                  <c:v>299.42294636795657</c:v>
                </c:pt>
                <c:pt idx="36">
                  <c:v>246.80923285811269</c:v>
                </c:pt>
                <c:pt idx="37">
                  <c:v>187.67820773930754</c:v>
                </c:pt>
                <c:pt idx="38">
                  <c:v>272.98031228784794</c:v>
                </c:pt>
                <c:pt idx="39">
                  <c:v>247.48811948404617</c:v>
                </c:pt>
                <c:pt idx="40">
                  <c:v>189.30753564154787</c:v>
                </c:pt>
              </c:numCache>
            </c:numRef>
          </c:val>
          <c:smooth val="0"/>
          <c:extLst>
            <c:ext xmlns:c16="http://schemas.microsoft.com/office/drawing/2014/chart" uri="{C3380CC4-5D6E-409C-BE32-E72D297353CC}">
              <c16:uniqueId val="{00000001-6668-44BA-82D6-060F61955655}"/>
            </c:ext>
          </c:extLst>
        </c:ser>
        <c:dLbls>
          <c:showLegendKey val="0"/>
          <c:showVal val="0"/>
          <c:showCatName val="0"/>
          <c:showSerName val="0"/>
          <c:showPercent val="0"/>
          <c:showBubbleSize val="0"/>
        </c:dLbls>
        <c:smooth val="0"/>
        <c:axId val="733173808"/>
        <c:axId val="733172824"/>
      </c:lineChart>
      <c:catAx>
        <c:axId val="73317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3172824"/>
        <c:crosses val="autoZero"/>
        <c:auto val="1"/>
        <c:lblAlgn val="ctr"/>
        <c:lblOffset val="100"/>
        <c:noMultiLvlLbl val="0"/>
      </c:catAx>
      <c:valAx>
        <c:axId val="733172824"/>
        <c:scaling>
          <c:orientation val="minMax"/>
          <c:max val="6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317380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959978853400994E-2"/>
          <c:y val="6.9100447147485838E-2"/>
          <c:w val="0.89022332187063558"/>
          <c:h val="0.72281834932131217"/>
        </c:manualLayout>
      </c:layout>
      <c:lineChart>
        <c:grouping val="standard"/>
        <c:varyColors val="0"/>
        <c:ser>
          <c:idx val="0"/>
          <c:order val="0"/>
          <c:tx>
            <c:strRef>
              <c:f>'17 graf'!$A$8</c:f>
              <c:strCache>
                <c:ptCount val="1"/>
                <c:pt idx="0">
                  <c:v>Stockholmsregionen</c:v>
                </c:pt>
              </c:strCache>
            </c:strRef>
          </c:tx>
          <c:spPr>
            <a:ln w="28575" cap="rnd">
              <a:solidFill>
                <a:schemeClr val="accent2"/>
              </a:solidFill>
              <a:round/>
            </a:ln>
            <a:effectLst/>
          </c:spPr>
          <c:marker>
            <c:symbol val="none"/>
          </c:marker>
          <c:cat>
            <c:numRef>
              <c:f>'17 graf'!$B$5:$L$5</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'17 graf'!$B$8:$L$8</c:f>
              <c:numCache>
                <c:formatCode>General</c:formatCode>
                <c:ptCount val="11"/>
                <c:pt idx="0">
                  <c:v>100</c:v>
                </c:pt>
                <c:pt idx="1">
                  <c:v>102.656351809383</c:v>
                </c:pt>
                <c:pt idx="2">
                  <c:v>108.44338134727268</c:v>
                </c:pt>
                <c:pt idx="3">
                  <c:v>114.65653205956538</c:v>
                </c:pt>
                <c:pt idx="4">
                  <c:v>121.69440043065178</c:v>
                </c:pt>
                <c:pt idx="5">
                  <c:v>125.95656214185932</c:v>
                </c:pt>
                <c:pt idx="6">
                  <c:v>132.27257724877327</c:v>
                </c:pt>
                <c:pt idx="7">
                  <c:v>137.98166076184933</c:v>
                </c:pt>
                <c:pt idx="8">
                  <c:v>39.126907089556326</c:v>
                </c:pt>
                <c:pt idx="9">
                  <c:v>67.700580088931545</c:v>
                </c:pt>
                <c:pt idx="10">
                  <c:v>140.76465050342171</c:v>
                </c:pt>
              </c:numCache>
            </c:numRef>
          </c:val>
          <c:smooth val="0"/>
          <c:extLst>
            <c:ext xmlns:c16="http://schemas.microsoft.com/office/drawing/2014/chart" uri="{C3380CC4-5D6E-409C-BE32-E72D297353CC}">
              <c16:uniqueId val="{00000000-AE65-4771-804F-F586D56011C6}"/>
            </c:ext>
          </c:extLst>
        </c:ser>
        <c:ser>
          <c:idx val="1"/>
          <c:order val="1"/>
          <c:tx>
            <c:strRef>
              <c:f>'17 graf'!$A$9</c:f>
              <c:strCache>
                <c:ptCount val="1"/>
                <c:pt idx="0">
                  <c:v>Övriga Sverige</c:v>
                </c:pt>
              </c:strCache>
            </c:strRef>
          </c:tx>
          <c:spPr>
            <a:ln w="28575" cap="rnd">
              <a:solidFill>
                <a:schemeClr val="accent1"/>
              </a:solidFill>
              <a:prstDash val="sysDash"/>
              <a:round/>
            </a:ln>
            <a:effectLst/>
          </c:spPr>
          <c:marker>
            <c:symbol val="none"/>
          </c:marker>
          <c:cat>
            <c:numRef>
              <c:f>'17 graf'!$B$5:$L$5</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'17 graf'!$B$9:$L$9</c:f>
              <c:numCache>
                <c:formatCode>General</c:formatCode>
                <c:ptCount val="11"/>
                <c:pt idx="0">
                  <c:v>100</c:v>
                </c:pt>
                <c:pt idx="1">
                  <c:v>103.13731250729025</c:v>
                </c:pt>
                <c:pt idx="2">
                  <c:v>110.05036318924546</c:v>
                </c:pt>
                <c:pt idx="3">
                  <c:v>118.80219620812873</c:v>
                </c:pt>
                <c:pt idx="4">
                  <c:v>121.03495586202818</c:v>
                </c:pt>
                <c:pt idx="5">
                  <c:v>126.43060263267229</c:v>
                </c:pt>
                <c:pt idx="6">
                  <c:v>128.93689144288692</c:v>
                </c:pt>
                <c:pt idx="7">
                  <c:v>136.66370053140648</c:v>
                </c:pt>
                <c:pt idx="8">
                  <c:v>48.252413145440926</c:v>
                </c:pt>
                <c:pt idx="9">
                  <c:v>86.116539095350902</c:v>
                </c:pt>
                <c:pt idx="10">
                  <c:v>146.18442180872529</c:v>
                </c:pt>
              </c:numCache>
            </c:numRef>
          </c:val>
          <c:smooth val="0"/>
          <c:extLst>
            <c:ext xmlns:c16="http://schemas.microsoft.com/office/drawing/2014/chart" uri="{C3380CC4-5D6E-409C-BE32-E72D297353CC}">
              <c16:uniqueId val="{00000001-AE65-4771-804F-F586D56011C6}"/>
            </c:ext>
          </c:extLst>
        </c:ser>
        <c:dLbls>
          <c:showLegendKey val="0"/>
          <c:showVal val="0"/>
          <c:showCatName val="0"/>
          <c:showSerName val="0"/>
          <c:showPercent val="0"/>
          <c:showBubbleSize val="0"/>
        </c:dLbls>
        <c:smooth val="0"/>
        <c:axId val="764737160"/>
        <c:axId val="764738144"/>
      </c:lineChart>
      <c:catAx>
        <c:axId val="764737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100" b="0" i="0" u="none" strike="noStrike" kern="1200" baseline="0">
                <a:solidFill>
                  <a:schemeClr val="tx1">
                    <a:lumMod val="65000"/>
                    <a:lumOff val="35000"/>
                  </a:schemeClr>
                </a:solidFill>
                <a:latin typeface="Futura Std Book" panose="020B0502020204020303" pitchFamily="34" charset="0"/>
                <a:ea typeface="+mn-ea"/>
                <a:cs typeface="+mn-cs"/>
              </a:defRPr>
            </a:pPr>
            <a:endParaRPr lang="sv-SE"/>
          </a:p>
        </c:txPr>
        <c:crossAx val="764738144"/>
        <c:crosses val="autoZero"/>
        <c:auto val="1"/>
        <c:lblAlgn val="ctr"/>
        <c:lblOffset val="100"/>
        <c:noMultiLvlLbl val="0"/>
      </c:catAx>
      <c:valAx>
        <c:axId val="764738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Futura Std Book" panose="020B0502020204020303" pitchFamily="34" charset="0"/>
                <a:ea typeface="+mn-ea"/>
                <a:cs typeface="+mn-cs"/>
              </a:defRPr>
            </a:pPr>
            <a:endParaRPr lang="sv-SE"/>
          </a:p>
        </c:txPr>
        <c:crossAx val="76473716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Futura Std Book" panose="020B0502020204020303" pitchFamily="34" charset="0"/>
              <a:ea typeface="+mn-ea"/>
              <a:cs typeface="+mn-cs"/>
            </a:defRPr>
          </a:pPr>
          <a:endParaRPr lang="sv-SE"/>
        </a:p>
      </c:txPr>
    </c:legend>
    <c:plotVisOnly val="1"/>
    <c:dispBlanksAs val="gap"/>
    <c:showDLblsOverMax val="0"/>
  </c:chart>
  <c:spPr>
    <a:noFill/>
    <a:ln>
      <a:noFill/>
    </a:ln>
    <a:effectLst/>
  </c:spPr>
  <c:txPr>
    <a:bodyPr/>
    <a:lstStyle/>
    <a:p>
      <a:pPr>
        <a:defRPr sz="1100">
          <a:latin typeface="Futura Std Book" panose="020B0502020204020303" pitchFamily="34" charset="0"/>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2022-10-12</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12/10/2022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241C740-7330-441A-80F0-A683365F9479}" type="slidenum">
              <a:rPr lang="en-GB" smtClean="0"/>
              <a:t>3</a:t>
            </a:fld>
            <a:endParaRPr lang="en-GB" dirty="0"/>
          </a:p>
        </p:txBody>
      </p:sp>
    </p:spTree>
    <p:extLst>
      <p:ext uri="{BB962C8B-B14F-4D97-AF65-F5344CB8AC3E}">
        <p14:creationId xmlns:p14="http://schemas.microsoft.com/office/powerpoint/2010/main" val="14334136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10/12/2022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10/12/2022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10/12/2022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10/12/2022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10/12/2022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10/12/2022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10/12/2022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10/12/2022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10/12/2022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10/12/2022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10/12/2022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hyperlink" Target="https://stockholmbusinessalliance.se/material/?cat=konjunkturrapporter" TargetMode="External"/><Relationship Id="rId2" Type="http://schemas.openxmlformats.org/officeDocument/2006/relationships/image" Target="../media/image7.jpg"/><Relationship Id="rId1" Type="http://schemas.openxmlformats.org/officeDocument/2006/relationships/slideLayout" Target="../slideLayouts/slideLayout1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chemeClr val="accent4">
              <a:lumMod val="50000"/>
              <a:alpha val="50196"/>
            </a:schemeClr>
          </a:solidFill>
        </p:spPr>
        <p:txBody>
          <a:bodyPr wrap="square" lIns="432000" rtlCol="0" anchor="ctr">
            <a:noAutofit/>
          </a:bodyPr>
          <a:lstStyle/>
          <a:p>
            <a:r>
              <a:rPr lang="en-GB" sz="3200" dirty="0" err="1">
                <a:solidFill>
                  <a:schemeClr val="bg1"/>
                </a:solidFill>
              </a:rPr>
              <a:t>Konjunkturen</a:t>
            </a:r>
            <a:r>
              <a:rPr lang="en-GB" sz="3200" dirty="0">
                <a:solidFill>
                  <a:schemeClr val="bg1"/>
                </a:solidFill>
              </a:rPr>
              <a:t> </a:t>
            </a:r>
            <a:r>
              <a:rPr lang="en-GB" sz="3200" dirty="0" err="1">
                <a:solidFill>
                  <a:schemeClr val="bg1"/>
                </a:solidFill>
              </a:rPr>
              <a:t>i</a:t>
            </a:r>
            <a:r>
              <a:rPr lang="en-GB" sz="3200" dirty="0">
                <a:solidFill>
                  <a:schemeClr val="bg1"/>
                </a:solidFill>
              </a:rPr>
              <a:t> </a:t>
            </a:r>
            <a:r>
              <a:rPr lang="en-GB" sz="3200" dirty="0" err="1">
                <a:solidFill>
                  <a:schemeClr val="bg1"/>
                </a:solidFill>
              </a:rPr>
              <a:t>Stockholmsregionen</a:t>
            </a:r>
            <a:endParaRPr lang="en-GB" sz="3200" dirty="0">
              <a:solidFill>
                <a:schemeClr val="bg1"/>
              </a:solidFill>
            </a:endParaRPr>
          </a:p>
          <a:p>
            <a:r>
              <a:rPr lang="sv-SE" sz="2000" dirty="0">
                <a:solidFill>
                  <a:schemeClr val="bg1"/>
                </a:solidFill>
                <a:latin typeface="+mj-lt"/>
              </a:rPr>
              <a:t>2022 kv2</a:t>
            </a:r>
          </a:p>
          <a:p>
            <a:endParaRPr lang="sv-SE" sz="2000" dirty="0">
              <a:solidFill>
                <a:schemeClr val="bg1"/>
              </a:solidFill>
              <a:latin typeface="+mj-lt"/>
            </a:endParaRPr>
          </a:p>
          <a:p>
            <a:r>
              <a:rPr lang="sv-SE" sz="2000" dirty="0" smtClean="0">
                <a:solidFill>
                  <a:schemeClr val="bg1"/>
                </a:solidFill>
                <a:latin typeface="+mj-lt"/>
              </a:rPr>
              <a:t>September 2022</a:t>
            </a:r>
            <a:endParaRPr lang="sv-SE" sz="2000" dirty="0">
              <a:solidFill>
                <a:schemeClr val="bg1"/>
              </a:solidFill>
              <a:latin typeface="+mj-lt"/>
            </a:endParaRPr>
          </a:p>
          <a:p>
            <a:r>
              <a:rPr lang="sv-SE" sz="2000" dirty="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lum bright="-100000"/>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pic>
        <p:nvPicPr>
          <p:cNvPr id="6" name="Bildobjekt 5">
            <a:extLst>
              <a:ext uri="{FF2B5EF4-FFF2-40B4-BE49-F238E27FC236}">
                <a16:creationId xmlns:a16="http://schemas.microsoft.com/office/drawing/2014/main" id="{1112999F-A2C6-4E44-99F6-15DA1A8B287D}"/>
              </a:ext>
            </a:extLst>
          </p:cNvPr>
          <p:cNvPicPr>
            <a:picLocks noChangeAspect="1"/>
          </p:cNvPicPr>
          <p:nvPr/>
        </p:nvPicPr>
        <p:blipFill rotWithShape="1">
          <a:blip r:embed="rId4"/>
          <a:srcRect t="41640" b="10477"/>
          <a:stretch/>
        </p:blipFill>
        <p:spPr>
          <a:xfrm>
            <a:off x="6208847" y="8388"/>
            <a:ext cx="5983152" cy="6858000"/>
          </a:xfrm>
          <a:prstGeom prst="rect">
            <a:avLst/>
          </a:prstGeom>
        </p:spPr>
      </p:pic>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utomhus, himmel, träd, byggnad&#10;&#10;Automatiskt genererad beskrivning">
            <a:extLst>
              <a:ext uri="{FF2B5EF4-FFF2-40B4-BE49-F238E27FC236}">
                <a16:creationId xmlns:a16="http://schemas.microsoft.com/office/drawing/2014/main" id="{05093794-FC30-41DF-A8F2-A2F52806EF4C}"/>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Stockholms län, Uppsala län, Södermanlands län, Östergötlands län, Örebro län, Västmanlands län, Gävleborgs län och Dalarnas län.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2 jämförs med kvartal 2 tidigare år osv. För vissa indikatorer presenteras även totala rullande 12-värden där de fyra senaste kvartalen summeras för att få mer stabilitet i trenden. Dessa jämförs då med föregående fyra kvartal. Diagrammen som visar absoluta värden är säsongsrensade för att visa trenden. Övriga diagram har indexerade värden som visar procentuella förändringen från startåret med värde 100, motsvarande kvartal för 10 år sedan.</a:t>
            </a:r>
          </a:p>
          <a:p>
            <a:r>
              <a:rPr lang="sv-SE" sz="1100" dirty="0"/>
              <a:t>Läs samtliga konjunkturrapporter som tas fram inom ramen för partnerskapet Stockholm Business Alliance här: </a:t>
            </a:r>
            <a:r>
              <a:rPr lang="sv-SE" sz="1100" u="sng" dirty="0"/>
              <a:t>https://stockholmbusinessalliance.se/material/?cat=konjunkturrapporter</a:t>
            </a:r>
            <a:r>
              <a:rPr lang="sv-SE" sz="1100" dirty="0"/>
              <a:t/>
            </a:r>
            <a:br>
              <a:rPr lang="sv-SE" sz="1100" dirty="0"/>
            </a:br>
            <a:r>
              <a:rPr lang="sv-SE" sz="1100" dirty="0"/>
              <a:t/>
            </a:r>
            <a:br>
              <a:rPr lang="sv-SE" sz="1100" dirty="0"/>
            </a:br>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dirty="0"/>
              <a:t>Om </a:t>
            </a:r>
            <a:r>
              <a:rPr lang="en-US" dirty="0" err="1"/>
              <a:t>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utomhus, himmel, träd, byggnad&#10;&#10;Automatiskt genererad beskrivning">
            <a:extLst>
              <a:ext uri="{FF2B5EF4-FFF2-40B4-BE49-F238E27FC236}">
                <a16:creationId xmlns:a16="http://schemas.microsoft.com/office/drawing/2014/main" id="{58749C77-B791-4B52-8513-AA247DA6AAAF}"/>
              </a:ext>
            </a:extLst>
          </p:cNvPr>
          <p:cNvPicPr>
            <a:picLocks noGrp="1" noChangeAspect="1"/>
          </p:cNvPicPr>
          <p:nvPr>
            <p:ph type="pic" sz="quarter" idx="13"/>
          </p:nvPr>
        </p:nvPicPr>
        <p:blipFill>
          <a:blip r:embed="rId3"/>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4" y="1237781"/>
            <a:ext cx="5339426" cy="4914708"/>
          </a:xfrm>
        </p:spPr>
        <p:txBody>
          <a:bodyPr/>
          <a:lstStyle/>
          <a:p>
            <a:pPr>
              <a:lnSpc>
                <a:spcPct val="107000"/>
              </a:lnSpc>
              <a:spcAft>
                <a:spcPts val="800"/>
              </a:spcAft>
            </a:pPr>
            <a:r>
              <a:rPr lang="sv-SE" sz="1200" b="1" dirty="0">
                <a:effectLst/>
                <a:ea typeface="Minion Pro" panose="02040503050201020203" pitchFamily="18" charset="0"/>
                <a:cs typeface="Times New Roman" panose="02020603050405020304" pitchFamily="18" charset="0"/>
              </a:rPr>
              <a:t>Trots oro i världsekonomin med prisökningar och höjda räntor går ekonomin i SBA-regionen starkt. Tydligast är detta på arbetsmarknaden där arbetslösheten sjunker och sysselsättningen fortsätter att stiga. </a:t>
            </a:r>
            <a:r>
              <a:rPr lang="sv-SE" sz="1200" b="1" dirty="0">
                <a:ea typeface="Minion Pro" panose="02040503050201020203" pitchFamily="18" charset="0"/>
                <a:cs typeface="Times New Roman" panose="02020603050405020304" pitchFamily="18" charset="0"/>
              </a:rPr>
              <a:t>F</a:t>
            </a:r>
            <a:r>
              <a:rPr lang="sv-SE" sz="1200" b="1" dirty="0">
                <a:effectLst/>
                <a:ea typeface="Minion Pro" panose="02040503050201020203" pitchFamily="18" charset="0"/>
                <a:cs typeface="Times New Roman" panose="02020603050405020304" pitchFamily="18" charset="0"/>
              </a:rPr>
              <a:t>lera bedömare tror dock på en tuff höst med en inbromsning i ekonomin.</a:t>
            </a:r>
            <a:br>
              <a:rPr lang="sv-SE" sz="1200" b="1" dirty="0">
                <a:effectLst/>
                <a:ea typeface="Minion Pro" panose="02040503050201020203" pitchFamily="18" charset="0"/>
                <a:cs typeface="Times New Roman" panose="02020603050405020304" pitchFamily="18" charset="0"/>
              </a:rPr>
            </a:br>
            <a:r>
              <a:rPr lang="sv-SE" sz="1200" b="1" dirty="0">
                <a:ea typeface="Minion Pro" panose="02040503050201020203" pitchFamily="18" charset="0"/>
                <a:cs typeface="Times New Roman" panose="02020603050405020304" pitchFamily="18" charset="0"/>
              </a:rPr>
              <a:t/>
            </a:r>
            <a:br>
              <a:rPr lang="sv-SE" sz="1200" b="1" dirty="0">
                <a:ea typeface="Minion Pro" panose="02040503050201020203" pitchFamily="18" charset="0"/>
                <a:cs typeface="Times New Roman" panose="02020603050405020304" pitchFamily="18" charset="0"/>
              </a:rPr>
            </a:br>
            <a:r>
              <a:rPr lang="sv-SE" sz="1200" dirty="0">
                <a:ea typeface="Minion Pro" panose="02040503050201020203" pitchFamily="18" charset="0"/>
                <a:cs typeface="Times New Roman" panose="02020603050405020304" pitchFamily="18" charset="0"/>
              </a:rPr>
              <a:t>F</a:t>
            </a:r>
            <a:r>
              <a:rPr lang="sv-SE" sz="1200" dirty="0">
                <a:effectLst/>
                <a:ea typeface="Minion Pro" panose="02040503050201020203" pitchFamily="18" charset="0"/>
                <a:cs typeface="Times New Roman" panose="02020603050405020304" pitchFamily="18" charset="0"/>
              </a:rPr>
              <a:t>öretagskonkurserna i SBA-regionen sjunker något med en procentenhet och är på en lägre nivå än innan pandemiåret 2020. Samtidigt minskar nyföretagandet minskar något</a:t>
            </a:r>
            <a:r>
              <a:rPr lang="sv-SE" sz="1200" dirty="0">
                <a:ea typeface="Minion Pro" panose="02040503050201020203" pitchFamily="18" charset="0"/>
                <a:cs typeface="Times New Roman" panose="02020603050405020304" pitchFamily="18" charset="0"/>
              </a:rPr>
              <a:t> i SBA-regionen som helhet</a:t>
            </a:r>
            <a:r>
              <a:rPr lang="sv-SE" sz="1200" dirty="0">
                <a:effectLst/>
                <a:ea typeface="Minion Pro" panose="02040503050201020203" pitchFamily="18" charset="0"/>
                <a:cs typeface="Times New Roman" panose="02020603050405020304" pitchFamily="18" charset="0"/>
              </a:rPr>
              <a:t>. </a:t>
            </a:r>
            <a:r>
              <a:rPr lang="sv-SE" sz="1200" dirty="0">
                <a:ea typeface="Minion Pro" panose="02040503050201020203" pitchFamily="18" charset="0"/>
                <a:cs typeface="Times New Roman" panose="02020603050405020304" pitchFamily="18" charset="0"/>
              </a:rPr>
              <a:t>Även om nyföretagandet minskar under kvartalet skapas det nio nya företag per företagskonkurs.</a:t>
            </a:r>
            <a:r>
              <a:rPr lang="sv-SE" sz="1200" dirty="0">
                <a:effectLst/>
                <a:ea typeface="Minion Pro" panose="02040503050201020203" pitchFamily="18" charset="0"/>
                <a:cs typeface="Times New Roman" panose="02020603050405020304" pitchFamily="18" charset="0"/>
              </a:rPr>
              <a:t> </a:t>
            </a:r>
            <a:br>
              <a:rPr lang="sv-SE" sz="1200" dirty="0">
                <a:effectLst/>
                <a:ea typeface="Minion Pro" panose="02040503050201020203" pitchFamily="18" charset="0"/>
                <a:cs typeface="Times New Roman" panose="02020603050405020304" pitchFamily="18" charset="0"/>
              </a:rPr>
            </a:br>
            <a:r>
              <a:rPr lang="sv-SE" sz="1200" dirty="0">
                <a:effectLst/>
                <a:ea typeface="Minion Pro" panose="02040503050201020203" pitchFamily="18" charset="0"/>
                <a:cs typeface="Times New Roman" panose="02020603050405020304" pitchFamily="18" charset="0"/>
              </a:rPr>
              <a:t/>
            </a:r>
            <a:br>
              <a:rPr lang="sv-SE" sz="1200" dirty="0">
                <a:effectLst/>
                <a:ea typeface="Minion Pro" panose="02040503050201020203" pitchFamily="18" charset="0"/>
                <a:cs typeface="Times New Roman" panose="02020603050405020304" pitchFamily="18" charset="0"/>
              </a:rPr>
            </a:br>
            <a:r>
              <a:rPr lang="sv-SE" sz="1200" dirty="0">
                <a:ea typeface="Minion Pro" panose="02040503050201020203" pitchFamily="18" charset="0"/>
                <a:cs typeface="Times New Roman" panose="02020603050405020304" pitchFamily="18" charset="0"/>
              </a:rPr>
              <a:t>Arbetsmarknaden utvecklas fortsatt positivt i SBA-regionen. Under det andra kvartalet fortsätter arbetslösheten att minska samtidigt som sysselsättningen ökar. Antalet sysselsatta ökar med 67 800 personer i SBA-regionen och arbetslösheten minskar med 1 procentenhet, ca. 34 000 personer, jämfört med samma kvartal 2021. Varslen minskar med 14 procent och antalet lediga jobb fortsätter att öka.</a:t>
            </a:r>
            <a:br>
              <a:rPr lang="sv-SE" sz="1200" dirty="0">
                <a:ea typeface="Minion Pro" panose="02040503050201020203" pitchFamily="18" charset="0"/>
                <a:cs typeface="Times New Roman" panose="02020603050405020304" pitchFamily="18" charset="0"/>
              </a:rPr>
            </a:br>
            <a:r>
              <a:rPr lang="sv-SE" sz="1200" dirty="0">
                <a:ea typeface="Minion Pro" panose="02040503050201020203" pitchFamily="18" charset="0"/>
                <a:cs typeface="Times New Roman" panose="02020603050405020304" pitchFamily="18" charset="0"/>
              </a:rPr>
              <a:t/>
            </a:r>
            <a:br>
              <a:rPr lang="sv-SE" sz="1200" dirty="0">
                <a:ea typeface="Minion Pro" panose="02040503050201020203" pitchFamily="18" charset="0"/>
                <a:cs typeface="Times New Roman" panose="02020603050405020304" pitchFamily="18" charset="0"/>
              </a:rPr>
            </a:br>
            <a:r>
              <a:rPr lang="sv-SE" sz="1200" dirty="0">
                <a:effectLst/>
                <a:ea typeface="Minion Pro" panose="02040503050201020203" pitchFamily="18" charset="0"/>
                <a:cs typeface="Times New Roman" panose="02020603050405020304" pitchFamily="18" charset="0"/>
              </a:rPr>
              <a:t>Antalet invånare ökar med 0,9 procent eller 41 100 personer i Stockholmsregionen, vilket är något högre än utvecklingen för övriga landet. </a:t>
            </a:r>
          </a:p>
          <a:p>
            <a:pPr>
              <a:spcBef>
                <a:spcPts val="600"/>
              </a:spcBef>
            </a:pPr>
            <a:r>
              <a:rPr lang="sv-SE" sz="1200" dirty="0">
                <a:cs typeface="Times New Roman" panose="02020603050405020304" pitchFamily="18" charset="0"/>
              </a:rPr>
              <a:t/>
            </a:r>
            <a:br>
              <a:rPr lang="sv-SE" sz="1200" dirty="0">
                <a:cs typeface="Times New Roman" panose="02020603050405020304" pitchFamily="18" charset="0"/>
              </a:rPr>
            </a:br>
            <a:r>
              <a:rPr lang="sv-SE" sz="1200" dirty="0">
                <a:cs typeface="Times New Roman" panose="02020603050405020304" pitchFamily="18" charset="0"/>
              </a:rPr>
              <a:t>Staffan Ingvarsson</a:t>
            </a:r>
            <a:br>
              <a:rPr lang="sv-SE" sz="1200" dirty="0">
                <a:cs typeface="Times New Roman" panose="02020603050405020304" pitchFamily="18" charset="0"/>
              </a:rPr>
            </a:br>
            <a:r>
              <a:rPr lang="sv-SE" sz="1200" dirty="0">
                <a:cs typeface="Times New Roman" panose="02020603050405020304" pitchFamily="18" charset="0"/>
              </a:rPr>
              <a:t>VD Stockholm Business Region</a:t>
            </a:r>
          </a:p>
          <a:p>
            <a:pPr>
              <a:lnSpc>
                <a:spcPct val="114000"/>
              </a:lnSpc>
              <a:spcBef>
                <a:spcPts val="0"/>
              </a:spcBef>
              <a:spcAft>
                <a:spcPts val="1000"/>
              </a:spcAft>
            </a:pPr>
            <a:endParaRPr lang="sv-SE" sz="1050"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5134" y="145279"/>
            <a:ext cx="5147948" cy="962750"/>
          </a:xfrm>
        </p:spPr>
        <p:txBody>
          <a:bodyPr/>
          <a:lstStyle/>
          <a:p>
            <a:r>
              <a:rPr lang="sv-SE" sz="2600" dirty="0"/>
              <a:t>Starkt kvartal för SBA-ekonomin trots orolig omvärld</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213037" y="1095375"/>
            <a:ext cx="5390537" cy="4528677"/>
          </a:xfrm>
          <a:prstGeom prst="rect">
            <a:avLst/>
          </a:prstGeom>
          <a:solidFill>
            <a:srgbClr val="FFFFFF">
              <a:alpha val="69804"/>
            </a:srgbClr>
          </a:solidFill>
        </p:spPr>
        <p:txBody>
          <a:bodyPr wrap="square" lIns="216000" tIns="216000" rtlCol="0">
            <a:noAutofit/>
          </a:bodyPr>
          <a:lstStyle/>
          <a:p>
            <a:r>
              <a:rPr lang="sv-SE" sz="2000" b="1" dirty="0"/>
              <a:t>Konjunkturläget i Stockholmsregionen</a:t>
            </a:r>
            <a:r>
              <a:rPr lang="sv-SE" sz="2000" b="1" dirty="0">
                <a:latin typeface="+mj-lt"/>
                <a:ea typeface="+mj-ea"/>
                <a:cs typeface="+mj-cs"/>
              </a:rPr>
              <a:t>, 2022 kv2</a:t>
            </a:r>
          </a:p>
        </p:txBody>
      </p:sp>
      <p:graphicFrame>
        <p:nvGraphicFramePr>
          <p:cNvPr id="14" name="Tabell 13">
            <a:extLst>
              <a:ext uri="{FF2B5EF4-FFF2-40B4-BE49-F238E27FC236}">
                <a16:creationId xmlns:a16="http://schemas.microsoft.com/office/drawing/2014/main" id="{6C265B5A-20C6-42BE-BA4E-BC1A7B8D15BD}"/>
              </a:ext>
            </a:extLst>
          </p:cNvPr>
          <p:cNvGraphicFramePr>
            <a:graphicFrameLocks noGrp="1"/>
          </p:cNvGraphicFramePr>
          <p:nvPr>
            <p:extLst>
              <p:ext uri="{D42A27DB-BD31-4B8C-83A1-F6EECF244321}">
                <p14:modId xmlns:p14="http://schemas.microsoft.com/office/powerpoint/2010/main" val="159152866"/>
              </p:ext>
            </p:extLst>
          </p:nvPr>
        </p:nvGraphicFramePr>
        <p:xfrm>
          <a:off x="337439" y="1914066"/>
          <a:ext cx="5035750" cy="3707272"/>
        </p:xfrm>
        <a:graphic>
          <a:graphicData uri="http://schemas.openxmlformats.org/drawingml/2006/table">
            <a:tbl>
              <a:tblPr>
                <a:tableStyleId>{5C22544A-7EE6-4342-B048-85BDC9FD1C3A}</a:tableStyleId>
              </a:tblPr>
              <a:tblGrid>
                <a:gridCol w="1569293">
                  <a:extLst>
                    <a:ext uri="{9D8B030D-6E8A-4147-A177-3AD203B41FA5}">
                      <a16:colId xmlns:a16="http://schemas.microsoft.com/office/drawing/2014/main" val="1445391966"/>
                    </a:ext>
                  </a:extLst>
                </a:gridCol>
                <a:gridCol w="1437585">
                  <a:extLst>
                    <a:ext uri="{9D8B030D-6E8A-4147-A177-3AD203B41FA5}">
                      <a16:colId xmlns:a16="http://schemas.microsoft.com/office/drawing/2014/main" val="3782094969"/>
                    </a:ext>
                  </a:extLst>
                </a:gridCol>
                <a:gridCol w="1280846">
                  <a:extLst>
                    <a:ext uri="{9D8B030D-6E8A-4147-A177-3AD203B41FA5}">
                      <a16:colId xmlns:a16="http://schemas.microsoft.com/office/drawing/2014/main" val="464390418"/>
                    </a:ext>
                  </a:extLst>
                </a:gridCol>
                <a:gridCol w="748026">
                  <a:extLst>
                    <a:ext uri="{9D8B030D-6E8A-4147-A177-3AD203B41FA5}">
                      <a16:colId xmlns:a16="http://schemas.microsoft.com/office/drawing/2014/main" val="772953022"/>
                    </a:ext>
                  </a:extLst>
                </a:gridCol>
              </a:tblGrid>
              <a:tr h="209598">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ctr" fontAlgn="b"/>
                      <a:r>
                        <a:rPr lang="sv-SE" sz="1100" u="none" strike="noStrike">
                          <a:effectLst/>
                        </a:rPr>
                        <a:t>Stockholmsregionen</a:t>
                      </a:r>
                      <a:endParaRPr lang="sv-SE" sz="1100" b="0" i="0" u="none" strike="noStrike">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sv-SE"/>
                    </a:p>
                  </a:txBody>
                  <a:tcPr/>
                </a:tc>
                <a:tc>
                  <a:txBody>
                    <a:bodyPr/>
                    <a:lstStyle/>
                    <a:p>
                      <a:pPr algn="l" fontAlgn="b"/>
                      <a:endParaRPr lang="sv-SE" sz="1100" b="0" i="0" u="none" strike="noStrike">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3361381"/>
                  </a:ext>
                </a:extLst>
              </a:tr>
              <a:tr h="419194">
                <a:tc>
                  <a:txBody>
                    <a:bodyPr/>
                    <a:lstStyle/>
                    <a:p>
                      <a:pPr algn="l" fontAlgn="b"/>
                      <a:r>
                        <a:rPr lang="sv-SE" sz="1100" u="none" strike="noStrike" dirty="0">
                          <a:effectLst/>
                        </a:rPr>
                        <a:t>Nyckeltal</a:t>
                      </a:r>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100" b="0" i="0" u="none" strike="noStrike" dirty="0">
                          <a:solidFill>
                            <a:srgbClr val="000000"/>
                          </a:solidFill>
                          <a:effectLst/>
                          <a:latin typeface="Futura Std Book" panose="020B0502020204020303" pitchFamily="34" charset="0"/>
                        </a:rPr>
                        <a:t>  Värde</a:t>
                      </a:r>
                      <a:br>
                        <a:rPr lang="sv-SE" sz="1100" b="0" i="0" u="none" strike="noStrike" dirty="0">
                          <a:solidFill>
                            <a:srgbClr val="000000"/>
                          </a:solidFill>
                          <a:effectLst/>
                          <a:latin typeface="Futura Std Book" panose="020B0502020204020303" pitchFamily="34" charset="0"/>
                        </a:rPr>
                      </a:br>
                      <a:r>
                        <a:rPr lang="sv-SE" sz="1100" b="0" i="0" u="none" strike="noStrike" dirty="0">
                          <a:solidFill>
                            <a:srgbClr val="000000"/>
                          </a:solidFill>
                          <a:effectLst/>
                          <a:latin typeface="Futura Std Book" panose="020B0502020204020303" pitchFamily="34" charset="0"/>
                        </a:rPr>
                        <a:t>2022 kv2</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100" u="none" strike="noStrike" dirty="0">
                          <a:effectLst/>
                        </a:rPr>
                        <a:t>Förändring %</a:t>
                      </a:r>
                      <a:br>
                        <a:rPr lang="sv-SE" sz="1100" u="none" strike="noStrike" dirty="0">
                          <a:effectLst/>
                        </a:rPr>
                      </a:br>
                      <a:r>
                        <a:rPr lang="sv-SE" sz="1100" u="none" strike="noStrike" dirty="0">
                          <a:effectLst/>
                        </a:rPr>
                        <a:t>-1 år</a:t>
                      </a:r>
                      <a:endParaRPr lang="sv-SE" sz="1100" b="0" i="0" u="none" strike="noStrike" dirty="0">
                        <a:solidFill>
                          <a:srgbClr val="000000"/>
                        </a:solidFill>
                        <a:effectLst/>
                        <a:latin typeface="Futura Std Book" panose="020B0502020204020303"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53861032"/>
                  </a:ext>
                </a:extLst>
              </a:tr>
              <a:tr h="274320">
                <a:tc>
                  <a:txBody>
                    <a:bodyPr/>
                    <a:lstStyle/>
                    <a:p>
                      <a:pPr algn="l" rtl="0" fontAlgn="ctr"/>
                      <a:r>
                        <a:rPr lang="sv-SE" sz="1000" u="none" strike="noStrike" dirty="0">
                          <a:effectLst/>
                        </a:rPr>
                        <a:t>Lönesumma privat sektor (mdkr) </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198,0**</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8,3**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55204443"/>
                  </a:ext>
                </a:extLst>
              </a:tr>
              <a:tr h="274320">
                <a:tc>
                  <a:txBody>
                    <a:bodyPr/>
                    <a:lstStyle/>
                    <a:p>
                      <a:pPr algn="l" rtl="0" fontAlgn="ctr"/>
                      <a:r>
                        <a:rPr lang="sv-SE" sz="1000" u="none" strike="noStrike" dirty="0">
                          <a:effectLst/>
                        </a:rPr>
                        <a:t>Nya företag</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9 022</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05159724"/>
                  </a:ext>
                </a:extLst>
              </a:tr>
              <a:tr h="274320">
                <a:tc>
                  <a:txBody>
                    <a:bodyPr/>
                    <a:lstStyle/>
                    <a:p>
                      <a:pPr algn="l" rtl="0" fontAlgn="ctr"/>
                      <a:r>
                        <a:rPr lang="sv-SE" sz="1000" u="none" strike="noStrike">
                          <a:effectLst/>
                        </a:rPr>
                        <a:t>Företagskonkurser</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994</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63902846"/>
                  </a:ext>
                </a:extLst>
              </a:tr>
              <a:tr h="274320">
                <a:tc>
                  <a:txBody>
                    <a:bodyPr/>
                    <a:lstStyle/>
                    <a:p>
                      <a:pPr algn="l" rtl="0" fontAlgn="ctr"/>
                      <a:r>
                        <a:rPr lang="sv-SE" sz="1000" u="none" strike="noStrike" dirty="0">
                          <a:effectLst/>
                        </a:rPr>
                        <a:t>Sysselsatta</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2 414 000</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2,9</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9971001"/>
                  </a:ext>
                </a:extLst>
              </a:tr>
              <a:tr h="274320">
                <a:tc>
                  <a:txBody>
                    <a:bodyPr/>
                    <a:lstStyle/>
                    <a:p>
                      <a:pPr algn="l" rtl="0" fontAlgn="ctr"/>
                      <a:r>
                        <a:rPr lang="sv-SE" sz="1000" u="none" strike="noStrike">
                          <a:effectLst/>
                        </a:rPr>
                        <a:t>Nyanmälda platser</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249 506</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84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06683519"/>
                  </a:ext>
                </a:extLst>
              </a:tr>
              <a:tr h="274320">
                <a:tc>
                  <a:txBody>
                    <a:bodyPr/>
                    <a:lstStyle/>
                    <a:p>
                      <a:pPr algn="l" rtl="0" fontAlgn="ctr"/>
                      <a:r>
                        <a:rPr lang="sv-SE" sz="1000" u="none" strike="noStrike">
                          <a:effectLst/>
                        </a:rPr>
                        <a:t>Varsel</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3 853</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-14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88531028"/>
                  </a:ext>
                </a:extLst>
              </a:tr>
              <a:tr h="274320">
                <a:tc>
                  <a:txBody>
                    <a:bodyPr/>
                    <a:lstStyle/>
                    <a:p>
                      <a:pPr algn="l" rtl="0" fontAlgn="ctr"/>
                      <a:r>
                        <a:rPr lang="sv-SE" sz="1000" u="none" strike="noStrike">
                          <a:effectLst/>
                        </a:rPr>
                        <a:t>Arbetslöshet (%)</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4,6</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-1 p.e.*</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02926581"/>
                  </a:ext>
                </a:extLst>
              </a:tr>
              <a:tr h="274320">
                <a:tc>
                  <a:txBody>
                    <a:bodyPr/>
                    <a:lstStyle/>
                    <a:p>
                      <a:pPr algn="l" rtl="0" fontAlgn="ctr"/>
                      <a:r>
                        <a:rPr lang="sv-SE" sz="1000" u="none" strike="noStrike">
                          <a:effectLst/>
                        </a:rPr>
                        <a:t>Befolkning (tusental)</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4 762,7</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0,9</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72022198"/>
                  </a:ext>
                </a:extLst>
              </a:tr>
              <a:tr h="274320">
                <a:tc>
                  <a:txBody>
                    <a:bodyPr/>
                    <a:lstStyle/>
                    <a:p>
                      <a:pPr algn="l" rtl="0" fontAlgn="ctr"/>
                      <a:r>
                        <a:rPr lang="sv-SE" sz="1000" u="none" strike="noStrike" dirty="0">
                          <a:effectLst/>
                        </a:rPr>
                        <a:t>Påbörjade lägenheter</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7 105</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66950787"/>
                  </a:ext>
                </a:extLst>
              </a:tr>
              <a:tr h="274320">
                <a:tc>
                  <a:txBody>
                    <a:bodyPr/>
                    <a:lstStyle/>
                    <a:p>
                      <a:pPr algn="l" rtl="0" fontAlgn="ctr"/>
                      <a:r>
                        <a:rPr lang="sv-SE" sz="1000" u="none" strike="noStrike" dirty="0">
                          <a:effectLst/>
                        </a:rPr>
                        <a:t>Kommersiella övernattningar (tusental)</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5 779</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108</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93387026"/>
                  </a:ext>
                </a:extLst>
              </a:tr>
              <a:tr h="274320">
                <a:tc gridSpan="2">
                  <a:txBody>
                    <a:bodyPr/>
                    <a:lstStyle/>
                    <a:p>
                      <a:pPr algn="l" rtl="0" fontAlgn="ctr"/>
                      <a:r>
                        <a:rPr lang="sv-SE" sz="700" u="none" strike="noStrike" dirty="0">
                          <a:effectLst/>
                        </a:rPr>
                        <a:t>* Förändring i arbetslösheten visas i procentenheter, ej i procent</a:t>
                      </a:r>
                    </a:p>
                    <a:p>
                      <a:pPr algn="l" rtl="0" fontAlgn="ctr"/>
                      <a:r>
                        <a:rPr lang="sv-SE" sz="700" b="0" i="0" u="none" strike="noStrike" dirty="0">
                          <a:solidFill>
                            <a:srgbClr val="000000"/>
                          </a:solidFill>
                          <a:effectLst/>
                          <a:latin typeface="Futura Std Book" panose="020B0502020204020303" pitchFamily="34" charset="0"/>
                        </a:rPr>
                        <a:t>** Lönesummorna är det tidigare kvartalets</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sv-SE"/>
                    </a:p>
                  </a:txBody>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04952469"/>
                  </a:ext>
                </a:extLst>
              </a:tr>
            </a:tbl>
          </a:graphicData>
        </a:graphic>
      </p:graphicFrame>
      <p:sp>
        <p:nvSpPr>
          <p:cNvPr id="45" name="Likbent triangel 44">
            <a:extLst>
              <a:ext uri="{FF2B5EF4-FFF2-40B4-BE49-F238E27FC236}">
                <a16:creationId xmlns:a16="http://schemas.microsoft.com/office/drawing/2014/main" id="{77889251-56AB-4C4F-AC04-5835F3155AD2}"/>
              </a:ext>
            </a:extLst>
          </p:cNvPr>
          <p:cNvSpPr/>
          <p:nvPr/>
        </p:nvSpPr>
        <p:spPr>
          <a:xfrm>
            <a:off x="4351001" y="2617644"/>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47" name="Likbent triangel 46">
            <a:extLst>
              <a:ext uri="{FF2B5EF4-FFF2-40B4-BE49-F238E27FC236}">
                <a16:creationId xmlns:a16="http://schemas.microsoft.com/office/drawing/2014/main" id="{61304814-C9AC-4B42-A3F1-72C32F9001ED}"/>
              </a:ext>
            </a:extLst>
          </p:cNvPr>
          <p:cNvSpPr/>
          <p:nvPr/>
        </p:nvSpPr>
        <p:spPr>
          <a:xfrm rot="10800000">
            <a:off x="4351001" y="3203567"/>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48" name="Likbent triangel 47">
            <a:extLst>
              <a:ext uri="{FF2B5EF4-FFF2-40B4-BE49-F238E27FC236}">
                <a16:creationId xmlns:a16="http://schemas.microsoft.com/office/drawing/2014/main" id="{58976A50-E7E8-482B-80F4-AB13AD3D7A11}"/>
              </a:ext>
            </a:extLst>
          </p:cNvPr>
          <p:cNvSpPr/>
          <p:nvPr/>
        </p:nvSpPr>
        <p:spPr>
          <a:xfrm>
            <a:off x="4351001" y="3475483"/>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49" name="Likbent triangel 48">
            <a:extLst>
              <a:ext uri="{FF2B5EF4-FFF2-40B4-BE49-F238E27FC236}">
                <a16:creationId xmlns:a16="http://schemas.microsoft.com/office/drawing/2014/main" id="{31FE3FF8-6C6B-4C68-9A29-6D7454DF412C}"/>
              </a:ext>
            </a:extLst>
          </p:cNvPr>
          <p:cNvSpPr/>
          <p:nvPr/>
        </p:nvSpPr>
        <p:spPr>
          <a:xfrm>
            <a:off x="4351002" y="3747399"/>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0" name="Likbent triangel 49">
            <a:extLst>
              <a:ext uri="{FF2B5EF4-FFF2-40B4-BE49-F238E27FC236}">
                <a16:creationId xmlns:a16="http://schemas.microsoft.com/office/drawing/2014/main" id="{78A2FEF7-7F86-4587-8B39-F7C4C87DC2FF}"/>
              </a:ext>
            </a:extLst>
          </p:cNvPr>
          <p:cNvSpPr/>
          <p:nvPr/>
        </p:nvSpPr>
        <p:spPr>
          <a:xfrm rot="10800000">
            <a:off x="4351001" y="4019315"/>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1" name="Likbent triangel 50">
            <a:extLst>
              <a:ext uri="{FF2B5EF4-FFF2-40B4-BE49-F238E27FC236}">
                <a16:creationId xmlns:a16="http://schemas.microsoft.com/office/drawing/2014/main" id="{0657305E-8890-43E2-8428-25AC0D6175D7}"/>
              </a:ext>
            </a:extLst>
          </p:cNvPr>
          <p:cNvSpPr/>
          <p:nvPr/>
        </p:nvSpPr>
        <p:spPr>
          <a:xfrm rot="10800000">
            <a:off x="4351002" y="4291231"/>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2" name="Likbent triangel 51">
            <a:extLst>
              <a:ext uri="{FF2B5EF4-FFF2-40B4-BE49-F238E27FC236}">
                <a16:creationId xmlns:a16="http://schemas.microsoft.com/office/drawing/2014/main" id="{403ED09C-A599-4FF9-B0CE-ABB9402705E1}"/>
              </a:ext>
            </a:extLst>
          </p:cNvPr>
          <p:cNvSpPr/>
          <p:nvPr/>
        </p:nvSpPr>
        <p:spPr>
          <a:xfrm>
            <a:off x="4351001" y="4563147"/>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4" name="Likbent triangel 53">
            <a:extLst>
              <a:ext uri="{FF2B5EF4-FFF2-40B4-BE49-F238E27FC236}">
                <a16:creationId xmlns:a16="http://schemas.microsoft.com/office/drawing/2014/main" id="{71019FFB-0605-4133-8848-E4989828B36A}"/>
              </a:ext>
            </a:extLst>
          </p:cNvPr>
          <p:cNvSpPr/>
          <p:nvPr/>
        </p:nvSpPr>
        <p:spPr>
          <a:xfrm>
            <a:off x="4351001" y="5106979"/>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19" name="Likbent triangel 18">
            <a:extLst>
              <a:ext uri="{FF2B5EF4-FFF2-40B4-BE49-F238E27FC236}">
                <a16:creationId xmlns:a16="http://schemas.microsoft.com/office/drawing/2014/main" id="{46DA747F-C1D9-47EB-A905-5FCBCBC98820}"/>
              </a:ext>
            </a:extLst>
          </p:cNvPr>
          <p:cNvSpPr/>
          <p:nvPr/>
        </p:nvSpPr>
        <p:spPr>
          <a:xfrm rot="10800000">
            <a:off x="4351000" y="2926287"/>
            <a:ext cx="168232" cy="136238"/>
          </a:xfrm>
          <a:prstGeom prst="triangle">
            <a:avLst/>
          </a:prstGeom>
          <a:solidFill>
            <a:srgbClr val="C4006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20" name="Likbent triangel 19">
            <a:extLst>
              <a:ext uri="{FF2B5EF4-FFF2-40B4-BE49-F238E27FC236}">
                <a16:creationId xmlns:a16="http://schemas.microsoft.com/office/drawing/2014/main" id="{5CD37E49-3508-4668-B15D-F2FC210418D3}"/>
              </a:ext>
            </a:extLst>
          </p:cNvPr>
          <p:cNvSpPr/>
          <p:nvPr/>
        </p:nvSpPr>
        <p:spPr>
          <a:xfrm rot="10800000">
            <a:off x="4351000" y="4827365"/>
            <a:ext cx="168232" cy="13623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Tree>
    <p:extLst>
      <p:ext uri="{BB962C8B-B14F-4D97-AF65-F5344CB8AC3E}">
        <p14:creationId xmlns:p14="http://schemas.microsoft.com/office/powerpoint/2010/main" val="2771732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468395"/>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04373"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2" y="1034041"/>
            <a:ext cx="4704373" cy="2412070"/>
          </a:xfrm>
        </p:spPr>
        <p:txBody>
          <a:bodyPr/>
          <a:lstStyle/>
          <a:p>
            <a:pPr marL="285750" indent="-285750">
              <a:buFont typeface="Arial" panose="020B0604020202020204" pitchFamily="34" charset="0"/>
              <a:buChar char="•"/>
            </a:pPr>
            <a:r>
              <a:rPr lang="sv-SE" sz="1400" dirty="0"/>
              <a:t>Under det andra kvartalet startades 9 022 nya företag i Stockholmsregionen. Det är en nästan oförändrad utveckling jämfört med </a:t>
            </a:r>
            <a:br>
              <a:rPr lang="sv-SE" sz="1400" dirty="0"/>
            </a:br>
            <a:r>
              <a:rPr lang="sv-SE" sz="1400" dirty="0"/>
              <a:t>kvartal 2 2021. </a:t>
            </a:r>
          </a:p>
          <a:p>
            <a:pPr marL="285750" indent="-285750">
              <a:buFont typeface="Arial" panose="020B0604020202020204" pitchFamily="34" charset="0"/>
              <a:buChar char="•"/>
            </a:pPr>
            <a:r>
              <a:rPr lang="sv-SE" sz="1400" dirty="0"/>
              <a:t>Örebro och Uppsala län svarade för den starkaste ökningen av nyföretagandet.</a:t>
            </a:r>
          </a:p>
          <a:p>
            <a:pPr marL="285750" indent="-285750">
              <a:buFont typeface="Arial" panose="020B0604020202020204" pitchFamily="34" charset="0"/>
              <a:buChar char="•"/>
            </a:pPr>
            <a:r>
              <a:rPr lang="sv-SE" sz="1400" dirty="0"/>
              <a:t>Nyföretagandet är på sin högsta punkt sedan tio år tillbaka enligt de säsongsrensade värdena.</a:t>
            </a:r>
            <a:br>
              <a:rPr lang="sv-SE" sz="1400" dirty="0"/>
            </a:br>
            <a:endParaRPr lang="sv-SE" sz="1400" dirty="0"/>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939CDD42-BDD7-4554-B633-F6201AB90704}"/>
              </a:ext>
            </a:extLst>
          </p:cNvPr>
          <p:cNvGraphicFramePr>
            <a:graphicFrameLocks noGrp="1"/>
          </p:cNvGraphicFramePr>
          <p:nvPr>
            <p:extLst>
              <p:ext uri="{D42A27DB-BD31-4B8C-83A1-F6EECF244321}">
                <p14:modId xmlns:p14="http://schemas.microsoft.com/office/powerpoint/2010/main" val="1849128673"/>
              </p:ext>
            </p:extLst>
          </p:nvPr>
        </p:nvGraphicFramePr>
        <p:xfrm>
          <a:off x="6934615" y="3637350"/>
          <a:ext cx="4345576" cy="2267520"/>
        </p:xfrm>
        <a:graphic>
          <a:graphicData uri="http://schemas.openxmlformats.org/drawingml/2006/table">
            <a:tbl>
              <a:tblPr bandRow="1">
                <a:tableStyleId>{2D5ABB26-0587-4C30-8999-92F81FD0307C}</a:tableStyleId>
              </a:tblPr>
              <a:tblGrid>
                <a:gridCol w="1419481">
                  <a:extLst>
                    <a:ext uri="{9D8B030D-6E8A-4147-A177-3AD203B41FA5}">
                      <a16:colId xmlns:a16="http://schemas.microsoft.com/office/drawing/2014/main" val="1678076792"/>
                    </a:ext>
                  </a:extLst>
                </a:gridCol>
                <a:gridCol w="630426">
                  <a:extLst>
                    <a:ext uri="{9D8B030D-6E8A-4147-A177-3AD203B41FA5}">
                      <a16:colId xmlns:a16="http://schemas.microsoft.com/office/drawing/2014/main" val="2601369493"/>
                    </a:ext>
                  </a:extLst>
                </a:gridCol>
                <a:gridCol w="715215">
                  <a:extLst>
                    <a:ext uri="{9D8B030D-6E8A-4147-A177-3AD203B41FA5}">
                      <a16:colId xmlns:a16="http://schemas.microsoft.com/office/drawing/2014/main" val="2395970223"/>
                    </a:ext>
                  </a:extLst>
                </a:gridCol>
                <a:gridCol w="566211">
                  <a:extLst>
                    <a:ext uri="{9D8B030D-6E8A-4147-A177-3AD203B41FA5}">
                      <a16:colId xmlns:a16="http://schemas.microsoft.com/office/drawing/2014/main" val="3235649811"/>
                    </a:ext>
                  </a:extLst>
                </a:gridCol>
                <a:gridCol w="516544">
                  <a:extLst>
                    <a:ext uri="{9D8B030D-6E8A-4147-A177-3AD203B41FA5}">
                      <a16:colId xmlns:a16="http://schemas.microsoft.com/office/drawing/2014/main" val="1050073455"/>
                    </a:ext>
                  </a:extLst>
                </a:gridCol>
                <a:gridCol w="497699">
                  <a:extLst>
                    <a:ext uri="{9D8B030D-6E8A-4147-A177-3AD203B41FA5}">
                      <a16:colId xmlns:a16="http://schemas.microsoft.com/office/drawing/2014/main" val="3827523272"/>
                    </a:ext>
                  </a:extLst>
                </a:gridCol>
              </a:tblGrid>
              <a:tr h="160286">
                <a:tc>
                  <a:txBody>
                    <a:bodyPr/>
                    <a:lstStyle/>
                    <a:p>
                      <a:pPr algn="ctr" rtl="0" fontAlgn="b"/>
                      <a:r>
                        <a:rPr lang="sv-SE" sz="10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10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10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68301">
                <a:tc>
                  <a:txBody>
                    <a:bodyPr/>
                    <a:lstStyle/>
                    <a:p>
                      <a:pPr algn="ctr" rtl="0" fontAlgn="b"/>
                      <a:r>
                        <a:rPr lang="sv-SE" sz="10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92074">
                <a:tc>
                  <a:txBody>
                    <a:bodyPr/>
                    <a:lstStyle/>
                    <a:p>
                      <a:pPr algn="l" rtl="0" fontAlgn="b"/>
                      <a:r>
                        <a:rPr lang="sv-SE" sz="1000" b="1" i="0" u="none" strike="noStrike" dirty="0">
                          <a:solidFill>
                            <a:srgbClr val="000000"/>
                          </a:solidFill>
                          <a:effectLst/>
                          <a:latin typeface="Futura Std Book" panose="020B0502020204020303" pitchFamily="34" charset="0"/>
                        </a:rPr>
                        <a:t>Stockholmsregionen</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9 022</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-1</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6</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40 401</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2</a:t>
                      </a:r>
                    </a:p>
                  </a:txBody>
                  <a:tcPr marL="9525" marR="9525" marT="9525" marB="0" anchor="b"/>
                </a:tc>
                <a:extLst>
                  <a:ext uri="{0D108BD9-81ED-4DB2-BD59-A6C34878D82A}">
                    <a16:rowId xmlns:a16="http://schemas.microsoft.com/office/drawing/2014/main" val="1544414373"/>
                  </a:ext>
                </a:extLst>
              </a:tr>
              <a:tr h="192074">
                <a:tc>
                  <a:txBody>
                    <a:bodyPr/>
                    <a:lstStyle/>
                    <a:p>
                      <a:pPr algn="l" rtl="0" fontAlgn="b"/>
                      <a:r>
                        <a:rPr lang="sv-SE" sz="1000" b="1" i="0" u="none" strike="noStrike">
                          <a:solidFill>
                            <a:srgbClr val="000000"/>
                          </a:solidFill>
                          <a:effectLst/>
                          <a:latin typeface="Futura Std Book" panose="020B0502020204020303" pitchFamily="34" charset="0"/>
                        </a:rPr>
                        <a:t>Övriga Sverige</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8 318</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-6</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15</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37 714</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1</a:t>
                      </a:r>
                    </a:p>
                  </a:txBody>
                  <a:tcPr marL="9525" marR="9525" marT="9525" marB="0" anchor="b"/>
                </a:tc>
                <a:extLst>
                  <a:ext uri="{0D108BD9-81ED-4DB2-BD59-A6C34878D82A}">
                    <a16:rowId xmlns:a16="http://schemas.microsoft.com/office/drawing/2014/main" val="4178915708"/>
                  </a:ext>
                </a:extLst>
              </a:tr>
              <a:tr h="192074">
                <a:tc>
                  <a:txBody>
                    <a:bodyPr/>
                    <a:lstStyle/>
                    <a:p>
                      <a:pPr algn="l" rtl="0" fontAlgn="b"/>
                      <a:r>
                        <a:rPr lang="sv-SE" sz="1000" b="0" i="0" u="none" strike="noStrike">
                          <a:solidFill>
                            <a:srgbClr val="000000"/>
                          </a:solidFill>
                          <a:effectLst/>
                          <a:latin typeface="Futura Std Book" panose="020B0502020204020303" pitchFamily="34" charset="0"/>
                        </a:rPr>
                        <a:t>Stockholms län</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6 089</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0</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3</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27 067</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3</a:t>
                      </a:r>
                    </a:p>
                  </a:txBody>
                  <a:tcPr marL="9525" marR="9525" marT="9525" marB="0" anchor="b"/>
                </a:tc>
                <a:extLst>
                  <a:ext uri="{0D108BD9-81ED-4DB2-BD59-A6C34878D82A}">
                    <a16:rowId xmlns:a16="http://schemas.microsoft.com/office/drawing/2014/main" val="1554613420"/>
                  </a:ext>
                </a:extLst>
              </a:tr>
              <a:tr h="192074">
                <a:tc>
                  <a:txBody>
                    <a:bodyPr/>
                    <a:lstStyle/>
                    <a:p>
                      <a:pPr algn="l" rtl="0" fontAlgn="b"/>
                      <a:r>
                        <a:rPr lang="sv-SE" sz="1000" b="0" i="0" u="none" strike="noStrike">
                          <a:solidFill>
                            <a:srgbClr val="000000"/>
                          </a:solidFill>
                          <a:effectLst/>
                          <a:latin typeface="Futura Std Book" panose="020B0502020204020303" pitchFamily="34" charset="0"/>
                        </a:rPr>
                        <a:t>Uppsala län</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538</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2</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12</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2 352</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-2</a:t>
                      </a:r>
                    </a:p>
                  </a:txBody>
                  <a:tcPr marL="9525" marR="9525" marT="9525" marB="0" anchor="b"/>
                </a:tc>
                <a:extLst>
                  <a:ext uri="{0D108BD9-81ED-4DB2-BD59-A6C34878D82A}">
                    <a16:rowId xmlns:a16="http://schemas.microsoft.com/office/drawing/2014/main" val="923977588"/>
                  </a:ext>
                </a:extLst>
              </a:tr>
              <a:tr h="192074">
                <a:tc>
                  <a:txBody>
                    <a:bodyPr/>
                    <a:lstStyle/>
                    <a:p>
                      <a:pPr algn="l" rtl="0" fontAlgn="b"/>
                      <a:r>
                        <a:rPr lang="sv-SE" sz="1000" b="0" i="0" u="none" strike="noStrike">
                          <a:solidFill>
                            <a:srgbClr val="000000"/>
                          </a:solidFill>
                          <a:effectLst/>
                          <a:latin typeface="Futura Std Book" panose="020B0502020204020303" pitchFamily="34" charset="0"/>
                        </a:rPr>
                        <a:t>Södermanlands län</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368</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-4</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12</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1 806</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3</a:t>
                      </a:r>
                    </a:p>
                  </a:txBody>
                  <a:tcPr marL="9525" marR="9525" marT="9525" marB="0" anchor="b"/>
                </a:tc>
                <a:extLst>
                  <a:ext uri="{0D108BD9-81ED-4DB2-BD59-A6C34878D82A}">
                    <a16:rowId xmlns:a16="http://schemas.microsoft.com/office/drawing/2014/main" val="2632995549"/>
                  </a:ext>
                </a:extLst>
              </a:tr>
              <a:tr h="192074">
                <a:tc>
                  <a:txBody>
                    <a:bodyPr/>
                    <a:lstStyle/>
                    <a:p>
                      <a:pPr algn="l" rtl="0" fontAlgn="b"/>
                      <a:r>
                        <a:rPr lang="sv-SE" sz="1000" b="0" i="0" u="none" strike="noStrike">
                          <a:solidFill>
                            <a:srgbClr val="000000"/>
                          </a:solidFill>
                          <a:effectLst/>
                          <a:latin typeface="Futura Std Book" panose="020B0502020204020303" pitchFamily="34" charset="0"/>
                        </a:rPr>
                        <a:t>Östergötlands län</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563</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-4</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11</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2 544</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-3</a:t>
                      </a:r>
                    </a:p>
                  </a:txBody>
                  <a:tcPr marL="9525" marR="9525" marT="9525" marB="0" anchor="b"/>
                </a:tc>
                <a:extLst>
                  <a:ext uri="{0D108BD9-81ED-4DB2-BD59-A6C34878D82A}">
                    <a16:rowId xmlns:a16="http://schemas.microsoft.com/office/drawing/2014/main" val="1272737229"/>
                  </a:ext>
                </a:extLst>
              </a:tr>
              <a:tr h="208628">
                <a:tc>
                  <a:txBody>
                    <a:bodyPr/>
                    <a:lstStyle/>
                    <a:p>
                      <a:pPr algn="l" rtl="0" fontAlgn="b"/>
                      <a:r>
                        <a:rPr lang="sv-SE" sz="1000" b="0" i="0" u="none" strike="noStrike">
                          <a:solidFill>
                            <a:srgbClr val="000000"/>
                          </a:solidFill>
                          <a:effectLst/>
                          <a:latin typeface="Futura Std Book" panose="020B0502020204020303" pitchFamily="34" charset="0"/>
                        </a:rPr>
                        <a:t>Örebro län</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396</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3</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2</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1 759</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0</a:t>
                      </a:r>
                    </a:p>
                  </a:txBody>
                  <a:tcPr marL="9525" marR="9525" marT="9525" marB="0" anchor="b"/>
                </a:tc>
                <a:extLst>
                  <a:ext uri="{0D108BD9-81ED-4DB2-BD59-A6C34878D82A}">
                    <a16:rowId xmlns:a16="http://schemas.microsoft.com/office/drawing/2014/main" val="2904050235"/>
                  </a:ext>
                </a:extLst>
              </a:tr>
              <a:tr h="192074">
                <a:tc>
                  <a:txBody>
                    <a:bodyPr/>
                    <a:lstStyle/>
                    <a:p>
                      <a:pPr algn="l" rtl="0" fontAlgn="b"/>
                      <a:r>
                        <a:rPr lang="sv-SE" sz="1000" b="0" i="0" u="none" strike="noStrike" dirty="0">
                          <a:solidFill>
                            <a:srgbClr val="000000"/>
                          </a:solidFill>
                          <a:effectLst/>
                          <a:latin typeface="Futura Std Book" panose="020B0502020204020303" pitchFamily="34" charset="0"/>
                        </a:rPr>
                        <a:t>Västmanlands län</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341</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-11</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10</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1 633</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a:t>
                      </a:r>
                    </a:p>
                  </a:txBody>
                  <a:tcPr marL="9525" marR="9525" marT="9525" marB="0" anchor="b"/>
                </a:tc>
                <a:extLst>
                  <a:ext uri="{0D108BD9-81ED-4DB2-BD59-A6C34878D82A}">
                    <a16:rowId xmlns:a16="http://schemas.microsoft.com/office/drawing/2014/main" val="2274722386"/>
                  </a:ext>
                </a:extLst>
              </a:tr>
              <a:tr h="192074">
                <a:tc>
                  <a:txBody>
                    <a:bodyPr/>
                    <a:lstStyle/>
                    <a:p>
                      <a:pPr algn="l" rtl="0" fontAlgn="b"/>
                      <a:r>
                        <a:rPr lang="sv-SE" sz="1000" b="0" i="0" u="none" strike="noStrike">
                          <a:solidFill>
                            <a:srgbClr val="000000"/>
                          </a:solidFill>
                          <a:effectLst/>
                          <a:latin typeface="Futura Std Book" panose="020B0502020204020303" pitchFamily="34" charset="0"/>
                        </a:rPr>
                        <a:t>Dalarnas län</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399</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-7</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16</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1 677</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a:t>
                      </a:r>
                    </a:p>
                  </a:txBody>
                  <a:tcPr marL="9525" marR="9525" marT="9525" marB="0" anchor="b"/>
                </a:tc>
                <a:extLst>
                  <a:ext uri="{0D108BD9-81ED-4DB2-BD59-A6C34878D82A}">
                    <a16:rowId xmlns:a16="http://schemas.microsoft.com/office/drawing/2014/main" val="2828395267"/>
                  </a:ext>
                </a:extLst>
              </a:tr>
              <a:tr h="192074">
                <a:tc>
                  <a:txBody>
                    <a:bodyPr/>
                    <a:lstStyle/>
                    <a:p>
                      <a:pPr algn="l" rtl="0" fontAlgn="b"/>
                      <a:r>
                        <a:rPr lang="sv-SE" sz="1000" b="0" i="0" u="none" strike="noStrike">
                          <a:solidFill>
                            <a:srgbClr val="000000"/>
                          </a:solidFill>
                          <a:effectLst/>
                          <a:latin typeface="Futura Std Book" panose="020B0502020204020303" pitchFamily="34" charset="0"/>
                        </a:rPr>
                        <a:t>Gävleborgs län</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328</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-3</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15</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1 563</a:t>
                      </a: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a:rPr>
                        <a:t>11</a:t>
                      </a:r>
                    </a:p>
                  </a:txBody>
                  <a:tcPr marL="9525" marR="9525" marT="9525" marB="0" anchor="b"/>
                </a:tc>
                <a:extLst>
                  <a:ext uri="{0D108BD9-81ED-4DB2-BD59-A6C34878D82A}">
                    <a16:rowId xmlns:a16="http://schemas.microsoft.com/office/drawing/2014/main" val="3033885077"/>
                  </a:ext>
                </a:extLst>
              </a:tr>
            </a:tbl>
          </a:graphicData>
        </a:graphic>
      </p:graphicFrame>
      <p:sp>
        <p:nvSpPr>
          <p:cNvPr id="29" name="textruta 28">
            <a:extLst>
              <a:ext uri="{FF2B5EF4-FFF2-40B4-BE49-F238E27FC236}">
                <a16:creationId xmlns:a16="http://schemas.microsoft.com/office/drawing/2014/main" id="{8A0C9E91-2DAF-4976-AAF5-3AEF2CF79889}"/>
              </a:ext>
            </a:extLst>
          </p:cNvPr>
          <p:cNvSpPr txBox="1"/>
          <p:nvPr/>
        </p:nvSpPr>
        <p:spPr>
          <a:xfrm>
            <a:off x="6755212" y="3446110"/>
            <a:ext cx="1257075" cy="276999"/>
          </a:xfrm>
          <a:prstGeom prst="rect">
            <a:avLst/>
          </a:prstGeom>
          <a:noFill/>
        </p:spPr>
        <p:txBody>
          <a:bodyPr wrap="none" rtlCol="0">
            <a:spAutoFit/>
          </a:bodyPr>
          <a:lstStyle/>
          <a:p>
            <a:r>
              <a:rPr lang="sv-SE" sz="1200" b="1">
                <a:latin typeface="+mj-lt"/>
                <a:cs typeface="Arial" panose="020B0604020202020204" pitchFamily="34" charset="0"/>
              </a:rPr>
              <a:t>Nyföretagande</a:t>
            </a:r>
            <a:endParaRPr lang="sv-SE" sz="1200" b="1" dirty="0">
              <a:latin typeface="+mj-lt"/>
              <a:cs typeface="Arial" panose="020B0604020202020204" pitchFamily="34" charset="0"/>
            </a:endParaRPr>
          </a:p>
        </p:txBody>
      </p:sp>
      <p:graphicFrame>
        <p:nvGraphicFramePr>
          <p:cNvPr id="4" name="Diagram 3">
            <a:extLst>
              <a:ext uri="{FF2B5EF4-FFF2-40B4-BE49-F238E27FC236}">
                <a16:creationId xmlns:a16="http://schemas.microsoft.com/office/drawing/2014/main" id="{D5358422-1228-4F14-AF80-CCD0BD5C816B}"/>
              </a:ext>
            </a:extLst>
          </p:cNvPr>
          <p:cNvGraphicFramePr>
            <a:graphicFrameLocks/>
          </p:cNvGraphicFramePr>
          <p:nvPr>
            <p:extLst>
              <p:ext uri="{D42A27DB-BD31-4B8C-83A1-F6EECF244321}">
                <p14:modId xmlns:p14="http://schemas.microsoft.com/office/powerpoint/2010/main" val="654312096"/>
              </p:ext>
            </p:extLst>
          </p:nvPr>
        </p:nvGraphicFramePr>
        <p:xfrm>
          <a:off x="661918" y="1941546"/>
          <a:ext cx="6093288" cy="352684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4"/>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5" y="1711443"/>
            <a:ext cx="4722412" cy="1717557"/>
          </a:xfrm>
        </p:spPr>
        <p:txBody>
          <a:bodyPr/>
          <a:lstStyle/>
          <a:p>
            <a:pPr marL="171450" indent="-171450">
              <a:buFont typeface="Arial" panose="020B0604020202020204" pitchFamily="34" charset="0"/>
              <a:buChar char="•"/>
            </a:pPr>
            <a:r>
              <a:rPr lang="sv-SE" sz="1400" dirty="0"/>
              <a:t>Företagskonkurserna minskade något i Stockholmsregionen under kvartalet.</a:t>
            </a:r>
          </a:p>
          <a:p>
            <a:pPr marL="171450" indent="-171450">
              <a:buFont typeface="Arial" panose="020B0604020202020204" pitchFamily="34" charset="0"/>
              <a:buChar char="•"/>
            </a:pPr>
            <a:r>
              <a:rPr lang="sv-SE" sz="1400" dirty="0"/>
              <a:t>Noterbart ökar konkurserna inom branscherna Trä, Trävaror och Resebyråer, Researrangörer. </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514B3F7E-81B8-47B7-88CC-7D0F6FE429E8}"/>
              </a:ext>
            </a:extLst>
          </p:cNvPr>
          <p:cNvGraphicFramePr>
            <a:graphicFrameLocks noGrp="1"/>
          </p:cNvGraphicFramePr>
          <p:nvPr>
            <p:extLst>
              <p:ext uri="{D42A27DB-BD31-4B8C-83A1-F6EECF244321}">
                <p14:modId xmlns:p14="http://schemas.microsoft.com/office/powerpoint/2010/main" val="2369963777"/>
              </p:ext>
            </p:extLst>
          </p:nvPr>
        </p:nvGraphicFramePr>
        <p:xfrm>
          <a:off x="6856546" y="3598276"/>
          <a:ext cx="4345578" cy="2266855"/>
        </p:xfrm>
        <a:graphic>
          <a:graphicData uri="http://schemas.openxmlformats.org/drawingml/2006/table">
            <a:tbl>
              <a:tblPr bandRow="1">
                <a:tableStyleId>{2D5ABB26-0587-4C30-8999-92F81FD0307C}</a:tableStyleId>
              </a:tblPr>
              <a:tblGrid>
                <a:gridCol w="1419481">
                  <a:extLst>
                    <a:ext uri="{9D8B030D-6E8A-4147-A177-3AD203B41FA5}">
                      <a16:colId xmlns:a16="http://schemas.microsoft.com/office/drawing/2014/main" val="1678076792"/>
                    </a:ext>
                  </a:extLst>
                </a:gridCol>
                <a:gridCol w="630426">
                  <a:extLst>
                    <a:ext uri="{9D8B030D-6E8A-4147-A177-3AD203B41FA5}">
                      <a16:colId xmlns:a16="http://schemas.microsoft.com/office/drawing/2014/main" val="2601369493"/>
                    </a:ext>
                  </a:extLst>
                </a:gridCol>
                <a:gridCol w="715216">
                  <a:extLst>
                    <a:ext uri="{9D8B030D-6E8A-4147-A177-3AD203B41FA5}">
                      <a16:colId xmlns:a16="http://schemas.microsoft.com/office/drawing/2014/main" val="2395970223"/>
                    </a:ext>
                  </a:extLst>
                </a:gridCol>
                <a:gridCol w="566211">
                  <a:extLst>
                    <a:ext uri="{9D8B030D-6E8A-4147-A177-3AD203B41FA5}">
                      <a16:colId xmlns:a16="http://schemas.microsoft.com/office/drawing/2014/main" val="3235649811"/>
                    </a:ext>
                  </a:extLst>
                </a:gridCol>
                <a:gridCol w="516544">
                  <a:extLst>
                    <a:ext uri="{9D8B030D-6E8A-4147-A177-3AD203B41FA5}">
                      <a16:colId xmlns:a16="http://schemas.microsoft.com/office/drawing/2014/main" val="1050073455"/>
                    </a:ext>
                  </a:extLst>
                </a:gridCol>
                <a:gridCol w="497700">
                  <a:extLst>
                    <a:ext uri="{9D8B030D-6E8A-4147-A177-3AD203B41FA5}">
                      <a16:colId xmlns:a16="http://schemas.microsoft.com/office/drawing/2014/main" val="3827523272"/>
                    </a:ext>
                  </a:extLst>
                </a:gridCol>
              </a:tblGrid>
              <a:tr h="161505">
                <a:tc>
                  <a:txBody>
                    <a:bodyPr/>
                    <a:lstStyle/>
                    <a:p>
                      <a:pPr algn="ctr" rtl="0" fontAlgn="b"/>
                      <a:r>
                        <a:rPr lang="sv-SE" sz="10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10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10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69580">
                <a:tc>
                  <a:txBody>
                    <a:bodyPr/>
                    <a:lstStyle/>
                    <a:p>
                      <a:pPr algn="ctr" rtl="0" fontAlgn="b"/>
                      <a:endParaRPr lang="sv-SE" sz="10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93535">
                <a:tc>
                  <a:txBody>
                    <a:bodyPr/>
                    <a:lstStyle/>
                    <a:p>
                      <a:pPr algn="l" rtl="0" fontAlgn="b"/>
                      <a:r>
                        <a:rPr lang="sv-SE" sz="1000" b="1" i="0" u="none" strike="noStrike" dirty="0">
                          <a:solidFill>
                            <a:srgbClr val="000000"/>
                          </a:solidFill>
                          <a:effectLst/>
                          <a:latin typeface="Futura Std Book" panose="020B0502020204020303" pitchFamily="34" charset="0"/>
                        </a:rPr>
                        <a:t>Stockholmsregionen</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994</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-1</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-6</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3 512</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-1</a:t>
                      </a:r>
                    </a:p>
                  </a:txBody>
                  <a:tcPr marL="9525" marR="9525" marT="9525" marB="0" anchor="b"/>
                </a:tc>
                <a:extLst>
                  <a:ext uri="{0D108BD9-81ED-4DB2-BD59-A6C34878D82A}">
                    <a16:rowId xmlns:a16="http://schemas.microsoft.com/office/drawing/2014/main" val="1544414373"/>
                  </a:ext>
                </a:extLst>
              </a:tr>
              <a:tr h="193535">
                <a:tc>
                  <a:txBody>
                    <a:bodyPr/>
                    <a:lstStyle/>
                    <a:p>
                      <a:pPr algn="l" rtl="0" fontAlgn="b"/>
                      <a:r>
                        <a:rPr lang="sv-SE" sz="1000" b="1" i="0" u="none" strike="noStrike" dirty="0">
                          <a:solidFill>
                            <a:srgbClr val="000000"/>
                          </a:solidFill>
                          <a:effectLst/>
                          <a:latin typeface="Futura Std Book" panose="020B0502020204020303" pitchFamily="34" charset="0"/>
                        </a:rPr>
                        <a:t>Övriga Sverige</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788</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-8</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-8</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3 206</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-3</a:t>
                      </a:r>
                    </a:p>
                  </a:txBody>
                  <a:tcPr marL="9525" marR="9525" marT="9525" marB="0" anchor="b"/>
                </a:tc>
                <a:extLst>
                  <a:ext uri="{0D108BD9-81ED-4DB2-BD59-A6C34878D82A}">
                    <a16:rowId xmlns:a16="http://schemas.microsoft.com/office/drawing/2014/main" val="4178915708"/>
                  </a:ext>
                </a:extLst>
              </a:tr>
              <a:tr h="193535">
                <a:tc>
                  <a:txBody>
                    <a:bodyPr/>
                    <a:lstStyle/>
                    <a:p>
                      <a:pPr algn="l" rtl="0" fontAlgn="b"/>
                      <a:r>
                        <a:rPr lang="sv-SE" sz="1000" b="0" i="0" u="none" strike="noStrike">
                          <a:solidFill>
                            <a:srgbClr val="000000"/>
                          </a:solidFill>
                          <a:effectLst/>
                          <a:latin typeface="Futura Std Book" panose="020B0502020204020303" pitchFamily="34" charset="0"/>
                        </a:rPr>
                        <a:t>Stockholms län</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645</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-7</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-11</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2 276</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-4</a:t>
                      </a:r>
                    </a:p>
                  </a:txBody>
                  <a:tcPr marL="9525" marR="9525" marT="9525" marB="0" anchor="b"/>
                </a:tc>
                <a:extLst>
                  <a:ext uri="{0D108BD9-81ED-4DB2-BD59-A6C34878D82A}">
                    <a16:rowId xmlns:a16="http://schemas.microsoft.com/office/drawing/2014/main" val="1554613420"/>
                  </a:ext>
                </a:extLst>
              </a:tr>
              <a:tr h="193535">
                <a:tc>
                  <a:txBody>
                    <a:bodyPr/>
                    <a:lstStyle/>
                    <a:p>
                      <a:pPr algn="l" rtl="0" fontAlgn="b"/>
                      <a:r>
                        <a:rPr lang="sv-SE" sz="1000" b="0" i="0" u="none" strike="noStrike" dirty="0">
                          <a:solidFill>
                            <a:srgbClr val="000000"/>
                          </a:solidFill>
                          <a:effectLst/>
                          <a:latin typeface="Futura Std Book" panose="020B0502020204020303" pitchFamily="34" charset="0"/>
                        </a:rPr>
                        <a:t>Uppsala län</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75</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56</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74</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225</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15</a:t>
                      </a:r>
                    </a:p>
                  </a:txBody>
                  <a:tcPr marL="9525" marR="9525" marT="9525" marB="0" anchor="b"/>
                </a:tc>
                <a:extLst>
                  <a:ext uri="{0D108BD9-81ED-4DB2-BD59-A6C34878D82A}">
                    <a16:rowId xmlns:a16="http://schemas.microsoft.com/office/drawing/2014/main" val="923977588"/>
                  </a:ext>
                </a:extLst>
              </a:tr>
              <a:tr h="193535">
                <a:tc>
                  <a:txBody>
                    <a:bodyPr/>
                    <a:lstStyle/>
                    <a:p>
                      <a:pPr algn="l" rtl="0" fontAlgn="b"/>
                      <a:r>
                        <a:rPr lang="sv-SE" sz="1000" b="0" i="0" u="none" strike="noStrike">
                          <a:solidFill>
                            <a:srgbClr val="000000"/>
                          </a:solidFill>
                          <a:effectLst/>
                          <a:latin typeface="Futura Std Book" panose="020B0502020204020303" pitchFamily="34" charset="0"/>
                        </a:rPr>
                        <a:t>Södermanlands län</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54</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13</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10</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194</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10</a:t>
                      </a:r>
                    </a:p>
                  </a:txBody>
                  <a:tcPr marL="9525" marR="9525" marT="9525" marB="0" anchor="b"/>
                </a:tc>
                <a:extLst>
                  <a:ext uri="{0D108BD9-81ED-4DB2-BD59-A6C34878D82A}">
                    <a16:rowId xmlns:a16="http://schemas.microsoft.com/office/drawing/2014/main" val="2632995549"/>
                  </a:ext>
                </a:extLst>
              </a:tr>
              <a:tr h="193535">
                <a:tc>
                  <a:txBody>
                    <a:bodyPr/>
                    <a:lstStyle/>
                    <a:p>
                      <a:pPr algn="l" rtl="0" fontAlgn="b"/>
                      <a:r>
                        <a:rPr lang="sv-SE" sz="1000" b="0" i="0" u="none" strike="noStrike" dirty="0">
                          <a:solidFill>
                            <a:srgbClr val="000000"/>
                          </a:solidFill>
                          <a:effectLst/>
                          <a:latin typeface="Futura Std Book" panose="020B0502020204020303" pitchFamily="34" charset="0"/>
                        </a:rPr>
                        <a:t>Östergötlands län</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64</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39</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33</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193</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-3</a:t>
                      </a:r>
                    </a:p>
                  </a:txBody>
                  <a:tcPr marL="9525" marR="9525" marT="9525" marB="0" anchor="b"/>
                </a:tc>
                <a:extLst>
                  <a:ext uri="{0D108BD9-81ED-4DB2-BD59-A6C34878D82A}">
                    <a16:rowId xmlns:a16="http://schemas.microsoft.com/office/drawing/2014/main" val="1272737229"/>
                  </a:ext>
                </a:extLst>
              </a:tr>
              <a:tr h="193535">
                <a:tc>
                  <a:txBody>
                    <a:bodyPr/>
                    <a:lstStyle/>
                    <a:p>
                      <a:pPr algn="l" rtl="0" fontAlgn="b"/>
                      <a:r>
                        <a:rPr lang="sv-SE" sz="1000" b="0" i="0" u="none" strike="noStrike" dirty="0">
                          <a:solidFill>
                            <a:srgbClr val="000000"/>
                          </a:solidFill>
                          <a:effectLst/>
                          <a:latin typeface="Futura Std Book" panose="020B0502020204020303" pitchFamily="34" charset="0"/>
                        </a:rPr>
                        <a:t>Örebro län</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47</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27</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4</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172</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20</a:t>
                      </a:r>
                    </a:p>
                  </a:txBody>
                  <a:tcPr marL="9525" marR="9525" marT="9525" marB="0" anchor="b"/>
                </a:tc>
                <a:extLst>
                  <a:ext uri="{0D108BD9-81ED-4DB2-BD59-A6C34878D82A}">
                    <a16:rowId xmlns:a16="http://schemas.microsoft.com/office/drawing/2014/main" val="2904050235"/>
                  </a:ext>
                </a:extLst>
              </a:tr>
              <a:tr h="193535">
                <a:tc>
                  <a:txBody>
                    <a:bodyPr/>
                    <a:lstStyle/>
                    <a:p>
                      <a:pPr algn="l" rtl="0" fontAlgn="b"/>
                      <a:r>
                        <a:rPr lang="sv-SE" sz="1000" b="0" i="0" u="none" strike="noStrike" dirty="0">
                          <a:solidFill>
                            <a:srgbClr val="000000"/>
                          </a:solidFill>
                          <a:effectLst/>
                          <a:latin typeface="Futura Std Book" panose="020B0502020204020303" pitchFamily="34" charset="0"/>
                        </a:rPr>
                        <a:t>Västmanlands län</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40</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-13</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-5</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152</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2</a:t>
                      </a:r>
                    </a:p>
                  </a:txBody>
                  <a:tcPr marL="9525" marR="9525" marT="9525" marB="0" anchor="b"/>
                </a:tc>
                <a:extLst>
                  <a:ext uri="{0D108BD9-81ED-4DB2-BD59-A6C34878D82A}">
                    <a16:rowId xmlns:a16="http://schemas.microsoft.com/office/drawing/2014/main" val="2274722386"/>
                  </a:ext>
                </a:extLst>
              </a:tr>
              <a:tr h="193535">
                <a:tc>
                  <a:txBody>
                    <a:bodyPr/>
                    <a:lstStyle/>
                    <a:p>
                      <a:pPr algn="l" rtl="0" fontAlgn="b"/>
                      <a:r>
                        <a:rPr lang="sv-SE" sz="1000" b="0" i="0" u="none" strike="noStrike" dirty="0">
                          <a:solidFill>
                            <a:srgbClr val="000000"/>
                          </a:solidFill>
                          <a:effectLst/>
                          <a:latin typeface="Futura Std Book" panose="020B0502020204020303" pitchFamily="34" charset="0"/>
                        </a:rPr>
                        <a:t>Dalarnas län</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38</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6</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-16</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136</a:t>
                      </a: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a:rPr>
                        <a:t>-13</a:t>
                      </a:r>
                    </a:p>
                  </a:txBody>
                  <a:tcPr marL="9525" marR="9525" marT="9525" marB="0" anchor="b"/>
                </a:tc>
                <a:extLst>
                  <a:ext uri="{0D108BD9-81ED-4DB2-BD59-A6C34878D82A}">
                    <a16:rowId xmlns:a16="http://schemas.microsoft.com/office/drawing/2014/main" val="2828395267"/>
                  </a:ext>
                </a:extLst>
              </a:tr>
              <a:tr h="193535">
                <a:tc>
                  <a:txBody>
                    <a:bodyPr/>
                    <a:lstStyle/>
                    <a:p>
                      <a:pPr algn="l" rtl="0" fontAlgn="b"/>
                      <a:r>
                        <a:rPr lang="sv-SE" sz="1000" b="0" i="0" u="none" strike="noStrike" dirty="0">
                          <a:solidFill>
                            <a:srgbClr val="000000"/>
                          </a:solidFill>
                          <a:effectLst/>
                          <a:latin typeface="Futura Std Book" panose="020B0502020204020303" pitchFamily="34" charset="0"/>
                        </a:rPr>
                        <a:t>Gävleborgs län</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31</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-33</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-50</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164</a:t>
                      </a: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a:rPr>
                        <a:t>6</a:t>
                      </a:r>
                    </a:p>
                  </a:txBody>
                  <a:tcPr marL="9525" marR="9525" marT="9525" marB="0" anchor="b"/>
                </a:tc>
                <a:extLst>
                  <a:ext uri="{0D108BD9-81ED-4DB2-BD59-A6C34878D82A}">
                    <a16:rowId xmlns:a16="http://schemas.microsoft.com/office/drawing/2014/main" val="3033885077"/>
                  </a:ext>
                </a:extLst>
              </a:tr>
            </a:tbl>
          </a:graphicData>
        </a:graphic>
      </p:graphicFrame>
      <p:sp>
        <p:nvSpPr>
          <p:cNvPr id="29" name="textruta 28">
            <a:extLst>
              <a:ext uri="{FF2B5EF4-FFF2-40B4-BE49-F238E27FC236}">
                <a16:creationId xmlns:a16="http://schemas.microsoft.com/office/drawing/2014/main" id="{3BE44604-3DF2-4944-A002-6657ABB9829B}"/>
              </a:ext>
            </a:extLst>
          </p:cNvPr>
          <p:cNvSpPr txBox="1"/>
          <p:nvPr/>
        </p:nvSpPr>
        <p:spPr>
          <a:xfrm>
            <a:off x="6744445" y="3429000"/>
            <a:ext cx="1460656" cy="276999"/>
          </a:xfrm>
          <a:prstGeom prst="rect">
            <a:avLst/>
          </a:prstGeom>
          <a:noFill/>
        </p:spPr>
        <p:txBody>
          <a:bodyPr wrap="none" rtlCol="0">
            <a:spAutoFit/>
          </a:bodyPr>
          <a:lstStyle/>
          <a:p>
            <a:r>
              <a:rPr lang="sv-SE" sz="1200" b="1">
                <a:latin typeface="+mj-lt"/>
                <a:cs typeface="Arial" panose="020B0604020202020204" pitchFamily="34" charset="0"/>
              </a:rPr>
              <a:t>Företagskonkurser</a:t>
            </a:r>
            <a:endParaRPr lang="sv-SE" sz="1200" b="1" dirty="0">
              <a:latin typeface="+mj-lt"/>
              <a:cs typeface="Arial" panose="020B0604020202020204" pitchFamily="34" charset="0"/>
            </a:endParaRPr>
          </a:p>
        </p:txBody>
      </p:sp>
      <p:graphicFrame>
        <p:nvGraphicFramePr>
          <p:cNvPr id="3" name="Diagram 2">
            <a:extLst>
              <a:ext uri="{FF2B5EF4-FFF2-40B4-BE49-F238E27FC236}">
                <a16:creationId xmlns:a16="http://schemas.microsoft.com/office/drawing/2014/main" id="{33B6A8CB-61CE-46A5-8219-1A4D7E07480F}"/>
              </a:ext>
            </a:extLst>
          </p:cNvPr>
          <p:cNvGraphicFramePr>
            <a:graphicFrameLocks/>
          </p:cNvGraphicFramePr>
          <p:nvPr>
            <p:extLst>
              <p:ext uri="{D42A27DB-BD31-4B8C-83A1-F6EECF244321}">
                <p14:modId xmlns:p14="http://schemas.microsoft.com/office/powerpoint/2010/main" val="1398352849"/>
              </p:ext>
            </p:extLst>
          </p:nvPr>
        </p:nvGraphicFramePr>
        <p:xfrm>
          <a:off x="671489" y="1899424"/>
          <a:ext cx="5991862" cy="3965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2039" y="1261580"/>
            <a:ext cx="4722411" cy="2179010"/>
          </a:xfrm>
        </p:spPr>
        <p:txBody>
          <a:bodyPr/>
          <a:lstStyle/>
          <a:p>
            <a:pPr marL="171450" indent="-171450">
              <a:buFont typeface="Arial" panose="020B0604020202020204" pitchFamily="34" charset="0"/>
              <a:buChar char="•"/>
            </a:pPr>
            <a:r>
              <a:rPr lang="sv-SE" sz="1400" dirty="0"/>
              <a:t>Sysselsättningen ökade under det andra kvartalet.</a:t>
            </a:r>
          </a:p>
          <a:p>
            <a:pPr marL="171450" indent="-171450">
              <a:buFont typeface="Arial" panose="020B0604020202020204" pitchFamily="34" charset="0"/>
              <a:buChar char="•"/>
            </a:pPr>
            <a:r>
              <a:rPr lang="sv-SE" sz="1400" dirty="0"/>
              <a:t>Under andra kvartalet var sysselsättningstillväxten starkast inom Hotell och restaurang.</a:t>
            </a:r>
          </a:p>
          <a:p>
            <a:pPr marL="171450" indent="-171450">
              <a:buFont typeface="Arial" panose="020B0604020202020204" pitchFamily="34" charset="0"/>
              <a:buChar char="•"/>
            </a:pPr>
            <a:r>
              <a:rPr lang="sv-SE" sz="1400" dirty="0"/>
              <a:t>Sysselsättningen minskade mest inom Transport samt Byggverksamhet.</a:t>
            </a:r>
            <a:endParaRPr lang="sv-SE" sz="1100" dirty="0"/>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2012 kv2</a:t>
            </a:r>
            <a:endParaRPr lang="sv-SE" sz="1400" dirty="0"/>
          </a:p>
        </p:txBody>
      </p:sp>
      <p:graphicFrame>
        <p:nvGraphicFramePr>
          <p:cNvPr id="17" name="Tabell 16">
            <a:extLst>
              <a:ext uri="{FF2B5EF4-FFF2-40B4-BE49-F238E27FC236}">
                <a16:creationId xmlns:a16="http://schemas.microsoft.com/office/drawing/2014/main" id="{61816007-B286-4781-ACB6-F2CC06E93D3C}"/>
              </a:ext>
            </a:extLst>
          </p:cNvPr>
          <p:cNvGraphicFramePr>
            <a:graphicFrameLocks noGrp="1"/>
          </p:cNvGraphicFramePr>
          <p:nvPr>
            <p:extLst>
              <p:ext uri="{D42A27DB-BD31-4B8C-83A1-F6EECF244321}">
                <p14:modId xmlns:p14="http://schemas.microsoft.com/office/powerpoint/2010/main" val="3379017150"/>
              </p:ext>
            </p:extLst>
          </p:nvPr>
        </p:nvGraphicFramePr>
        <p:xfrm>
          <a:off x="6955586" y="3606991"/>
          <a:ext cx="4406537" cy="2266429"/>
        </p:xfrm>
        <a:graphic>
          <a:graphicData uri="http://schemas.openxmlformats.org/drawingml/2006/table">
            <a:tbl>
              <a:tblPr bandRow="1">
                <a:tableStyleId>{2D5ABB26-0587-4C30-8999-92F81FD0307C}</a:tableStyleId>
              </a:tblPr>
              <a:tblGrid>
                <a:gridCol w="1625569">
                  <a:extLst>
                    <a:ext uri="{9D8B030D-6E8A-4147-A177-3AD203B41FA5}">
                      <a16:colId xmlns:a16="http://schemas.microsoft.com/office/drawing/2014/main" val="1678076792"/>
                    </a:ext>
                  </a:extLst>
                </a:gridCol>
                <a:gridCol w="721956">
                  <a:extLst>
                    <a:ext uri="{9D8B030D-6E8A-4147-A177-3AD203B41FA5}">
                      <a16:colId xmlns:a16="http://schemas.microsoft.com/office/drawing/2014/main" val="2601369493"/>
                    </a:ext>
                  </a:extLst>
                </a:gridCol>
                <a:gridCol w="819055">
                  <a:extLst>
                    <a:ext uri="{9D8B030D-6E8A-4147-A177-3AD203B41FA5}">
                      <a16:colId xmlns:a16="http://schemas.microsoft.com/office/drawing/2014/main" val="2395970223"/>
                    </a:ext>
                  </a:extLst>
                </a:gridCol>
                <a:gridCol w="648417">
                  <a:extLst>
                    <a:ext uri="{9D8B030D-6E8A-4147-A177-3AD203B41FA5}">
                      <a16:colId xmlns:a16="http://schemas.microsoft.com/office/drawing/2014/main" val="3235649811"/>
                    </a:ext>
                  </a:extLst>
                </a:gridCol>
                <a:gridCol w="591540">
                  <a:extLst>
                    <a:ext uri="{9D8B030D-6E8A-4147-A177-3AD203B41FA5}">
                      <a16:colId xmlns:a16="http://schemas.microsoft.com/office/drawing/2014/main" val="1050073455"/>
                    </a:ext>
                  </a:extLst>
                </a:gridCol>
              </a:tblGrid>
              <a:tr h="167935">
                <a:tc>
                  <a:txBody>
                    <a:bodyPr/>
                    <a:lstStyle/>
                    <a:p>
                      <a:pPr algn="ctr" rtl="0" fontAlgn="b"/>
                      <a:r>
                        <a:rPr lang="sv-SE" sz="10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pitchFamily="34" charset="0"/>
                        </a:rPr>
                        <a:t>Förändring</a:t>
                      </a:r>
                    </a:p>
                  </a:txBody>
                  <a:tcPr marL="9525" marR="9525" marT="9525" marB="0" anchor="b"/>
                </a:tc>
                <a:tc gridSpan="2">
                  <a:txBody>
                    <a:bodyPr/>
                    <a:lstStyle/>
                    <a:p>
                      <a:pPr algn="ctr" rtl="0" fontAlgn="b"/>
                      <a:r>
                        <a:rPr lang="sv-SE" sz="1000" b="0" i="0" u="none" strike="noStrike">
                          <a:solidFill>
                            <a:srgbClr val="000000"/>
                          </a:solidFill>
                          <a:effectLst/>
                          <a:latin typeface="Futura Std Book" panose="020B0502020204020303" pitchFamily="34" charset="0"/>
                        </a:rPr>
                        <a:t>Förändring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167935">
                <a:tc>
                  <a:txBody>
                    <a:bodyPr/>
                    <a:lstStyle/>
                    <a:p>
                      <a:pPr algn="ctr" rtl="0" fontAlgn="b"/>
                      <a:endParaRPr lang="sv-SE" sz="10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191655">
                <a:tc>
                  <a:txBody>
                    <a:bodyPr/>
                    <a:lstStyle/>
                    <a:p>
                      <a:pPr algn="l" rtl="0" fontAlgn="b"/>
                      <a:r>
                        <a:rPr lang="sv-SE" sz="1000" b="1" i="0" u="none" strike="noStrike" dirty="0">
                          <a:solidFill>
                            <a:srgbClr val="000000"/>
                          </a:solidFill>
                          <a:effectLst/>
                          <a:latin typeface="Futura Std Book" panose="020B0502020204020303" pitchFamily="34" charset="0"/>
                        </a:rPr>
                        <a:t>Stockholmsregionen</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2 414 000</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67 800</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2,9</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4,9</a:t>
                      </a:r>
                    </a:p>
                  </a:txBody>
                  <a:tcPr marL="9525" marR="9525" marT="9525" marB="0" anchor="b"/>
                </a:tc>
                <a:extLst>
                  <a:ext uri="{0D108BD9-81ED-4DB2-BD59-A6C34878D82A}">
                    <a16:rowId xmlns:a16="http://schemas.microsoft.com/office/drawing/2014/main" val="1544414373"/>
                  </a:ext>
                </a:extLst>
              </a:tr>
              <a:tr h="191655">
                <a:tc>
                  <a:txBody>
                    <a:bodyPr/>
                    <a:lstStyle/>
                    <a:p>
                      <a:pPr algn="l" rtl="0" fontAlgn="b"/>
                      <a:r>
                        <a:rPr lang="sv-SE" sz="1000" b="1" i="0" u="none" strike="noStrike" dirty="0">
                          <a:solidFill>
                            <a:srgbClr val="000000"/>
                          </a:solidFill>
                          <a:effectLst/>
                          <a:latin typeface="Futura Std Book" panose="020B0502020204020303" pitchFamily="34" charset="0"/>
                        </a:rPr>
                        <a:t>Övriga Sverige</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2 814 300</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86 100</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3,2</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3,0</a:t>
                      </a:r>
                    </a:p>
                  </a:txBody>
                  <a:tcPr marL="9525" marR="9525" marT="9525" marB="0" anchor="b"/>
                </a:tc>
                <a:extLst>
                  <a:ext uri="{0D108BD9-81ED-4DB2-BD59-A6C34878D82A}">
                    <a16:rowId xmlns:a16="http://schemas.microsoft.com/office/drawing/2014/main" val="4178915708"/>
                  </a:ext>
                </a:extLst>
              </a:tr>
              <a:tr h="191655">
                <a:tc>
                  <a:txBody>
                    <a:bodyPr/>
                    <a:lstStyle/>
                    <a:p>
                      <a:pPr algn="l" rtl="0" fontAlgn="b"/>
                      <a:r>
                        <a:rPr lang="sv-SE" sz="1000" b="0" i="0" u="none" strike="noStrike" dirty="0">
                          <a:solidFill>
                            <a:srgbClr val="000000"/>
                          </a:solidFill>
                          <a:effectLst/>
                          <a:latin typeface="Futura Std Book" panose="020B0502020204020303" pitchFamily="34" charset="0"/>
                        </a:rPr>
                        <a:t>Stockholms län</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1 326 400</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53 700</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4,2</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7,7</a:t>
                      </a:r>
                    </a:p>
                  </a:txBody>
                  <a:tcPr marL="9525" marR="9525" marT="9525" marB="0" anchor="b"/>
                </a:tc>
                <a:extLst>
                  <a:ext uri="{0D108BD9-81ED-4DB2-BD59-A6C34878D82A}">
                    <a16:rowId xmlns:a16="http://schemas.microsoft.com/office/drawing/2014/main" val="1554613420"/>
                  </a:ext>
                </a:extLst>
              </a:tr>
              <a:tr h="191655">
                <a:tc>
                  <a:txBody>
                    <a:bodyPr/>
                    <a:lstStyle/>
                    <a:p>
                      <a:pPr algn="l" rtl="0" fontAlgn="b"/>
                      <a:r>
                        <a:rPr lang="sv-SE" sz="1000" b="0" i="0" u="none" strike="noStrike" dirty="0">
                          <a:solidFill>
                            <a:srgbClr val="000000"/>
                          </a:solidFill>
                          <a:effectLst/>
                          <a:latin typeface="Futura Std Book" panose="020B0502020204020303" pitchFamily="34" charset="0"/>
                        </a:rPr>
                        <a:t>Uppsala län</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198 700</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11 700</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6,3</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6,8</a:t>
                      </a:r>
                    </a:p>
                  </a:txBody>
                  <a:tcPr marL="9525" marR="9525" marT="9525" marB="0" anchor="b"/>
                </a:tc>
                <a:extLst>
                  <a:ext uri="{0D108BD9-81ED-4DB2-BD59-A6C34878D82A}">
                    <a16:rowId xmlns:a16="http://schemas.microsoft.com/office/drawing/2014/main" val="3181428885"/>
                  </a:ext>
                </a:extLst>
              </a:tr>
              <a:tr h="191655">
                <a:tc>
                  <a:txBody>
                    <a:bodyPr/>
                    <a:lstStyle/>
                    <a:p>
                      <a:pPr algn="l" rtl="0" fontAlgn="b"/>
                      <a:r>
                        <a:rPr lang="sv-SE" sz="1000" b="0" i="0" u="none" strike="noStrike">
                          <a:solidFill>
                            <a:srgbClr val="000000"/>
                          </a:solidFill>
                          <a:effectLst/>
                          <a:latin typeface="Futura Std Book" panose="020B0502020204020303" pitchFamily="34" charset="0"/>
                        </a:rPr>
                        <a:t>Södermanlands län</a:t>
                      </a: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a:rPr>
                        <a:t>130 800</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-6 800</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-4,9</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-2,8</a:t>
                      </a:r>
                    </a:p>
                  </a:txBody>
                  <a:tcPr marL="9525" marR="9525" marT="9525" marB="0" anchor="b"/>
                </a:tc>
                <a:extLst>
                  <a:ext uri="{0D108BD9-81ED-4DB2-BD59-A6C34878D82A}">
                    <a16:rowId xmlns:a16="http://schemas.microsoft.com/office/drawing/2014/main" val="1932110646"/>
                  </a:ext>
                </a:extLst>
              </a:tr>
              <a:tr h="191655">
                <a:tc>
                  <a:txBody>
                    <a:bodyPr/>
                    <a:lstStyle/>
                    <a:p>
                      <a:pPr algn="l" rtl="0" fontAlgn="b"/>
                      <a:r>
                        <a:rPr lang="sv-SE" sz="1000" b="0" i="0" u="none" strike="noStrike">
                          <a:solidFill>
                            <a:srgbClr val="000000"/>
                          </a:solidFill>
                          <a:effectLst/>
                          <a:latin typeface="Futura Std Book" panose="020B0502020204020303" pitchFamily="34" charset="0"/>
                        </a:rPr>
                        <a:t>Östergötlands län</a:t>
                      </a: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a:rPr>
                        <a:t>222 200</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-4 500</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-2,0</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3,3</a:t>
                      </a:r>
                    </a:p>
                  </a:txBody>
                  <a:tcPr marL="9525" marR="9525" marT="9525" marB="0" anchor="b"/>
                </a:tc>
                <a:extLst>
                  <a:ext uri="{0D108BD9-81ED-4DB2-BD59-A6C34878D82A}">
                    <a16:rowId xmlns:a16="http://schemas.microsoft.com/office/drawing/2014/main" val="480846545"/>
                  </a:ext>
                </a:extLst>
              </a:tr>
              <a:tr h="205664">
                <a:tc>
                  <a:txBody>
                    <a:bodyPr/>
                    <a:lstStyle/>
                    <a:p>
                      <a:pPr algn="l" rtl="0" fontAlgn="b"/>
                      <a:r>
                        <a:rPr lang="sv-SE" sz="1000" b="0" i="0" u="none" strike="noStrike">
                          <a:solidFill>
                            <a:srgbClr val="000000"/>
                          </a:solidFill>
                          <a:effectLst/>
                          <a:latin typeface="Futura Std Book" panose="020B0502020204020303" pitchFamily="34" charset="0"/>
                        </a:rPr>
                        <a:t>Örebro län</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144 400</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-2 800</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-1,9</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1,8</a:t>
                      </a:r>
                    </a:p>
                  </a:txBody>
                  <a:tcPr marL="9525" marR="9525" marT="9525" marB="0" anchor="b"/>
                </a:tc>
                <a:extLst>
                  <a:ext uri="{0D108BD9-81ED-4DB2-BD59-A6C34878D82A}">
                    <a16:rowId xmlns:a16="http://schemas.microsoft.com/office/drawing/2014/main" val="537178757"/>
                  </a:ext>
                </a:extLst>
              </a:tr>
              <a:tr h="191655">
                <a:tc>
                  <a:txBody>
                    <a:bodyPr/>
                    <a:lstStyle/>
                    <a:p>
                      <a:pPr algn="l" rtl="0" fontAlgn="b"/>
                      <a:r>
                        <a:rPr lang="sv-SE" sz="1000" b="0" i="0" u="none" strike="noStrike">
                          <a:solidFill>
                            <a:srgbClr val="000000"/>
                          </a:solidFill>
                          <a:effectLst/>
                          <a:latin typeface="Futura Std Book" panose="020B0502020204020303" pitchFamily="34" charset="0"/>
                        </a:rPr>
                        <a:t>Västmanlands län</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125 300</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-1 100</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-0,9</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0,8</a:t>
                      </a:r>
                    </a:p>
                  </a:txBody>
                  <a:tcPr marL="9525" marR="9525" marT="9525" marB="0" anchor="b"/>
                </a:tc>
                <a:extLst>
                  <a:ext uri="{0D108BD9-81ED-4DB2-BD59-A6C34878D82A}">
                    <a16:rowId xmlns:a16="http://schemas.microsoft.com/office/drawing/2014/main" val="878848246"/>
                  </a:ext>
                </a:extLst>
              </a:tr>
              <a:tr h="191655">
                <a:tc>
                  <a:txBody>
                    <a:bodyPr/>
                    <a:lstStyle/>
                    <a:p>
                      <a:pPr algn="l" rtl="0" fontAlgn="b"/>
                      <a:r>
                        <a:rPr lang="sv-SE" sz="1000" b="0" i="0" u="none" strike="noStrike">
                          <a:solidFill>
                            <a:srgbClr val="000000"/>
                          </a:solidFill>
                          <a:effectLst/>
                          <a:latin typeface="Futura Std Book" panose="020B0502020204020303" pitchFamily="34" charset="0"/>
                        </a:rPr>
                        <a:t>Dalarnas län</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132 600</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3 200</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2,5</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-0,6</a:t>
                      </a:r>
                    </a:p>
                  </a:txBody>
                  <a:tcPr marL="9525" marR="9525" marT="9525" marB="0" anchor="b"/>
                </a:tc>
                <a:extLst>
                  <a:ext uri="{0D108BD9-81ED-4DB2-BD59-A6C34878D82A}">
                    <a16:rowId xmlns:a16="http://schemas.microsoft.com/office/drawing/2014/main" val="3744487247"/>
                  </a:ext>
                </a:extLst>
              </a:tr>
              <a:tr h="191655">
                <a:tc>
                  <a:txBody>
                    <a:bodyPr/>
                    <a:lstStyle/>
                    <a:p>
                      <a:pPr algn="l" rtl="0" fontAlgn="b"/>
                      <a:r>
                        <a:rPr lang="sv-SE" sz="1000" b="0" i="0" u="none" strike="noStrike" dirty="0">
                          <a:solidFill>
                            <a:srgbClr val="000000"/>
                          </a:solidFill>
                          <a:effectLst/>
                          <a:latin typeface="Futura Std Book" panose="020B0502020204020303" pitchFamily="34" charset="0"/>
                        </a:rPr>
                        <a:t>Gävleborgs län</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133 600</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14 400</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12,1</a:t>
                      </a: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a:rPr>
                        <a:t>-0,1</a:t>
                      </a:r>
                    </a:p>
                  </a:txBody>
                  <a:tcPr marL="9525" marR="9525" marT="9525" marB="0" anchor="b"/>
                </a:tc>
                <a:extLst>
                  <a:ext uri="{0D108BD9-81ED-4DB2-BD59-A6C34878D82A}">
                    <a16:rowId xmlns:a16="http://schemas.microsoft.com/office/drawing/2014/main" val="547625832"/>
                  </a:ext>
                </a:extLst>
              </a:tr>
            </a:tbl>
          </a:graphicData>
        </a:graphic>
      </p:graphicFrame>
      <p:sp>
        <p:nvSpPr>
          <p:cNvPr id="26" name="textruta 25">
            <a:extLst>
              <a:ext uri="{FF2B5EF4-FFF2-40B4-BE49-F238E27FC236}">
                <a16:creationId xmlns:a16="http://schemas.microsoft.com/office/drawing/2014/main" id="{515986CB-690A-469B-964F-75EEEDF509D5}"/>
              </a:ext>
            </a:extLst>
          </p:cNvPr>
          <p:cNvSpPr txBox="1"/>
          <p:nvPr/>
        </p:nvSpPr>
        <p:spPr>
          <a:xfrm>
            <a:off x="6755211" y="3429000"/>
            <a:ext cx="1157689" cy="276999"/>
          </a:xfrm>
          <a:prstGeom prst="rect">
            <a:avLst/>
          </a:prstGeom>
          <a:noFill/>
        </p:spPr>
        <p:txBody>
          <a:bodyPr wrap="none" rtlCol="0">
            <a:spAutoFit/>
          </a:bodyPr>
          <a:lstStyle/>
          <a:p>
            <a:r>
              <a:rPr lang="sv-SE" sz="1200" b="1">
                <a:latin typeface="+mj-lt"/>
                <a:cs typeface="Arial" panose="020B0604020202020204" pitchFamily="34" charset="0"/>
              </a:rPr>
              <a:t>Sysselsättning</a:t>
            </a:r>
            <a:endParaRPr lang="sv-SE" sz="1200" b="1" dirty="0">
              <a:latin typeface="+mj-lt"/>
              <a:cs typeface="Arial" panose="020B0604020202020204" pitchFamily="34" charset="0"/>
            </a:endParaRPr>
          </a:p>
        </p:txBody>
      </p:sp>
      <p:graphicFrame>
        <p:nvGraphicFramePr>
          <p:cNvPr id="3" name="Diagram 2">
            <a:extLst>
              <a:ext uri="{FF2B5EF4-FFF2-40B4-BE49-F238E27FC236}">
                <a16:creationId xmlns:a16="http://schemas.microsoft.com/office/drawing/2014/main" id="{59D0BCF6-4ED9-4F72-AD6B-D0A5BBA7E0D3}"/>
              </a:ext>
            </a:extLst>
          </p:cNvPr>
          <p:cNvGraphicFramePr>
            <a:graphicFrameLocks/>
          </p:cNvGraphicFramePr>
          <p:nvPr>
            <p:extLst>
              <p:ext uri="{D42A27DB-BD31-4B8C-83A1-F6EECF244321}">
                <p14:modId xmlns:p14="http://schemas.microsoft.com/office/powerpoint/2010/main" val="3988059998"/>
              </p:ext>
            </p:extLst>
          </p:nvPr>
        </p:nvGraphicFramePr>
        <p:xfrm>
          <a:off x="714374" y="1946990"/>
          <a:ext cx="6040841" cy="38099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679567838"/>
              </p:ext>
            </p:extLst>
          </p:nvPr>
        </p:nvGraphicFramePr>
        <p:xfrm>
          <a:off x="741371" y="868080"/>
          <a:ext cx="10228521" cy="4801800"/>
        </p:xfrm>
        <a:graphic>
          <a:graphicData uri="http://schemas.openxmlformats.org/drawingml/2006/table">
            <a:tbl>
              <a:tblPr firstRow="1" bandRow="1">
                <a:tableStyleId>{5C22544A-7EE6-4342-B048-85BDC9FD1C3A}</a:tableStyleId>
              </a:tblPr>
              <a:tblGrid>
                <a:gridCol w="2592260">
                  <a:extLst>
                    <a:ext uri="{9D8B030D-6E8A-4147-A177-3AD203B41FA5}">
                      <a16:colId xmlns:a16="http://schemas.microsoft.com/office/drawing/2014/main" val="452260278"/>
                    </a:ext>
                  </a:extLst>
                </a:gridCol>
                <a:gridCol w="2067159">
                  <a:extLst>
                    <a:ext uri="{9D8B030D-6E8A-4147-A177-3AD203B41FA5}">
                      <a16:colId xmlns:a16="http://schemas.microsoft.com/office/drawing/2014/main" val="1889858293"/>
                    </a:ext>
                  </a:extLst>
                </a:gridCol>
                <a:gridCol w="2029918">
                  <a:extLst>
                    <a:ext uri="{9D8B030D-6E8A-4147-A177-3AD203B41FA5}">
                      <a16:colId xmlns:a16="http://schemas.microsoft.com/office/drawing/2014/main" val="1671515360"/>
                    </a:ext>
                  </a:extLst>
                </a:gridCol>
                <a:gridCol w="1768359">
                  <a:extLst>
                    <a:ext uri="{9D8B030D-6E8A-4147-A177-3AD203B41FA5}">
                      <a16:colId xmlns:a16="http://schemas.microsoft.com/office/drawing/2014/main" val="2818758293"/>
                    </a:ext>
                  </a:extLst>
                </a:gridCol>
                <a:gridCol w="1770825">
                  <a:extLst>
                    <a:ext uri="{9D8B030D-6E8A-4147-A177-3AD203B41FA5}">
                      <a16:colId xmlns:a16="http://schemas.microsoft.com/office/drawing/2014/main" val="1452816917"/>
                    </a:ext>
                  </a:extLst>
                </a:gridCol>
              </a:tblGrid>
              <a:tr h="263490">
                <a:tc>
                  <a:txBody>
                    <a:bodyPr/>
                    <a:lstStyle/>
                    <a:p>
                      <a:pPr algn="ctr"/>
                      <a:endParaRPr lang="sv-SE" sz="105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50" b="1" dirty="0">
                          <a:solidFill>
                            <a:schemeClr val="bg1"/>
                          </a:solidFill>
                        </a:rPr>
                        <a:t>Antal                                            Förändring (antal)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5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263490">
                <a:tc>
                  <a:txBody>
                    <a:bodyPr/>
                    <a:lstStyle/>
                    <a:p>
                      <a:pPr algn="l" rtl="0" fontAlgn="ctr"/>
                      <a:r>
                        <a:rPr lang="sv-SE" sz="1050" b="1" i="0" u="none" strike="noStrike" dirty="0">
                          <a:solidFill>
                            <a:srgbClr val="FFFFFF"/>
                          </a:solidFill>
                          <a:effectLst/>
                          <a:latin typeface="Futura Std Book" panose="020B0502020204020303" pitchFamily="34" charset="0"/>
                        </a:rPr>
                        <a:t>Stockholmsregionen</a:t>
                      </a:r>
                    </a:p>
                  </a:txBody>
                  <a:tcPr marL="144000" marR="4572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50" b="0" i="0" u="none" strike="noStrike" dirty="0">
                          <a:solidFill>
                            <a:srgbClr val="FFFFFF"/>
                          </a:solidFill>
                          <a:effectLst/>
                          <a:latin typeface="Futura Std Book" panose="020B0502020204020303" pitchFamily="34" charset="0"/>
                        </a:rPr>
                        <a:t>2022 kv2</a:t>
                      </a:r>
                    </a:p>
                  </a:txBody>
                  <a:tcPr marL="45720" marR="4572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50" b="0" i="0" u="none" strike="noStrike" dirty="0">
                          <a:solidFill>
                            <a:srgbClr val="FFFFFF"/>
                          </a:solidFill>
                          <a:effectLst/>
                          <a:latin typeface="Futura Std Book" panose="020B0502020204020303" pitchFamily="34" charset="0"/>
                        </a:rPr>
                        <a:t>-1 år</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50" b="0" i="0" u="none" strike="noStrike" dirty="0">
                          <a:solidFill>
                            <a:srgbClr val="FFFFFF"/>
                          </a:solidFill>
                          <a:effectLst/>
                          <a:latin typeface="Futura Std Book" panose="020B0502020204020303" pitchFamily="34" charset="0"/>
                        </a:rPr>
                        <a:t>-  1 år</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50" b="0" i="0" u="none" strike="noStrike">
                          <a:solidFill>
                            <a:srgbClr val="FFFFFF"/>
                          </a:solidFill>
                          <a:effectLst/>
                          <a:latin typeface="Futura Std Book" panose="020B0502020204020303" pitchFamily="34" charset="0"/>
                        </a:rPr>
                        <a:t>-5 år</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30554">
                <a:tc>
                  <a:txBody>
                    <a:bodyPr/>
                    <a:lstStyle/>
                    <a:p>
                      <a:pPr algn="l" rtl="0" fontAlgn="t"/>
                      <a:r>
                        <a:rPr lang="sv-SE" sz="1050" b="0" i="0" u="none" strike="noStrike" dirty="0">
                          <a:solidFill>
                            <a:srgbClr val="000000"/>
                          </a:solidFill>
                          <a:effectLst/>
                          <a:latin typeface="Futura Std Book" panose="020B0502020204020303" pitchFamily="34" charset="0"/>
                        </a:rPr>
                        <a:t>Jordbruk, skogsbruk och fiske</a:t>
                      </a:r>
                    </a:p>
                  </a:txBody>
                  <a:tcPr marL="144000" marR="45720">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050" b="0" i="0" u="none" strike="noStrike">
                          <a:solidFill>
                            <a:srgbClr val="000000"/>
                          </a:solidFill>
                          <a:effectLst/>
                          <a:latin typeface="Futura Std Book" panose="020B0502020204020303"/>
                        </a:rPr>
                        <a:t>6 900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050" b="0" i="0" u="none" strike="noStrike">
                          <a:solidFill>
                            <a:srgbClr val="000000"/>
                          </a:solidFill>
                          <a:effectLst/>
                          <a:latin typeface="Futura Std Book" panose="020B0502020204020303"/>
                        </a:rPr>
                        <a:t>6 900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err="1">
                          <a:ln>
                            <a:noFill/>
                          </a:ln>
                          <a:solidFill>
                            <a:srgbClr val="000000"/>
                          </a:solidFill>
                          <a:effectLst/>
                          <a:uLnTx/>
                          <a:uFillTx/>
                          <a:latin typeface="+mn-lt"/>
                          <a:ea typeface="+mn-ea"/>
                          <a:cs typeface="+mn-cs"/>
                        </a:rPr>
                        <a:t>i.u</a:t>
                      </a:r>
                      <a:r>
                        <a:rPr kumimoji="0" lang="sv-SE" sz="1050" b="0"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050" b="0" i="0" u="none" strike="noStrike">
                          <a:solidFill>
                            <a:srgbClr val="000000"/>
                          </a:solidFill>
                          <a:effectLst/>
                          <a:latin typeface="Futura Std Book" panose="020B0502020204020303"/>
                        </a:rPr>
                        <a:t>-61,2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33407">
                <a:tc>
                  <a:txBody>
                    <a:bodyPr/>
                    <a:lstStyle/>
                    <a:p>
                      <a:pPr algn="l" rtl="0" fontAlgn="ctr"/>
                      <a:r>
                        <a:rPr lang="sv-SE" sz="1050" b="0" i="0" u="none" strike="noStrike" dirty="0" err="1">
                          <a:solidFill>
                            <a:srgbClr val="000000"/>
                          </a:solidFill>
                          <a:effectLst/>
                          <a:latin typeface="Futura Std Book" panose="020B0502020204020303" pitchFamily="34" charset="0"/>
                        </a:rPr>
                        <a:t>Tillverkn</a:t>
                      </a:r>
                      <a:r>
                        <a:rPr lang="sv-SE" sz="1050" b="0" i="0" u="none" strike="noStrike" dirty="0">
                          <a:solidFill>
                            <a:srgbClr val="000000"/>
                          </a:solidFill>
                          <a:effectLst/>
                          <a:latin typeface="Futura Std Book" panose="020B0502020204020303" pitchFamily="34" charset="0"/>
                        </a:rPr>
                        <a:t>. och utvinning, energi och miljö</a:t>
                      </a:r>
                    </a:p>
                  </a:txBody>
                  <a:tcPr marL="144000" marR="45720" anchor="ctr">
                    <a:lnL w="12700" cmpd="sng">
                      <a:noFill/>
                    </a:lnL>
                  </a:tcPr>
                </a:tc>
                <a:tc>
                  <a:txBody>
                    <a:bodyPr/>
                    <a:lstStyle/>
                    <a:p>
                      <a:pPr algn="ctr" rtl="0" fontAlgn="ctr"/>
                      <a:r>
                        <a:rPr lang="sv-SE" sz="1050" b="0" i="0" u="none" strike="noStrike">
                          <a:solidFill>
                            <a:srgbClr val="000000"/>
                          </a:solidFill>
                          <a:effectLst/>
                          <a:latin typeface="Futura Std Book" panose="020B0502020204020303"/>
                        </a:rPr>
                        <a:t>219 700</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1 800</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0,8</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6,9</a:t>
                      </a:r>
                    </a:p>
                  </a:txBody>
                  <a:tcPr marL="9525" marR="9525" marT="9525" marB="0" anchor="ctr"/>
                </a:tc>
                <a:extLst>
                  <a:ext uri="{0D108BD9-81ED-4DB2-BD59-A6C34878D82A}">
                    <a16:rowId xmlns:a16="http://schemas.microsoft.com/office/drawing/2014/main" val="293360832"/>
                  </a:ext>
                </a:extLst>
              </a:tr>
              <a:tr h="233407">
                <a:tc>
                  <a:txBody>
                    <a:bodyPr/>
                    <a:lstStyle/>
                    <a:p>
                      <a:pPr algn="l" rtl="0" fontAlgn="ctr"/>
                      <a:r>
                        <a:rPr lang="sv-SE" sz="1050" b="0" i="0" u="none" strike="noStrike" dirty="0">
                          <a:solidFill>
                            <a:srgbClr val="000000"/>
                          </a:solidFill>
                          <a:effectLst/>
                          <a:latin typeface="Futura Std Book" panose="020B0502020204020303" pitchFamily="34" charset="0"/>
                        </a:rPr>
                        <a:t>därav </a:t>
                      </a:r>
                      <a:r>
                        <a:rPr lang="sv-SE" sz="1050" b="0" i="0" u="none" strike="noStrike" dirty="0" err="1">
                          <a:solidFill>
                            <a:srgbClr val="000000"/>
                          </a:solidFill>
                          <a:effectLst/>
                          <a:latin typeface="Futura Std Book" panose="020B0502020204020303" pitchFamily="34" charset="0"/>
                        </a:rPr>
                        <a:t>tillverkn</a:t>
                      </a:r>
                      <a:r>
                        <a:rPr lang="sv-SE" sz="1050" b="0" i="0" u="none" strike="noStrike" dirty="0">
                          <a:solidFill>
                            <a:srgbClr val="000000"/>
                          </a:solidFill>
                          <a:effectLst/>
                          <a:latin typeface="Futura Std Book" panose="020B0502020204020303" pitchFamily="34" charset="0"/>
                        </a:rPr>
                        <a:t>. av verkstadsvaror </a:t>
                      </a:r>
                    </a:p>
                  </a:txBody>
                  <a:tcPr marL="144000" marR="4572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105 600</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1 400</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1559525621"/>
                  </a:ext>
                </a:extLst>
              </a:tr>
              <a:tr h="233407">
                <a:tc>
                  <a:txBody>
                    <a:bodyPr/>
                    <a:lstStyle/>
                    <a:p>
                      <a:pPr algn="l" rtl="0" fontAlgn="ctr"/>
                      <a:r>
                        <a:rPr lang="sv-SE" sz="1050" b="0" i="0" u="none" strike="noStrike" dirty="0">
                          <a:solidFill>
                            <a:srgbClr val="000000"/>
                          </a:solidFill>
                          <a:effectLst/>
                          <a:latin typeface="Futura Std Book" panose="020B0502020204020303" pitchFamily="34" charset="0"/>
                        </a:rPr>
                        <a:t>Byggverksamhet</a:t>
                      </a:r>
                    </a:p>
                  </a:txBody>
                  <a:tcPr marL="144000" marR="4572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130 200</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-14 400</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-10,0</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947986397"/>
                  </a:ext>
                </a:extLst>
              </a:tr>
              <a:tr h="233407">
                <a:tc>
                  <a:txBody>
                    <a:bodyPr/>
                    <a:lstStyle/>
                    <a:p>
                      <a:pPr algn="l" rtl="0" fontAlgn="ctr"/>
                      <a:r>
                        <a:rPr lang="sv-SE" sz="1050" b="0" i="0" u="none" strike="noStrike">
                          <a:solidFill>
                            <a:srgbClr val="000000"/>
                          </a:solidFill>
                          <a:effectLst/>
                          <a:latin typeface="Futura Std Book" panose="020B0502020204020303" pitchFamily="34" charset="0"/>
                        </a:rPr>
                        <a:t>Handel</a:t>
                      </a:r>
                    </a:p>
                  </a:txBody>
                  <a:tcPr marL="144000" marR="4572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230 800</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-5 900</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-9,1</a:t>
                      </a:r>
                    </a:p>
                  </a:txBody>
                  <a:tcPr marL="9525" marR="9525" marT="9525" marB="0" anchor="ctr"/>
                </a:tc>
                <a:extLst>
                  <a:ext uri="{0D108BD9-81ED-4DB2-BD59-A6C34878D82A}">
                    <a16:rowId xmlns:a16="http://schemas.microsoft.com/office/drawing/2014/main" val="2325918200"/>
                  </a:ext>
                </a:extLst>
              </a:tr>
              <a:tr h="233407">
                <a:tc>
                  <a:txBody>
                    <a:bodyPr/>
                    <a:lstStyle/>
                    <a:p>
                      <a:pPr algn="l" rtl="0" fontAlgn="ctr"/>
                      <a:r>
                        <a:rPr lang="sv-SE" sz="1050" b="0" i="0" u="none" strike="noStrike">
                          <a:solidFill>
                            <a:srgbClr val="000000"/>
                          </a:solidFill>
                          <a:effectLst/>
                          <a:latin typeface="Futura Std Book" panose="020B0502020204020303" pitchFamily="34" charset="0"/>
                        </a:rPr>
                        <a:t>Transport</a:t>
                      </a:r>
                    </a:p>
                  </a:txBody>
                  <a:tcPr marL="144000" marR="4572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71 800</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-5 400</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-7,0</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-32,6</a:t>
                      </a:r>
                    </a:p>
                  </a:txBody>
                  <a:tcPr marL="9525" marR="9525" marT="9525" marB="0" anchor="ctr"/>
                </a:tc>
                <a:extLst>
                  <a:ext uri="{0D108BD9-81ED-4DB2-BD59-A6C34878D82A}">
                    <a16:rowId xmlns:a16="http://schemas.microsoft.com/office/drawing/2014/main" val="3944598109"/>
                  </a:ext>
                </a:extLst>
              </a:tr>
              <a:tr h="233407">
                <a:tc>
                  <a:txBody>
                    <a:bodyPr/>
                    <a:lstStyle/>
                    <a:p>
                      <a:pPr algn="l" rtl="0" fontAlgn="ctr"/>
                      <a:r>
                        <a:rPr lang="sv-SE" sz="1050" b="0" i="0" u="none" strike="noStrike">
                          <a:solidFill>
                            <a:srgbClr val="000000"/>
                          </a:solidFill>
                          <a:effectLst/>
                          <a:latin typeface="Futura Std Book" panose="020B0502020204020303" pitchFamily="34" charset="0"/>
                        </a:rPr>
                        <a:t>Hotell och restauranger</a:t>
                      </a:r>
                    </a:p>
                  </a:txBody>
                  <a:tcPr marL="144000" marR="4572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55 600</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22 900</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70,0</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-33,3</a:t>
                      </a:r>
                    </a:p>
                  </a:txBody>
                  <a:tcPr marL="9525" marR="9525" marT="9525" marB="0" anchor="ctr"/>
                </a:tc>
                <a:extLst>
                  <a:ext uri="{0D108BD9-81ED-4DB2-BD59-A6C34878D82A}">
                    <a16:rowId xmlns:a16="http://schemas.microsoft.com/office/drawing/2014/main" val="3208508909"/>
                  </a:ext>
                </a:extLst>
              </a:tr>
              <a:tr h="233407">
                <a:tc>
                  <a:txBody>
                    <a:bodyPr/>
                    <a:lstStyle/>
                    <a:p>
                      <a:pPr algn="l" rtl="0" fontAlgn="ctr"/>
                      <a:r>
                        <a:rPr lang="sv-SE" sz="1050" b="0" i="0" u="none" strike="noStrike" dirty="0">
                          <a:solidFill>
                            <a:srgbClr val="000000"/>
                          </a:solidFill>
                          <a:effectLst/>
                          <a:latin typeface="Futura Std Book" panose="020B0502020204020303" pitchFamily="34" charset="0"/>
                        </a:rPr>
                        <a:t>Information och kommunikation</a:t>
                      </a:r>
                    </a:p>
                  </a:txBody>
                  <a:tcPr marL="144000" marR="45720" anchor="ctr">
                    <a:lnL w="12700" cmpd="sng">
                      <a:noFill/>
                    </a:lnL>
                  </a:tcPr>
                </a:tc>
                <a:tc>
                  <a:txBody>
                    <a:bodyPr/>
                    <a:lstStyle/>
                    <a:p>
                      <a:pPr algn="ctr" rtl="0" fontAlgn="ctr"/>
                      <a:r>
                        <a:rPr lang="sv-SE" sz="1050" b="0" i="0" u="none" strike="noStrike">
                          <a:solidFill>
                            <a:srgbClr val="000000"/>
                          </a:solidFill>
                          <a:effectLst/>
                          <a:latin typeface="Futura Std Book" panose="020B0502020204020303"/>
                        </a:rPr>
                        <a:t>174 400</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7 400</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31,9</a:t>
                      </a:r>
                    </a:p>
                  </a:txBody>
                  <a:tcPr marL="9525" marR="9525" marT="9525" marB="0" anchor="ctr"/>
                </a:tc>
                <a:extLst>
                  <a:ext uri="{0D108BD9-81ED-4DB2-BD59-A6C34878D82A}">
                    <a16:rowId xmlns:a16="http://schemas.microsoft.com/office/drawing/2014/main" val="1121273573"/>
                  </a:ext>
                </a:extLst>
              </a:tr>
              <a:tr h="233407">
                <a:tc>
                  <a:txBody>
                    <a:bodyPr/>
                    <a:lstStyle/>
                    <a:p>
                      <a:pPr algn="l" rtl="0" fontAlgn="ctr"/>
                      <a:r>
                        <a:rPr lang="sv-SE" sz="1050" b="0" i="0" u="none" strike="noStrike">
                          <a:solidFill>
                            <a:srgbClr val="000000"/>
                          </a:solidFill>
                          <a:effectLst/>
                          <a:latin typeface="Futura Std Book" panose="020B0502020204020303" pitchFamily="34" charset="0"/>
                        </a:rPr>
                        <a:t>Personliga och kulturella tjänster</a:t>
                      </a:r>
                    </a:p>
                  </a:txBody>
                  <a:tcPr marL="144000" marR="45720" anchor="ctr">
                    <a:lnL w="12700" cmpd="sng">
                      <a:noFill/>
                    </a:lnL>
                  </a:tcPr>
                </a:tc>
                <a:tc>
                  <a:txBody>
                    <a:bodyPr/>
                    <a:lstStyle/>
                    <a:p>
                      <a:pPr algn="ctr" rtl="0" fontAlgn="ctr"/>
                      <a:r>
                        <a:rPr lang="sv-SE" sz="1050" b="0" i="0" u="none" strike="noStrike">
                          <a:solidFill>
                            <a:srgbClr val="000000"/>
                          </a:solidFill>
                          <a:effectLst/>
                          <a:latin typeface="Futura Std Book" panose="020B0502020204020303"/>
                        </a:rPr>
                        <a:t>99 700</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8 200</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9,0</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-19,1</a:t>
                      </a:r>
                    </a:p>
                  </a:txBody>
                  <a:tcPr marL="9525" marR="9525" marT="9525" marB="0" anchor="ctr"/>
                </a:tc>
                <a:extLst>
                  <a:ext uri="{0D108BD9-81ED-4DB2-BD59-A6C34878D82A}">
                    <a16:rowId xmlns:a16="http://schemas.microsoft.com/office/drawing/2014/main" val="1084239425"/>
                  </a:ext>
                </a:extLst>
              </a:tr>
              <a:tr h="233407">
                <a:tc>
                  <a:txBody>
                    <a:bodyPr/>
                    <a:lstStyle/>
                    <a:p>
                      <a:pPr algn="l" rtl="0" fontAlgn="ctr"/>
                      <a:r>
                        <a:rPr lang="sv-SE" sz="1050" b="0" i="0" u="none" strike="noStrike" dirty="0">
                          <a:solidFill>
                            <a:srgbClr val="000000"/>
                          </a:solidFill>
                          <a:effectLst/>
                          <a:latin typeface="Futura Std Book" panose="020B0502020204020303" pitchFamily="34" charset="0"/>
                        </a:rPr>
                        <a:t>Finansiell verksamhet, företagstjänster</a:t>
                      </a:r>
                    </a:p>
                  </a:txBody>
                  <a:tcPr marL="144000" marR="45720" anchor="ctr">
                    <a:lnL w="12700" cmpd="sng">
                      <a:noFill/>
                    </a:lnL>
                  </a:tcPr>
                </a:tc>
                <a:tc>
                  <a:txBody>
                    <a:bodyPr/>
                    <a:lstStyle/>
                    <a:p>
                      <a:pPr algn="ctr" rtl="0" fontAlgn="ctr"/>
                      <a:r>
                        <a:rPr lang="sv-SE" sz="1050" b="0" i="0" u="none" strike="noStrike">
                          <a:solidFill>
                            <a:srgbClr val="000000"/>
                          </a:solidFill>
                          <a:effectLst/>
                          <a:latin typeface="Futura Std Book" panose="020B0502020204020303"/>
                        </a:rPr>
                        <a:t>505 100</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28 800</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10,9</a:t>
                      </a:r>
                    </a:p>
                  </a:txBody>
                  <a:tcPr marL="9525" marR="9525" marT="9525" marB="0" anchor="ctr"/>
                </a:tc>
                <a:extLst>
                  <a:ext uri="{0D108BD9-81ED-4DB2-BD59-A6C34878D82A}">
                    <a16:rowId xmlns:a16="http://schemas.microsoft.com/office/drawing/2014/main" val="2047465816"/>
                  </a:ext>
                </a:extLst>
              </a:tr>
              <a:tr h="233407">
                <a:tc>
                  <a:txBody>
                    <a:bodyPr/>
                    <a:lstStyle/>
                    <a:p>
                      <a:pPr algn="l" rtl="0" fontAlgn="ctr"/>
                      <a:r>
                        <a:rPr lang="sv-SE" sz="1050" b="1" i="0" u="none" strike="noStrike" dirty="0">
                          <a:solidFill>
                            <a:srgbClr val="000000"/>
                          </a:solidFill>
                          <a:effectLst/>
                          <a:latin typeface="Futura Std Book" panose="020B0502020204020303" pitchFamily="34" charset="0"/>
                        </a:rPr>
                        <a:t>Offentlig förvaltning</a:t>
                      </a:r>
                    </a:p>
                  </a:txBody>
                  <a:tcPr marL="144000" marR="45720" anchor="ctr">
                    <a:lnL w="12700" cmpd="sng">
                      <a:noFill/>
                    </a:lnL>
                  </a:tcPr>
                </a:tc>
                <a:tc>
                  <a:txBody>
                    <a:bodyPr/>
                    <a:lstStyle/>
                    <a:p>
                      <a:pPr algn="ctr" rtl="0" fontAlgn="ctr"/>
                      <a:r>
                        <a:rPr lang="sv-SE" sz="1050" b="1" i="0" u="none" strike="noStrike">
                          <a:solidFill>
                            <a:srgbClr val="000000"/>
                          </a:solidFill>
                          <a:effectLst/>
                          <a:latin typeface="Futura Std Book" panose="020B0502020204020303"/>
                        </a:rPr>
                        <a:t>204 300</a:t>
                      </a:r>
                    </a:p>
                  </a:txBody>
                  <a:tcPr marL="9525" marR="9525" marT="9525" marB="0" anchor="ctr"/>
                </a:tc>
                <a:tc>
                  <a:txBody>
                    <a:bodyPr/>
                    <a:lstStyle/>
                    <a:p>
                      <a:pPr algn="ctr" rtl="0" fontAlgn="ctr"/>
                      <a:r>
                        <a:rPr lang="sv-SE" sz="1050" b="1" i="0" u="none" strike="noStrike" dirty="0">
                          <a:solidFill>
                            <a:srgbClr val="000000"/>
                          </a:solidFill>
                          <a:effectLst/>
                          <a:latin typeface="Futura Std Book" panose="020B0502020204020303"/>
                        </a:rPr>
                        <a:t>8 700</a:t>
                      </a:r>
                    </a:p>
                  </a:txBody>
                  <a:tcPr marL="9525" marR="9525" marT="9525" marB="0" anchor="ctr"/>
                </a:tc>
                <a:tc>
                  <a:txBody>
                    <a:bodyPr/>
                    <a:lstStyle/>
                    <a:p>
                      <a:pPr algn="ctr" rtl="0" fontAlgn="ctr"/>
                      <a:r>
                        <a:rPr lang="sv-SE" sz="1050" b="1" i="0" u="none" strike="noStrike" dirty="0">
                          <a:solidFill>
                            <a:srgbClr val="000000"/>
                          </a:solidFill>
                          <a:effectLst/>
                          <a:latin typeface="Futura Std Book" panose="020B0502020204020303"/>
                        </a:rPr>
                        <a:t>4,4</a:t>
                      </a:r>
                    </a:p>
                  </a:txBody>
                  <a:tcPr marL="9525" marR="9525" marT="9525" marB="0" anchor="ctr"/>
                </a:tc>
                <a:tc>
                  <a:txBody>
                    <a:bodyPr/>
                    <a:lstStyle/>
                    <a:p>
                      <a:pPr algn="ctr" rtl="0" fontAlgn="ctr"/>
                      <a:r>
                        <a:rPr lang="sv-SE" sz="1050" b="1" i="0" u="none" strike="noStrike">
                          <a:solidFill>
                            <a:srgbClr val="000000"/>
                          </a:solidFill>
                          <a:effectLst/>
                          <a:latin typeface="Futura Std Book" panose="020B0502020204020303"/>
                        </a:rPr>
                        <a:t>23,5</a:t>
                      </a:r>
                    </a:p>
                  </a:txBody>
                  <a:tcPr marL="9525" marR="9525" marT="9525" marB="0" anchor="ctr"/>
                </a:tc>
                <a:extLst>
                  <a:ext uri="{0D108BD9-81ED-4DB2-BD59-A6C34878D82A}">
                    <a16:rowId xmlns:a16="http://schemas.microsoft.com/office/drawing/2014/main" val="4226078857"/>
                  </a:ext>
                </a:extLst>
              </a:tr>
              <a:tr h="233407">
                <a:tc>
                  <a:txBody>
                    <a:bodyPr/>
                    <a:lstStyle/>
                    <a:p>
                      <a:pPr algn="l" rtl="0" fontAlgn="ctr"/>
                      <a:r>
                        <a:rPr lang="sv-SE" sz="1050" b="0" i="0" u="none" strike="noStrike" dirty="0">
                          <a:solidFill>
                            <a:srgbClr val="000000"/>
                          </a:solidFill>
                          <a:effectLst/>
                          <a:latin typeface="Futura Std Book" panose="020B0502020204020303" pitchFamily="34" charset="0"/>
                        </a:rPr>
                        <a:t>Utbildning</a:t>
                      </a:r>
                    </a:p>
                  </a:txBody>
                  <a:tcPr marL="144000" marR="45720" anchor="ctr">
                    <a:lnL w="12700" cmpd="sng">
                      <a:noFill/>
                    </a:lnL>
                  </a:tcPr>
                </a:tc>
                <a:tc>
                  <a:txBody>
                    <a:bodyPr/>
                    <a:lstStyle/>
                    <a:p>
                      <a:pPr algn="ctr" rtl="0" fontAlgn="ctr"/>
                      <a:r>
                        <a:rPr lang="sv-SE" sz="1050" b="0" i="0" u="none" strike="noStrike">
                          <a:solidFill>
                            <a:srgbClr val="000000"/>
                          </a:solidFill>
                          <a:effectLst/>
                          <a:latin typeface="Futura Std Book" panose="020B0502020204020303"/>
                        </a:rPr>
                        <a:t>252 200</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-7 700</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-3,0</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-3,4</a:t>
                      </a:r>
                    </a:p>
                  </a:txBody>
                  <a:tcPr marL="9525" marR="9525" marT="9525" marB="0" anchor="ctr"/>
                </a:tc>
                <a:extLst>
                  <a:ext uri="{0D108BD9-81ED-4DB2-BD59-A6C34878D82A}">
                    <a16:rowId xmlns:a16="http://schemas.microsoft.com/office/drawing/2014/main" val="2443966492"/>
                  </a:ext>
                </a:extLst>
              </a:tr>
              <a:tr h="233407">
                <a:tc>
                  <a:txBody>
                    <a:bodyPr/>
                    <a:lstStyle/>
                    <a:p>
                      <a:pPr algn="l" rtl="0" fontAlgn="ctr"/>
                      <a:r>
                        <a:rPr lang="sv-SE" sz="1050" b="0" i="0" u="none" strike="noStrike">
                          <a:solidFill>
                            <a:srgbClr val="000000"/>
                          </a:solidFill>
                          <a:effectLst/>
                          <a:latin typeface="Futura Std Book" panose="020B0502020204020303" pitchFamily="34" charset="0"/>
                        </a:rPr>
                        <a:t>Vård och omsorg</a:t>
                      </a:r>
                    </a:p>
                  </a:txBody>
                  <a:tcPr marL="144000" marR="45720" anchor="ctr">
                    <a:lnL w="12700" cmpd="sng">
                      <a:noFill/>
                    </a:lnL>
                  </a:tcPr>
                </a:tc>
                <a:tc>
                  <a:txBody>
                    <a:bodyPr/>
                    <a:lstStyle/>
                    <a:p>
                      <a:pPr algn="ctr" rtl="0" fontAlgn="ctr"/>
                      <a:r>
                        <a:rPr lang="sv-SE" sz="1050" b="0" i="0" u="none" strike="noStrike">
                          <a:solidFill>
                            <a:srgbClr val="000000"/>
                          </a:solidFill>
                          <a:effectLst/>
                          <a:latin typeface="Futura Std Book" panose="020B0502020204020303"/>
                        </a:rPr>
                        <a:t>330 600</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8 100</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2,5</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3055248050"/>
                  </a:ext>
                </a:extLst>
              </a:tr>
              <a:tr h="233407">
                <a:tc>
                  <a:txBody>
                    <a:bodyPr/>
                    <a:lstStyle/>
                    <a:p>
                      <a:pPr algn="l" rtl="0" fontAlgn="ctr"/>
                      <a:r>
                        <a:rPr lang="sv-SE" sz="1050" b="0" i="0" u="none" strike="noStrike" dirty="0">
                          <a:solidFill>
                            <a:srgbClr val="000000"/>
                          </a:solidFill>
                          <a:effectLst/>
                          <a:latin typeface="Futura Std Book" panose="020B0502020204020303" pitchFamily="34" charset="0"/>
                        </a:rPr>
                        <a:t>Uppgift saknas</a:t>
                      </a:r>
                    </a:p>
                  </a:txBody>
                  <a:tcPr marL="144000" marR="45720"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5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5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5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5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33407">
                <a:tc>
                  <a:txBody>
                    <a:bodyPr/>
                    <a:lstStyle/>
                    <a:p>
                      <a:pPr algn="l" rtl="0" fontAlgn="ctr"/>
                      <a:r>
                        <a:rPr lang="sv-SE" sz="1050" b="0" i="0" u="none" strike="noStrike">
                          <a:solidFill>
                            <a:srgbClr val="000000"/>
                          </a:solidFill>
                          <a:effectLst/>
                          <a:latin typeface="Futura Std Book" panose="020B0502020204020303" pitchFamily="34" charset="0"/>
                        </a:rPr>
                        <a:t>Sysselsatta i Sverige</a:t>
                      </a:r>
                    </a:p>
                  </a:txBody>
                  <a:tcPr marL="144000" marR="4572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2 406 200</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74 700</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3,2</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2561171434"/>
                  </a:ext>
                </a:extLst>
              </a:tr>
              <a:tr h="233407">
                <a:tc>
                  <a:txBody>
                    <a:bodyPr/>
                    <a:lstStyle/>
                    <a:p>
                      <a:pPr algn="l" rtl="0" fontAlgn="ctr"/>
                      <a:r>
                        <a:rPr lang="sv-SE" sz="1050" b="0" i="0" u="none" strike="noStrike">
                          <a:solidFill>
                            <a:srgbClr val="000000"/>
                          </a:solidFill>
                          <a:effectLst/>
                          <a:latin typeface="Futura Std Book" panose="020B0502020204020303" pitchFamily="34" charset="0"/>
                        </a:rPr>
                        <a:t>Sysselsatta utomlands</a:t>
                      </a:r>
                    </a:p>
                  </a:txBody>
                  <a:tcPr marL="144000" marR="45720"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5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5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5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5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19391046"/>
                  </a:ext>
                </a:extLst>
              </a:tr>
              <a:tr h="233407">
                <a:tc>
                  <a:txBody>
                    <a:bodyPr/>
                    <a:lstStyle/>
                    <a:p>
                      <a:pPr algn="l" rtl="0" fontAlgn="ctr"/>
                      <a:r>
                        <a:rPr lang="sv-SE" sz="1050" b="1" i="0" u="none" strike="noStrike" dirty="0">
                          <a:solidFill>
                            <a:srgbClr val="000000"/>
                          </a:solidFill>
                          <a:effectLst/>
                          <a:latin typeface="Futura Std Book" panose="020B0502020204020303" pitchFamily="34" charset="0"/>
                        </a:rPr>
                        <a:t>Total</a:t>
                      </a:r>
                    </a:p>
                  </a:txBody>
                  <a:tcPr marL="144000" marR="45720" anchor="ctr">
                    <a:lnL w="12700" cmpd="sng">
                      <a:noFill/>
                    </a:lnL>
                  </a:tcPr>
                </a:tc>
                <a:tc>
                  <a:txBody>
                    <a:bodyPr/>
                    <a:lstStyle/>
                    <a:p>
                      <a:pPr algn="ctr" rtl="0" fontAlgn="ctr"/>
                      <a:r>
                        <a:rPr lang="sv-SE" sz="1050" b="1" i="0" u="none" strike="noStrike">
                          <a:solidFill>
                            <a:srgbClr val="000000"/>
                          </a:solidFill>
                          <a:effectLst/>
                          <a:latin typeface="Futura Std Book" panose="020B0502020204020303"/>
                        </a:rPr>
                        <a:t>2 414 000</a:t>
                      </a:r>
                    </a:p>
                  </a:txBody>
                  <a:tcPr marL="9525" marR="9525" marT="9525" marB="0" anchor="ctr"/>
                </a:tc>
                <a:tc>
                  <a:txBody>
                    <a:bodyPr/>
                    <a:lstStyle/>
                    <a:p>
                      <a:pPr algn="ctr" rtl="0" fontAlgn="ctr"/>
                      <a:r>
                        <a:rPr lang="sv-SE" sz="1050" b="1" i="0" u="none" strike="noStrike">
                          <a:solidFill>
                            <a:srgbClr val="000000"/>
                          </a:solidFill>
                          <a:effectLst/>
                          <a:latin typeface="Futura Std Book" panose="020B0502020204020303"/>
                        </a:rPr>
                        <a:t>67 800</a:t>
                      </a:r>
                    </a:p>
                  </a:txBody>
                  <a:tcPr marL="9525" marR="9525" marT="9525" marB="0" anchor="ctr"/>
                </a:tc>
                <a:tc>
                  <a:txBody>
                    <a:bodyPr/>
                    <a:lstStyle/>
                    <a:p>
                      <a:pPr algn="ctr" rtl="0" fontAlgn="ctr"/>
                      <a:r>
                        <a:rPr lang="sv-SE" sz="1050" b="1" i="0" u="none" strike="noStrike" dirty="0">
                          <a:solidFill>
                            <a:srgbClr val="000000"/>
                          </a:solidFill>
                          <a:effectLst/>
                          <a:latin typeface="Futura Std Book" panose="020B0502020204020303"/>
                        </a:rPr>
                        <a:t>2,9</a:t>
                      </a:r>
                    </a:p>
                  </a:txBody>
                  <a:tcPr marL="9525" marR="9525" marT="9525" marB="0" anchor="ctr"/>
                </a:tc>
                <a:tc>
                  <a:txBody>
                    <a:bodyPr/>
                    <a:lstStyle/>
                    <a:p>
                      <a:pPr algn="ctr" rtl="0" fontAlgn="ctr"/>
                      <a:r>
                        <a:rPr lang="sv-SE" sz="1050" b="1" i="0" u="none" strike="noStrike" dirty="0">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2048307" y="6454372"/>
            <a:ext cx="3474028" cy="215444"/>
          </a:xfrm>
          <a:prstGeom prst="rect">
            <a:avLst/>
          </a:prstGeom>
          <a:noFill/>
        </p:spPr>
        <p:txBody>
          <a:bodyPr wrap="none" rtlCol="0">
            <a:spAutoFit/>
          </a:bodyPr>
          <a:lstStyle/>
          <a:p>
            <a:r>
              <a:rPr lang="sv-SE" sz="800" dirty="0"/>
              <a:t>Källa: Statistiska centralbyrån (Arbetskraftsundersökningarna, AKU)</a:t>
            </a:r>
          </a:p>
        </p:txBody>
      </p:sp>
      <p:sp>
        <p:nvSpPr>
          <p:cNvPr id="7" name="Rubrik 1">
            <a:extLst>
              <a:ext uri="{FF2B5EF4-FFF2-40B4-BE49-F238E27FC236}">
                <a16:creationId xmlns:a16="http://schemas.microsoft.com/office/drawing/2014/main" id="{C594EEA9-1531-4146-9599-7EF87727C2C5}"/>
              </a:ext>
            </a:extLst>
          </p:cNvPr>
          <p:cNvSpPr txBox="1">
            <a:spLocks/>
          </p:cNvSpPr>
          <p:nvPr/>
        </p:nvSpPr>
        <p:spPr>
          <a:xfrm>
            <a:off x="741371" y="209088"/>
            <a:ext cx="8426449" cy="60500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Sysselsättning efter bransch </a:t>
            </a:r>
          </a:p>
        </p:txBody>
      </p:sp>
    </p:spTree>
    <p:extLst>
      <p:ext uri="{BB962C8B-B14F-4D97-AF65-F5344CB8AC3E}">
        <p14:creationId xmlns:p14="http://schemas.microsoft.com/office/powerpoint/2010/main" val="3966327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58465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375834"/>
            <a:ext cx="4667523" cy="29186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0101" y="1695247"/>
            <a:ext cx="4667525" cy="1725227"/>
          </a:xfrm>
        </p:spPr>
        <p:txBody>
          <a:bodyPr/>
          <a:lstStyle/>
          <a:p>
            <a:pPr marL="285750" indent="-285750">
              <a:buFont typeface="Arial" panose="020B0604020202020204" pitchFamily="34" charset="0"/>
              <a:buChar char="•"/>
            </a:pPr>
            <a:r>
              <a:rPr lang="sv-SE" sz="1400" dirty="0"/>
              <a:t>Arbetslösheten minskade med</a:t>
            </a:r>
            <a:br>
              <a:rPr lang="sv-SE" sz="1400" dirty="0"/>
            </a:br>
            <a:r>
              <a:rPr lang="sv-SE" sz="1400" dirty="0"/>
              <a:t>1 procentenhet under det andra kvartalet, vilket motsvarar cirka 33 995 personer.</a:t>
            </a:r>
          </a:p>
          <a:p>
            <a:pPr marL="285750" indent="-285750">
              <a:buFont typeface="Arial" panose="020B0604020202020204" pitchFamily="34" charset="0"/>
              <a:buChar char="•"/>
            </a:pPr>
            <a:r>
              <a:rPr lang="sv-SE" sz="1400" dirty="0"/>
              <a:t>Den lägsta arbetslösheten (3,9 %) återfinns i Dalarnas län följt av Uppsala län (4,1 %). </a:t>
            </a:r>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393288"/>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80852" y="1225193"/>
            <a:ext cx="5301204"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FF8B7CC6-055B-42F5-9593-383DFAF2FBA4}"/>
              </a:ext>
            </a:extLst>
          </p:cNvPr>
          <p:cNvGraphicFramePr>
            <a:graphicFrameLocks noGrp="1"/>
          </p:cNvGraphicFramePr>
          <p:nvPr>
            <p:extLst>
              <p:ext uri="{D42A27DB-BD31-4B8C-83A1-F6EECF244321}">
                <p14:modId xmlns:p14="http://schemas.microsoft.com/office/powerpoint/2010/main" val="990549065"/>
              </p:ext>
            </p:extLst>
          </p:nvPr>
        </p:nvGraphicFramePr>
        <p:xfrm>
          <a:off x="6905898" y="3543586"/>
          <a:ext cx="4328160" cy="2644565"/>
        </p:xfrm>
        <a:graphic>
          <a:graphicData uri="http://schemas.openxmlformats.org/drawingml/2006/table">
            <a:tbl>
              <a:tblPr bandRow="1">
                <a:tableStyleId>{2D5ABB26-0587-4C30-8999-92F81FD0307C}</a:tableStyleId>
              </a:tblPr>
              <a:tblGrid>
                <a:gridCol w="1413791">
                  <a:extLst>
                    <a:ext uri="{9D8B030D-6E8A-4147-A177-3AD203B41FA5}">
                      <a16:colId xmlns:a16="http://schemas.microsoft.com/office/drawing/2014/main" val="1678076792"/>
                    </a:ext>
                  </a:extLst>
                </a:gridCol>
                <a:gridCol w="627899">
                  <a:extLst>
                    <a:ext uri="{9D8B030D-6E8A-4147-A177-3AD203B41FA5}">
                      <a16:colId xmlns:a16="http://schemas.microsoft.com/office/drawing/2014/main" val="2601369493"/>
                    </a:ext>
                  </a:extLst>
                </a:gridCol>
                <a:gridCol w="712349">
                  <a:extLst>
                    <a:ext uri="{9D8B030D-6E8A-4147-A177-3AD203B41FA5}">
                      <a16:colId xmlns:a16="http://schemas.microsoft.com/office/drawing/2014/main" val="2395970223"/>
                    </a:ext>
                  </a:extLst>
                </a:gridCol>
                <a:gridCol w="563942">
                  <a:extLst>
                    <a:ext uri="{9D8B030D-6E8A-4147-A177-3AD203B41FA5}">
                      <a16:colId xmlns:a16="http://schemas.microsoft.com/office/drawing/2014/main" val="3235649811"/>
                    </a:ext>
                  </a:extLst>
                </a:gridCol>
                <a:gridCol w="514474">
                  <a:extLst>
                    <a:ext uri="{9D8B030D-6E8A-4147-A177-3AD203B41FA5}">
                      <a16:colId xmlns:a16="http://schemas.microsoft.com/office/drawing/2014/main" val="1050073455"/>
                    </a:ext>
                  </a:extLst>
                </a:gridCol>
                <a:gridCol w="495705">
                  <a:extLst>
                    <a:ext uri="{9D8B030D-6E8A-4147-A177-3AD203B41FA5}">
                      <a16:colId xmlns:a16="http://schemas.microsoft.com/office/drawing/2014/main" val="3827523272"/>
                    </a:ext>
                  </a:extLst>
                </a:gridCol>
              </a:tblGrid>
              <a:tr h="374606">
                <a:tc>
                  <a:txBody>
                    <a:bodyPr/>
                    <a:lstStyle/>
                    <a:p>
                      <a:pPr algn="ctr" rtl="0" fontAlgn="b"/>
                      <a:r>
                        <a:rPr lang="sv-SE" sz="10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pitchFamily="34" charset="0"/>
                        </a:rPr>
                        <a:t>Förändring</a:t>
                      </a:r>
                    </a:p>
                  </a:txBody>
                  <a:tcPr marL="9525" marR="9525" marT="9525" marB="0" anchor="b"/>
                </a:tc>
                <a:tc gridSpan="3">
                  <a:txBody>
                    <a:bodyPr/>
                    <a:lstStyle/>
                    <a:p>
                      <a:pPr algn="ctr" rtl="0" fontAlgn="b"/>
                      <a:r>
                        <a:rPr lang="sv-SE" sz="1000" b="0" i="0" u="none" strike="noStrike" dirty="0">
                          <a:solidFill>
                            <a:srgbClr val="000000"/>
                          </a:solidFill>
                          <a:effectLst/>
                          <a:latin typeface="Futura Std Book" panose="020B0502020204020303" pitchFamily="34" charset="0"/>
                        </a:rPr>
                        <a:t>Arbetslösa i förh. till befolkningen, 15-74 år</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304589">
                <a:tc>
                  <a:txBody>
                    <a:bodyPr/>
                    <a:lstStyle/>
                    <a:p>
                      <a:pPr algn="ctr" rtl="0" fontAlgn="b"/>
                      <a:endParaRPr lang="sv-SE" sz="10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pitchFamily="34" charset="0"/>
                        </a:rPr>
                        <a:t>2022 kv2</a:t>
                      </a:r>
                    </a:p>
                  </a:txBody>
                  <a:tcPr marL="9525" marR="9525" marT="9525" marB="0" anchor="ctr"/>
                </a:tc>
                <a:tc>
                  <a:txBody>
                    <a:bodyPr/>
                    <a:lstStyle/>
                    <a:p>
                      <a:pPr algn="ctr" rtl="0" fontAlgn="b"/>
                      <a:r>
                        <a:rPr lang="sv-SE" sz="1000" b="0" i="0" u="none" strike="noStrike">
                          <a:solidFill>
                            <a:srgbClr val="000000"/>
                          </a:solidFill>
                          <a:effectLst/>
                          <a:latin typeface="Futura Std Book" panose="020B0502020204020303" pitchFamily="34" charset="0"/>
                        </a:rPr>
                        <a:t>-1 år (antal)</a:t>
                      </a:r>
                    </a:p>
                  </a:txBody>
                  <a:tcPr marL="9525" marR="9525" marT="9525" marB="0" anchor="ctr"/>
                </a:tc>
                <a:tc>
                  <a:txBody>
                    <a:bodyPr/>
                    <a:lstStyle/>
                    <a:p>
                      <a:pPr algn="ctr" rtl="0" fontAlgn="b"/>
                      <a:r>
                        <a:rPr lang="sv-SE" sz="1000" b="0" i="0" u="none" strike="noStrike" dirty="0">
                          <a:solidFill>
                            <a:srgbClr val="000000"/>
                          </a:solidFill>
                          <a:effectLst/>
                          <a:latin typeface="Futura Std Book" panose="020B0502020204020303" pitchFamily="34" charset="0"/>
                        </a:rPr>
                        <a:t>2022 kv2</a:t>
                      </a:r>
                    </a:p>
                  </a:txBody>
                  <a:tcPr marL="9525" marR="9525" marT="9525" marB="0" anchor="ctr"/>
                </a:tc>
                <a:tc>
                  <a:txBody>
                    <a:bodyPr/>
                    <a:lstStyle/>
                    <a:p>
                      <a:pPr algn="ctr" rtl="0" fontAlgn="b"/>
                      <a:r>
                        <a:rPr lang="sv-SE" sz="1000" b="0" i="0" u="none" strike="noStrike">
                          <a:solidFill>
                            <a:srgbClr val="000000"/>
                          </a:solidFill>
                          <a:effectLst/>
                          <a:latin typeface="Futura Std Book" panose="020B0502020204020303" pitchFamily="34" charset="0"/>
                        </a:rPr>
                        <a:t>-1 år</a:t>
                      </a:r>
                    </a:p>
                  </a:txBody>
                  <a:tcPr marL="9525" marR="9525" marT="9525" marB="0" anchor="ctr"/>
                </a:tc>
                <a:tc>
                  <a:txBody>
                    <a:bodyPr/>
                    <a:lstStyle/>
                    <a:p>
                      <a:pPr algn="ctr" rtl="0" fontAlgn="b"/>
                      <a:r>
                        <a:rPr lang="sv-SE" sz="1000" b="0" i="0" u="none" strike="noStrike">
                          <a:solidFill>
                            <a:srgbClr val="000000"/>
                          </a:solidFill>
                          <a:effectLst/>
                          <a:latin typeface="Futura Std Book" panose="020B0502020204020303" pitchFamily="34" charset="0"/>
                        </a:rPr>
                        <a:t>-5 år</a:t>
                      </a:r>
                    </a:p>
                  </a:txBody>
                  <a:tcPr marL="9525" marR="9525" marT="9525" marB="0" anchor="ctr"/>
                </a:tc>
                <a:extLst>
                  <a:ext uri="{0D108BD9-81ED-4DB2-BD59-A6C34878D82A}">
                    <a16:rowId xmlns:a16="http://schemas.microsoft.com/office/drawing/2014/main" val="1194244375"/>
                  </a:ext>
                </a:extLst>
              </a:tr>
              <a:tr h="196537">
                <a:tc>
                  <a:txBody>
                    <a:bodyPr/>
                    <a:lstStyle/>
                    <a:p>
                      <a:pPr algn="l" rtl="0" fontAlgn="ctr"/>
                      <a:r>
                        <a:rPr lang="sv-SE" sz="1000" b="1" i="0" u="none" strike="noStrike">
                          <a:solidFill>
                            <a:srgbClr val="000000"/>
                          </a:solidFill>
                          <a:effectLst/>
                          <a:latin typeface="Futura Std Book" panose="020B0502020204020303" pitchFamily="34" charset="0"/>
                        </a:rPr>
                        <a:t>Stockholmsregionen</a:t>
                      </a:r>
                    </a:p>
                  </a:txBody>
                  <a:tcPr marL="9525" marR="9525" marT="9525" marB="0" anchor="ctr"/>
                </a:tc>
                <a:tc>
                  <a:txBody>
                    <a:bodyPr/>
                    <a:lstStyle/>
                    <a:p>
                      <a:pPr algn="ctr" rtl="0" fontAlgn="ctr"/>
                      <a:r>
                        <a:rPr lang="sv-SE" sz="1000" b="1" i="0" u="none" strike="noStrike">
                          <a:solidFill>
                            <a:srgbClr val="000000"/>
                          </a:solidFill>
                          <a:effectLst/>
                          <a:latin typeface="Futura Std Book" panose="020B0502020204020303"/>
                        </a:rPr>
                        <a:t>160 653 </a:t>
                      </a:r>
                    </a:p>
                  </a:txBody>
                  <a:tcPr marL="9525" marR="9525" marT="9525" marB="0" anchor="ctr"/>
                </a:tc>
                <a:tc>
                  <a:txBody>
                    <a:bodyPr/>
                    <a:lstStyle/>
                    <a:p>
                      <a:pPr algn="ctr" rtl="0" fontAlgn="ctr"/>
                      <a:r>
                        <a:rPr lang="sv-SE" sz="1000" b="1" i="0" u="none" strike="noStrike" dirty="0">
                          <a:solidFill>
                            <a:srgbClr val="000000"/>
                          </a:solidFill>
                          <a:effectLst/>
                          <a:latin typeface="Futura Std Book" panose="020B0502020204020303"/>
                        </a:rPr>
                        <a:t>-33 995 </a:t>
                      </a:r>
                    </a:p>
                  </a:txBody>
                  <a:tcPr marL="9525" marR="9525" marT="9525" marB="0" anchor="ctr"/>
                </a:tc>
                <a:tc>
                  <a:txBody>
                    <a:bodyPr/>
                    <a:lstStyle/>
                    <a:p>
                      <a:pPr algn="ctr" rtl="0" fontAlgn="ctr"/>
                      <a:r>
                        <a:rPr lang="sv-SE" sz="1000" b="1" i="0" u="none" strike="noStrike">
                          <a:solidFill>
                            <a:srgbClr val="000000"/>
                          </a:solidFill>
                          <a:effectLst/>
                          <a:latin typeface="Futura Std Book" panose="020B0502020204020303"/>
                        </a:rPr>
                        <a:t>4,6</a:t>
                      </a:r>
                    </a:p>
                  </a:txBody>
                  <a:tcPr marL="9525" marR="9525" marT="9525" marB="0" anchor="ctr"/>
                </a:tc>
                <a:tc>
                  <a:txBody>
                    <a:bodyPr/>
                    <a:lstStyle/>
                    <a:p>
                      <a:pPr algn="ctr" rtl="0" fontAlgn="ctr"/>
                      <a:r>
                        <a:rPr lang="sv-SE" sz="1000" b="1" i="0" u="none" strike="noStrike">
                          <a:solidFill>
                            <a:srgbClr val="000000"/>
                          </a:solidFill>
                          <a:effectLst/>
                          <a:latin typeface="Futura Std Book" panose="020B0502020204020303"/>
                        </a:rPr>
                        <a:t>5,6</a:t>
                      </a:r>
                    </a:p>
                  </a:txBody>
                  <a:tcPr marL="9525" marR="9525" marT="9525" marB="0" anchor="ctr"/>
                </a:tc>
                <a:tc>
                  <a:txBody>
                    <a:bodyPr/>
                    <a:lstStyle/>
                    <a:p>
                      <a:pPr algn="ctr" rtl="0" fontAlgn="ctr"/>
                      <a:r>
                        <a:rPr lang="sv-SE" sz="1000" b="1"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1544414373"/>
                  </a:ext>
                </a:extLst>
              </a:tr>
              <a:tr h="196537">
                <a:tc>
                  <a:txBody>
                    <a:bodyPr/>
                    <a:lstStyle/>
                    <a:p>
                      <a:pPr algn="l" rtl="0" fontAlgn="ctr"/>
                      <a:r>
                        <a:rPr lang="sv-SE" sz="1000" b="1" i="0" u="none" strike="noStrike" dirty="0">
                          <a:solidFill>
                            <a:srgbClr val="000000"/>
                          </a:solidFill>
                          <a:effectLst/>
                          <a:latin typeface="Futura Std Book" panose="020B0502020204020303" pitchFamily="34" charset="0"/>
                        </a:rPr>
                        <a:t>Sverige</a:t>
                      </a:r>
                    </a:p>
                  </a:txBody>
                  <a:tcPr marL="9525" marR="9525" marT="9525" marB="0" anchor="ctr"/>
                </a:tc>
                <a:tc>
                  <a:txBody>
                    <a:bodyPr/>
                    <a:lstStyle/>
                    <a:p>
                      <a:pPr algn="ctr" rtl="0" fontAlgn="ctr"/>
                      <a:r>
                        <a:rPr lang="sv-SE" sz="1000" b="1" i="0" u="none" strike="noStrike">
                          <a:solidFill>
                            <a:srgbClr val="000000"/>
                          </a:solidFill>
                          <a:effectLst/>
                          <a:latin typeface="Futura Std Book" panose="020B0502020204020303"/>
                        </a:rPr>
                        <a:t>337 848 </a:t>
                      </a:r>
                    </a:p>
                  </a:txBody>
                  <a:tcPr marL="9525" marR="9525" marT="9525" marB="0" anchor="ctr"/>
                </a:tc>
                <a:tc>
                  <a:txBody>
                    <a:bodyPr/>
                    <a:lstStyle/>
                    <a:p>
                      <a:pPr algn="ctr" rtl="0" fontAlgn="ctr"/>
                      <a:r>
                        <a:rPr lang="sv-SE" sz="1000" b="1" i="0" u="none" strike="noStrike" dirty="0">
                          <a:solidFill>
                            <a:srgbClr val="000000"/>
                          </a:solidFill>
                          <a:effectLst/>
                          <a:latin typeface="Futura Std Book" panose="020B0502020204020303"/>
                        </a:rPr>
                        <a:t>-77 780 </a:t>
                      </a:r>
                    </a:p>
                  </a:txBody>
                  <a:tcPr marL="9525" marR="9525" marT="9525" marB="0" anchor="ctr"/>
                </a:tc>
                <a:tc>
                  <a:txBody>
                    <a:bodyPr/>
                    <a:lstStyle/>
                    <a:p>
                      <a:pPr algn="ctr" rtl="0" fontAlgn="ctr"/>
                      <a:r>
                        <a:rPr lang="sv-SE" sz="1000" b="1"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1000" b="1" i="0" u="none" strike="noStrike">
                          <a:solidFill>
                            <a:srgbClr val="000000"/>
                          </a:solidFill>
                          <a:effectLst/>
                          <a:latin typeface="Futura Std Book" panose="020B0502020204020303"/>
                        </a:rPr>
                        <a:t>5,5</a:t>
                      </a:r>
                    </a:p>
                  </a:txBody>
                  <a:tcPr marL="9525" marR="9525" marT="9525" marB="0" anchor="ctr"/>
                </a:tc>
                <a:tc>
                  <a:txBody>
                    <a:bodyPr/>
                    <a:lstStyle/>
                    <a:p>
                      <a:pPr algn="ctr" rtl="0" fontAlgn="ctr"/>
                      <a:r>
                        <a:rPr lang="sv-SE" sz="1000" b="1"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4178915708"/>
                  </a:ext>
                </a:extLst>
              </a:tr>
              <a:tr h="196537">
                <a:tc>
                  <a:txBody>
                    <a:bodyPr/>
                    <a:lstStyle/>
                    <a:p>
                      <a:pPr algn="l" rtl="0" fontAlgn="ctr"/>
                      <a:r>
                        <a:rPr lang="sv-SE" sz="1000" b="0" i="0" u="none" strike="noStrike" dirty="0">
                          <a:solidFill>
                            <a:srgbClr val="000000"/>
                          </a:solidFill>
                          <a:effectLst/>
                          <a:latin typeface="Futura Std Book" panose="020B0502020204020303" pitchFamily="34" charset="0"/>
                        </a:rPr>
                        <a:t>Stockholms län</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78 707 </a:t>
                      </a: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-19 251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5,5</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1554613420"/>
                  </a:ext>
                </a:extLst>
              </a:tr>
              <a:tr h="196537">
                <a:tc>
                  <a:txBody>
                    <a:bodyPr/>
                    <a:lstStyle/>
                    <a:p>
                      <a:pPr algn="l" rtl="0" fontAlgn="ctr"/>
                      <a:r>
                        <a:rPr lang="sv-SE" sz="1000" b="0" i="0" u="none" strike="noStrike" dirty="0">
                          <a:solidFill>
                            <a:srgbClr val="000000"/>
                          </a:solidFill>
                          <a:effectLst/>
                          <a:latin typeface="Futura Std Book" panose="020B0502020204020303" pitchFamily="34" charset="0"/>
                        </a:rPr>
                        <a:t>Uppsala län</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11 906 </a:t>
                      </a: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-1 840 </a:t>
                      </a: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4,1</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4,8</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923977588"/>
                  </a:ext>
                </a:extLst>
              </a:tr>
              <a:tr h="196537">
                <a:tc>
                  <a:txBody>
                    <a:bodyPr/>
                    <a:lstStyle/>
                    <a:p>
                      <a:pPr algn="l" rtl="0" fontAlgn="ctr"/>
                      <a:r>
                        <a:rPr lang="sv-SE" sz="1000" b="0" i="0" u="none" strike="noStrike">
                          <a:solidFill>
                            <a:srgbClr val="000000"/>
                          </a:solidFill>
                          <a:effectLst/>
                          <a:latin typeface="Futura Std Book" panose="020B0502020204020303" pitchFamily="34" charset="0"/>
                        </a:rPr>
                        <a:t>Södermanlands län</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12 841 </a:t>
                      </a: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-2 026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7,0</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6,6</a:t>
                      </a:r>
                    </a:p>
                  </a:txBody>
                  <a:tcPr marL="9525" marR="9525" marT="9525" marB="0" anchor="ctr"/>
                </a:tc>
                <a:extLst>
                  <a:ext uri="{0D108BD9-81ED-4DB2-BD59-A6C34878D82A}">
                    <a16:rowId xmlns:a16="http://schemas.microsoft.com/office/drawing/2014/main" val="2476165088"/>
                  </a:ext>
                </a:extLst>
              </a:tr>
              <a:tr h="196537">
                <a:tc>
                  <a:txBody>
                    <a:bodyPr/>
                    <a:lstStyle/>
                    <a:p>
                      <a:pPr algn="l" rtl="0" fontAlgn="ctr"/>
                      <a:r>
                        <a:rPr lang="sv-SE" sz="1000" b="0" i="0" u="none" strike="noStrike">
                          <a:solidFill>
                            <a:srgbClr val="000000"/>
                          </a:solidFill>
                          <a:effectLst/>
                          <a:latin typeface="Futura Std Book" panose="020B0502020204020303" pitchFamily="34" charset="0"/>
                        </a:rPr>
                        <a:t>Östergötlands län</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15 858 </a:t>
                      </a: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-2 666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4,7</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5,5</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5,5</a:t>
                      </a:r>
                    </a:p>
                  </a:txBody>
                  <a:tcPr marL="9525" marR="9525" marT="9525" marB="0" anchor="ctr"/>
                </a:tc>
                <a:extLst>
                  <a:ext uri="{0D108BD9-81ED-4DB2-BD59-A6C34878D82A}">
                    <a16:rowId xmlns:a16="http://schemas.microsoft.com/office/drawing/2014/main" val="1837739304"/>
                  </a:ext>
                </a:extLst>
              </a:tr>
              <a:tr h="196537">
                <a:tc>
                  <a:txBody>
                    <a:bodyPr/>
                    <a:lstStyle/>
                    <a:p>
                      <a:pPr algn="l" rtl="0" fontAlgn="ctr"/>
                      <a:r>
                        <a:rPr lang="sv-SE" sz="1000" b="0" i="0" u="none" strike="noStrike">
                          <a:solidFill>
                            <a:srgbClr val="000000"/>
                          </a:solidFill>
                          <a:effectLst/>
                          <a:latin typeface="Futura Std Book" panose="020B0502020204020303" pitchFamily="34" charset="0"/>
                        </a:rPr>
                        <a:t>Örebro län</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10 343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-2 250 </a:t>
                      </a: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4,7</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769060761"/>
                  </a:ext>
                </a:extLst>
              </a:tr>
              <a:tr h="196537">
                <a:tc>
                  <a:txBody>
                    <a:bodyPr/>
                    <a:lstStyle/>
                    <a:p>
                      <a:pPr algn="l" rtl="0" fontAlgn="ctr"/>
                      <a:r>
                        <a:rPr lang="sv-SE" sz="1000" b="0" i="0" u="none" strike="noStrike">
                          <a:solidFill>
                            <a:srgbClr val="000000"/>
                          </a:solidFill>
                          <a:effectLst/>
                          <a:latin typeface="Futura Std Book" panose="020B0502020204020303" pitchFamily="34" charset="0"/>
                        </a:rPr>
                        <a:t>Västmanlands län</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10 958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-2 582 </a:t>
                      </a: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5,5</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6,8</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119973538"/>
                  </a:ext>
                </a:extLst>
              </a:tr>
              <a:tr h="196537">
                <a:tc>
                  <a:txBody>
                    <a:bodyPr/>
                    <a:lstStyle/>
                    <a:p>
                      <a:pPr algn="l" rtl="0" fontAlgn="ctr"/>
                      <a:r>
                        <a:rPr lang="sv-SE" sz="1000" b="0" i="0" u="none" strike="noStrike">
                          <a:solidFill>
                            <a:srgbClr val="000000"/>
                          </a:solidFill>
                          <a:effectLst/>
                          <a:latin typeface="Futura Std Book" panose="020B0502020204020303" pitchFamily="34" charset="0"/>
                        </a:rPr>
                        <a:t>Dalarnas län</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7 869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-1 641 </a:t>
                      </a: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3,9</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4,6</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4,5</a:t>
                      </a:r>
                    </a:p>
                  </a:txBody>
                  <a:tcPr marL="9525" marR="9525" marT="9525" marB="0" anchor="ctr"/>
                </a:tc>
                <a:extLst>
                  <a:ext uri="{0D108BD9-81ED-4DB2-BD59-A6C34878D82A}">
                    <a16:rowId xmlns:a16="http://schemas.microsoft.com/office/drawing/2014/main" val="270328077"/>
                  </a:ext>
                </a:extLst>
              </a:tr>
              <a:tr h="196537">
                <a:tc>
                  <a:txBody>
                    <a:bodyPr/>
                    <a:lstStyle/>
                    <a:p>
                      <a:pPr algn="l" rtl="0" fontAlgn="ctr"/>
                      <a:r>
                        <a:rPr lang="sv-SE" sz="1000" b="0" i="0" u="none" strike="noStrike">
                          <a:solidFill>
                            <a:srgbClr val="000000"/>
                          </a:solidFill>
                          <a:effectLst/>
                          <a:latin typeface="Futura Std Book" panose="020B0502020204020303" pitchFamily="34" charset="0"/>
                        </a:rPr>
                        <a:t>Gävleborgs län</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12 172 </a:t>
                      </a: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-1 739 </a:t>
                      </a: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5,9</a:t>
                      </a: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6,8</a:t>
                      </a: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6,8</a:t>
                      </a:r>
                    </a:p>
                  </a:txBody>
                  <a:tcPr marL="9525" marR="9525" marT="9525" marB="0" anchor="ctr"/>
                </a:tc>
                <a:extLst>
                  <a:ext uri="{0D108BD9-81ED-4DB2-BD59-A6C34878D82A}">
                    <a16:rowId xmlns:a16="http://schemas.microsoft.com/office/drawing/2014/main" val="2340225126"/>
                  </a:ext>
                </a:extLst>
              </a:tr>
            </a:tbl>
          </a:graphicData>
        </a:graphic>
      </p:graphicFrame>
      <p:graphicFrame>
        <p:nvGraphicFramePr>
          <p:cNvPr id="3" name="Diagram 2">
            <a:extLst>
              <a:ext uri="{FF2B5EF4-FFF2-40B4-BE49-F238E27FC236}">
                <a16:creationId xmlns:a16="http://schemas.microsoft.com/office/drawing/2014/main" id="{05D8E74F-ECB7-4AC6-8932-A4DE08E9A998}"/>
              </a:ext>
            </a:extLst>
          </p:cNvPr>
          <p:cNvGraphicFramePr>
            <a:graphicFrameLocks/>
          </p:cNvGraphicFramePr>
          <p:nvPr/>
        </p:nvGraphicFramePr>
        <p:xfrm>
          <a:off x="680851" y="1753769"/>
          <a:ext cx="6119813" cy="38790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55206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E2A516BB-0D10-45CD-BDB3-49F93ADE33A2}"/>
              </a:ext>
            </a:extLst>
          </p:cNvPr>
          <p:cNvSpPr txBox="1"/>
          <p:nvPr/>
        </p:nvSpPr>
        <p:spPr>
          <a:xfrm>
            <a:off x="2137954" y="6026610"/>
            <a:ext cx="3474028" cy="215444"/>
          </a:xfrm>
          <a:prstGeom prst="rect">
            <a:avLst/>
          </a:prstGeom>
          <a:noFill/>
        </p:spPr>
        <p:txBody>
          <a:bodyPr wrap="none" rtlCol="0">
            <a:spAutoFit/>
          </a:bodyPr>
          <a:lstStyle/>
          <a:p>
            <a:r>
              <a:rPr lang="sv-SE" sz="800" dirty="0"/>
              <a:t>Källa: Statistiska centralbyrån (Arbetskraftsundersökningarna, AKU)</a:t>
            </a:r>
          </a:p>
        </p:txBody>
      </p:sp>
      <p:sp>
        <p:nvSpPr>
          <p:cNvPr id="7" name="Rubrik 1">
            <a:extLst>
              <a:ext uri="{FF2B5EF4-FFF2-40B4-BE49-F238E27FC236}">
                <a16:creationId xmlns:a16="http://schemas.microsoft.com/office/drawing/2014/main" id="{C594EEA9-1531-4146-9599-7EF87727C2C5}"/>
              </a:ext>
            </a:extLst>
          </p:cNvPr>
          <p:cNvSpPr txBox="1">
            <a:spLocks/>
          </p:cNvSpPr>
          <p:nvPr/>
        </p:nvSpPr>
        <p:spPr>
          <a:xfrm>
            <a:off x="732406" y="2647"/>
            <a:ext cx="8426449" cy="1113955"/>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Arbetslöshet efter kategori</a:t>
            </a:r>
          </a:p>
        </p:txBody>
      </p:sp>
      <p:graphicFrame>
        <p:nvGraphicFramePr>
          <p:cNvPr id="8"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2329477246"/>
              </p:ext>
            </p:extLst>
          </p:nvPr>
        </p:nvGraphicFramePr>
        <p:xfrm>
          <a:off x="1893405" y="1820161"/>
          <a:ext cx="8426449" cy="3313000"/>
        </p:xfrm>
        <a:graphic>
          <a:graphicData uri="http://schemas.openxmlformats.org/drawingml/2006/table">
            <a:tbl>
              <a:tblPr firstRow="1" bandRow="1">
                <a:tableStyleId>{5C22544A-7EE6-4342-B048-85BDC9FD1C3A}</a:tableStyleId>
              </a:tblPr>
              <a:tblGrid>
                <a:gridCol w="2563392">
                  <a:extLst>
                    <a:ext uri="{9D8B030D-6E8A-4147-A177-3AD203B41FA5}">
                      <a16:colId xmlns:a16="http://schemas.microsoft.com/office/drawing/2014/main" val="452260278"/>
                    </a:ext>
                  </a:extLst>
                </a:gridCol>
                <a:gridCol w="2004969">
                  <a:extLst>
                    <a:ext uri="{9D8B030D-6E8A-4147-A177-3AD203B41FA5}">
                      <a16:colId xmlns:a16="http://schemas.microsoft.com/office/drawing/2014/main" val="1889858293"/>
                    </a:ext>
                  </a:extLst>
                </a:gridCol>
                <a:gridCol w="1629611">
                  <a:extLst>
                    <a:ext uri="{9D8B030D-6E8A-4147-A177-3AD203B41FA5}">
                      <a16:colId xmlns:a16="http://schemas.microsoft.com/office/drawing/2014/main" val="1671515360"/>
                    </a:ext>
                  </a:extLst>
                </a:gridCol>
                <a:gridCol w="1157980">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447710">
                <a:tc>
                  <a:txBody>
                    <a:bodyPr/>
                    <a:lstStyle/>
                    <a:p>
                      <a:pPr algn="ctr"/>
                      <a:endParaRPr lang="sv-SE" sz="12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200" b="1" dirty="0">
                          <a:solidFill>
                            <a:schemeClr val="bg1"/>
                          </a:solidFill>
                        </a:rPr>
                        <a:t>  Antal                         Förändring (antal)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2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475692">
                <a:tc>
                  <a:txBody>
                    <a:bodyPr/>
                    <a:lstStyle/>
                    <a:p>
                      <a:pPr algn="l"/>
                      <a:r>
                        <a:rPr lang="sv-SE" sz="1600" b="1">
                          <a:solidFill>
                            <a:schemeClr val="bg1"/>
                          </a:solidFill>
                        </a:rPr>
                        <a:t>Stockholmsregionen</a:t>
                      </a:r>
                      <a:endParaRPr lang="sv-SE" sz="16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200" dirty="0">
                          <a:solidFill>
                            <a:schemeClr val="bg1"/>
                          </a:solidFill>
                        </a:rPr>
                        <a:t>2022 kv2</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2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2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200" dirty="0">
                          <a:solidFill>
                            <a:schemeClr val="bg1"/>
                          </a:solidFill>
                        </a:rPr>
                        <a:t>-5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91746">
                <a:tc>
                  <a:txBody>
                    <a:bodyPr/>
                    <a:lstStyle/>
                    <a:p>
                      <a:pPr algn="l" fontAlgn="t">
                        <a:spcAft>
                          <a:spcPts val="500"/>
                        </a:spcAft>
                      </a:pPr>
                      <a:r>
                        <a:rPr lang="sv-SE" sz="1050" b="0" dirty="0"/>
                        <a:t>Öppet arbetslösa</a:t>
                      </a:r>
                    </a:p>
                  </a:txBody>
                  <a:tcPr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50" b="0" i="0" u="none" strike="noStrike">
                          <a:solidFill>
                            <a:srgbClr val="000000"/>
                          </a:solidFill>
                          <a:effectLst/>
                          <a:latin typeface="Futura Std Book" panose="020B0502020204020303"/>
                        </a:rPr>
                        <a:t>74 734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50" b="0" i="0" u="none" strike="noStrike">
                          <a:solidFill>
                            <a:srgbClr val="000000"/>
                          </a:solidFill>
                          <a:effectLst/>
                          <a:latin typeface="Futura Std Book" panose="020B0502020204020303"/>
                        </a:rPr>
                        <a:t>-18 435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50" b="0" i="0" u="none" strike="noStrike">
                          <a:solidFill>
                            <a:srgbClr val="000000"/>
                          </a:solidFill>
                          <a:effectLst/>
                          <a:latin typeface="Futura Std Book" panose="020B0502020204020303"/>
                        </a:rPr>
                        <a:t>-19,8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50" b="0" i="0" u="none" strike="noStrike">
                          <a:solidFill>
                            <a:srgbClr val="000000"/>
                          </a:solidFill>
                          <a:effectLst/>
                          <a:latin typeface="Futura Std Book" panose="020B0502020204020303"/>
                        </a:rPr>
                        <a:t>-11,0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96593">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050" dirty="0"/>
                        <a:t>varav långtidsarbetslösa</a:t>
                      </a:r>
                    </a:p>
                  </a:txBody>
                  <a:tcPr anchor="ctr">
                    <a:lnL w="12700" cmpd="sng">
                      <a:noFill/>
                    </a:lnL>
                  </a:tcPr>
                </a:tc>
                <a:tc>
                  <a:txBody>
                    <a:bodyPr/>
                    <a:lstStyle/>
                    <a:p>
                      <a:pPr algn="ctr" fontAlgn="ctr"/>
                      <a:r>
                        <a:rPr lang="sv-SE" sz="1050" b="0" i="0" u="none" strike="noStrike">
                          <a:solidFill>
                            <a:srgbClr val="000000"/>
                          </a:solidFill>
                          <a:effectLst/>
                          <a:latin typeface="Futura Std Book" panose="020B0502020204020303"/>
                        </a:rPr>
                        <a:t>29 484 </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-5 065 </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-14,7</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8,7</a:t>
                      </a:r>
                    </a:p>
                  </a:txBody>
                  <a:tcPr marL="9525" marR="9525" marT="9525" marB="0" anchor="ctr"/>
                </a:tc>
                <a:extLst>
                  <a:ext uri="{0D108BD9-81ED-4DB2-BD59-A6C34878D82A}">
                    <a16:rowId xmlns:a16="http://schemas.microsoft.com/office/drawing/2014/main" val="293360832"/>
                  </a:ext>
                </a:extLst>
              </a:tr>
              <a:tr h="396593">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050" dirty="0"/>
                        <a:t>varav ungdomsarbetslösa</a:t>
                      </a:r>
                    </a:p>
                  </a:txBody>
                  <a:tcPr anchor="ctr">
                    <a:lnL w="12700" cmpd="sng">
                      <a:noFill/>
                    </a:lnL>
                  </a:tcPr>
                </a:tc>
                <a:tc>
                  <a:txBody>
                    <a:bodyPr/>
                    <a:lstStyle/>
                    <a:p>
                      <a:pPr algn="ctr" fontAlgn="ctr"/>
                      <a:r>
                        <a:rPr lang="sv-SE" sz="1050" b="0" i="0" u="none" strike="noStrike">
                          <a:solidFill>
                            <a:srgbClr val="000000"/>
                          </a:solidFill>
                          <a:effectLst/>
                          <a:latin typeface="Futura Std Book" panose="020B0502020204020303"/>
                        </a:rPr>
                        <a:t>7 323 </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-2 726 </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-27,1</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-21,3</a:t>
                      </a:r>
                    </a:p>
                  </a:txBody>
                  <a:tcPr marL="9525" marR="9525" marT="9525" marB="0" anchor="ctr"/>
                </a:tc>
                <a:extLst>
                  <a:ext uri="{0D108BD9-81ED-4DB2-BD59-A6C34878D82A}">
                    <a16:rowId xmlns:a16="http://schemas.microsoft.com/office/drawing/2014/main" val="1559525621"/>
                  </a:ext>
                </a:extLst>
              </a:tr>
              <a:tr h="3965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50" dirty="0"/>
                        <a:t>Aktivitetsstöd</a:t>
                      </a:r>
                    </a:p>
                  </a:txBody>
                  <a:tcPr anchor="ctr">
                    <a:lnL w="12700" cmpd="sng">
                      <a:noFill/>
                    </a:lnL>
                  </a:tcPr>
                </a:tc>
                <a:tc>
                  <a:txBody>
                    <a:bodyPr/>
                    <a:lstStyle/>
                    <a:p>
                      <a:pPr algn="ctr" fontAlgn="ctr"/>
                      <a:r>
                        <a:rPr lang="sv-SE" sz="1050" b="0" i="0" u="none" strike="noStrike">
                          <a:solidFill>
                            <a:srgbClr val="000000"/>
                          </a:solidFill>
                          <a:effectLst/>
                          <a:latin typeface="Futura Std Book" panose="020B0502020204020303"/>
                        </a:rPr>
                        <a:t>85 919 </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-15 560 </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-15,3</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16,8</a:t>
                      </a:r>
                    </a:p>
                  </a:txBody>
                  <a:tcPr marL="9525" marR="9525" marT="9525" marB="0" anchor="ctr"/>
                </a:tc>
                <a:extLst>
                  <a:ext uri="{0D108BD9-81ED-4DB2-BD59-A6C34878D82A}">
                    <a16:rowId xmlns:a16="http://schemas.microsoft.com/office/drawing/2014/main" val="1947986397"/>
                  </a:ext>
                </a:extLst>
              </a:tr>
              <a:tr h="396593">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050" dirty="0"/>
                        <a:t>varav ungdomsarbetslösa med aktivitetsstöd</a:t>
                      </a:r>
                    </a:p>
                  </a:txBody>
                  <a:tcPr anchor="ctr">
                    <a:lnL w="12700" cmpd="sng">
                      <a:noFill/>
                    </a:lnL>
                  </a:tcPr>
                </a:tc>
                <a:tc>
                  <a:txBody>
                    <a:bodyPr/>
                    <a:lstStyle/>
                    <a:p>
                      <a:pPr algn="ctr" fontAlgn="ctr"/>
                      <a:r>
                        <a:rPr lang="sv-SE" sz="1050" b="0" i="0" u="none" strike="noStrike">
                          <a:solidFill>
                            <a:srgbClr val="000000"/>
                          </a:solidFill>
                          <a:effectLst/>
                          <a:latin typeface="Futura Std Book" panose="020B0502020204020303"/>
                        </a:rPr>
                        <a:t>9 841 </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-3 999 </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-28,9</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-15,6</a:t>
                      </a:r>
                    </a:p>
                  </a:txBody>
                  <a:tcPr marL="9525" marR="9525" marT="9525" marB="0" anchor="ctr"/>
                </a:tc>
                <a:extLst>
                  <a:ext uri="{0D108BD9-81ED-4DB2-BD59-A6C34878D82A}">
                    <a16:rowId xmlns:a16="http://schemas.microsoft.com/office/drawing/2014/main" val="2325918200"/>
                  </a:ext>
                </a:extLst>
              </a:tr>
              <a:tr h="3965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50" b="1" dirty="0"/>
                        <a:t>Totalt antal arbetslösa</a:t>
                      </a:r>
                    </a:p>
                  </a:txBody>
                  <a:tcPr anchor="ctr">
                    <a:lnL w="12700" cmpd="sng">
                      <a:noFill/>
                    </a:lnL>
                  </a:tcPr>
                </a:tc>
                <a:tc>
                  <a:txBody>
                    <a:bodyPr/>
                    <a:lstStyle/>
                    <a:p>
                      <a:pPr algn="ctr" fontAlgn="ctr"/>
                      <a:r>
                        <a:rPr lang="sv-SE" sz="1050" b="1" i="0" u="none" strike="noStrike">
                          <a:solidFill>
                            <a:srgbClr val="000000"/>
                          </a:solidFill>
                          <a:effectLst/>
                          <a:latin typeface="Futura Std Book" panose="020B0502020204020303"/>
                        </a:rPr>
                        <a:t>160 653 </a:t>
                      </a:r>
                    </a:p>
                  </a:txBody>
                  <a:tcPr marL="9525" marR="9525" marT="9525" marB="0" anchor="ctr"/>
                </a:tc>
                <a:tc>
                  <a:txBody>
                    <a:bodyPr/>
                    <a:lstStyle/>
                    <a:p>
                      <a:pPr algn="ctr" fontAlgn="ctr"/>
                      <a:r>
                        <a:rPr lang="sv-SE" sz="1050" b="1" i="0" u="none" strike="noStrike">
                          <a:solidFill>
                            <a:srgbClr val="000000"/>
                          </a:solidFill>
                          <a:effectLst/>
                          <a:latin typeface="Futura Std Book" panose="020B0502020204020303"/>
                        </a:rPr>
                        <a:t>-33 995 </a:t>
                      </a:r>
                    </a:p>
                  </a:txBody>
                  <a:tcPr marL="9525" marR="9525" marT="9525" marB="0" anchor="ctr"/>
                </a:tc>
                <a:tc>
                  <a:txBody>
                    <a:bodyPr/>
                    <a:lstStyle/>
                    <a:p>
                      <a:pPr algn="ctr" fontAlgn="ctr"/>
                      <a:r>
                        <a:rPr lang="sv-SE" sz="1050" b="1" i="0" u="none" strike="noStrike">
                          <a:solidFill>
                            <a:srgbClr val="000000"/>
                          </a:solidFill>
                          <a:effectLst/>
                          <a:latin typeface="Futura Std Book" panose="020B0502020204020303"/>
                        </a:rPr>
                        <a:t>-17,5</a:t>
                      </a:r>
                    </a:p>
                  </a:txBody>
                  <a:tcPr marL="9525" marR="9525" marT="9525" marB="0" anchor="ctr"/>
                </a:tc>
                <a:tc>
                  <a:txBody>
                    <a:bodyPr/>
                    <a:lstStyle/>
                    <a:p>
                      <a:pPr algn="ctr" fontAlgn="ctr"/>
                      <a:r>
                        <a:rPr lang="sv-SE" sz="1050" b="1" i="0" u="none" strike="noStrike" dirty="0">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3944598109"/>
                  </a:ext>
                </a:extLst>
              </a:tr>
            </a:tbl>
          </a:graphicData>
        </a:graphic>
      </p:graphicFrame>
    </p:spTree>
    <p:extLst>
      <p:ext uri="{BB962C8B-B14F-4D97-AF65-F5344CB8AC3E}">
        <p14:creationId xmlns:p14="http://schemas.microsoft.com/office/powerpoint/2010/main" val="441450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51953"/>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7" y="3280142"/>
            <a:ext cx="4845042" cy="297937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6" y="1645759"/>
            <a:ext cx="4845042" cy="1634384"/>
          </a:xfrm>
        </p:spPr>
        <p:txBody>
          <a:bodyPr/>
          <a:lstStyle/>
          <a:p>
            <a:pPr marL="285750" indent="-285750">
              <a:buFont typeface="Arial" panose="020B0604020202020204" pitchFamily="34" charset="0"/>
              <a:buChar char="•"/>
            </a:pPr>
            <a:r>
              <a:rPr lang="sv-SE" sz="1400" dirty="0"/>
              <a:t>Antalet lediga jobb hos Arbetsförmedlingen ökade med 84 procent i Stockholmsregionen. </a:t>
            </a:r>
          </a:p>
          <a:p>
            <a:pPr marL="285750" indent="-285750">
              <a:buFont typeface="Arial" panose="020B0604020202020204" pitchFamily="34" charset="0"/>
              <a:buChar char="•"/>
            </a:pPr>
            <a:r>
              <a:rPr lang="sv-SE" sz="1400" dirty="0"/>
              <a:t>Antalet nyanmälda jobb ökade mest inom Personliga &amp; kulturella tjänster, följt av Transport jämfört med samma kvartal förra året.</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27" y="625951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892412"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2012 kv2</a:t>
            </a:r>
            <a:endParaRPr lang="sv-SE" sz="1400" dirty="0"/>
          </a:p>
        </p:txBody>
      </p:sp>
      <p:graphicFrame>
        <p:nvGraphicFramePr>
          <p:cNvPr id="26" name="Tabell 25">
            <a:extLst>
              <a:ext uri="{FF2B5EF4-FFF2-40B4-BE49-F238E27FC236}">
                <a16:creationId xmlns:a16="http://schemas.microsoft.com/office/drawing/2014/main" id="{183E5421-7877-4D4B-AE95-F26FC9E6CAC2}"/>
              </a:ext>
            </a:extLst>
          </p:cNvPr>
          <p:cNvGraphicFramePr>
            <a:graphicFrameLocks noGrp="1"/>
          </p:cNvGraphicFramePr>
          <p:nvPr>
            <p:extLst>
              <p:ext uri="{D42A27DB-BD31-4B8C-83A1-F6EECF244321}">
                <p14:modId xmlns:p14="http://schemas.microsoft.com/office/powerpoint/2010/main" val="827050764"/>
              </p:ext>
            </p:extLst>
          </p:nvPr>
        </p:nvGraphicFramePr>
        <p:xfrm>
          <a:off x="6744447" y="3449428"/>
          <a:ext cx="4845043" cy="2557964"/>
        </p:xfrm>
        <a:graphic>
          <a:graphicData uri="http://schemas.openxmlformats.org/drawingml/2006/table">
            <a:tbl>
              <a:tblPr bandRow="1">
                <a:tableStyleId>{2D5ABB26-0587-4C30-8999-92F81FD0307C}</a:tableStyleId>
              </a:tblPr>
              <a:tblGrid>
                <a:gridCol w="1421978">
                  <a:extLst>
                    <a:ext uri="{9D8B030D-6E8A-4147-A177-3AD203B41FA5}">
                      <a16:colId xmlns:a16="http://schemas.microsoft.com/office/drawing/2014/main" val="1678076792"/>
                    </a:ext>
                  </a:extLst>
                </a:gridCol>
                <a:gridCol w="742316">
                  <a:extLst>
                    <a:ext uri="{9D8B030D-6E8A-4147-A177-3AD203B41FA5}">
                      <a16:colId xmlns:a16="http://schemas.microsoft.com/office/drawing/2014/main" val="2601369493"/>
                    </a:ext>
                  </a:extLst>
                </a:gridCol>
                <a:gridCol w="669369">
                  <a:extLst>
                    <a:ext uri="{9D8B030D-6E8A-4147-A177-3AD203B41FA5}">
                      <a16:colId xmlns:a16="http://schemas.microsoft.com/office/drawing/2014/main" val="2395970223"/>
                    </a:ext>
                  </a:extLst>
                </a:gridCol>
                <a:gridCol w="660223">
                  <a:extLst>
                    <a:ext uri="{9D8B030D-6E8A-4147-A177-3AD203B41FA5}">
                      <a16:colId xmlns:a16="http://schemas.microsoft.com/office/drawing/2014/main" val="3235649811"/>
                    </a:ext>
                  </a:extLst>
                </a:gridCol>
                <a:gridCol w="769973">
                  <a:extLst>
                    <a:ext uri="{9D8B030D-6E8A-4147-A177-3AD203B41FA5}">
                      <a16:colId xmlns:a16="http://schemas.microsoft.com/office/drawing/2014/main" val="1050073455"/>
                    </a:ext>
                  </a:extLst>
                </a:gridCol>
                <a:gridCol w="581184">
                  <a:extLst>
                    <a:ext uri="{9D8B030D-6E8A-4147-A177-3AD203B41FA5}">
                      <a16:colId xmlns:a16="http://schemas.microsoft.com/office/drawing/2014/main" val="3827523272"/>
                    </a:ext>
                  </a:extLst>
                </a:gridCol>
              </a:tblGrid>
              <a:tr h="173476">
                <a:tc>
                  <a:txBody>
                    <a:bodyPr/>
                    <a:lstStyle/>
                    <a:p>
                      <a:pPr algn="ctr" rtl="0" fontAlgn="b"/>
                      <a:r>
                        <a:rPr lang="sv-SE" sz="1000" b="0" i="0" u="none" strike="noStrike" dirty="0">
                          <a:solidFill>
                            <a:srgbClr val="000000"/>
                          </a:solidFill>
                          <a:effectLst/>
                          <a:latin typeface="Futura Std Book" panose="020B0502020204020303" pitchFamily="34" charset="0"/>
                        </a:rPr>
                        <a:t> </a:t>
                      </a:r>
                    </a:p>
                  </a:txBody>
                  <a:tcPr marL="144000" marR="9525" marT="9525" marB="0" anchor="b"/>
                </a:tc>
                <a:tc>
                  <a:txBody>
                    <a:bodyPr/>
                    <a:lstStyle/>
                    <a:p>
                      <a:pPr algn="ctr" rtl="0" fontAlgn="b"/>
                      <a:r>
                        <a:rPr lang="sv-SE" sz="10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10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10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81680">
                <a:tc>
                  <a:txBody>
                    <a:bodyPr/>
                    <a:lstStyle/>
                    <a:p>
                      <a:pPr algn="ctr" rtl="0" fontAlgn="b"/>
                      <a:endParaRPr lang="sv-SE" sz="1000" b="0" i="0" u="none" strike="noStrike" dirty="0">
                        <a:solidFill>
                          <a:srgbClr val="000000"/>
                        </a:solidFill>
                        <a:effectLst/>
                        <a:latin typeface="Futura Std Book" panose="020B0502020204020303" pitchFamily="34" charset="0"/>
                      </a:endParaRPr>
                    </a:p>
                  </a:txBody>
                  <a:tcPr marL="144000" marR="9525" marT="9525" marB="0" anchor="b"/>
                </a:tc>
                <a:tc>
                  <a:txBody>
                    <a:bodyPr/>
                    <a:lstStyle/>
                    <a:p>
                      <a:pPr algn="ctr" rtl="0" fontAlgn="b"/>
                      <a:r>
                        <a:rPr lang="sv-SE" sz="10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6748">
                <a:tc>
                  <a:txBody>
                    <a:bodyPr/>
                    <a:lstStyle/>
                    <a:p>
                      <a:pPr algn="l" rtl="0" fontAlgn="b"/>
                      <a:r>
                        <a:rPr lang="sv-SE" sz="1000" b="1" i="0" u="none" strike="noStrike" dirty="0">
                          <a:solidFill>
                            <a:srgbClr val="000000"/>
                          </a:solidFill>
                          <a:effectLst/>
                          <a:latin typeface="Futura Std Book" panose="020B0502020204020303" pitchFamily="34" charset="0"/>
                        </a:rPr>
                        <a:t>Stockholmsregionen</a:t>
                      </a:r>
                    </a:p>
                  </a:txBody>
                  <a:tcPr marL="144000" marR="9525" marT="9525" marB="0" anchor="ctr"/>
                </a:tc>
                <a:tc>
                  <a:txBody>
                    <a:bodyPr/>
                    <a:lstStyle/>
                    <a:p>
                      <a:pPr algn="ctr" rtl="0" fontAlgn="b"/>
                      <a:r>
                        <a:rPr lang="sv-SE" sz="1000" b="1" i="0" u="none" strike="noStrike">
                          <a:solidFill>
                            <a:srgbClr val="000000"/>
                          </a:solidFill>
                          <a:effectLst/>
                          <a:latin typeface="Futura Std Book" panose="020B0502020204020303"/>
                        </a:rPr>
                        <a:t>249 506 </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84 </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68 </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827 531 </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81 </a:t>
                      </a:r>
                    </a:p>
                  </a:txBody>
                  <a:tcPr marL="9525" marR="9525" marT="9525" marB="0" anchor="b"/>
                </a:tc>
                <a:extLst>
                  <a:ext uri="{0D108BD9-81ED-4DB2-BD59-A6C34878D82A}">
                    <a16:rowId xmlns:a16="http://schemas.microsoft.com/office/drawing/2014/main" val="1544414373"/>
                  </a:ext>
                </a:extLst>
              </a:tr>
              <a:tr h="207340">
                <a:tc>
                  <a:txBody>
                    <a:bodyPr/>
                    <a:lstStyle/>
                    <a:p>
                      <a:pPr algn="l" rtl="0" fontAlgn="b"/>
                      <a:r>
                        <a:rPr lang="sv-SE" sz="1000" b="1" i="0" u="none" strike="noStrike" dirty="0">
                          <a:solidFill>
                            <a:srgbClr val="000000"/>
                          </a:solidFill>
                          <a:effectLst/>
                          <a:latin typeface="Futura Std Book" panose="020B0502020204020303" pitchFamily="34" charset="0"/>
                        </a:rPr>
                        <a:t>Övriga Sverige</a:t>
                      </a:r>
                    </a:p>
                  </a:txBody>
                  <a:tcPr marL="144000" marR="9525" marT="9525" marB="0" anchor="ctr"/>
                </a:tc>
                <a:tc>
                  <a:txBody>
                    <a:bodyPr/>
                    <a:lstStyle/>
                    <a:p>
                      <a:pPr algn="ctr" rtl="0" fontAlgn="b"/>
                      <a:r>
                        <a:rPr lang="sv-SE" sz="1000" b="1" i="0" u="none" strike="noStrike">
                          <a:solidFill>
                            <a:srgbClr val="000000"/>
                          </a:solidFill>
                          <a:effectLst/>
                          <a:latin typeface="Futura Std Book" panose="020B0502020204020303"/>
                        </a:rPr>
                        <a:t>291 708 </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65</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61</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917 177 </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59</a:t>
                      </a:r>
                    </a:p>
                  </a:txBody>
                  <a:tcPr marL="9525" marR="9525" marT="9525" marB="0" anchor="b"/>
                </a:tc>
                <a:extLst>
                  <a:ext uri="{0D108BD9-81ED-4DB2-BD59-A6C34878D82A}">
                    <a16:rowId xmlns:a16="http://schemas.microsoft.com/office/drawing/2014/main" val="4178915708"/>
                  </a:ext>
                </a:extLst>
              </a:tr>
              <a:tr h="207340">
                <a:tc>
                  <a:txBody>
                    <a:bodyPr/>
                    <a:lstStyle/>
                    <a:p>
                      <a:pPr algn="l" rtl="0" fontAlgn="b"/>
                      <a:r>
                        <a:rPr lang="sv-SE" sz="1000" b="0" i="0" u="none" strike="noStrike">
                          <a:solidFill>
                            <a:srgbClr val="000000"/>
                          </a:solidFill>
                          <a:effectLst/>
                          <a:latin typeface="Futura Std Book" panose="020B0502020204020303" pitchFamily="34" charset="0"/>
                        </a:rPr>
                        <a:t>Stockholms län</a:t>
                      </a:r>
                    </a:p>
                  </a:txBody>
                  <a:tcPr marL="144000" marR="9525" marT="9525" marB="0" anchor="ctr"/>
                </a:tc>
                <a:tc>
                  <a:txBody>
                    <a:bodyPr/>
                    <a:lstStyle/>
                    <a:p>
                      <a:pPr algn="ctr" rtl="0" fontAlgn="b"/>
                      <a:r>
                        <a:rPr lang="sv-SE" sz="1000" b="0" i="0" u="none" strike="noStrike">
                          <a:solidFill>
                            <a:srgbClr val="000000"/>
                          </a:solidFill>
                          <a:effectLst/>
                          <a:latin typeface="Futura Std Book" panose="020B0502020204020303"/>
                        </a:rPr>
                        <a:t>145 584 </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99</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66</a:t>
                      </a: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a:rPr>
                        <a:t>481 344 </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101</a:t>
                      </a:r>
                    </a:p>
                  </a:txBody>
                  <a:tcPr marL="9525" marR="9525" marT="9525" marB="0" anchor="b"/>
                </a:tc>
                <a:extLst>
                  <a:ext uri="{0D108BD9-81ED-4DB2-BD59-A6C34878D82A}">
                    <a16:rowId xmlns:a16="http://schemas.microsoft.com/office/drawing/2014/main" val="1554613420"/>
                  </a:ext>
                </a:extLst>
              </a:tr>
              <a:tr h="207340">
                <a:tc>
                  <a:txBody>
                    <a:bodyPr/>
                    <a:lstStyle/>
                    <a:p>
                      <a:pPr algn="l" rtl="0" fontAlgn="b"/>
                      <a:r>
                        <a:rPr lang="sv-SE" sz="1000" b="0" i="0" u="none" strike="noStrike">
                          <a:solidFill>
                            <a:srgbClr val="000000"/>
                          </a:solidFill>
                          <a:effectLst/>
                          <a:latin typeface="Futura Std Book" panose="020B0502020204020303" pitchFamily="34" charset="0"/>
                        </a:rPr>
                        <a:t>Uppsala län</a:t>
                      </a:r>
                    </a:p>
                  </a:txBody>
                  <a:tcPr marL="144000" marR="9525" marT="9525" marB="0" anchor="ctr"/>
                </a:tc>
                <a:tc>
                  <a:txBody>
                    <a:bodyPr/>
                    <a:lstStyle/>
                    <a:p>
                      <a:pPr algn="ctr" rtl="0" fontAlgn="b"/>
                      <a:r>
                        <a:rPr lang="sv-SE" sz="1000" b="0" i="0" u="none" strike="noStrike">
                          <a:solidFill>
                            <a:srgbClr val="000000"/>
                          </a:solidFill>
                          <a:effectLst/>
                          <a:latin typeface="Futura Std Book" panose="020B0502020204020303"/>
                        </a:rPr>
                        <a:t>16 746 </a:t>
                      </a: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a:rPr>
                        <a:t>76</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86</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57 187 </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70</a:t>
                      </a:r>
                    </a:p>
                  </a:txBody>
                  <a:tcPr marL="9525" marR="9525" marT="9525" marB="0" anchor="b"/>
                </a:tc>
                <a:extLst>
                  <a:ext uri="{0D108BD9-81ED-4DB2-BD59-A6C34878D82A}">
                    <a16:rowId xmlns:a16="http://schemas.microsoft.com/office/drawing/2014/main" val="923977588"/>
                  </a:ext>
                </a:extLst>
              </a:tr>
              <a:tr h="207340">
                <a:tc>
                  <a:txBody>
                    <a:bodyPr/>
                    <a:lstStyle/>
                    <a:p>
                      <a:pPr algn="l" rtl="0" fontAlgn="b"/>
                      <a:r>
                        <a:rPr lang="sv-SE" sz="1000" b="0" i="0" u="none" strike="noStrike">
                          <a:solidFill>
                            <a:srgbClr val="000000"/>
                          </a:solidFill>
                          <a:effectLst/>
                          <a:latin typeface="Futura Std Book" panose="020B0502020204020303" pitchFamily="34" charset="0"/>
                        </a:rPr>
                        <a:t>Södermanlands län</a:t>
                      </a:r>
                    </a:p>
                  </a:txBody>
                  <a:tcPr marL="144000" marR="9525" marT="9525" marB="0" anchor="ctr"/>
                </a:tc>
                <a:tc>
                  <a:txBody>
                    <a:bodyPr/>
                    <a:lstStyle/>
                    <a:p>
                      <a:pPr algn="ctr" rtl="0" fontAlgn="b"/>
                      <a:r>
                        <a:rPr lang="sv-SE" sz="1000" b="0" i="0" u="none" strike="noStrike">
                          <a:solidFill>
                            <a:srgbClr val="000000"/>
                          </a:solidFill>
                          <a:effectLst/>
                          <a:latin typeface="Futura Std Book" panose="020B0502020204020303"/>
                        </a:rPr>
                        <a:t>14 047 </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95</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61</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44 256 </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73</a:t>
                      </a:r>
                    </a:p>
                  </a:txBody>
                  <a:tcPr marL="9525" marR="9525" marT="9525" marB="0" anchor="b"/>
                </a:tc>
                <a:extLst>
                  <a:ext uri="{0D108BD9-81ED-4DB2-BD59-A6C34878D82A}">
                    <a16:rowId xmlns:a16="http://schemas.microsoft.com/office/drawing/2014/main" val="969307260"/>
                  </a:ext>
                </a:extLst>
              </a:tr>
              <a:tr h="207340">
                <a:tc>
                  <a:txBody>
                    <a:bodyPr/>
                    <a:lstStyle/>
                    <a:p>
                      <a:pPr algn="l" rtl="0" fontAlgn="b"/>
                      <a:r>
                        <a:rPr lang="sv-SE" sz="1000" b="0" i="0" u="none" strike="noStrike">
                          <a:solidFill>
                            <a:srgbClr val="000000"/>
                          </a:solidFill>
                          <a:effectLst/>
                          <a:latin typeface="Futura Std Book" panose="020B0502020204020303" pitchFamily="34" charset="0"/>
                        </a:rPr>
                        <a:t>Östergötlands län</a:t>
                      </a:r>
                    </a:p>
                  </a:txBody>
                  <a:tcPr marL="144000" marR="9525" marT="9525" marB="0" anchor="ctr"/>
                </a:tc>
                <a:tc>
                  <a:txBody>
                    <a:bodyPr/>
                    <a:lstStyle/>
                    <a:p>
                      <a:pPr algn="ctr" rtl="0" fontAlgn="b"/>
                      <a:r>
                        <a:rPr lang="sv-SE" sz="1000" b="0" i="0" u="none" strike="noStrike">
                          <a:solidFill>
                            <a:srgbClr val="000000"/>
                          </a:solidFill>
                          <a:effectLst/>
                          <a:latin typeface="Futura Std Book" panose="020B0502020204020303"/>
                        </a:rPr>
                        <a:t>24 630 </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56</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58</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79 843 </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53</a:t>
                      </a:r>
                    </a:p>
                  </a:txBody>
                  <a:tcPr marL="9525" marR="9525" marT="9525" marB="0" anchor="b"/>
                </a:tc>
                <a:extLst>
                  <a:ext uri="{0D108BD9-81ED-4DB2-BD59-A6C34878D82A}">
                    <a16:rowId xmlns:a16="http://schemas.microsoft.com/office/drawing/2014/main" val="604524990"/>
                  </a:ext>
                </a:extLst>
              </a:tr>
              <a:tr h="207340">
                <a:tc>
                  <a:txBody>
                    <a:bodyPr/>
                    <a:lstStyle/>
                    <a:p>
                      <a:pPr algn="l" rtl="0" fontAlgn="b"/>
                      <a:r>
                        <a:rPr lang="sv-SE" sz="1000" b="0" i="0" u="none" strike="noStrike">
                          <a:solidFill>
                            <a:srgbClr val="000000"/>
                          </a:solidFill>
                          <a:effectLst/>
                          <a:latin typeface="Futura Std Book" panose="020B0502020204020303" pitchFamily="34" charset="0"/>
                        </a:rPr>
                        <a:t>Örebro län</a:t>
                      </a:r>
                    </a:p>
                  </a:txBody>
                  <a:tcPr marL="144000" marR="9525" marT="9525" marB="0" anchor="ctr"/>
                </a:tc>
                <a:tc>
                  <a:txBody>
                    <a:bodyPr/>
                    <a:lstStyle/>
                    <a:p>
                      <a:pPr algn="ctr" rtl="0" fontAlgn="b"/>
                      <a:r>
                        <a:rPr lang="sv-SE" sz="1000" b="0" i="0" u="none" strike="noStrike">
                          <a:solidFill>
                            <a:srgbClr val="000000"/>
                          </a:solidFill>
                          <a:effectLst/>
                          <a:latin typeface="Futura Std Book" panose="020B0502020204020303"/>
                        </a:rPr>
                        <a:t>14 815 </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82</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86</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45 679 </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65</a:t>
                      </a:r>
                    </a:p>
                  </a:txBody>
                  <a:tcPr marL="9525" marR="9525" marT="9525" marB="0" anchor="b"/>
                </a:tc>
                <a:extLst>
                  <a:ext uri="{0D108BD9-81ED-4DB2-BD59-A6C34878D82A}">
                    <a16:rowId xmlns:a16="http://schemas.microsoft.com/office/drawing/2014/main" val="2311283792"/>
                  </a:ext>
                </a:extLst>
              </a:tr>
              <a:tr h="207340">
                <a:tc>
                  <a:txBody>
                    <a:bodyPr/>
                    <a:lstStyle/>
                    <a:p>
                      <a:pPr algn="l" rtl="0" fontAlgn="b"/>
                      <a:r>
                        <a:rPr lang="sv-SE" sz="1000" b="0" i="0" u="none" strike="noStrike">
                          <a:solidFill>
                            <a:srgbClr val="000000"/>
                          </a:solidFill>
                          <a:effectLst/>
                          <a:latin typeface="Futura Std Book" panose="020B0502020204020303" pitchFamily="34" charset="0"/>
                        </a:rPr>
                        <a:t>Västmanlands län</a:t>
                      </a:r>
                    </a:p>
                  </a:txBody>
                  <a:tcPr marL="144000" marR="9525" marT="9525" marB="0" anchor="ctr"/>
                </a:tc>
                <a:tc>
                  <a:txBody>
                    <a:bodyPr/>
                    <a:lstStyle/>
                    <a:p>
                      <a:pPr algn="ctr" rtl="0" fontAlgn="b"/>
                      <a:r>
                        <a:rPr lang="sv-SE" sz="1000" b="0" i="0" u="none" strike="noStrike" dirty="0">
                          <a:solidFill>
                            <a:srgbClr val="000000"/>
                          </a:solidFill>
                          <a:effectLst/>
                          <a:latin typeface="Futura Std Book" panose="020B0502020204020303"/>
                        </a:rPr>
                        <a:t>11 964 </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62</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89</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41 120 </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51</a:t>
                      </a:r>
                    </a:p>
                  </a:txBody>
                  <a:tcPr marL="9525" marR="9525" marT="9525" marB="0" anchor="b"/>
                </a:tc>
                <a:extLst>
                  <a:ext uri="{0D108BD9-81ED-4DB2-BD59-A6C34878D82A}">
                    <a16:rowId xmlns:a16="http://schemas.microsoft.com/office/drawing/2014/main" val="1821739583"/>
                  </a:ext>
                </a:extLst>
              </a:tr>
              <a:tr h="207340">
                <a:tc>
                  <a:txBody>
                    <a:bodyPr/>
                    <a:lstStyle/>
                    <a:p>
                      <a:pPr algn="l" rtl="0" fontAlgn="b"/>
                      <a:r>
                        <a:rPr lang="sv-SE" sz="1000" b="0" i="0" u="none" strike="noStrike">
                          <a:solidFill>
                            <a:srgbClr val="000000"/>
                          </a:solidFill>
                          <a:effectLst/>
                          <a:latin typeface="Futura Std Book" panose="020B0502020204020303" pitchFamily="34" charset="0"/>
                        </a:rPr>
                        <a:t>Dalarnas län</a:t>
                      </a:r>
                    </a:p>
                  </a:txBody>
                  <a:tcPr marL="144000" marR="9525" marT="9525" marB="0" anchor="ctr"/>
                </a:tc>
                <a:tc>
                  <a:txBody>
                    <a:bodyPr/>
                    <a:lstStyle/>
                    <a:p>
                      <a:pPr algn="ctr" rtl="0" fontAlgn="b"/>
                      <a:r>
                        <a:rPr lang="sv-SE" sz="1000" b="0" i="0" u="none" strike="noStrike">
                          <a:solidFill>
                            <a:srgbClr val="000000"/>
                          </a:solidFill>
                          <a:effectLst/>
                          <a:latin typeface="Futura Std Book" panose="020B0502020204020303"/>
                        </a:rPr>
                        <a:t>11 067 </a:t>
                      </a: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a:rPr>
                        <a:t>43</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58</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41 473 </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51</a:t>
                      </a:r>
                    </a:p>
                  </a:txBody>
                  <a:tcPr marL="9525" marR="9525" marT="9525" marB="0" anchor="b"/>
                </a:tc>
                <a:extLst>
                  <a:ext uri="{0D108BD9-81ED-4DB2-BD59-A6C34878D82A}">
                    <a16:rowId xmlns:a16="http://schemas.microsoft.com/office/drawing/2014/main" val="2127214107"/>
                  </a:ext>
                </a:extLst>
              </a:tr>
              <a:tr h="207340">
                <a:tc>
                  <a:txBody>
                    <a:bodyPr/>
                    <a:lstStyle/>
                    <a:p>
                      <a:pPr algn="l" rtl="0" fontAlgn="b"/>
                      <a:r>
                        <a:rPr lang="sv-SE" sz="1000" b="0" i="0" u="none" strike="noStrike">
                          <a:solidFill>
                            <a:srgbClr val="000000"/>
                          </a:solidFill>
                          <a:effectLst/>
                          <a:latin typeface="Futura Std Book" panose="020B0502020204020303" pitchFamily="34" charset="0"/>
                        </a:rPr>
                        <a:t>Gävleborgs län</a:t>
                      </a:r>
                    </a:p>
                  </a:txBody>
                  <a:tcPr marL="144000" marR="9525" marT="9525" marB="0" anchor="ctr"/>
                </a:tc>
                <a:tc>
                  <a:txBody>
                    <a:bodyPr/>
                    <a:lstStyle/>
                    <a:p>
                      <a:pPr algn="ctr" rtl="0" fontAlgn="b"/>
                      <a:r>
                        <a:rPr lang="sv-SE" sz="1000" b="0" i="0" u="none" strike="noStrike">
                          <a:solidFill>
                            <a:srgbClr val="000000"/>
                          </a:solidFill>
                          <a:effectLst/>
                          <a:latin typeface="Futura Std Book" panose="020B0502020204020303"/>
                        </a:rPr>
                        <a:t>10 653 </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53</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78</a:t>
                      </a: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a:rPr>
                        <a:t>36 629 </a:t>
                      </a: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a:rPr>
                        <a:t>53</a:t>
                      </a:r>
                    </a:p>
                  </a:txBody>
                  <a:tcPr marL="9525" marR="9525" marT="9525" marB="0" anchor="b"/>
                </a:tc>
                <a:extLst>
                  <a:ext uri="{0D108BD9-81ED-4DB2-BD59-A6C34878D82A}">
                    <a16:rowId xmlns:a16="http://schemas.microsoft.com/office/drawing/2014/main" val="216829240"/>
                  </a:ext>
                </a:extLst>
              </a:tr>
            </a:tbl>
          </a:graphicData>
        </a:graphic>
      </p:graphicFrame>
      <p:sp>
        <p:nvSpPr>
          <p:cNvPr id="29" name="textruta 28">
            <a:extLst>
              <a:ext uri="{FF2B5EF4-FFF2-40B4-BE49-F238E27FC236}">
                <a16:creationId xmlns:a16="http://schemas.microsoft.com/office/drawing/2014/main" id="{D98D1670-4B71-4E62-AE52-2B84FA711C16}"/>
              </a:ext>
            </a:extLst>
          </p:cNvPr>
          <p:cNvSpPr txBox="1"/>
          <p:nvPr/>
        </p:nvSpPr>
        <p:spPr>
          <a:xfrm>
            <a:off x="6830110" y="3280141"/>
            <a:ext cx="1027845" cy="276999"/>
          </a:xfrm>
          <a:prstGeom prst="rect">
            <a:avLst/>
          </a:prstGeom>
          <a:noFill/>
        </p:spPr>
        <p:txBody>
          <a:bodyPr wrap="none" rtlCol="0">
            <a:spAutoFit/>
          </a:bodyPr>
          <a:lstStyle/>
          <a:p>
            <a:r>
              <a:rPr lang="sv-SE" sz="1200" b="1">
                <a:latin typeface="+mj-lt"/>
                <a:cs typeface="Arial" panose="020B0604020202020204" pitchFamily="34" charset="0"/>
              </a:rPr>
              <a:t>Lediga jobb</a:t>
            </a:r>
            <a:endParaRPr lang="sv-SE" sz="1200" b="1" dirty="0">
              <a:latin typeface="+mj-lt"/>
              <a:cs typeface="Arial" panose="020B0604020202020204" pitchFamily="34" charset="0"/>
            </a:endParaRPr>
          </a:p>
        </p:txBody>
      </p:sp>
      <p:graphicFrame>
        <p:nvGraphicFramePr>
          <p:cNvPr id="3" name="Diagram 2">
            <a:extLst>
              <a:ext uri="{FF2B5EF4-FFF2-40B4-BE49-F238E27FC236}">
                <a16:creationId xmlns:a16="http://schemas.microsoft.com/office/drawing/2014/main" id="{D6FDAF7F-2DD1-46F3-AED8-08E667818B53}"/>
              </a:ext>
            </a:extLst>
          </p:cNvPr>
          <p:cNvGraphicFramePr>
            <a:graphicFrameLocks/>
          </p:cNvGraphicFramePr>
          <p:nvPr>
            <p:extLst>
              <p:ext uri="{D42A27DB-BD31-4B8C-83A1-F6EECF244321}">
                <p14:modId xmlns:p14="http://schemas.microsoft.com/office/powerpoint/2010/main" val="2079153279"/>
              </p:ext>
            </p:extLst>
          </p:nvPr>
        </p:nvGraphicFramePr>
        <p:xfrm>
          <a:off x="652133" y="1909808"/>
          <a:ext cx="6092312" cy="38957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78151" y="1949297"/>
            <a:ext cx="4706743" cy="1498878"/>
          </a:xfrm>
        </p:spPr>
        <p:txBody>
          <a:bodyPr/>
          <a:lstStyle/>
          <a:p>
            <a:pPr marL="285750" indent="-285750">
              <a:buFont typeface="Arial" panose="020B0604020202020204" pitchFamily="34" charset="0"/>
              <a:buChar char="•"/>
            </a:pPr>
            <a:r>
              <a:rPr lang="sv-SE" sz="1400" dirty="0"/>
              <a:t>Antalet varslade personer minskade med </a:t>
            </a:r>
            <a:br>
              <a:rPr lang="sv-SE" sz="1400" dirty="0"/>
            </a:br>
            <a:r>
              <a:rPr lang="sv-SE" sz="1400" dirty="0"/>
              <a:t>14 procent i Stockholmsregionen som helhet jämfört med samma period 2021. </a:t>
            </a:r>
          </a:p>
          <a:p>
            <a:pPr marL="285750" indent="-285750">
              <a:buFont typeface="Arial" panose="020B0604020202020204" pitchFamily="34" charset="0"/>
              <a:buChar char="•"/>
            </a:pPr>
            <a:r>
              <a:rPr lang="sv-SE" sz="1400" dirty="0"/>
              <a:t>I Örebro, Uppsala, Östergötlands och Västmanlands län ökade däremot varslen.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85419" y="3429000"/>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27"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82599" y="1533055"/>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2012 kv2</a:t>
            </a:r>
            <a:endParaRPr lang="sv-SE" sz="1400" dirty="0"/>
          </a:p>
        </p:txBody>
      </p:sp>
      <p:graphicFrame>
        <p:nvGraphicFramePr>
          <p:cNvPr id="26" name="Tabell 25">
            <a:extLst>
              <a:ext uri="{FF2B5EF4-FFF2-40B4-BE49-F238E27FC236}">
                <a16:creationId xmlns:a16="http://schemas.microsoft.com/office/drawing/2014/main" id="{26664079-993C-4C2E-8CB6-73D4B5A72CE2}"/>
              </a:ext>
            </a:extLst>
          </p:cNvPr>
          <p:cNvGraphicFramePr>
            <a:graphicFrameLocks noGrp="1"/>
          </p:cNvGraphicFramePr>
          <p:nvPr>
            <p:extLst>
              <p:ext uri="{D42A27DB-BD31-4B8C-83A1-F6EECF244321}">
                <p14:modId xmlns:p14="http://schemas.microsoft.com/office/powerpoint/2010/main" val="3991470332"/>
              </p:ext>
            </p:extLst>
          </p:nvPr>
        </p:nvGraphicFramePr>
        <p:xfrm>
          <a:off x="7032035" y="3607189"/>
          <a:ext cx="4206239" cy="2306911"/>
        </p:xfrm>
        <a:graphic>
          <a:graphicData uri="http://schemas.openxmlformats.org/drawingml/2006/table">
            <a:tbl>
              <a:tblPr bandRow="1">
                <a:tableStyleId>{2D5ABB26-0587-4C30-8999-92F81FD0307C}</a:tableStyleId>
              </a:tblPr>
              <a:tblGrid>
                <a:gridCol w="1373966">
                  <a:extLst>
                    <a:ext uri="{9D8B030D-6E8A-4147-A177-3AD203B41FA5}">
                      <a16:colId xmlns:a16="http://schemas.microsoft.com/office/drawing/2014/main" val="1678076792"/>
                    </a:ext>
                  </a:extLst>
                </a:gridCol>
                <a:gridCol w="610213">
                  <a:extLst>
                    <a:ext uri="{9D8B030D-6E8A-4147-A177-3AD203B41FA5}">
                      <a16:colId xmlns:a16="http://schemas.microsoft.com/office/drawing/2014/main" val="2601369493"/>
                    </a:ext>
                  </a:extLst>
                </a:gridCol>
                <a:gridCol w="692283">
                  <a:extLst>
                    <a:ext uri="{9D8B030D-6E8A-4147-A177-3AD203B41FA5}">
                      <a16:colId xmlns:a16="http://schemas.microsoft.com/office/drawing/2014/main" val="2395970223"/>
                    </a:ext>
                  </a:extLst>
                </a:gridCol>
                <a:gridCol w="548056">
                  <a:extLst>
                    <a:ext uri="{9D8B030D-6E8A-4147-A177-3AD203B41FA5}">
                      <a16:colId xmlns:a16="http://schemas.microsoft.com/office/drawing/2014/main" val="3235649811"/>
                    </a:ext>
                  </a:extLst>
                </a:gridCol>
                <a:gridCol w="499981">
                  <a:extLst>
                    <a:ext uri="{9D8B030D-6E8A-4147-A177-3AD203B41FA5}">
                      <a16:colId xmlns:a16="http://schemas.microsoft.com/office/drawing/2014/main" val="1050073455"/>
                    </a:ext>
                  </a:extLst>
                </a:gridCol>
                <a:gridCol w="481740">
                  <a:extLst>
                    <a:ext uri="{9D8B030D-6E8A-4147-A177-3AD203B41FA5}">
                      <a16:colId xmlns:a16="http://schemas.microsoft.com/office/drawing/2014/main" val="3827523272"/>
                    </a:ext>
                  </a:extLst>
                </a:gridCol>
              </a:tblGrid>
              <a:tr h="164391">
                <a:tc>
                  <a:txBody>
                    <a:bodyPr/>
                    <a:lstStyle/>
                    <a:p>
                      <a:pPr algn="l" fontAlgn="b"/>
                      <a:r>
                        <a:rPr lang="sv-SE" sz="1000" b="0" i="0" u="none" strike="noStrike" dirty="0">
                          <a:solidFill>
                            <a:srgbClr val="000000"/>
                          </a:solidFill>
                          <a:effectLst/>
                          <a:latin typeface="Arial" panose="020B0604020202020204" pitchFamily="34" charset="0"/>
                        </a:rPr>
                        <a:t> </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10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1000" b="0" i="0" u="none" strike="noStrike" dirty="0">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72610">
                <a:tc>
                  <a:txBody>
                    <a:bodyPr/>
                    <a:lstStyle/>
                    <a:p>
                      <a:pPr algn="l" fontAlgn="b"/>
                      <a:endParaRPr lang="sv-SE" sz="10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96991">
                <a:tc>
                  <a:txBody>
                    <a:bodyPr/>
                    <a:lstStyle/>
                    <a:p>
                      <a:pPr algn="l" rtl="0" fontAlgn="b"/>
                      <a:r>
                        <a:rPr lang="sv-SE" sz="1000" b="1" i="0" u="none" strike="noStrike" dirty="0">
                          <a:solidFill>
                            <a:srgbClr val="000000"/>
                          </a:solidFill>
                          <a:effectLst/>
                          <a:latin typeface="Futura Std Book" panose="020B0502020204020303" pitchFamily="34" charset="0"/>
                        </a:rPr>
                        <a:t>Stockholmsregionen</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3 853 </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-14 </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22 </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13 648 </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-50 </a:t>
                      </a:r>
                    </a:p>
                  </a:txBody>
                  <a:tcPr marL="9525" marR="9525" marT="9525" marB="0" anchor="b"/>
                </a:tc>
                <a:extLst>
                  <a:ext uri="{0D108BD9-81ED-4DB2-BD59-A6C34878D82A}">
                    <a16:rowId xmlns:a16="http://schemas.microsoft.com/office/drawing/2014/main" val="1544414373"/>
                  </a:ext>
                </a:extLst>
              </a:tr>
              <a:tr h="196991">
                <a:tc>
                  <a:txBody>
                    <a:bodyPr/>
                    <a:lstStyle/>
                    <a:p>
                      <a:pPr algn="l" rtl="0" fontAlgn="b"/>
                      <a:r>
                        <a:rPr lang="sv-SE" sz="1000" b="1" i="0" u="none" strike="noStrike" dirty="0">
                          <a:solidFill>
                            <a:srgbClr val="000000"/>
                          </a:solidFill>
                          <a:effectLst/>
                          <a:latin typeface="Futura Std Book" panose="020B0502020204020303" pitchFamily="34" charset="0"/>
                        </a:rPr>
                        <a:t>Övriga Sverige</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2 605 </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-18</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-43</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8 955 </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-48</a:t>
                      </a:r>
                    </a:p>
                  </a:txBody>
                  <a:tcPr marL="9525" marR="9525" marT="9525" marB="0" anchor="b"/>
                </a:tc>
                <a:extLst>
                  <a:ext uri="{0D108BD9-81ED-4DB2-BD59-A6C34878D82A}">
                    <a16:rowId xmlns:a16="http://schemas.microsoft.com/office/drawing/2014/main" val="4178915708"/>
                  </a:ext>
                </a:extLst>
              </a:tr>
              <a:tr h="196991">
                <a:tc>
                  <a:txBody>
                    <a:bodyPr/>
                    <a:lstStyle/>
                    <a:p>
                      <a:pPr algn="l" rtl="0" fontAlgn="b"/>
                      <a:r>
                        <a:rPr lang="sv-SE" sz="1000" b="0" i="0" u="none" strike="noStrike">
                          <a:solidFill>
                            <a:srgbClr val="000000"/>
                          </a:solidFill>
                          <a:effectLst/>
                          <a:latin typeface="Futura Std Book" panose="020B0502020204020303" pitchFamily="34" charset="0"/>
                        </a:rPr>
                        <a:t>Stockholms län</a:t>
                      </a: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a:rPr>
                        <a:t>2 590 </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-24</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45</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10 004 </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-53</a:t>
                      </a:r>
                    </a:p>
                  </a:txBody>
                  <a:tcPr marL="9525" marR="9525" marT="9525" marB="0" anchor="b"/>
                </a:tc>
                <a:extLst>
                  <a:ext uri="{0D108BD9-81ED-4DB2-BD59-A6C34878D82A}">
                    <a16:rowId xmlns:a16="http://schemas.microsoft.com/office/drawing/2014/main" val="1554613420"/>
                  </a:ext>
                </a:extLst>
              </a:tr>
              <a:tr h="196991">
                <a:tc>
                  <a:txBody>
                    <a:bodyPr/>
                    <a:lstStyle/>
                    <a:p>
                      <a:pPr algn="l" rtl="0" fontAlgn="b"/>
                      <a:r>
                        <a:rPr lang="sv-SE" sz="1000" b="0" i="0" u="none" strike="noStrike">
                          <a:solidFill>
                            <a:srgbClr val="000000"/>
                          </a:solidFill>
                          <a:effectLst/>
                          <a:latin typeface="Futura Std Book" panose="020B0502020204020303" pitchFamily="34" charset="0"/>
                        </a:rPr>
                        <a:t>Uppsala län</a:t>
                      </a: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a:rPr>
                        <a:t>201 </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161</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390</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432 </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-50</a:t>
                      </a:r>
                    </a:p>
                  </a:txBody>
                  <a:tcPr marL="9525" marR="9525" marT="9525" marB="0" anchor="b"/>
                </a:tc>
                <a:extLst>
                  <a:ext uri="{0D108BD9-81ED-4DB2-BD59-A6C34878D82A}">
                    <a16:rowId xmlns:a16="http://schemas.microsoft.com/office/drawing/2014/main" val="923977588"/>
                  </a:ext>
                </a:extLst>
              </a:tr>
              <a:tr h="196991">
                <a:tc>
                  <a:txBody>
                    <a:bodyPr/>
                    <a:lstStyle/>
                    <a:p>
                      <a:pPr algn="l" rtl="0" fontAlgn="b"/>
                      <a:r>
                        <a:rPr lang="sv-SE" sz="1000" b="0" i="0" u="none" strike="noStrike" dirty="0">
                          <a:solidFill>
                            <a:srgbClr val="000000"/>
                          </a:solidFill>
                          <a:effectLst/>
                          <a:latin typeface="Futura Std Book" panose="020B0502020204020303" pitchFamily="34" charset="0"/>
                        </a:rPr>
                        <a:t>Södermanlands län</a:t>
                      </a: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a:rPr>
                        <a:t>52 </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-43</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-72</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437 </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-11</a:t>
                      </a:r>
                    </a:p>
                  </a:txBody>
                  <a:tcPr marL="9525" marR="9525" marT="9525" marB="0" anchor="b"/>
                </a:tc>
                <a:extLst>
                  <a:ext uri="{0D108BD9-81ED-4DB2-BD59-A6C34878D82A}">
                    <a16:rowId xmlns:a16="http://schemas.microsoft.com/office/drawing/2014/main" val="3040069239"/>
                  </a:ext>
                </a:extLst>
              </a:tr>
              <a:tr h="196991">
                <a:tc>
                  <a:txBody>
                    <a:bodyPr/>
                    <a:lstStyle/>
                    <a:p>
                      <a:pPr algn="l" rtl="0" fontAlgn="b"/>
                      <a:r>
                        <a:rPr lang="sv-SE" sz="1000" b="0" i="0" u="none" strike="noStrike">
                          <a:solidFill>
                            <a:srgbClr val="000000"/>
                          </a:solidFill>
                          <a:effectLst/>
                          <a:latin typeface="Futura Std Book" panose="020B0502020204020303" pitchFamily="34" charset="0"/>
                        </a:rPr>
                        <a:t>Östergötlands län</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265 </a:t>
                      </a: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a:rPr>
                        <a:t>102</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51</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824 </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-38</a:t>
                      </a:r>
                    </a:p>
                  </a:txBody>
                  <a:tcPr marL="9525" marR="9525" marT="9525" marB="0" anchor="b"/>
                </a:tc>
                <a:extLst>
                  <a:ext uri="{0D108BD9-81ED-4DB2-BD59-A6C34878D82A}">
                    <a16:rowId xmlns:a16="http://schemas.microsoft.com/office/drawing/2014/main" val="260289198"/>
                  </a:ext>
                </a:extLst>
              </a:tr>
              <a:tr h="196991">
                <a:tc>
                  <a:txBody>
                    <a:bodyPr/>
                    <a:lstStyle/>
                    <a:p>
                      <a:pPr algn="l" rtl="0" fontAlgn="b"/>
                      <a:r>
                        <a:rPr lang="sv-SE" sz="1000" b="0" i="0" u="none" strike="noStrike">
                          <a:solidFill>
                            <a:srgbClr val="000000"/>
                          </a:solidFill>
                          <a:effectLst/>
                          <a:latin typeface="Futura Std Book" panose="020B0502020204020303" pitchFamily="34" charset="0"/>
                        </a:rPr>
                        <a:t>Örebro län</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198 </a:t>
                      </a: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a:rPr>
                        <a:t>71</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12</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684 </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47</a:t>
                      </a:r>
                    </a:p>
                  </a:txBody>
                  <a:tcPr marL="9525" marR="9525" marT="9525" marB="0" anchor="b"/>
                </a:tc>
                <a:extLst>
                  <a:ext uri="{0D108BD9-81ED-4DB2-BD59-A6C34878D82A}">
                    <a16:rowId xmlns:a16="http://schemas.microsoft.com/office/drawing/2014/main" val="3222031581"/>
                  </a:ext>
                </a:extLst>
              </a:tr>
              <a:tr h="196991">
                <a:tc>
                  <a:txBody>
                    <a:bodyPr/>
                    <a:lstStyle/>
                    <a:p>
                      <a:pPr algn="l" rtl="0" fontAlgn="b"/>
                      <a:r>
                        <a:rPr lang="sv-SE" sz="1000" b="0" i="0" u="none" strike="noStrike">
                          <a:solidFill>
                            <a:srgbClr val="000000"/>
                          </a:solidFill>
                          <a:effectLst/>
                          <a:latin typeface="Futura Std Book" panose="020B0502020204020303" pitchFamily="34" charset="0"/>
                        </a:rPr>
                        <a:t>Västmanlands län</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447 </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86</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81</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664 </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-46</a:t>
                      </a:r>
                    </a:p>
                  </a:txBody>
                  <a:tcPr marL="9525" marR="9525" marT="9525" marB="0" anchor="b"/>
                </a:tc>
                <a:extLst>
                  <a:ext uri="{0D108BD9-81ED-4DB2-BD59-A6C34878D82A}">
                    <a16:rowId xmlns:a16="http://schemas.microsoft.com/office/drawing/2014/main" val="2835388665"/>
                  </a:ext>
                </a:extLst>
              </a:tr>
              <a:tr h="196991">
                <a:tc>
                  <a:txBody>
                    <a:bodyPr/>
                    <a:lstStyle/>
                    <a:p>
                      <a:pPr algn="l" rtl="0" fontAlgn="b"/>
                      <a:r>
                        <a:rPr lang="sv-SE" sz="1000" b="0" i="0" u="none" strike="noStrike">
                          <a:solidFill>
                            <a:srgbClr val="000000"/>
                          </a:solidFill>
                          <a:effectLst/>
                          <a:latin typeface="Futura Std Book" panose="020B0502020204020303" pitchFamily="34" charset="0"/>
                        </a:rPr>
                        <a:t>Dalarnas län</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22 </a:t>
                      </a: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a:rPr>
                        <a:t>-78</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-93</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282 </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-51</a:t>
                      </a:r>
                    </a:p>
                  </a:txBody>
                  <a:tcPr marL="9525" marR="9525" marT="9525" marB="0" anchor="b"/>
                </a:tc>
                <a:extLst>
                  <a:ext uri="{0D108BD9-81ED-4DB2-BD59-A6C34878D82A}">
                    <a16:rowId xmlns:a16="http://schemas.microsoft.com/office/drawing/2014/main" val="2306719481"/>
                  </a:ext>
                </a:extLst>
              </a:tr>
              <a:tr h="196991">
                <a:tc>
                  <a:txBody>
                    <a:bodyPr/>
                    <a:lstStyle/>
                    <a:p>
                      <a:pPr algn="l" rtl="0" fontAlgn="b"/>
                      <a:r>
                        <a:rPr lang="sv-SE" sz="1000" b="0" i="0" u="none" strike="noStrike">
                          <a:solidFill>
                            <a:srgbClr val="000000"/>
                          </a:solidFill>
                          <a:effectLst/>
                          <a:latin typeface="Futura Std Book" panose="020B0502020204020303" pitchFamily="34" charset="0"/>
                        </a:rPr>
                        <a:t>Gävleborgs län</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78 </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-76</a:t>
                      </a: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a:rPr>
                        <a:t>-71</a:t>
                      </a: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a:rPr>
                        <a:t>321 </a:t>
                      </a: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a:rPr>
                        <a:t>-63</a:t>
                      </a:r>
                    </a:p>
                  </a:txBody>
                  <a:tcPr marL="9525" marR="9525" marT="9525" marB="0" anchor="b"/>
                </a:tc>
                <a:extLst>
                  <a:ext uri="{0D108BD9-81ED-4DB2-BD59-A6C34878D82A}">
                    <a16:rowId xmlns:a16="http://schemas.microsoft.com/office/drawing/2014/main" val="4051053083"/>
                  </a:ext>
                </a:extLst>
              </a:tr>
            </a:tbl>
          </a:graphicData>
        </a:graphic>
      </p:graphicFrame>
      <p:graphicFrame>
        <p:nvGraphicFramePr>
          <p:cNvPr id="3" name="Diagram 2">
            <a:extLst>
              <a:ext uri="{FF2B5EF4-FFF2-40B4-BE49-F238E27FC236}">
                <a16:creationId xmlns:a16="http://schemas.microsoft.com/office/drawing/2014/main" id="{3D4FCE34-A2BA-477D-9019-B237C264B74E}"/>
              </a:ext>
            </a:extLst>
          </p:cNvPr>
          <p:cNvGraphicFramePr>
            <a:graphicFrameLocks/>
          </p:cNvGraphicFramePr>
          <p:nvPr>
            <p:extLst>
              <p:ext uri="{D42A27DB-BD31-4B8C-83A1-F6EECF244321}">
                <p14:modId xmlns:p14="http://schemas.microsoft.com/office/powerpoint/2010/main" val="3367588436"/>
              </p:ext>
            </p:extLst>
          </p:nvPr>
        </p:nvGraphicFramePr>
        <p:xfrm>
          <a:off x="714373" y="1996261"/>
          <a:ext cx="6056509" cy="376072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4376" y="5403326"/>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Stockholmsregionen</a:t>
            </a:r>
            <a:r>
              <a:rPr lang="sv-SE" sz="1400" dirty="0"/>
              <a:t/>
            </a:r>
            <a:br>
              <a:rPr lang="sv-SE" sz="1400" dirty="0"/>
            </a:br>
            <a:r>
              <a:rPr lang="sv-SE" sz="1200" dirty="0"/>
              <a:t>Index 100 = 2012 kv1</a:t>
            </a:r>
            <a:endParaRPr lang="sv-SE" sz="1400" dirty="0"/>
          </a:p>
        </p:txBody>
      </p:sp>
      <p:graphicFrame>
        <p:nvGraphicFramePr>
          <p:cNvPr id="48" name="Tabell 47">
            <a:extLst>
              <a:ext uri="{FF2B5EF4-FFF2-40B4-BE49-F238E27FC236}">
                <a16:creationId xmlns:a16="http://schemas.microsoft.com/office/drawing/2014/main" id="{DD8C4322-11D1-4A72-A647-0B2E940C6CF9}"/>
              </a:ext>
            </a:extLst>
          </p:cNvPr>
          <p:cNvGraphicFramePr>
            <a:graphicFrameLocks noGrp="1"/>
          </p:cNvGraphicFramePr>
          <p:nvPr>
            <p:extLst>
              <p:ext uri="{D42A27DB-BD31-4B8C-83A1-F6EECF244321}">
                <p14:modId xmlns:p14="http://schemas.microsoft.com/office/powerpoint/2010/main" val="4075649519"/>
              </p:ext>
            </p:extLst>
          </p:nvPr>
        </p:nvGraphicFramePr>
        <p:xfrm>
          <a:off x="6270170" y="1111994"/>
          <a:ext cx="5068391" cy="4845692"/>
        </p:xfrm>
        <a:graphic>
          <a:graphicData uri="http://schemas.openxmlformats.org/drawingml/2006/table">
            <a:tbl>
              <a:tblPr/>
              <a:tblGrid>
                <a:gridCol w="1453645">
                  <a:extLst>
                    <a:ext uri="{9D8B030D-6E8A-4147-A177-3AD203B41FA5}">
                      <a16:colId xmlns:a16="http://schemas.microsoft.com/office/drawing/2014/main" val="3285181219"/>
                    </a:ext>
                  </a:extLst>
                </a:gridCol>
                <a:gridCol w="1072928">
                  <a:extLst>
                    <a:ext uri="{9D8B030D-6E8A-4147-A177-3AD203B41FA5}">
                      <a16:colId xmlns:a16="http://schemas.microsoft.com/office/drawing/2014/main" val="1123074367"/>
                    </a:ext>
                  </a:extLst>
                </a:gridCol>
                <a:gridCol w="906882">
                  <a:extLst>
                    <a:ext uri="{9D8B030D-6E8A-4147-A177-3AD203B41FA5}">
                      <a16:colId xmlns:a16="http://schemas.microsoft.com/office/drawing/2014/main" val="1134596441"/>
                    </a:ext>
                  </a:extLst>
                </a:gridCol>
                <a:gridCol w="817468">
                  <a:extLst>
                    <a:ext uri="{9D8B030D-6E8A-4147-A177-3AD203B41FA5}">
                      <a16:colId xmlns:a16="http://schemas.microsoft.com/office/drawing/2014/main" val="2648990650"/>
                    </a:ext>
                  </a:extLst>
                </a:gridCol>
                <a:gridCol w="817468">
                  <a:extLst>
                    <a:ext uri="{9D8B030D-6E8A-4147-A177-3AD203B41FA5}">
                      <a16:colId xmlns:a16="http://schemas.microsoft.com/office/drawing/2014/main" val="760927890"/>
                    </a:ext>
                  </a:extLst>
                </a:gridCol>
              </a:tblGrid>
              <a:tr h="167012">
                <a:tc>
                  <a:txBody>
                    <a:bodyPr/>
                    <a:lstStyle/>
                    <a:p>
                      <a:pPr algn="l" rtl="0" fontAlgn="b"/>
                      <a:r>
                        <a:rPr lang="sv-SE" sz="900" b="1" i="0" u="none" strike="noStrike" dirty="0">
                          <a:solidFill>
                            <a:srgbClr val="000000"/>
                          </a:solidFill>
                          <a:effectLst/>
                          <a:latin typeface="Futura Std Book" panose="020B0502020204020303" pitchFamily="34" charset="0"/>
                        </a:rPr>
                        <a:t>Lönesumma, total</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7300476"/>
                  </a:ext>
                </a:extLst>
              </a:tr>
              <a:tr h="112552">
                <a:tc>
                  <a:txBody>
                    <a:bodyPr/>
                    <a:lstStyle/>
                    <a:p>
                      <a:pPr marL="0" algn="ctr" defTabSz="914400" rtl="0" eaLnBrk="1" fontAlgn="b" latinLnBrk="0" hangingPunct="1"/>
                      <a:endParaRPr lang="sv-SE" sz="700" b="0" i="0" u="none" strike="noStrike" kern="1200" dirty="0">
                        <a:solidFill>
                          <a:srgbClr val="000000"/>
                        </a:solidFill>
                        <a:effectLst/>
                        <a:latin typeface="Futura Std Book" panose="020B0502020204020303" pitchFamily="34" charset="0"/>
                        <a:ea typeface="+mn-ea"/>
                        <a:cs typeface="+mn-cs"/>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795392603"/>
                  </a:ext>
                </a:extLst>
              </a:tr>
              <a:tr h="112552">
                <a:tc>
                  <a:txBody>
                    <a:bodyPr/>
                    <a:lstStyle/>
                    <a:p>
                      <a:pPr marL="0" algn="ctr" defTabSz="914400" rtl="0" eaLnBrk="1" fontAlgn="b" latinLnBrk="0" hangingPunct="1"/>
                      <a:endParaRPr lang="sv-SE" sz="700" b="0" i="0" u="none" strike="noStrike" kern="1200">
                        <a:solidFill>
                          <a:srgbClr val="000000"/>
                        </a:solidFill>
                        <a:effectLst/>
                        <a:latin typeface="Futura Std Book" panose="020B0502020204020303" pitchFamily="34" charset="0"/>
                        <a:ea typeface="+mn-ea"/>
                        <a:cs typeface="+mn-cs"/>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39282928"/>
                  </a:ext>
                </a:extLst>
              </a:tr>
              <a:tr h="112552">
                <a:tc>
                  <a:txBody>
                    <a:bodyPr/>
                    <a:lstStyle/>
                    <a:p>
                      <a:pPr algn="l" rtl="0" fontAlgn="b"/>
                      <a:r>
                        <a:rPr lang="sv-SE" sz="700" b="1" i="0" u="none" strike="noStrike" dirty="0">
                          <a:solidFill>
                            <a:srgbClr val="000000"/>
                          </a:solidFill>
                          <a:effectLst/>
                          <a:latin typeface="Futura Std Book" panose="020B0502020204020303" pitchFamily="34" charset="0"/>
                        </a:rPr>
                        <a:t>Stockholmsregionen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257,72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15,05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6,20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24,93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18593738"/>
                  </a:ext>
                </a:extLst>
              </a:tr>
              <a:tr h="112552">
                <a:tc>
                  <a:txBody>
                    <a:bodyPr/>
                    <a:lstStyle/>
                    <a:p>
                      <a:pPr algn="l" rtl="0" fontAlgn="b"/>
                      <a:r>
                        <a:rPr lang="sv-SE" sz="700" b="1" i="0" u="none" strike="noStrike" dirty="0">
                          <a:solidFill>
                            <a:srgbClr val="000000"/>
                          </a:solidFill>
                          <a:effectLst/>
                          <a:latin typeface="Futura Std Book" panose="020B0502020204020303" pitchFamily="34" charset="0"/>
                        </a:rPr>
                        <a:t>Övriga Sverige</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259,54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13,27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5,39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23,18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40802310"/>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160,55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10,37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6,91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27,56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73042615"/>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Uppsala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16,32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7,03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27,05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41780031"/>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Södermanlands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10,58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0,40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3,89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19,39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9914578"/>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21,39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23,72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89417947"/>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13,79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0,76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5,85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21,08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15974242"/>
                  </a:ext>
                </a:extLst>
              </a:tr>
              <a:tr h="1125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11,56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0,33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2,98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17,78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79251396"/>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Dalarnas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11,93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0,50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4,35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16,17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5086362"/>
                  </a:ext>
                </a:extLst>
              </a:tr>
              <a:tr h="1125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11,60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0,39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3,51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16,49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08389213"/>
                  </a:ext>
                </a:extLst>
              </a:tr>
              <a:tr h="112552">
                <a:tc>
                  <a:txBody>
                    <a:bodyPr/>
                    <a:lstStyle/>
                    <a:p>
                      <a:pPr algn="l" fontAlgn="b"/>
                      <a:endParaRPr lang="sv-SE" sz="700" b="0" i="0" u="none" strike="noStrike" dirty="0">
                        <a:solidFill>
                          <a:srgbClr val="000000"/>
                        </a:solidFill>
                        <a:effectLst/>
                        <a:latin typeface="Arial" panose="020B0604020202020204"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34295022"/>
                  </a:ext>
                </a:extLst>
              </a:tr>
              <a:tr h="125873">
                <a:tc gridSpan="2">
                  <a:txBody>
                    <a:bodyPr/>
                    <a:lstStyle/>
                    <a:p>
                      <a:pPr algn="l" rtl="0" fontAlgn="b"/>
                      <a:r>
                        <a:rPr lang="sv-SE" sz="800" b="1" i="0" u="none" strike="noStrike">
                          <a:solidFill>
                            <a:srgbClr val="000000"/>
                          </a:solidFill>
                          <a:effectLst/>
                          <a:latin typeface="Futura Std Book" panose="020B0502020204020303" pitchFamily="34" charset="0"/>
                        </a:rPr>
                        <a:t>Lönesumma per sysselsatt</a:t>
                      </a:r>
                    </a:p>
                  </a:txBody>
                  <a:tcPr marL="144000"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18054916"/>
                  </a:ext>
                </a:extLst>
              </a:tr>
              <a:tr h="112552">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610307148"/>
                  </a:ext>
                </a:extLst>
              </a:tr>
              <a:tr h="112552">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4197611"/>
                  </a:ext>
                </a:extLst>
              </a:tr>
              <a:tr h="1125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110,00</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4,05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3,83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19,88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62210337"/>
                  </a:ext>
                </a:extLst>
              </a:tr>
              <a:tr h="112552">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94,97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1,37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1,46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20,64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244441"/>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123,65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3,53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2,94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18,76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60847663"/>
                  </a:ext>
                </a:extLst>
              </a:tr>
              <a:tr h="1125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89,90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5,20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6,14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28,03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40445591"/>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82,48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3,58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4,54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19,20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07282379"/>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99,01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3,57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3,74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21,60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08835504"/>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94,92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3,16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3,45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15,42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85246496"/>
                  </a:ext>
                </a:extLst>
              </a:tr>
              <a:tr h="1125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97,52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6,36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6,98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21,16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23345248"/>
                  </a:ext>
                </a:extLst>
              </a:tr>
              <a:tr h="1125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92,44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5,67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6,53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11,85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7448679"/>
                  </a:ext>
                </a:extLst>
              </a:tr>
              <a:tr h="1125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92,20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21,58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87404314"/>
                  </a:ext>
                </a:extLst>
              </a:tr>
              <a:tr h="112552">
                <a:tc>
                  <a:txBody>
                    <a:bodyPr/>
                    <a:lstStyle/>
                    <a:p>
                      <a:pPr algn="l" fontAlgn="b"/>
                      <a:endParaRPr lang="sv-SE" sz="700" b="0" i="0" u="none" strike="noStrike">
                        <a:solidFill>
                          <a:srgbClr val="000000"/>
                        </a:solidFill>
                        <a:effectLst/>
                        <a:latin typeface="Arial" panose="020B0604020202020204"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4240591"/>
                  </a:ext>
                </a:extLst>
              </a:tr>
              <a:tr h="125873">
                <a:tc gridSpan="2">
                  <a:txBody>
                    <a:bodyPr/>
                    <a:lstStyle/>
                    <a:p>
                      <a:pPr algn="l" rtl="0" fontAlgn="b"/>
                      <a:r>
                        <a:rPr lang="sv-SE" sz="800" b="1" i="0" u="none" strike="noStrike" dirty="0">
                          <a:solidFill>
                            <a:srgbClr val="000000"/>
                          </a:solidFill>
                          <a:effectLst/>
                          <a:latin typeface="Futura Std Book" panose="020B0502020204020303" pitchFamily="34" charset="0"/>
                        </a:rPr>
                        <a:t>Lönesumma per invånare</a:t>
                      </a:r>
                    </a:p>
                  </a:txBody>
                  <a:tcPr marL="144000"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75481177"/>
                  </a:ext>
                </a:extLst>
              </a:tr>
              <a:tr h="112552">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998410928"/>
                  </a:ext>
                </a:extLst>
              </a:tr>
              <a:tr h="112552">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07548939"/>
                  </a:ext>
                </a:extLst>
              </a:tr>
              <a:tr h="1125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54,23</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2,72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5,28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18,76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05125194"/>
                  </a:ext>
                </a:extLst>
              </a:tr>
              <a:tr h="112552">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45,40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2,04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4,70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18,66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8436302"/>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66,31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3,62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5,77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20,00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3048211"/>
                  </a:ext>
                </a:extLst>
              </a:tr>
              <a:tr h="1125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41,18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2,04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5,20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16,38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44031259"/>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35,02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1,03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3,02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14,15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49306117"/>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45,50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2,36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5,48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19,39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13351606"/>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44,93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2,30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5,39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16,64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1624687"/>
                  </a:ext>
                </a:extLst>
              </a:tr>
              <a:tr h="1125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41,36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0,94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2,34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13,21</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07819549"/>
                  </a:ext>
                </a:extLst>
              </a:tr>
              <a:tr h="1125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41,37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1,64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4,12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14,75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0832860"/>
                  </a:ext>
                </a:extLst>
              </a:tr>
              <a:tr h="1125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40,33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1,35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3,47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15,34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80591204"/>
                  </a:ext>
                </a:extLst>
              </a:tr>
            </a:tbl>
          </a:graphicData>
        </a:graphic>
      </p:graphicFrame>
      <p:graphicFrame>
        <p:nvGraphicFramePr>
          <p:cNvPr id="8" name="Diagram 7">
            <a:extLst>
              <a:ext uri="{FF2B5EF4-FFF2-40B4-BE49-F238E27FC236}">
                <a16:creationId xmlns:a16="http://schemas.microsoft.com/office/drawing/2014/main" id="{CEEFEE53-63F1-4C0D-B0A8-19657EC4C6CB}"/>
              </a:ext>
            </a:extLst>
          </p:cNvPr>
          <p:cNvGraphicFramePr>
            <a:graphicFrameLocks/>
          </p:cNvGraphicFramePr>
          <p:nvPr/>
        </p:nvGraphicFramePr>
        <p:xfrm>
          <a:off x="513557" y="1975009"/>
          <a:ext cx="5582443" cy="340042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ruta 3">
            <a:extLst>
              <a:ext uri="{FF2B5EF4-FFF2-40B4-BE49-F238E27FC236}">
                <a16:creationId xmlns:a16="http://schemas.microsoft.com/office/drawing/2014/main" id="{95BCE527-7DB2-234D-F009-FEABD34E5FDE}"/>
              </a:ext>
            </a:extLst>
          </p:cNvPr>
          <p:cNvSpPr txBox="1"/>
          <p:nvPr/>
        </p:nvSpPr>
        <p:spPr>
          <a:xfrm>
            <a:off x="6096000" y="6126871"/>
            <a:ext cx="2323072" cy="215444"/>
          </a:xfrm>
          <a:prstGeom prst="rect">
            <a:avLst/>
          </a:prstGeom>
          <a:noFill/>
        </p:spPr>
        <p:txBody>
          <a:bodyPr wrap="none" rtlCol="0">
            <a:spAutoFit/>
          </a:bodyPr>
          <a:lstStyle/>
          <a:p>
            <a:r>
              <a:rPr lang="sv-SE" sz="800" b="0" i="0" u="none" strike="noStrike" dirty="0">
                <a:solidFill>
                  <a:srgbClr val="000000"/>
                </a:solidFill>
                <a:effectLst/>
                <a:latin typeface="Futura Std Book" panose="020B0502020204020303" pitchFamily="34" charset="0"/>
              </a:rPr>
              <a:t>* Lönesummorna är det tidigare kvartalets</a:t>
            </a:r>
          </a:p>
        </p:txBody>
      </p:sp>
    </p:spTree>
    <p:extLst>
      <p:ext uri="{BB962C8B-B14F-4D97-AF65-F5344CB8AC3E}">
        <p14:creationId xmlns:p14="http://schemas.microsoft.com/office/powerpoint/2010/main" val="23112064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511583" cy="461665"/>
          </a:xfrm>
          <a:prstGeom prst="rect">
            <a:avLst/>
          </a:prstGeom>
          <a:noFill/>
        </p:spPr>
        <p:txBody>
          <a:bodyPr wrap="square" rtlCol="0">
            <a:spAutoFit/>
          </a:bodyPr>
          <a:lstStyle/>
          <a:p>
            <a:r>
              <a:rPr lang="sv-SE" sz="1200" b="1" dirty="0"/>
              <a:t>Lönesumma i privat sektor efter näringsgren, Stockholmsregionen</a:t>
            </a:r>
            <a:r>
              <a:rPr lang="sv-SE" sz="1200" dirty="0"/>
              <a:t/>
            </a:r>
            <a:br>
              <a:rPr lang="sv-SE" sz="1200" dirty="0"/>
            </a:br>
            <a:r>
              <a:rPr lang="sv-SE" sz="1100" dirty="0"/>
              <a:t>Index 100 = 2012 kv1</a:t>
            </a:r>
            <a:endParaRPr lang="sv-SE" sz="1200" dirty="0"/>
          </a:p>
        </p:txBody>
      </p:sp>
      <p:graphicFrame>
        <p:nvGraphicFramePr>
          <p:cNvPr id="36" name="Tabell 35">
            <a:extLst>
              <a:ext uri="{FF2B5EF4-FFF2-40B4-BE49-F238E27FC236}">
                <a16:creationId xmlns:a16="http://schemas.microsoft.com/office/drawing/2014/main" id="{9964D3EE-8858-4494-9399-45B6A2035CD4}"/>
              </a:ext>
            </a:extLst>
          </p:cNvPr>
          <p:cNvGraphicFramePr>
            <a:graphicFrameLocks noGrp="1"/>
          </p:cNvGraphicFramePr>
          <p:nvPr/>
        </p:nvGraphicFramePr>
        <p:xfrm>
          <a:off x="6370239" y="1160585"/>
          <a:ext cx="4907361" cy="4795728"/>
        </p:xfrm>
        <a:graphic>
          <a:graphicData uri="http://schemas.openxmlformats.org/drawingml/2006/table">
            <a:tbl>
              <a:tblPr/>
              <a:tblGrid>
                <a:gridCol w="1362767">
                  <a:extLst>
                    <a:ext uri="{9D8B030D-6E8A-4147-A177-3AD203B41FA5}">
                      <a16:colId xmlns:a16="http://schemas.microsoft.com/office/drawing/2014/main" val="2902089952"/>
                    </a:ext>
                  </a:extLst>
                </a:gridCol>
                <a:gridCol w="893254">
                  <a:extLst>
                    <a:ext uri="{9D8B030D-6E8A-4147-A177-3AD203B41FA5}">
                      <a16:colId xmlns:a16="http://schemas.microsoft.com/office/drawing/2014/main" val="1769554071"/>
                    </a:ext>
                  </a:extLst>
                </a:gridCol>
                <a:gridCol w="1055661">
                  <a:extLst>
                    <a:ext uri="{9D8B030D-6E8A-4147-A177-3AD203B41FA5}">
                      <a16:colId xmlns:a16="http://schemas.microsoft.com/office/drawing/2014/main" val="2922638486"/>
                    </a:ext>
                  </a:extLst>
                </a:gridCol>
                <a:gridCol w="767386">
                  <a:extLst>
                    <a:ext uri="{9D8B030D-6E8A-4147-A177-3AD203B41FA5}">
                      <a16:colId xmlns:a16="http://schemas.microsoft.com/office/drawing/2014/main" val="858848143"/>
                    </a:ext>
                  </a:extLst>
                </a:gridCol>
                <a:gridCol w="828293">
                  <a:extLst>
                    <a:ext uri="{9D8B030D-6E8A-4147-A177-3AD203B41FA5}">
                      <a16:colId xmlns:a16="http://schemas.microsoft.com/office/drawing/2014/main" val="595606904"/>
                    </a:ext>
                  </a:extLst>
                </a:gridCol>
              </a:tblGrid>
              <a:tr h="192707">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3770252610"/>
                  </a:ext>
                </a:extLst>
              </a:tr>
              <a:tr h="161625">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34267235"/>
                  </a:ext>
                </a:extLst>
              </a:tr>
              <a:tr h="141226">
                <a:tc>
                  <a:txBody>
                    <a:bodyPr/>
                    <a:lstStyle/>
                    <a:p>
                      <a:pPr algn="l" rtl="0" fontAlgn="b"/>
                      <a:r>
                        <a:rPr lang="sv-SE" sz="700" b="1" i="0" u="none" strike="noStrike">
                          <a:solidFill>
                            <a:srgbClr val="C40064"/>
                          </a:solidFill>
                          <a:effectLst/>
                          <a:latin typeface="Futura Std Book" panose="020B0502020204020303" pitchFamily="34" charset="0"/>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3503858"/>
                  </a:ext>
                </a:extLst>
              </a:tr>
              <a:tr h="1248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28,75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1,24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4,49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11,37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62065759"/>
                  </a:ext>
                </a:extLst>
              </a:tr>
              <a:tr h="124852">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45,10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1,21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2,75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28,04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88204665"/>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11,24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0,78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7,50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8,30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7221721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1,94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3,96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26,31</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10732449"/>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1,87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-1,58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10,96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87921729"/>
                  </a:ext>
                </a:extLst>
              </a:tr>
              <a:tr h="1248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3,90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4,41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15,43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88132206"/>
                  </a:ext>
                </a:extLst>
              </a:tr>
              <a:tr h="126000">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2,49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1,84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13,66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21585894"/>
                  </a:ext>
                </a:extLst>
              </a:tr>
              <a:tr h="1248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2,62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-0,95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6,29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18240644"/>
                  </a:ext>
                </a:extLst>
              </a:tr>
              <a:tr h="1248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2,34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14,04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50425080"/>
                  </a:ext>
                </a:extLst>
              </a:tr>
              <a:tr h="1248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2,35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3,06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10,39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25644711"/>
                  </a:ext>
                </a:extLst>
              </a:tr>
              <a:tr h="124852">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63654103"/>
                  </a:ext>
                </a:extLst>
              </a:tr>
              <a:tr h="124852">
                <a:tc>
                  <a:txBody>
                    <a:bodyPr/>
                    <a:lstStyle/>
                    <a:p>
                      <a:pPr algn="l" rtl="0" fontAlgn="b"/>
                      <a:r>
                        <a:rPr lang="sv-SE" sz="700" b="1" i="0" u="none" strike="noStrike">
                          <a:solidFill>
                            <a:srgbClr val="006EBF"/>
                          </a:solidFill>
                          <a:effectLst/>
                          <a:latin typeface="Futura Std Book" panose="020B0502020204020303" pitchFamily="34" charset="0"/>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94591235"/>
                  </a:ext>
                </a:extLst>
              </a:tr>
              <a:tr h="1248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150,94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12,93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9,37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29,28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76234542"/>
                  </a:ext>
                </a:extLst>
              </a:tr>
              <a:tr h="146843">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113,52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8,00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7,59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22,10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89154255"/>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112,94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10,53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10,28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31,83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71367003"/>
                  </a:ext>
                </a:extLst>
              </a:tr>
              <a:tr h="1248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6,70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0,41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6,45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28,64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6098024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3,81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0,27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7,66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16,76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1070594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9,09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0,71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8,41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29,26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70453554"/>
                  </a:ext>
                </a:extLst>
              </a:tr>
              <a:tr h="130543">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5,38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0,31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19,30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3262820"/>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Västmanlands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4,63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0,23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5,26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20,96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05864079"/>
                  </a:ext>
                </a:extLst>
              </a:tr>
              <a:tr h="1248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4,33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0,21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5,16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15,67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146329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0,27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7,22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16,02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40818617"/>
                  </a:ext>
                </a:extLst>
              </a:tr>
              <a:tr h="124852">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70341681"/>
                  </a:ext>
                </a:extLst>
              </a:tr>
              <a:tr h="124852">
                <a:tc>
                  <a:txBody>
                    <a:bodyPr/>
                    <a:lstStyle/>
                    <a:p>
                      <a:pPr algn="l" rtl="0" fontAlgn="b"/>
                      <a:r>
                        <a:rPr lang="sv-SE" sz="700" b="1" i="0" u="none" strike="noStrike">
                          <a:solidFill>
                            <a:srgbClr val="DD4A2C"/>
                          </a:solidFill>
                          <a:effectLst/>
                          <a:latin typeface="Futura Std Book" panose="020B0502020204020303" pitchFamily="34" charset="0"/>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17154549"/>
                  </a:ext>
                </a:extLst>
              </a:tr>
              <a:tr h="1248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18,27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0,94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5,44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29,47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62014838"/>
                  </a:ext>
                </a:extLst>
              </a:tr>
              <a:tr h="124852">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21,65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1,21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5,91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37,63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93607120"/>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9,87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0,53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5,73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29,88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5587738"/>
                  </a:ext>
                </a:extLst>
              </a:tr>
              <a:tr h="1248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5,67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27,79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15253616"/>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5,86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31,00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91430988"/>
                  </a:ext>
                </a:extLst>
              </a:tr>
              <a:tr h="1248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6,12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27,43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09859294"/>
                  </a:ext>
                </a:extLst>
              </a:tr>
              <a:tr h="124852">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4,37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31,37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5507020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0,93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2,48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33,24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25577340"/>
                  </a:ext>
                </a:extLst>
              </a:tr>
              <a:tr h="1248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5,44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27,38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36234347"/>
                  </a:ext>
                </a:extLst>
              </a:tr>
              <a:tr h="1248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4,80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27,02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12299490"/>
                  </a:ext>
                </a:extLst>
              </a:tr>
            </a:tbl>
          </a:graphicData>
        </a:graphic>
      </p:graphicFrame>
      <p:sp>
        <p:nvSpPr>
          <p:cNvPr id="37" name="Rektangel 36">
            <a:extLst>
              <a:ext uri="{FF2B5EF4-FFF2-40B4-BE49-F238E27FC236}">
                <a16:creationId xmlns:a16="http://schemas.microsoft.com/office/drawing/2014/main" id="{C3B2ECF0-2518-46E1-9F26-48A5CAD593E0}"/>
              </a:ext>
            </a:extLst>
          </p:cNvPr>
          <p:cNvSpPr/>
          <p:nvPr/>
        </p:nvSpPr>
        <p:spPr>
          <a:xfrm>
            <a:off x="6167438" y="6273800"/>
            <a:ext cx="3564132" cy="200055"/>
          </a:xfrm>
          <a:prstGeom prst="rect">
            <a:avLst/>
          </a:prstGeom>
        </p:spPr>
        <p:txBody>
          <a:bodyPr wrap="square">
            <a:spAutoFit/>
          </a:bodyPr>
          <a:lstStyle/>
          <a:p>
            <a:r>
              <a:rPr lang="sv-SE" sz="700" dirty="0"/>
              <a:t>*I övrigt ingår jordbruk, skogsbruk och fiske, byggverksamhet samt okänd näringsgren</a:t>
            </a:r>
          </a:p>
        </p:txBody>
      </p:sp>
      <p:graphicFrame>
        <p:nvGraphicFramePr>
          <p:cNvPr id="12" name="Diagram 11">
            <a:extLst>
              <a:ext uri="{FF2B5EF4-FFF2-40B4-BE49-F238E27FC236}">
                <a16:creationId xmlns:a16="http://schemas.microsoft.com/office/drawing/2014/main" id="{C5E8EDC1-3380-4530-88A4-300459EE5E5A}"/>
              </a:ext>
            </a:extLst>
          </p:cNvPr>
          <p:cNvGraphicFramePr>
            <a:graphicFrameLocks/>
          </p:cNvGraphicFramePr>
          <p:nvPr/>
        </p:nvGraphicFramePr>
        <p:xfrm>
          <a:off x="576442" y="1826902"/>
          <a:ext cx="5624513" cy="3929063"/>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ruta 1">
            <a:extLst>
              <a:ext uri="{FF2B5EF4-FFF2-40B4-BE49-F238E27FC236}">
                <a16:creationId xmlns:a16="http://schemas.microsoft.com/office/drawing/2014/main" id="{0E8D9308-24C8-5185-D580-D8BDEED7E2AC}"/>
              </a:ext>
            </a:extLst>
          </p:cNvPr>
          <p:cNvSpPr txBox="1"/>
          <p:nvPr/>
        </p:nvSpPr>
        <p:spPr>
          <a:xfrm>
            <a:off x="6167438" y="6564086"/>
            <a:ext cx="2050561" cy="200055"/>
          </a:xfrm>
          <a:prstGeom prst="rect">
            <a:avLst/>
          </a:prstGeom>
          <a:noFill/>
        </p:spPr>
        <p:txBody>
          <a:bodyPr wrap="none" rtlCol="0">
            <a:spAutoFit/>
          </a:bodyPr>
          <a:lstStyle/>
          <a:p>
            <a:r>
              <a:rPr lang="sv-SE" sz="700" b="0" i="0" u="none" strike="noStrike" dirty="0">
                <a:solidFill>
                  <a:srgbClr val="000000"/>
                </a:solidFill>
                <a:effectLst/>
                <a:latin typeface="Futura Std Book" panose="020B0502020204020303" pitchFamily="34" charset="0"/>
              </a:rPr>
              <a:t>** Lönesummorna är det tidigare kvartalets</a:t>
            </a:r>
          </a:p>
        </p:txBody>
      </p:sp>
    </p:spTree>
    <p:extLst>
      <p:ext uri="{BB962C8B-B14F-4D97-AF65-F5344CB8AC3E}">
        <p14:creationId xmlns:p14="http://schemas.microsoft.com/office/powerpoint/2010/main" val="33800273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8999"/>
            <a:ext cx="4725925" cy="2844209"/>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0" y="1625560"/>
            <a:ext cx="4725925" cy="1799158"/>
          </a:xfrm>
        </p:spPr>
        <p:txBody>
          <a:bodyPr/>
          <a:lstStyle/>
          <a:p>
            <a:pPr lvl="4"/>
            <a:r>
              <a:rPr lang="sv-SE" sz="1400" dirty="0"/>
              <a:t>Antal invånare i Stockholmsregionen har sedan förra året ökat med 41 100 personer, vilket motsvarar 0,9 procent.</a:t>
            </a:r>
          </a:p>
          <a:p>
            <a:pPr lvl="4"/>
            <a:r>
              <a:rPr lang="sv-SE" sz="1400" dirty="0"/>
              <a:t>Uppsala svarade för den största befolkningsökningen (1,7 procent).</a:t>
            </a:r>
          </a:p>
          <a:p>
            <a:pPr lvl="4"/>
            <a:r>
              <a:rPr lang="sv-SE" sz="1400" dirty="0"/>
              <a:t>Stockholmsregionen svarade för drygt hälften av Sveriges totala befolkningsökning.</a:t>
            </a:r>
          </a:p>
          <a:p>
            <a:endParaRPr lang="sv-SE" sz="10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2421617"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2012 kv2</a:t>
            </a:r>
            <a:endParaRPr lang="sv-SE" sz="1400" dirty="0"/>
          </a:p>
        </p:txBody>
      </p:sp>
      <p:graphicFrame>
        <p:nvGraphicFramePr>
          <p:cNvPr id="26" name="Tabell 25">
            <a:extLst>
              <a:ext uri="{FF2B5EF4-FFF2-40B4-BE49-F238E27FC236}">
                <a16:creationId xmlns:a16="http://schemas.microsoft.com/office/drawing/2014/main" id="{234A3297-0C50-42B1-BEC4-44ED1A3B10DA}"/>
              </a:ext>
            </a:extLst>
          </p:cNvPr>
          <p:cNvGraphicFramePr>
            <a:graphicFrameLocks noGrp="1"/>
          </p:cNvGraphicFramePr>
          <p:nvPr>
            <p:extLst>
              <p:ext uri="{D42A27DB-BD31-4B8C-83A1-F6EECF244321}">
                <p14:modId xmlns:p14="http://schemas.microsoft.com/office/powerpoint/2010/main" val="2889561337"/>
              </p:ext>
            </p:extLst>
          </p:nvPr>
        </p:nvGraphicFramePr>
        <p:xfrm>
          <a:off x="6938968" y="3606270"/>
          <a:ext cx="4336870" cy="2443660"/>
        </p:xfrm>
        <a:graphic>
          <a:graphicData uri="http://schemas.openxmlformats.org/drawingml/2006/table">
            <a:tbl>
              <a:tblPr bandRow="1">
                <a:tableStyleId>{2D5ABB26-0587-4C30-8999-92F81FD0307C}</a:tableStyleId>
              </a:tblPr>
              <a:tblGrid>
                <a:gridCol w="1593086">
                  <a:extLst>
                    <a:ext uri="{9D8B030D-6E8A-4147-A177-3AD203B41FA5}">
                      <a16:colId xmlns:a16="http://schemas.microsoft.com/office/drawing/2014/main" val="1678076792"/>
                    </a:ext>
                  </a:extLst>
                </a:gridCol>
                <a:gridCol w="773495">
                  <a:extLst>
                    <a:ext uri="{9D8B030D-6E8A-4147-A177-3AD203B41FA5}">
                      <a16:colId xmlns:a16="http://schemas.microsoft.com/office/drawing/2014/main" val="2601369493"/>
                    </a:ext>
                  </a:extLst>
                </a:gridCol>
                <a:gridCol w="755110">
                  <a:extLst>
                    <a:ext uri="{9D8B030D-6E8A-4147-A177-3AD203B41FA5}">
                      <a16:colId xmlns:a16="http://schemas.microsoft.com/office/drawing/2014/main" val="557263932"/>
                    </a:ext>
                  </a:extLst>
                </a:gridCol>
                <a:gridCol w="686828">
                  <a:extLst>
                    <a:ext uri="{9D8B030D-6E8A-4147-A177-3AD203B41FA5}">
                      <a16:colId xmlns:a16="http://schemas.microsoft.com/office/drawing/2014/main" val="3235649811"/>
                    </a:ext>
                  </a:extLst>
                </a:gridCol>
                <a:gridCol w="528351">
                  <a:extLst>
                    <a:ext uri="{9D8B030D-6E8A-4147-A177-3AD203B41FA5}">
                      <a16:colId xmlns:a16="http://schemas.microsoft.com/office/drawing/2014/main" val="1050073455"/>
                    </a:ext>
                  </a:extLst>
                </a:gridCol>
              </a:tblGrid>
              <a:tr h="348347">
                <a:tc>
                  <a:txBody>
                    <a:bodyPr/>
                    <a:lstStyle/>
                    <a:p>
                      <a:pPr marL="72000" algn="l" fontAlgn="b"/>
                      <a:endParaRPr lang="sv-SE" sz="10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rtl="0" fontAlgn="b"/>
                      <a:r>
                        <a:rPr lang="sv-SE" sz="10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190483">
                <a:tc>
                  <a:txBody>
                    <a:bodyPr/>
                    <a:lstStyle/>
                    <a:p>
                      <a:pPr marL="72000" algn="l" fontAlgn="b"/>
                      <a:endParaRPr lang="sv-SE" sz="1000" b="0" i="0" u="none" strike="noStrike" dirty="0">
                        <a:solidFill>
                          <a:srgbClr val="000000"/>
                        </a:solidFill>
                        <a:effectLst/>
                        <a:latin typeface="Futura Std Book" panose="020B0502020204020303"/>
                      </a:endParaRPr>
                    </a:p>
                  </a:txBody>
                  <a:tcPr marL="9525" marR="9525" marT="9525" marB="0" anchor="b"/>
                </a:tc>
                <a:tc gridSpan="2">
                  <a:txBody>
                    <a:bodyPr/>
                    <a:lstStyle/>
                    <a:p>
                      <a:pPr algn="ctr" rtl="0" fontAlgn="b"/>
                      <a:r>
                        <a:rPr lang="sv-SE" sz="10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rtl="0" fontAlgn="b"/>
                      <a:r>
                        <a:rPr lang="sv-SE" sz="10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2973882648"/>
                  </a:ext>
                </a:extLst>
              </a:tr>
              <a:tr h="190483">
                <a:tc>
                  <a:txBody>
                    <a:bodyPr/>
                    <a:lstStyle/>
                    <a:p>
                      <a:pPr marL="72000" algn="l" fontAlgn="b"/>
                      <a:r>
                        <a:rPr lang="sv-SE" sz="1000" b="1" u="none" strike="noStrike" dirty="0">
                          <a:effectLst/>
                        </a:rPr>
                        <a:t>Stockholmsregionen</a:t>
                      </a:r>
                      <a:endParaRPr lang="sv-SE" sz="10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1000" b="1" i="0" u="none" strike="noStrike">
                          <a:solidFill>
                            <a:srgbClr val="000000"/>
                          </a:solidFill>
                          <a:effectLst/>
                          <a:latin typeface="Futura Std Book" panose="020B0502020204020303"/>
                        </a:rPr>
                        <a:t>4 762,7 </a:t>
                      </a:r>
                    </a:p>
                  </a:txBody>
                  <a:tcPr marL="9525" marR="9525" marT="9525" marB="0" anchor="ctr"/>
                </a:tc>
                <a:tc>
                  <a:txBody>
                    <a:bodyPr/>
                    <a:lstStyle/>
                    <a:p>
                      <a:pPr algn="ctr" rtl="0" fontAlgn="ctr"/>
                      <a:r>
                        <a:rPr lang="sv-SE" sz="1000" b="1" i="0" u="none" strike="noStrike">
                          <a:solidFill>
                            <a:srgbClr val="000000"/>
                          </a:solidFill>
                          <a:effectLst/>
                          <a:latin typeface="Futura Std Book" panose="020B0502020204020303"/>
                        </a:rPr>
                        <a:t>41,1 </a:t>
                      </a:r>
                    </a:p>
                  </a:txBody>
                  <a:tcPr marL="9525" marR="9525" marT="9525" marB="0" anchor="ctr"/>
                </a:tc>
                <a:tc>
                  <a:txBody>
                    <a:bodyPr/>
                    <a:lstStyle/>
                    <a:p>
                      <a:pPr algn="ctr" rtl="0" fontAlgn="ctr"/>
                      <a:r>
                        <a:rPr lang="sv-SE" sz="1000" b="1" i="0" u="none" strike="noStrike">
                          <a:solidFill>
                            <a:srgbClr val="000000"/>
                          </a:solidFill>
                          <a:effectLst/>
                          <a:latin typeface="Futura Std Book" panose="020B0502020204020303"/>
                        </a:rPr>
                        <a:t>0,9 </a:t>
                      </a:r>
                    </a:p>
                  </a:txBody>
                  <a:tcPr marL="9525" marR="9525" marT="9525" marB="0" anchor="ctr"/>
                </a:tc>
                <a:tc>
                  <a:txBody>
                    <a:bodyPr/>
                    <a:lstStyle/>
                    <a:p>
                      <a:pPr algn="ctr" rtl="0" fontAlgn="ctr"/>
                      <a:r>
                        <a:rPr lang="sv-SE" sz="1000" b="1" i="0" u="none" strike="noStrike">
                          <a:solidFill>
                            <a:srgbClr val="000000"/>
                          </a:solidFill>
                          <a:effectLst/>
                          <a:latin typeface="Futura Std Book" panose="020B0502020204020303"/>
                        </a:rPr>
                        <a:t>5,1 </a:t>
                      </a:r>
                    </a:p>
                  </a:txBody>
                  <a:tcPr marL="9525" marR="9525" marT="9525" marB="0" anchor="ctr"/>
                </a:tc>
                <a:extLst>
                  <a:ext uri="{0D108BD9-81ED-4DB2-BD59-A6C34878D82A}">
                    <a16:rowId xmlns:a16="http://schemas.microsoft.com/office/drawing/2014/main" val="1544414373"/>
                  </a:ext>
                </a:extLst>
              </a:tr>
              <a:tr h="190483">
                <a:tc>
                  <a:txBody>
                    <a:bodyPr/>
                    <a:lstStyle/>
                    <a:p>
                      <a:pPr marL="72000" algn="l" fontAlgn="b"/>
                      <a:r>
                        <a:rPr lang="sv-SE" sz="1000" b="1" u="none" strike="noStrike" dirty="0">
                          <a:effectLst/>
                        </a:rPr>
                        <a:t>Övriga Sverige</a:t>
                      </a:r>
                      <a:endParaRPr lang="sv-SE" sz="10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1000" b="1" i="0" u="none" strike="noStrike">
                          <a:solidFill>
                            <a:srgbClr val="000000"/>
                          </a:solidFill>
                          <a:effectLst/>
                          <a:latin typeface="Futura Std Book" panose="020B0502020204020303"/>
                        </a:rPr>
                        <a:t>5 725,2 </a:t>
                      </a:r>
                    </a:p>
                  </a:txBody>
                  <a:tcPr marL="9525" marR="9525" marT="9525" marB="0" anchor="ctr"/>
                </a:tc>
                <a:tc>
                  <a:txBody>
                    <a:bodyPr/>
                    <a:lstStyle/>
                    <a:p>
                      <a:pPr algn="ctr" rtl="0" fontAlgn="ctr"/>
                      <a:r>
                        <a:rPr lang="sv-SE" sz="1000" b="1" i="0" u="none" strike="noStrike">
                          <a:solidFill>
                            <a:srgbClr val="000000"/>
                          </a:solidFill>
                          <a:effectLst/>
                          <a:latin typeface="Futura Std Book" panose="020B0502020204020303"/>
                        </a:rPr>
                        <a:t>37,6 </a:t>
                      </a:r>
                    </a:p>
                  </a:txBody>
                  <a:tcPr marL="9525" marR="9525" marT="9525" marB="0" anchor="ctr"/>
                </a:tc>
                <a:tc>
                  <a:txBody>
                    <a:bodyPr/>
                    <a:lstStyle/>
                    <a:p>
                      <a:pPr algn="ctr" rtl="0" fontAlgn="b"/>
                      <a:r>
                        <a:rPr lang="sv-SE" sz="1000" b="1" i="0" u="none" strike="noStrike">
                          <a:solidFill>
                            <a:srgbClr val="000000"/>
                          </a:solidFill>
                          <a:effectLst/>
                          <a:latin typeface="Futura Std Book" panose="020B0502020204020303"/>
                        </a:rPr>
                        <a:t>0,7</a:t>
                      </a:r>
                    </a:p>
                  </a:txBody>
                  <a:tcPr marL="9525" marR="9525" marT="9525" marB="0" anchor="b"/>
                </a:tc>
                <a:tc>
                  <a:txBody>
                    <a:bodyPr/>
                    <a:lstStyle/>
                    <a:p>
                      <a:pPr algn="ctr" rtl="0" fontAlgn="b"/>
                      <a:r>
                        <a:rPr lang="sv-SE" sz="1000" b="1" i="0" u="none" strike="noStrike">
                          <a:solidFill>
                            <a:srgbClr val="000000"/>
                          </a:solidFill>
                          <a:effectLst/>
                          <a:latin typeface="Futura Std Book" panose="020B0502020204020303"/>
                        </a:rPr>
                        <a:t>3,7</a:t>
                      </a:r>
                    </a:p>
                  </a:txBody>
                  <a:tcPr marL="9525" marR="9525" marT="9525" marB="0" anchor="b"/>
                </a:tc>
                <a:extLst>
                  <a:ext uri="{0D108BD9-81ED-4DB2-BD59-A6C34878D82A}">
                    <a16:rowId xmlns:a16="http://schemas.microsoft.com/office/drawing/2014/main" val="4178915708"/>
                  </a:ext>
                </a:extLst>
              </a:tr>
              <a:tr h="190483">
                <a:tc>
                  <a:txBody>
                    <a:bodyPr/>
                    <a:lstStyle/>
                    <a:p>
                      <a:pPr marL="72000" algn="l" fontAlgn="b"/>
                      <a:r>
                        <a:rPr lang="sv-SE" sz="1000" u="none" strike="noStrike" dirty="0">
                          <a:effectLst/>
                        </a:rPr>
                        <a:t>Stockholms län</a:t>
                      </a:r>
                      <a:endParaRPr lang="sv-SE" sz="10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2 429,0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26,4 </a:t>
                      </a:r>
                    </a:p>
                  </a:txBody>
                  <a:tcPr marL="9525" marR="9525" marT="9525" marB="0" anchor="ctr"/>
                </a:tc>
                <a:tc>
                  <a:txBody>
                    <a:bodyPr/>
                    <a:lstStyle/>
                    <a:p>
                      <a:pPr algn="ctr" rtl="0" fontAlgn="b"/>
                      <a:r>
                        <a:rPr lang="sv-SE" sz="1000" b="0" i="0" u="none" strike="noStrike">
                          <a:solidFill>
                            <a:srgbClr val="000000"/>
                          </a:solidFill>
                          <a:effectLst/>
                          <a:latin typeface="Futura Std Book" panose="020B0502020204020303"/>
                        </a:rPr>
                        <a:t>1,1</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6,2</a:t>
                      </a:r>
                    </a:p>
                  </a:txBody>
                  <a:tcPr marL="9525" marR="9525" marT="9525" marB="0" anchor="b"/>
                </a:tc>
                <a:extLst>
                  <a:ext uri="{0D108BD9-81ED-4DB2-BD59-A6C34878D82A}">
                    <a16:rowId xmlns:a16="http://schemas.microsoft.com/office/drawing/2014/main" val="1554613420"/>
                  </a:ext>
                </a:extLst>
              </a:tr>
              <a:tr h="190483">
                <a:tc>
                  <a:txBody>
                    <a:bodyPr/>
                    <a:lstStyle/>
                    <a:p>
                      <a:pPr marL="72000" algn="l" fontAlgn="b"/>
                      <a:r>
                        <a:rPr lang="sv-SE" sz="1000" u="none" strike="noStrike" dirty="0">
                          <a:effectLst/>
                        </a:rPr>
                        <a:t>Uppsala län</a:t>
                      </a:r>
                      <a:endParaRPr lang="sv-SE" sz="10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396,9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6,7 </a:t>
                      </a:r>
                    </a:p>
                  </a:txBody>
                  <a:tcPr marL="9525" marR="9525" marT="9525" marB="0" anchor="ctr"/>
                </a:tc>
                <a:tc>
                  <a:txBody>
                    <a:bodyPr/>
                    <a:lstStyle/>
                    <a:p>
                      <a:pPr algn="ctr" rtl="0" fontAlgn="b"/>
                      <a:r>
                        <a:rPr lang="sv-SE" sz="1000" b="0" i="0" u="none" strike="noStrike">
                          <a:solidFill>
                            <a:srgbClr val="000000"/>
                          </a:solidFill>
                          <a:effectLst/>
                          <a:latin typeface="Futura Std Book" panose="020B0502020204020303"/>
                        </a:rPr>
                        <a:t>1,7</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8,9</a:t>
                      </a:r>
                    </a:p>
                  </a:txBody>
                  <a:tcPr marL="9525" marR="9525" marT="9525" marB="0" anchor="b"/>
                </a:tc>
                <a:extLst>
                  <a:ext uri="{0D108BD9-81ED-4DB2-BD59-A6C34878D82A}">
                    <a16:rowId xmlns:a16="http://schemas.microsoft.com/office/drawing/2014/main" val="3047442943"/>
                  </a:ext>
                </a:extLst>
              </a:tr>
              <a:tr h="190483">
                <a:tc>
                  <a:txBody>
                    <a:bodyPr/>
                    <a:lstStyle/>
                    <a:p>
                      <a:pPr marL="72000" algn="l" fontAlgn="b"/>
                      <a:r>
                        <a:rPr lang="sv-SE" sz="1000" u="none" strike="noStrike" dirty="0">
                          <a:effectLst/>
                        </a:rPr>
                        <a:t>Södermanlands län</a:t>
                      </a:r>
                      <a:endParaRPr lang="sv-SE" sz="10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302,8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2,2 </a:t>
                      </a:r>
                    </a:p>
                  </a:txBody>
                  <a:tcPr marL="9525" marR="9525" marT="9525" marB="0" anchor="ctr"/>
                </a:tc>
                <a:tc>
                  <a:txBody>
                    <a:bodyPr/>
                    <a:lstStyle/>
                    <a:p>
                      <a:pPr algn="ctr" rtl="0" fontAlgn="b"/>
                      <a:r>
                        <a:rPr lang="sv-SE" sz="1000" b="0" i="0" u="none" strike="noStrike">
                          <a:solidFill>
                            <a:srgbClr val="000000"/>
                          </a:solidFill>
                          <a:effectLst/>
                          <a:latin typeface="Futura Std Book" panose="020B0502020204020303"/>
                        </a:rPr>
                        <a:t>0,7</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4,5</a:t>
                      </a:r>
                    </a:p>
                  </a:txBody>
                  <a:tcPr marL="9525" marR="9525" marT="9525" marB="0" anchor="b"/>
                </a:tc>
                <a:extLst>
                  <a:ext uri="{0D108BD9-81ED-4DB2-BD59-A6C34878D82A}">
                    <a16:rowId xmlns:a16="http://schemas.microsoft.com/office/drawing/2014/main" val="1568786618"/>
                  </a:ext>
                </a:extLst>
              </a:tr>
              <a:tr h="190483">
                <a:tc>
                  <a:txBody>
                    <a:bodyPr/>
                    <a:lstStyle/>
                    <a:p>
                      <a:pPr marL="72000" algn="l" fontAlgn="b"/>
                      <a:r>
                        <a:rPr lang="sv-SE" sz="1000" u="none" strike="noStrike">
                          <a:effectLst/>
                        </a:rPr>
                        <a:t>Östergötlands län</a:t>
                      </a:r>
                      <a:endParaRPr lang="sv-SE" sz="1000" b="0" i="0" u="none" strike="noStrike">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470,2 </a:t>
                      </a: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2,4 </a:t>
                      </a:r>
                    </a:p>
                  </a:txBody>
                  <a:tcPr marL="9525" marR="9525" marT="9525" marB="0" anchor="ctr"/>
                </a:tc>
                <a:tc>
                  <a:txBody>
                    <a:bodyPr/>
                    <a:lstStyle/>
                    <a:p>
                      <a:pPr algn="ctr" rtl="0" fontAlgn="b"/>
                      <a:r>
                        <a:rPr lang="sv-SE" sz="1000" b="0" i="0" u="none" strike="noStrike">
                          <a:solidFill>
                            <a:srgbClr val="000000"/>
                          </a:solidFill>
                          <a:effectLst/>
                          <a:latin typeface="Futura Std Book" panose="020B0502020204020303"/>
                        </a:rPr>
                        <a:t>0,5</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3,5</a:t>
                      </a:r>
                    </a:p>
                  </a:txBody>
                  <a:tcPr marL="9525" marR="9525" marT="9525" marB="0" anchor="b"/>
                </a:tc>
                <a:extLst>
                  <a:ext uri="{0D108BD9-81ED-4DB2-BD59-A6C34878D82A}">
                    <a16:rowId xmlns:a16="http://schemas.microsoft.com/office/drawing/2014/main" val="2236702091"/>
                  </a:ext>
                </a:extLst>
              </a:tr>
              <a:tr h="190483">
                <a:tc>
                  <a:txBody>
                    <a:bodyPr/>
                    <a:lstStyle/>
                    <a:p>
                      <a:pPr marL="72000" algn="l" fontAlgn="b"/>
                      <a:r>
                        <a:rPr lang="sv-SE" sz="1000" u="none" strike="noStrike" dirty="0">
                          <a:effectLst/>
                        </a:rPr>
                        <a:t>Örebro län</a:t>
                      </a:r>
                      <a:endParaRPr lang="sv-SE" sz="10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307,2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1,4 </a:t>
                      </a:r>
                    </a:p>
                  </a:txBody>
                  <a:tcPr marL="9525" marR="9525" marT="9525" marB="0" anchor="ctr"/>
                </a:tc>
                <a:tc>
                  <a:txBody>
                    <a:bodyPr/>
                    <a:lstStyle/>
                    <a:p>
                      <a:pPr algn="ctr" rtl="0" fontAlgn="b"/>
                      <a:r>
                        <a:rPr lang="sv-SE" sz="1000" b="0" i="0" u="none" strike="noStrike" dirty="0">
                          <a:solidFill>
                            <a:srgbClr val="000000"/>
                          </a:solidFill>
                          <a:effectLst/>
                          <a:latin typeface="Futura Std Book" panose="020B0502020204020303"/>
                        </a:rPr>
                        <a:t>0,4</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3,6</a:t>
                      </a:r>
                    </a:p>
                  </a:txBody>
                  <a:tcPr marL="9525" marR="9525" marT="9525" marB="0" anchor="b"/>
                </a:tc>
                <a:extLst>
                  <a:ext uri="{0D108BD9-81ED-4DB2-BD59-A6C34878D82A}">
                    <a16:rowId xmlns:a16="http://schemas.microsoft.com/office/drawing/2014/main" val="3102384349"/>
                  </a:ext>
                </a:extLst>
              </a:tr>
              <a:tr h="190483">
                <a:tc>
                  <a:txBody>
                    <a:bodyPr/>
                    <a:lstStyle/>
                    <a:p>
                      <a:pPr marL="72000" algn="l" fontAlgn="b"/>
                      <a:r>
                        <a:rPr lang="sv-SE" sz="1000" u="none" strike="noStrike" dirty="0">
                          <a:effectLst/>
                        </a:rPr>
                        <a:t>Västmanlands län</a:t>
                      </a:r>
                      <a:endParaRPr lang="sv-SE" sz="10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280,0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1,6 </a:t>
                      </a:r>
                    </a:p>
                  </a:txBody>
                  <a:tcPr marL="9525" marR="9525" marT="9525" marB="0" anchor="ctr"/>
                </a:tc>
                <a:tc>
                  <a:txBody>
                    <a:bodyPr/>
                    <a:lstStyle/>
                    <a:p>
                      <a:pPr algn="ctr" rtl="0" fontAlgn="b"/>
                      <a:r>
                        <a:rPr lang="sv-SE" sz="1000" b="0" i="0" u="none" strike="noStrike" dirty="0">
                          <a:solidFill>
                            <a:srgbClr val="000000"/>
                          </a:solidFill>
                          <a:effectLst/>
                          <a:latin typeface="Futura Std Book" panose="020B0502020204020303"/>
                        </a:rPr>
                        <a:t>0,6</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a:rPr>
                        <a:t>3,9</a:t>
                      </a:r>
                    </a:p>
                  </a:txBody>
                  <a:tcPr marL="9525" marR="9525" marT="9525" marB="0" anchor="b"/>
                </a:tc>
                <a:extLst>
                  <a:ext uri="{0D108BD9-81ED-4DB2-BD59-A6C34878D82A}">
                    <a16:rowId xmlns:a16="http://schemas.microsoft.com/office/drawing/2014/main" val="392141135"/>
                  </a:ext>
                </a:extLst>
              </a:tr>
              <a:tr h="190483">
                <a:tc>
                  <a:txBody>
                    <a:bodyPr/>
                    <a:lstStyle/>
                    <a:p>
                      <a:pPr marL="72000" algn="l" fontAlgn="b"/>
                      <a:r>
                        <a:rPr lang="sv-SE" sz="1000" u="none" strike="noStrike" dirty="0">
                          <a:effectLst/>
                        </a:rPr>
                        <a:t>Dalarnas län</a:t>
                      </a:r>
                      <a:endParaRPr lang="sv-SE" sz="10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288,7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0,3 </a:t>
                      </a:r>
                    </a:p>
                  </a:txBody>
                  <a:tcPr marL="9525" marR="9525" marT="9525" marB="0" anchor="ctr"/>
                </a:tc>
                <a:tc>
                  <a:txBody>
                    <a:bodyPr/>
                    <a:lstStyle/>
                    <a:p>
                      <a:pPr algn="ctr" rtl="0" fontAlgn="b"/>
                      <a:r>
                        <a:rPr lang="sv-SE" sz="1000" b="0" i="0" u="none" strike="noStrike">
                          <a:solidFill>
                            <a:srgbClr val="000000"/>
                          </a:solidFill>
                          <a:effectLst/>
                          <a:latin typeface="Futura Std Book" panose="020B0502020204020303"/>
                        </a:rPr>
                        <a:t>0,1</a:t>
                      </a: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a:rPr>
                        <a:t>1,1</a:t>
                      </a:r>
                    </a:p>
                  </a:txBody>
                  <a:tcPr marL="9525" marR="9525" marT="9525" marB="0" anchor="b"/>
                </a:tc>
                <a:extLst>
                  <a:ext uri="{0D108BD9-81ED-4DB2-BD59-A6C34878D82A}">
                    <a16:rowId xmlns:a16="http://schemas.microsoft.com/office/drawing/2014/main" val="923977588"/>
                  </a:ext>
                </a:extLst>
              </a:tr>
              <a:tr h="190483">
                <a:tc>
                  <a:txBody>
                    <a:bodyPr/>
                    <a:lstStyle/>
                    <a:p>
                      <a:pPr marL="72000" algn="l" fontAlgn="b"/>
                      <a:r>
                        <a:rPr lang="sv-SE" sz="1000" u="none" strike="noStrike" dirty="0">
                          <a:effectLst/>
                        </a:rPr>
                        <a:t>Gävleborgs län</a:t>
                      </a:r>
                      <a:endParaRPr lang="sv-SE" sz="10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287,9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-0,0 </a:t>
                      </a:r>
                    </a:p>
                  </a:txBody>
                  <a:tcPr marL="9525" marR="9525" marT="9525" marB="0" anchor="ctr"/>
                </a:tc>
                <a:tc>
                  <a:txBody>
                    <a:bodyPr/>
                    <a:lstStyle/>
                    <a:p>
                      <a:pPr algn="ctr" rtl="0" fontAlgn="b"/>
                      <a:r>
                        <a:rPr lang="sv-SE" sz="1000" b="0" i="0" u="none" strike="noStrike">
                          <a:solidFill>
                            <a:srgbClr val="000000"/>
                          </a:solidFill>
                          <a:effectLst/>
                          <a:latin typeface="Futura Std Book" panose="020B0502020204020303"/>
                        </a:rPr>
                        <a:t>0,0</a:t>
                      </a: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a:rPr>
                        <a:t>0,9</a:t>
                      </a:r>
                    </a:p>
                  </a:txBody>
                  <a:tcPr marL="9525" marR="9525" marT="9525" marB="0" anchor="b"/>
                </a:tc>
                <a:extLst>
                  <a:ext uri="{0D108BD9-81ED-4DB2-BD59-A6C34878D82A}">
                    <a16:rowId xmlns:a16="http://schemas.microsoft.com/office/drawing/2014/main" val="254038644"/>
                  </a:ext>
                </a:extLst>
              </a:tr>
            </a:tbl>
          </a:graphicData>
        </a:graphic>
      </p:graphicFrame>
      <p:graphicFrame>
        <p:nvGraphicFramePr>
          <p:cNvPr id="3" name="Diagram 2">
            <a:extLst>
              <a:ext uri="{FF2B5EF4-FFF2-40B4-BE49-F238E27FC236}">
                <a16:creationId xmlns:a16="http://schemas.microsoft.com/office/drawing/2014/main" id="{7066A37D-3F79-4CCB-AD99-325157683768}"/>
              </a:ext>
            </a:extLst>
          </p:cNvPr>
          <p:cNvGraphicFramePr>
            <a:graphicFrameLocks/>
          </p:cNvGraphicFramePr>
          <p:nvPr>
            <p:extLst>
              <p:ext uri="{D42A27DB-BD31-4B8C-83A1-F6EECF244321}">
                <p14:modId xmlns:p14="http://schemas.microsoft.com/office/powerpoint/2010/main" val="796107393"/>
              </p:ext>
            </p:extLst>
          </p:nvPr>
        </p:nvGraphicFramePr>
        <p:xfrm>
          <a:off x="695297" y="1950884"/>
          <a:ext cx="5929313" cy="38052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36869"/>
            <a:ext cx="4750868" cy="2581456"/>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0091" y="1547641"/>
            <a:ext cx="4750868" cy="1920010"/>
          </a:xfrm>
        </p:spPr>
        <p:txBody>
          <a:bodyPr/>
          <a:lstStyle/>
          <a:p>
            <a:pPr marL="285750" indent="-285750">
              <a:buFont typeface="Arial" panose="020B0604020202020204" pitchFamily="34" charset="0"/>
              <a:buChar char="•"/>
            </a:pPr>
            <a:r>
              <a:rPr lang="sv-SE" sz="1400" dirty="0"/>
              <a:t>Bostadsbyggandet minskade generellt i Stockholmsregionen under kvartalet.</a:t>
            </a:r>
          </a:p>
          <a:p>
            <a:pPr marL="285750" indent="-285750">
              <a:buFont typeface="Arial" panose="020B0604020202020204" pitchFamily="34" charset="0"/>
              <a:buChar char="•"/>
            </a:pPr>
            <a:r>
              <a:rPr lang="sv-SE" sz="1400" dirty="0"/>
              <a:t>En ökning av bostadsbyggandet har däremot skett på årsbasis.</a:t>
            </a:r>
          </a:p>
          <a:p>
            <a:pPr marL="285750" indent="-285750">
              <a:buFont typeface="Arial" panose="020B0604020202020204" pitchFamily="34" charset="0"/>
              <a:buChar char="•"/>
            </a:pPr>
            <a:r>
              <a:rPr lang="sv-SE" sz="1400" dirty="0"/>
              <a:t>Södermanlands län svarade för den största ökningen av påbörjade bostäder under kvartalet.</a:t>
            </a:r>
          </a:p>
          <a:p>
            <a:pPr marL="285750" indent="-285750">
              <a:buFont typeface="Arial" panose="020B0604020202020204" pitchFamily="34" charset="0"/>
              <a:buChar char="•"/>
            </a:pPr>
            <a:endParaRPr lang="sv-SE" sz="1400" dirty="0"/>
          </a:p>
          <a:p>
            <a:pPr marL="0" lvl="4" indent="0">
              <a:buNone/>
            </a:pPr>
            <a:endParaRPr lang="sv-SE" sz="1400" dirty="0"/>
          </a:p>
          <a:p>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4" y="3436869"/>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6018325"/>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2012 kv2</a:t>
            </a:r>
            <a:endParaRPr lang="sv-SE" sz="1400" dirty="0"/>
          </a:p>
        </p:txBody>
      </p:sp>
      <p:graphicFrame>
        <p:nvGraphicFramePr>
          <p:cNvPr id="26" name="Tabell 25">
            <a:extLst>
              <a:ext uri="{FF2B5EF4-FFF2-40B4-BE49-F238E27FC236}">
                <a16:creationId xmlns:a16="http://schemas.microsoft.com/office/drawing/2014/main" id="{8F05A520-8982-44C6-A1CB-3860A4812122}"/>
              </a:ext>
            </a:extLst>
          </p:cNvPr>
          <p:cNvGraphicFramePr>
            <a:graphicFrameLocks noGrp="1"/>
          </p:cNvGraphicFramePr>
          <p:nvPr>
            <p:extLst>
              <p:ext uri="{D42A27DB-BD31-4B8C-83A1-F6EECF244321}">
                <p14:modId xmlns:p14="http://schemas.microsoft.com/office/powerpoint/2010/main" val="2958896429"/>
              </p:ext>
            </p:extLst>
          </p:nvPr>
        </p:nvGraphicFramePr>
        <p:xfrm>
          <a:off x="6962330" y="3590761"/>
          <a:ext cx="4310743" cy="2381673"/>
        </p:xfrm>
        <a:graphic>
          <a:graphicData uri="http://schemas.openxmlformats.org/drawingml/2006/table">
            <a:tbl>
              <a:tblPr bandRow="1">
                <a:tableStyleId>{2D5ABB26-0587-4C30-8999-92F81FD0307C}</a:tableStyleId>
              </a:tblPr>
              <a:tblGrid>
                <a:gridCol w="1408102">
                  <a:extLst>
                    <a:ext uri="{9D8B030D-6E8A-4147-A177-3AD203B41FA5}">
                      <a16:colId xmlns:a16="http://schemas.microsoft.com/office/drawing/2014/main" val="1678076792"/>
                    </a:ext>
                  </a:extLst>
                </a:gridCol>
                <a:gridCol w="625374">
                  <a:extLst>
                    <a:ext uri="{9D8B030D-6E8A-4147-A177-3AD203B41FA5}">
                      <a16:colId xmlns:a16="http://schemas.microsoft.com/office/drawing/2014/main" val="2601369493"/>
                    </a:ext>
                  </a:extLst>
                </a:gridCol>
                <a:gridCol w="709482">
                  <a:extLst>
                    <a:ext uri="{9D8B030D-6E8A-4147-A177-3AD203B41FA5}">
                      <a16:colId xmlns:a16="http://schemas.microsoft.com/office/drawing/2014/main" val="2395970223"/>
                    </a:ext>
                  </a:extLst>
                </a:gridCol>
                <a:gridCol w="561672">
                  <a:extLst>
                    <a:ext uri="{9D8B030D-6E8A-4147-A177-3AD203B41FA5}">
                      <a16:colId xmlns:a16="http://schemas.microsoft.com/office/drawing/2014/main" val="3235649811"/>
                    </a:ext>
                  </a:extLst>
                </a:gridCol>
                <a:gridCol w="512404">
                  <a:extLst>
                    <a:ext uri="{9D8B030D-6E8A-4147-A177-3AD203B41FA5}">
                      <a16:colId xmlns:a16="http://schemas.microsoft.com/office/drawing/2014/main" val="1050073455"/>
                    </a:ext>
                  </a:extLst>
                </a:gridCol>
                <a:gridCol w="493709">
                  <a:extLst>
                    <a:ext uri="{9D8B030D-6E8A-4147-A177-3AD203B41FA5}">
                      <a16:colId xmlns:a16="http://schemas.microsoft.com/office/drawing/2014/main" val="3827523272"/>
                    </a:ext>
                  </a:extLst>
                </a:gridCol>
              </a:tblGrid>
              <a:tr h="177410">
                <a:tc>
                  <a:txBody>
                    <a:bodyPr/>
                    <a:lstStyle/>
                    <a:p>
                      <a:pPr marL="72000" algn="l" fontAlgn="b"/>
                      <a:endParaRPr lang="sv-SE" sz="10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10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10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77583">
                <a:tc>
                  <a:txBody>
                    <a:bodyPr/>
                    <a:lstStyle/>
                    <a:p>
                      <a:pPr marL="72000" algn="l" fontAlgn="b"/>
                      <a:endParaRPr lang="sv-SE" sz="10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10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202668">
                <a:tc>
                  <a:txBody>
                    <a:bodyPr/>
                    <a:lstStyle/>
                    <a:p>
                      <a:pPr marL="72000" algn="l" fontAlgn="b"/>
                      <a:r>
                        <a:rPr lang="sv-SE" sz="1000" b="1" u="none" strike="noStrike" dirty="0">
                          <a:effectLst/>
                        </a:rPr>
                        <a:t>Stockholmsregionen</a:t>
                      </a:r>
                      <a:endParaRPr lang="sv-SE" sz="10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1000" b="1" i="0" u="none" strike="noStrike">
                          <a:solidFill>
                            <a:srgbClr val="000000"/>
                          </a:solidFill>
                          <a:effectLst/>
                          <a:latin typeface="Futura Std Book" panose="020B0502020204020303"/>
                        </a:rPr>
                        <a:t>7 105 </a:t>
                      </a:r>
                    </a:p>
                  </a:txBody>
                  <a:tcPr marL="9525" marR="9525" marT="9525" marB="0" anchor="ctr"/>
                </a:tc>
                <a:tc>
                  <a:txBody>
                    <a:bodyPr/>
                    <a:lstStyle/>
                    <a:p>
                      <a:pPr algn="ctr" rtl="0" fontAlgn="ctr"/>
                      <a:r>
                        <a:rPr lang="sv-SE" sz="1000" b="1" i="0" u="none" strike="noStrike">
                          <a:solidFill>
                            <a:srgbClr val="000000"/>
                          </a:solidFill>
                          <a:effectLst/>
                          <a:latin typeface="Futura Std Book" panose="020B0502020204020303"/>
                        </a:rPr>
                        <a:t>-4 </a:t>
                      </a:r>
                    </a:p>
                  </a:txBody>
                  <a:tcPr marL="9525" marR="9525" marT="9525" marB="0" anchor="ctr"/>
                </a:tc>
                <a:tc>
                  <a:txBody>
                    <a:bodyPr/>
                    <a:lstStyle/>
                    <a:p>
                      <a:pPr algn="ctr" rtl="0" fontAlgn="ctr"/>
                      <a:r>
                        <a:rPr lang="sv-SE" sz="1000" b="1" i="0" u="none" strike="noStrike">
                          <a:solidFill>
                            <a:srgbClr val="000000"/>
                          </a:solidFill>
                          <a:effectLst/>
                          <a:latin typeface="Futura Std Book" panose="020B0502020204020303"/>
                        </a:rPr>
                        <a:t>-26 </a:t>
                      </a:r>
                    </a:p>
                  </a:txBody>
                  <a:tcPr marL="9525" marR="9525" marT="9525" marB="0" anchor="ctr"/>
                </a:tc>
                <a:tc>
                  <a:txBody>
                    <a:bodyPr/>
                    <a:lstStyle/>
                    <a:p>
                      <a:pPr algn="ctr" rtl="0" fontAlgn="ctr"/>
                      <a:r>
                        <a:rPr lang="sv-SE" sz="1000" b="1" i="0" u="none" strike="noStrike">
                          <a:solidFill>
                            <a:srgbClr val="000000"/>
                          </a:solidFill>
                          <a:effectLst/>
                          <a:latin typeface="Futura Std Book" panose="020B0502020204020303"/>
                        </a:rPr>
                        <a:t>26 430 </a:t>
                      </a:r>
                    </a:p>
                  </a:txBody>
                  <a:tcPr marL="9525" marR="9525" marT="9525" marB="0" anchor="ctr"/>
                </a:tc>
                <a:tc>
                  <a:txBody>
                    <a:bodyPr/>
                    <a:lstStyle/>
                    <a:p>
                      <a:pPr algn="ctr" rtl="0" fontAlgn="ctr"/>
                      <a:r>
                        <a:rPr lang="sv-SE" sz="1000" b="1" i="0" u="none" strike="noStrike">
                          <a:solidFill>
                            <a:srgbClr val="000000"/>
                          </a:solidFill>
                          <a:effectLst/>
                          <a:latin typeface="Futura Std Book" panose="020B0502020204020303"/>
                        </a:rPr>
                        <a:t>10 </a:t>
                      </a:r>
                    </a:p>
                  </a:txBody>
                  <a:tcPr marL="9525" marR="9525" marT="9525" marB="0" anchor="ctr"/>
                </a:tc>
                <a:extLst>
                  <a:ext uri="{0D108BD9-81ED-4DB2-BD59-A6C34878D82A}">
                    <a16:rowId xmlns:a16="http://schemas.microsoft.com/office/drawing/2014/main" val="1544414373"/>
                  </a:ext>
                </a:extLst>
              </a:tr>
              <a:tr h="202668">
                <a:tc>
                  <a:txBody>
                    <a:bodyPr/>
                    <a:lstStyle/>
                    <a:p>
                      <a:pPr marL="72000" algn="l" fontAlgn="b"/>
                      <a:r>
                        <a:rPr lang="sv-SE" sz="1000" b="1" u="none" strike="noStrike" dirty="0">
                          <a:effectLst/>
                        </a:rPr>
                        <a:t>Övriga Sverige</a:t>
                      </a:r>
                      <a:endParaRPr lang="sv-SE" sz="10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1000" b="1" i="0" u="none" strike="noStrike" dirty="0">
                          <a:solidFill>
                            <a:srgbClr val="000000"/>
                          </a:solidFill>
                          <a:effectLst/>
                          <a:latin typeface="Futura Std Book" panose="020B0502020204020303"/>
                        </a:rPr>
                        <a:t>5 577 </a:t>
                      </a:r>
                    </a:p>
                  </a:txBody>
                  <a:tcPr marL="9525" marR="9525" marT="9525" marB="0" anchor="ctr"/>
                </a:tc>
                <a:tc>
                  <a:txBody>
                    <a:bodyPr/>
                    <a:lstStyle/>
                    <a:p>
                      <a:pPr algn="ctr" rtl="0" fontAlgn="ctr"/>
                      <a:r>
                        <a:rPr lang="sv-SE" sz="1000" b="1" i="0" u="none" strike="noStrike" dirty="0">
                          <a:solidFill>
                            <a:srgbClr val="000000"/>
                          </a:solidFill>
                          <a:effectLst/>
                          <a:latin typeface="Futura Std Book" panose="020B0502020204020303"/>
                        </a:rPr>
                        <a:t>-23</a:t>
                      </a:r>
                    </a:p>
                  </a:txBody>
                  <a:tcPr marL="9525" marR="9525" marT="9525" marB="0" anchor="ctr"/>
                </a:tc>
                <a:tc>
                  <a:txBody>
                    <a:bodyPr/>
                    <a:lstStyle/>
                    <a:p>
                      <a:pPr algn="ctr" rtl="0" fontAlgn="ctr"/>
                      <a:r>
                        <a:rPr lang="sv-SE" sz="1000" b="1" i="0" u="none" strike="noStrike" dirty="0">
                          <a:solidFill>
                            <a:srgbClr val="000000"/>
                          </a:solidFill>
                          <a:effectLst/>
                          <a:latin typeface="Futura Std Book" panose="020B0502020204020303"/>
                        </a:rPr>
                        <a:t>-31</a:t>
                      </a:r>
                    </a:p>
                  </a:txBody>
                  <a:tcPr marL="9525" marR="9525" marT="9525" marB="0" anchor="ctr"/>
                </a:tc>
                <a:tc>
                  <a:txBody>
                    <a:bodyPr/>
                    <a:lstStyle/>
                    <a:p>
                      <a:pPr algn="ctr" rtl="0" fontAlgn="ctr"/>
                      <a:r>
                        <a:rPr lang="sv-SE" sz="1000" b="1" i="0" u="none" strike="noStrike" dirty="0">
                          <a:solidFill>
                            <a:srgbClr val="000000"/>
                          </a:solidFill>
                          <a:effectLst/>
                          <a:latin typeface="Futura Std Book" panose="020B0502020204020303"/>
                        </a:rPr>
                        <a:t>26 439 </a:t>
                      </a:r>
                    </a:p>
                  </a:txBody>
                  <a:tcPr marL="9525" marR="9525" marT="9525" marB="0" anchor="ctr"/>
                </a:tc>
                <a:tc>
                  <a:txBody>
                    <a:bodyPr/>
                    <a:lstStyle/>
                    <a:p>
                      <a:pPr algn="ctr" rtl="0" fontAlgn="ctr"/>
                      <a:r>
                        <a:rPr lang="sv-SE" sz="1000" b="1" i="0" u="none" strike="noStrike" dirty="0">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4178915708"/>
                  </a:ext>
                </a:extLst>
              </a:tr>
              <a:tr h="202668">
                <a:tc>
                  <a:txBody>
                    <a:bodyPr/>
                    <a:lstStyle/>
                    <a:p>
                      <a:pPr marL="72000" algn="l" fontAlgn="b"/>
                      <a:r>
                        <a:rPr lang="sv-SE" sz="1000" u="none" strike="noStrike" dirty="0">
                          <a:effectLst/>
                        </a:rPr>
                        <a:t>Stockholms län</a:t>
                      </a:r>
                      <a:endParaRPr lang="sv-SE" sz="10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3 459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13 758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1554613420"/>
                  </a:ext>
                </a:extLst>
              </a:tr>
              <a:tr h="202668">
                <a:tc>
                  <a:txBody>
                    <a:bodyPr/>
                    <a:lstStyle/>
                    <a:p>
                      <a:pPr marL="72000" algn="l" fontAlgn="b"/>
                      <a:r>
                        <a:rPr lang="sv-SE" sz="1000" u="none" strike="noStrike" dirty="0">
                          <a:effectLst/>
                        </a:rPr>
                        <a:t>Uppsala län</a:t>
                      </a:r>
                      <a:endParaRPr lang="sv-SE" sz="10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859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-37</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-47</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3 843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923977588"/>
                  </a:ext>
                </a:extLst>
              </a:tr>
              <a:tr h="202668">
                <a:tc>
                  <a:txBody>
                    <a:bodyPr/>
                    <a:lstStyle/>
                    <a:p>
                      <a:pPr marL="72000" algn="l" fontAlgn="b"/>
                      <a:r>
                        <a:rPr lang="sv-SE" sz="1000" u="none" strike="noStrike" dirty="0">
                          <a:effectLst/>
                        </a:rPr>
                        <a:t>Södermanlands län</a:t>
                      </a:r>
                      <a:endParaRPr lang="sv-SE" sz="10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1 103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100</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158</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2 852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34</a:t>
                      </a:r>
                    </a:p>
                  </a:txBody>
                  <a:tcPr marL="9525" marR="9525" marT="9525" marB="0" anchor="ctr"/>
                </a:tc>
                <a:extLst>
                  <a:ext uri="{0D108BD9-81ED-4DB2-BD59-A6C34878D82A}">
                    <a16:rowId xmlns:a16="http://schemas.microsoft.com/office/drawing/2014/main" val="1906481131"/>
                  </a:ext>
                </a:extLst>
              </a:tr>
              <a:tr h="202668">
                <a:tc>
                  <a:txBody>
                    <a:bodyPr/>
                    <a:lstStyle/>
                    <a:p>
                      <a:pPr marL="72000" algn="l" fontAlgn="b"/>
                      <a:r>
                        <a:rPr lang="sv-SE" sz="1000" u="none" strike="noStrike">
                          <a:effectLst/>
                        </a:rPr>
                        <a:t>Östergötlands län</a:t>
                      </a:r>
                      <a:endParaRPr lang="sv-SE" sz="1000" b="0" i="0" u="none" strike="noStrike">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773 </a:t>
                      </a: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34</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2 408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74</a:t>
                      </a:r>
                    </a:p>
                  </a:txBody>
                  <a:tcPr marL="9525" marR="9525" marT="9525" marB="0" anchor="ctr"/>
                </a:tc>
                <a:extLst>
                  <a:ext uri="{0D108BD9-81ED-4DB2-BD59-A6C34878D82A}">
                    <a16:rowId xmlns:a16="http://schemas.microsoft.com/office/drawing/2014/main" val="3147949284"/>
                  </a:ext>
                </a:extLst>
              </a:tr>
              <a:tr h="202668">
                <a:tc>
                  <a:txBody>
                    <a:bodyPr/>
                    <a:lstStyle/>
                    <a:p>
                      <a:pPr marL="72000" algn="l" fontAlgn="b"/>
                      <a:r>
                        <a:rPr lang="sv-SE" sz="1000" u="none" strike="noStrike" dirty="0">
                          <a:effectLst/>
                        </a:rPr>
                        <a:t>Örebro län</a:t>
                      </a:r>
                      <a:endParaRPr lang="sv-SE" sz="10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288 </a:t>
                      </a: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-2</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-48</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575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2892915560"/>
                  </a:ext>
                </a:extLst>
              </a:tr>
              <a:tr h="202668">
                <a:tc>
                  <a:txBody>
                    <a:bodyPr/>
                    <a:lstStyle/>
                    <a:p>
                      <a:pPr marL="72000" algn="l" fontAlgn="b"/>
                      <a:r>
                        <a:rPr lang="sv-SE" sz="1000" u="none" strike="noStrike">
                          <a:effectLst/>
                        </a:rPr>
                        <a:t>Västmanlands län</a:t>
                      </a:r>
                      <a:endParaRPr lang="sv-SE" sz="1000" b="0" i="0" u="none" strike="noStrike">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367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-38</a:t>
                      </a: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-29</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1 652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3464285669"/>
                  </a:ext>
                </a:extLst>
              </a:tr>
              <a:tr h="202668">
                <a:tc>
                  <a:txBody>
                    <a:bodyPr/>
                    <a:lstStyle/>
                    <a:p>
                      <a:pPr marL="72000" algn="l" fontAlgn="b"/>
                      <a:r>
                        <a:rPr lang="sv-SE" sz="1000" u="none" strike="noStrike" dirty="0">
                          <a:effectLst/>
                        </a:rPr>
                        <a:t>Dalarnas län</a:t>
                      </a:r>
                      <a:endParaRPr lang="sv-SE" sz="10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157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-23</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736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1690122003"/>
                  </a:ext>
                </a:extLst>
              </a:tr>
              <a:tr h="202668">
                <a:tc>
                  <a:txBody>
                    <a:bodyPr/>
                    <a:lstStyle/>
                    <a:p>
                      <a:pPr marL="72000" algn="l" fontAlgn="b"/>
                      <a:r>
                        <a:rPr lang="sv-SE" sz="1000" u="none" strike="noStrike" dirty="0">
                          <a:effectLst/>
                        </a:rPr>
                        <a:t>Gävleborgs län</a:t>
                      </a:r>
                      <a:endParaRPr lang="sv-SE" sz="10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99 </a:t>
                      </a: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-61</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-66</a:t>
                      </a: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606 </a:t>
                      </a: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-28</a:t>
                      </a:r>
                    </a:p>
                  </a:txBody>
                  <a:tcPr marL="9525" marR="9525" marT="9525" marB="0" anchor="ctr"/>
                </a:tc>
                <a:extLst>
                  <a:ext uri="{0D108BD9-81ED-4DB2-BD59-A6C34878D82A}">
                    <a16:rowId xmlns:a16="http://schemas.microsoft.com/office/drawing/2014/main" val="2641346115"/>
                  </a:ext>
                </a:extLst>
              </a:tr>
            </a:tbl>
          </a:graphicData>
        </a:graphic>
      </p:graphicFrame>
      <p:graphicFrame>
        <p:nvGraphicFramePr>
          <p:cNvPr id="3" name="Diagram 2">
            <a:extLst>
              <a:ext uri="{FF2B5EF4-FFF2-40B4-BE49-F238E27FC236}">
                <a16:creationId xmlns:a16="http://schemas.microsoft.com/office/drawing/2014/main" id="{1B088CE8-06CF-4649-832E-8371B6D1F47C}"/>
              </a:ext>
            </a:extLst>
          </p:cNvPr>
          <p:cNvGraphicFramePr>
            <a:graphicFrameLocks/>
          </p:cNvGraphicFramePr>
          <p:nvPr>
            <p:extLst>
              <p:ext uri="{D42A27DB-BD31-4B8C-83A1-F6EECF244321}">
                <p14:modId xmlns:p14="http://schemas.microsoft.com/office/powerpoint/2010/main" val="4080983965"/>
              </p:ext>
            </p:extLst>
          </p:nvPr>
        </p:nvGraphicFramePr>
        <p:xfrm>
          <a:off x="655211" y="1969573"/>
          <a:ext cx="5862639" cy="376713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1" y="2026296"/>
            <a:ext cx="4725923" cy="2817985"/>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2064950"/>
            <a:ext cx="2197653" cy="276999"/>
          </a:xfrm>
          <a:prstGeom prst="rect">
            <a:avLst/>
          </a:prstGeom>
          <a:noFill/>
        </p:spPr>
        <p:txBody>
          <a:bodyPr wrap="none" rtlCol="0">
            <a:spAutoFit/>
          </a:bodyPr>
          <a:lstStyle/>
          <a:p>
            <a:r>
              <a:rPr lang="sv-SE" sz="1200" b="1">
                <a:latin typeface="+mj-lt"/>
                <a:cs typeface="Arial" panose="020B0604020202020204" pitchFamily="34" charset="0"/>
              </a:rPr>
              <a:t>Kommersiella övernattningar</a:t>
            </a:r>
            <a:endParaRPr lang="sv-SE" sz="1200" b="1" dirty="0">
              <a:latin typeface="+mj-lt"/>
              <a:cs typeface="Arial" panose="020B0604020202020204" pitchFamily="34" charset="0"/>
            </a:endParaRP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30" y="484428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4378325" cy="707886"/>
          </a:xfrm>
          <a:prstGeom prst="rect">
            <a:avLst/>
          </a:prstGeom>
          <a:noFill/>
        </p:spPr>
        <p:txBody>
          <a:bodyPr wrap="square" rtlCol="0">
            <a:spAutoFit/>
          </a:bodyPr>
          <a:lstStyle/>
          <a:p>
            <a:r>
              <a:rPr lang="sv-SE" sz="1400" b="1" dirty="0"/>
              <a:t>Kommersiella övernattningar </a:t>
            </a:r>
          </a:p>
          <a:p>
            <a:r>
              <a:rPr lang="sv-SE" sz="1400" b="1" dirty="0"/>
              <a:t>(hotell, vandrarhem, stugbyar och camping)</a:t>
            </a:r>
            <a:r>
              <a:rPr lang="sv-SE" sz="1400" dirty="0"/>
              <a:t/>
            </a:r>
            <a:br>
              <a:rPr lang="sv-SE" sz="1400" dirty="0"/>
            </a:br>
            <a:r>
              <a:rPr lang="sv-SE" sz="1200" dirty="0"/>
              <a:t>Index 100 = 2012 kv2</a:t>
            </a:r>
            <a:endParaRPr lang="sv-SE" sz="1400" dirty="0"/>
          </a:p>
        </p:txBody>
      </p:sp>
      <p:graphicFrame>
        <p:nvGraphicFramePr>
          <p:cNvPr id="29" name="Tabell 28">
            <a:extLst>
              <a:ext uri="{FF2B5EF4-FFF2-40B4-BE49-F238E27FC236}">
                <a16:creationId xmlns:a16="http://schemas.microsoft.com/office/drawing/2014/main" id="{7A9A587A-633F-4973-B4A2-D0E29EAC7C5E}"/>
              </a:ext>
            </a:extLst>
          </p:cNvPr>
          <p:cNvGraphicFramePr>
            <a:graphicFrameLocks noGrp="1"/>
          </p:cNvGraphicFramePr>
          <p:nvPr>
            <p:extLst>
              <p:ext uri="{D42A27DB-BD31-4B8C-83A1-F6EECF244321}">
                <p14:modId xmlns:p14="http://schemas.microsoft.com/office/powerpoint/2010/main" val="3830284721"/>
              </p:ext>
            </p:extLst>
          </p:nvPr>
        </p:nvGraphicFramePr>
        <p:xfrm>
          <a:off x="6825237" y="2276250"/>
          <a:ext cx="4362996" cy="2487138"/>
        </p:xfrm>
        <a:graphic>
          <a:graphicData uri="http://schemas.openxmlformats.org/drawingml/2006/table">
            <a:tbl>
              <a:tblPr bandRow="1">
                <a:tableStyleId>{2D5ABB26-0587-4C30-8999-92F81FD0307C}</a:tableStyleId>
              </a:tblPr>
              <a:tblGrid>
                <a:gridCol w="1425171">
                  <a:extLst>
                    <a:ext uri="{9D8B030D-6E8A-4147-A177-3AD203B41FA5}">
                      <a16:colId xmlns:a16="http://schemas.microsoft.com/office/drawing/2014/main" val="1678076792"/>
                    </a:ext>
                  </a:extLst>
                </a:gridCol>
                <a:gridCol w="632954">
                  <a:extLst>
                    <a:ext uri="{9D8B030D-6E8A-4147-A177-3AD203B41FA5}">
                      <a16:colId xmlns:a16="http://schemas.microsoft.com/office/drawing/2014/main" val="2601369493"/>
                    </a:ext>
                  </a:extLst>
                </a:gridCol>
                <a:gridCol w="718081">
                  <a:extLst>
                    <a:ext uri="{9D8B030D-6E8A-4147-A177-3AD203B41FA5}">
                      <a16:colId xmlns:a16="http://schemas.microsoft.com/office/drawing/2014/main" val="2395970223"/>
                    </a:ext>
                  </a:extLst>
                </a:gridCol>
                <a:gridCol w="568481">
                  <a:extLst>
                    <a:ext uri="{9D8B030D-6E8A-4147-A177-3AD203B41FA5}">
                      <a16:colId xmlns:a16="http://schemas.microsoft.com/office/drawing/2014/main" val="3235649811"/>
                    </a:ext>
                  </a:extLst>
                </a:gridCol>
                <a:gridCol w="518615">
                  <a:extLst>
                    <a:ext uri="{9D8B030D-6E8A-4147-A177-3AD203B41FA5}">
                      <a16:colId xmlns:a16="http://schemas.microsoft.com/office/drawing/2014/main" val="1050073455"/>
                    </a:ext>
                  </a:extLst>
                </a:gridCol>
                <a:gridCol w="499694">
                  <a:extLst>
                    <a:ext uri="{9D8B030D-6E8A-4147-A177-3AD203B41FA5}">
                      <a16:colId xmlns:a16="http://schemas.microsoft.com/office/drawing/2014/main" val="3827523272"/>
                    </a:ext>
                  </a:extLst>
                </a:gridCol>
              </a:tblGrid>
              <a:tr h="206619">
                <a:tc>
                  <a:txBody>
                    <a:bodyPr/>
                    <a:lstStyle/>
                    <a:p>
                      <a:pPr marL="72000" algn="l" fontAlgn="b"/>
                      <a:endParaRPr lang="sv-SE" sz="10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1000" b="0" i="0" u="none" strike="noStrike" dirty="0">
                          <a:solidFill>
                            <a:srgbClr val="000000"/>
                          </a:solidFill>
                          <a:effectLst/>
                          <a:latin typeface="Futura Std Book" panose="020B0502020204020303" pitchFamily="34" charset="0"/>
                        </a:rPr>
                        <a:t>2022 kv2</a:t>
                      </a:r>
                    </a:p>
                  </a:txBody>
                  <a:tcPr marL="9525" marR="9525" marT="9525" marB="0" anchor="b"/>
                </a:tc>
                <a:tc gridSpan="2">
                  <a:txBody>
                    <a:bodyPr/>
                    <a:lstStyle/>
                    <a:p>
                      <a:pPr algn="ctr" rtl="0" fontAlgn="b"/>
                      <a:r>
                        <a:rPr lang="sv-SE" sz="1000" b="0" i="0" u="none" strike="noStrike">
                          <a:solidFill>
                            <a:srgbClr val="000000"/>
                          </a:solidFill>
                          <a:effectLst/>
                          <a:latin typeface="Futura Std Book" panose="020B0502020204020303" pitchFamily="34" charset="0"/>
                        </a:rPr>
                        <a:t>Förändring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10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33068">
                <a:tc>
                  <a:txBody>
                    <a:bodyPr/>
                    <a:lstStyle/>
                    <a:p>
                      <a:pPr marL="72000" algn="l" fontAlgn="b"/>
                      <a:endParaRPr lang="sv-SE" sz="10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1000" b="0" i="0" u="none" strike="noStrike" dirty="0">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10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77041">
                <a:tc>
                  <a:txBody>
                    <a:bodyPr/>
                    <a:lstStyle/>
                    <a:p>
                      <a:pPr marL="72000" algn="l" fontAlgn="ctr"/>
                      <a:r>
                        <a:rPr lang="sv-SE" sz="1000" b="1" u="none" strike="noStrike" dirty="0">
                          <a:effectLst/>
                        </a:rPr>
                        <a:t>Stockholmsregionen</a:t>
                      </a:r>
                      <a:endParaRPr lang="sv-SE" sz="1000" b="1"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1000" b="1" i="0" u="none" strike="noStrike" dirty="0">
                          <a:solidFill>
                            <a:srgbClr val="000000"/>
                          </a:solidFill>
                          <a:effectLst/>
                          <a:latin typeface="Futura Std Book" panose="020B0502020204020303"/>
                        </a:rPr>
                        <a:t>5 779 </a:t>
                      </a:r>
                    </a:p>
                  </a:txBody>
                  <a:tcPr marL="9525" marR="9525" marT="9525" marB="0" anchor="ctr"/>
                </a:tc>
                <a:tc>
                  <a:txBody>
                    <a:bodyPr/>
                    <a:lstStyle/>
                    <a:p>
                      <a:pPr algn="ctr" rtl="0" fontAlgn="ctr"/>
                      <a:r>
                        <a:rPr lang="sv-SE" sz="1000" b="1" i="0" u="none" strike="noStrike">
                          <a:solidFill>
                            <a:srgbClr val="000000"/>
                          </a:solidFill>
                          <a:effectLst/>
                          <a:latin typeface="Futura Std Book" panose="020B0502020204020303"/>
                        </a:rPr>
                        <a:t>108 </a:t>
                      </a:r>
                    </a:p>
                  </a:txBody>
                  <a:tcPr marL="9525" marR="9525" marT="9525" marB="0" anchor="ctr"/>
                </a:tc>
                <a:tc>
                  <a:txBody>
                    <a:bodyPr/>
                    <a:lstStyle/>
                    <a:p>
                      <a:pPr algn="ctr" rtl="0" fontAlgn="ctr"/>
                      <a:r>
                        <a:rPr lang="sv-SE" sz="1000" b="1" i="0" u="none" strike="noStrike">
                          <a:solidFill>
                            <a:srgbClr val="000000"/>
                          </a:solidFill>
                          <a:effectLst/>
                          <a:latin typeface="Futura Std Book" panose="020B0502020204020303"/>
                        </a:rPr>
                        <a:t>12 </a:t>
                      </a:r>
                    </a:p>
                  </a:txBody>
                  <a:tcPr marL="9525" marR="9525" marT="9525" marB="0" anchor="ctr"/>
                </a:tc>
                <a:tc>
                  <a:txBody>
                    <a:bodyPr/>
                    <a:lstStyle/>
                    <a:p>
                      <a:pPr algn="ctr" rtl="0" fontAlgn="ctr"/>
                      <a:r>
                        <a:rPr lang="sv-SE" sz="1000" b="1" i="0" u="none" strike="noStrike">
                          <a:solidFill>
                            <a:srgbClr val="000000"/>
                          </a:solidFill>
                          <a:effectLst/>
                          <a:latin typeface="Futura Std Book" panose="020B0502020204020303"/>
                        </a:rPr>
                        <a:t>20 074 </a:t>
                      </a:r>
                    </a:p>
                  </a:txBody>
                  <a:tcPr marL="9525" marR="9525" marT="9525" marB="0" anchor="ctr"/>
                </a:tc>
                <a:tc>
                  <a:txBody>
                    <a:bodyPr/>
                    <a:lstStyle/>
                    <a:p>
                      <a:pPr algn="ctr" rtl="0" fontAlgn="ctr"/>
                      <a:r>
                        <a:rPr lang="sv-SE" sz="1000" b="1" i="0" u="none" strike="noStrike">
                          <a:solidFill>
                            <a:srgbClr val="000000"/>
                          </a:solidFill>
                          <a:effectLst/>
                          <a:latin typeface="Futura Std Book" panose="020B0502020204020303"/>
                        </a:rPr>
                        <a:t>74 </a:t>
                      </a:r>
                    </a:p>
                  </a:txBody>
                  <a:tcPr marL="9525" marR="9525" marT="9525" marB="0" anchor="ctr"/>
                </a:tc>
                <a:extLst>
                  <a:ext uri="{0D108BD9-81ED-4DB2-BD59-A6C34878D82A}">
                    <a16:rowId xmlns:a16="http://schemas.microsoft.com/office/drawing/2014/main" val="1544414373"/>
                  </a:ext>
                </a:extLst>
              </a:tr>
              <a:tr h="177041">
                <a:tc>
                  <a:txBody>
                    <a:bodyPr/>
                    <a:lstStyle/>
                    <a:p>
                      <a:pPr marL="72000" algn="l" fontAlgn="ctr"/>
                      <a:r>
                        <a:rPr lang="sv-SE" sz="1000" b="0" i="1" u="none" strike="noStrike" dirty="0">
                          <a:effectLst/>
                        </a:rPr>
                        <a:t>Varav utländska**</a:t>
                      </a:r>
                      <a:endParaRPr lang="sv-SE" sz="1000" b="0" i="1"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1000" b="0" i="1" u="none" strike="noStrike" dirty="0">
                          <a:solidFill>
                            <a:srgbClr val="000000"/>
                          </a:solidFill>
                          <a:effectLst/>
                          <a:latin typeface="Futura Std Book" panose="020B0502020204020303"/>
                        </a:rPr>
                        <a:t>1 331 </a:t>
                      </a:r>
                    </a:p>
                  </a:txBody>
                  <a:tcPr marL="9525" marR="9525" marT="9525" marB="0" anchor="ctr"/>
                </a:tc>
                <a:tc>
                  <a:txBody>
                    <a:bodyPr/>
                    <a:lstStyle/>
                    <a:p>
                      <a:pPr algn="ctr" rtl="0" fontAlgn="ctr"/>
                      <a:r>
                        <a:rPr lang="sv-SE" sz="1000" b="0" i="1" u="none" strike="noStrike" dirty="0">
                          <a:solidFill>
                            <a:srgbClr val="000000"/>
                          </a:solidFill>
                          <a:effectLst/>
                          <a:latin typeface="Futura Std Book" panose="020B0502020204020303"/>
                        </a:rPr>
                        <a:t>306</a:t>
                      </a:r>
                    </a:p>
                  </a:txBody>
                  <a:tcPr marL="9525" marR="9525" marT="9525" marB="0" anchor="ctr"/>
                </a:tc>
                <a:tc>
                  <a:txBody>
                    <a:bodyPr/>
                    <a:lstStyle/>
                    <a:p>
                      <a:pPr algn="ctr" rtl="0" fontAlgn="ctr"/>
                      <a:r>
                        <a:rPr lang="sv-SE" sz="1000" b="0" i="1"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1000" b="0" i="1" u="none" strike="noStrike">
                          <a:solidFill>
                            <a:srgbClr val="000000"/>
                          </a:solidFill>
                          <a:effectLst/>
                          <a:latin typeface="Futura Std Book" panose="020B0502020204020303"/>
                        </a:rPr>
                        <a:t>3 769 </a:t>
                      </a:r>
                    </a:p>
                  </a:txBody>
                  <a:tcPr marL="9525" marR="9525" marT="9525" marB="0" anchor="ctr"/>
                </a:tc>
                <a:tc>
                  <a:txBody>
                    <a:bodyPr/>
                    <a:lstStyle/>
                    <a:p>
                      <a:pPr algn="ctr" rtl="0" fontAlgn="ctr"/>
                      <a:r>
                        <a:rPr lang="sv-SE" sz="1000" b="0" i="1" u="none" strike="noStrike">
                          <a:solidFill>
                            <a:srgbClr val="000000"/>
                          </a:solidFill>
                          <a:effectLst/>
                          <a:latin typeface="Futura Std Book" panose="020B0502020204020303"/>
                        </a:rPr>
                        <a:t>159</a:t>
                      </a:r>
                    </a:p>
                  </a:txBody>
                  <a:tcPr marL="9525" marR="9525" marT="9525" marB="0" anchor="ctr"/>
                </a:tc>
                <a:extLst>
                  <a:ext uri="{0D108BD9-81ED-4DB2-BD59-A6C34878D82A}">
                    <a16:rowId xmlns:a16="http://schemas.microsoft.com/office/drawing/2014/main" val="4178915708"/>
                  </a:ext>
                </a:extLst>
              </a:tr>
              <a:tr h="177041">
                <a:tc>
                  <a:txBody>
                    <a:bodyPr/>
                    <a:lstStyle/>
                    <a:p>
                      <a:pPr marL="72000" algn="l" fontAlgn="ctr"/>
                      <a:r>
                        <a:rPr lang="sv-SE" sz="1000" b="1" u="none" strike="noStrike" dirty="0">
                          <a:effectLst/>
                        </a:rPr>
                        <a:t>Övriga Sverige</a:t>
                      </a:r>
                      <a:endParaRPr lang="sv-SE" sz="1000" b="1"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1000" b="1" i="0" u="none" strike="noStrike" dirty="0">
                          <a:solidFill>
                            <a:srgbClr val="000000"/>
                          </a:solidFill>
                          <a:effectLst/>
                          <a:latin typeface="Futura Std Book" panose="020B0502020204020303"/>
                        </a:rPr>
                        <a:t>6 379 </a:t>
                      </a:r>
                    </a:p>
                  </a:txBody>
                  <a:tcPr marL="9525" marR="9525" marT="9525" marB="0" anchor="ctr"/>
                </a:tc>
                <a:tc>
                  <a:txBody>
                    <a:bodyPr/>
                    <a:lstStyle/>
                    <a:p>
                      <a:pPr algn="ctr" rtl="0" fontAlgn="ctr"/>
                      <a:r>
                        <a:rPr lang="sv-SE" sz="1000" b="1" i="0" u="none" strike="noStrike" dirty="0">
                          <a:solidFill>
                            <a:srgbClr val="000000"/>
                          </a:solidFill>
                          <a:effectLst/>
                          <a:latin typeface="Futura Std Book" panose="020B0502020204020303"/>
                        </a:rPr>
                        <a:t>70</a:t>
                      </a:r>
                    </a:p>
                  </a:txBody>
                  <a:tcPr marL="9525" marR="9525" marT="9525" marB="0" anchor="ctr"/>
                </a:tc>
                <a:tc>
                  <a:txBody>
                    <a:bodyPr/>
                    <a:lstStyle/>
                    <a:p>
                      <a:pPr algn="ctr" rtl="0" fontAlgn="ctr"/>
                      <a:r>
                        <a:rPr lang="sv-SE" sz="1000" b="1" i="0" u="none" strike="noStrike" dirty="0">
                          <a:solidFill>
                            <a:srgbClr val="000000"/>
                          </a:solidFill>
                          <a:effectLst/>
                          <a:latin typeface="Futura Std Book" panose="020B0502020204020303"/>
                        </a:rPr>
                        <a:t>16</a:t>
                      </a:r>
                    </a:p>
                  </a:txBody>
                  <a:tcPr marL="9525" marR="9525" marT="9525" marB="0" anchor="ctr"/>
                </a:tc>
                <a:tc>
                  <a:txBody>
                    <a:bodyPr/>
                    <a:lstStyle/>
                    <a:p>
                      <a:pPr algn="ctr" rtl="0" fontAlgn="ctr"/>
                      <a:r>
                        <a:rPr lang="sv-SE" sz="1000" b="1" i="0" u="none" strike="noStrike">
                          <a:solidFill>
                            <a:srgbClr val="000000"/>
                          </a:solidFill>
                          <a:effectLst/>
                          <a:latin typeface="Futura Std Book" panose="020B0502020204020303"/>
                        </a:rPr>
                        <a:t>23 582 </a:t>
                      </a:r>
                    </a:p>
                  </a:txBody>
                  <a:tcPr marL="9525" marR="9525" marT="9525" marB="0" anchor="ctr"/>
                </a:tc>
                <a:tc>
                  <a:txBody>
                    <a:bodyPr/>
                    <a:lstStyle/>
                    <a:p>
                      <a:pPr algn="ctr" rtl="0" fontAlgn="ctr"/>
                      <a:r>
                        <a:rPr lang="sv-SE" sz="1000" b="1" i="0" u="none" strike="noStrike" dirty="0">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1554613420"/>
                  </a:ext>
                </a:extLst>
              </a:tr>
              <a:tr h="177041">
                <a:tc>
                  <a:txBody>
                    <a:bodyPr/>
                    <a:lstStyle/>
                    <a:p>
                      <a:pPr marL="72000" algn="l" fontAlgn="ctr"/>
                      <a:r>
                        <a:rPr lang="sv-SE" sz="1000" u="none" strike="noStrike" dirty="0">
                          <a:effectLst/>
                        </a:rPr>
                        <a:t>Stockholms län</a:t>
                      </a:r>
                      <a:endParaRPr lang="sv-SE" sz="10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3 827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150</a:t>
                      </a: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9</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11 898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101</a:t>
                      </a:r>
                    </a:p>
                  </a:txBody>
                  <a:tcPr marL="9525" marR="9525" marT="9525" marB="0" anchor="ctr"/>
                </a:tc>
                <a:extLst>
                  <a:ext uri="{0D108BD9-81ED-4DB2-BD59-A6C34878D82A}">
                    <a16:rowId xmlns:a16="http://schemas.microsoft.com/office/drawing/2014/main" val="923977588"/>
                  </a:ext>
                </a:extLst>
              </a:tr>
              <a:tr h="177041">
                <a:tc>
                  <a:txBody>
                    <a:bodyPr/>
                    <a:lstStyle/>
                    <a:p>
                      <a:pPr marL="72000" algn="l" fontAlgn="ctr"/>
                      <a:r>
                        <a:rPr lang="sv-SE" sz="1000" u="none" strike="noStrike" dirty="0">
                          <a:effectLst/>
                        </a:rPr>
                        <a:t>Uppsala län</a:t>
                      </a:r>
                      <a:endParaRPr lang="sv-SE" sz="10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236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119</a:t>
                      </a: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19</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809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76</a:t>
                      </a:r>
                    </a:p>
                  </a:txBody>
                  <a:tcPr marL="9525" marR="9525" marT="9525" marB="0" anchor="ctr"/>
                </a:tc>
                <a:extLst>
                  <a:ext uri="{0D108BD9-81ED-4DB2-BD59-A6C34878D82A}">
                    <a16:rowId xmlns:a16="http://schemas.microsoft.com/office/drawing/2014/main" val="1906481131"/>
                  </a:ext>
                </a:extLst>
              </a:tr>
              <a:tr h="177041">
                <a:tc>
                  <a:txBody>
                    <a:bodyPr/>
                    <a:lstStyle/>
                    <a:p>
                      <a:pPr marL="72000" algn="l" fontAlgn="ctr"/>
                      <a:r>
                        <a:rPr lang="sv-SE" sz="1000" u="none" strike="noStrike" dirty="0">
                          <a:effectLst/>
                        </a:rPr>
                        <a:t>Södermanlands län</a:t>
                      </a:r>
                      <a:endParaRPr lang="sv-SE" sz="10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214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54</a:t>
                      </a: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5</a:t>
                      </a: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760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3147949284"/>
                  </a:ext>
                </a:extLst>
              </a:tr>
              <a:tr h="177041">
                <a:tc>
                  <a:txBody>
                    <a:bodyPr/>
                    <a:lstStyle/>
                    <a:p>
                      <a:pPr marL="72000" algn="l" fontAlgn="ctr"/>
                      <a:r>
                        <a:rPr lang="sv-SE" sz="1000" u="none" strike="noStrike" dirty="0">
                          <a:effectLst/>
                        </a:rPr>
                        <a:t>Östergötlands län</a:t>
                      </a:r>
                      <a:endParaRPr lang="sv-SE" sz="10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450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66</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1 566 </a:t>
                      </a: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2892915560"/>
                  </a:ext>
                </a:extLst>
              </a:tr>
              <a:tr h="177041">
                <a:tc>
                  <a:txBody>
                    <a:bodyPr/>
                    <a:lstStyle/>
                    <a:p>
                      <a:pPr marL="72000" algn="l" fontAlgn="ctr"/>
                      <a:r>
                        <a:rPr lang="sv-SE" sz="1000" u="none" strike="noStrike" dirty="0">
                          <a:effectLst/>
                        </a:rPr>
                        <a:t>Örebro län</a:t>
                      </a:r>
                      <a:endParaRPr lang="sv-SE" sz="10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228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90</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791 </a:t>
                      </a: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3464285669"/>
                  </a:ext>
                </a:extLst>
              </a:tr>
              <a:tr h="177041">
                <a:tc>
                  <a:txBody>
                    <a:bodyPr/>
                    <a:lstStyle/>
                    <a:p>
                      <a:pPr marL="72000" algn="l" fontAlgn="ctr"/>
                      <a:r>
                        <a:rPr lang="sv-SE" sz="1000" u="none" strike="noStrike" dirty="0">
                          <a:effectLst/>
                        </a:rPr>
                        <a:t>Västmanlands län</a:t>
                      </a:r>
                      <a:endParaRPr lang="sv-SE" sz="10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201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58</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731 </a:t>
                      </a: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1690122003"/>
                  </a:ext>
                </a:extLst>
              </a:tr>
              <a:tr h="177041">
                <a:tc>
                  <a:txBody>
                    <a:bodyPr/>
                    <a:lstStyle/>
                    <a:p>
                      <a:pPr marL="72000" algn="l" fontAlgn="ctr"/>
                      <a:r>
                        <a:rPr lang="sv-SE" sz="1000" u="none" strike="noStrike" dirty="0">
                          <a:effectLst/>
                        </a:rPr>
                        <a:t>Dalarnas län</a:t>
                      </a:r>
                      <a:endParaRPr lang="sv-SE" sz="10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424 </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2 650 </a:t>
                      </a: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34</a:t>
                      </a:r>
                    </a:p>
                  </a:txBody>
                  <a:tcPr marL="9525" marR="9525" marT="9525" marB="0" anchor="ctr"/>
                </a:tc>
                <a:extLst>
                  <a:ext uri="{0D108BD9-81ED-4DB2-BD59-A6C34878D82A}">
                    <a16:rowId xmlns:a16="http://schemas.microsoft.com/office/drawing/2014/main" val="2641346115"/>
                  </a:ext>
                </a:extLst>
              </a:tr>
              <a:tr h="177041">
                <a:tc>
                  <a:txBody>
                    <a:bodyPr/>
                    <a:lstStyle/>
                    <a:p>
                      <a:pPr marL="72000" algn="l" fontAlgn="ctr"/>
                      <a:r>
                        <a:rPr lang="sv-SE" sz="1000" u="none" strike="noStrike" dirty="0">
                          <a:effectLst/>
                        </a:rPr>
                        <a:t>Gävleborgs län</a:t>
                      </a:r>
                      <a:endParaRPr lang="sv-SE" sz="10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198 </a:t>
                      </a: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42</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868 </a:t>
                      </a: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2026898791"/>
                  </a:ext>
                </a:extLst>
              </a:tr>
            </a:tbl>
          </a:graphicData>
        </a:graphic>
      </p:graphicFrame>
      <p:sp>
        <p:nvSpPr>
          <p:cNvPr id="11" name="textruta 10">
            <a:extLst>
              <a:ext uri="{FF2B5EF4-FFF2-40B4-BE49-F238E27FC236}">
                <a16:creationId xmlns:a16="http://schemas.microsoft.com/office/drawing/2014/main" id="{6D71C9D0-6744-4B6D-936F-6FB6B9C3603A}"/>
              </a:ext>
            </a:extLst>
          </p:cNvPr>
          <p:cNvSpPr txBox="1"/>
          <p:nvPr/>
        </p:nvSpPr>
        <p:spPr>
          <a:xfrm>
            <a:off x="10288630" y="5007049"/>
            <a:ext cx="1572866" cy="184666"/>
          </a:xfrm>
          <a:prstGeom prst="rect">
            <a:avLst/>
          </a:prstGeom>
          <a:noFill/>
        </p:spPr>
        <p:txBody>
          <a:bodyPr wrap="none" rtlCol="0">
            <a:spAutoFit/>
          </a:bodyPr>
          <a:lstStyle/>
          <a:p>
            <a:r>
              <a:rPr lang="sv-SE" sz="600" dirty="0"/>
              <a:t>** För utländska gästnätter </a:t>
            </a:r>
            <a:r>
              <a:rPr lang="sv-SE" sz="600" dirty="0" err="1"/>
              <a:t>exkl</a:t>
            </a:r>
            <a:r>
              <a:rPr lang="sv-SE" sz="600" dirty="0"/>
              <a:t> camping</a:t>
            </a:r>
          </a:p>
        </p:txBody>
      </p:sp>
      <p:graphicFrame>
        <p:nvGraphicFramePr>
          <p:cNvPr id="3" name="Diagram 2">
            <a:extLst>
              <a:ext uri="{FF2B5EF4-FFF2-40B4-BE49-F238E27FC236}">
                <a16:creationId xmlns:a16="http://schemas.microsoft.com/office/drawing/2014/main" id="{BDB6E1FA-6199-44CE-A7A8-61D82043236A}"/>
              </a:ext>
            </a:extLst>
          </p:cNvPr>
          <p:cNvGraphicFramePr>
            <a:graphicFrameLocks/>
          </p:cNvGraphicFramePr>
          <p:nvPr>
            <p:extLst>
              <p:ext uri="{D42A27DB-BD31-4B8C-83A1-F6EECF244321}">
                <p14:modId xmlns:p14="http://schemas.microsoft.com/office/powerpoint/2010/main" val="1767391990"/>
              </p:ext>
            </p:extLst>
          </p:nvPr>
        </p:nvGraphicFramePr>
        <p:xfrm>
          <a:off x="604805" y="2016248"/>
          <a:ext cx="6139636" cy="38195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a:blip r:embed="rId2"/>
          <a:srcRect l="10" r="10"/>
          <a:stretch>
            <a:fillRect/>
          </a:stretch>
        </p:blipFill>
        <p:spPr>
          <a:xfrm>
            <a:off x="6467279" y="0"/>
            <a:ext cx="5727202" cy="6858000"/>
          </a:xfrm>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730246" y="1628775"/>
            <a:ext cx="5382815" cy="4002904"/>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br>
              <a:rPr lang="sv-SE" sz="1200" dirty="0">
                <a:solidFill>
                  <a:schemeClr val="bg1"/>
                </a:solidFill>
              </a:rPr>
            </a:br>
            <a:r>
              <a:rPr lang="sv-SE" sz="1200" dirty="0">
                <a:solidFill>
                  <a:schemeClr val="bg1"/>
                </a:solidFill>
                <a:hlinkClick r:id="rId3">
                  <a:extLst>
                    <a:ext uri="{A12FA001-AC4F-418D-AE19-62706E023703}">
                      <ahyp:hlinkClr xmlns="" xmlns:ahyp="http://schemas.microsoft.com/office/drawing/2018/hyperlinkcolor" val="tx"/>
                    </a:ext>
                  </a:extLst>
                </a:hlinkClick>
              </a:rPr>
              <a:t>https://stockholmbusinessalliance.se/material/?cat=konjunkturrapporter</a:t>
            </a:r>
            <a:endParaRPr lang="sv-SE" sz="1200"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730249" y="342899"/>
            <a:ext cx="5629774" cy="1113955"/>
          </a:xfrm>
        </p:spPr>
        <p:txBody>
          <a:bodyPr/>
          <a:lstStyle/>
          <a:p>
            <a:r>
              <a:rPr lang="sv-SE" dirty="0">
                <a:solidFill>
                  <a:schemeClr val="bg1"/>
                </a:solidFill>
              </a:rPr>
              <a:t>Stockholm Business Region</a:t>
            </a:r>
          </a:p>
        </p:txBody>
      </p:sp>
      <p:pic>
        <p:nvPicPr>
          <p:cNvPr id="6" name="Bildobjekt 5">
            <a:extLst>
              <a:ext uri="{FF2B5EF4-FFF2-40B4-BE49-F238E27FC236}">
                <a16:creationId xmlns:a16="http://schemas.microsoft.com/office/drawing/2014/main" id="{98AF5AE4-9335-46AF-A398-88ED86C2B0CE}"/>
              </a:ext>
            </a:extLst>
          </p:cNvPr>
          <p:cNvPicPr>
            <a:picLocks noChangeAspect="1"/>
          </p:cNvPicPr>
          <p:nvPr/>
        </p:nvPicPr>
        <p:blipFill rotWithShape="1">
          <a:blip r:embed="rId4"/>
          <a:srcRect t="41640" b="10477"/>
          <a:stretch/>
        </p:blipFill>
        <p:spPr>
          <a:xfrm>
            <a:off x="6565546" y="0"/>
            <a:ext cx="5983152"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9269</TotalTime>
  <Words>2869</Words>
  <Application>Microsoft Office PowerPoint</Application>
  <PresentationFormat>Bredbild</PresentationFormat>
  <Paragraphs>1203</Paragraphs>
  <Slides>17</Slides>
  <Notes>2</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17</vt:i4>
      </vt:variant>
    </vt:vector>
  </HeadingPairs>
  <TitlesOfParts>
    <vt:vector size="23" baseType="lpstr">
      <vt:lpstr>Arial</vt:lpstr>
      <vt:lpstr>Futura Std Book</vt:lpstr>
      <vt:lpstr>Garamond</vt:lpstr>
      <vt:lpstr>Minion Pro</vt:lpstr>
      <vt:lpstr>Times New Roman</vt:lpstr>
      <vt:lpstr>Stockholm Business Region</vt:lpstr>
      <vt:lpstr>PowerPoint-presentation</vt:lpstr>
      <vt:lpstr>Om rapporten</vt:lpstr>
      <vt:lpstr>Starkt kvartal för SBA-ekonomin trots orolig omvärld</vt:lpstr>
      <vt:lpstr>Nyföretagande</vt:lpstr>
      <vt:lpstr>Företagskonkurser</vt:lpstr>
      <vt:lpstr>Sysselsättning </vt:lpstr>
      <vt:lpstr>PowerPoint-presentation</vt:lpstr>
      <vt:lpstr>Arbetslöshet</vt:lpstr>
      <vt:lpstr>PowerPoint-presentation</vt:lpstr>
      <vt:lpstr>Lediga jobb</vt:lpstr>
      <vt:lpstr>Varslade personer</vt:lpstr>
      <vt:lpstr>Lönesumma*</vt:lpstr>
      <vt:lpstr>Lönesumma efter sektor</vt:lpstr>
      <vt:lpstr>Befolkning </vt:lpstr>
      <vt:lpstr>Bostadsbyggande</vt:lpstr>
      <vt:lpstr>Kommersiella övernattningar</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Viktor Gustafsson</cp:lastModifiedBy>
  <cp:revision>631</cp:revision>
  <cp:lastPrinted>2022-08-30T06:57:38Z</cp:lastPrinted>
  <dcterms:created xsi:type="dcterms:W3CDTF">2019-04-29T08:02:07Z</dcterms:created>
  <dcterms:modified xsi:type="dcterms:W3CDTF">2022-10-12T07:17:48Z</dcterms:modified>
</cp:coreProperties>
</file>